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48" r:id="rId4"/>
  </p:sldMasterIdLst>
  <p:notesMasterIdLst>
    <p:notesMasterId r:id="rId48"/>
  </p:notesMasterIdLst>
  <p:sldIdLst>
    <p:sldId id="256" r:id="rId5"/>
    <p:sldId id="279" r:id="rId6"/>
    <p:sldId id="383" r:id="rId7"/>
    <p:sldId id="281" r:id="rId8"/>
    <p:sldId id="359" r:id="rId9"/>
    <p:sldId id="318" r:id="rId10"/>
    <p:sldId id="360" r:id="rId11"/>
    <p:sldId id="361" r:id="rId12"/>
    <p:sldId id="362" r:id="rId13"/>
    <p:sldId id="363" r:id="rId14"/>
    <p:sldId id="364" r:id="rId15"/>
    <p:sldId id="365" r:id="rId16"/>
    <p:sldId id="366" r:id="rId17"/>
    <p:sldId id="367" r:id="rId18"/>
    <p:sldId id="369" r:id="rId19"/>
    <p:sldId id="368" r:id="rId20"/>
    <p:sldId id="370" r:id="rId21"/>
    <p:sldId id="371" r:id="rId22"/>
    <p:sldId id="372" r:id="rId23"/>
    <p:sldId id="377" r:id="rId24"/>
    <p:sldId id="376" r:id="rId25"/>
    <p:sldId id="374" r:id="rId26"/>
    <p:sldId id="375" r:id="rId27"/>
    <p:sldId id="378" r:id="rId28"/>
    <p:sldId id="379" r:id="rId29"/>
    <p:sldId id="380" r:id="rId30"/>
    <p:sldId id="381" r:id="rId31"/>
    <p:sldId id="382" r:id="rId32"/>
    <p:sldId id="384" r:id="rId33"/>
    <p:sldId id="385" r:id="rId34"/>
    <p:sldId id="387" r:id="rId35"/>
    <p:sldId id="386" r:id="rId36"/>
    <p:sldId id="388" r:id="rId37"/>
    <p:sldId id="389" r:id="rId38"/>
    <p:sldId id="390" r:id="rId39"/>
    <p:sldId id="357" r:id="rId40"/>
    <p:sldId id="307" r:id="rId41"/>
    <p:sldId id="358" r:id="rId42"/>
    <p:sldId id="310" r:id="rId43"/>
    <p:sldId id="393" r:id="rId44"/>
    <p:sldId id="394" r:id="rId45"/>
    <p:sldId id="391" r:id="rId46"/>
    <p:sldId id="392" r:id="rId4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Layouts" id="{687C4ACC-695A-42DD-8A18-124B506377F8}">
          <p14:sldIdLst>
            <p14:sldId id="256"/>
            <p14:sldId id="279"/>
            <p14:sldId id="383"/>
            <p14:sldId id="281"/>
            <p14:sldId id="359"/>
            <p14:sldId id="318"/>
            <p14:sldId id="360"/>
            <p14:sldId id="361"/>
            <p14:sldId id="362"/>
            <p14:sldId id="363"/>
            <p14:sldId id="364"/>
            <p14:sldId id="365"/>
            <p14:sldId id="366"/>
            <p14:sldId id="367"/>
            <p14:sldId id="369"/>
            <p14:sldId id="368"/>
            <p14:sldId id="370"/>
            <p14:sldId id="371"/>
            <p14:sldId id="372"/>
            <p14:sldId id="377"/>
            <p14:sldId id="376"/>
            <p14:sldId id="374"/>
            <p14:sldId id="375"/>
            <p14:sldId id="378"/>
            <p14:sldId id="379"/>
            <p14:sldId id="380"/>
            <p14:sldId id="381"/>
            <p14:sldId id="382"/>
            <p14:sldId id="384"/>
            <p14:sldId id="385"/>
            <p14:sldId id="387"/>
            <p14:sldId id="386"/>
            <p14:sldId id="388"/>
            <p14:sldId id="389"/>
            <p14:sldId id="390"/>
            <p14:sldId id="357"/>
            <p14:sldId id="307"/>
            <p14:sldId id="358"/>
            <p14:sldId id="310"/>
            <p14:sldId id="393"/>
            <p14:sldId id="394"/>
            <p14:sldId id="391"/>
            <p14:sldId id="392"/>
          </p14:sldIdLst>
        </p14:section>
      </p14:sectionLst>
    </p:ex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6517EE06-C87E-BCEF-3E90-BCFA3055D95E}" name="Markus Klingelfuss" initials="MK" userId="S::m.klingelfuss@uwtsd.ac.uk::bd76eaf9-c4ae-4be9-b963-4e8bfdef57a8" providerId="AD"/>
  <p188:author id="{2561A52C-F3F5-41A4-8598-3C876AB7FBC8}" name="Errietta Bissa" initials="EB" userId="S::e.bissa@uwtsd.ac.uk::81ffec9e-7d76-4710-b828-fc34ea58d3af" providerId="AD"/>
  <p188:author id="{FA5CAFAC-0378-9C54-C736-A73ACA962818}" name="Caroline Walsh" initials="CW" userId="S::c.walsh@uwtsd.ac.uk::46cd07fb-211c-451a-a5f1-3b85afd872da"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8235D"/>
    <a:srgbClr val="DB2461"/>
    <a:srgbClr val="004C92"/>
    <a:srgbClr val="F1F1F1"/>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EF3AF56-54CD-49C9-9786-EF7D56183850}" v="12" dt="2026-05-04T09:06:38.61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57891" autoAdjust="0"/>
  </p:normalViewPr>
  <p:slideViewPr>
    <p:cSldViewPr snapToGrid="0">
      <p:cViewPr varScale="1">
        <p:scale>
          <a:sx n="52" d="100"/>
          <a:sy n="52" d="100"/>
        </p:scale>
        <p:origin x="1425" y="48"/>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viewProps" Target="viewProps.xml"/><Relationship Id="rId55" Type="http://schemas.microsoft.com/office/2018/10/relationships/authors" Target="author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microsoft.com/office/2016/11/relationships/changesInfo" Target="changesInfos/changesInfo1.xml"/><Relationship Id="rId5" Type="http://schemas.openxmlformats.org/officeDocument/2006/relationships/slide" Target="slides/slid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notesMaster" Target="notesMasters/notesMaster1.xml"/><Relationship Id="rId8" Type="http://schemas.openxmlformats.org/officeDocument/2006/relationships/slide" Target="slides/slide4.xml"/><Relationship Id="rId51" Type="http://schemas.openxmlformats.org/officeDocument/2006/relationships/theme" Target="theme/theme1.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0" Type="http://schemas.openxmlformats.org/officeDocument/2006/relationships/slide" Target="slides/slide16.xml"/><Relationship Id="rId41" Type="http://schemas.openxmlformats.org/officeDocument/2006/relationships/slide" Target="slides/slide37.xml"/><Relationship Id="rId54"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rrietta Bissa" userId="S::e.bissa@uwtsd.ac.uk::81ffec9e-7d76-4710-b828-fc34ea58d3af" providerId="AD" clId="Web-{1B067600-CEF5-6F2C-6EEF-2AC470C57218}"/>
    <pc:docChg chg="addSld modSection">
      <pc:chgData name="Errietta Bissa" userId="S::e.bissa@uwtsd.ac.uk::81ffec9e-7d76-4710-b828-fc34ea58d3af" providerId="AD" clId="Web-{1B067600-CEF5-6F2C-6EEF-2AC470C57218}" dt="2026-04-07T09:01:46.592" v="0"/>
      <pc:docMkLst>
        <pc:docMk/>
      </pc:docMkLst>
      <pc:sldChg chg="add">
        <pc:chgData name="Errietta Bissa" userId="S::e.bissa@uwtsd.ac.uk::81ffec9e-7d76-4710-b828-fc34ea58d3af" providerId="AD" clId="Web-{1B067600-CEF5-6F2C-6EEF-2AC470C57218}" dt="2026-04-07T09:01:46.592" v="0"/>
        <pc:sldMkLst>
          <pc:docMk/>
          <pc:sldMk cId="2811131446" sldId="394"/>
        </pc:sldMkLst>
      </pc:sldChg>
    </pc:docChg>
  </pc:docChgLst>
  <pc:docChgLst>
    <pc:chgData name="Errietta Bissa" userId="81ffec9e-7d76-4710-b828-fc34ea58d3af" providerId="ADAL" clId="{3D616F03-F71A-4881-BE12-DD7509C979BA}"/>
    <pc:docChg chg="modSld delSection">
      <pc:chgData name="Errietta Bissa" userId="81ffec9e-7d76-4710-b828-fc34ea58d3af" providerId="ADAL" clId="{3D616F03-F71A-4881-BE12-DD7509C979BA}" dt="2026-05-04T09:06:22.282" v="46" actId="17851"/>
      <pc:docMkLst>
        <pc:docMk/>
      </pc:docMkLst>
      <pc:sldChg chg="modNotesTx">
        <pc:chgData name="Errietta Bissa" userId="81ffec9e-7d76-4710-b828-fc34ea58d3af" providerId="ADAL" clId="{3D616F03-F71A-4881-BE12-DD7509C979BA}" dt="2026-05-04T09:02:55.101" v="15" actId="20577"/>
        <pc:sldMkLst>
          <pc:docMk/>
          <pc:sldMk cId="1961615010" sldId="279"/>
        </pc:sldMkLst>
      </pc:sldChg>
      <pc:sldChg chg="modNotesTx">
        <pc:chgData name="Errietta Bissa" userId="81ffec9e-7d76-4710-b828-fc34ea58d3af" providerId="ADAL" clId="{3D616F03-F71A-4881-BE12-DD7509C979BA}" dt="2026-05-04T09:03:15.404" v="22" actId="6549"/>
        <pc:sldMkLst>
          <pc:docMk/>
          <pc:sldMk cId="1384566268" sldId="359"/>
        </pc:sldMkLst>
      </pc:sldChg>
      <pc:sldChg chg="modAnim">
        <pc:chgData name="Errietta Bissa" userId="81ffec9e-7d76-4710-b828-fc34ea58d3af" providerId="ADAL" clId="{3D616F03-F71A-4881-BE12-DD7509C979BA}" dt="2026-05-04T09:03:28.771" v="23"/>
        <pc:sldMkLst>
          <pc:docMk/>
          <pc:sldMk cId="3752061305" sldId="361"/>
        </pc:sldMkLst>
      </pc:sldChg>
      <pc:sldChg chg="modAnim">
        <pc:chgData name="Errietta Bissa" userId="81ffec9e-7d76-4710-b828-fc34ea58d3af" providerId="ADAL" clId="{3D616F03-F71A-4881-BE12-DD7509C979BA}" dt="2026-05-04T09:03:50.692" v="24"/>
        <pc:sldMkLst>
          <pc:docMk/>
          <pc:sldMk cId="1342877447" sldId="365"/>
        </pc:sldMkLst>
      </pc:sldChg>
      <pc:sldChg chg="modAnim">
        <pc:chgData name="Errietta Bissa" userId="81ffec9e-7d76-4710-b828-fc34ea58d3af" providerId="ADAL" clId="{3D616F03-F71A-4881-BE12-DD7509C979BA}" dt="2026-05-04T09:04:02.032" v="25"/>
        <pc:sldMkLst>
          <pc:docMk/>
          <pc:sldMk cId="2128998651" sldId="369"/>
        </pc:sldMkLst>
      </pc:sldChg>
      <pc:sldChg chg="modAnim">
        <pc:chgData name="Errietta Bissa" userId="81ffec9e-7d76-4710-b828-fc34ea58d3af" providerId="ADAL" clId="{3D616F03-F71A-4881-BE12-DD7509C979BA}" dt="2026-05-04T09:04:11.598" v="26"/>
        <pc:sldMkLst>
          <pc:docMk/>
          <pc:sldMk cId="2050570138" sldId="370"/>
        </pc:sldMkLst>
      </pc:sldChg>
      <pc:sldChg chg="modAnim">
        <pc:chgData name="Errietta Bissa" userId="81ffec9e-7d76-4710-b828-fc34ea58d3af" providerId="ADAL" clId="{3D616F03-F71A-4881-BE12-DD7509C979BA}" dt="2026-05-04T09:04:28.530" v="28"/>
        <pc:sldMkLst>
          <pc:docMk/>
          <pc:sldMk cId="1336556544" sldId="376"/>
        </pc:sldMkLst>
      </pc:sldChg>
      <pc:sldChg chg="modAnim">
        <pc:chgData name="Errietta Bissa" userId="81ffec9e-7d76-4710-b828-fc34ea58d3af" providerId="ADAL" clId="{3D616F03-F71A-4881-BE12-DD7509C979BA}" dt="2026-05-04T09:04:20.879" v="27"/>
        <pc:sldMkLst>
          <pc:docMk/>
          <pc:sldMk cId="2330052522" sldId="377"/>
        </pc:sldMkLst>
      </pc:sldChg>
      <pc:sldChg chg="modAnim">
        <pc:chgData name="Errietta Bissa" userId="81ffec9e-7d76-4710-b828-fc34ea58d3af" providerId="ADAL" clId="{3D616F03-F71A-4881-BE12-DD7509C979BA}" dt="2026-05-04T09:04:41.030" v="29"/>
        <pc:sldMkLst>
          <pc:docMk/>
          <pc:sldMk cId="3313991592" sldId="380"/>
        </pc:sldMkLst>
      </pc:sldChg>
      <pc:sldChg chg="modAnim">
        <pc:chgData name="Errietta Bissa" userId="81ffec9e-7d76-4710-b828-fc34ea58d3af" providerId="ADAL" clId="{3D616F03-F71A-4881-BE12-DD7509C979BA}" dt="2026-05-04T09:04:47.842" v="30"/>
        <pc:sldMkLst>
          <pc:docMk/>
          <pc:sldMk cId="2699686072" sldId="381"/>
        </pc:sldMkLst>
      </pc:sldChg>
      <pc:sldChg chg="modAnim">
        <pc:chgData name="Errietta Bissa" userId="81ffec9e-7d76-4710-b828-fc34ea58d3af" providerId="ADAL" clId="{3D616F03-F71A-4881-BE12-DD7509C979BA}" dt="2026-05-04T09:04:55.033" v="31"/>
        <pc:sldMkLst>
          <pc:docMk/>
          <pc:sldMk cId="930458627" sldId="382"/>
        </pc:sldMkLst>
      </pc:sldChg>
      <pc:sldChg chg="modNotesTx">
        <pc:chgData name="Errietta Bissa" userId="81ffec9e-7d76-4710-b828-fc34ea58d3af" providerId="ADAL" clId="{3D616F03-F71A-4881-BE12-DD7509C979BA}" dt="2026-05-04T09:05:18.584" v="37" actId="20577"/>
        <pc:sldMkLst>
          <pc:docMk/>
          <pc:sldMk cId="3543583210" sldId="384"/>
        </pc:sldMkLst>
      </pc:sldChg>
      <pc:sldChg chg="modAnim">
        <pc:chgData name="Errietta Bissa" userId="81ffec9e-7d76-4710-b828-fc34ea58d3af" providerId="ADAL" clId="{3D616F03-F71A-4881-BE12-DD7509C979BA}" dt="2026-05-04T09:05:24.716" v="38"/>
        <pc:sldMkLst>
          <pc:docMk/>
          <pc:sldMk cId="3803766017" sldId="385"/>
        </pc:sldMkLst>
      </pc:sldChg>
      <pc:sldChg chg="modAnim">
        <pc:chgData name="Errietta Bissa" userId="81ffec9e-7d76-4710-b828-fc34ea58d3af" providerId="ADAL" clId="{3D616F03-F71A-4881-BE12-DD7509C979BA}" dt="2026-05-04T09:05:34.525" v="39"/>
        <pc:sldMkLst>
          <pc:docMk/>
          <pc:sldMk cId="2737625643" sldId="388"/>
        </pc:sldMkLst>
      </pc:sldChg>
      <pc:sldChg chg="modNotesTx">
        <pc:chgData name="Errietta Bissa" userId="81ffec9e-7d76-4710-b828-fc34ea58d3af" providerId="ADAL" clId="{3D616F03-F71A-4881-BE12-DD7509C979BA}" dt="2026-05-04T09:05:58.693" v="45" actId="20577"/>
        <pc:sldMkLst>
          <pc:docMk/>
          <pc:sldMk cId="18841407" sldId="389"/>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8F6DCAB-BE7F-496A-9546-DFA225D8321F}"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GB"/>
        </a:p>
      </dgm:t>
    </dgm:pt>
    <dgm:pt modelId="{95907AA9-B9F4-403D-B234-574BE13EA840}">
      <dgm:prSet/>
      <dgm:spPr/>
      <dgm:t>
        <a:bodyPr/>
        <a:lstStyle/>
        <a:p>
          <a:r>
            <a:rPr lang="en-GB"/>
            <a:t>Find business information using search engines and library tools</a:t>
          </a:r>
        </a:p>
      </dgm:t>
    </dgm:pt>
    <dgm:pt modelId="{235A2786-BFA5-4B4D-B9E8-FFADBAB19D5C}" type="parTrans" cxnId="{6B8BE5DF-6402-4CC8-A00F-FC24E1E0B0D8}">
      <dgm:prSet/>
      <dgm:spPr/>
      <dgm:t>
        <a:bodyPr/>
        <a:lstStyle/>
        <a:p>
          <a:endParaRPr lang="en-GB"/>
        </a:p>
      </dgm:t>
    </dgm:pt>
    <dgm:pt modelId="{CC991B81-6A05-49C9-9FEC-3333936D5A6B}" type="sibTrans" cxnId="{6B8BE5DF-6402-4CC8-A00F-FC24E1E0B0D8}">
      <dgm:prSet/>
      <dgm:spPr/>
      <dgm:t>
        <a:bodyPr/>
        <a:lstStyle/>
        <a:p>
          <a:endParaRPr lang="en-GB"/>
        </a:p>
      </dgm:t>
    </dgm:pt>
    <dgm:pt modelId="{F7EECB2C-2B60-4118-8919-96CC007E5917}">
      <dgm:prSet/>
      <dgm:spPr/>
      <dgm:t>
        <a:bodyPr/>
        <a:lstStyle/>
        <a:p>
          <a:r>
            <a:rPr lang="en-GB"/>
            <a:t>Search more effectively using simple techniques</a:t>
          </a:r>
        </a:p>
      </dgm:t>
    </dgm:pt>
    <dgm:pt modelId="{687D0656-8BF4-4ECC-B612-EC1AC3A7E6A2}" type="parTrans" cxnId="{63217C3E-90AA-4A34-BE51-8E78C77D946B}">
      <dgm:prSet/>
      <dgm:spPr/>
      <dgm:t>
        <a:bodyPr/>
        <a:lstStyle/>
        <a:p>
          <a:endParaRPr lang="en-GB"/>
        </a:p>
      </dgm:t>
    </dgm:pt>
    <dgm:pt modelId="{BF0F5EAD-7BE5-48F0-B4AE-2C1FCB66F3B3}" type="sibTrans" cxnId="{63217C3E-90AA-4A34-BE51-8E78C77D946B}">
      <dgm:prSet/>
      <dgm:spPr/>
      <dgm:t>
        <a:bodyPr/>
        <a:lstStyle/>
        <a:p>
          <a:endParaRPr lang="en-GB"/>
        </a:p>
      </dgm:t>
    </dgm:pt>
    <dgm:pt modelId="{2E01C358-1C78-4C13-BF31-2DF067E6CEE8}">
      <dgm:prSet/>
      <dgm:spPr/>
      <dgm:t>
        <a:bodyPr/>
        <a:lstStyle/>
        <a:p>
          <a:pPr>
            <a:buClrTx/>
            <a:buSzTx/>
            <a:buFontTx/>
            <a:buNone/>
          </a:pPr>
          <a:r>
            <a:rPr lang="en-GB"/>
            <a:t>Check if information is trustworthy using the CRAAP method</a:t>
          </a:r>
        </a:p>
      </dgm:t>
    </dgm:pt>
    <dgm:pt modelId="{A4986A58-B15C-4286-8A10-2A4292685D89}" type="parTrans" cxnId="{1E7EBF6C-849E-4709-A993-35D0911B3C7B}">
      <dgm:prSet/>
      <dgm:spPr/>
    </dgm:pt>
    <dgm:pt modelId="{0FCF3098-CCA3-48C0-869D-02E0C2BE683A}" type="sibTrans" cxnId="{1E7EBF6C-849E-4709-A993-35D0911B3C7B}">
      <dgm:prSet/>
      <dgm:spPr/>
    </dgm:pt>
    <dgm:pt modelId="{58B1D1EF-8BE3-4894-9762-248942E1A565}">
      <dgm:prSet/>
      <dgm:spPr/>
      <dgm:t>
        <a:bodyPr/>
        <a:lstStyle/>
        <a:p>
          <a:pPr>
            <a:buClrTx/>
            <a:buSzTx/>
            <a:buFontTx/>
            <a:buNone/>
          </a:pPr>
          <a:r>
            <a:rPr lang="en-GB"/>
            <a:t>Organise the sources we find in clear folders</a:t>
          </a:r>
        </a:p>
      </dgm:t>
    </dgm:pt>
    <dgm:pt modelId="{F6A3E49D-2D48-4FEB-AD4B-C657DC2EC23A}" type="parTrans" cxnId="{107A0B13-CBD5-4F20-9AC6-5A8A4E06B74E}">
      <dgm:prSet/>
      <dgm:spPr/>
    </dgm:pt>
    <dgm:pt modelId="{0D7C9DAC-4890-4783-AC1E-2873E436F445}" type="sibTrans" cxnId="{107A0B13-CBD5-4F20-9AC6-5A8A4E06B74E}">
      <dgm:prSet/>
      <dgm:spPr/>
    </dgm:pt>
    <dgm:pt modelId="{31714EC3-3647-462E-988A-61130F255B49}">
      <dgm:prSet/>
      <dgm:spPr/>
      <dgm:t>
        <a:bodyPr/>
        <a:lstStyle/>
        <a:p>
          <a:pPr>
            <a:buClrTx/>
            <a:buSzTx/>
            <a:buFontTx/>
            <a:buNone/>
          </a:pPr>
          <a:r>
            <a:rPr lang="en-GB"/>
            <a:t>Use AI in a safe and helpful way to summarise information</a:t>
          </a:r>
        </a:p>
      </dgm:t>
    </dgm:pt>
    <dgm:pt modelId="{092EE01F-B1B6-4B3C-AB5B-D6C99A849662}" type="parTrans" cxnId="{F0974CB6-1912-4B08-BD96-BC51294377CE}">
      <dgm:prSet/>
      <dgm:spPr/>
    </dgm:pt>
    <dgm:pt modelId="{27823683-8938-45F6-AE25-63C75F2EA1F6}" type="sibTrans" cxnId="{F0974CB6-1912-4B08-BD96-BC51294377CE}">
      <dgm:prSet/>
      <dgm:spPr/>
    </dgm:pt>
    <dgm:pt modelId="{9CF64F5B-328C-49B9-AF3A-EB96BC66833D}" type="pres">
      <dgm:prSet presAssocID="{D8F6DCAB-BE7F-496A-9546-DFA225D8321F}" presName="linear" presStyleCnt="0">
        <dgm:presLayoutVars>
          <dgm:dir/>
          <dgm:animLvl val="lvl"/>
          <dgm:resizeHandles val="exact"/>
        </dgm:presLayoutVars>
      </dgm:prSet>
      <dgm:spPr/>
    </dgm:pt>
    <dgm:pt modelId="{73D4BE59-FA75-44B8-AD5A-30320E243AAB}" type="pres">
      <dgm:prSet presAssocID="{95907AA9-B9F4-403D-B234-574BE13EA840}" presName="parentLin" presStyleCnt="0"/>
      <dgm:spPr/>
    </dgm:pt>
    <dgm:pt modelId="{3E67D96B-09D6-45AF-BF73-695AC5C33AD1}" type="pres">
      <dgm:prSet presAssocID="{95907AA9-B9F4-403D-B234-574BE13EA840}" presName="parentLeftMargin" presStyleLbl="node1" presStyleIdx="0" presStyleCnt="5"/>
      <dgm:spPr/>
    </dgm:pt>
    <dgm:pt modelId="{2A3A920D-68DD-4413-A77C-C52173CFDD2A}" type="pres">
      <dgm:prSet presAssocID="{95907AA9-B9F4-403D-B234-574BE13EA840}" presName="parentText" presStyleLbl="node1" presStyleIdx="0" presStyleCnt="5">
        <dgm:presLayoutVars>
          <dgm:chMax val="0"/>
          <dgm:bulletEnabled val="1"/>
        </dgm:presLayoutVars>
      </dgm:prSet>
      <dgm:spPr/>
    </dgm:pt>
    <dgm:pt modelId="{2C16D891-1E63-4642-A0BF-BD4EF3E640FC}" type="pres">
      <dgm:prSet presAssocID="{95907AA9-B9F4-403D-B234-574BE13EA840}" presName="negativeSpace" presStyleCnt="0"/>
      <dgm:spPr/>
    </dgm:pt>
    <dgm:pt modelId="{1D5E5DB8-0334-43A4-A458-065C47433FB2}" type="pres">
      <dgm:prSet presAssocID="{95907AA9-B9F4-403D-B234-574BE13EA840}" presName="childText" presStyleLbl="conFgAcc1" presStyleIdx="0" presStyleCnt="5">
        <dgm:presLayoutVars>
          <dgm:bulletEnabled val="1"/>
        </dgm:presLayoutVars>
      </dgm:prSet>
      <dgm:spPr/>
    </dgm:pt>
    <dgm:pt modelId="{2D4957A8-7AC8-4CB2-A33E-2FD966C92461}" type="pres">
      <dgm:prSet presAssocID="{CC991B81-6A05-49C9-9FEC-3333936D5A6B}" presName="spaceBetweenRectangles" presStyleCnt="0"/>
      <dgm:spPr/>
    </dgm:pt>
    <dgm:pt modelId="{8BF5ED69-42B8-4F00-A23B-D50B17843800}" type="pres">
      <dgm:prSet presAssocID="{F7EECB2C-2B60-4118-8919-96CC007E5917}" presName="parentLin" presStyleCnt="0"/>
      <dgm:spPr/>
    </dgm:pt>
    <dgm:pt modelId="{A3E1B016-48F4-4BD7-A91A-7E88C55DB2A5}" type="pres">
      <dgm:prSet presAssocID="{F7EECB2C-2B60-4118-8919-96CC007E5917}" presName="parentLeftMargin" presStyleLbl="node1" presStyleIdx="0" presStyleCnt="5"/>
      <dgm:spPr/>
    </dgm:pt>
    <dgm:pt modelId="{5E4E1ABC-A620-4DEB-97A0-2BF578949AC5}" type="pres">
      <dgm:prSet presAssocID="{F7EECB2C-2B60-4118-8919-96CC007E5917}" presName="parentText" presStyleLbl="node1" presStyleIdx="1" presStyleCnt="5">
        <dgm:presLayoutVars>
          <dgm:chMax val="0"/>
          <dgm:bulletEnabled val="1"/>
        </dgm:presLayoutVars>
      </dgm:prSet>
      <dgm:spPr/>
    </dgm:pt>
    <dgm:pt modelId="{BB837B3D-7B69-4361-B080-ABAC97337880}" type="pres">
      <dgm:prSet presAssocID="{F7EECB2C-2B60-4118-8919-96CC007E5917}" presName="negativeSpace" presStyleCnt="0"/>
      <dgm:spPr/>
    </dgm:pt>
    <dgm:pt modelId="{48A304DB-EF79-4D57-99D9-D12AFC492BB5}" type="pres">
      <dgm:prSet presAssocID="{F7EECB2C-2B60-4118-8919-96CC007E5917}" presName="childText" presStyleLbl="conFgAcc1" presStyleIdx="1" presStyleCnt="5">
        <dgm:presLayoutVars>
          <dgm:bulletEnabled val="1"/>
        </dgm:presLayoutVars>
      </dgm:prSet>
      <dgm:spPr/>
    </dgm:pt>
    <dgm:pt modelId="{2AF57D36-A8EC-48DA-B2DD-7868E1FB0A65}" type="pres">
      <dgm:prSet presAssocID="{BF0F5EAD-7BE5-48F0-B4AE-2C1FCB66F3B3}" presName="spaceBetweenRectangles" presStyleCnt="0"/>
      <dgm:spPr/>
    </dgm:pt>
    <dgm:pt modelId="{3072A16C-7455-492A-AD1F-AE23FED87A78}" type="pres">
      <dgm:prSet presAssocID="{2E01C358-1C78-4C13-BF31-2DF067E6CEE8}" presName="parentLin" presStyleCnt="0"/>
      <dgm:spPr/>
    </dgm:pt>
    <dgm:pt modelId="{E0C3217A-EEF3-4EAF-8167-432BE27E653C}" type="pres">
      <dgm:prSet presAssocID="{2E01C358-1C78-4C13-BF31-2DF067E6CEE8}" presName="parentLeftMargin" presStyleLbl="node1" presStyleIdx="1" presStyleCnt="5"/>
      <dgm:spPr/>
    </dgm:pt>
    <dgm:pt modelId="{6DD68C08-EFEB-4A62-B5FC-DFC9FF7F916D}" type="pres">
      <dgm:prSet presAssocID="{2E01C358-1C78-4C13-BF31-2DF067E6CEE8}" presName="parentText" presStyleLbl="node1" presStyleIdx="2" presStyleCnt="5">
        <dgm:presLayoutVars>
          <dgm:chMax val="0"/>
          <dgm:bulletEnabled val="1"/>
        </dgm:presLayoutVars>
      </dgm:prSet>
      <dgm:spPr/>
    </dgm:pt>
    <dgm:pt modelId="{5E23144E-E14F-4F08-BD3D-982A967D8195}" type="pres">
      <dgm:prSet presAssocID="{2E01C358-1C78-4C13-BF31-2DF067E6CEE8}" presName="negativeSpace" presStyleCnt="0"/>
      <dgm:spPr/>
    </dgm:pt>
    <dgm:pt modelId="{A684BDA1-FD23-4660-B0DC-33C2F87B4BAD}" type="pres">
      <dgm:prSet presAssocID="{2E01C358-1C78-4C13-BF31-2DF067E6CEE8}" presName="childText" presStyleLbl="conFgAcc1" presStyleIdx="2" presStyleCnt="5">
        <dgm:presLayoutVars>
          <dgm:bulletEnabled val="1"/>
        </dgm:presLayoutVars>
      </dgm:prSet>
      <dgm:spPr/>
    </dgm:pt>
    <dgm:pt modelId="{273FE1EE-D2F5-414A-B2D1-2D97BE8C8BA3}" type="pres">
      <dgm:prSet presAssocID="{0FCF3098-CCA3-48C0-869D-02E0C2BE683A}" presName="spaceBetweenRectangles" presStyleCnt="0"/>
      <dgm:spPr/>
    </dgm:pt>
    <dgm:pt modelId="{9C8B0E24-F299-4C98-87BF-8479BD973D46}" type="pres">
      <dgm:prSet presAssocID="{58B1D1EF-8BE3-4894-9762-248942E1A565}" presName="parentLin" presStyleCnt="0"/>
      <dgm:spPr/>
    </dgm:pt>
    <dgm:pt modelId="{EAD8885B-C940-47D4-B39E-8D34F0EC8926}" type="pres">
      <dgm:prSet presAssocID="{58B1D1EF-8BE3-4894-9762-248942E1A565}" presName="parentLeftMargin" presStyleLbl="node1" presStyleIdx="2" presStyleCnt="5"/>
      <dgm:spPr/>
    </dgm:pt>
    <dgm:pt modelId="{82EA4872-2EAC-408E-B9D3-38FF0E6C8B56}" type="pres">
      <dgm:prSet presAssocID="{58B1D1EF-8BE3-4894-9762-248942E1A565}" presName="parentText" presStyleLbl="node1" presStyleIdx="3" presStyleCnt="5">
        <dgm:presLayoutVars>
          <dgm:chMax val="0"/>
          <dgm:bulletEnabled val="1"/>
        </dgm:presLayoutVars>
      </dgm:prSet>
      <dgm:spPr/>
    </dgm:pt>
    <dgm:pt modelId="{16D9B7D5-62E1-4523-888B-E51E5F250B2B}" type="pres">
      <dgm:prSet presAssocID="{58B1D1EF-8BE3-4894-9762-248942E1A565}" presName="negativeSpace" presStyleCnt="0"/>
      <dgm:spPr/>
    </dgm:pt>
    <dgm:pt modelId="{7F1615D1-5321-4E8F-AFB7-2924BA411A64}" type="pres">
      <dgm:prSet presAssocID="{58B1D1EF-8BE3-4894-9762-248942E1A565}" presName="childText" presStyleLbl="conFgAcc1" presStyleIdx="3" presStyleCnt="5">
        <dgm:presLayoutVars>
          <dgm:bulletEnabled val="1"/>
        </dgm:presLayoutVars>
      </dgm:prSet>
      <dgm:spPr/>
    </dgm:pt>
    <dgm:pt modelId="{C41908B4-FA41-44E5-B713-028E9A6A2018}" type="pres">
      <dgm:prSet presAssocID="{0D7C9DAC-4890-4783-AC1E-2873E436F445}" presName="spaceBetweenRectangles" presStyleCnt="0"/>
      <dgm:spPr/>
    </dgm:pt>
    <dgm:pt modelId="{40FE8172-0ED0-47CC-A31F-8A0CA216C1ED}" type="pres">
      <dgm:prSet presAssocID="{31714EC3-3647-462E-988A-61130F255B49}" presName="parentLin" presStyleCnt="0"/>
      <dgm:spPr/>
    </dgm:pt>
    <dgm:pt modelId="{ACBDF220-AE6C-497D-A119-42C119E8E57E}" type="pres">
      <dgm:prSet presAssocID="{31714EC3-3647-462E-988A-61130F255B49}" presName="parentLeftMargin" presStyleLbl="node1" presStyleIdx="3" presStyleCnt="5"/>
      <dgm:spPr/>
    </dgm:pt>
    <dgm:pt modelId="{4A39C01C-9F9F-4614-8191-FAD0E296EBDB}" type="pres">
      <dgm:prSet presAssocID="{31714EC3-3647-462E-988A-61130F255B49}" presName="parentText" presStyleLbl="node1" presStyleIdx="4" presStyleCnt="5">
        <dgm:presLayoutVars>
          <dgm:chMax val="0"/>
          <dgm:bulletEnabled val="1"/>
        </dgm:presLayoutVars>
      </dgm:prSet>
      <dgm:spPr/>
    </dgm:pt>
    <dgm:pt modelId="{BFBE1674-3AAE-404C-B519-8050F4C39D20}" type="pres">
      <dgm:prSet presAssocID="{31714EC3-3647-462E-988A-61130F255B49}" presName="negativeSpace" presStyleCnt="0"/>
      <dgm:spPr/>
    </dgm:pt>
    <dgm:pt modelId="{EED92967-4480-4F02-A11B-01BABF7455BC}" type="pres">
      <dgm:prSet presAssocID="{31714EC3-3647-462E-988A-61130F255B49}" presName="childText" presStyleLbl="conFgAcc1" presStyleIdx="4" presStyleCnt="5">
        <dgm:presLayoutVars>
          <dgm:bulletEnabled val="1"/>
        </dgm:presLayoutVars>
      </dgm:prSet>
      <dgm:spPr/>
    </dgm:pt>
  </dgm:ptLst>
  <dgm:cxnLst>
    <dgm:cxn modelId="{107A0B13-CBD5-4F20-9AC6-5A8A4E06B74E}" srcId="{D8F6DCAB-BE7F-496A-9546-DFA225D8321F}" destId="{58B1D1EF-8BE3-4894-9762-248942E1A565}" srcOrd="3" destOrd="0" parTransId="{F6A3E49D-2D48-4FEB-AD4B-C657DC2EC23A}" sibTransId="{0D7C9DAC-4890-4783-AC1E-2873E436F445}"/>
    <dgm:cxn modelId="{BE6C0324-EB32-4E06-81C4-98FA1B060525}" type="presOf" srcId="{31714EC3-3647-462E-988A-61130F255B49}" destId="{4A39C01C-9F9F-4614-8191-FAD0E296EBDB}" srcOrd="1" destOrd="0" presId="urn:microsoft.com/office/officeart/2005/8/layout/list1"/>
    <dgm:cxn modelId="{63217C3E-90AA-4A34-BE51-8E78C77D946B}" srcId="{D8F6DCAB-BE7F-496A-9546-DFA225D8321F}" destId="{F7EECB2C-2B60-4118-8919-96CC007E5917}" srcOrd="1" destOrd="0" parTransId="{687D0656-8BF4-4ECC-B612-EC1AC3A7E6A2}" sibTransId="{BF0F5EAD-7BE5-48F0-B4AE-2C1FCB66F3B3}"/>
    <dgm:cxn modelId="{1E7EBF6C-849E-4709-A993-35D0911B3C7B}" srcId="{D8F6DCAB-BE7F-496A-9546-DFA225D8321F}" destId="{2E01C358-1C78-4C13-BF31-2DF067E6CEE8}" srcOrd="2" destOrd="0" parTransId="{A4986A58-B15C-4286-8A10-2A4292685D89}" sibTransId="{0FCF3098-CCA3-48C0-869D-02E0C2BE683A}"/>
    <dgm:cxn modelId="{9400E759-7FE0-46D8-948C-F4A3B9808D7D}" type="presOf" srcId="{58B1D1EF-8BE3-4894-9762-248942E1A565}" destId="{EAD8885B-C940-47D4-B39E-8D34F0EC8926}" srcOrd="0" destOrd="0" presId="urn:microsoft.com/office/officeart/2005/8/layout/list1"/>
    <dgm:cxn modelId="{5202C792-4A7A-490F-AC67-662E05478545}" type="presOf" srcId="{31714EC3-3647-462E-988A-61130F255B49}" destId="{ACBDF220-AE6C-497D-A119-42C119E8E57E}" srcOrd="0" destOrd="0" presId="urn:microsoft.com/office/officeart/2005/8/layout/list1"/>
    <dgm:cxn modelId="{C576F493-2EC0-451E-86A5-5AE288C018CC}" type="presOf" srcId="{2E01C358-1C78-4C13-BF31-2DF067E6CEE8}" destId="{E0C3217A-EEF3-4EAF-8167-432BE27E653C}" srcOrd="0" destOrd="0" presId="urn:microsoft.com/office/officeart/2005/8/layout/list1"/>
    <dgm:cxn modelId="{03347B9F-B841-45D6-8C3D-75187438DDDF}" type="presOf" srcId="{2E01C358-1C78-4C13-BF31-2DF067E6CEE8}" destId="{6DD68C08-EFEB-4A62-B5FC-DFC9FF7F916D}" srcOrd="1" destOrd="0" presId="urn:microsoft.com/office/officeart/2005/8/layout/list1"/>
    <dgm:cxn modelId="{8B1DDCAA-E66E-4229-89B6-BCB7BC4E6176}" type="presOf" srcId="{95907AA9-B9F4-403D-B234-574BE13EA840}" destId="{2A3A920D-68DD-4413-A77C-C52173CFDD2A}" srcOrd="1" destOrd="0" presId="urn:microsoft.com/office/officeart/2005/8/layout/list1"/>
    <dgm:cxn modelId="{D524E3B0-16C8-4161-8EC0-00DA03342E33}" type="presOf" srcId="{F7EECB2C-2B60-4118-8919-96CC007E5917}" destId="{5E4E1ABC-A620-4DEB-97A0-2BF578949AC5}" srcOrd="1" destOrd="0" presId="urn:microsoft.com/office/officeart/2005/8/layout/list1"/>
    <dgm:cxn modelId="{2F0AB4B1-E634-4B5B-8EBD-1851CC34A6C1}" type="presOf" srcId="{58B1D1EF-8BE3-4894-9762-248942E1A565}" destId="{82EA4872-2EAC-408E-B9D3-38FF0E6C8B56}" srcOrd="1" destOrd="0" presId="urn:microsoft.com/office/officeart/2005/8/layout/list1"/>
    <dgm:cxn modelId="{F0974CB6-1912-4B08-BD96-BC51294377CE}" srcId="{D8F6DCAB-BE7F-496A-9546-DFA225D8321F}" destId="{31714EC3-3647-462E-988A-61130F255B49}" srcOrd="4" destOrd="0" parTransId="{092EE01F-B1B6-4B3C-AB5B-D6C99A849662}" sibTransId="{27823683-8938-45F6-AE25-63C75F2EA1F6}"/>
    <dgm:cxn modelId="{E2B584C7-F364-4611-A456-C6A8DD41A73C}" type="presOf" srcId="{F7EECB2C-2B60-4118-8919-96CC007E5917}" destId="{A3E1B016-48F4-4BD7-A91A-7E88C55DB2A5}" srcOrd="0" destOrd="0" presId="urn:microsoft.com/office/officeart/2005/8/layout/list1"/>
    <dgm:cxn modelId="{DC7F43CF-8AE3-4D7A-86E3-6FF9661E3886}" type="presOf" srcId="{D8F6DCAB-BE7F-496A-9546-DFA225D8321F}" destId="{9CF64F5B-328C-49B9-AF3A-EB96BC66833D}" srcOrd="0" destOrd="0" presId="urn:microsoft.com/office/officeart/2005/8/layout/list1"/>
    <dgm:cxn modelId="{6B8BE5DF-6402-4CC8-A00F-FC24E1E0B0D8}" srcId="{D8F6DCAB-BE7F-496A-9546-DFA225D8321F}" destId="{95907AA9-B9F4-403D-B234-574BE13EA840}" srcOrd="0" destOrd="0" parTransId="{235A2786-BFA5-4B4D-B9E8-FFADBAB19D5C}" sibTransId="{CC991B81-6A05-49C9-9FEC-3333936D5A6B}"/>
    <dgm:cxn modelId="{C52A01E9-C1BD-4C54-9B79-133DD79FC923}" type="presOf" srcId="{95907AA9-B9F4-403D-B234-574BE13EA840}" destId="{3E67D96B-09D6-45AF-BF73-695AC5C33AD1}" srcOrd="0" destOrd="0" presId="urn:microsoft.com/office/officeart/2005/8/layout/list1"/>
    <dgm:cxn modelId="{C4A91046-8B5C-4EC0-9D08-B61E5E0FF86A}" type="presParOf" srcId="{9CF64F5B-328C-49B9-AF3A-EB96BC66833D}" destId="{73D4BE59-FA75-44B8-AD5A-30320E243AAB}" srcOrd="0" destOrd="0" presId="urn:microsoft.com/office/officeart/2005/8/layout/list1"/>
    <dgm:cxn modelId="{0561FDC0-9D68-4536-9AFA-09CB48866F29}" type="presParOf" srcId="{73D4BE59-FA75-44B8-AD5A-30320E243AAB}" destId="{3E67D96B-09D6-45AF-BF73-695AC5C33AD1}" srcOrd="0" destOrd="0" presId="urn:microsoft.com/office/officeart/2005/8/layout/list1"/>
    <dgm:cxn modelId="{6D813963-1BE3-4601-B0BE-678F3146716D}" type="presParOf" srcId="{73D4BE59-FA75-44B8-AD5A-30320E243AAB}" destId="{2A3A920D-68DD-4413-A77C-C52173CFDD2A}" srcOrd="1" destOrd="0" presId="urn:microsoft.com/office/officeart/2005/8/layout/list1"/>
    <dgm:cxn modelId="{A9B0DB9C-1FD1-49AB-BE89-A9F9897A5961}" type="presParOf" srcId="{9CF64F5B-328C-49B9-AF3A-EB96BC66833D}" destId="{2C16D891-1E63-4642-A0BF-BD4EF3E640FC}" srcOrd="1" destOrd="0" presId="urn:microsoft.com/office/officeart/2005/8/layout/list1"/>
    <dgm:cxn modelId="{F48C9598-CD64-4B05-811C-0F3F909430BB}" type="presParOf" srcId="{9CF64F5B-328C-49B9-AF3A-EB96BC66833D}" destId="{1D5E5DB8-0334-43A4-A458-065C47433FB2}" srcOrd="2" destOrd="0" presId="urn:microsoft.com/office/officeart/2005/8/layout/list1"/>
    <dgm:cxn modelId="{FC15FB0A-64EB-4896-8680-F51BD402FC89}" type="presParOf" srcId="{9CF64F5B-328C-49B9-AF3A-EB96BC66833D}" destId="{2D4957A8-7AC8-4CB2-A33E-2FD966C92461}" srcOrd="3" destOrd="0" presId="urn:microsoft.com/office/officeart/2005/8/layout/list1"/>
    <dgm:cxn modelId="{9A17F7A7-0E74-4933-8A0F-B750FAE009F1}" type="presParOf" srcId="{9CF64F5B-328C-49B9-AF3A-EB96BC66833D}" destId="{8BF5ED69-42B8-4F00-A23B-D50B17843800}" srcOrd="4" destOrd="0" presId="urn:microsoft.com/office/officeart/2005/8/layout/list1"/>
    <dgm:cxn modelId="{DD713352-408A-48EE-BB1A-C09670D9FCF7}" type="presParOf" srcId="{8BF5ED69-42B8-4F00-A23B-D50B17843800}" destId="{A3E1B016-48F4-4BD7-A91A-7E88C55DB2A5}" srcOrd="0" destOrd="0" presId="urn:microsoft.com/office/officeart/2005/8/layout/list1"/>
    <dgm:cxn modelId="{AFE67E54-53BA-41C3-AB61-905AF0EDA1E4}" type="presParOf" srcId="{8BF5ED69-42B8-4F00-A23B-D50B17843800}" destId="{5E4E1ABC-A620-4DEB-97A0-2BF578949AC5}" srcOrd="1" destOrd="0" presId="urn:microsoft.com/office/officeart/2005/8/layout/list1"/>
    <dgm:cxn modelId="{28AF4FC4-8A81-4923-9C79-D69971FC86CC}" type="presParOf" srcId="{9CF64F5B-328C-49B9-AF3A-EB96BC66833D}" destId="{BB837B3D-7B69-4361-B080-ABAC97337880}" srcOrd="5" destOrd="0" presId="urn:microsoft.com/office/officeart/2005/8/layout/list1"/>
    <dgm:cxn modelId="{F86547AE-EDD1-4E6C-8102-52A1285F8B9C}" type="presParOf" srcId="{9CF64F5B-328C-49B9-AF3A-EB96BC66833D}" destId="{48A304DB-EF79-4D57-99D9-D12AFC492BB5}" srcOrd="6" destOrd="0" presId="urn:microsoft.com/office/officeart/2005/8/layout/list1"/>
    <dgm:cxn modelId="{AB1D674B-F482-42EA-9849-C1C34136A5CF}" type="presParOf" srcId="{9CF64F5B-328C-49B9-AF3A-EB96BC66833D}" destId="{2AF57D36-A8EC-48DA-B2DD-7868E1FB0A65}" srcOrd="7" destOrd="0" presId="urn:microsoft.com/office/officeart/2005/8/layout/list1"/>
    <dgm:cxn modelId="{F8BDE25C-41A6-4C9D-81D6-82165FEA343C}" type="presParOf" srcId="{9CF64F5B-328C-49B9-AF3A-EB96BC66833D}" destId="{3072A16C-7455-492A-AD1F-AE23FED87A78}" srcOrd="8" destOrd="0" presId="urn:microsoft.com/office/officeart/2005/8/layout/list1"/>
    <dgm:cxn modelId="{23545012-3228-42F5-B33D-C730F610CC8A}" type="presParOf" srcId="{3072A16C-7455-492A-AD1F-AE23FED87A78}" destId="{E0C3217A-EEF3-4EAF-8167-432BE27E653C}" srcOrd="0" destOrd="0" presId="urn:microsoft.com/office/officeart/2005/8/layout/list1"/>
    <dgm:cxn modelId="{2B9D6598-A0D6-49A5-8F50-545F4C5511C9}" type="presParOf" srcId="{3072A16C-7455-492A-AD1F-AE23FED87A78}" destId="{6DD68C08-EFEB-4A62-B5FC-DFC9FF7F916D}" srcOrd="1" destOrd="0" presId="urn:microsoft.com/office/officeart/2005/8/layout/list1"/>
    <dgm:cxn modelId="{BF3DEC61-11C9-4952-AFB8-1C5BA41A846A}" type="presParOf" srcId="{9CF64F5B-328C-49B9-AF3A-EB96BC66833D}" destId="{5E23144E-E14F-4F08-BD3D-982A967D8195}" srcOrd="9" destOrd="0" presId="urn:microsoft.com/office/officeart/2005/8/layout/list1"/>
    <dgm:cxn modelId="{DE76206D-1667-4FA1-AC34-BFC545A92C14}" type="presParOf" srcId="{9CF64F5B-328C-49B9-AF3A-EB96BC66833D}" destId="{A684BDA1-FD23-4660-B0DC-33C2F87B4BAD}" srcOrd="10" destOrd="0" presId="urn:microsoft.com/office/officeart/2005/8/layout/list1"/>
    <dgm:cxn modelId="{E595B538-5CD7-4688-9DAD-F0074E929576}" type="presParOf" srcId="{9CF64F5B-328C-49B9-AF3A-EB96BC66833D}" destId="{273FE1EE-D2F5-414A-B2D1-2D97BE8C8BA3}" srcOrd="11" destOrd="0" presId="urn:microsoft.com/office/officeart/2005/8/layout/list1"/>
    <dgm:cxn modelId="{678BCBD0-44E9-4D9D-81C9-0F81246013FE}" type="presParOf" srcId="{9CF64F5B-328C-49B9-AF3A-EB96BC66833D}" destId="{9C8B0E24-F299-4C98-87BF-8479BD973D46}" srcOrd="12" destOrd="0" presId="urn:microsoft.com/office/officeart/2005/8/layout/list1"/>
    <dgm:cxn modelId="{0F381839-0003-4A2F-ACAF-ABC7DD92EFDF}" type="presParOf" srcId="{9C8B0E24-F299-4C98-87BF-8479BD973D46}" destId="{EAD8885B-C940-47D4-B39E-8D34F0EC8926}" srcOrd="0" destOrd="0" presId="urn:microsoft.com/office/officeart/2005/8/layout/list1"/>
    <dgm:cxn modelId="{432EFA55-0951-4023-B7C7-D0CC4F8AD24F}" type="presParOf" srcId="{9C8B0E24-F299-4C98-87BF-8479BD973D46}" destId="{82EA4872-2EAC-408E-B9D3-38FF0E6C8B56}" srcOrd="1" destOrd="0" presId="urn:microsoft.com/office/officeart/2005/8/layout/list1"/>
    <dgm:cxn modelId="{ADBD5932-9964-403A-B3D4-95A65C66C456}" type="presParOf" srcId="{9CF64F5B-328C-49B9-AF3A-EB96BC66833D}" destId="{16D9B7D5-62E1-4523-888B-E51E5F250B2B}" srcOrd="13" destOrd="0" presId="urn:microsoft.com/office/officeart/2005/8/layout/list1"/>
    <dgm:cxn modelId="{B4671164-3F79-495D-A1B9-BDA44A06DE9C}" type="presParOf" srcId="{9CF64F5B-328C-49B9-AF3A-EB96BC66833D}" destId="{7F1615D1-5321-4E8F-AFB7-2924BA411A64}" srcOrd="14" destOrd="0" presId="urn:microsoft.com/office/officeart/2005/8/layout/list1"/>
    <dgm:cxn modelId="{77401469-FAF6-40BE-9E51-865FEDBDB44F}" type="presParOf" srcId="{9CF64F5B-328C-49B9-AF3A-EB96BC66833D}" destId="{C41908B4-FA41-44E5-B713-028E9A6A2018}" srcOrd="15" destOrd="0" presId="urn:microsoft.com/office/officeart/2005/8/layout/list1"/>
    <dgm:cxn modelId="{122998B7-A222-4EFE-81F3-F3425EE93189}" type="presParOf" srcId="{9CF64F5B-328C-49B9-AF3A-EB96BC66833D}" destId="{40FE8172-0ED0-47CC-A31F-8A0CA216C1ED}" srcOrd="16" destOrd="0" presId="urn:microsoft.com/office/officeart/2005/8/layout/list1"/>
    <dgm:cxn modelId="{56F9E3B3-8A71-485A-BD96-27A9E0D233F8}" type="presParOf" srcId="{40FE8172-0ED0-47CC-A31F-8A0CA216C1ED}" destId="{ACBDF220-AE6C-497D-A119-42C119E8E57E}" srcOrd="0" destOrd="0" presId="urn:microsoft.com/office/officeart/2005/8/layout/list1"/>
    <dgm:cxn modelId="{7A09F7F2-FE5D-4753-A393-E694E4D5C9C5}" type="presParOf" srcId="{40FE8172-0ED0-47CC-A31F-8A0CA216C1ED}" destId="{4A39C01C-9F9F-4614-8191-FAD0E296EBDB}" srcOrd="1" destOrd="0" presId="urn:microsoft.com/office/officeart/2005/8/layout/list1"/>
    <dgm:cxn modelId="{792CCAEC-17FD-4E10-9999-FE5E137FBECE}" type="presParOf" srcId="{9CF64F5B-328C-49B9-AF3A-EB96BC66833D}" destId="{BFBE1674-3AAE-404C-B519-8050F4C39D20}" srcOrd="17" destOrd="0" presId="urn:microsoft.com/office/officeart/2005/8/layout/list1"/>
    <dgm:cxn modelId="{D0674554-A4B9-44E0-91BF-140E10C7932E}" type="presParOf" srcId="{9CF64F5B-328C-49B9-AF3A-EB96BC66833D}" destId="{EED92967-4480-4F02-A11B-01BABF7455BC}" srcOrd="18"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D5E5DB8-0334-43A4-A458-065C47433FB2}">
      <dsp:nvSpPr>
        <dsp:cNvPr id="0" name=""/>
        <dsp:cNvSpPr/>
      </dsp:nvSpPr>
      <dsp:spPr>
        <a:xfrm>
          <a:off x="0" y="448748"/>
          <a:ext cx="10226675" cy="4536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2A3A920D-68DD-4413-A77C-C52173CFDD2A}">
      <dsp:nvSpPr>
        <dsp:cNvPr id="0" name=""/>
        <dsp:cNvSpPr/>
      </dsp:nvSpPr>
      <dsp:spPr>
        <a:xfrm>
          <a:off x="511333" y="183068"/>
          <a:ext cx="7158672" cy="53136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0581" tIns="0" rIns="270581" bIns="0" numCol="1" spcCol="1270" anchor="ctr" anchorCtr="0">
          <a:noAutofit/>
        </a:bodyPr>
        <a:lstStyle/>
        <a:p>
          <a:pPr marL="0" lvl="0" indent="0" algn="l" defTabSz="800100">
            <a:lnSpc>
              <a:spcPct val="90000"/>
            </a:lnSpc>
            <a:spcBef>
              <a:spcPct val="0"/>
            </a:spcBef>
            <a:spcAft>
              <a:spcPct val="35000"/>
            </a:spcAft>
            <a:buNone/>
          </a:pPr>
          <a:r>
            <a:rPr lang="en-GB" sz="1800" kern="1200"/>
            <a:t>Find business information using search engines and library tools</a:t>
          </a:r>
        </a:p>
      </dsp:txBody>
      <dsp:txXfrm>
        <a:off x="537272" y="209007"/>
        <a:ext cx="7106794" cy="479482"/>
      </dsp:txXfrm>
    </dsp:sp>
    <dsp:sp modelId="{48A304DB-EF79-4D57-99D9-D12AFC492BB5}">
      <dsp:nvSpPr>
        <dsp:cNvPr id="0" name=""/>
        <dsp:cNvSpPr/>
      </dsp:nvSpPr>
      <dsp:spPr>
        <a:xfrm>
          <a:off x="0" y="1265228"/>
          <a:ext cx="10226675" cy="4536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5E4E1ABC-A620-4DEB-97A0-2BF578949AC5}">
      <dsp:nvSpPr>
        <dsp:cNvPr id="0" name=""/>
        <dsp:cNvSpPr/>
      </dsp:nvSpPr>
      <dsp:spPr>
        <a:xfrm>
          <a:off x="511333" y="999549"/>
          <a:ext cx="7158672" cy="53136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0581" tIns="0" rIns="270581" bIns="0" numCol="1" spcCol="1270" anchor="ctr" anchorCtr="0">
          <a:noAutofit/>
        </a:bodyPr>
        <a:lstStyle/>
        <a:p>
          <a:pPr marL="0" lvl="0" indent="0" algn="l" defTabSz="800100">
            <a:lnSpc>
              <a:spcPct val="90000"/>
            </a:lnSpc>
            <a:spcBef>
              <a:spcPct val="0"/>
            </a:spcBef>
            <a:spcAft>
              <a:spcPct val="35000"/>
            </a:spcAft>
            <a:buNone/>
          </a:pPr>
          <a:r>
            <a:rPr lang="en-GB" sz="1800" kern="1200"/>
            <a:t>Search more effectively using simple techniques</a:t>
          </a:r>
        </a:p>
      </dsp:txBody>
      <dsp:txXfrm>
        <a:off x="537272" y="1025488"/>
        <a:ext cx="7106794" cy="479482"/>
      </dsp:txXfrm>
    </dsp:sp>
    <dsp:sp modelId="{A684BDA1-FD23-4660-B0DC-33C2F87B4BAD}">
      <dsp:nvSpPr>
        <dsp:cNvPr id="0" name=""/>
        <dsp:cNvSpPr/>
      </dsp:nvSpPr>
      <dsp:spPr>
        <a:xfrm>
          <a:off x="0" y="2081709"/>
          <a:ext cx="10226675" cy="4536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DD68C08-EFEB-4A62-B5FC-DFC9FF7F916D}">
      <dsp:nvSpPr>
        <dsp:cNvPr id="0" name=""/>
        <dsp:cNvSpPr/>
      </dsp:nvSpPr>
      <dsp:spPr>
        <a:xfrm>
          <a:off x="511333" y="1816029"/>
          <a:ext cx="7158672" cy="53136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0581" tIns="0" rIns="270581" bIns="0" numCol="1" spcCol="1270" anchor="ctr" anchorCtr="0">
          <a:noAutofit/>
        </a:bodyPr>
        <a:lstStyle/>
        <a:p>
          <a:pPr marL="0" lvl="0" indent="0" algn="l" defTabSz="800100">
            <a:lnSpc>
              <a:spcPct val="90000"/>
            </a:lnSpc>
            <a:spcBef>
              <a:spcPct val="0"/>
            </a:spcBef>
            <a:spcAft>
              <a:spcPct val="35000"/>
            </a:spcAft>
            <a:buClrTx/>
            <a:buSzTx/>
            <a:buFontTx/>
            <a:buNone/>
          </a:pPr>
          <a:r>
            <a:rPr lang="en-GB" sz="1800" kern="1200"/>
            <a:t>Check if information is trustworthy using the CRAAP method</a:t>
          </a:r>
        </a:p>
      </dsp:txBody>
      <dsp:txXfrm>
        <a:off x="537272" y="1841968"/>
        <a:ext cx="7106794" cy="479482"/>
      </dsp:txXfrm>
    </dsp:sp>
    <dsp:sp modelId="{7F1615D1-5321-4E8F-AFB7-2924BA411A64}">
      <dsp:nvSpPr>
        <dsp:cNvPr id="0" name=""/>
        <dsp:cNvSpPr/>
      </dsp:nvSpPr>
      <dsp:spPr>
        <a:xfrm>
          <a:off x="0" y="2898189"/>
          <a:ext cx="10226675" cy="4536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2EA4872-2EAC-408E-B9D3-38FF0E6C8B56}">
      <dsp:nvSpPr>
        <dsp:cNvPr id="0" name=""/>
        <dsp:cNvSpPr/>
      </dsp:nvSpPr>
      <dsp:spPr>
        <a:xfrm>
          <a:off x="511333" y="2632508"/>
          <a:ext cx="7158672" cy="53136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0581" tIns="0" rIns="270581" bIns="0" numCol="1" spcCol="1270" anchor="ctr" anchorCtr="0">
          <a:noAutofit/>
        </a:bodyPr>
        <a:lstStyle/>
        <a:p>
          <a:pPr marL="0" lvl="0" indent="0" algn="l" defTabSz="800100">
            <a:lnSpc>
              <a:spcPct val="90000"/>
            </a:lnSpc>
            <a:spcBef>
              <a:spcPct val="0"/>
            </a:spcBef>
            <a:spcAft>
              <a:spcPct val="35000"/>
            </a:spcAft>
            <a:buClrTx/>
            <a:buSzTx/>
            <a:buFontTx/>
            <a:buNone/>
          </a:pPr>
          <a:r>
            <a:rPr lang="en-GB" sz="1800" kern="1200"/>
            <a:t>Organise the sources we find in clear folders</a:t>
          </a:r>
        </a:p>
      </dsp:txBody>
      <dsp:txXfrm>
        <a:off x="537272" y="2658447"/>
        <a:ext cx="7106794" cy="479482"/>
      </dsp:txXfrm>
    </dsp:sp>
    <dsp:sp modelId="{EED92967-4480-4F02-A11B-01BABF7455BC}">
      <dsp:nvSpPr>
        <dsp:cNvPr id="0" name=""/>
        <dsp:cNvSpPr/>
      </dsp:nvSpPr>
      <dsp:spPr>
        <a:xfrm>
          <a:off x="0" y="3714669"/>
          <a:ext cx="10226675" cy="4536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4A39C01C-9F9F-4614-8191-FAD0E296EBDB}">
      <dsp:nvSpPr>
        <dsp:cNvPr id="0" name=""/>
        <dsp:cNvSpPr/>
      </dsp:nvSpPr>
      <dsp:spPr>
        <a:xfrm>
          <a:off x="511333" y="3448989"/>
          <a:ext cx="7158672" cy="53136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0581" tIns="0" rIns="270581" bIns="0" numCol="1" spcCol="1270" anchor="ctr" anchorCtr="0">
          <a:noAutofit/>
        </a:bodyPr>
        <a:lstStyle/>
        <a:p>
          <a:pPr marL="0" lvl="0" indent="0" algn="l" defTabSz="800100">
            <a:lnSpc>
              <a:spcPct val="90000"/>
            </a:lnSpc>
            <a:spcBef>
              <a:spcPct val="0"/>
            </a:spcBef>
            <a:spcAft>
              <a:spcPct val="35000"/>
            </a:spcAft>
            <a:buClrTx/>
            <a:buSzTx/>
            <a:buFontTx/>
            <a:buNone/>
          </a:pPr>
          <a:r>
            <a:rPr lang="en-GB" sz="1800" kern="1200"/>
            <a:t>Use AI in a safe and helpful way to summarise information</a:t>
          </a:r>
        </a:p>
      </dsp:txBody>
      <dsp:txXfrm>
        <a:off x="537272" y="3474928"/>
        <a:ext cx="7106794" cy="479482"/>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30CD0E1-BAE0-499A-A1B4-6E4B5A061BAE}" type="datetimeFigureOut">
              <a:rPr lang="en-GB" smtClean="0"/>
              <a:t>04/05/2026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6697777-AA71-4FEA-8726-D9F7C99D48EE}" type="slidenum">
              <a:rPr lang="en-GB" smtClean="0"/>
              <a:t>‹#›</a:t>
            </a:fld>
            <a:endParaRPr lang="en-GB"/>
          </a:p>
        </p:txBody>
      </p:sp>
    </p:spTree>
    <p:extLst>
      <p:ext uri="{BB962C8B-B14F-4D97-AF65-F5344CB8AC3E}">
        <p14:creationId xmlns:p14="http://schemas.microsoft.com/office/powerpoint/2010/main" val="72996334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endParaRPr lang="en-GB" sz="1200" b="0" i="0" kern="120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26697777-AA71-4FEA-8726-D9F7C99D48EE}" type="slidenum">
              <a:rPr lang="en-GB" smtClean="0"/>
              <a:t>1</a:t>
            </a:fld>
            <a:endParaRPr lang="en-GB"/>
          </a:p>
        </p:txBody>
      </p:sp>
    </p:spTree>
    <p:extLst>
      <p:ext uri="{BB962C8B-B14F-4D97-AF65-F5344CB8AC3E}">
        <p14:creationId xmlns:p14="http://schemas.microsoft.com/office/powerpoint/2010/main" val="105296380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:Welcome back, everyone.</a:t>
            </a:r>
          </a:p>
          <a:p>
            <a:r>
              <a:rPr lang="en-GB" dirty="0"/>
              <a:t>Before we start Week 3, let’s take a moment to think about last week.</a:t>
            </a:r>
          </a:p>
          <a:p>
            <a:r>
              <a:rPr lang="en-GB" dirty="0"/>
              <a:t>Last week we looked at:</a:t>
            </a:r>
          </a:p>
          <a:p>
            <a:endParaRPr lang="en-GB" dirty="0"/>
          </a:p>
          <a:p>
            <a:r>
              <a:rPr lang="en-GB" dirty="0"/>
              <a:t>Your assessments and deadlines. How to use digital tasks to structure our time and effort. We explored LinkedIn, and we also learnt how to organise reading materials digitally.</a:t>
            </a:r>
          </a:p>
          <a:p>
            <a:endParaRPr lang="en-GB" dirty="0"/>
          </a:p>
          <a:p>
            <a:r>
              <a:rPr lang="en-GB" dirty="0"/>
              <a:t>I’d like to begin with a quick warm‑up using </a:t>
            </a:r>
            <a:r>
              <a:rPr lang="en-GB" dirty="0" err="1"/>
              <a:t>Vevox</a:t>
            </a:r>
            <a:r>
              <a:rPr lang="en-GB" dirty="0"/>
              <a:t>.</a:t>
            </a:r>
          </a:p>
          <a:p>
            <a:r>
              <a:rPr lang="en-GB" dirty="0"/>
              <a:t>The questions will help us see what you found useful in Week 2 and what we may need to review.</a:t>
            </a:r>
          </a:p>
          <a:p>
            <a:r>
              <a:rPr lang="en-GB" dirty="0"/>
              <a:t>Please open </a:t>
            </a:r>
            <a:r>
              <a:rPr lang="en-GB" dirty="0" err="1"/>
              <a:t>Vevox</a:t>
            </a:r>
            <a:r>
              <a:rPr lang="en-GB" dirty="0"/>
              <a:t> on your phone or laptop.</a:t>
            </a:r>
          </a:p>
          <a:p>
            <a:r>
              <a:rPr lang="en-GB" dirty="0"/>
              <a:t>You’ll see a question asking about last week’s session.</a:t>
            </a:r>
          </a:p>
          <a:p>
            <a:r>
              <a:rPr lang="en-GB" dirty="0"/>
              <a:t>There are no right or wrong answers; this is just to help us get started and support your learning.</a:t>
            </a:r>
          </a:p>
          <a:p>
            <a:endParaRPr lang="en-GB" dirty="0"/>
          </a:p>
          <a:p>
            <a:r>
              <a:rPr lang="en-GB" dirty="0"/>
              <a:t>VEVOX W3.1-3</a:t>
            </a:r>
          </a:p>
        </p:txBody>
      </p:sp>
      <p:sp>
        <p:nvSpPr>
          <p:cNvPr id="4" name="Slide Number Placeholder 3"/>
          <p:cNvSpPr>
            <a:spLocks noGrp="1"/>
          </p:cNvSpPr>
          <p:nvPr>
            <p:ph type="sldNum" sz="quarter" idx="5"/>
          </p:nvPr>
        </p:nvSpPr>
        <p:spPr/>
        <p:txBody>
          <a:bodyPr/>
          <a:lstStyle/>
          <a:p>
            <a:fld id="{26697777-AA71-4FEA-8726-D9F7C99D48EE}" type="slidenum">
              <a:rPr lang="en-GB" smtClean="0"/>
              <a:t>2</a:t>
            </a:fld>
            <a:endParaRPr lang="en-GB"/>
          </a:p>
        </p:txBody>
      </p:sp>
    </p:spTree>
    <p:extLst>
      <p:ext uri="{BB962C8B-B14F-4D97-AF65-F5344CB8AC3E}">
        <p14:creationId xmlns:p14="http://schemas.microsoft.com/office/powerpoint/2010/main" val="426236600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Just a reminder about becoming a digital helper. </a:t>
            </a:r>
          </a:p>
          <a:p>
            <a:r>
              <a:rPr lang="en-GB"/>
              <a:t>If you finish any task early, then take the opportunity to help others. </a:t>
            </a:r>
          </a:p>
          <a:p>
            <a:r>
              <a:rPr lang="en-GB"/>
              <a:t>Come to the front, grab the digital helper badge, and go help.</a:t>
            </a:r>
          </a:p>
        </p:txBody>
      </p:sp>
      <p:sp>
        <p:nvSpPr>
          <p:cNvPr id="4" name="Slide Number Placeholder 3"/>
          <p:cNvSpPr>
            <a:spLocks noGrp="1"/>
          </p:cNvSpPr>
          <p:nvPr>
            <p:ph type="sldNum" sz="quarter" idx="5"/>
          </p:nvPr>
        </p:nvSpPr>
        <p:spPr/>
        <p:txBody>
          <a:bodyPr/>
          <a:lstStyle/>
          <a:p>
            <a:fld id="{26697777-AA71-4FEA-8726-D9F7C99D48EE}" type="slidenum">
              <a:rPr lang="en-GB" smtClean="0"/>
              <a:t>3</a:t>
            </a:fld>
            <a:endParaRPr lang="en-GB"/>
          </a:p>
        </p:txBody>
      </p:sp>
    </p:spTree>
    <p:extLst>
      <p:ext uri="{BB962C8B-B14F-4D97-AF65-F5344CB8AC3E}">
        <p14:creationId xmlns:p14="http://schemas.microsoft.com/office/powerpoint/2010/main" val="267261581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t>Before we go further, here is what today is about.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t>Today we’re going to learn how to find good information for business and for your studies. We’ll look at how to search more effectively, how to check if information is trustworthy, and how to organise the sources you find. We’ll also try a safe and simple way to use AI to summarise information. We will go step by step, and everything we do today will help you with future assessments.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p>
        </p:txBody>
      </p:sp>
      <p:sp>
        <p:nvSpPr>
          <p:cNvPr id="4" name="Slide Number Placeholder 3"/>
          <p:cNvSpPr>
            <a:spLocks noGrp="1"/>
          </p:cNvSpPr>
          <p:nvPr>
            <p:ph type="sldNum" sz="quarter" idx="5"/>
          </p:nvPr>
        </p:nvSpPr>
        <p:spPr/>
        <p:txBody>
          <a:bodyPr/>
          <a:lstStyle/>
          <a:p>
            <a:fld id="{26697777-AA71-4FEA-8726-D9F7C99D48EE}" type="slidenum">
              <a:rPr lang="en-GB" smtClean="0"/>
              <a:t>4</a:t>
            </a:fld>
            <a:endParaRPr lang="en-GB"/>
          </a:p>
        </p:txBody>
      </p:sp>
    </p:spTree>
    <p:extLst>
      <p:ext uri="{BB962C8B-B14F-4D97-AF65-F5344CB8AC3E}">
        <p14:creationId xmlns:p14="http://schemas.microsoft.com/office/powerpoint/2010/main" val="50344198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AD4A75E-9873-771F-478B-FCB89883A5A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54C8FFE-2A37-C0AC-C4D9-C959702DCA8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634D508-B5A6-5F84-898E-7209A485D9B4}"/>
              </a:ext>
            </a:extLst>
          </p:cNvPr>
          <p:cNvSpPr>
            <a:spLocks noGrp="1"/>
          </p:cNvSpPr>
          <p:nvPr>
            <p:ph type="body" idx="1"/>
          </p:nvPr>
        </p:nvSpPr>
        <p:spPr/>
        <p:txBody>
          <a:bodyPr/>
          <a:lstStyle/>
          <a:p>
            <a:r>
              <a:rPr lang="en-GB" dirty="0"/>
              <a:t>Now we’re going to go on with a quick </a:t>
            </a:r>
            <a:r>
              <a:rPr lang="en-GB" dirty="0" err="1"/>
              <a:t>Vevox</a:t>
            </a:r>
            <a:r>
              <a:rPr lang="en-GB" dirty="0"/>
              <a:t> question.</a:t>
            </a:r>
          </a:p>
          <a:p>
            <a:r>
              <a:rPr lang="en-GB" dirty="0"/>
              <a:t>Please open </a:t>
            </a:r>
            <a:r>
              <a:rPr lang="en-GB" dirty="0" err="1"/>
              <a:t>Vevox</a:t>
            </a:r>
            <a:r>
              <a:rPr lang="en-GB" dirty="0"/>
              <a:t> again on your phone or laptop.</a:t>
            </a:r>
          </a:p>
          <a:p>
            <a:r>
              <a:rPr lang="en-GB" dirty="0"/>
              <a:t>The question is: ‘Where do you usually find information?’</a:t>
            </a:r>
          </a:p>
          <a:p>
            <a:r>
              <a:rPr lang="en-GB" dirty="0"/>
              <a:t>Choose all the places you normally use: Google, TikTok, YouTube, friends, social media, anything at all.</a:t>
            </a:r>
          </a:p>
          <a:p>
            <a:r>
              <a:rPr lang="en-GB" dirty="0"/>
              <a:t>There are no right or wrong answers. This is just to help us see the different places people use in real life.</a:t>
            </a:r>
          </a:p>
          <a:p>
            <a:r>
              <a:rPr lang="en-GB" dirty="0"/>
              <a:t>Once you vote, we’ll look at the answers together. This will help us understand how to search better and how to find information we can trust.</a:t>
            </a:r>
          </a:p>
          <a:p>
            <a:endParaRPr lang="en-GB" dirty="0"/>
          </a:p>
          <a:p>
            <a:r>
              <a:rPr lang="en-GB" dirty="0"/>
              <a:t>Vevox:W3.4 </a:t>
            </a:r>
          </a:p>
        </p:txBody>
      </p:sp>
      <p:sp>
        <p:nvSpPr>
          <p:cNvPr id="4" name="Slide Number Placeholder 3">
            <a:extLst>
              <a:ext uri="{FF2B5EF4-FFF2-40B4-BE49-F238E27FC236}">
                <a16:creationId xmlns:a16="http://schemas.microsoft.com/office/drawing/2014/main" id="{FC7EBD9D-4793-9010-1255-00AEC874A893}"/>
              </a:ext>
            </a:extLst>
          </p:cNvPr>
          <p:cNvSpPr>
            <a:spLocks noGrp="1"/>
          </p:cNvSpPr>
          <p:nvPr>
            <p:ph type="sldNum" sz="quarter" idx="5"/>
          </p:nvPr>
        </p:nvSpPr>
        <p:spPr/>
        <p:txBody>
          <a:bodyPr/>
          <a:lstStyle/>
          <a:p>
            <a:fld id="{26697777-AA71-4FEA-8726-D9F7C99D48EE}" type="slidenum">
              <a:rPr lang="en-GB" smtClean="0"/>
              <a:t>5</a:t>
            </a:fld>
            <a:endParaRPr lang="en-GB"/>
          </a:p>
        </p:txBody>
      </p:sp>
    </p:spTree>
    <p:extLst>
      <p:ext uri="{BB962C8B-B14F-4D97-AF65-F5344CB8AC3E}">
        <p14:creationId xmlns:p14="http://schemas.microsoft.com/office/powerpoint/2010/main" val="129815525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We will start by considering what counts as information from a business studies perspective. </a:t>
            </a:r>
          </a:p>
        </p:txBody>
      </p:sp>
      <p:sp>
        <p:nvSpPr>
          <p:cNvPr id="4" name="Slide Number Placeholder 3"/>
          <p:cNvSpPr>
            <a:spLocks noGrp="1"/>
          </p:cNvSpPr>
          <p:nvPr>
            <p:ph type="sldNum" sz="quarter" idx="5"/>
          </p:nvPr>
        </p:nvSpPr>
        <p:spPr/>
        <p:txBody>
          <a:bodyPr/>
          <a:lstStyle/>
          <a:p>
            <a:fld id="{26697777-AA71-4FEA-8726-D9F7C99D48EE}" type="slidenum">
              <a:rPr lang="en-GB" smtClean="0"/>
              <a:t>6</a:t>
            </a:fld>
            <a:endParaRPr lang="en-GB"/>
          </a:p>
        </p:txBody>
      </p:sp>
    </p:spTree>
    <p:extLst>
      <p:ext uri="{BB962C8B-B14F-4D97-AF65-F5344CB8AC3E}">
        <p14:creationId xmlns:p14="http://schemas.microsoft.com/office/powerpoint/2010/main" val="403980469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Last week in the Academic Skills module, you were given in-class and at-home homework from the UWTSD </a:t>
            </a:r>
            <a:r>
              <a:rPr lang="en-GB" err="1"/>
              <a:t>Infoskills</a:t>
            </a:r>
            <a:r>
              <a:rPr lang="en-GB"/>
              <a:t> provision. You were asked to look at types of information and stages of information. </a:t>
            </a:r>
          </a:p>
          <a:p>
            <a:endParaRPr lang="en-GB"/>
          </a:p>
          <a:p>
            <a:r>
              <a:rPr lang="en-GB"/>
              <a:t>Today, in this module, we will review these ideas, and then apply them to business information. </a:t>
            </a:r>
          </a:p>
        </p:txBody>
      </p:sp>
      <p:sp>
        <p:nvSpPr>
          <p:cNvPr id="4" name="Slide Number Placeholder 3"/>
          <p:cNvSpPr>
            <a:spLocks noGrp="1"/>
          </p:cNvSpPr>
          <p:nvPr>
            <p:ph type="sldNum" sz="quarter" idx="5"/>
          </p:nvPr>
        </p:nvSpPr>
        <p:spPr/>
        <p:txBody>
          <a:bodyPr/>
          <a:lstStyle/>
          <a:p>
            <a:fld id="{26697777-AA71-4FEA-8726-D9F7C99D48EE}" type="slidenum">
              <a:rPr lang="en-GB" smtClean="0"/>
              <a:t>7</a:t>
            </a:fld>
            <a:endParaRPr lang="en-GB"/>
          </a:p>
        </p:txBody>
      </p:sp>
    </p:spTree>
    <p:extLst>
      <p:ext uri="{BB962C8B-B14F-4D97-AF65-F5344CB8AC3E}">
        <p14:creationId xmlns:p14="http://schemas.microsoft.com/office/powerpoint/2010/main" val="291527657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Let’s do a very quick reminder together.</a:t>
            </a:r>
          </a:p>
          <a:p>
            <a:r>
              <a:rPr lang="en-GB" dirty="0"/>
              <a:t>You learnt in the </a:t>
            </a:r>
            <a:r>
              <a:rPr lang="en-GB" dirty="0" err="1"/>
              <a:t>Infoskills</a:t>
            </a:r>
            <a:r>
              <a:rPr lang="en-GB" dirty="0"/>
              <a:t> section, about a number of different types of information:</a:t>
            </a:r>
          </a:p>
          <a:p>
            <a:r>
              <a:rPr lang="en-GB" dirty="0"/>
              <a:t>books, journal articles, videos and podcasts, websites, social media, and statistics or data.</a:t>
            </a:r>
          </a:p>
          <a:p>
            <a:r>
              <a:rPr lang="en-GB" dirty="0"/>
              <a:t>These all give us different kinds of knowledge.</a:t>
            </a:r>
          </a:p>
          <a:p>
            <a:endParaRPr lang="en-GB" dirty="0"/>
          </a:p>
          <a:p>
            <a:r>
              <a:rPr lang="en-GB" dirty="0"/>
              <a:t>CLICK FOR ANIMATION</a:t>
            </a:r>
          </a:p>
          <a:p>
            <a:endParaRPr lang="en-GB" dirty="0"/>
          </a:p>
          <a:p>
            <a:r>
              <a:rPr lang="en-GB" dirty="0"/>
              <a:t>To make sure that we remember, let’s do a small activity.</a:t>
            </a:r>
          </a:p>
          <a:p>
            <a:r>
              <a:rPr lang="en-GB" dirty="0"/>
              <a:t>I want you to choose two types of information from the list.</a:t>
            </a:r>
          </a:p>
          <a:p>
            <a:r>
              <a:rPr lang="en-GB" dirty="0"/>
              <a:t>And then think about three questions:</a:t>
            </a:r>
          </a:p>
          <a:p>
            <a:endParaRPr lang="en-GB" dirty="0"/>
          </a:p>
          <a:p>
            <a:r>
              <a:rPr lang="en-GB" dirty="0"/>
              <a:t>When would you use this type of information for business?</a:t>
            </a:r>
          </a:p>
          <a:p>
            <a:r>
              <a:rPr lang="en-GB" dirty="0"/>
              <a:t>When would you not use it?</a:t>
            </a:r>
          </a:p>
          <a:p>
            <a:r>
              <a:rPr lang="en-GB" dirty="0"/>
              <a:t>What problems could it have?</a:t>
            </a:r>
          </a:p>
          <a:p>
            <a:endParaRPr lang="en-GB" dirty="0"/>
          </a:p>
          <a:p>
            <a:r>
              <a:rPr lang="en-GB" dirty="0"/>
              <a:t>Don’t worry if this feels new; don’t hesitate to take notes of your thoughts.</a:t>
            </a:r>
          </a:p>
          <a:p>
            <a:r>
              <a:rPr lang="en-GB" dirty="0"/>
              <a:t>There is no right or wrong answer. We are just thinking together.</a:t>
            </a:r>
          </a:p>
          <a:p>
            <a:r>
              <a:rPr lang="en-GB" dirty="0"/>
              <a:t>You will have one minute. CLICK FOR ANIMATION</a:t>
            </a:r>
          </a:p>
          <a:p>
            <a:r>
              <a:rPr lang="en-GB" dirty="0"/>
              <a:t>I’ll start the timer now</a:t>
            </a:r>
          </a:p>
        </p:txBody>
      </p:sp>
      <p:sp>
        <p:nvSpPr>
          <p:cNvPr id="4" name="Slide Number Placeholder 3"/>
          <p:cNvSpPr>
            <a:spLocks noGrp="1"/>
          </p:cNvSpPr>
          <p:nvPr>
            <p:ph type="sldNum" sz="quarter" idx="5"/>
          </p:nvPr>
        </p:nvSpPr>
        <p:spPr/>
        <p:txBody>
          <a:bodyPr/>
          <a:lstStyle/>
          <a:p>
            <a:fld id="{26697777-AA71-4FEA-8726-D9F7C99D48EE}" type="slidenum">
              <a:rPr lang="en-GB" smtClean="0"/>
              <a:t>8</a:t>
            </a:fld>
            <a:endParaRPr lang="en-GB"/>
          </a:p>
        </p:txBody>
      </p:sp>
    </p:spTree>
    <p:extLst>
      <p:ext uri="{BB962C8B-B14F-4D97-AF65-F5344CB8AC3E}">
        <p14:creationId xmlns:p14="http://schemas.microsoft.com/office/powerpoint/2010/main" val="230666286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Now let’s look at the second bit of Academic Skills </a:t>
            </a:r>
            <a:r>
              <a:rPr lang="en-GB" dirty="0" err="1"/>
              <a:t>homeworkfrom</a:t>
            </a:r>
            <a:r>
              <a:rPr lang="en-GB" dirty="0"/>
              <a:t> last week: Stages of Information.</a:t>
            </a:r>
          </a:p>
          <a:p>
            <a:r>
              <a:rPr lang="en-GB" dirty="0"/>
              <a:t>You learned that information can come in different ‘stages’ or levels.</a:t>
            </a:r>
          </a:p>
          <a:p>
            <a:r>
              <a:rPr lang="en-GB" dirty="0"/>
              <a:t>First, we have primary information.</a:t>
            </a:r>
          </a:p>
          <a:p>
            <a:r>
              <a:rPr lang="en-GB" dirty="0"/>
              <a:t>This is first‑hand information, for example, a company’s own report, an interview, or raw data.</a:t>
            </a:r>
          </a:p>
          <a:p>
            <a:r>
              <a:rPr lang="en-GB" dirty="0"/>
              <a:t>Then we have secondary information.</a:t>
            </a:r>
          </a:p>
          <a:p>
            <a:r>
              <a:rPr lang="en-GB" dirty="0"/>
              <a:t>This type explains or analyses the primary source.</a:t>
            </a:r>
          </a:p>
          <a:p>
            <a:r>
              <a:rPr lang="en-GB" dirty="0"/>
              <a:t>For example, a news article that talks about a company report.</a:t>
            </a:r>
          </a:p>
          <a:p>
            <a:r>
              <a:rPr lang="en-GB" dirty="0"/>
              <a:t>And then we have tertiary information.</a:t>
            </a:r>
          </a:p>
          <a:p>
            <a:r>
              <a:rPr lang="en-GB" dirty="0"/>
              <a:t>This is a summary or an overview, like an </a:t>
            </a:r>
            <a:r>
              <a:rPr lang="en-GB" dirty="0" err="1"/>
              <a:t>encyclopedia</a:t>
            </a:r>
            <a:r>
              <a:rPr lang="en-GB" dirty="0"/>
              <a:t> entry or a factsheet.</a:t>
            </a:r>
          </a:p>
          <a:p>
            <a:r>
              <a:rPr lang="en-GB" dirty="0"/>
              <a:t>I know these words can feel a bit academic.</a:t>
            </a:r>
          </a:p>
          <a:p>
            <a:r>
              <a:rPr lang="en-GB" dirty="0"/>
              <a:t>Don’t worry, we will use them slowly and in simple ways today.</a:t>
            </a:r>
          </a:p>
          <a:p>
            <a:r>
              <a:rPr lang="en-GB" dirty="0"/>
              <a:t>To check understanding, here is a quick question:</a:t>
            </a:r>
          </a:p>
          <a:p>
            <a:r>
              <a:rPr lang="en-GB" dirty="0"/>
              <a:t>When you read something online, how can you tell if it is primary, secondary, or tertiary?</a:t>
            </a:r>
          </a:p>
          <a:p>
            <a:r>
              <a:rPr lang="en-GB" dirty="0"/>
              <a:t>Just think quietly for a moment.</a:t>
            </a:r>
          </a:p>
          <a:p>
            <a:r>
              <a:rPr lang="en-GB" dirty="0"/>
              <a:t>There is no right or wrong answer; this is only to warm up your thinking</a:t>
            </a:r>
          </a:p>
        </p:txBody>
      </p:sp>
      <p:sp>
        <p:nvSpPr>
          <p:cNvPr id="4" name="Slide Number Placeholder 3"/>
          <p:cNvSpPr>
            <a:spLocks noGrp="1"/>
          </p:cNvSpPr>
          <p:nvPr>
            <p:ph type="sldNum" sz="quarter" idx="5"/>
          </p:nvPr>
        </p:nvSpPr>
        <p:spPr/>
        <p:txBody>
          <a:bodyPr/>
          <a:lstStyle/>
          <a:p>
            <a:fld id="{26697777-AA71-4FEA-8726-D9F7C99D48EE}" type="slidenum">
              <a:rPr lang="en-GB" smtClean="0"/>
              <a:t>9</a:t>
            </a:fld>
            <a:endParaRPr lang="en-GB"/>
          </a:p>
        </p:txBody>
      </p:sp>
    </p:spTree>
    <p:extLst>
      <p:ext uri="{BB962C8B-B14F-4D97-AF65-F5344CB8AC3E}">
        <p14:creationId xmlns:p14="http://schemas.microsoft.com/office/powerpoint/2010/main" val="134576719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Now we will look at business information.  </a:t>
            </a:r>
          </a:p>
          <a:p>
            <a:r>
              <a:rPr lang="en-GB" dirty="0"/>
              <a:t>This means information that helps us understand companies, markets, and how business works.</a:t>
            </a:r>
          </a:p>
          <a:p>
            <a:r>
              <a:rPr lang="en-GB" dirty="0"/>
              <a:t>On this slide, you can see four common types.</a:t>
            </a:r>
          </a:p>
          <a:p>
            <a:r>
              <a:rPr lang="en-GB" dirty="0"/>
              <a:t>First, we have business news.  </a:t>
            </a:r>
          </a:p>
          <a:p>
            <a:r>
              <a:rPr lang="en-GB" dirty="0"/>
              <a:t>This tells us what is happening right now. for example, changes in prices, new products, or problems in the economy.  </a:t>
            </a:r>
          </a:p>
          <a:p>
            <a:r>
              <a:rPr lang="en-GB" dirty="0"/>
              <a:t>Business news is useful when we want quick, current information.</a:t>
            </a:r>
          </a:p>
          <a:p>
            <a:r>
              <a:rPr lang="en-GB" dirty="0"/>
              <a:t>Next, we have company information.   his is information about one business.  </a:t>
            </a:r>
          </a:p>
          <a:p>
            <a:r>
              <a:rPr lang="en-GB" dirty="0"/>
              <a:t>It can include the company’s story, their products, their goals, and sometimes their financial results.  </a:t>
            </a:r>
          </a:p>
          <a:p>
            <a:r>
              <a:rPr lang="en-GB" dirty="0"/>
              <a:t>This is helpful when you want to learn about a specific company.</a:t>
            </a:r>
          </a:p>
          <a:p>
            <a:endParaRPr lang="en-GB" dirty="0"/>
          </a:p>
          <a:p>
            <a:r>
              <a:rPr lang="en-GB" dirty="0"/>
              <a:t>Then we have reports.  </a:t>
            </a:r>
          </a:p>
          <a:p>
            <a:r>
              <a:rPr lang="en-GB" dirty="0"/>
              <a:t>Reports can be about an industry, a market, or about money.  </a:t>
            </a:r>
          </a:p>
          <a:p>
            <a:r>
              <a:rPr lang="en-GB" dirty="0"/>
              <a:t>These reports are usually more detailed.  </a:t>
            </a:r>
          </a:p>
          <a:p>
            <a:r>
              <a:rPr lang="en-GB" dirty="0"/>
              <a:t>They help you understand bigger trends, in other words not just one company.</a:t>
            </a:r>
          </a:p>
          <a:p>
            <a:endParaRPr lang="en-GB" dirty="0"/>
          </a:p>
          <a:p>
            <a:r>
              <a:rPr lang="en-GB" dirty="0"/>
              <a:t>And finally, academic articles.  </a:t>
            </a:r>
          </a:p>
          <a:p>
            <a:r>
              <a:rPr lang="en-GB" dirty="0"/>
              <a:t>These are written by experts and researchers.  </a:t>
            </a:r>
          </a:p>
          <a:p>
            <a:r>
              <a:rPr lang="en-GB" dirty="0"/>
              <a:t>They can be harder to read, but they give strong evidence and deeper ideas.  </a:t>
            </a:r>
          </a:p>
          <a:p>
            <a:r>
              <a:rPr lang="en-GB" dirty="0"/>
              <a:t>These are very useful for assignments.</a:t>
            </a:r>
          </a:p>
          <a:p>
            <a:endParaRPr lang="en-GB" dirty="0"/>
          </a:p>
          <a:p>
            <a:r>
              <a:rPr lang="en-GB" dirty="0"/>
              <a:t>Why does all of this matter?  </a:t>
            </a:r>
          </a:p>
          <a:p>
            <a:r>
              <a:rPr lang="en-GB" dirty="0"/>
              <a:t>Different types of business information give different answers.  </a:t>
            </a:r>
          </a:p>
          <a:p>
            <a:r>
              <a:rPr lang="en-GB" dirty="0"/>
              <a:t>Some are quick and simple.  </a:t>
            </a:r>
          </a:p>
          <a:p>
            <a:r>
              <a:rPr lang="en-GB" dirty="0"/>
              <a:t>Some are deeper and more reliable.  </a:t>
            </a:r>
          </a:p>
          <a:p>
            <a:r>
              <a:rPr lang="en-GB" dirty="0"/>
              <a:t>Today we will practise choosing the right type for the task.</a:t>
            </a:r>
          </a:p>
          <a:p>
            <a:endParaRPr lang="en-GB" dirty="0"/>
          </a:p>
        </p:txBody>
      </p:sp>
      <p:sp>
        <p:nvSpPr>
          <p:cNvPr id="4" name="Slide Number Placeholder 3"/>
          <p:cNvSpPr>
            <a:spLocks noGrp="1"/>
          </p:cNvSpPr>
          <p:nvPr>
            <p:ph type="sldNum" sz="quarter" idx="5"/>
          </p:nvPr>
        </p:nvSpPr>
        <p:spPr/>
        <p:txBody>
          <a:bodyPr/>
          <a:lstStyle/>
          <a:p>
            <a:fld id="{26697777-AA71-4FEA-8726-D9F7C99D48EE}" type="slidenum">
              <a:rPr lang="en-GB" smtClean="0"/>
              <a:t>10</a:t>
            </a:fld>
            <a:endParaRPr lang="en-GB"/>
          </a:p>
        </p:txBody>
      </p:sp>
    </p:spTree>
    <p:extLst>
      <p:ext uri="{BB962C8B-B14F-4D97-AF65-F5344CB8AC3E}">
        <p14:creationId xmlns:p14="http://schemas.microsoft.com/office/powerpoint/2010/main" val="59339063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are two different levels of information.</a:t>
            </a:r>
          </a:p>
          <a:p>
            <a:r>
              <a:rPr lang="en-GB" dirty="0"/>
              <a:t>First, we have low‑level information.</a:t>
            </a:r>
          </a:p>
          <a:p>
            <a:r>
              <a:rPr lang="en-GB" dirty="0"/>
              <a:t>This is information written for the general public.</a:t>
            </a:r>
          </a:p>
          <a:p>
            <a:r>
              <a:rPr lang="en-GB" dirty="0"/>
              <a:t>It is easy to read and helps you understand the main ideas.</a:t>
            </a:r>
          </a:p>
          <a:p>
            <a:r>
              <a:rPr lang="en-GB" dirty="0"/>
              <a:t>Examples in business include news articles, company websites, short videos, and simple summaries.</a:t>
            </a:r>
          </a:p>
          <a:p>
            <a:r>
              <a:rPr lang="en-GB" dirty="0"/>
              <a:t>These are great when you want a quick picture of what is going on.</a:t>
            </a:r>
          </a:p>
          <a:p>
            <a:r>
              <a:rPr lang="en-GB" dirty="0"/>
              <a:t>Then we have high‑level information.</a:t>
            </a:r>
          </a:p>
          <a:p>
            <a:r>
              <a:rPr lang="en-GB" dirty="0"/>
              <a:t>This is information written for experts or for people working in the field.</a:t>
            </a:r>
          </a:p>
          <a:p>
            <a:r>
              <a:rPr lang="en-GB" dirty="0"/>
              <a:t>It often has more detail, more data, and sometimes more difficult language.</a:t>
            </a:r>
          </a:p>
          <a:p>
            <a:r>
              <a:rPr lang="en-GB" dirty="0"/>
              <a:t>Examples include industry reports, market research, financial reports, and academic articles.</a:t>
            </a:r>
          </a:p>
          <a:p>
            <a:r>
              <a:rPr lang="en-GB" dirty="0"/>
              <a:t>These are useful when you need strong evidence for an assignment or when you want deeper understanding.</a:t>
            </a:r>
          </a:p>
          <a:p>
            <a:r>
              <a:rPr lang="en-GB" dirty="0"/>
              <a:t>Both levels are helpful.</a:t>
            </a:r>
          </a:p>
          <a:p>
            <a:r>
              <a:rPr lang="en-GB" dirty="0"/>
              <a:t>Low‑level information is fast and friendly.</a:t>
            </a:r>
          </a:p>
          <a:p>
            <a:r>
              <a:rPr lang="en-GB" dirty="0"/>
              <a:t>High‑level information is deeper and more trustworthy.</a:t>
            </a:r>
          </a:p>
          <a:p>
            <a:r>
              <a:rPr lang="en-GB" dirty="0"/>
              <a:t>Today we will practise choosing the right level for your business study.</a:t>
            </a:r>
          </a:p>
          <a:p>
            <a:r>
              <a:rPr lang="en-GB" dirty="0"/>
              <a:t>Don’t </a:t>
            </a:r>
            <a:r>
              <a:rPr lang="en-GB" dirty="0" err="1"/>
              <a:t>worr</a:t>
            </a:r>
            <a:r>
              <a:rPr lang="en-GB" dirty="0"/>
              <a:t>; we will do this step by step.</a:t>
            </a:r>
          </a:p>
          <a:p>
            <a:endParaRPr lang="en-GB" dirty="0"/>
          </a:p>
        </p:txBody>
      </p:sp>
      <p:sp>
        <p:nvSpPr>
          <p:cNvPr id="4" name="Slide Number Placeholder 3"/>
          <p:cNvSpPr>
            <a:spLocks noGrp="1"/>
          </p:cNvSpPr>
          <p:nvPr>
            <p:ph type="sldNum" sz="quarter" idx="5"/>
          </p:nvPr>
        </p:nvSpPr>
        <p:spPr/>
        <p:txBody>
          <a:bodyPr/>
          <a:lstStyle/>
          <a:p>
            <a:fld id="{26697777-AA71-4FEA-8726-D9F7C99D48EE}" type="slidenum">
              <a:rPr lang="en-GB" smtClean="0"/>
              <a:t>11</a:t>
            </a:fld>
            <a:endParaRPr lang="en-GB"/>
          </a:p>
        </p:txBody>
      </p:sp>
    </p:spTree>
    <p:extLst>
      <p:ext uri="{BB962C8B-B14F-4D97-AF65-F5344CB8AC3E}">
        <p14:creationId xmlns:p14="http://schemas.microsoft.com/office/powerpoint/2010/main" val="415125247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Before we move on, let’s do a quick check.</a:t>
            </a:r>
          </a:p>
          <a:p>
            <a:r>
              <a:rPr lang="en-GB" dirty="0"/>
              <a:t>In Week 1, we looked at this slide when we talked about digital safety.</a:t>
            </a:r>
          </a:p>
          <a:p>
            <a:r>
              <a:rPr lang="en-GB" dirty="0"/>
              <a:t>Please look at the picture again.</a:t>
            </a:r>
          </a:p>
          <a:p>
            <a:r>
              <a:rPr lang="en-GB" dirty="0"/>
              <a:t>First question:</a:t>
            </a:r>
          </a:p>
          <a:p>
            <a:r>
              <a:rPr lang="en-GB" dirty="0"/>
              <a:t>Is this low‑level information or high‑level information?</a:t>
            </a:r>
          </a:p>
          <a:p>
            <a:r>
              <a:rPr lang="en-GB" dirty="0"/>
              <a:t>Remember:</a:t>
            </a:r>
          </a:p>
          <a:p>
            <a:r>
              <a:rPr lang="en-GB" dirty="0"/>
              <a:t>Low‑level = written for the general public</a:t>
            </a:r>
          </a:p>
          <a:p>
            <a:r>
              <a:rPr lang="en-GB" dirty="0"/>
              <a:t>High‑level = written for experts</a:t>
            </a:r>
          </a:p>
          <a:p>
            <a:r>
              <a:rPr lang="en-GB" dirty="0"/>
              <a:t>A BBC news article is usually written for everyone, so think about why that matters.</a:t>
            </a:r>
          </a:p>
          <a:p>
            <a:r>
              <a:rPr lang="en-GB" dirty="0"/>
              <a:t>Second question:</a:t>
            </a:r>
          </a:p>
          <a:p>
            <a:r>
              <a:rPr lang="en-GB" dirty="0"/>
              <a:t>If you wanted expert‑level information on the same topic, where could you look?</a:t>
            </a:r>
          </a:p>
          <a:p>
            <a:endParaRPr lang="en-GB" dirty="0"/>
          </a:p>
          <a:p>
            <a:r>
              <a:rPr lang="en-GB" dirty="0"/>
              <a:t>Turn to your partner and share your ideas.</a:t>
            </a:r>
          </a:p>
          <a:p>
            <a:r>
              <a:rPr lang="en-GB" dirty="0"/>
              <a:t>You only need one minute.</a:t>
            </a:r>
          </a:p>
          <a:p>
            <a:r>
              <a:rPr lang="en-GB" dirty="0"/>
              <a:t>There are no right or wrong answers.</a:t>
            </a:r>
          </a:p>
        </p:txBody>
      </p:sp>
      <p:sp>
        <p:nvSpPr>
          <p:cNvPr id="4" name="Slide Number Placeholder 3"/>
          <p:cNvSpPr>
            <a:spLocks noGrp="1"/>
          </p:cNvSpPr>
          <p:nvPr>
            <p:ph type="sldNum" sz="quarter" idx="5"/>
          </p:nvPr>
        </p:nvSpPr>
        <p:spPr/>
        <p:txBody>
          <a:bodyPr/>
          <a:lstStyle/>
          <a:p>
            <a:fld id="{26697777-AA71-4FEA-8726-D9F7C99D48EE}" type="slidenum">
              <a:rPr lang="en-GB" smtClean="0"/>
              <a:t>12</a:t>
            </a:fld>
            <a:endParaRPr lang="en-GB"/>
          </a:p>
        </p:txBody>
      </p:sp>
    </p:spTree>
    <p:extLst>
      <p:ext uri="{BB962C8B-B14F-4D97-AF65-F5344CB8AC3E}">
        <p14:creationId xmlns:p14="http://schemas.microsoft.com/office/powerpoint/2010/main" val="281435794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Before we start searching, I want to say why this is important.</a:t>
            </a:r>
          </a:p>
          <a:p>
            <a:r>
              <a:rPr lang="en-GB"/>
              <a:t>Every day we see a lot of information, online, in the news, on social media.</a:t>
            </a:r>
          </a:p>
          <a:p>
            <a:r>
              <a:rPr lang="en-GB"/>
              <a:t>Sometimes it is useful, and sometimes it is not.</a:t>
            </a:r>
          </a:p>
          <a:p>
            <a:r>
              <a:rPr lang="en-GB"/>
              <a:t>When we can search well, we can choose the information that really helps us.</a:t>
            </a:r>
          </a:p>
          <a:p>
            <a:r>
              <a:rPr lang="en-GB"/>
              <a:t>Good searching saves time.</a:t>
            </a:r>
          </a:p>
          <a:p>
            <a:r>
              <a:rPr lang="en-GB"/>
              <a:t>It helps you find clear answers when you study or when you are at work.</a:t>
            </a:r>
          </a:p>
          <a:p>
            <a:r>
              <a:rPr lang="en-GB"/>
              <a:t>It also helps you understand what is true and what might be wrong or confusing.</a:t>
            </a:r>
          </a:p>
          <a:p>
            <a:r>
              <a:rPr lang="en-GB"/>
              <a:t>For this module, searching well will help you find better business information for your assignments.</a:t>
            </a:r>
          </a:p>
          <a:p>
            <a:r>
              <a:rPr lang="en-GB"/>
              <a:t>It will also help you feel more confident when you use digital tools.</a:t>
            </a:r>
          </a:p>
          <a:p>
            <a:r>
              <a:rPr lang="en-GB"/>
              <a:t>So today we will take this step by step.</a:t>
            </a:r>
          </a:p>
          <a:p>
            <a:r>
              <a:rPr lang="en-GB"/>
              <a:t>You do not need to be perfect; we will learn together</a:t>
            </a:r>
          </a:p>
        </p:txBody>
      </p:sp>
      <p:sp>
        <p:nvSpPr>
          <p:cNvPr id="4" name="Slide Number Placeholder 3"/>
          <p:cNvSpPr>
            <a:spLocks noGrp="1"/>
          </p:cNvSpPr>
          <p:nvPr>
            <p:ph type="sldNum" sz="quarter" idx="5"/>
          </p:nvPr>
        </p:nvSpPr>
        <p:spPr/>
        <p:txBody>
          <a:bodyPr/>
          <a:lstStyle/>
          <a:p>
            <a:fld id="{26697777-AA71-4FEA-8726-D9F7C99D48EE}" type="slidenum">
              <a:rPr lang="en-GB" smtClean="0"/>
              <a:t>14</a:t>
            </a:fld>
            <a:endParaRPr lang="en-GB"/>
          </a:p>
        </p:txBody>
      </p:sp>
    </p:spTree>
    <p:extLst>
      <p:ext uri="{BB962C8B-B14F-4D97-AF65-F5344CB8AC3E}">
        <p14:creationId xmlns:p14="http://schemas.microsoft.com/office/powerpoint/2010/main" val="267098322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Before I show you how I search, I want you to try one on your own.</a:t>
            </a:r>
          </a:p>
          <a:p>
            <a:r>
              <a:rPr lang="en-GB" dirty="0"/>
              <a:t>Don’t worry. This is just a warm‑up.</a:t>
            </a:r>
          </a:p>
          <a:p>
            <a:r>
              <a:rPr lang="en-GB" dirty="0"/>
              <a:t>You do not need to know any special techniques yet.</a:t>
            </a:r>
          </a:p>
          <a:p>
            <a:r>
              <a:rPr lang="en-GB" dirty="0"/>
              <a:t>Here is our question:</a:t>
            </a:r>
          </a:p>
          <a:p>
            <a:r>
              <a:rPr lang="en-GB" dirty="0"/>
              <a:t>‘Why have supermarket prices in the UK risen recently?’</a:t>
            </a:r>
          </a:p>
          <a:p>
            <a:r>
              <a:rPr lang="en-GB" dirty="0"/>
              <a:t>Now type a search in your own words.</a:t>
            </a:r>
          </a:p>
          <a:p>
            <a:r>
              <a:rPr lang="en-GB" dirty="0"/>
              <a:t>Use the way you would normally search on your phone or laptop.</a:t>
            </a:r>
          </a:p>
          <a:p>
            <a:r>
              <a:rPr lang="en-GB" dirty="0"/>
              <a:t>There is no right or wrong way to do this.</a:t>
            </a:r>
          </a:p>
          <a:p>
            <a:r>
              <a:rPr lang="en-GB" dirty="0"/>
              <a:t>Once you get your results, look only at the first three.</a:t>
            </a:r>
          </a:p>
          <a:p>
            <a:r>
              <a:rPr lang="en-GB" dirty="0"/>
              <a:t>Ask yourself two simple questions:</a:t>
            </a:r>
          </a:p>
          <a:p>
            <a:r>
              <a:rPr lang="en-GB" dirty="0"/>
              <a:t>Is this general information or expert information?</a:t>
            </a:r>
          </a:p>
          <a:p>
            <a:r>
              <a:rPr lang="en-GB" dirty="0"/>
              <a:t>General = written for the public</a:t>
            </a:r>
          </a:p>
          <a:p>
            <a:r>
              <a:rPr lang="en-GB" dirty="0"/>
              <a:t>Expert = deeper, detailed information</a:t>
            </a:r>
          </a:p>
          <a:p>
            <a:r>
              <a:rPr lang="en-GB" dirty="0"/>
              <a:t>Who is this written for?</a:t>
            </a:r>
          </a:p>
          <a:p>
            <a:r>
              <a:rPr lang="en-GB" dirty="0"/>
              <a:t>Customers? The public? People working in business? Researchers?</a:t>
            </a:r>
          </a:p>
          <a:p>
            <a:r>
              <a:rPr lang="en-GB" dirty="0"/>
              <a:t>Just make your best guess.</a:t>
            </a:r>
          </a:p>
          <a:p>
            <a:r>
              <a:rPr lang="en-GB" dirty="0"/>
              <a:t>Now turn to your partner.</a:t>
            </a:r>
          </a:p>
          <a:p>
            <a:r>
              <a:rPr lang="en-GB" dirty="0"/>
              <a:t>Share one thing you found.</a:t>
            </a:r>
          </a:p>
          <a:p>
            <a:r>
              <a:rPr lang="en-GB" dirty="0"/>
              <a:t>You have 3 minutes</a:t>
            </a:r>
          </a:p>
        </p:txBody>
      </p:sp>
      <p:sp>
        <p:nvSpPr>
          <p:cNvPr id="4" name="Slide Number Placeholder 3"/>
          <p:cNvSpPr>
            <a:spLocks noGrp="1"/>
          </p:cNvSpPr>
          <p:nvPr>
            <p:ph type="sldNum" sz="quarter" idx="5"/>
          </p:nvPr>
        </p:nvSpPr>
        <p:spPr/>
        <p:txBody>
          <a:bodyPr/>
          <a:lstStyle/>
          <a:p>
            <a:fld id="{26697777-AA71-4FEA-8726-D9F7C99D48EE}" type="slidenum">
              <a:rPr lang="en-GB" smtClean="0"/>
              <a:t>15</a:t>
            </a:fld>
            <a:endParaRPr lang="en-GB"/>
          </a:p>
        </p:txBody>
      </p:sp>
    </p:spTree>
    <p:extLst>
      <p:ext uri="{BB962C8B-B14F-4D97-AF65-F5344CB8AC3E}">
        <p14:creationId xmlns:p14="http://schemas.microsoft.com/office/powerpoint/2010/main" val="64095337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Now we are going to learn how to make our searches clearer.</a:t>
            </a:r>
          </a:p>
          <a:p>
            <a:r>
              <a:rPr lang="en-GB"/>
              <a:t>We will start with two very simple ideas: good keywords and simple search tools.</a:t>
            </a:r>
          </a:p>
          <a:p>
            <a:r>
              <a:rPr lang="en-GB"/>
              <a:t>Let’s start with keywords.</a:t>
            </a:r>
          </a:p>
          <a:p>
            <a:r>
              <a:rPr lang="en-GB"/>
              <a:t>A keyword is just an important word from your question.</a:t>
            </a:r>
          </a:p>
          <a:p>
            <a:r>
              <a:rPr lang="en-GB"/>
              <a:t>It is not a full sentence.</a:t>
            </a:r>
          </a:p>
          <a:p>
            <a:r>
              <a:rPr lang="en-GB"/>
              <a:t>It is not a full question.</a:t>
            </a:r>
          </a:p>
          <a:p>
            <a:r>
              <a:rPr lang="en-GB"/>
              <a:t>It is only the short words that really matter.</a:t>
            </a:r>
          </a:p>
          <a:p>
            <a:r>
              <a:rPr lang="en-GB"/>
              <a:t>For example, earlier we looked at supermarket prices in the UK.</a:t>
            </a:r>
          </a:p>
          <a:p>
            <a:r>
              <a:rPr lang="en-GB"/>
              <a:t>If we write the whole question into the search bar, we get a mix of results.</a:t>
            </a:r>
          </a:p>
          <a:p>
            <a:r>
              <a:rPr lang="en-GB"/>
              <a:t>If we choose only the important words, like supermarket, prices, UK, the search becomes clearer.</a:t>
            </a:r>
          </a:p>
          <a:p>
            <a:r>
              <a:rPr lang="en-GB"/>
              <a:t>So: short words, important words only, no full questions</a:t>
            </a:r>
          </a:p>
          <a:p>
            <a:endParaRPr lang="en-GB"/>
          </a:p>
          <a:p>
            <a:r>
              <a:rPr lang="en-GB"/>
              <a:t>There are a few simple tools that can make your search even better.</a:t>
            </a:r>
          </a:p>
          <a:p>
            <a:r>
              <a:rPr lang="en-GB"/>
              <a:t>The first one is quotation marks.</a:t>
            </a:r>
          </a:p>
          <a:p>
            <a:r>
              <a:rPr lang="en-GB"/>
              <a:t>When you put quotation marks around two words, like “supermarket prices”, the search tool will look for that exact phrase.</a:t>
            </a:r>
          </a:p>
          <a:p>
            <a:r>
              <a:rPr lang="en-GB"/>
              <a:t>The second one is the minus sign.</a:t>
            </a:r>
          </a:p>
          <a:p>
            <a:r>
              <a:rPr lang="en-GB"/>
              <a:t>If you want to remove something from your results, you can add a minus word.</a:t>
            </a:r>
          </a:p>
          <a:p>
            <a:r>
              <a:rPr lang="en-GB"/>
              <a:t>For example: supermarket prices UK –COVID</a:t>
            </a:r>
          </a:p>
          <a:p>
            <a:r>
              <a:rPr lang="en-GB"/>
              <a:t>This tells the search tool: ‘Please do not show me results about COVID.’</a:t>
            </a:r>
          </a:p>
          <a:p>
            <a:r>
              <a:rPr lang="en-GB"/>
              <a:t>And the third tool is adding a year or a place, like 2026 or UK.</a:t>
            </a:r>
          </a:p>
          <a:p>
            <a:r>
              <a:rPr lang="en-GB"/>
              <a:t>This helps focus your results so you get more up‑to‑date or more local information.</a:t>
            </a:r>
          </a:p>
          <a:p>
            <a:r>
              <a:rPr lang="en-GB"/>
              <a:t>We will try these tools together in a moment.</a:t>
            </a:r>
          </a:p>
          <a:p>
            <a:r>
              <a:rPr lang="en-GB"/>
              <a:t>For now, just remember: small changes in your search can make a big difference.</a:t>
            </a:r>
          </a:p>
          <a:p>
            <a:r>
              <a:rPr lang="en-GB"/>
              <a:t>And it’s okay if this feels new, we will take it step by step</a:t>
            </a:r>
          </a:p>
        </p:txBody>
      </p:sp>
      <p:sp>
        <p:nvSpPr>
          <p:cNvPr id="4" name="Slide Number Placeholder 3"/>
          <p:cNvSpPr>
            <a:spLocks noGrp="1"/>
          </p:cNvSpPr>
          <p:nvPr>
            <p:ph type="sldNum" sz="quarter" idx="5"/>
          </p:nvPr>
        </p:nvSpPr>
        <p:spPr/>
        <p:txBody>
          <a:bodyPr/>
          <a:lstStyle/>
          <a:p>
            <a:fld id="{26697777-AA71-4FEA-8726-D9F7C99D48EE}" type="slidenum">
              <a:rPr lang="en-GB" smtClean="0"/>
              <a:t>16</a:t>
            </a:fld>
            <a:endParaRPr lang="en-GB"/>
          </a:p>
        </p:txBody>
      </p:sp>
    </p:spTree>
    <p:extLst>
      <p:ext uri="{BB962C8B-B14F-4D97-AF65-F5344CB8AC3E}">
        <p14:creationId xmlns:p14="http://schemas.microsoft.com/office/powerpoint/2010/main" val="276421299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Now we will improve the search you did earlier.</a:t>
            </a:r>
          </a:p>
          <a:p>
            <a:r>
              <a:rPr lang="en-GB"/>
              <a:t>Please work with your partner.</a:t>
            </a:r>
          </a:p>
          <a:p>
            <a:r>
              <a:rPr lang="en-GB"/>
              <a:t>First, look at the search you typed before.</a:t>
            </a:r>
          </a:p>
          <a:p>
            <a:r>
              <a:rPr lang="en-GB"/>
              <a:t>It might have been a full question or a long sentence; that’s completely normal.</a:t>
            </a:r>
          </a:p>
          <a:p>
            <a:r>
              <a:rPr lang="en-GB"/>
              <a:t>Now use the ideas on this slide to make it better.</a:t>
            </a:r>
          </a:p>
          <a:p>
            <a:r>
              <a:rPr lang="en-GB"/>
              <a:t>Try to make your search shorter.</a:t>
            </a:r>
          </a:p>
          <a:p>
            <a:r>
              <a:rPr lang="en-GB"/>
              <a:t>Keep only the important words.</a:t>
            </a:r>
          </a:p>
          <a:p>
            <a:r>
              <a:rPr lang="en-GB"/>
              <a:t>Remove any extra words that do not help.</a:t>
            </a:r>
          </a:p>
          <a:p>
            <a:r>
              <a:rPr lang="en-GB"/>
              <a:t>You can also try one simple tool:</a:t>
            </a:r>
          </a:p>
          <a:p>
            <a:r>
              <a:rPr lang="en-GB"/>
              <a:t>quotation marks for an exact phrase,</a:t>
            </a:r>
          </a:p>
          <a:p>
            <a:r>
              <a:rPr lang="en-GB"/>
              <a:t>the minus sign to remove something you don’t want,</a:t>
            </a:r>
          </a:p>
          <a:p>
            <a:r>
              <a:rPr lang="en-GB"/>
              <a:t>or add ‘UK’ or a year to make it more focused.</a:t>
            </a:r>
          </a:p>
          <a:p>
            <a:r>
              <a:rPr lang="en-GB"/>
              <a:t>When you have your new search, try it again online.</a:t>
            </a:r>
          </a:p>
          <a:p>
            <a:r>
              <a:rPr lang="en-GB"/>
              <a:t>Look at your results and compare them with your first search.</a:t>
            </a:r>
          </a:p>
          <a:p>
            <a:r>
              <a:rPr lang="en-GB"/>
              <a:t>Ask yourselves:</a:t>
            </a:r>
          </a:p>
          <a:p>
            <a:r>
              <a:rPr lang="en-GB"/>
              <a:t>‘What changed?’ and</a:t>
            </a:r>
          </a:p>
          <a:p>
            <a:r>
              <a:rPr lang="en-GB"/>
              <a:t>‘Is it easier to see if the results are general or expert information?’</a:t>
            </a:r>
          </a:p>
          <a:p>
            <a:r>
              <a:rPr lang="en-GB"/>
              <a:t>Take two or three minutes.</a:t>
            </a:r>
          </a:p>
          <a:p>
            <a:r>
              <a:rPr lang="en-GB"/>
              <a:t>This is just practice; there is no right or wrong answer.</a:t>
            </a:r>
          </a:p>
          <a:p>
            <a:r>
              <a:rPr lang="en-GB"/>
              <a:t>We are learning together.</a:t>
            </a:r>
          </a:p>
        </p:txBody>
      </p:sp>
      <p:sp>
        <p:nvSpPr>
          <p:cNvPr id="4" name="Slide Number Placeholder 3"/>
          <p:cNvSpPr>
            <a:spLocks noGrp="1"/>
          </p:cNvSpPr>
          <p:nvPr>
            <p:ph type="sldNum" sz="quarter" idx="5"/>
          </p:nvPr>
        </p:nvSpPr>
        <p:spPr/>
        <p:txBody>
          <a:bodyPr/>
          <a:lstStyle/>
          <a:p>
            <a:fld id="{26697777-AA71-4FEA-8726-D9F7C99D48EE}" type="slidenum">
              <a:rPr lang="en-GB" smtClean="0"/>
              <a:t>17</a:t>
            </a:fld>
            <a:endParaRPr lang="en-GB"/>
          </a:p>
        </p:txBody>
      </p:sp>
    </p:spTree>
    <p:extLst>
      <p:ext uri="{BB962C8B-B14F-4D97-AF65-F5344CB8AC3E}">
        <p14:creationId xmlns:p14="http://schemas.microsoft.com/office/powerpoint/2010/main" val="197302343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Now I will model a search for you.</a:t>
            </a:r>
          </a:p>
          <a:p>
            <a:r>
              <a:rPr lang="en-GB" dirty="0"/>
              <a:t>You do not need to do anything yet - just watch.</a:t>
            </a:r>
          </a:p>
          <a:p>
            <a:r>
              <a:rPr lang="en-GB" dirty="0"/>
              <a:t>You all tried your own search a moment ago, and you saw that the first results were mostly general information.</a:t>
            </a:r>
          </a:p>
          <a:p>
            <a:r>
              <a:rPr lang="en-GB" dirty="0"/>
              <a:t>That is completely normal.</a:t>
            </a:r>
          </a:p>
          <a:p>
            <a:r>
              <a:rPr lang="en-GB" dirty="0"/>
              <a:t>In this modelling, I will show you how to make your search clearer and how small changes in your words can help you get better information.</a:t>
            </a:r>
          </a:p>
          <a:p>
            <a:r>
              <a:rPr lang="en-GB" dirty="0"/>
              <a:t>I will also show you the difference between what we find on the internet and what we find in the library.</a:t>
            </a:r>
          </a:p>
          <a:p>
            <a:r>
              <a:rPr lang="en-GB" dirty="0"/>
              <a:t>This will help you understand where to go when you need expert‑level information for your assignments.</a:t>
            </a:r>
          </a:p>
          <a:p>
            <a:r>
              <a:rPr lang="en-GB" dirty="0"/>
              <a:t>So for now, sit back, relax, and just watch the steps.</a:t>
            </a:r>
          </a:p>
          <a:p>
            <a:r>
              <a:rPr lang="en-GB" dirty="0"/>
              <a:t>We will try it together after I model it.</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For the modelling, Google: </a:t>
            </a:r>
            <a:r>
              <a:rPr lang="en-GB" sz="1200" b="0" i="0" kern="1200" dirty="0">
                <a:solidFill>
                  <a:schemeClr val="tx1"/>
                </a:solidFill>
                <a:effectLst/>
                <a:latin typeface="+mn-lt"/>
                <a:ea typeface="+mn-ea"/>
                <a:cs typeface="+mn-cs"/>
              </a:rPr>
              <a:t>“supermarket prices” UK 2025 (or appropriate year)</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For the library, search for supermarket prices UK, show that you get many results from earlier times, and then refine search to the period of the last two years (ex. 2024-2026)</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26697777-AA71-4FEA-8726-D9F7C99D48EE}" type="slidenum">
              <a:rPr lang="en-GB" smtClean="0"/>
              <a:t>18</a:t>
            </a:fld>
            <a:endParaRPr lang="en-GB"/>
          </a:p>
        </p:txBody>
      </p:sp>
    </p:spTree>
    <p:extLst>
      <p:ext uri="{BB962C8B-B14F-4D97-AF65-F5344CB8AC3E}">
        <p14:creationId xmlns:p14="http://schemas.microsoft.com/office/powerpoint/2010/main" val="100188069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Let’s look at the difference between Google and the Library Search.</a:t>
            </a:r>
          </a:p>
          <a:p>
            <a:r>
              <a:rPr lang="en-GB"/>
              <a:t>You already saw this in the modelling, but I want to recap.</a:t>
            </a:r>
          </a:p>
          <a:p>
            <a:r>
              <a:rPr lang="en-GB"/>
              <a:t>Google is fast and very easy to use.</a:t>
            </a:r>
          </a:p>
          <a:p>
            <a:r>
              <a:rPr lang="en-GB"/>
              <a:t>Most of the results are written for the general public.</a:t>
            </a:r>
          </a:p>
          <a:p>
            <a:r>
              <a:rPr lang="en-GB"/>
              <a:t>This includes news stories, blogs, short explanations, and other quick information.</a:t>
            </a:r>
          </a:p>
          <a:p>
            <a:r>
              <a:rPr lang="en-GB"/>
              <a:t>These can be useful when you want a simple overview, but the quality can be mixed.</a:t>
            </a:r>
          </a:p>
          <a:p>
            <a:r>
              <a:rPr lang="en-GB"/>
              <a:t>The Library Search on the other hand is slower, but it gives deeper information.</a:t>
            </a:r>
          </a:p>
          <a:p>
            <a:r>
              <a:rPr lang="en-GB"/>
              <a:t>Most results are written for experts, students, or people working in business.</a:t>
            </a:r>
          </a:p>
          <a:p>
            <a:r>
              <a:rPr lang="en-GB"/>
              <a:t>You can find books, </a:t>
            </a:r>
            <a:r>
              <a:rPr lang="en-GB" err="1"/>
              <a:t>ebooks</a:t>
            </a:r>
            <a:r>
              <a:rPr lang="en-GB"/>
              <a:t>, academic articles, and industry reports.</a:t>
            </a:r>
          </a:p>
          <a:p>
            <a:r>
              <a:rPr lang="en-GB"/>
              <a:t>These are checked more carefully, so they are more reliable for your assignments.</a:t>
            </a:r>
          </a:p>
          <a:p>
            <a:r>
              <a:rPr lang="en-GB"/>
              <a:t>A simple rule to remember is:</a:t>
            </a:r>
          </a:p>
          <a:p>
            <a:r>
              <a:rPr lang="en-GB"/>
              <a:t>Google is good for quick understanding.</a:t>
            </a:r>
          </a:p>
          <a:p>
            <a:r>
              <a:rPr lang="en-GB"/>
              <a:t>Library Search is good for strong evidence.</a:t>
            </a:r>
          </a:p>
          <a:p>
            <a:r>
              <a:rPr lang="en-GB"/>
              <a:t>In a moment, you will try a search yourself, and you can choose where to look first.</a:t>
            </a:r>
          </a:p>
          <a:p>
            <a:r>
              <a:rPr lang="en-GB"/>
              <a:t>But remember: for expert work, including the work you do at university, Library Search will give you the better sources</a:t>
            </a:r>
          </a:p>
        </p:txBody>
      </p:sp>
      <p:sp>
        <p:nvSpPr>
          <p:cNvPr id="4" name="Slide Number Placeholder 3"/>
          <p:cNvSpPr>
            <a:spLocks noGrp="1"/>
          </p:cNvSpPr>
          <p:nvPr>
            <p:ph type="sldNum" sz="quarter" idx="5"/>
          </p:nvPr>
        </p:nvSpPr>
        <p:spPr/>
        <p:txBody>
          <a:bodyPr/>
          <a:lstStyle/>
          <a:p>
            <a:fld id="{26697777-AA71-4FEA-8726-D9F7C99D48EE}" type="slidenum">
              <a:rPr lang="en-GB" smtClean="0"/>
              <a:t>19</a:t>
            </a:fld>
            <a:endParaRPr lang="en-GB"/>
          </a:p>
        </p:txBody>
      </p:sp>
    </p:spTree>
    <p:extLst>
      <p:ext uri="{BB962C8B-B14F-4D97-AF65-F5344CB8AC3E}">
        <p14:creationId xmlns:p14="http://schemas.microsoft.com/office/powerpoint/2010/main" val="3753642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B8B2C4B-16ED-F780-3C9A-915A63844BA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92D47B7-5B69-118C-9B30-F83D6A16FAD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8A2E907-1F0F-81F9-28A4-E555A0D716C5}"/>
              </a:ext>
            </a:extLst>
          </p:cNvPr>
          <p:cNvSpPr>
            <a:spLocks noGrp="1"/>
          </p:cNvSpPr>
          <p:nvPr>
            <p:ph type="body" idx="1"/>
          </p:nvPr>
        </p:nvSpPr>
        <p:spPr/>
        <p:txBody>
          <a:bodyPr/>
          <a:lstStyle/>
          <a:p>
            <a:r>
              <a:rPr lang="en-GB"/>
              <a:t>Now we are going to find three different types of sources.</a:t>
            </a:r>
          </a:p>
          <a:p>
            <a:r>
              <a:rPr lang="en-GB"/>
              <a:t>Two will come from the Library Search, and one will come from the internet.</a:t>
            </a:r>
          </a:p>
          <a:p>
            <a:r>
              <a:rPr lang="en-GB"/>
              <a:t>First, you will work in your groups to find:</a:t>
            </a:r>
          </a:p>
          <a:p>
            <a:endParaRPr lang="en-GB"/>
          </a:p>
          <a:p>
            <a:r>
              <a:rPr lang="en-GB"/>
              <a:t>one article using Library Search</a:t>
            </a:r>
          </a:p>
          <a:p>
            <a:r>
              <a:rPr lang="en-GB"/>
              <a:t>one </a:t>
            </a:r>
            <a:r>
              <a:rPr lang="en-GB" err="1"/>
              <a:t>ebook</a:t>
            </a:r>
            <a:r>
              <a:rPr lang="en-GB"/>
              <a:t> using Library Search</a:t>
            </a:r>
          </a:p>
          <a:p>
            <a:r>
              <a:rPr lang="en-GB"/>
              <a:t>and one website, using Google or your usual internet search.</a:t>
            </a:r>
          </a:p>
          <a:p>
            <a:endParaRPr lang="en-GB"/>
          </a:p>
          <a:p>
            <a:r>
              <a:rPr lang="en-GB"/>
              <a:t>We will do this slowly, step by step.</a:t>
            </a:r>
          </a:p>
          <a:p>
            <a:r>
              <a:rPr lang="en-GB"/>
              <a:t>When you find each source, open it and save the PDF or link.</a:t>
            </a:r>
          </a:p>
          <a:p>
            <a:r>
              <a:rPr lang="en-GB"/>
              <a:t>Then put your items into three labelled folders: Article, </a:t>
            </a:r>
            <a:r>
              <a:rPr lang="en-GB" err="1"/>
              <a:t>Ebook</a:t>
            </a:r>
            <a:r>
              <a:rPr lang="en-GB"/>
              <a:t>, and Website.</a:t>
            </a:r>
          </a:p>
          <a:p>
            <a:r>
              <a:rPr lang="en-GB"/>
              <a:t>I will move around the room to help anyone who needs support.</a:t>
            </a:r>
          </a:p>
          <a:p>
            <a:r>
              <a:rPr lang="en-GB"/>
              <a:t>Don’t worry if it feels new; we are doing this together</a:t>
            </a:r>
          </a:p>
        </p:txBody>
      </p:sp>
      <p:sp>
        <p:nvSpPr>
          <p:cNvPr id="4" name="Slide Number Placeholder 3">
            <a:extLst>
              <a:ext uri="{FF2B5EF4-FFF2-40B4-BE49-F238E27FC236}">
                <a16:creationId xmlns:a16="http://schemas.microsoft.com/office/drawing/2014/main" id="{B12BBF13-1ACE-DAF8-8589-A77486DE87A4}"/>
              </a:ext>
            </a:extLst>
          </p:cNvPr>
          <p:cNvSpPr>
            <a:spLocks noGrp="1"/>
          </p:cNvSpPr>
          <p:nvPr>
            <p:ph type="sldNum" sz="quarter" idx="5"/>
          </p:nvPr>
        </p:nvSpPr>
        <p:spPr/>
        <p:txBody>
          <a:bodyPr/>
          <a:lstStyle/>
          <a:p>
            <a:fld id="{26697777-AA71-4FEA-8726-D9F7C99D48EE}" type="slidenum">
              <a:rPr lang="en-GB" smtClean="0"/>
              <a:t>20</a:t>
            </a:fld>
            <a:endParaRPr lang="en-GB"/>
          </a:p>
        </p:txBody>
      </p:sp>
    </p:spTree>
    <p:extLst>
      <p:ext uri="{BB962C8B-B14F-4D97-AF65-F5344CB8AC3E}">
        <p14:creationId xmlns:p14="http://schemas.microsoft.com/office/powerpoint/2010/main" val="401795930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Great! Now that your group has found an article, an </a:t>
            </a:r>
            <a:r>
              <a:rPr lang="en-GB" dirty="0" err="1"/>
              <a:t>ebook</a:t>
            </a:r>
            <a:r>
              <a:rPr lang="en-GB" dirty="0"/>
              <a:t>, and a website, let’s look at them more carefully.</a:t>
            </a:r>
          </a:p>
          <a:p>
            <a:r>
              <a:rPr lang="en-GB" dirty="0"/>
              <a:t>I want each group to open all three items.</a:t>
            </a:r>
          </a:p>
          <a:p>
            <a:r>
              <a:rPr lang="en-GB" dirty="0"/>
              <a:t>You do not need to read everything: just look at the first page or first few lines. Remember what you learnt in Academic Skills about how to predict and skim.</a:t>
            </a:r>
          </a:p>
          <a:p>
            <a:r>
              <a:rPr lang="en-GB" dirty="0"/>
              <a:t>Now talk together about four simple questions:</a:t>
            </a:r>
          </a:p>
          <a:p>
            <a:r>
              <a:rPr lang="en-GB" dirty="0"/>
              <a:t>Who is this written for?</a:t>
            </a:r>
          </a:p>
          <a:p>
            <a:r>
              <a:rPr lang="en-GB" dirty="0"/>
              <a:t>The public? Students? Business experts?</a:t>
            </a:r>
          </a:p>
          <a:p>
            <a:r>
              <a:rPr lang="en-GB" dirty="0"/>
              <a:t>Is it general or expert information?</a:t>
            </a:r>
          </a:p>
          <a:p>
            <a:r>
              <a:rPr lang="en-GB" dirty="0"/>
              <a:t>Remember:</a:t>
            </a:r>
          </a:p>
          <a:p>
            <a:r>
              <a:rPr lang="en-GB" dirty="0"/>
              <a:t>general = simple, quick</a:t>
            </a:r>
          </a:p>
          <a:p>
            <a:r>
              <a:rPr lang="en-GB" dirty="0"/>
              <a:t>expert = deeper, more detailed</a:t>
            </a:r>
          </a:p>
          <a:p>
            <a:r>
              <a:rPr lang="en-GB" dirty="0"/>
              <a:t>Is it easy or difficult to read?</a:t>
            </a:r>
          </a:p>
          <a:p>
            <a:r>
              <a:rPr lang="en-GB" dirty="0"/>
              <a:t>It’s okay if something feels difficult: that is normal.</a:t>
            </a:r>
          </a:p>
          <a:p>
            <a:r>
              <a:rPr lang="en-GB" dirty="0"/>
              <a:t>How could this help with a business assignment?</a:t>
            </a:r>
          </a:p>
          <a:p>
            <a:r>
              <a:rPr lang="en-GB" dirty="0"/>
              <a:t>For example: maybe the website gives background ideas,</a:t>
            </a:r>
          </a:p>
          <a:p>
            <a:r>
              <a:rPr lang="en-GB" dirty="0"/>
              <a:t>but the article gives stronger evidence.</a:t>
            </a:r>
          </a:p>
          <a:p>
            <a:r>
              <a:rPr lang="en-GB" dirty="0"/>
              <a:t>You only need to talk for a few minutes.</a:t>
            </a:r>
          </a:p>
          <a:p>
            <a:r>
              <a:rPr lang="en-GB" dirty="0"/>
              <a:t>Then each group will share one idea with the class.</a:t>
            </a:r>
          </a:p>
          <a:p>
            <a:r>
              <a:rPr lang="en-GB" dirty="0"/>
              <a:t>There are no right or wrong answers: this is about noticing differences, not being perfect.</a:t>
            </a:r>
          </a:p>
        </p:txBody>
      </p:sp>
      <p:sp>
        <p:nvSpPr>
          <p:cNvPr id="4" name="Slide Number Placeholder 3"/>
          <p:cNvSpPr>
            <a:spLocks noGrp="1"/>
          </p:cNvSpPr>
          <p:nvPr>
            <p:ph type="sldNum" sz="quarter" idx="5"/>
          </p:nvPr>
        </p:nvSpPr>
        <p:spPr/>
        <p:txBody>
          <a:bodyPr/>
          <a:lstStyle/>
          <a:p>
            <a:fld id="{26697777-AA71-4FEA-8726-D9F7C99D48EE}" type="slidenum">
              <a:rPr lang="en-GB" smtClean="0"/>
              <a:t>21</a:t>
            </a:fld>
            <a:endParaRPr lang="en-GB"/>
          </a:p>
        </p:txBody>
      </p:sp>
    </p:spTree>
    <p:extLst>
      <p:ext uri="{BB962C8B-B14F-4D97-AF65-F5344CB8AC3E}">
        <p14:creationId xmlns:p14="http://schemas.microsoft.com/office/powerpoint/2010/main" val="349444457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F80BA9B-8AD6-CDA8-2766-BE03D8790F0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00BF151-D442-5BD8-AD28-ADD29A91FC7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62147D7-A5B7-5C6A-6DD7-96C40310FCC4}"/>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AD02EE84-79E3-F711-1A5C-E4CA84A01756}"/>
              </a:ext>
            </a:extLst>
          </p:cNvPr>
          <p:cNvSpPr>
            <a:spLocks noGrp="1"/>
          </p:cNvSpPr>
          <p:nvPr>
            <p:ph type="sldNum" sz="quarter" idx="5"/>
          </p:nvPr>
        </p:nvSpPr>
        <p:spPr/>
        <p:txBody>
          <a:bodyPr/>
          <a:lstStyle/>
          <a:p>
            <a:fld id="{26697777-AA71-4FEA-8726-D9F7C99D48EE}" type="slidenum">
              <a:rPr lang="en-GB" smtClean="0"/>
              <a:t>22</a:t>
            </a:fld>
            <a:endParaRPr lang="en-GB"/>
          </a:p>
        </p:txBody>
      </p:sp>
    </p:spTree>
    <p:extLst>
      <p:ext uri="{BB962C8B-B14F-4D97-AF65-F5344CB8AC3E}">
        <p14:creationId xmlns:p14="http://schemas.microsoft.com/office/powerpoint/2010/main" val="341136337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6697777-AA71-4FEA-8726-D9F7C99D48EE}" type="slidenum">
              <a:rPr lang="en-GB" smtClean="0"/>
              <a:t>23</a:t>
            </a:fld>
            <a:endParaRPr lang="en-GB"/>
          </a:p>
        </p:txBody>
      </p:sp>
    </p:spTree>
    <p:extLst>
      <p:ext uri="{BB962C8B-B14F-4D97-AF65-F5344CB8AC3E}">
        <p14:creationId xmlns:p14="http://schemas.microsoft.com/office/powerpoint/2010/main" val="263414300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Before we look at CRAAP, I want to explain why it matters.</a:t>
            </a:r>
          </a:p>
          <a:p>
            <a:r>
              <a:rPr lang="en-GB"/>
              <a:t>When we search online, we see a lot of information.</a:t>
            </a:r>
          </a:p>
          <a:p>
            <a:r>
              <a:rPr lang="en-GB"/>
              <a:t>Some of it is helpful, but some of it is old, wrong, or not very trustworthy.</a:t>
            </a:r>
          </a:p>
          <a:p>
            <a:r>
              <a:rPr lang="en-GB"/>
              <a:t>This can be confusing, especially when you need information for a college assignment.</a:t>
            </a:r>
          </a:p>
          <a:p>
            <a:r>
              <a:rPr lang="en-GB"/>
              <a:t>CRAAP is a simple way to check if a source is good.</a:t>
            </a:r>
          </a:p>
          <a:p>
            <a:r>
              <a:rPr lang="en-GB"/>
              <a:t>It gives us five easy questions we can ask.</a:t>
            </a:r>
          </a:p>
          <a:p>
            <a:r>
              <a:rPr lang="en-GB"/>
              <a:t>You do not need to remember everything today. We will go slowly.</a:t>
            </a:r>
          </a:p>
          <a:p>
            <a:r>
              <a:rPr lang="en-GB"/>
              <a:t>CRAAP is here to help you feel more confident when you read or search</a:t>
            </a:r>
          </a:p>
        </p:txBody>
      </p:sp>
      <p:sp>
        <p:nvSpPr>
          <p:cNvPr id="4" name="Slide Number Placeholder 3"/>
          <p:cNvSpPr>
            <a:spLocks noGrp="1"/>
          </p:cNvSpPr>
          <p:nvPr>
            <p:ph type="sldNum" sz="quarter" idx="5"/>
          </p:nvPr>
        </p:nvSpPr>
        <p:spPr/>
        <p:txBody>
          <a:bodyPr/>
          <a:lstStyle/>
          <a:p>
            <a:fld id="{26697777-AA71-4FEA-8726-D9F7C99D48EE}" type="slidenum">
              <a:rPr lang="en-GB" smtClean="0"/>
              <a:t>24</a:t>
            </a:fld>
            <a:endParaRPr lang="en-GB"/>
          </a:p>
        </p:txBody>
      </p:sp>
    </p:spTree>
    <p:extLst>
      <p:ext uri="{BB962C8B-B14F-4D97-AF65-F5344CB8AC3E}">
        <p14:creationId xmlns:p14="http://schemas.microsoft.com/office/powerpoint/2010/main" val="259615487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Now let’s look at CRAAP in a simple way.</a:t>
            </a:r>
          </a:p>
          <a:p>
            <a:r>
              <a:rPr lang="en-GB"/>
              <a:t>CRAAP gives us five questions.</a:t>
            </a:r>
          </a:p>
          <a:p>
            <a:r>
              <a:rPr lang="en-GB"/>
              <a:t>If we can answer these questions, we can decide if a source is strong or weak.</a:t>
            </a:r>
          </a:p>
          <a:p>
            <a:r>
              <a:rPr lang="en-GB"/>
              <a:t>The first question is: Is it recent?</a:t>
            </a:r>
          </a:p>
          <a:p>
            <a:r>
              <a:rPr lang="en-GB"/>
              <a:t>We call this Currency. For business topics, things change quickly, so the date is important.</a:t>
            </a:r>
          </a:p>
          <a:p>
            <a:r>
              <a:rPr lang="en-GB"/>
              <a:t>The second question is: Does it fit my topic?</a:t>
            </a:r>
          </a:p>
          <a:p>
            <a:r>
              <a:rPr lang="en-GB"/>
              <a:t>This is Relevance. Sometimes a source is interesting, but not useful for what we need.</a:t>
            </a:r>
          </a:p>
          <a:p>
            <a:r>
              <a:rPr lang="en-GB"/>
              <a:t>Next is: Who wrote it?</a:t>
            </a:r>
          </a:p>
          <a:p>
            <a:r>
              <a:rPr lang="en-GB"/>
              <a:t>This is Authority. We want to know if the person or organisation is someone we can trust.</a:t>
            </a:r>
          </a:p>
          <a:p>
            <a:r>
              <a:rPr lang="en-GB"/>
              <a:t>Then: Is it correct?</a:t>
            </a:r>
          </a:p>
          <a:p>
            <a:r>
              <a:rPr lang="en-GB"/>
              <a:t>This is Accuracy. Good information shows where facts come from.</a:t>
            </a:r>
          </a:p>
          <a:p>
            <a:r>
              <a:rPr lang="en-GB"/>
              <a:t>And last: Why was it made?</a:t>
            </a:r>
          </a:p>
          <a:p>
            <a:r>
              <a:rPr lang="en-GB"/>
              <a:t>This is Purpose. Was it made to inform, sell, persuade, or entertain?</a:t>
            </a:r>
          </a:p>
          <a:p>
            <a:r>
              <a:rPr lang="en-GB"/>
              <a:t>We will learn these slowly, and you will practise them with your group.</a:t>
            </a:r>
          </a:p>
          <a:p>
            <a:r>
              <a:rPr lang="en-GB"/>
              <a:t>You don’t need to feel pressured: CRAAP is here to support you.</a:t>
            </a:r>
          </a:p>
        </p:txBody>
      </p:sp>
      <p:sp>
        <p:nvSpPr>
          <p:cNvPr id="4" name="Slide Number Placeholder 3"/>
          <p:cNvSpPr>
            <a:spLocks noGrp="1"/>
          </p:cNvSpPr>
          <p:nvPr>
            <p:ph type="sldNum" sz="quarter" idx="5"/>
          </p:nvPr>
        </p:nvSpPr>
        <p:spPr/>
        <p:txBody>
          <a:bodyPr/>
          <a:lstStyle/>
          <a:p>
            <a:fld id="{26697777-AA71-4FEA-8726-D9F7C99D48EE}" type="slidenum">
              <a:rPr lang="en-GB" smtClean="0"/>
              <a:t>25</a:t>
            </a:fld>
            <a:endParaRPr lang="en-GB"/>
          </a:p>
        </p:txBody>
      </p:sp>
    </p:spTree>
    <p:extLst>
      <p:ext uri="{BB962C8B-B14F-4D97-AF65-F5344CB8AC3E}">
        <p14:creationId xmlns:p14="http://schemas.microsoft.com/office/powerpoint/2010/main" val="96417348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Now we are going to do a card sort to help these CRAAP ideas make sense.</a:t>
            </a:r>
          </a:p>
          <a:p>
            <a:r>
              <a:rPr lang="en-GB"/>
              <a:t>You will work in your groups, so no one is doing this alone.</a:t>
            </a:r>
          </a:p>
          <a:p>
            <a:r>
              <a:rPr lang="en-GB"/>
              <a:t>Each group has a set of small cards.</a:t>
            </a:r>
          </a:p>
          <a:p>
            <a:r>
              <a:rPr lang="en-GB"/>
              <a:t>On each card there is a short example, something you might see in a website, an article, or a report.</a:t>
            </a:r>
          </a:p>
          <a:p>
            <a:r>
              <a:rPr lang="en-GB"/>
              <a:t>Your job is to read each card together and decide which CRAAP idea it matches:</a:t>
            </a:r>
          </a:p>
          <a:p>
            <a:endParaRPr lang="en-GB"/>
          </a:p>
          <a:p>
            <a:r>
              <a:rPr lang="en-GB"/>
              <a:t>Currency – Is it recent?</a:t>
            </a:r>
          </a:p>
          <a:p>
            <a:r>
              <a:rPr lang="en-GB"/>
              <a:t>Relevance – Does it fit your topic?</a:t>
            </a:r>
          </a:p>
          <a:p>
            <a:r>
              <a:rPr lang="en-GB"/>
              <a:t>Authority – Who wrote it?</a:t>
            </a:r>
          </a:p>
          <a:p>
            <a:r>
              <a:rPr lang="en-GB"/>
              <a:t>Accuracy – Is it correct?</a:t>
            </a:r>
          </a:p>
          <a:p>
            <a:r>
              <a:rPr lang="en-GB"/>
              <a:t>Purpose – Why was it made?</a:t>
            </a:r>
          </a:p>
          <a:p>
            <a:endParaRPr lang="en-GB"/>
          </a:p>
          <a:p>
            <a:r>
              <a:rPr lang="en-GB"/>
              <a:t>Take your time.</a:t>
            </a:r>
          </a:p>
          <a:p>
            <a:r>
              <a:rPr lang="en-GB"/>
              <a:t>Talk to each other.</a:t>
            </a:r>
          </a:p>
          <a:p>
            <a:r>
              <a:rPr lang="en-GB"/>
              <a:t>If you are not sure, make your best guess; this is about thinking, not being perfect.</a:t>
            </a:r>
          </a:p>
          <a:p>
            <a:r>
              <a:rPr lang="en-GB"/>
              <a:t>You can move the cards around as you talk.</a:t>
            </a:r>
          </a:p>
          <a:p>
            <a:r>
              <a:rPr lang="en-GB"/>
              <a:t>Some cards might feel like they fit in more than one place: that’s normal.</a:t>
            </a:r>
          </a:p>
          <a:p>
            <a:r>
              <a:rPr lang="en-GB"/>
              <a:t>Just choose the one that makes the most sense to your group.</a:t>
            </a:r>
          </a:p>
          <a:p>
            <a:r>
              <a:rPr lang="en-GB"/>
              <a:t>I will walk around and help if you need support.</a:t>
            </a:r>
          </a:p>
        </p:txBody>
      </p:sp>
      <p:sp>
        <p:nvSpPr>
          <p:cNvPr id="4" name="Slide Number Placeholder 3"/>
          <p:cNvSpPr>
            <a:spLocks noGrp="1"/>
          </p:cNvSpPr>
          <p:nvPr>
            <p:ph type="sldNum" sz="quarter" idx="5"/>
          </p:nvPr>
        </p:nvSpPr>
        <p:spPr/>
        <p:txBody>
          <a:bodyPr/>
          <a:lstStyle/>
          <a:p>
            <a:fld id="{26697777-AA71-4FEA-8726-D9F7C99D48EE}" type="slidenum">
              <a:rPr lang="en-GB" smtClean="0"/>
              <a:t>26</a:t>
            </a:fld>
            <a:endParaRPr lang="en-GB"/>
          </a:p>
        </p:txBody>
      </p:sp>
    </p:spTree>
    <p:extLst>
      <p:ext uri="{BB962C8B-B14F-4D97-AF65-F5344CB8AC3E}">
        <p14:creationId xmlns:p14="http://schemas.microsoft.com/office/powerpoint/2010/main" val="114344690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Great — let’s finish this activity together.</a:t>
            </a:r>
          </a:p>
          <a:p>
            <a:r>
              <a:rPr lang="en-GB"/>
              <a:t>In your group, take 1 minute and choose:</a:t>
            </a:r>
          </a:p>
          <a:p>
            <a:endParaRPr lang="en-GB"/>
          </a:p>
          <a:p>
            <a:r>
              <a:rPr lang="en-GB"/>
              <a:t>one card that felt easy,</a:t>
            </a:r>
          </a:p>
          <a:p>
            <a:r>
              <a:rPr lang="en-GB"/>
              <a:t>one card that felt harder,</a:t>
            </a:r>
          </a:p>
          <a:p>
            <a:r>
              <a:rPr lang="en-GB"/>
              <a:t>and one thing CRAAP helped you notice.</a:t>
            </a:r>
          </a:p>
          <a:p>
            <a:endParaRPr lang="en-GB"/>
          </a:p>
          <a:p>
            <a:r>
              <a:rPr lang="en-GB"/>
              <a:t>You don’t need long sentences.</a:t>
            </a:r>
          </a:p>
          <a:p>
            <a:r>
              <a:rPr lang="en-GB"/>
              <a:t>Just simple ideas.</a:t>
            </a:r>
          </a:p>
          <a:p>
            <a:r>
              <a:rPr lang="en-GB"/>
              <a:t>Okay. Now let’s hear one idea from each group.</a:t>
            </a:r>
          </a:p>
          <a:p>
            <a:r>
              <a:rPr lang="en-GB"/>
              <a:t>It can be anything: a card you talked about, something you learned, or something that surprised you.</a:t>
            </a:r>
          </a:p>
          <a:p>
            <a:r>
              <a:rPr lang="en-GB"/>
              <a:t>Thank you! This shows us that CRAAP helps us look more closely at information.</a:t>
            </a:r>
          </a:p>
          <a:p>
            <a:r>
              <a:rPr lang="en-GB"/>
              <a:t>This will help you in the next task</a:t>
            </a:r>
          </a:p>
        </p:txBody>
      </p:sp>
      <p:sp>
        <p:nvSpPr>
          <p:cNvPr id="4" name="Slide Number Placeholder 3"/>
          <p:cNvSpPr>
            <a:spLocks noGrp="1"/>
          </p:cNvSpPr>
          <p:nvPr>
            <p:ph type="sldNum" sz="quarter" idx="5"/>
          </p:nvPr>
        </p:nvSpPr>
        <p:spPr/>
        <p:txBody>
          <a:bodyPr/>
          <a:lstStyle/>
          <a:p>
            <a:fld id="{26697777-AA71-4FEA-8726-D9F7C99D48EE}" type="slidenum">
              <a:rPr lang="en-GB" smtClean="0"/>
              <a:t>27</a:t>
            </a:fld>
            <a:endParaRPr lang="en-GB"/>
          </a:p>
        </p:txBody>
      </p:sp>
    </p:spTree>
    <p:extLst>
      <p:ext uri="{BB962C8B-B14F-4D97-AF65-F5344CB8AC3E}">
        <p14:creationId xmlns:p14="http://schemas.microsoft.com/office/powerpoint/2010/main" val="32560356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Now we will use a simple CRAAP checklist to look at your own sources.</a:t>
            </a:r>
          </a:p>
          <a:p>
            <a:r>
              <a:rPr lang="en-GB"/>
              <a:t>You will work in pairs.</a:t>
            </a:r>
          </a:p>
          <a:p>
            <a:r>
              <a:rPr lang="en-GB"/>
              <a:t>Choose two things you found earlier:</a:t>
            </a:r>
          </a:p>
          <a:p>
            <a:endParaRPr lang="en-GB"/>
          </a:p>
          <a:p>
            <a:r>
              <a:rPr lang="en-GB"/>
              <a:t>one website from Google</a:t>
            </a:r>
          </a:p>
          <a:p>
            <a:r>
              <a:rPr lang="en-GB"/>
              <a:t>one library source: this can be an article or an </a:t>
            </a:r>
            <a:r>
              <a:rPr lang="en-GB" err="1"/>
              <a:t>ebook</a:t>
            </a:r>
            <a:r>
              <a:rPr lang="en-GB"/>
              <a:t>.</a:t>
            </a:r>
          </a:p>
          <a:p>
            <a:endParaRPr lang="en-GB"/>
          </a:p>
          <a:p>
            <a:r>
              <a:rPr lang="en-GB"/>
              <a:t>For each source, answer the five simple CRAAP questions on the slide.</a:t>
            </a:r>
          </a:p>
          <a:p>
            <a:r>
              <a:rPr lang="en-GB"/>
              <a:t>You do not need long answers.</a:t>
            </a:r>
          </a:p>
          <a:p>
            <a:r>
              <a:rPr lang="en-GB"/>
              <a:t>Just one small idea for each question is enough.</a:t>
            </a:r>
          </a:p>
          <a:p>
            <a:r>
              <a:rPr lang="en-GB"/>
              <a:t>This activity helps you see the difference between general information and expert information, and it prepares you for your assignments.</a:t>
            </a:r>
          </a:p>
          <a:p>
            <a:r>
              <a:rPr lang="en-GB"/>
              <a:t>If you are not sure about a question, that’s fine; just talk about your ideas and make your best guess.</a:t>
            </a:r>
          </a:p>
          <a:p>
            <a:r>
              <a:rPr lang="en-GB"/>
              <a:t>I will walk around and help.</a:t>
            </a:r>
          </a:p>
        </p:txBody>
      </p:sp>
      <p:sp>
        <p:nvSpPr>
          <p:cNvPr id="4" name="Slide Number Placeholder 3"/>
          <p:cNvSpPr>
            <a:spLocks noGrp="1"/>
          </p:cNvSpPr>
          <p:nvPr>
            <p:ph type="sldNum" sz="quarter" idx="5"/>
          </p:nvPr>
        </p:nvSpPr>
        <p:spPr/>
        <p:txBody>
          <a:bodyPr/>
          <a:lstStyle/>
          <a:p>
            <a:fld id="{26697777-AA71-4FEA-8726-D9F7C99D48EE}" type="slidenum">
              <a:rPr lang="en-GB" smtClean="0"/>
              <a:t>28</a:t>
            </a:fld>
            <a:endParaRPr lang="en-GB"/>
          </a:p>
        </p:txBody>
      </p:sp>
    </p:spTree>
    <p:extLst>
      <p:ext uri="{BB962C8B-B14F-4D97-AF65-F5344CB8AC3E}">
        <p14:creationId xmlns:p14="http://schemas.microsoft.com/office/powerpoint/2010/main" val="1013957054"/>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8FD3601-90F9-7EAA-8CCF-1633EE06C38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78C6EB5-C7E0-2FEA-D0CD-0FA0894B7F8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15B4B0E-AEBE-9B03-E955-04F9FCF49CD9}"/>
              </a:ext>
            </a:extLst>
          </p:cNvPr>
          <p:cNvSpPr>
            <a:spLocks noGrp="1"/>
          </p:cNvSpPr>
          <p:nvPr>
            <p:ph type="body" idx="1"/>
          </p:nvPr>
        </p:nvSpPr>
        <p:spPr/>
        <p:txBody>
          <a:bodyPr/>
          <a:lstStyle/>
          <a:p>
            <a:pPr fontAlgn="t"/>
            <a:r>
              <a:rPr lang="en-GB" sz="1200" b="0" i="0" kern="1200" dirty="0">
                <a:solidFill>
                  <a:schemeClr val="tx1"/>
                </a:solidFill>
                <a:effectLst/>
                <a:latin typeface="+mn-lt"/>
                <a:ea typeface="+mn-ea"/>
                <a:cs typeface="+mn-cs"/>
              </a:rPr>
              <a:t>Let’s finish this activity with a quick </a:t>
            </a:r>
            <a:r>
              <a:rPr lang="en-GB" sz="1200" b="0" i="0" kern="1200" dirty="0" err="1">
                <a:solidFill>
                  <a:schemeClr val="tx1"/>
                </a:solidFill>
                <a:effectLst/>
                <a:latin typeface="+mn-lt"/>
                <a:ea typeface="+mn-ea"/>
                <a:cs typeface="+mn-cs"/>
              </a:rPr>
              <a:t>Vevox</a:t>
            </a:r>
            <a:r>
              <a:rPr lang="en-GB" sz="1200" b="0" i="0" kern="1200" dirty="0">
                <a:solidFill>
                  <a:schemeClr val="tx1"/>
                </a:solidFill>
                <a:effectLst/>
                <a:latin typeface="+mn-lt"/>
                <a:ea typeface="+mn-ea"/>
                <a:cs typeface="+mn-cs"/>
              </a:rPr>
              <a:t> question.</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Please choose the answer that matches what you found.</a:t>
            </a:r>
          </a:p>
          <a:p>
            <a:pPr fontAlgn="t"/>
            <a:r>
              <a:rPr lang="en-GB" sz="1200" b="0" i="0" kern="1200" dirty="0">
                <a:solidFill>
                  <a:schemeClr val="tx1"/>
                </a:solidFill>
                <a:effectLst/>
                <a:latin typeface="+mn-lt"/>
                <a:ea typeface="+mn-ea"/>
                <a:cs typeface="+mn-cs"/>
              </a:rPr>
              <a:t>Which of your two sources was stronger when you used CRAAP?</a:t>
            </a:r>
          </a:p>
          <a:p>
            <a:pPr fontAlgn="t"/>
            <a:r>
              <a:rPr lang="en-GB" sz="1200" b="0" i="0" kern="1200" dirty="0">
                <a:solidFill>
                  <a:schemeClr val="tx1"/>
                </a:solidFill>
                <a:effectLst/>
                <a:latin typeface="+mn-lt"/>
                <a:ea typeface="+mn-ea"/>
                <a:cs typeface="+mn-cs"/>
              </a:rPr>
              <a:t>Don’t worry: there is no right or wrong answer.</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This is just to see what you noticed.</a:t>
            </a:r>
          </a:p>
          <a:p>
            <a:pPr fontAlgn="t"/>
            <a:r>
              <a:rPr lang="en-GB" sz="1200" b="0" i="0" kern="1200" dirty="0">
                <a:solidFill>
                  <a:schemeClr val="tx1"/>
                </a:solidFill>
                <a:effectLst/>
                <a:latin typeface="+mn-lt"/>
                <a:ea typeface="+mn-ea"/>
                <a:cs typeface="+mn-cs"/>
              </a:rPr>
              <a:t>Think about the date, the topic, who wrote it, if it had facts, and why it was made.</a:t>
            </a:r>
          </a:p>
          <a:p>
            <a:pPr fontAlgn="t"/>
            <a:r>
              <a:rPr lang="en-GB" sz="1200" b="0" i="0" kern="1200" dirty="0">
                <a:solidFill>
                  <a:schemeClr val="tx1"/>
                </a:solidFill>
                <a:effectLst/>
                <a:latin typeface="+mn-lt"/>
                <a:ea typeface="+mn-ea"/>
                <a:cs typeface="+mn-cs"/>
              </a:rPr>
              <a:t>Take a moment, make your choice, and then we’ll look at the results together</a:t>
            </a:r>
          </a:p>
          <a:p>
            <a:endParaRPr lang="en-GB" dirty="0"/>
          </a:p>
          <a:p>
            <a:r>
              <a:rPr lang="en-GB" dirty="0"/>
              <a:t>VEVOX: W3.5</a:t>
            </a:r>
          </a:p>
        </p:txBody>
      </p:sp>
      <p:sp>
        <p:nvSpPr>
          <p:cNvPr id="4" name="Slide Number Placeholder 3">
            <a:extLst>
              <a:ext uri="{FF2B5EF4-FFF2-40B4-BE49-F238E27FC236}">
                <a16:creationId xmlns:a16="http://schemas.microsoft.com/office/drawing/2014/main" id="{C2997F72-2B0C-A5B8-EFBE-B4D19C75D3D6}"/>
              </a:ext>
            </a:extLst>
          </p:cNvPr>
          <p:cNvSpPr>
            <a:spLocks noGrp="1"/>
          </p:cNvSpPr>
          <p:nvPr>
            <p:ph type="sldNum" sz="quarter" idx="5"/>
          </p:nvPr>
        </p:nvSpPr>
        <p:spPr/>
        <p:txBody>
          <a:bodyPr/>
          <a:lstStyle/>
          <a:p>
            <a:fld id="{26697777-AA71-4FEA-8726-D9F7C99D48EE}" type="slidenum">
              <a:rPr lang="en-GB" smtClean="0"/>
              <a:t>29</a:t>
            </a:fld>
            <a:endParaRPr lang="en-GB"/>
          </a:p>
        </p:txBody>
      </p:sp>
    </p:spTree>
    <p:extLst>
      <p:ext uri="{BB962C8B-B14F-4D97-AF65-F5344CB8AC3E}">
        <p14:creationId xmlns:p14="http://schemas.microsoft.com/office/powerpoint/2010/main" val="929802593"/>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Before we start, I want to remind you that you already know how to do this.</a:t>
            </a:r>
          </a:p>
          <a:p>
            <a:r>
              <a:rPr lang="en-GB" dirty="0"/>
              <a:t>In Week 1, we learned how to create clear folders and name files in a simple way.</a:t>
            </a:r>
          </a:p>
          <a:p>
            <a:r>
              <a:rPr lang="en-GB" dirty="0"/>
              <a:t>You organised a messy folder and made it much clearer.</a:t>
            </a:r>
          </a:p>
          <a:p>
            <a:r>
              <a:rPr lang="en-GB" dirty="0"/>
              <a:t>In Week 2, you saved your readings and made a small reading log in Word or OneNote.</a:t>
            </a:r>
          </a:p>
          <a:p>
            <a:r>
              <a:rPr lang="en-GB" dirty="0"/>
              <a:t>Today we will build on those skills.</a:t>
            </a:r>
          </a:p>
          <a:p>
            <a:r>
              <a:rPr lang="en-GB" dirty="0"/>
              <a:t>You will take the sources you found today, your article, your </a:t>
            </a:r>
            <a:r>
              <a:rPr lang="en-GB" dirty="0" err="1"/>
              <a:t>ebook</a:t>
            </a:r>
            <a:r>
              <a:rPr lang="en-GB" dirty="0"/>
              <a:t>, and your website, and save them in organised folders, just like we practised before.</a:t>
            </a:r>
          </a:p>
          <a:p>
            <a:r>
              <a:rPr lang="en-GB" dirty="0"/>
              <a:t>Then you will make a source log.</a:t>
            </a:r>
          </a:p>
          <a:p>
            <a:r>
              <a:rPr lang="en-GB" dirty="0"/>
              <a:t>This is very simple. For each source, please write:</a:t>
            </a:r>
          </a:p>
          <a:p>
            <a:endParaRPr lang="en-GB" dirty="0"/>
          </a:p>
          <a:p>
            <a:r>
              <a:rPr lang="en-GB" dirty="0"/>
              <a:t>the title</a:t>
            </a:r>
          </a:p>
          <a:p>
            <a:r>
              <a:rPr lang="en-GB" dirty="0"/>
              <a:t>the link or file</a:t>
            </a:r>
          </a:p>
          <a:p>
            <a:r>
              <a:rPr lang="en-GB" dirty="0"/>
              <a:t>one short sentence saying what it is about</a:t>
            </a:r>
          </a:p>
          <a:p>
            <a:r>
              <a:rPr lang="en-GB" dirty="0"/>
              <a:t>one CRAAP point that you think is strong</a:t>
            </a:r>
          </a:p>
          <a:p>
            <a:r>
              <a:rPr lang="en-GB" dirty="0"/>
              <a:t>(for example: ‘It is recent’, or ‘The author is an expert.’)</a:t>
            </a:r>
          </a:p>
          <a:p>
            <a:endParaRPr lang="en-GB" dirty="0"/>
          </a:p>
          <a:p>
            <a:r>
              <a:rPr lang="en-GB" dirty="0"/>
              <a:t>This will help you later for your DS1 and DS2 assessments.</a:t>
            </a:r>
          </a:p>
          <a:p>
            <a:r>
              <a:rPr lang="en-GB" dirty="0"/>
              <a:t>It also helps you feel in control of your information.</a:t>
            </a:r>
          </a:p>
          <a:p>
            <a:r>
              <a:rPr lang="en-GB" dirty="0"/>
              <a:t>Don’t worry, we will do this slowly, and you already know the skills from Week 1 and Week 2.</a:t>
            </a:r>
          </a:p>
          <a:p>
            <a:r>
              <a:rPr lang="en-GB" dirty="0"/>
              <a:t>If you get stuck, that is completely normal. I will come and help</a:t>
            </a:r>
          </a:p>
        </p:txBody>
      </p:sp>
      <p:sp>
        <p:nvSpPr>
          <p:cNvPr id="4" name="Slide Number Placeholder 3"/>
          <p:cNvSpPr>
            <a:spLocks noGrp="1"/>
          </p:cNvSpPr>
          <p:nvPr>
            <p:ph type="sldNum" sz="quarter" idx="5"/>
          </p:nvPr>
        </p:nvSpPr>
        <p:spPr/>
        <p:txBody>
          <a:bodyPr/>
          <a:lstStyle/>
          <a:p>
            <a:fld id="{26697777-AA71-4FEA-8726-D9F7C99D48EE}" type="slidenum">
              <a:rPr lang="en-GB" smtClean="0"/>
              <a:t>30</a:t>
            </a:fld>
            <a:endParaRPr lang="en-GB"/>
          </a:p>
        </p:txBody>
      </p:sp>
    </p:spTree>
    <p:extLst>
      <p:ext uri="{BB962C8B-B14F-4D97-AF65-F5344CB8AC3E}">
        <p14:creationId xmlns:p14="http://schemas.microsoft.com/office/powerpoint/2010/main" val="1605685597"/>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Before we go on, I want to explain how AI tools like Copilot work when we ask them to make a summary.</a:t>
            </a:r>
          </a:p>
          <a:p>
            <a:r>
              <a:rPr lang="en-GB"/>
              <a:t>When you paste a paragraph into an AI tool, the AI looks at all the words and tries to find the main ideas.</a:t>
            </a:r>
          </a:p>
          <a:p>
            <a:r>
              <a:rPr lang="en-GB"/>
              <a:t>It does this very fast, and usually the summary is helpful.</a:t>
            </a:r>
          </a:p>
          <a:p>
            <a:r>
              <a:rPr lang="en-GB"/>
              <a:t>But the AI does not really ‘understand’ the text like a person.</a:t>
            </a:r>
          </a:p>
          <a:p>
            <a:r>
              <a:rPr lang="en-GB"/>
              <a:t>It follows patterns.</a:t>
            </a:r>
          </a:p>
          <a:p>
            <a:r>
              <a:rPr lang="en-GB"/>
              <a:t>It guesses what is important.</a:t>
            </a:r>
          </a:p>
          <a:p>
            <a:r>
              <a:rPr lang="en-GB"/>
              <a:t>And sometimes it makes small mistakes.</a:t>
            </a:r>
          </a:p>
          <a:p>
            <a:r>
              <a:rPr lang="en-GB"/>
              <a:t>For example, the AI might:</a:t>
            </a:r>
          </a:p>
          <a:p>
            <a:endParaRPr lang="en-GB"/>
          </a:p>
          <a:p>
            <a:r>
              <a:rPr lang="en-GB"/>
              <a:t>miss an important detail,</a:t>
            </a:r>
          </a:p>
          <a:p>
            <a:r>
              <a:rPr lang="en-GB"/>
              <a:t>change the meaning slightly,</a:t>
            </a:r>
          </a:p>
          <a:p>
            <a:r>
              <a:rPr lang="en-GB"/>
              <a:t>add an extra idea that was not in the text,</a:t>
            </a:r>
          </a:p>
          <a:p>
            <a:r>
              <a:rPr lang="en-GB"/>
              <a:t>or sound very confident even if it is wrong.</a:t>
            </a:r>
          </a:p>
          <a:p>
            <a:endParaRPr lang="en-GB"/>
          </a:p>
          <a:p>
            <a:r>
              <a:rPr lang="en-GB"/>
              <a:t>AI also does not know if something is true or false.</a:t>
            </a:r>
          </a:p>
          <a:p>
            <a:r>
              <a:rPr lang="en-GB"/>
              <a:t>It does not check facts.</a:t>
            </a:r>
          </a:p>
          <a:p>
            <a:r>
              <a:rPr lang="en-GB"/>
              <a:t>And it does not tell us where the information comes from.</a:t>
            </a:r>
          </a:p>
          <a:p>
            <a:r>
              <a:rPr lang="en-GB"/>
              <a:t>This is why we use CRAAP, especially Accuracy and Purpose, to check the AI’s summary.</a:t>
            </a:r>
          </a:p>
          <a:p>
            <a:r>
              <a:rPr lang="en-GB"/>
              <a:t>We want to see:</a:t>
            </a:r>
          </a:p>
          <a:p>
            <a:endParaRPr lang="en-GB"/>
          </a:p>
          <a:p>
            <a:r>
              <a:rPr lang="en-GB"/>
              <a:t>Did AI keep the meaning the same?</a:t>
            </a:r>
          </a:p>
          <a:p>
            <a:r>
              <a:rPr lang="en-GB"/>
              <a:t>Did AI remove or add anything?</a:t>
            </a:r>
          </a:p>
          <a:p>
            <a:r>
              <a:rPr lang="en-GB"/>
              <a:t>Did AI try to ‘guess’ or ‘fill in’ details?</a:t>
            </a:r>
          </a:p>
          <a:p>
            <a:r>
              <a:rPr lang="en-GB"/>
              <a:t>Is the summary neutral, or is the AI trying to persuade or change the purpose?</a:t>
            </a:r>
          </a:p>
          <a:p>
            <a:endParaRPr lang="en-GB"/>
          </a:p>
          <a:p>
            <a:r>
              <a:rPr lang="en-GB"/>
              <a:t>Today’s activity will help you use AI safely.</a:t>
            </a:r>
          </a:p>
          <a:p>
            <a:r>
              <a:rPr lang="en-GB"/>
              <a:t>AI can be a great tool for understanding difficult text, but you are still the one who decides if the information is good.</a:t>
            </a:r>
          </a:p>
        </p:txBody>
      </p:sp>
      <p:sp>
        <p:nvSpPr>
          <p:cNvPr id="4" name="Slide Number Placeholder 3"/>
          <p:cNvSpPr>
            <a:spLocks noGrp="1"/>
          </p:cNvSpPr>
          <p:nvPr>
            <p:ph type="sldNum" sz="quarter" idx="5"/>
          </p:nvPr>
        </p:nvSpPr>
        <p:spPr/>
        <p:txBody>
          <a:bodyPr/>
          <a:lstStyle/>
          <a:p>
            <a:fld id="{26697777-AA71-4FEA-8726-D9F7C99D48EE}" type="slidenum">
              <a:rPr lang="en-GB" smtClean="0"/>
              <a:t>32</a:t>
            </a:fld>
            <a:endParaRPr lang="en-GB"/>
          </a:p>
        </p:txBody>
      </p:sp>
    </p:spTree>
    <p:extLst>
      <p:ext uri="{BB962C8B-B14F-4D97-AF65-F5344CB8AC3E}">
        <p14:creationId xmlns:p14="http://schemas.microsoft.com/office/powerpoint/2010/main" val="670405465"/>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Now we are going to use AI in a safe way.</a:t>
            </a:r>
          </a:p>
          <a:p>
            <a:r>
              <a:rPr lang="en-GB" dirty="0"/>
              <a:t>AI can help us understand difficult text, but it is not perfect.</a:t>
            </a:r>
          </a:p>
          <a:p>
            <a:r>
              <a:rPr lang="en-GB" dirty="0"/>
              <a:t>Sometimes AI changes the meaning or adds new ideas.</a:t>
            </a:r>
          </a:p>
          <a:p>
            <a:r>
              <a:rPr lang="en-GB" dirty="0"/>
              <a:t>This is why we must always check for Accuracy and Purpose.</a:t>
            </a:r>
          </a:p>
          <a:p>
            <a:r>
              <a:rPr lang="en-GB" dirty="0"/>
              <a:t>Work with your partner.</a:t>
            </a:r>
          </a:p>
          <a:p>
            <a:r>
              <a:rPr lang="en-GB" dirty="0"/>
              <a:t>Choose a short paragraph from one of your sources, maybe 3 or 4 sentences.</a:t>
            </a:r>
          </a:p>
          <a:p>
            <a:r>
              <a:rPr lang="en-GB" dirty="0"/>
              <a:t>Copy the paragraph and paste it into the AI tool.</a:t>
            </a:r>
          </a:p>
          <a:p>
            <a:r>
              <a:rPr lang="en-GB" dirty="0"/>
              <a:t>Use the simple prompt on the slide:</a:t>
            </a:r>
          </a:p>
          <a:p>
            <a:r>
              <a:rPr lang="en-GB" dirty="0"/>
              <a:t>‘Summarise in simple English.’</a:t>
            </a:r>
          </a:p>
          <a:p>
            <a:r>
              <a:rPr lang="en-GB" dirty="0"/>
              <a:t>Read the AI summary and compare it with the original text.</a:t>
            </a:r>
          </a:p>
          <a:p>
            <a:r>
              <a:rPr lang="en-GB" dirty="0"/>
              <a:t>Then ask two CRAAP questions:</a:t>
            </a:r>
          </a:p>
          <a:p>
            <a:endParaRPr lang="en-GB" dirty="0"/>
          </a:p>
          <a:p>
            <a:r>
              <a:rPr lang="en-GB" dirty="0"/>
              <a:t>Accuracy: Did AI change anything? Did it remove or add facts?</a:t>
            </a:r>
          </a:p>
          <a:p>
            <a:r>
              <a:rPr lang="en-GB" dirty="0"/>
              <a:t>Purpose: Is the AI trying to guess, persuade, or add opinion?</a:t>
            </a:r>
          </a:p>
          <a:p>
            <a:endParaRPr lang="en-GB" dirty="0"/>
          </a:p>
          <a:p>
            <a:r>
              <a:rPr lang="en-GB" dirty="0"/>
              <a:t>It’s okay if the summary is not perfect, this is normal.</a:t>
            </a:r>
          </a:p>
          <a:p>
            <a:r>
              <a:rPr lang="en-GB" dirty="0"/>
              <a:t>The goal is to notice small problems so you can use AI safely in the future.</a:t>
            </a:r>
          </a:p>
          <a:p>
            <a:r>
              <a:rPr lang="en-GB" dirty="0"/>
              <a:t>I will come around and help if you are not sure.</a:t>
            </a:r>
          </a:p>
          <a:p>
            <a:endParaRPr lang="en-GB" dirty="0"/>
          </a:p>
          <a:p>
            <a:endParaRPr lang="en-GB" dirty="0"/>
          </a:p>
        </p:txBody>
      </p:sp>
      <p:sp>
        <p:nvSpPr>
          <p:cNvPr id="4" name="Slide Number Placeholder 3"/>
          <p:cNvSpPr>
            <a:spLocks noGrp="1"/>
          </p:cNvSpPr>
          <p:nvPr>
            <p:ph type="sldNum" sz="quarter" idx="5"/>
          </p:nvPr>
        </p:nvSpPr>
        <p:spPr/>
        <p:txBody>
          <a:bodyPr/>
          <a:lstStyle/>
          <a:p>
            <a:fld id="{26697777-AA71-4FEA-8726-D9F7C99D48EE}" type="slidenum">
              <a:rPr lang="en-GB" smtClean="0"/>
              <a:t>33</a:t>
            </a:fld>
            <a:endParaRPr lang="en-GB"/>
          </a:p>
        </p:txBody>
      </p:sp>
    </p:spTree>
    <p:extLst>
      <p:ext uri="{BB962C8B-B14F-4D97-AF65-F5344CB8AC3E}">
        <p14:creationId xmlns:p14="http://schemas.microsoft.com/office/powerpoint/2010/main" val="2228120117"/>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D41E078-0449-F505-B0CA-024A09B1138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5D3416B-CC01-2299-6641-4EA11BC1FAA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8918841-26E3-9279-F59C-965783E87C5E}"/>
              </a:ext>
            </a:extLst>
          </p:cNvPr>
          <p:cNvSpPr>
            <a:spLocks noGrp="1"/>
          </p:cNvSpPr>
          <p:nvPr>
            <p:ph type="body" idx="1"/>
          </p:nvPr>
        </p:nvSpPr>
        <p:spPr/>
        <p:txBody>
          <a:bodyPr/>
          <a:lstStyle/>
          <a:p>
            <a:pPr fontAlgn="t"/>
            <a:r>
              <a:rPr lang="en-GB" sz="1200" b="0" i="0" kern="1200" dirty="0">
                <a:solidFill>
                  <a:schemeClr val="tx1"/>
                </a:solidFill>
                <a:effectLst/>
                <a:latin typeface="+mn-lt"/>
                <a:ea typeface="+mn-ea"/>
                <a:cs typeface="+mn-cs"/>
              </a:rPr>
              <a:t>VEVOX: W3.6</a:t>
            </a:r>
          </a:p>
          <a:p>
            <a:pPr fontAlgn="t"/>
            <a:endParaRPr lang="en-GB" sz="1200" b="0" i="0" kern="1200" dirty="0">
              <a:solidFill>
                <a:schemeClr val="tx1"/>
              </a:solidFill>
              <a:effectLst/>
              <a:latin typeface="+mn-lt"/>
              <a:ea typeface="+mn-ea"/>
              <a:cs typeface="+mn-cs"/>
            </a:endParaRPr>
          </a:p>
          <a:p>
            <a:pPr fontAlgn="t"/>
            <a:r>
              <a:rPr lang="en-GB" dirty="0"/>
              <a:t>Now let’s finish this activity with a quick </a:t>
            </a:r>
            <a:r>
              <a:rPr lang="en-GB" dirty="0" err="1"/>
              <a:t>Vevox</a:t>
            </a:r>
            <a:r>
              <a:rPr lang="en-GB" dirty="0"/>
              <a:t> question.</a:t>
            </a:r>
          </a:p>
          <a:p>
            <a:pPr fontAlgn="t"/>
            <a:r>
              <a:rPr lang="en-GB" dirty="0"/>
              <a:t>Please look at your screen and choose the option that fits your experience.</a:t>
            </a:r>
          </a:p>
          <a:p>
            <a:pPr fontAlgn="t"/>
            <a:r>
              <a:rPr lang="en-GB" dirty="0"/>
              <a:t>When you used AI to summarise your paragraph, what happened?</a:t>
            </a:r>
          </a:p>
          <a:p>
            <a:pPr fontAlgn="t"/>
            <a:r>
              <a:rPr lang="en-GB" dirty="0"/>
              <a:t>Take a moment to think about it.</a:t>
            </a:r>
          </a:p>
          <a:p>
            <a:pPr fontAlgn="t"/>
            <a:r>
              <a:rPr lang="en-GB" dirty="0"/>
              <a:t>Did AI keep the meaning the same?</a:t>
            </a:r>
          </a:p>
          <a:p>
            <a:pPr fontAlgn="t"/>
            <a:r>
              <a:rPr lang="en-GB" dirty="0"/>
              <a:t>Did it miss something important?</a:t>
            </a:r>
          </a:p>
          <a:p>
            <a:pPr fontAlgn="t"/>
            <a:r>
              <a:rPr lang="en-GB" dirty="0"/>
              <a:t>Did it add something that wasn’t in the original text?</a:t>
            </a:r>
          </a:p>
          <a:p>
            <a:pPr fontAlgn="t"/>
            <a:r>
              <a:rPr lang="en-GB" dirty="0"/>
              <a:t>Or are you not sure yet?</a:t>
            </a:r>
          </a:p>
          <a:p>
            <a:pPr fontAlgn="t"/>
            <a:r>
              <a:rPr lang="en-GB" dirty="0"/>
              <a:t>There is no right or wrong answer here , we are just noticing what AI does.</a:t>
            </a:r>
          </a:p>
          <a:p>
            <a:pPr fontAlgn="t"/>
            <a:r>
              <a:rPr lang="en-GB" dirty="0"/>
              <a:t>Your answers help us see how often AI changes information and why we need to check Accuracy and Purpose when we use it.</a:t>
            </a:r>
          </a:p>
          <a:p>
            <a:pPr fontAlgn="t"/>
            <a:r>
              <a:rPr lang="en-GB" dirty="0"/>
              <a:t>Okay, go ahead and make your choice now</a:t>
            </a:r>
          </a:p>
        </p:txBody>
      </p:sp>
      <p:sp>
        <p:nvSpPr>
          <p:cNvPr id="4" name="Slide Number Placeholder 3">
            <a:extLst>
              <a:ext uri="{FF2B5EF4-FFF2-40B4-BE49-F238E27FC236}">
                <a16:creationId xmlns:a16="http://schemas.microsoft.com/office/drawing/2014/main" id="{C8ED2AE6-DC17-999E-7248-2E7A0A5F8659}"/>
              </a:ext>
            </a:extLst>
          </p:cNvPr>
          <p:cNvSpPr>
            <a:spLocks noGrp="1"/>
          </p:cNvSpPr>
          <p:nvPr>
            <p:ph type="sldNum" sz="quarter" idx="5"/>
          </p:nvPr>
        </p:nvSpPr>
        <p:spPr/>
        <p:txBody>
          <a:bodyPr/>
          <a:lstStyle/>
          <a:p>
            <a:fld id="{26697777-AA71-4FEA-8726-D9F7C99D48EE}" type="slidenum">
              <a:rPr lang="en-GB" smtClean="0"/>
              <a:t>34</a:t>
            </a:fld>
            <a:endParaRPr lang="en-GB"/>
          </a:p>
        </p:txBody>
      </p:sp>
    </p:spTree>
    <p:extLst>
      <p:ext uri="{BB962C8B-B14F-4D97-AF65-F5344CB8AC3E}">
        <p14:creationId xmlns:p14="http://schemas.microsoft.com/office/powerpoint/2010/main" val="3610014840"/>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2251B69-B236-A810-02F9-C9E4FC2B40D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2698385-D9E4-1B48-6715-72453D94F63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F733683-CC15-EE58-DFF3-A3EE26B4E98C}"/>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D7BF17E3-24E8-FCCF-AB64-75889D3B8E07}"/>
              </a:ext>
            </a:extLst>
          </p:cNvPr>
          <p:cNvSpPr>
            <a:spLocks noGrp="1"/>
          </p:cNvSpPr>
          <p:nvPr>
            <p:ph type="sldNum" sz="quarter" idx="5"/>
          </p:nvPr>
        </p:nvSpPr>
        <p:spPr/>
        <p:txBody>
          <a:bodyPr/>
          <a:lstStyle/>
          <a:p>
            <a:fld id="{26697777-AA71-4FEA-8726-D9F7C99D48EE}" type="slidenum">
              <a:rPr lang="en-GB" smtClean="0"/>
              <a:t>35</a:t>
            </a:fld>
            <a:endParaRPr lang="en-GB"/>
          </a:p>
        </p:txBody>
      </p:sp>
    </p:spTree>
    <p:extLst>
      <p:ext uri="{BB962C8B-B14F-4D97-AF65-F5344CB8AC3E}">
        <p14:creationId xmlns:p14="http://schemas.microsoft.com/office/powerpoint/2010/main" val="952566274"/>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Before we finish today, I would like you to do a short reflection.</a:t>
            </a:r>
          </a:p>
          <a:p>
            <a:r>
              <a:rPr lang="en-GB" dirty="0"/>
              <a:t>This will help you think about what you learned, and it will also help you see your own progress over the weeks.</a:t>
            </a:r>
          </a:p>
          <a:p>
            <a:r>
              <a:rPr lang="en-GB" dirty="0"/>
              <a:t>On the slide, you can see three simple prompts:</a:t>
            </a:r>
          </a:p>
          <a:p>
            <a:endParaRPr lang="en-GB" dirty="0"/>
          </a:p>
          <a:p>
            <a:r>
              <a:rPr lang="en-GB" dirty="0"/>
              <a:t>One thing I learned about searching</a:t>
            </a:r>
          </a:p>
          <a:p>
            <a:r>
              <a:rPr lang="en-GB" dirty="0"/>
              <a:t>One thing I learned about CRAAP</a:t>
            </a:r>
          </a:p>
          <a:p>
            <a:r>
              <a:rPr lang="en-GB" dirty="0"/>
              <a:t>One thing I will organise better next week</a:t>
            </a:r>
          </a:p>
          <a:p>
            <a:endParaRPr lang="en-GB" dirty="0"/>
          </a:p>
          <a:p>
            <a:r>
              <a:rPr lang="en-GB" dirty="0"/>
              <a:t>Please write just one or two short sentences for each.</a:t>
            </a:r>
          </a:p>
          <a:p>
            <a:r>
              <a:rPr lang="en-GB" dirty="0"/>
              <a:t>Keep it simple. This is not marked, and there are no right or wrong answers.</a:t>
            </a:r>
          </a:p>
          <a:p>
            <a:r>
              <a:rPr lang="en-GB" dirty="0"/>
              <a:t>When you are ready, please post your answers in the Moodle forum called ‘Reflection Space – Individual.’</a:t>
            </a:r>
          </a:p>
          <a:p>
            <a:r>
              <a:rPr lang="en-GB" dirty="0"/>
              <a:t>Only you and I can see your post.</a:t>
            </a:r>
          </a:p>
          <a:p>
            <a:r>
              <a:rPr lang="en-GB" dirty="0"/>
              <a:t>No one else in the class will see it.</a:t>
            </a:r>
          </a:p>
          <a:p>
            <a:r>
              <a:rPr lang="en-GB" dirty="0"/>
              <a:t>You do not have to read it out loud or share it with anyone.</a:t>
            </a:r>
          </a:p>
          <a:p>
            <a:r>
              <a:rPr lang="en-GB" dirty="0"/>
              <a:t>Take your time, write honestly, and keep it short.</a:t>
            </a:r>
          </a:p>
          <a:p>
            <a:r>
              <a:rPr lang="en-GB" dirty="0"/>
              <a:t>This is just a private space for you to think about your learning</a:t>
            </a:r>
          </a:p>
        </p:txBody>
      </p:sp>
      <p:sp>
        <p:nvSpPr>
          <p:cNvPr id="4" name="Slide Number Placeholder 3"/>
          <p:cNvSpPr>
            <a:spLocks noGrp="1"/>
          </p:cNvSpPr>
          <p:nvPr>
            <p:ph type="sldNum" sz="quarter" idx="5"/>
          </p:nvPr>
        </p:nvSpPr>
        <p:spPr/>
        <p:txBody>
          <a:bodyPr/>
          <a:lstStyle/>
          <a:p>
            <a:fld id="{26697777-AA71-4FEA-8726-D9F7C99D48EE}" type="slidenum">
              <a:rPr lang="en-GB" smtClean="0"/>
              <a:t>36</a:t>
            </a:fld>
            <a:endParaRPr lang="en-GB"/>
          </a:p>
        </p:txBody>
      </p:sp>
    </p:spTree>
    <p:extLst>
      <p:ext uri="{BB962C8B-B14F-4D97-AF65-F5344CB8AC3E}">
        <p14:creationId xmlns:p14="http://schemas.microsoft.com/office/powerpoint/2010/main" val="436561463"/>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Before we finish today, let’s take a moment to look at what we learned.</a:t>
            </a:r>
          </a:p>
          <a:p>
            <a:r>
              <a:rPr lang="en-GB"/>
              <a:t>It’s important to notice your progress, especially in a skills‑based module like this.</a:t>
            </a:r>
          </a:p>
          <a:p>
            <a:r>
              <a:rPr lang="en-GB"/>
              <a:t>Today you learned how to search for information more clearly, using short keywords and simple tools.</a:t>
            </a:r>
          </a:p>
          <a:p>
            <a:r>
              <a:rPr lang="en-GB"/>
              <a:t>You also learned how to tell the difference between general information and expert information, which will really help with your assessments.</a:t>
            </a:r>
          </a:p>
          <a:p>
            <a:r>
              <a:rPr lang="en-GB"/>
              <a:t>We practised using the CRAAP method to check if a source is good, especially looking at the date, who wrote it, and why it was made.</a:t>
            </a:r>
          </a:p>
          <a:p>
            <a:r>
              <a:rPr lang="en-GB"/>
              <a:t>This is a big step in using information safely and confidently.</a:t>
            </a:r>
          </a:p>
          <a:p>
            <a:r>
              <a:rPr lang="en-GB"/>
              <a:t>You also organised your sources in clear folders and made a small source log.</a:t>
            </a:r>
          </a:p>
          <a:p>
            <a:r>
              <a:rPr lang="en-GB"/>
              <a:t>This builds on the work you did in Week 1 and Week 2 and will make your future tasks much easier.</a:t>
            </a:r>
          </a:p>
          <a:p>
            <a:r>
              <a:rPr lang="en-GB"/>
              <a:t>And finally, you used AI in a responsible way, not to write for you, but to help you understand difficult text.</a:t>
            </a:r>
          </a:p>
          <a:p>
            <a:r>
              <a:rPr lang="en-GB"/>
              <a:t>You also learned how to check if the AI summary was accurate.</a:t>
            </a:r>
          </a:p>
          <a:p>
            <a:r>
              <a:rPr lang="en-GB"/>
              <a:t>This is a lot of learning for one week, so well done.</a:t>
            </a:r>
          </a:p>
          <a:p>
            <a:r>
              <a:rPr lang="en-GB"/>
              <a:t>Every small step you take builds your confidence with digital tools</a:t>
            </a:r>
          </a:p>
        </p:txBody>
      </p:sp>
      <p:sp>
        <p:nvSpPr>
          <p:cNvPr id="4" name="Slide Number Placeholder 3"/>
          <p:cNvSpPr>
            <a:spLocks noGrp="1"/>
          </p:cNvSpPr>
          <p:nvPr>
            <p:ph type="sldNum" sz="quarter" idx="5"/>
          </p:nvPr>
        </p:nvSpPr>
        <p:spPr/>
        <p:txBody>
          <a:bodyPr/>
          <a:lstStyle/>
          <a:p>
            <a:fld id="{26697777-AA71-4FEA-8726-D9F7C99D48EE}" type="slidenum">
              <a:rPr lang="en-GB" smtClean="0"/>
              <a:t>38</a:t>
            </a:fld>
            <a:endParaRPr lang="en-GB"/>
          </a:p>
        </p:txBody>
      </p:sp>
    </p:spTree>
    <p:extLst>
      <p:ext uri="{BB962C8B-B14F-4D97-AF65-F5344CB8AC3E}">
        <p14:creationId xmlns:p14="http://schemas.microsoft.com/office/powerpoint/2010/main" val="1488293730"/>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Before we finish, let’s check in together.</a:t>
            </a:r>
          </a:p>
          <a:p>
            <a:r>
              <a:rPr lang="en-GB"/>
              <a:t>Raise your hand if today helped you understand how to search for information more confidently.</a:t>
            </a:r>
          </a:p>
          <a:p>
            <a:r>
              <a:rPr lang="en-GB"/>
              <a:t>(pause)</a:t>
            </a:r>
          </a:p>
          <a:p>
            <a:r>
              <a:rPr lang="en-GB"/>
              <a:t>Raise your hand if you feel more confident using the library search than you did at the start.</a:t>
            </a:r>
          </a:p>
          <a:p>
            <a:r>
              <a:rPr lang="en-GB"/>
              <a:t>(pause)</a:t>
            </a:r>
          </a:p>
          <a:p>
            <a:r>
              <a:rPr lang="en-GB"/>
              <a:t>Raise your hand if CRAAP helped you notice something new about your sources.</a:t>
            </a:r>
          </a:p>
          <a:p>
            <a:r>
              <a:rPr lang="en-GB"/>
              <a:t>(pause)</a:t>
            </a:r>
          </a:p>
          <a:p>
            <a:r>
              <a:rPr lang="en-GB"/>
              <a:t>Raise your hand if you still feel unsure about some things. That is completely normal.</a:t>
            </a:r>
          </a:p>
          <a:p>
            <a:r>
              <a:rPr lang="en-GB"/>
              <a:t>(pause)</a:t>
            </a:r>
          </a:p>
          <a:p>
            <a:r>
              <a:rPr lang="en-GB"/>
              <a:t>Thank you, everyone.</a:t>
            </a:r>
          </a:p>
          <a:p>
            <a:r>
              <a:rPr lang="en-GB"/>
              <a:t>We will keep learning these skills step by step, and you do not have to be perfect.</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6697777-AA71-4FEA-8726-D9F7C99D48EE}"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39</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119947853"/>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DEA9C27-2F00-B37D-7822-437BCE3404B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17C5791-FC19-32EB-801F-359FD9EA877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4A963E3-B94C-7699-719D-689F2769732C}"/>
              </a:ext>
            </a:extLst>
          </p:cNvPr>
          <p:cNvSpPr>
            <a:spLocks noGrp="1"/>
          </p:cNvSpPr>
          <p:nvPr>
            <p:ph type="body" idx="1"/>
          </p:nvPr>
        </p:nvSpPr>
        <p:spPr/>
        <p:txBody>
          <a:bodyPr/>
          <a:lstStyle/>
          <a:p>
            <a:r>
              <a:rPr lang="en-GB"/>
              <a:t>For those of you that took a digital helper badge today, and helped others, let's give a round of applause.</a:t>
            </a:r>
          </a:p>
          <a:p>
            <a:r>
              <a:rPr lang="en-GB"/>
              <a:t>Don't forget. Take a selfie with your badge and post it in the Digital Helper forum on Moodle.</a:t>
            </a:r>
          </a:p>
        </p:txBody>
      </p:sp>
      <p:sp>
        <p:nvSpPr>
          <p:cNvPr id="4" name="Slide Number Placeholder 3">
            <a:extLst>
              <a:ext uri="{FF2B5EF4-FFF2-40B4-BE49-F238E27FC236}">
                <a16:creationId xmlns:a16="http://schemas.microsoft.com/office/drawing/2014/main" id="{4622BDAC-D251-026F-33E0-D24EE46EC0F0}"/>
              </a:ext>
            </a:extLst>
          </p:cNvPr>
          <p:cNvSpPr>
            <a:spLocks noGrp="1"/>
          </p:cNvSpPr>
          <p:nvPr>
            <p:ph type="sldNum" sz="quarter" idx="5"/>
          </p:nvPr>
        </p:nvSpPr>
        <p:spPr/>
        <p:txBody>
          <a:bodyPr/>
          <a:lstStyle/>
          <a:p>
            <a:fld id="{26697777-AA71-4FEA-8726-D9F7C99D48EE}" type="slidenum">
              <a:rPr lang="en-GB" smtClean="0"/>
              <a:t>41</a:t>
            </a:fld>
            <a:endParaRPr lang="en-GB"/>
          </a:p>
        </p:txBody>
      </p:sp>
    </p:spTree>
    <p:extLst>
      <p:ext uri="{BB962C8B-B14F-4D97-AF65-F5344CB8AC3E}">
        <p14:creationId xmlns:p14="http://schemas.microsoft.com/office/powerpoint/2010/main" val="2337412005"/>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6697777-AA71-4FEA-8726-D9F7C99D48EE}" type="slidenum">
              <a:rPr lang="en-GB" smtClean="0"/>
              <a:t>42</a:t>
            </a:fld>
            <a:endParaRPr lang="en-GB"/>
          </a:p>
        </p:txBody>
      </p:sp>
    </p:spTree>
    <p:extLst>
      <p:ext uri="{BB962C8B-B14F-4D97-AF65-F5344CB8AC3E}">
        <p14:creationId xmlns:p14="http://schemas.microsoft.com/office/powerpoint/2010/main" val="907535398"/>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sv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sv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1.sv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1.sv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p:spTree>
      <p:nvGrpSpPr>
        <p:cNvPr id="1" name=""/>
        <p:cNvGrpSpPr/>
        <p:nvPr/>
      </p:nvGrpSpPr>
      <p:grpSpPr>
        <a:xfrm>
          <a:off x="0" y="0"/>
          <a:ext cx="0" cy="0"/>
          <a:chOff x="0" y="0"/>
          <a:chExt cx="0" cy="0"/>
        </a:xfrm>
      </p:grpSpPr>
      <p:pic>
        <p:nvPicPr>
          <p:cNvPr id="5" name="Graphic 4">
            <a:extLst>
              <a:ext uri="{FF2B5EF4-FFF2-40B4-BE49-F238E27FC236}">
                <a16:creationId xmlns:a16="http://schemas.microsoft.com/office/drawing/2014/main" id="{06394A36-6167-E340-70AE-46462D0A16FB}"/>
              </a:ext>
              <a:ext uri="{C183D7F6-B498-43B3-948B-1728B52AA6E4}">
                <adec:decorative xmlns:adec="http://schemas.microsoft.com/office/drawing/2017/decorative" val="1"/>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1" y="1673"/>
            <a:ext cx="6862711" cy="6854653"/>
          </a:xfrm>
          <a:prstGeom prst="rect">
            <a:avLst/>
          </a:prstGeom>
        </p:spPr>
      </p:pic>
      <p:pic>
        <p:nvPicPr>
          <p:cNvPr id="9" name="Picture 8" descr="UWTSD logo.&#10;">
            <a:extLst>
              <a:ext uri="{FF2B5EF4-FFF2-40B4-BE49-F238E27FC236}">
                <a16:creationId xmlns:a16="http://schemas.microsoft.com/office/drawing/2014/main" id="{A2ECE847-C5DA-31A9-3BA9-95864901A73C}"/>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552450" y="493335"/>
            <a:ext cx="1675851" cy="640140"/>
          </a:xfrm>
          <a:prstGeom prst="rect">
            <a:avLst/>
          </a:prstGeom>
        </p:spPr>
      </p:pic>
      <p:sp>
        <p:nvSpPr>
          <p:cNvPr id="2" name="Title 1">
            <a:extLst>
              <a:ext uri="{FF2B5EF4-FFF2-40B4-BE49-F238E27FC236}">
                <a16:creationId xmlns:a16="http://schemas.microsoft.com/office/drawing/2014/main" id="{5CE1B8DB-EBBC-F507-0C56-3B00D1948DFB}"/>
              </a:ext>
            </a:extLst>
          </p:cNvPr>
          <p:cNvSpPr>
            <a:spLocks noGrp="1"/>
          </p:cNvSpPr>
          <p:nvPr>
            <p:ph type="ctrTitle"/>
          </p:nvPr>
        </p:nvSpPr>
        <p:spPr>
          <a:xfrm>
            <a:off x="552451" y="2027237"/>
            <a:ext cx="6000750" cy="2306637"/>
          </a:xfrm>
        </p:spPr>
        <p:txBody>
          <a:bodyPr anchor="b">
            <a:noAutofit/>
          </a:bodyPr>
          <a:lstStyle>
            <a:lvl1pPr algn="l">
              <a:defRPr sz="4800">
                <a:solidFill>
                  <a:schemeClr val="bg1"/>
                </a:solidFill>
              </a:defRPr>
            </a:lvl1pPr>
          </a:lstStyle>
          <a:p>
            <a:r>
              <a:rPr lang="en-US"/>
              <a:t>Click to edit Master title style</a:t>
            </a:r>
            <a:endParaRPr lang="en-GB"/>
          </a:p>
        </p:txBody>
      </p:sp>
      <p:sp>
        <p:nvSpPr>
          <p:cNvPr id="3" name="Subtitle 2">
            <a:extLst>
              <a:ext uri="{FF2B5EF4-FFF2-40B4-BE49-F238E27FC236}">
                <a16:creationId xmlns:a16="http://schemas.microsoft.com/office/drawing/2014/main" id="{A5FC0295-C5D0-D004-18F4-143A9D9516A2}"/>
              </a:ext>
            </a:extLst>
          </p:cNvPr>
          <p:cNvSpPr>
            <a:spLocks noGrp="1"/>
          </p:cNvSpPr>
          <p:nvPr>
            <p:ph type="subTitle" idx="1"/>
          </p:nvPr>
        </p:nvSpPr>
        <p:spPr>
          <a:xfrm>
            <a:off x="552451" y="4506913"/>
            <a:ext cx="6000750" cy="1655762"/>
          </a:xfrm>
        </p:spPr>
        <p:txBody>
          <a:bodyPr/>
          <a:lstStyle>
            <a:lvl1pPr marL="0" indent="0" algn="l">
              <a:buNone/>
              <a:defRPr sz="2400" b="1">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11" name="Picture Placeholder 10">
            <a:extLst>
              <a:ext uri="{FF2B5EF4-FFF2-40B4-BE49-F238E27FC236}">
                <a16:creationId xmlns:a16="http://schemas.microsoft.com/office/drawing/2014/main" id="{84E2A0F4-D381-E71C-B473-624257C2DE8E}"/>
              </a:ext>
            </a:extLst>
          </p:cNvPr>
          <p:cNvSpPr>
            <a:spLocks noGrp="1"/>
          </p:cNvSpPr>
          <p:nvPr>
            <p:ph type="pic" sz="quarter" idx="10"/>
          </p:nvPr>
        </p:nvSpPr>
        <p:spPr>
          <a:xfrm>
            <a:off x="6862713" y="0"/>
            <a:ext cx="5329287" cy="6858000"/>
          </a:xfrm>
        </p:spPr>
        <p:txBody>
          <a:bodyPr/>
          <a:lstStyle/>
          <a:p>
            <a:endParaRPr lang="en-GB"/>
          </a:p>
        </p:txBody>
      </p:sp>
    </p:spTree>
    <p:extLst>
      <p:ext uri="{BB962C8B-B14F-4D97-AF65-F5344CB8AC3E}">
        <p14:creationId xmlns:p14="http://schemas.microsoft.com/office/powerpoint/2010/main" val="2931762581"/>
      </p:ext>
    </p:extLst>
  </p:cSld>
  <p:clrMapOvr>
    <a:masterClrMapping/>
  </p:clrMapOvr>
  <p:extLst>
    <p:ext uri="{DCECCB84-F9BA-43D5-87BE-67443E8EF086}">
      <p15:sldGuideLst xmlns:p15="http://schemas.microsoft.com/office/powerpoint/2012/main">
        <p15:guide id="1" orient="horz" pos="2183" userDrawn="1">
          <p15:clr>
            <a:srgbClr val="FBAE40"/>
          </p15:clr>
        </p15:guide>
        <p15:guide id="2" pos="3840"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Section divider">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1F6ECBA2-7B1A-5874-5EDA-56F5305EE74D}"/>
              </a:ext>
              <a:ext uri="{C183D7F6-B498-43B3-948B-1728B52AA6E4}">
                <adec:decorative xmlns:adec="http://schemas.microsoft.com/office/drawing/2017/decorative" val="1"/>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1" y="1488438"/>
            <a:ext cx="12192001" cy="3881121"/>
          </a:xfrm>
          <a:prstGeom prst="rect">
            <a:avLst/>
          </a:prstGeom>
        </p:spPr>
      </p:pic>
      <p:sp>
        <p:nvSpPr>
          <p:cNvPr id="2" name="Title 1">
            <a:extLst>
              <a:ext uri="{FF2B5EF4-FFF2-40B4-BE49-F238E27FC236}">
                <a16:creationId xmlns:a16="http://schemas.microsoft.com/office/drawing/2014/main" id="{ABB205ED-3519-915D-3530-D78E731740E7}"/>
              </a:ext>
            </a:extLst>
          </p:cNvPr>
          <p:cNvSpPr>
            <a:spLocks noGrp="1"/>
          </p:cNvSpPr>
          <p:nvPr>
            <p:ph type="title"/>
          </p:nvPr>
        </p:nvSpPr>
        <p:spPr>
          <a:xfrm>
            <a:off x="1128712" y="1835135"/>
            <a:ext cx="10225088" cy="1928993"/>
          </a:xfrm>
        </p:spPr>
        <p:txBody>
          <a:bodyPr anchor="b">
            <a:normAutofit/>
          </a:bodyPr>
          <a:lstStyle>
            <a:lvl1pPr>
              <a:defRPr sz="4800">
                <a:solidFill>
                  <a:schemeClr val="bg1"/>
                </a:solidFill>
              </a:defRPr>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FC64CA0-3FD3-6273-865A-64775B9F2BBA}"/>
              </a:ext>
            </a:extLst>
          </p:cNvPr>
          <p:cNvSpPr>
            <a:spLocks noGrp="1"/>
          </p:cNvSpPr>
          <p:nvPr>
            <p:ph type="body" idx="1"/>
          </p:nvPr>
        </p:nvSpPr>
        <p:spPr>
          <a:xfrm>
            <a:off x="1128712" y="3956247"/>
            <a:ext cx="10225088" cy="946677"/>
          </a:xfrm>
        </p:spPr>
        <p:txBody>
          <a:bodyPr/>
          <a:lstStyle>
            <a:lvl1pPr marL="0" indent="0">
              <a:buNone/>
              <a:defRPr sz="2400" b="1">
                <a:solidFill>
                  <a:schemeClr val="bg1"/>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CCC6F0D-E5E4-DC19-CB40-715098C6FEFC}"/>
              </a:ext>
            </a:extLst>
          </p:cNvPr>
          <p:cNvSpPr>
            <a:spLocks noGrp="1"/>
          </p:cNvSpPr>
          <p:nvPr>
            <p:ph type="dt" sz="half" idx="10"/>
          </p:nvPr>
        </p:nvSpPr>
        <p:spPr/>
        <p:txBody>
          <a:bodyPr/>
          <a:lstStyle/>
          <a:p>
            <a:endParaRPr lang="en-GB"/>
          </a:p>
        </p:txBody>
      </p:sp>
      <p:sp>
        <p:nvSpPr>
          <p:cNvPr id="5" name="Footer Placeholder 4">
            <a:extLst>
              <a:ext uri="{FF2B5EF4-FFF2-40B4-BE49-F238E27FC236}">
                <a16:creationId xmlns:a16="http://schemas.microsoft.com/office/drawing/2014/main" id="{E899F172-3A65-6F45-30E6-9C59CD68547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021194D-0642-D8B3-F117-4BFAB6BAB8F1}"/>
              </a:ext>
            </a:extLst>
          </p:cNvPr>
          <p:cNvSpPr>
            <a:spLocks noGrp="1"/>
          </p:cNvSpPr>
          <p:nvPr>
            <p:ph type="sldNum" sz="quarter" idx="12"/>
          </p:nvPr>
        </p:nvSpPr>
        <p:spPr/>
        <p:txBody>
          <a:bodyPr/>
          <a:lstStyle/>
          <a:p>
            <a:fld id="{0322EA46-A50A-4B74-807A-1D180152ACDE}" type="slidenum">
              <a:rPr lang="en-GB" smtClean="0"/>
              <a:t>‹#›</a:t>
            </a:fld>
            <a:endParaRPr lang="en-GB"/>
          </a:p>
        </p:txBody>
      </p:sp>
    </p:spTree>
    <p:extLst>
      <p:ext uri="{BB962C8B-B14F-4D97-AF65-F5344CB8AC3E}">
        <p14:creationId xmlns:p14="http://schemas.microsoft.com/office/powerpoint/2010/main" val="42450583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2B5652-1BFC-67CB-A991-38213EAC651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7C9672A-FB89-B22D-E7D9-FBB671D18B3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A914A97-6F25-7E30-CBB8-6802757506B7}"/>
              </a:ext>
            </a:extLst>
          </p:cNvPr>
          <p:cNvSpPr>
            <a:spLocks noGrp="1"/>
          </p:cNvSpPr>
          <p:nvPr>
            <p:ph type="dt" sz="half" idx="10"/>
          </p:nvPr>
        </p:nvSpPr>
        <p:spPr/>
        <p:txBody>
          <a:bodyPr/>
          <a:lstStyle/>
          <a:p>
            <a:endParaRPr lang="en-GB"/>
          </a:p>
        </p:txBody>
      </p:sp>
      <p:sp>
        <p:nvSpPr>
          <p:cNvPr id="5" name="Footer Placeholder 4">
            <a:extLst>
              <a:ext uri="{FF2B5EF4-FFF2-40B4-BE49-F238E27FC236}">
                <a16:creationId xmlns:a16="http://schemas.microsoft.com/office/drawing/2014/main" id="{BB49404D-9DF4-5AEF-40E0-B3108B50AE2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52FA95F-DBAF-A43C-0669-EE74B2AB22DA}"/>
              </a:ext>
            </a:extLst>
          </p:cNvPr>
          <p:cNvSpPr>
            <a:spLocks noGrp="1"/>
          </p:cNvSpPr>
          <p:nvPr>
            <p:ph type="sldNum" sz="quarter" idx="12"/>
          </p:nvPr>
        </p:nvSpPr>
        <p:spPr/>
        <p:txBody>
          <a:bodyPr/>
          <a:lstStyle/>
          <a:p>
            <a:fld id="{0322EA46-A50A-4B74-807A-1D180152ACDE}" type="slidenum">
              <a:rPr lang="en-GB" smtClean="0"/>
              <a:t>‹#›</a:t>
            </a:fld>
            <a:endParaRPr lang="en-GB"/>
          </a:p>
        </p:txBody>
      </p:sp>
    </p:spTree>
    <p:extLst>
      <p:ext uri="{BB962C8B-B14F-4D97-AF65-F5344CB8AC3E}">
        <p14:creationId xmlns:p14="http://schemas.microsoft.com/office/powerpoint/2010/main" val="4298219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itle and two column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EF3ED5-945E-1DF5-894E-846A8EBC1B5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0BAC49A-4355-8393-B26F-929BAFAF0085}"/>
              </a:ext>
            </a:extLst>
          </p:cNvPr>
          <p:cNvSpPr>
            <a:spLocks noGrp="1"/>
          </p:cNvSpPr>
          <p:nvPr>
            <p:ph sz="half" idx="1"/>
          </p:nvPr>
        </p:nvSpPr>
        <p:spPr>
          <a:xfrm>
            <a:off x="1127124" y="1825625"/>
            <a:ext cx="4790099"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B00B303-724C-9E4D-D294-7E97ED05BB82}"/>
              </a:ext>
            </a:extLst>
          </p:cNvPr>
          <p:cNvSpPr>
            <a:spLocks noGrp="1"/>
          </p:cNvSpPr>
          <p:nvPr>
            <p:ph sz="half" idx="2"/>
          </p:nvPr>
        </p:nvSpPr>
        <p:spPr>
          <a:xfrm>
            <a:off x="6274778" y="1825625"/>
            <a:ext cx="5079021"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573A7E5-6945-8256-2B35-BC7D729ED48E}"/>
              </a:ext>
            </a:extLst>
          </p:cNvPr>
          <p:cNvSpPr>
            <a:spLocks noGrp="1"/>
          </p:cNvSpPr>
          <p:nvPr>
            <p:ph type="dt" sz="half" idx="10"/>
          </p:nvPr>
        </p:nvSpPr>
        <p:spPr/>
        <p:txBody>
          <a:bodyPr/>
          <a:lstStyle/>
          <a:p>
            <a:endParaRPr lang="en-GB"/>
          </a:p>
        </p:txBody>
      </p:sp>
      <p:sp>
        <p:nvSpPr>
          <p:cNvPr id="6" name="Footer Placeholder 5">
            <a:extLst>
              <a:ext uri="{FF2B5EF4-FFF2-40B4-BE49-F238E27FC236}">
                <a16:creationId xmlns:a16="http://schemas.microsoft.com/office/drawing/2014/main" id="{7FCB3206-557D-B79F-67E0-943BCA51E24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2062935-314E-789A-0B70-F43F90776B3F}"/>
              </a:ext>
            </a:extLst>
          </p:cNvPr>
          <p:cNvSpPr>
            <a:spLocks noGrp="1"/>
          </p:cNvSpPr>
          <p:nvPr>
            <p:ph type="sldNum" sz="quarter" idx="12"/>
          </p:nvPr>
        </p:nvSpPr>
        <p:spPr/>
        <p:txBody>
          <a:bodyPr/>
          <a:lstStyle/>
          <a:p>
            <a:fld id="{0322EA46-A50A-4B74-807A-1D180152ACDE}" type="slidenum">
              <a:rPr lang="en-GB" smtClean="0"/>
              <a:t>‹#›</a:t>
            </a:fld>
            <a:endParaRPr lang="en-GB"/>
          </a:p>
        </p:txBody>
      </p:sp>
    </p:spTree>
    <p:extLst>
      <p:ext uri="{BB962C8B-B14F-4D97-AF65-F5344CB8AC3E}">
        <p14:creationId xmlns:p14="http://schemas.microsoft.com/office/powerpoint/2010/main" val="15362525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preserve="1" userDrawn="1">
  <p:cSld name="Activity: Title and content">
    <p:spTree>
      <p:nvGrpSpPr>
        <p:cNvPr id="1" name=""/>
        <p:cNvGrpSpPr/>
        <p:nvPr/>
      </p:nvGrpSpPr>
      <p:grpSpPr>
        <a:xfrm>
          <a:off x="0" y="0"/>
          <a:ext cx="0" cy="0"/>
          <a:chOff x="0" y="0"/>
          <a:chExt cx="0" cy="0"/>
        </a:xfrm>
      </p:grpSpPr>
      <p:pic>
        <p:nvPicPr>
          <p:cNvPr id="6" name="Graphic 5">
            <a:extLst>
              <a:ext uri="{FF2B5EF4-FFF2-40B4-BE49-F238E27FC236}">
                <a16:creationId xmlns:a16="http://schemas.microsoft.com/office/drawing/2014/main" id="{BFFBDA65-0AA2-D597-AD4A-0AB9C72CD273}"/>
              </a:ext>
              <a:ext uri="{C183D7F6-B498-43B3-948B-1728B52AA6E4}">
                <adec:decorative xmlns:adec="http://schemas.microsoft.com/office/drawing/2017/decorative" val="1"/>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0" y="-42439"/>
            <a:ext cx="12192000" cy="1733124"/>
          </a:xfrm>
          <a:prstGeom prst="rect">
            <a:avLst/>
          </a:prstGeom>
        </p:spPr>
      </p:pic>
      <p:sp>
        <p:nvSpPr>
          <p:cNvPr id="2" name="Title 1">
            <a:extLst>
              <a:ext uri="{FF2B5EF4-FFF2-40B4-BE49-F238E27FC236}">
                <a16:creationId xmlns:a16="http://schemas.microsoft.com/office/drawing/2014/main" id="{8A0EF50C-B99E-4E2C-5F80-9F815392B2C1}"/>
              </a:ext>
            </a:extLst>
          </p:cNvPr>
          <p:cNvSpPr>
            <a:spLocks noGrp="1"/>
          </p:cNvSpPr>
          <p:nvPr>
            <p:ph type="title"/>
          </p:nvPr>
        </p:nvSpPr>
        <p:spPr>
          <a:xfrm>
            <a:off x="1127125" y="365125"/>
            <a:ext cx="10226673" cy="1325563"/>
          </a:xfrm>
        </p:spPr>
        <p:txBody>
          <a:bodyPr/>
          <a:lstStyle>
            <a:lvl1pPr>
              <a:defRPr>
                <a:solidFill>
                  <a:schemeClr val="bg1"/>
                </a:solidFill>
              </a:defRPr>
            </a:lvl1pPr>
          </a:lstStyle>
          <a:p>
            <a:r>
              <a:rPr lang="en-US"/>
              <a:t>Click to edit Master title style</a:t>
            </a:r>
            <a:endParaRPr lang="en-GB"/>
          </a:p>
        </p:txBody>
      </p:sp>
      <p:sp>
        <p:nvSpPr>
          <p:cNvPr id="9" name="Content Placeholder 2">
            <a:extLst>
              <a:ext uri="{FF2B5EF4-FFF2-40B4-BE49-F238E27FC236}">
                <a16:creationId xmlns:a16="http://schemas.microsoft.com/office/drawing/2014/main" id="{1E59FFBC-0485-7258-3109-B1A997C3F529}"/>
              </a:ext>
            </a:extLst>
          </p:cNvPr>
          <p:cNvSpPr>
            <a:spLocks noGrp="1"/>
          </p:cNvSpPr>
          <p:nvPr>
            <p:ph idx="1"/>
          </p:nvPr>
        </p:nvSpPr>
        <p:spPr>
          <a:xfrm>
            <a:off x="1127124" y="2012231"/>
            <a:ext cx="10226676" cy="41647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3" name="Date Placeholder 2">
            <a:extLst>
              <a:ext uri="{FF2B5EF4-FFF2-40B4-BE49-F238E27FC236}">
                <a16:creationId xmlns:a16="http://schemas.microsoft.com/office/drawing/2014/main" id="{1A40E309-F6EB-6B9A-5D1D-A34342B8EF8F}"/>
              </a:ext>
            </a:extLst>
          </p:cNvPr>
          <p:cNvSpPr>
            <a:spLocks noGrp="1"/>
          </p:cNvSpPr>
          <p:nvPr>
            <p:ph type="dt" sz="half" idx="10"/>
          </p:nvPr>
        </p:nvSpPr>
        <p:spPr/>
        <p:txBody>
          <a:bodyPr/>
          <a:lstStyle/>
          <a:p>
            <a:endParaRPr lang="en-GB"/>
          </a:p>
        </p:txBody>
      </p:sp>
      <p:sp>
        <p:nvSpPr>
          <p:cNvPr id="4" name="Footer Placeholder 3">
            <a:extLst>
              <a:ext uri="{FF2B5EF4-FFF2-40B4-BE49-F238E27FC236}">
                <a16:creationId xmlns:a16="http://schemas.microsoft.com/office/drawing/2014/main" id="{804E9E97-1A33-BE38-8D30-4ECCB4519F8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16D2659-EBE7-518F-61E3-E45C5C85DAFB}"/>
              </a:ext>
            </a:extLst>
          </p:cNvPr>
          <p:cNvSpPr>
            <a:spLocks noGrp="1"/>
          </p:cNvSpPr>
          <p:nvPr>
            <p:ph type="sldNum" sz="quarter" idx="12"/>
          </p:nvPr>
        </p:nvSpPr>
        <p:spPr/>
        <p:txBody>
          <a:bodyPr/>
          <a:lstStyle/>
          <a:p>
            <a:fld id="{0322EA46-A50A-4B74-807A-1D180152ACDE}" type="slidenum">
              <a:rPr lang="en-GB" smtClean="0"/>
              <a:t>‹#›</a:t>
            </a:fld>
            <a:endParaRPr lang="en-GB"/>
          </a:p>
        </p:txBody>
      </p:sp>
      <p:pic>
        <p:nvPicPr>
          <p:cNvPr id="14" name="Graphic 13">
            <a:extLst>
              <a:ext uri="{FF2B5EF4-FFF2-40B4-BE49-F238E27FC236}">
                <a16:creationId xmlns:a16="http://schemas.microsoft.com/office/drawing/2014/main" id="{8A9DD6E2-22FA-830E-6587-3C15BA4D5E88}"/>
              </a:ext>
              <a:ext uri="{C183D7F6-B498-43B3-948B-1728B52AA6E4}">
                <adec:decorative xmlns:adec="http://schemas.microsoft.com/office/drawing/2017/decorative" val="1"/>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rot="20700000">
            <a:off x="235142" y="434751"/>
            <a:ext cx="1007427" cy="1007427"/>
          </a:xfrm>
          <a:prstGeom prst="rect">
            <a:avLst/>
          </a:prstGeom>
        </p:spPr>
      </p:pic>
    </p:spTree>
    <p:extLst>
      <p:ext uri="{BB962C8B-B14F-4D97-AF65-F5344CB8AC3E}">
        <p14:creationId xmlns:p14="http://schemas.microsoft.com/office/powerpoint/2010/main" val="34275399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woObj" preserve="1">
  <p:cSld name="Activity: Title and two columns">
    <p:spTree>
      <p:nvGrpSpPr>
        <p:cNvPr id="1" name=""/>
        <p:cNvGrpSpPr/>
        <p:nvPr/>
      </p:nvGrpSpPr>
      <p:grpSpPr>
        <a:xfrm>
          <a:off x="0" y="0"/>
          <a:ext cx="0" cy="0"/>
          <a:chOff x="0" y="0"/>
          <a:chExt cx="0" cy="0"/>
        </a:xfrm>
      </p:grpSpPr>
      <p:pic>
        <p:nvPicPr>
          <p:cNvPr id="8" name="Graphic 7">
            <a:extLst>
              <a:ext uri="{FF2B5EF4-FFF2-40B4-BE49-F238E27FC236}">
                <a16:creationId xmlns:a16="http://schemas.microsoft.com/office/drawing/2014/main" id="{1DD46608-550F-FADF-3E50-09D4EF2EB647}"/>
              </a:ext>
              <a:ext uri="{C183D7F6-B498-43B3-948B-1728B52AA6E4}">
                <adec:decorative xmlns:adec="http://schemas.microsoft.com/office/drawing/2017/decorative" val="1"/>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0" y="-42439"/>
            <a:ext cx="12192000" cy="1733124"/>
          </a:xfrm>
          <a:prstGeom prst="rect">
            <a:avLst/>
          </a:prstGeom>
        </p:spPr>
      </p:pic>
      <p:sp>
        <p:nvSpPr>
          <p:cNvPr id="2" name="Title 1">
            <a:extLst>
              <a:ext uri="{FF2B5EF4-FFF2-40B4-BE49-F238E27FC236}">
                <a16:creationId xmlns:a16="http://schemas.microsoft.com/office/drawing/2014/main" id="{D1EF3ED5-945E-1DF5-894E-846A8EBC1B50}"/>
              </a:ext>
            </a:extLst>
          </p:cNvPr>
          <p:cNvSpPr>
            <a:spLocks noGrp="1"/>
          </p:cNvSpPr>
          <p:nvPr>
            <p:ph type="title"/>
          </p:nvPr>
        </p:nvSpPr>
        <p:spPr/>
        <p:txBody>
          <a:bodyPr/>
          <a:lstStyle>
            <a:lvl1pPr>
              <a:defRPr>
                <a:solidFill>
                  <a:schemeClr val="bg1"/>
                </a:solidFill>
              </a:defRPr>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0BAC49A-4355-8393-B26F-929BAFAF0085}"/>
              </a:ext>
            </a:extLst>
          </p:cNvPr>
          <p:cNvSpPr>
            <a:spLocks noGrp="1"/>
          </p:cNvSpPr>
          <p:nvPr>
            <p:ph sz="half" idx="1"/>
          </p:nvPr>
        </p:nvSpPr>
        <p:spPr>
          <a:xfrm>
            <a:off x="1127124" y="2012231"/>
            <a:ext cx="4825268" cy="41647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B00B303-724C-9E4D-D294-7E97ED05BB82}"/>
              </a:ext>
            </a:extLst>
          </p:cNvPr>
          <p:cNvSpPr>
            <a:spLocks noGrp="1"/>
          </p:cNvSpPr>
          <p:nvPr>
            <p:ph sz="half" idx="2"/>
          </p:nvPr>
        </p:nvSpPr>
        <p:spPr>
          <a:xfrm>
            <a:off x="6239610" y="2012231"/>
            <a:ext cx="5114190" cy="41647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573A7E5-6945-8256-2B35-BC7D729ED48E}"/>
              </a:ext>
            </a:extLst>
          </p:cNvPr>
          <p:cNvSpPr>
            <a:spLocks noGrp="1"/>
          </p:cNvSpPr>
          <p:nvPr>
            <p:ph type="dt" sz="half" idx="10"/>
          </p:nvPr>
        </p:nvSpPr>
        <p:spPr/>
        <p:txBody>
          <a:bodyPr/>
          <a:lstStyle/>
          <a:p>
            <a:endParaRPr lang="en-GB"/>
          </a:p>
        </p:txBody>
      </p:sp>
      <p:sp>
        <p:nvSpPr>
          <p:cNvPr id="6" name="Footer Placeholder 5">
            <a:extLst>
              <a:ext uri="{FF2B5EF4-FFF2-40B4-BE49-F238E27FC236}">
                <a16:creationId xmlns:a16="http://schemas.microsoft.com/office/drawing/2014/main" id="{7FCB3206-557D-B79F-67E0-943BCA51E24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2062935-314E-789A-0B70-F43F90776B3F}"/>
              </a:ext>
            </a:extLst>
          </p:cNvPr>
          <p:cNvSpPr>
            <a:spLocks noGrp="1"/>
          </p:cNvSpPr>
          <p:nvPr>
            <p:ph type="sldNum" sz="quarter" idx="12"/>
          </p:nvPr>
        </p:nvSpPr>
        <p:spPr/>
        <p:txBody>
          <a:bodyPr/>
          <a:lstStyle/>
          <a:p>
            <a:fld id="{0322EA46-A50A-4B74-807A-1D180152ACDE}" type="slidenum">
              <a:rPr lang="en-GB" smtClean="0"/>
              <a:t>‹#›</a:t>
            </a:fld>
            <a:endParaRPr lang="en-GB"/>
          </a:p>
        </p:txBody>
      </p:sp>
      <p:pic>
        <p:nvPicPr>
          <p:cNvPr id="10" name="Graphic 9">
            <a:extLst>
              <a:ext uri="{FF2B5EF4-FFF2-40B4-BE49-F238E27FC236}">
                <a16:creationId xmlns:a16="http://schemas.microsoft.com/office/drawing/2014/main" id="{1ABF5992-EDD8-ACF9-42C3-979AD5FFC560}"/>
              </a:ext>
              <a:ext uri="{C183D7F6-B498-43B3-948B-1728B52AA6E4}">
                <adec:decorative xmlns:adec="http://schemas.microsoft.com/office/drawing/2017/decorative" val="1"/>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rot="20700000">
            <a:off x="235142" y="434751"/>
            <a:ext cx="1007427" cy="1007427"/>
          </a:xfrm>
          <a:prstGeom prst="rect">
            <a:avLst/>
          </a:prstGeom>
        </p:spPr>
      </p:pic>
    </p:spTree>
    <p:extLst>
      <p:ext uri="{BB962C8B-B14F-4D97-AF65-F5344CB8AC3E}">
        <p14:creationId xmlns:p14="http://schemas.microsoft.com/office/powerpoint/2010/main" val="41941800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only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0B50CF-9D72-6E0B-725C-0536765E1DA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CCE2898-9729-08B8-DA00-4F98754F97B6}"/>
              </a:ext>
            </a:extLst>
          </p:cNvPr>
          <p:cNvSpPr>
            <a:spLocks noGrp="1"/>
          </p:cNvSpPr>
          <p:nvPr>
            <p:ph type="dt" sz="half" idx="10"/>
          </p:nvPr>
        </p:nvSpPr>
        <p:spPr/>
        <p:txBody>
          <a:bodyPr/>
          <a:lstStyle/>
          <a:p>
            <a:endParaRPr lang="en-GB"/>
          </a:p>
        </p:txBody>
      </p:sp>
      <p:sp>
        <p:nvSpPr>
          <p:cNvPr id="4" name="Footer Placeholder 3">
            <a:extLst>
              <a:ext uri="{FF2B5EF4-FFF2-40B4-BE49-F238E27FC236}">
                <a16:creationId xmlns:a16="http://schemas.microsoft.com/office/drawing/2014/main" id="{39EF75C2-5F9F-D316-3EC7-2358CDCF0E3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E68FBED-252A-7CB8-694A-EB7876038D3B}"/>
              </a:ext>
            </a:extLst>
          </p:cNvPr>
          <p:cNvSpPr>
            <a:spLocks noGrp="1"/>
          </p:cNvSpPr>
          <p:nvPr>
            <p:ph type="sldNum" sz="quarter" idx="12"/>
          </p:nvPr>
        </p:nvSpPr>
        <p:spPr/>
        <p:txBody>
          <a:bodyPr/>
          <a:lstStyle/>
          <a:p>
            <a:fld id="{0322EA46-A50A-4B74-807A-1D180152ACDE}" type="slidenum">
              <a:rPr lang="en-GB" smtClean="0"/>
              <a:t>‹#›</a:t>
            </a:fld>
            <a:endParaRPr lang="en-GB"/>
          </a:p>
        </p:txBody>
      </p:sp>
    </p:spTree>
    <p:extLst>
      <p:ext uri="{BB962C8B-B14F-4D97-AF65-F5344CB8AC3E}">
        <p14:creationId xmlns:p14="http://schemas.microsoft.com/office/powerpoint/2010/main" val="37924967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preserve="1" userDrawn="1">
  <p:cSld name="Video full screen">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078E97AE-48C5-C901-058B-652F570758C8}"/>
              </a:ext>
            </a:extLst>
          </p:cNvPr>
          <p:cNvSpPr>
            <a:spLocks noGrp="1"/>
          </p:cNvSpPr>
          <p:nvPr>
            <p:ph type="title"/>
          </p:nvPr>
        </p:nvSpPr>
        <p:spPr>
          <a:xfrm>
            <a:off x="0" y="-1592011"/>
            <a:ext cx="10226674" cy="1325563"/>
          </a:xfrm>
        </p:spPr>
        <p:txBody>
          <a:bodyPr/>
          <a:lstStyle/>
          <a:p>
            <a:r>
              <a:rPr lang="en-US"/>
              <a:t>Click to edit Master title style</a:t>
            </a:r>
            <a:endParaRPr lang="en-GB"/>
          </a:p>
        </p:txBody>
      </p:sp>
      <p:sp>
        <p:nvSpPr>
          <p:cNvPr id="6" name="Content Placeholder 5">
            <a:extLst>
              <a:ext uri="{FF2B5EF4-FFF2-40B4-BE49-F238E27FC236}">
                <a16:creationId xmlns:a16="http://schemas.microsoft.com/office/drawing/2014/main" id="{03FE5407-63D6-2F09-21F5-F6DFBDB07CA5}"/>
              </a:ext>
            </a:extLst>
          </p:cNvPr>
          <p:cNvSpPr>
            <a:spLocks noGrp="1"/>
          </p:cNvSpPr>
          <p:nvPr>
            <p:ph sz="quarter" idx="13"/>
          </p:nvPr>
        </p:nvSpPr>
        <p:spPr>
          <a:xfrm>
            <a:off x="0" y="0"/>
            <a:ext cx="12192000" cy="6858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2" name="Date Placeholder 1">
            <a:extLst>
              <a:ext uri="{FF2B5EF4-FFF2-40B4-BE49-F238E27FC236}">
                <a16:creationId xmlns:a16="http://schemas.microsoft.com/office/drawing/2014/main" id="{C6F28D2F-7541-4FDD-4D54-1D2994D87BEE}"/>
              </a:ext>
            </a:extLst>
          </p:cNvPr>
          <p:cNvSpPr>
            <a:spLocks noGrp="1"/>
          </p:cNvSpPr>
          <p:nvPr>
            <p:ph type="dt" sz="half" idx="10"/>
          </p:nvPr>
        </p:nvSpPr>
        <p:spPr/>
        <p:txBody>
          <a:bodyPr/>
          <a:lstStyle/>
          <a:p>
            <a:endParaRPr lang="en-GB"/>
          </a:p>
        </p:txBody>
      </p:sp>
      <p:sp>
        <p:nvSpPr>
          <p:cNvPr id="3" name="Footer Placeholder 2">
            <a:extLst>
              <a:ext uri="{FF2B5EF4-FFF2-40B4-BE49-F238E27FC236}">
                <a16:creationId xmlns:a16="http://schemas.microsoft.com/office/drawing/2014/main" id="{99055F64-8256-2E85-7451-791447C2A97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EA72610-C6F9-9D57-4F12-2DF13E7327E5}"/>
              </a:ext>
            </a:extLst>
          </p:cNvPr>
          <p:cNvSpPr>
            <a:spLocks noGrp="1"/>
          </p:cNvSpPr>
          <p:nvPr>
            <p:ph type="sldNum" sz="quarter" idx="12"/>
          </p:nvPr>
        </p:nvSpPr>
        <p:spPr/>
        <p:txBody>
          <a:bodyPr/>
          <a:lstStyle/>
          <a:p>
            <a:fld id="{0322EA46-A50A-4B74-807A-1D180152ACDE}" type="slidenum">
              <a:rPr lang="en-GB" smtClean="0"/>
              <a:t>‹#›</a:t>
            </a:fld>
            <a:endParaRPr lang="en-GB"/>
          </a:p>
        </p:txBody>
      </p:sp>
    </p:spTree>
    <p:extLst>
      <p:ext uri="{BB962C8B-B14F-4D97-AF65-F5344CB8AC3E}">
        <p14:creationId xmlns:p14="http://schemas.microsoft.com/office/powerpoint/2010/main" val="124065387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preserve="1" userDrawn="1">
  <p:cSld name="Blank slide">
    <p:spTree>
      <p:nvGrpSpPr>
        <p:cNvPr id="1" name=""/>
        <p:cNvGrpSpPr/>
        <p:nvPr/>
      </p:nvGrpSpPr>
      <p:grpSpPr>
        <a:xfrm>
          <a:off x="0" y="0"/>
          <a:ext cx="0" cy="0"/>
          <a:chOff x="0" y="0"/>
          <a:chExt cx="0" cy="0"/>
        </a:xfrm>
      </p:grpSpPr>
      <p:sp>
        <p:nvSpPr>
          <p:cNvPr id="2" name="Title 6">
            <a:extLst>
              <a:ext uri="{FF2B5EF4-FFF2-40B4-BE49-F238E27FC236}">
                <a16:creationId xmlns:a16="http://schemas.microsoft.com/office/drawing/2014/main" id="{E84D31E3-5C6D-8737-08BC-3EFF2F53C1C7}"/>
              </a:ext>
            </a:extLst>
          </p:cNvPr>
          <p:cNvSpPr>
            <a:spLocks noGrp="1"/>
          </p:cNvSpPr>
          <p:nvPr>
            <p:ph type="title"/>
          </p:nvPr>
        </p:nvSpPr>
        <p:spPr>
          <a:xfrm>
            <a:off x="0" y="-1592011"/>
            <a:ext cx="10226674" cy="1325563"/>
          </a:xfrm>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C00C75D-9DDB-B3FF-39D5-215040F97197}"/>
              </a:ext>
            </a:extLst>
          </p:cNvPr>
          <p:cNvSpPr>
            <a:spLocks noGrp="1"/>
          </p:cNvSpPr>
          <p:nvPr>
            <p:ph type="dt" sz="half" idx="10"/>
          </p:nvPr>
        </p:nvSpPr>
        <p:spPr/>
        <p:txBody>
          <a:bodyPr/>
          <a:lstStyle/>
          <a:p>
            <a:endParaRPr lang="en-GB"/>
          </a:p>
        </p:txBody>
      </p:sp>
      <p:sp>
        <p:nvSpPr>
          <p:cNvPr id="4" name="Footer Placeholder 3">
            <a:extLst>
              <a:ext uri="{FF2B5EF4-FFF2-40B4-BE49-F238E27FC236}">
                <a16:creationId xmlns:a16="http://schemas.microsoft.com/office/drawing/2014/main" id="{C5F17838-ABB1-4A47-780A-75AE7CD9F17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D52192A-0D3D-D817-0AD9-51DF0B1ED343}"/>
              </a:ext>
            </a:extLst>
          </p:cNvPr>
          <p:cNvSpPr>
            <a:spLocks noGrp="1"/>
          </p:cNvSpPr>
          <p:nvPr>
            <p:ph type="sldNum" sz="quarter" idx="12"/>
          </p:nvPr>
        </p:nvSpPr>
        <p:spPr/>
        <p:txBody>
          <a:bodyPr/>
          <a:lstStyle/>
          <a:p>
            <a:fld id="{0322EA46-A50A-4B74-807A-1D180152ACDE}" type="slidenum">
              <a:rPr lang="en-GB" smtClean="0"/>
              <a:t>‹#›</a:t>
            </a:fld>
            <a:endParaRPr lang="en-GB"/>
          </a:p>
        </p:txBody>
      </p:sp>
    </p:spTree>
    <p:extLst>
      <p:ext uri="{BB962C8B-B14F-4D97-AF65-F5344CB8AC3E}">
        <p14:creationId xmlns:p14="http://schemas.microsoft.com/office/powerpoint/2010/main" val="27897892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image" Target="../media/image1.svg"/><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D8FBEA83-75B8-10E7-D851-3E4EEE031DE2}"/>
              </a:ext>
              <a:ext uri="{C183D7F6-B498-43B3-948B-1728B52AA6E4}">
                <adec:decorative xmlns:adec="http://schemas.microsoft.com/office/drawing/2017/decorative" val="1"/>
              </a:ext>
            </a:extLst>
          </p:cNvPr>
          <p:cNvPicPr>
            <a:picLocks noChangeAspect="1"/>
          </p:cNvPicPr>
          <p:nvPr userDrawn="1"/>
        </p:nvPicPr>
        <p:blipFill>
          <a:blip>
            <a:extLst>
              <a:ext uri="{96DAC541-7B7A-43D3-8B79-37D633B846F1}">
                <asvg:svgBlip xmlns:asvg="http://schemas.microsoft.com/office/drawing/2016/SVG/main" r:embed="rId11"/>
              </a:ext>
            </a:extLst>
          </a:blip>
          <a:stretch>
            <a:fillRect/>
          </a:stretch>
        </p:blipFill>
        <p:spPr>
          <a:xfrm rot="16200000" flipH="1">
            <a:off x="-3009900" y="3009900"/>
            <a:ext cx="6858000" cy="838200"/>
          </a:xfrm>
          <a:prstGeom prst="rect">
            <a:avLst/>
          </a:prstGeom>
        </p:spPr>
      </p:pic>
      <p:sp>
        <p:nvSpPr>
          <p:cNvPr id="2" name="Title Placeholder 1">
            <a:extLst>
              <a:ext uri="{FF2B5EF4-FFF2-40B4-BE49-F238E27FC236}">
                <a16:creationId xmlns:a16="http://schemas.microsoft.com/office/drawing/2014/main" id="{AA595FB0-2150-3601-A209-3D5F866050F1}"/>
              </a:ext>
            </a:extLst>
          </p:cNvPr>
          <p:cNvSpPr>
            <a:spLocks noGrp="1"/>
          </p:cNvSpPr>
          <p:nvPr>
            <p:ph type="title"/>
          </p:nvPr>
        </p:nvSpPr>
        <p:spPr>
          <a:xfrm>
            <a:off x="1127125" y="365125"/>
            <a:ext cx="10226674"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786D24C-9BA1-873E-C433-F2452246623A}"/>
              </a:ext>
            </a:extLst>
          </p:cNvPr>
          <p:cNvSpPr>
            <a:spLocks noGrp="1"/>
          </p:cNvSpPr>
          <p:nvPr>
            <p:ph type="body" idx="1"/>
          </p:nvPr>
        </p:nvSpPr>
        <p:spPr>
          <a:xfrm>
            <a:off x="1127124" y="1825625"/>
            <a:ext cx="10226676"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ADF3332-F0A0-4041-FC29-7850DC9CB39A}"/>
              </a:ext>
            </a:extLst>
          </p:cNvPr>
          <p:cNvSpPr>
            <a:spLocks noGrp="1"/>
          </p:cNvSpPr>
          <p:nvPr>
            <p:ph type="dt" sz="half" idx="2"/>
          </p:nvPr>
        </p:nvSpPr>
        <p:spPr>
          <a:xfrm>
            <a:off x="1127124" y="6356350"/>
            <a:ext cx="2454276" cy="365125"/>
          </a:xfrm>
          <a:prstGeom prst="rect">
            <a:avLst/>
          </a:prstGeom>
        </p:spPr>
        <p:txBody>
          <a:bodyPr vert="horz" lIns="91440" tIns="45720" rIns="91440" bIns="45720" rtlCol="0" anchor="ctr"/>
          <a:lstStyle>
            <a:lvl1pPr algn="l">
              <a:defRPr sz="1200">
                <a:solidFill>
                  <a:schemeClr val="tx1">
                    <a:tint val="82000"/>
                  </a:schemeClr>
                </a:solidFill>
              </a:defRPr>
            </a:lvl1pPr>
          </a:lstStyle>
          <a:p>
            <a:endParaRPr lang="en-GB"/>
          </a:p>
        </p:txBody>
      </p:sp>
      <p:sp>
        <p:nvSpPr>
          <p:cNvPr id="5" name="Footer Placeholder 4">
            <a:extLst>
              <a:ext uri="{FF2B5EF4-FFF2-40B4-BE49-F238E27FC236}">
                <a16:creationId xmlns:a16="http://schemas.microsoft.com/office/drawing/2014/main" id="{33035386-B596-81A5-C02E-E270EE108683}"/>
              </a:ext>
            </a:extLst>
          </p:cNvPr>
          <p:cNvSpPr>
            <a:spLocks noGrp="1"/>
          </p:cNvSpPr>
          <p:nvPr>
            <p:ph type="ftr" sz="quarter" idx="3"/>
          </p:nvPr>
        </p:nvSpPr>
        <p:spPr>
          <a:xfrm>
            <a:off x="4471986" y="6356350"/>
            <a:ext cx="3681414"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2F9EC161-64BD-32D6-667D-622AE248EC64}"/>
              </a:ext>
            </a:extLst>
          </p:cNvPr>
          <p:cNvSpPr>
            <a:spLocks noGrp="1"/>
          </p:cNvSpPr>
          <p:nvPr>
            <p:ph type="sldNum" sz="quarter" idx="4"/>
          </p:nvPr>
        </p:nvSpPr>
        <p:spPr>
          <a:xfrm>
            <a:off x="8899524" y="6356350"/>
            <a:ext cx="2454276"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0322EA46-A50A-4B74-807A-1D180152ACDE}" type="slidenum">
              <a:rPr lang="en-GB" smtClean="0"/>
              <a:t>‹#›</a:t>
            </a:fld>
            <a:endParaRPr lang="en-GB"/>
          </a:p>
        </p:txBody>
      </p:sp>
    </p:spTree>
    <p:extLst>
      <p:ext uri="{BB962C8B-B14F-4D97-AF65-F5344CB8AC3E}">
        <p14:creationId xmlns:p14="http://schemas.microsoft.com/office/powerpoint/2010/main" val="1899850025"/>
      </p:ext>
    </p:extLst>
  </p:cSld>
  <p:clrMap bg1="lt1" tx1="dk1" bg2="lt2" tx2="dk2" accent1="accent1" accent2="accent2" accent3="accent3" accent4="accent4" accent5="accent5" accent6="accent6" hlink="hlink" folHlink="folHlink"/>
  <p:sldLayoutIdLst>
    <p:sldLayoutId id="2147483649" r:id="rId1"/>
    <p:sldLayoutId id="2147483651" r:id="rId2"/>
    <p:sldLayoutId id="2147483650" r:id="rId3"/>
    <p:sldLayoutId id="2147483652" r:id="rId4"/>
    <p:sldLayoutId id="2147483658" r:id="rId5"/>
    <p:sldLayoutId id="2147483659" r:id="rId6"/>
    <p:sldLayoutId id="2147483657" r:id="rId7"/>
    <p:sldLayoutId id="2147483655" r:id="rId8"/>
    <p:sldLayoutId id="2147483656" r:id="rId9"/>
  </p:sldLayoutIdLst>
  <p:hf hdr="0" ftr="0" dt="0"/>
  <p:txStyles>
    <p:titleStyle>
      <a:lvl1pPr algn="l" defTabSz="914400" rtl="0" eaLnBrk="1" latinLnBrk="0" hangingPunct="1">
        <a:lnSpc>
          <a:spcPct val="90000"/>
        </a:lnSpc>
        <a:spcBef>
          <a:spcPct val="0"/>
        </a:spcBef>
        <a:buNone/>
        <a:defRPr sz="4400" kern="1200">
          <a:solidFill>
            <a:schemeClr val="accent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3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40" userDrawn="1">
          <p15:clr>
            <a:srgbClr val="F26B43"/>
          </p15:clr>
        </p15:guide>
        <p15:guide id="3" pos="710" userDrawn="1">
          <p15:clr>
            <a:srgbClr val="F26B43"/>
          </p15:clr>
        </p15:guide>
        <p15:guide id="4" pos="7151" userDrawn="1">
          <p15:clr>
            <a:srgbClr val="F26B43"/>
          </p15:clr>
        </p15:guide>
        <p15:guide id="5" orient="horz" pos="3997" userDrawn="1">
          <p15:clr>
            <a:srgbClr val="F26B43"/>
          </p15:clr>
        </p15:guide>
        <p15:guide id="6" orient="horz" pos="210"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uwtsd.vevox.com/" TargetMode="External"/><Relationship Id="rId2" Type="http://schemas.openxmlformats.org/officeDocument/2006/relationships/notesSlide" Target="../notesSlides/notesSlide2.xml"/><Relationship Id="rId1" Type="http://schemas.openxmlformats.org/officeDocument/2006/relationships/slideLayout" Target="../slideLayouts/slideLayout5.xml"/><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3.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hyperlink" Target="https://uwtsd.vevox.com/" TargetMode="External"/><Relationship Id="rId2" Type="http://schemas.openxmlformats.org/officeDocument/2006/relationships/notesSlide" Target="../notesSlides/notesSlide5.xml"/><Relationship Id="rId1" Type="http://schemas.openxmlformats.org/officeDocument/2006/relationships/slideLayout" Target="../slideLayouts/slideLayout5.xml"/><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4.xml"/><Relationship Id="rId1" Type="http://schemas.openxmlformats.org/officeDocument/2006/relationships/video" Target="https://www.youtube.com/embed/Ec9FSxwPea0?feature=oembed" TargetMode="External"/><Relationship Id="rId4" Type="http://schemas.openxmlformats.org/officeDocument/2006/relationships/image" Target="../media/image9.jpe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6.xml"/><Relationship Id="rId1" Type="http://schemas.openxmlformats.org/officeDocument/2006/relationships/video" Target="https://www.youtube.com/embed/Ec9FSxwPea0?feature=oembed" TargetMode="External"/><Relationship Id="rId5" Type="http://schemas.openxmlformats.org/officeDocument/2006/relationships/image" Target="../media/image9.jpeg"/><Relationship Id="rId4" Type="http://schemas.openxmlformats.org/officeDocument/2006/relationships/image" Target="../media/image10.png"/></Relationships>
</file>

<file path=ppt/slides/_rels/slide13.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6.xml"/><Relationship Id="rId1" Type="http://schemas.openxmlformats.org/officeDocument/2006/relationships/video" Target="https://www.youtube.com/embed/yiZkk4xdANg?feature=oembed" TargetMode="External"/><Relationship Id="rId4" Type="http://schemas.openxmlformats.org/officeDocument/2006/relationships/image" Target="../media/image12.jpeg"/></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notesSlide" Target="../notesSlides/notesSlide16.xml"/><Relationship Id="rId2" Type="http://schemas.openxmlformats.org/officeDocument/2006/relationships/slideLayout" Target="../slideLayouts/slideLayout6.xml"/><Relationship Id="rId1" Type="http://schemas.openxmlformats.org/officeDocument/2006/relationships/video" Target="https://www.youtube.com/embed/yiZkk4xdANg?feature=oembed" TargetMode="External"/><Relationship Id="rId4" Type="http://schemas.openxmlformats.org/officeDocument/2006/relationships/image" Target="../media/image12.jpeg"/></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notesSlide" Target="../notesSlides/notesSlide19.xml"/><Relationship Id="rId2" Type="http://schemas.openxmlformats.org/officeDocument/2006/relationships/slideLayout" Target="../slideLayouts/slideLayout6.xml"/><Relationship Id="rId1" Type="http://schemas.openxmlformats.org/officeDocument/2006/relationships/video" Target="https://www.youtube.com/embed/qgnDbQ1aM54?feature=oembed" TargetMode="External"/><Relationship Id="rId4" Type="http://schemas.openxmlformats.org/officeDocument/2006/relationships/image" Target="../media/image13.jpeg"/></Relationships>
</file>

<file path=ppt/slides/_rels/slide21.xml.rels><?xml version="1.0" encoding="UTF-8" standalone="yes"?>
<Relationships xmlns="http://schemas.openxmlformats.org/package/2006/relationships"><Relationship Id="rId3" Type="http://schemas.openxmlformats.org/officeDocument/2006/relationships/notesSlide" Target="../notesSlides/notesSlide20.xml"/><Relationship Id="rId2" Type="http://schemas.openxmlformats.org/officeDocument/2006/relationships/slideLayout" Target="../slideLayouts/slideLayout6.xml"/><Relationship Id="rId1" Type="http://schemas.openxmlformats.org/officeDocument/2006/relationships/video" Target="https://www.youtube.com/embed/qgnDbQ1aM54?feature=oembed" TargetMode="External"/><Relationship Id="rId4" Type="http://schemas.openxmlformats.org/officeDocument/2006/relationships/image" Target="../media/image13.jpeg"/></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22.xml"/><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3.xml"/></Relationships>
</file>

<file path=ppt/slides/_rels/slide2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notesSlide" Target="../notesSlides/notesSlide25.xml"/><Relationship Id="rId2" Type="http://schemas.openxmlformats.org/officeDocument/2006/relationships/slideLayout" Target="../slideLayouts/slideLayout6.xml"/><Relationship Id="rId1" Type="http://schemas.openxmlformats.org/officeDocument/2006/relationships/video" Target="https://www.youtube.com/embed/lMVv3qz-rHs?feature=oembed" TargetMode="External"/><Relationship Id="rId5" Type="http://schemas.openxmlformats.org/officeDocument/2006/relationships/image" Target="../media/image16.jpeg"/><Relationship Id="rId4" Type="http://schemas.openxmlformats.org/officeDocument/2006/relationships/image" Target="../media/image15.png"/></Relationships>
</file>

<file path=ppt/slides/_rels/slide27.xml.rels><?xml version="1.0" encoding="UTF-8" standalone="yes"?>
<Relationships xmlns="http://schemas.openxmlformats.org/package/2006/relationships"><Relationship Id="rId3" Type="http://schemas.openxmlformats.org/officeDocument/2006/relationships/notesSlide" Target="../notesSlides/notesSlide26.xml"/><Relationship Id="rId2" Type="http://schemas.openxmlformats.org/officeDocument/2006/relationships/slideLayout" Target="../slideLayouts/slideLayout6.xml"/><Relationship Id="rId1" Type="http://schemas.openxmlformats.org/officeDocument/2006/relationships/video" Target="https://www.youtube.com/embed/73pZQI3jwYA?feature=oembed" TargetMode="External"/><Relationship Id="rId4" Type="http://schemas.openxmlformats.org/officeDocument/2006/relationships/image" Target="../media/image17.jpeg"/></Relationships>
</file>

<file path=ppt/slides/_rels/slide28.xml.rels><?xml version="1.0" encoding="UTF-8" standalone="yes"?>
<Relationships xmlns="http://schemas.openxmlformats.org/package/2006/relationships"><Relationship Id="rId3" Type="http://schemas.openxmlformats.org/officeDocument/2006/relationships/notesSlide" Target="../notesSlides/notesSlide27.xml"/><Relationship Id="rId2" Type="http://schemas.openxmlformats.org/officeDocument/2006/relationships/slideLayout" Target="../slideLayouts/slideLayout6.xml"/><Relationship Id="rId1" Type="http://schemas.openxmlformats.org/officeDocument/2006/relationships/video" Target="https://www.youtube.com/embed/lMVv3qz-rHs?feature=oembed" TargetMode="External"/><Relationship Id="rId4" Type="http://schemas.openxmlformats.org/officeDocument/2006/relationships/image" Target="../media/image16.jpeg"/></Relationships>
</file>

<file path=ppt/slides/_rels/slide29.xml.rels><?xml version="1.0" encoding="UTF-8" standalone="yes"?>
<Relationships xmlns="http://schemas.openxmlformats.org/package/2006/relationships"><Relationship Id="rId3" Type="http://schemas.openxmlformats.org/officeDocument/2006/relationships/hyperlink" Target="https://uwtsd.vevox.com/" TargetMode="External"/><Relationship Id="rId2" Type="http://schemas.openxmlformats.org/officeDocument/2006/relationships/notesSlide" Target="../notesSlides/notesSlide28.xml"/><Relationship Id="rId1" Type="http://schemas.openxmlformats.org/officeDocument/2006/relationships/slideLayout" Target="../slideLayouts/slideLayout5.xml"/><Relationship Id="rId4" Type="http://schemas.openxmlformats.org/officeDocument/2006/relationships/image" Target="../media/image5.png"/></Relationships>
</file>

<file path=ppt/slides/_rels/slide30.xml.rels><?xml version="1.0" encoding="UTF-8" standalone="yes"?>
<Relationships xmlns="http://schemas.openxmlformats.org/package/2006/relationships"><Relationship Id="rId3" Type="http://schemas.openxmlformats.org/officeDocument/2006/relationships/notesSlide" Target="../notesSlides/notesSlide29.xml"/><Relationship Id="rId2" Type="http://schemas.openxmlformats.org/officeDocument/2006/relationships/slideLayout" Target="../slideLayouts/slideLayout6.xml"/><Relationship Id="rId1" Type="http://schemas.openxmlformats.org/officeDocument/2006/relationships/video" Target="https://www.youtube.com/embed/lMVv3qz-rHs?feature=oembed" TargetMode="External"/><Relationship Id="rId5" Type="http://schemas.openxmlformats.org/officeDocument/2006/relationships/image" Target="../media/image18.svg"/><Relationship Id="rId4" Type="http://schemas.openxmlformats.org/officeDocument/2006/relationships/image" Target="../media/image16.jpeg"/></Relationships>
</file>

<file path=ppt/slides/_rels/slide31.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1.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3.xml"/></Relationships>
</file>

<file path=ppt/slides/_rels/slide33.xml.rels><?xml version="1.0" encoding="UTF-8" standalone="yes"?>
<Relationships xmlns="http://schemas.openxmlformats.org/package/2006/relationships"><Relationship Id="rId3" Type="http://schemas.openxmlformats.org/officeDocument/2006/relationships/notesSlide" Target="../notesSlides/notesSlide31.xml"/><Relationship Id="rId2" Type="http://schemas.openxmlformats.org/officeDocument/2006/relationships/slideLayout" Target="../slideLayouts/slideLayout6.xml"/><Relationship Id="rId1" Type="http://schemas.openxmlformats.org/officeDocument/2006/relationships/video" Target="https://www.youtube.com/embed/i6yf7Tb5R6Q?feature=oembed" TargetMode="External"/><Relationship Id="rId4" Type="http://schemas.openxmlformats.org/officeDocument/2006/relationships/image" Target="../media/image20.jpeg"/></Relationships>
</file>

<file path=ppt/slides/_rels/slide34.xml.rels><?xml version="1.0" encoding="UTF-8" standalone="yes"?>
<Relationships xmlns="http://schemas.openxmlformats.org/package/2006/relationships"><Relationship Id="rId3" Type="http://schemas.openxmlformats.org/officeDocument/2006/relationships/hyperlink" Target="https://uwtsd.vevox.com/" TargetMode="External"/><Relationship Id="rId2" Type="http://schemas.openxmlformats.org/officeDocument/2006/relationships/notesSlide" Target="../notesSlides/notesSlide32.xml"/><Relationship Id="rId1" Type="http://schemas.openxmlformats.org/officeDocument/2006/relationships/slideLayout" Target="../slideLayouts/slideLayout5.xml"/><Relationship Id="rId4" Type="http://schemas.openxmlformats.org/officeDocument/2006/relationships/image" Target="../media/image5.png"/></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18.svg"/><Relationship Id="rId2" Type="http://schemas.openxmlformats.org/officeDocument/2006/relationships/notesSlide" Target="../notesSlides/notesSlide34.xml"/><Relationship Id="rId1" Type="http://schemas.openxmlformats.org/officeDocument/2006/relationships/slideLayout" Target="../slideLayouts/slideLayout6.xml"/></Relationships>
</file>

<file path=ppt/slides/_rels/slide37.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1.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3.xml"/></Relationships>
</file>

<file path=ppt/slides/_rels/slide39.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36.xml"/><Relationship Id="rId1" Type="http://schemas.openxmlformats.org/officeDocument/2006/relationships/slideLayout" Target="../slideLayouts/slideLayout3.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7.xml"/><Relationship Id="rId1" Type="http://schemas.openxmlformats.org/officeDocument/2006/relationships/slideLayout" Target="../slideLayouts/slideLayout4.xml"/></Relationships>
</file>

<file path=ppt/slides/_rels/slide42.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38.xml"/><Relationship Id="rId1" Type="http://schemas.openxmlformats.org/officeDocument/2006/relationships/slideLayout" Target="../slideLayouts/slideLayout5.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9B9F78-0982-4FBD-922E-2215BD2EB92B}"/>
              </a:ext>
            </a:extLst>
          </p:cNvPr>
          <p:cNvSpPr>
            <a:spLocks noGrp="1"/>
          </p:cNvSpPr>
          <p:nvPr>
            <p:ph type="ctrTitle"/>
          </p:nvPr>
        </p:nvSpPr>
        <p:spPr>
          <a:xfrm>
            <a:off x="552451" y="2027237"/>
            <a:ext cx="6000750" cy="2306637"/>
          </a:xfrm>
        </p:spPr>
        <p:txBody>
          <a:bodyPr anchor="b">
            <a:normAutofit/>
          </a:bodyPr>
          <a:lstStyle/>
          <a:p>
            <a:r>
              <a:rPr lang="en-GB"/>
              <a:t>Welcome to Digital Skills</a:t>
            </a:r>
          </a:p>
        </p:txBody>
      </p:sp>
      <p:sp>
        <p:nvSpPr>
          <p:cNvPr id="6" name="Subtitle 5">
            <a:extLst>
              <a:ext uri="{FF2B5EF4-FFF2-40B4-BE49-F238E27FC236}">
                <a16:creationId xmlns:a16="http://schemas.microsoft.com/office/drawing/2014/main" id="{C12DD013-7C7A-405E-A888-913F7CC7847B}"/>
              </a:ext>
            </a:extLst>
          </p:cNvPr>
          <p:cNvSpPr>
            <a:spLocks noGrp="1"/>
          </p:cNvSpPr>
          <p:nvPr>
            <p:ph type="subTitle" idx="1"/>
          </p:nvPr>
        </p:nvSpPr>
        <p:spPr>
          <a:xfrm>
            <a:off x="552451" y="4506913"/>
            <a:ext cx="6000750" cy="1655762"/>
          </a:xfrm>
        </p:spPr>
        <p:txBody>
          <a:bodyPr>
            <a:normAutofit/>
          </a:bodyPr>
          <a:lstStyle/>
          <a:p>
            <a:r>
              <a:rPr lang="en-GB">
                <a:ea typeface="Calibri"/>
                <a:cs typeface="Calibri"/>
              </a:rPr>
              <a:t>LCLM4002 Digital Skills</a:t>
            </a:r>
          </a:p>
          <a:p>
            <a:r>
              <a:rPr lang="en-GB">
                <a:ea typeface="Calibri"/>
                <a:cs typeface="Calibri"/>
              </a:rPr>
              <a:t>Week 3</a:t>
            </a:r>
          </a:p>
          <a:p>
            <a:endParaRPr lang="en-GB"/>
          </a:p>
        </p:txBody>
      </p:sp>
      <p:pic>
        <p:nvPicPr>
          <p:cNvPr id="4" name="Picture Placeholder 3" descr="Digital technology vision exam eye test">
            <a:extLst>
              <a:ext uri="{FF2B5EF4-FFF2-40B4-BE49-F238E27FC236}">
                <a16:creationId xmlns:a16="http://schemas.microsoft.com/office/drawing/2014/main" id="{E2E3072D-1F28-FB51-DEFD-4C211BDB8FF8}"/>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24097" r="24097"/>
          <a:stretch>
            <a:fillRect/>
          </a:stretch>
        </p:blipFill>
        <p:spPr/>
      </p:pic>
    </p:spTree>
    <p:extLst>
      <p:ext uri="{BB962C8B-B14F-4D97-AF65-F5344CB8AC3E}">
        <p14:creationId xmlns:p14="http://schemas.microsoft.com/office/powerpoint/2010/main" val="2397317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E388DE-5F3B-F8CD-854E-BEF8C31BB80E}"/>
              </a:ext>
            </a:extLst>
          </p:cNvPr>
          <p:cNvSpPr>
            <a:spLocks noGrp="1"/>
          </p:cNvSpPr>
          <p:nvPr>
            <p:ph type="title"/>
          </p:nvPr>
        </p:nvSpPr>
        <p:spPr/>
        <p:txBody>
          <a:bodyPr/>
          <a:lstStyle/>
          <a:p>
            <a:r>
              <a:rPr lang="en-GB"/>
              <a:t>Let’s remember last week!</a:t>
            </a:r>
          </a:p>
        </p:txBody>
      </p:sp>
      <p:sp>
        <p:nvSpPr>
          <p:cNvPr id="3" name="Content Placeholder 2">
            <a:extLst>
              <a:ext uri="{FF2B5EF4-FFF2-40B4-BE49-F238E27FC236}">
                <a16:creationId xmlns:a16="http://schemas.microsoft.com/office/drawing/2014/main" id="{AC5DC29F-8EC6-0A67-581B-42A8963BB165}"/>
              </a:ext>
            </a:extLst>
          </p:cNvPr>
          <p:cNvSpPr>
            <a:spLocks noGrp="1"/>
          </p:cNvSpPr>
          <p:nvPr>
            <p:ph idx="1"/>
          </p:nvPr>
        </p:nvSpPr>
        <p:spPr/>
        <p:txBody>
          <a:bodyPr vert="horz" lIns="91440" tIns="45720" rIns="91440" bIns="45720" rtlCol="0" anchor="t">
            <a:normAutofit/>
          </a:bodyPr>
          <a:lstStyle/>
          <a:p>
            <a:r>
              <a:rPr lang="en-GB"/>
              <a:t>Let's go to VEVOX</a:t>
            </a:r>
            <a:endParaRPr lang="en-US"/>
          </a:p>
        </p:txBody>
      </p:sp>
      <p:pic>
        <p:nvPicPr>
          <p:cNvPr id="4" name="Picture 3">
            <a:hlinkClick r:id="rId3"/>
            <a:extLst>
              <a:ext uri="{FF2B5EF4-FFF2-40B4-BE49-F238E27FC236}">
                <a16:creationId xmlns:a16="http://schemas.microsoft.com/office/drawing/2014/main" id="{0D7D5336-529A-382C-A5C3-50DD1B26D270}"/>
              </a:ext>
            </a:extLst>
          </p:cNvPr>
          <p:cNvPicPr>
            <a:picLocks noChangeAspect="1"/>
          </p:cNvPicPr>
          <p:nvPr/>
        </p:nvPicPr>
        <p:blipFill>
          <a:blip r:embed="rId4"/>
          <a:stretch>
            <a:fillRect/>
          </a:stretch>
        </p:blipFill>
        <p:spPr>
          <a:xfrm>
            <a:off x="2249893" y="3745317"/>
            <a:ext cx="7381875" cy="1495425"/>
          </a:xfrm>
          <a:prstGeom prst="rect">
            <a:avLst/>
          </a:prstGeom>
        </p:spPr>
      </p:pic>
      <p:sp>
        <p:nvSpPr>
          <p:cNvPr id="5" name="Slide Number Placeholder 4">
            <a:extLst>
              <a:ext uri="{FF2B5EF4-FFF2-40B4-BE49-F238E27FC236}">
                <a16:creationId xmlns:a16="http://schemas.microsoft.com/office/drawing/2014/main" id="{C7562DCE-5937-FC59-0F2E-37C821B7C43E}"/>
              </a:ext>
            </a:extLst>
          </p:cNvPr>
          <p:cNvSpPr>
            <a:spLocks noGrp="1"/>
          </p:cNvSpPr>
          <p:nvPr>
            <p:ph type="sldNum" sz="quarter" idx="12"/>
          </p:nvPr>
        </p:nvSpPr>
        <p:spPr/>
        <p:txBody>
          <a:bodyPr/>
          <a:lstStyle/>
          <a:p>
            <a:fld id="{0322EA46-A50A-4B74-807A-1D180152ACDE}" type="slidenum">
              <a:rPr lang="en-GB" smtClean="0"/>
              <a:t>2</a:t>
            </a:fld>
            <a:endParaRPr lang="en-GB"/>
          </a:p>
        </p:txBody>
      </p:sp>
    </p:spTree>
    <p:extLst>
      <p:ext uri="{BB962C8B-B14F-4D97-AF65-F5344CB8AC3E}">
        <p14:creationId xmlns:p14="http://schemas.microsoft.com/office/powerpoint/2010/main" val="19616150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0BC981-DD11-D96C-738A-422AF114BA9C}"/>
              </a:ext>
            </a:extLst>
          </p:cNvPr>
          <p:cNvSpPr>
            <a:spLocks noGrp="1"/>
          </p:cNvSpPr>
          <p:nvPr>
            <p:ph type="title"/>
          </p:nvPr>
        </p:nvSpPr>
        <p:spPr/>
        <p:txBody>
          <a:bodyPr/>
          <a:lstStyle/>
          <a:p>
            <a:r>
              <a:rPr lang="en-GB"/>
              <a:t>Finished? Help others</a:t>
            </a:r>
          </a:p>
        </p:txBody>
      </p:sp>
      <p:sp>
        <p:nvSpPr>
          <p:cNvPr id="3" name="Content Placeholder 2">
            <a:extLst>
              <a:ext uri="{FF2B5EF4-FFF2-40B4-BE49-F238E27FC236}">
                <a16:creationId xmlns:a16="http://schemas.microsoft.com/office/drawing/2014/main" id="{0C23FFA5-7FD0-FDA2-0BCC-B435FB6F628D}"/>
              </a:ext>
            </a:extLst>
          </p:cNvPr>
          <p:cNvSpPr>
            <a:spLocks noGrp="1"/>
          </p:cNvSpPr>
          <p:nvPr>
            <p:ph sz="half" idx="1"/>
          </p:nvPr>
        </p:nvSpPr>
        <p:spPr/>
        <p:txBody>
          <a:bodyPr/>
          <a:lstStyle/>
          <a:p>
            <a:r>
              <a:rPr lang="en-GB"/>
              <a:t>Remember, if you finish a task early, you are invited to help others.</a:t>
            </a:r>
          </a:p>
          <a:p>
            <a:r>
              <a:rPr lang="en-GB"/>
              <a:t>As soon as you finish, come to the front and get a Digital Helper badge</a:t>
            </a:r>
          </a:p>
          <a:p>
            <a:r>
              <a:rPr lang="en-GB"/>
              <a:t>Then go around the room and help others complete the task.</a:t>
            </a:r>
          </a:p>
        </p:txBody>
      </p:sp>
      <p:pic>
        <p:nvPicPr>
          <p:cNvPr id="8" name="Content Placeholder 7" descr="The Digital Helper badge.">
            <a:extLst>
              <a:ext uri="{FF2B5EF4-FFF2-40B4-BE49-F238E27FC236}">
                <a16:creationId xmlns:a16="http://schemas.microsoft.com/office/drawing/2014/main" id="{F90B2FF5-42A4-10F3-6E28-B006C404F234}"/>
              </a:ext>
            </a:extLst>
          </p:cNvPr>
          <p:cNvPicPr>
            <a:picLocks noGrp="1" noChangeAspect="1"/>
          </p:cNvPicPr>
          <p:nvPr>
            <p:ph sz="half" idx="2"/>
          </p:nvPr>
        </p:nvPicPr>
        <p:blipFill>
          <a:blip r:embed="rId3"/>
          <a:srcRect t="-2555" r="-330" b="-243"/>
          <a:stretch>
            <a:fillRect/>
          </a:stretch>
        </p:blipFill>
        <p:spPr>
          <a:xfrm>
            <a:off x="7207860" y="1566334"/>
            <a:ext cx="3329295" cy="4621262"/>
          </a:xfrm>
          <a:prstGeom prst="rect">
            <a:avLst/>
          </a:prstGeom>
        </p:spPr>
      </p:pic>
      <p:sp>
        <p:nvSpPr>
          <p:cNvPr id="4" name="Slide Number Placeholder 3">
            <a:extLst>
              <a:ext uri="{FF2B5EF4-FFF2-40B4-BE49-F238E27FC236}">
                <a16:creationId xmlns:a16="http://schemas.microsoft.com/office/drawing/2014/main" id="{24FC2261-58A7-4072-917D-590057A209AD}"/>
              </a:ext>
            </a:extLst>
          </p:cNvPr>
          <p:cNvSpPr>
            <a:spLocks noGrp="1"/>
          </p:cNvSpPr>
          <p:nvPr>
            <p:ph type="sldNum" sz="quarter" idx="12"/>
          </p:nvPr>
        </p:nvSpPr>
        <p:spPr/>
        <p:txBody>
          <a:bodyPr/>
          <a:lstStyle/>
          <a:p>
            <a:fld id="{0322EA46-A50A-4B74-807A-1D180152ACDE}" type="slidenum">
              <a:rPr lang="en-GB" smtClean="0"/>
              <a:t>3</a:t>
            </a:fld>
            <a:endParaRPr lang="en-GB"/>
          </a:p>
        </p:txBody>
      </p:sp>
    </p:spTree>
    <p:extLst>
      <p:ext uri="{BB962C8B-B14F-4D97-AF65-F5344CB8AC3E}">
        <p14:creationId xmlns:p14="http://schemas.microsoft.com/office/powerpoint/2010/main" val="355682145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779409-A310-2AA2-8568-C2259AE7B8B8}"/>
              </a:ext>
            </a:extLst>
          </p:cNvPr>
          <p:cNvSpPr>
            <a:spLocks noGrp="1"/>
          </p:cNvSpPr>
          <p:nvPr>
            <p:ph type="title"/>
          </p:nvPr>
        </p:nvSpPr>
        <p:spPr/>
        <p:txBody>
          <a:bodyPr/>
          <a:lstStyle/>
          <a:p>
            <a:r>
              <a:rPr lang="en-GB"/>
              <a:t>What today is about</a:t>
            </a:r>
          </a:p>
        </p:txBody>
      </p:sp>
      <p:graphicFrame>
        <p:nvGraphicFramePr>
          <p:cNvPr id="4" name="Content Placeholder 3">
            <a:extLst>
              <a:ext uri="{FF2B5EF4-FFF2-40B4-BE49-F238E27FC236}">
                <a16:creationId xmlns:a16="http://schemas.microsoft.com/office/drawing/2014/main" id="{390ADC26-13ED-AC5B-714E-E40959143BEF}"/>
              </a:ext>
            </a:extLst>
          </p:cNvPr>
          <p:cNvGraphicFramePr>
            <a:graphicFrameLocks noGrp="1"/>
          </p:cNvGraphicFramePr>
          <p:nvPr>
            <p:ph idx="1"/>
            <p:extLst>
              <p:ext uri="{D42A27DB-BD31-4B8C-83A1-F6EECF244321}">
                <p14:modId xmlns:p14="http://schemas.microsoft.com/office/powerpoint/2010/main" val="47537160"/>
              </p:ext>
            </p:extLst>
          </p:nvPr>
        </p:nvGraphicFramePr>
        <p:xfrm>
          <a:off x="1127125" y="1825625"/>
          <a:ext cx="10226675"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Slide Number Placeholder 2">
            <a:extLst>
              <a:ext uri="{FF2B5EF4-FFF2-40B4-BE49-F238E27FC236}">
                <a16:creationId xmlns:a16="http://schemas.microsoft.com/office/drawing/2014/main" id="{59D99448-27D4-2FFE-7429-826C947D17A2}"/>
              </a:ext>
            </a:extLst>
          </p:cNvPr>
          <p:cNvSpPr>
            <a:spLocks noGrp="1"/>
          </p:cNvSpPr>
          <p:nvPr>
            <p:ph type="sldNum" sz="quarter" idx="12"/>
          </p:nvPr>
        </p:nvSpPr>
        <p:spPr/>
        <p:txBody>
          <a:bodyPr/>
          <a:lstStyle/>
          <a:p>
            <a:fld id="{0322EA46-A50A-4B74-807A-1D180152ACDE}" type="slidenum">
              <a:rPr lang="en-GB" smtClean="0"/>
              <a:t>4</a:t>
            </a:fld>
            <a:endParaRPr lang="en-GB"/>
          </a:p>
        </p:txBody>
      </p:sp>
    </p:spTree>
    <p:extLst>
      <p:ext uri="{BB962C8B-B14F-4D97-AF65-F5344CB8AC3E}">
        <p14:creationId xmlns:p14="http://schemas.microsoft.com/office/powerpoint/2010/main" val="234280746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7678649-EF4D-63A6-CA4B-255FAFEA5B6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EF2FDA9-2802-6ED8-9654-64F7C6A4DF7E}"/>
              </a:ext>
            </a:extLst>
          </p:cNvPr>
          <p:cNvSpPr>
            <a:spLocks noGrp="1"/>
          </p:cNvSpPr>
          <p:nvPr>
            <p:ph type="title"/>
          </p:nvPr>
        </p:nvSpPr>
        <p:spPr/>
        <p:txBody>
          <a:bodyPr/>
          <a:lstStyle/>
          <a:p>
            <a:r>
              <a:rPr lang="en-GB"/>
              <a:t>How do you find information?</a:t>
            </a:r>
          </a:p>
        </p:txBody>
      </p:sp>
      <p:sp>
        <p:nvSpPr>
          <p:cNvPr id="3" name="Content Placeholder 2">
            <a:extLst>
              <a:ext uri="{FF2B5EF4-FFF2-40B4-BE49-F238E27FC236}">
                <a16:creationId xmlns:a16="http://schemas.microsoft.com/office/drawing/2014/main" id="{C365AA79-41C3-FA13-911B-364394F3BA49}"/>
              </a:ext>
            </a:extLst>
          </p:cNvPr>
          <p:cNvSpPr>
            <a:spLocks noGrp="1"/>
          </p:cNvSpPr>
          <p:nvPr>
            <p:ph idx="1"/>
          </p:nvPr>
        </p:nvSpPr>
        <p:spPr/>
        <p:txBody>
          <a:bodyPr/>
          <a:lstStyle/>
          <a:p>
            <a:r>
              <a:rPr lang="en-GB"/>
              <a:t>Let’s go to VEVOX</a:t>
            </a:r>
          </a:p>
        </p:txBody>
      </p:sp>
      <p:pic>
        <p:nvPicPr>
          <p:cNvPr id="4" name="Picture 3">
            <a:hlinkClick r:id="rId3"/>
            <a:extLst>
              <a:ext uri="{FF2B5EF4-FFF2-40B4-BE49-F238E27FC236}">
                <a16:creationId xmlns:a16="http://schemas.microsoft.com/office/drawing/2014/main" id="{551B7013-F06A-4EF6-284E-7B7C97CC1E3C}"/>
              </a:ext>
            </a:extLst>
          </p:cNvPr>
          <p:cNvPicPr>
            <a:picLocks noChangeAspect="1"/>
          </p:cNvPicPr>
          <p:nvPr/>
        </p:nvPicPr>
        <p:blipFill>
          <a:blip r:embed="rId4"/>
          <a:stretch>
            <a:fillRect/>
          </a:stretch>
        </p:blipFill>
        <p:spPr>
          <a:xfrm>
            <a:off x="2249893" y="3745317"/>
            <a:ext cx="7381875" cy="1495425"/>
          </a:xfrm>
          <a:prstGeom prst="rect">
            <a:avLst/>
          </a:prstGeom>
        </p:spPr>
      </p:pic>
      <p:sp>
        <p:nvSpPr>
          <p:cNvPr id="5" name="Slide Number Placeholder 4">
            <a:extLst>
              <a:ext uri="{FF2B5EF4-FFF2-40B4-BE49-F238E27FC236}">
                <a16:creationId xmlns:a16="http://schemas.microsoft.com/office/drawing/2014/main" id="{941A3A7E-965A-B378-95E0-C75733BA8A0E}"/>
              </a:ext>
            </a:extLst>
          </p:cNvPr>
          <p:cNvSpPr>
            <a:spLocks noGrp="1"/>
          </p:cNvSpPr>
          <p:nvPr>
            <p:ph type="sldNum" sz="quarter" idx="12"/>
          </p:nvPr>
        </p:nvSpPr>
        <p:spPr/>
        <p:txBody>
          <a:bodyPr/>
          <a:lstStyle/>
          <a:p>
            <a:fld id="{0322EA46-A50A-4B74-807A-1D180152ACDE}" type="slidenum">
              <a:rPr lang="en-GB" smtClean="0"/>
              <a:t>5</a:t>
            </a:fld>
            <a:endParaRPr lang="en-GB"/>
          </a:p>
        </p:txBody>
      </p:sp>
    </p:spTree>
    <p:extLst>
      <p:ext uri="{BB962C8B-B14F-4D97-AF65-F5344CB8AC3E}">
        <p14:creationId xmlns:p14="http://schemas.microsoft.com/office/powerpoint/2010/main" val="138456626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6B76CD-C57E-46DF-E055-57AAF0A1CEE0}"/>
              </a:ext>
            </a:extLst>
          </p:cNvPr>
          <p:cNvSpPr>
            <a:spLocks noGrp="1"/>
          </p:cNvSpPr>
          <p:nvPr>
            <p:ph type="ctrTitle"/>
          </p:nvPr>
        </p:nvSpPr>
        <p:spPr>
          <a:xfrm>
            <a:off x="552451" y="2027237"/>
            <a:ext cx="6000750" cy="2306637"/>
          </a:xfrm>
        </p:spPr>
        <p:txBody>
          <a:bodyPr anchor="b">
            <a:normAutofit/>
          </a:bodyPr>
          <a:lstStyle/>
          <a:p>
            <a:r>
              <a:rPr lang="en-GB"/>
              <a:t>What counts as business information?</a:t>
            </a:r>
          </a:p>
        </p:txBody>
      </p:sp>
      <p:sp>
        <p:nvSpPr>
          <p:cNvPr id="10" name="Subtitle 2">
            <a:extLst>
              <a:ext uri="{FF2B5EF4-FFF2-40B4-BE49-F238E27FC236}">
                <a16:creationId xmlns:a16="http://schemas.microsoft.com/office/drawing/2014/main" id="{0DF97CA3-7A33-B702-7637-2AF7394A2FE8}"/>
              </a:ext>
            </a:extLst>
          </p:cNvPr>
          <p:cNvSpPr>
            <a:spLocks noGrp="1"/>
          </p:cNvSpPr>
          <p:nvPr>
            <p:ph type="subTitle" idx="1"/>
          </p:nvPr>
        </p:nvSpPr>
        <p:spPr>
          <a:xfrm>
            <a:off x="552451" y="4506913"/>
            <a:ext cx="6000750" cy="1655762"/>
          </a:xfrm>
        </p:spPr>
        <p:txBody>
          <a:bodyPr/>
          <a:lstStyle/>
          <a:p>
            <a:endParaRPr lang="en-US"/>
          </a:p>
        </p:txBody>
      </p:sp>
      <p:pic>
        <p:nvPicPr>
          <p:cNvPr id="5" name="Picture 4" descr="Earth as a particle with gold and blue">
            <a:extLst>
              <a:ext uri="{FF2B5EF4-FFF2-40B4-BE49-F238E27FC236}">
                <a16:creationId xmlns:a16="http://schemas.microsoft.com/office/drawing/2014/main" id="{67BA4D01-4AC9-E4C3-D347-075D712AB839}"/>
              </a:ext>
            </a:extLst>
          </p:cNvPr>
          <p:cNvPicPr>
            <a:picLocks noChangeAspect="1"/>
          </p:cNvPicPr>
          <p:nvPr/>
        </p:nvPicPr>
        <p:blipFill>
          <a:blip r:embed="rId3">
            <a:extLst>
              <a:ext uri="{28A0092B-C50C-407E-A947-70E740481C1C}">
                <a14:useLocalDpi xmlns:a14="http://schemas.microsoft.com/office/drawing/2010/main" val="0"/>
              </a:ext>
            </a:extLst>
          </a:blip>
          <a:srcRect l="24062" r="24062"/>
          <a:stretch/>
        </p:blipFill>
        <p:spPr>
          <a:xfrm>
            <a:off x="6862713" y="10"/>
            <a:ext cx="5329287" cy="6857990"/>
          </a:xfrm>
          <a:prstGeom prst="rect">
            <a:avLst/>
          </a:prstGeom>
          <a:noFill/>
        </p:spPr>
      </p:pic>
    </p:spTree>
    <p:extLst>
      <p:ext uri="{BB962C8B-B14F-4D97-AF65-F5344CB8AC3E}">
        <p14:creationId xmlns:p14="http://schemas.microsoft.com/office/powerpoint/2010/main" val="16672069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C39B90-5883-1BF8-B314-56B5159581B3}"/>
              </a:ext>
            </a:extLst>
          </p:cNvPr>
          <p:cNvSpPr>
            <a:spLocks noGrp="1"/>
          </p:cNvSpPr>
          <p:nvPr>
            <p:ph type="title"/>
          </p:nvPr>
        </p:nvSpPr>
        <p:spPr/>
        <p:txBody>
          <a:bodyPr/>
          <a:lstStyle/>
          <a:p>
            <a:r>
              <a:rPr lang="en-GB"/>
              <a:t>Academic Skills Week 2 Homework</a:t>
            </a:r>
          </a:p>
        </p:txBody>
      </p:sp>
      <p:sp>
        <p:nvSpPr>
          <p:cNvPr id="3" name="Content Placeholder 2">
            <a:extLst>
              <a:ext uri="{FF2B5EF4-FFF2-40B4-BE49-F238E27FC236}">
                <a16:creationId xmlns:a16="http://schemas.microsoft.com/office/drawing/2014/main" id="{58F68982-78A8-A2E0-631A-0C02A8AF5950}"/>
              </a:ext>
            </a:extLst>
          </p:cNvPr>
          <p:cNvSpPr>
            <a:spLocks noGrp="1"/>
          </p:cNvSpPr>
          <p:nvPr>
            <p:ph sz="half" idx="1"/>
          </p:nvPr>
        </p:nvSpPr>
        <p:spPr/>
        <p:txBody>
          <a:bodyPr>
            <a:normAutofit fontScale="92500" lnSpcReduction="10000"/>
          </a:bodyPr>
          <a:lstStyle/>
          <a:p>
            <a:r>
              <a:rPr lang="en-GB"/>
              <a:t>In the Academic Skills module:</a:t>
            </a:r>
          </a:p>
          <a:p>
            <a:pPr lvl="1"/>
            <a:r>
              <a:rPr lang="en-GB"/>
              <a:t>You were asked to complete two </a:t>
            </a:r>
            <a:r>
              <a:rPr lang="en-GB" err="1"/>
              <a:t>Infoskills</a:t>
            </a:r>
            <a:r>
              <a:rPr lang="en-GB"/>
              <a:t> modules</a:t>
            </a:r>
          </a:p>
          <a:p>
            <a:pPr lvl="1"/>
            <a:r>
              <a:rPr lang="en-GB"/>
              <a:t>Types of Information and Stages of Information</a:t>
            </a:r>
          </a:p>
          <a:p>
            <a:r>
              <a:rPr lang="en-GB"/>
              <a:t>Today we will quickly review these ideas</a:t>
            </a:r>
          </a:p>
          <a:p>
            <a:r>
              <a:rPr lang="en-GB"/>
              <a:t>Then we will look at business information</a:t>
            </a:r>
          </a:p>
          <a:p>
            <a:endParaRPr lang="en-GB"/>
          </a:p>
        </p:txBody>
      </p:sp>
      <p:pic>
        <p:nvPicPr>
          <p:cNvPr id="6" name="Content Placeholder 5">
            <a:extLst>
              <a:ext uri="{FF2B5EF4-FFF2-40B4-BE49-F238E27FC236}">
                <a16:creationId xmlns:a16="http://schemas.microsoft.com/office/drawing/2014/main" id="{65D66D5A-0859-F425-3E66-E32A83B0EBA6}"/>
              </a:ext>
            </a:extLst>
          </p:cNvPr>
          <p:cNvPicPr>
            <a:picLocks noGrp="1" noChangeAspect="1"/>
          </p:cNvPicPr>
          <p:nvPr>
            <p:ph sz="half" idx="2"/>
          </p:nvPr>
        </p:nvPicPr>
        <p:blipFill>
          <a:blip r:embed="rId3"/>
          <a:stretch>
            <a:fillRect/>
          </a:stretch>
        </p:blipFill>
        <p:spPr>
          <a:xfrm>
            <a:off x="6306176" y="1825625"/>
            <a:ext cx="5016836" cy="4351338"/>
          </a:xfrm>
          <a:prstGeom prst="rect">
            <a:avLst/>
          </a:prstGeom>
        </p:spPr>
      </p:pic>
      <p:sp>
        <p:nvSpPr>
          <p:cNvPr id="4" name="Slide Number Placeholder 3">
            <a:extLst>
              <a:ext uri="{FF2B5EF4-FFF2-40B4-BE49-F238E27FC236}">
                <a16:creationId xmlns:a16="http://schemas.microsoft.com/office/drawing/2014/main" id="{6C033CF1-87E3-84C1-DC8F-055D3DF98A58}"/>
              </a:ext>
            </a:extLst>
          </p:cNvPr>
          <p:cNvSpPr>
            <a:spLocks noGrp="1"/>
          </p:cNvSpPr>
          <p:nvPr>
            <p:ph type="sldNum" sz="quarter" idx="12"/>
          </p:nvPr>
        </p:nvSpPr>
        <p:spPr/>
        <p:txBody>
          <a:bodyPr/>
          <a:lstStyle/>
          <a:p>
            <a:fld id="{0322EA46-A50A-4B74-807A-1D180152ACDE}" type="slidenum">
              <a:rPr lang="en-GB" smtClean="0"/>
              <a:t>7</a:t>
            </a:fld>
            <a:endParaRPr lang="en-GB"/>
          </a:p>
        </p:txBody>
      </p:sp>
    </p:spTree>
    <p:extLst>
      <p:ext uri="{BB962C8B-B14F-4D97-AF65-F5344CB8AC3E}">
        <p14:creationId xmlns:p14="http://schemas.microsoft.com/office/powerpoint/2010/main" val="143535244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8ED140-D326-6EFE-9355-4C59B4BA5C21}"/>
              </a:ext>
            </a:extLst>
          </p:cNvPr>
          <p:cNvSpPr>
            <a:spLocks noGrp="1"/>
          </p:cNvSpPr>
          <p:nvPr>
            <p:ph type="title"/>
          </p:nvPr>
        </p:nvSpPr>
        <p:spPr/>
        <p:txBody>
          <a:bodyPr/>
          <a:lstStyle/>
          <a:p>
            <a:r>
              <a:rPr lang="en-GB"/>
              <a:t>Quick Recap: Types of Information</a:t>
            </a:r>
          </a:p>
        </p:txBody>
      </p:sp>
      <p:sp>
        <p:nvSpPr>
          <p:cNvPr id="3" name="Content Placeholder 2">
            <a:extLst>
              <a:ext uri="{FF2B5EF4-FFF2-40B4-BE49-F238E27FC236}">
                <a16:creationId xmlns:a16="http://schemas.microsoft.com/office/drawing/2014/main" id="{2CB32C3D-2EB6-714A-470C-1F44CBDC7F60}"/>
              </a:ext>
            </a:extLst>
          </p:cNvPr>
          <p:cNvSpPr>
            <a:spLocks noGrp="1"/>
          </p:cNvSpPr>
          <p:nvPr>
            <p:ph sz="half" idx="1"/>
          </p:nvPr>
        </p:nvSpPr>
        <p:spPr/>
        <p:txBody>
          <a:bodyPr>
            <a:normAutofit fontScale="92500" lnSpcReduction="10000"/>
          </a:bodyPr>
          <a:lstStyle/>
          <a:p>
            <a:r>
              <a:rPr lang="en-GB"/>
              <a:t>You learned about:</a:t>
            </a:r>
          </a:p>
          <a:p>
            <a:pPr lvl="1"/>
            <a:r>
              <a:rPr lang="en-GB"/>
              <a:t>Books</a:t>
            </a:r>
          </a:p>
          <a:p>
            <a:pPr lvl="1"/>
            <a:r>
              <a:rPr lang="en-GB"/>
              <a:t>Journals and articles</a:t>
            </a:r>
          </a:p>
          <a:p>
            <a:pPr lvl="1"/>
            <a:r>
              <a:rPr lang="en-GB"/>
              <a:t>Audio‑visual (videos, podcasts)</a:t>
            </a:r>
          </a:p>
          <a:p>
            <a:pPr lvl="1"/>
            <a:r>
              <a:rPr lang="en-GB"/>
              <a:t>Websites</a:t>
            </a:r>
          </a:p>
          <a:p>
            <a:pPr lvl="1"/>
            <a:r>
              <a:rPr lang="en-GB"/>
              <a:t>Social media</a:t>
            </a:r>
          </a:p>
          <a:p>
            <a:pPr lvl="1"/>
            <a:r>
              <a:rPr lang="en-GB"/>
              <a:t>Statistics and data</a:t>
            </a:r>
          </a:p>
          <a:p>
            <a:r>
              <a:rPr lang="en-GB"/>
              <a:t>These help you find different kinds of knowledge.</a:t>
            </a:r>
          </a:p>
          <a:p>
            <a:endParaRPr lang="en-GB"/>
          </a:p>
        </p:txBody>
      </p:sp>
      <p:sp>
        <p:nvSpPr>
          <p:cNvPr id="4" name="Content Placeholder 3">
            <a:extLst>
              <a:ext uri="{FF2B5EF4-FFF2-40B4-BE49-F238E27FC236}">
                <a16:creationId xmlns:a16="http://schemas.microsoft.com/office/drawing/2014/main" id="{D2F15F6F-F16E-F56B-5940-6DABD033C5CD}"/>
              </a:ext>
            </a:extLst>
          </p:cNvPr>
          <p:cNvSpPr>
            <a:spLocks noGrp="1"/>
          </p:cNvSpPr>
          <p:nvPr>
            <p:ph sz="half" idx="2"/>
          </p:nvPr>
        </p:nvSpPr>
        <p:spPr/>
        <p:txBody>
          <a:bodyPr>
            <a:normAutofit fontScale="92500" lnSpcReduction="10000"/>
          </a:bodyPr>
          <a:lstStyle/>
          <a:p>
            <a:r>
              <a:rPr lang="en-GB"/>
              <a:t>Choose two types of information from the list.</a:t>
            </a:r>
          </a:p>
          <a:p>
            <a:r>
              <a:rPr lang="en-GB"/>
              <a:t>Think about:</a:t>
            </a:r>
          </a:p>
          <a:p>
            <a:pPr lvl="1"/>
            <a:r>
              <a:rPr lang="en-GB"/>
              <a:t>When would you use it for business?</a:t>
            </a:r>
          </a:p>
          <a:p>
            <a:pPr lvl="1"/>
            <a:r>
              <a:rPr lang="en-GB"/>
              <a:t>When would you not use it?</a:t>
            </a:r>
          </a:p>
          <a:p>
            <a:pPr lvl="1"/>
            <a:r>
              <a:rPr lang="en-GB"/>
              <a:t>What problems could it have?</a:t>
            </a:r>
          </a:p>
        </p:txBody>
      </p:sp>
      <p:pic>
        <p:nvPicPr>
          <p:cNvPr id="5" name="Online Media 4" title="1 Minute Timer">
            <a:hlinkClick r:id="" action="ppaction://media"/>
            <a:extLst>
              <a:ext uri="{FF2B5EF4-FFF2-40B4-BE49-F238E27FC236}">
                <a16:creationId xmlns:a16="http://schemas.microsoft.com/office/drawing/2014/main" id="{9FCF1A5E-C2D7-529F-278B-9402CE1F6FF7}"/>
              </a:ext>
            </a:extLst>
          </p:cNvPr>
          <p:cNvPicPr>
            <a:picLocks noRot="1" noChangeAspect="1"/>
          </p:cNvPicPr>
          <p:nvPr>
            <a:videoFile r:link="rId1"/>
          </p:nvPr>
        </p:nvPicPr>
        <p:blipFill>
          <a:blip r:embed="rId4"/>
          <a:stretch>
            <a:fillRect/>
          </a:stretch>
        </p:blipFill>
        <p:spPr>
          <a:xfrm>
            <a:off x="8539701" y="4803173"/>
            <a:ext cx="2670313" cy="1508727"/>
          </a:xfrm>
          <a:prstGeom prst="rect">
            <a:avLst/>
          </a:prstGeom>
        </p:spPr>
      </p:pic>
      <p:sp>
        <p:nvSpPr>
          <p:cNvPr id="6" name="Slide Number Placeholder 5">
            <a:extLst>
              <a:ext uri="{FF2B5EF4-FFF2-40B4-BE49-F238E27FC236}">
                <a16:creationId xmlns:a16="http://schemas.microsoft.com/office/drawing/2014/main" id="{4506CE44-4528-3E7F-1B6C-1455EFE39BAE}"/>
              </a:ext>
            </a:extLst>
          </p:cNvPr>
          <p:cNvSpPr>
            <a:spLocks noGrp="1"/>
          </p:cNvSpPr>
          <p:nvPr>
            <p:ph type="sldNum" sz="quarter" idx="12"/>
          </p:nvPr>
        </p:nvSpPr>
        <p:spPr/>
        <p:txBody>
          <a:bodyPr/>
          <a:lstStyle/>
          <a:p>
            <a:fld id="{0322EA46-A50A-4B74-807A-1D180152ACDE}" type="slidenum">
              <a:rPr lang="en-GB" smtClean="0"/>
              <a:t>8</a:t>
            </a:fld>
            <a:endParaRPr lang="en-GB"/>
          </a:p>
        </p:txBody>
      </p:sp>
    </p:spTree>
    <p:extLst>
      <p:ext uri="{BB962C8B-B14F-4D97-AF65-F5344CB8AC3E}">
        <p14:creationId xmlns:p14="http://schemas.microsoft.com/office/powerpoint/2010/main" val="37520613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1000"/>
                                        <p:tgtEl>
                                          <p:spTgt spid="4">
                                            <p:txEl>
                                              <p:pRg st="0" end="0"/>
                                            </p:txEl>
                                          </p:spTgt>
                                        </p:tgtEl>
                                      </p:cBhvr>
                                    </p:animEffect>
                                    <p:anim calcmode="lin" valueType="num">
                                      <p:cBhvr>
                                        <p:cTn id="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fade">
                                      <p:cBhvr>
                                        <p:cTn id="12" dur="1000"/>
                                        <p:tgtEl>
                                          <p:spTgt spid="4">
                                            <p:txEl>
                                              <p:pRg st="1" end="1"/>
                                            </p:txEl>
                                          </p:spTgt>
                                        </p:tgtEl>
                                      </p:cBhvr>
                                    </p:animEffect>
                                    <p:anim calcmode="lin" valueType="num">
                                      <p:cBhvr>
                                        <p:cTn id="13"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4">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fade">
                                      <p:cBhvr>
                                        <p:cTn id="17" dur="1000"/>
                                        <p:tgtEl>
                                          <p:spTgt spid="4">
                                            <p:txEl>
                                              <p:pRg st="2" end="2"/>
                                            </p:txEl>
                                          </p:spTgt>
                                        </p:tgtEl>
                                      </p:cBhvr>
                                    </p:animEffect>
                                    <p:anim calcmode="lin" valueType="num">
                                      <p:cBhvr>
                                        <p:cTn id="18"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4">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4">
                                            <p:txEl>
                                              <p:pRg st="3" end="3"/>
                                            </p:txEl>
                                          </p:spTgt>
                                        </p:tgtEl>
                                        <p:attrNameLst>
                                          <p:attrName>style.visibility</p:attrName>
                                        </p:attrNameLst>
                                      </p:cBhvr>
                                      <p:to>
                                        <p:strVal val="visible"/>
                                      </p:to>
                                    </p:set>
                                    <p:animEffect transition="in" filter="fade">
                                      <p:cBhvr>
                                        <p:cTn id="22" dur="1000"/>
                                        <p:tgtEl>
                                          <p:spTgt spid="4">
                                            <p:txEl>
                                              <p:pRg st="3" end="3"/>
                                            </p:txEl>
                                          </p:spTgt>
                                        </p:tgtEl>
                                      </p:cBhvr>
                                    </p:animEffect>
                                    <p:anim calcmode="lin" valueType="num">
                                      <p:cBhvr>
                                        <p:cTn id="23"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4">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4">
                                            <p:txEl>
                                              <p:pRg st="4" end="4"/>
                                            </p:txEl>
                                          </p:spTgt>
                                        </p:tgtEl>
                                        <p:attrNameLst>
                                          <p:attrName>style.visibility</p:attrName>
                                        </p:attrNameLst>
                                      </p:cBhvr>
                                      <p:to>
                                        <p:strVal val="visible"/>
                                      </p:to>
                                    </p:set>
                                    <p:animEffect transition="in" filter="fade">
                                      <p:cBhvr>
                                        <p:cTn id="27" dur="1000"/>
                                        <p:tgtEl>
                                          <p:spTgt spid="4">
                                            <p:txEl>
                                              <p:pRg st="4" end="4"/>
                                            </p:txEl>
                                          </p:spTgt>
                                        </p:tgtEl>
                                      </p:cBhvr>
                                    </p:animEffect>
                                    <p:anim calcmode="lin" valueType="num">
                                      <p:cBhvr>
                                        <p:cTn id="28"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4">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seq concurrent="1" nextAc="seek">
              <p:cTn id="30" restart="whenNotActive" fill="hold" evtFilter="cancelBubble" nodeType="interactiveSeq">
                <p:stCondLst>
                  <p:cond evt="onClick" delay="0">
                    <p:tgtEl>
                      <p:spTgt spid="5"/>
                    </p:tgtEl>
                  </p:cond>
                </p:stCondLst>
                <p:endSync evt="end" delay="0">
                  <p:rtn val="all"/>
                </p:endSync>
                <p:childTnLst>
                  <p:par>
                    <p:cTn id="31" fill="hold">
                      <p:stCondLst>
                        <p:cond delay="0"/>
                      </p:stCondLst>
                      <p:childTnLst>
                        <p:par>
                          <p:cTn id="32" fill="hold">
                            <p:stCondLst>
                              <p:cond delay="0"/>
                            </p:stCondLst>
                            <p:childTnLst>
                              <p:par>
                                <p:cTn id="33" presetID="2" presetClass="mediacall" presetSubtype="0" fill="hold" nodeType="clickEffect">
                                  <p:stCondLst>
                                    <p:cond delay="0"/>
                                  </p:stCondLst>
                                  <p:childTnLst>
                                    <p:cmd type="call" cmd="togglePause">
                                      <p:cBhvr>
                                        <p:cTn id="34" dur="1" fill="hold"/>
                                        <p:tgtEl>
                                          <p:spTgt spid="5"/>
                                        </p:tgtEl>
                                      </p:cBhvr>
                                    </p:cmd>
                                  </p:childTnLst>
                                </p:cTn>
                              </p:par>
                            </p:childTnLst>
                          </p:cTn>
                        </p:par>
                      </p:childTnLst>
                    </p:cTn>
                  </p:par>
                </p:childTnLst>
              </p:cTn>
              <p:nextCondLst>
                <p:cond evt="onClick" delay="0">
                  <p:tgtEl>
                    <p:spTgt spid="5"/>
                  </p:tgtEl>
                </p:cond>
              </p:nextCondLst>
            </p:seq>
            <p:video>
              <p:cMediaNode vol="80000">
                <p:cTn id="35" fill="hold" display="0">
                  <p:stCondLst>
                    <p:cond delay="indefinite"/>
                  </p:stCondLst>
                </p:cTn>
                <p:tgtEl>
                  <p:spTgt spid="5"/>
                </p:tgtEl>
              </p:cMediaNode>
            </p:video>
          </p:childTnLst>
        </p:cTn>
      </p:par>
    </p:tnLst>
    <p:bldLst>
      <p:bldP spid="4" grpId="0" build="allAtOnce"/>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871207-139F-B2D5-F7B6-B499C6B23AFE}"/>
              </a:ext>
            </a:extLst>
          </p:cNvPr>
          <p:cNvSpPr>
            <a:spLocks noGrp="1"/>
          </p:cNvSpPr>
          <p:nvPr>
            <p:ph type="title"/>
          </p:nvPr>
        </p:nvSpPr>
        <p:spPr/>
        <p:txBody>
          <a:bodyPr/>
          <a:lstStyle/>
          <a:p>
            <a:r>
              <a:rPr lang="en-GB"/>
              <a:t>Quick Recap: Stages of Information</a:t>
            </a:r>
          </a:p>
        </p:txBody>
      </p:sp>
      <p:sp>
        <p:nvSpPr>
          <p:cNvPr id="3" name="Content Placeholder 2">
            <a:extLst>
              <a:ext uri="{FF2B5EF4-FFF2-40B4-BE49-F238E27FC236}">
                <a16:creationId xmlns:a16="http://schemas.microsoft.com/office/drawing/2014/main" id="{AB461B61-C5CE-467D-AEDD-97C3E5830385}"/>
              </a:ext>
            </a:extLst>
          </p:cNvPr>
          <p:cNvSpPr>
            <a:spLocks noGrp="1"/>
          </p:cNvSpPr>
          <p:nvPr>
            <p:ph idx="1"/>
          </p:nvPr>
        </p:nvSpPr>
        <p:spPr/>
        <p:txBody>
          <a:bodyPr vert="horz" lIns="91440" tIns="45720" rIns="91440" bIns="45720" rtlCol="0" anchor="t">
            <a:normAutofit/>
          </a:bodyPr>
          <a:lstStyle/>
          <a:p>
            <a:r>
              <a:rPr lang="en-GB"/>
              <a:t>You learned that information can be:</a:t>
            </a:r>
          </a:p>
          <a:p>
            <a:pPr lvl="1"/>
            <a:r>
              <a:rPr lang="en-GB"/>
              <a:t>Primary – first‑hand information</a:t>
            </a:r>
          </a:p>
          <a:p>
            <a:pPr lvl="1"/>
            <a:r>
              <a:rPr lang="en-GB"/>
              <a:t>Secondary – explains or analyses primary sources</a:t>
            </a:r>
          </a:p>
          <a:p>
            <a:pPr lvl="1"/>
            <a:r>
              <a:rPr lang="en-GB"/>
              <a:t>Tertiary – summaries, overviews, collections</a:t>
            </a:r>
          </a:p>
          <a:p>
            <a:endParaRPr lang="en-GB"/>
          </a:p>
          <a:p>
            <a:r>
              <a:rPr lang="en-GB"/>
              <a:t>This helps you understand where information comes from</a:t>
            </a:r>
          </a:p>
          <a:p>
            <a:endParaRPr lang="en-GB"/>
          </a:p>
        </p:txBody>
      </p:sp>
      <p:sp>
        <p:nvSpPr>
          <p:cNvPr id="4" name="Slide Number Placeholder 3">
            <a:extLst>
              <a:ext uri="{FF2B5EF4-FFF2-40B4-BE49-F238E27FC236}">
                <a16:creationId xmlns:a16="http://schemas.microsoft.com/office/drawing/2014/main" id="{DC60DF09-CF4D-D425-E715-02733637260D}"/>
              </a:ext>
            </a:extLst>
          </p:cNvPr>
          <p:cNvSpPr>
            <a:spLocks noGrp="1"/>
          </p:cNvSpPr>
          <p:nvPr>
            <p:ph type="sldNum" sz="quarter" idx="12"/>
          </p:nvPr>
        </p:nvSpPr>
        <p:spPr/>
        <p:txBody>
          <a:bodyPr/>
          <a:lstStyle/>
          <a:p>
            <a:fld id="{0322EA46-A50A-4B74-807A-1D180152ACDE}" type="slidenum">
              <a:rPr lang="en-GB" smtClean="0"/>
              <a:t>9</a:t>
            </a:fld>
            <a:endParaRPr lang="en-GB"/>
          </a:p>
        </p:txBody>
      </p:sp>
    </p:spTree>
    <p:extLst>
      <p:ext uri="{BB962C8B-B14F-4D97-AF65-F5344CB8AC3E}">
        <p14:creationId xmlns:p14="http://schemas.microsoft.com/office/powerpoint/2010/main" val="167547518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C978EB-4A0E-D3D0-D173-9904FD8CAC44}"/>
              </a:ext>
            </a:extLst>
          </p:cNvPr>
          <p:cNvSpPr>
            <a:spLocks noGrp="1"/>
          </p:cNvSpPr>
          <p:nvPr>
            <p:ph type="title"/>
          </p:nvPr>
        </p:nvSpPr>
        <p:spPr/>
        <p:txBody>
          <a:bodyPr/>
          <a:lstStyle/>
          <a:p>
            <a:r>
              <a:rPr lang="en-GB"/>
              <a:t>Types of Business Information</a:t>
            </a:r>
          </a:p>
        </p:txBody>
      </p:sp>
      <p:sp>
        <p:nvSpPr>
          <p:cNvPr id="3" name="Content Placeholder 2">
            <a:extLst>
              <a:ext uri="{FF2B5EF4-FFF2-40B4-BE49-F238E27FC236}">
                <a16:creationId xmlns:a16="http://schemas.microsoft.com/office/drawing/2014/main" id="{9AD369CE-2B05-05F9-ECF2-D2E7CE962696}"/>
              </a:ext>
            </a:extLst>
          </p:cNvPr>
          <p:cNvSpPr>
            <a:spLocks noGrp="1"/>
          </p:cNvSpPr>
          <p:nvPr>
            <p:ph idx="1"/>
          </p:nvPr>
        </p:nvSpPr>
        <p:spPr/>
        <p:txBody>
          <a:bodyPr/>
          <a:lstStyle/>
          <a:p>
            <a:pPr marL="0" indent="0">
              <a:buNone/>
            </a:pPr>
            <a:r>
              <a:rPr lang="en-GB"/>
              <a:t>Common business information includes:</a:t>
            </a:r>
          </a:p>
          <a:p>
            <a:r>
              <a:rPr lang="en-GB"/>
              <a:t>Business news </a:t>
            </a:r>
            <a:r>
              <a:rPr lang="en-GB">
                <a:sym typeface="Wingdings" panose="05000000000000000000" pitchFamily="2" charset="2"/>
              </a:rPr>
              <a:t> What is happening now</a:t>
            </a:r>
            <a:endParaRPr lang="en-GB"/>
          </a:p>
          <a:p>
            <a:r>
              <a:rPr lang="en-GB"/>
              <a:t>Company information </a:t>
            </a:r>
            <a:r>
              <a:rPr lang="en-GB">
                <a:sym typeface="Wingdings" panose="05000000000000000000" pitchFamily="2" charset="2"/>
              </a:rPr>
              <a:t> About one business</a:t>
            </a:r>
            <a:endParaRPr lang="en-GB"/>
          </a:p>
          <a:p>
            <a:r>
              <a:rPr lang="en-GB"/>
              <a:t>Reports </a:t>
            </a:r>
            <a:r>
              <a:rPr lang="en-GB">
                <a:sym typeface="Wingdings" panose="05000000000000000000" pitchFamily="2" charset="2"/>
              </a:rPr>
              <a:t> Industry, market, or financial facts</a:t>
            </a:r>
            <a:endParaRPr lang="en-GB"/>
          </a:p>
          <a:p>
            <a:r>
              <a:rPr lang="en-GB"/>
              <a:t>Academic articles </a:t>
            </a:r>
            <a:r>
              <a:rPr lang="en-GB">
                <a:sym typeface="Wingdings" panose="05000000000000000000" pitchFamily="2" charset="2"/>
              </a:rPr>
              <a:t> Research by experts</a:t>
            </a:r>
            <a:endParaRPr lang="en-GB"/>
          </a:p>
          <a:p>
            <a:pPr marL="0" indent="0">
              <a:buNone/>
            </a:pPr>
            <a:r>
              <a:rPr lang="en-GB"/>
              <a:t>Why it matters</a:t>
            </a:r>
          </a:p>
          <a:p>
            <a:r>
              <a:rPr lang="en-GB"/>
              <a:t>Different sources give different answers</a:t>
            </a:r>
          </a:p>
        </p:txBody>
      </p:sp>
      <p:sp>
        <p:nvSpPr>
          <p:cNvPr id="4" name="Slide Number Placeholder 3">
            <a:extLst>
              <a:ext uri="{FF2B5EF4-FFF2-40B4-BE49-F238E27FC236}">
                <a16:creationId xmlns:a16="http://schemas.microsoft.com/office/drawing/2014/main" id="{F59E8C29-0366-BD97-75E0-49610611333E}"/>
              </a:ext>
            </a:extLst>
          </p:cNvPr>
          <p:cNvSpPr>
            <a:spLocks noGrp="1"/>
          </p:cNvSpPr>
          <p:nvPr>
            <p:ph type="sldNum" sz="quarter" idx="12"/>
          </p:nvPr>
        </p:nvSpPr>
        <p:spPr/>
        <p:txBody>
          <a:bodyPr/>
          <a:lstStyle/>
          <a:p>
            <a:fld id="{0322EA46-A50A-4B74-807A-1D180152ACDE}" type="slidenum">
              <a:rPr lang="en-GB" smtClean="0"/>
              <a:t>10</a:t>
            </a:fld>
            <a:endParaRPr lang="en-GB"/>
          </a:p>
        </p:txBody>
      </p:sp>
    </p:spTree>
    <p:extLst>
      <p:ext uri="{BB962C8B-B14F-4D97-AF65-F5344CB8AC3E}">
        <p14:creationId xmlns:p14="http://schemas.microsoft.com/office/powerpoint/2010/main" val="8004280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9E710C-7265-C25D-A616-CCFDB733A3C6}"/>
              </a:ext>
            </a:extLst>
          </p:cNvPr>
          <p:cNvSpPr>
            <a:spLocks noGrp="1"/>
          </p:cNvSpPr>
          <p:nvPr>
            <p:ph type="title"/>
          </p:nvPr>
        </p:nvSpPr>
        <p:spPr/>
        <p:txBody>
          <a:bodyPr>
            <a:normAutofit/>
          </a:bodyPr>
          <a:lstStyle/>
          <a:p>
            <a:r>
              <a:rPr lang="en-GB"/>
              <a:t>Low‑Level and High‑Level Business Information</a:t>
            </a:r>
          </a:p>
        </p:txBody>
      </p:sp>
      <p:sp>
        <p:nvSpPr>
          <p:cNvPr id="3" name="Content Placeholder 2">
            <a:extLst>
              <a:ext uri="{FF2B5EF4-FFF2-40B4-BE49-F238E27FC236}">
                <a16:creationId xmlns:a16="http://schemas.microsoft.com/office/drawing/2014/main" id="{C08FF2F3-D2CD-C4A3-B2C2-DF8A627A657F}"/>
              </a:ext>
            </a:extLst>
          </p:cNvPr>
          <p:cNvSpPr>
            <a:spLocks noGrp="1"/>
          </p:cNvSpPr>
          <p:nvPr>
            <p:ph sz="half" idx="1"/>
          </p:nvPr>
        </p:nvSpPr>
        <p:spPr/>
        <p:txBody>
          <a:bodyPr>
            <a:normAutofit fontScale="92500" lnSpcReduction="10000"/>
          </a:bodyPr>
          <a:lstStyle/>
          <a:p>
            <a:pPr marL="0" indent="0">
              <a:buNone/>
            </a:pPr>
            <a:r>
              <a:rPr lang="en-GB"/>
              <a:t>Low‑level information:</a:t>
            </a:r>
          </a:p>
          <a:p>
            <a:r>
              <a:rPr lang="en-GB"/>
              <a:t>Easy to read</a:t>
            </a:r>
          </a:p>
          <a:p>
            <a:r>
              <a:rPr lang="en-GB"/>
              <a:t>For the general public</a:t>
            </a:r>
          </a:p>
          <a:p>
            <a:r>
              <a:rPr lang="en-GB"/>
              <a:t>Examples:  </a:t>
            </a:r>
          </a:p>
          <a:p>
            <a:pPr lvl="1"/>
            <a:r>
              <a:rPr lang="en-GB"/>
              <a:t>Business news  </a:t>
            </a:r>
          </a:p>
          <a:p>
            <a:pPr lvl="1"/>
            <a:r>
              <a:rPr lang="en-GB"/>
              <a:t>Company websites  </a:t>
            </a:r>
          </a:p>
          <a:p>
            <a:pPr lvl="1"/>
            <a:r>
              <a:rPr lang="en-GB"/>
              <a:t>Short videos or summaries</a:t>
            </a:r>
          </a:p>
          <a:p>
            <a:pPr marL="0" indent="0">
              <a:buNone/>
            </a:pPr>
            <a:endParaRPr lang="en-GB"/>
          </a:p>
          <a:p>
            <a:endParaRPr lang="en-GB"/>
          </a:p>
        </p:txBody>
      </p:sp>
      <p:sp>
        <p:nvSpPr>
          <p:cNvPr id="4" name="Content Placeholder 3">
            <a:extLst>
              <a:ext uri="{FF2B5EF4-FFF2-40B4-BE49-F238E27FC236}">
                <a16:creationId xmlns:a16="http://schemas.microsoft.com/office/drawing/2014/main" id="{7C8F9ED5-4934-DFE2-4AB1-5A6780AE1249}"/>
              </a:ext>
            </a:extLst>
          </p:cNvPr>
          <p:cNvSpPr>
            <a:spLocks noGrp="1"/>
          </p:cNvSpPr>
          <p:nvPr>
            <p:ph sz="half" idx="2"/>
          </p:nvPr>
        </p:nvSpPr>
        <p:spPr/>
        <p:txBody>
          <a:bodyPr>
            <a:normAutofit fontScale="92500" lnSpcReduction="10000"/>
          </a:bodyPr>
          <a:lstStyle/>
          <a:p>
            <a:pPr marL="0" indent="0">
              <a:buNone/>
            </a:pPr>
            <a:r>
              <a:rPr lang="en-GB"/>
              <a:t>High‑level (expert) information:</a:t>
            </a:r>
          </a:p>
          <a:p>
            <a:r>
              <a:rPr lang="en-GB"/>
              <a:t>More detailed and complex</a:t>
            </a:r>
          </a:p>
          <a:p>
            <a:r>
              <a:rPr lang="en-GB"/>
              <a:t> For professionals or researchers</a:t>
            </a:r>
          </a:p>
          <a:p>
            <a:r>
              <a:rPr lang="en-GB"/>
              <a:t> Examples:  </a:t>
            </a:r>
          </a:p>
          <a:p>
            <a:pPr lvl="1"/>
            <a:r>
              <a:rPr lang="en-GB"/>
              <a:t>Industry reports  </a:t>
            </a:r>
          </a:p>
          <a:p>
            <a:pPr lvl="1"/>
            <a:r>
              <a:rPr lang="en-GB"/>
              <a:t>Market research  </a:t>
            </a:r>
          </a:p>
          <a:p>
            <a:pPr lvl="1"/>
            <a:r>
              <a:rPr lang="en-GB"/>
              <a:t>Financial reports  </a:t>
            </a:r>
          </a:p>
          <a:p>
            <a:pPr lvl="1"/>
            <a:r>
              <a:rPr lang="en-GB"/>
              <a:t>Academic articles</a:t>
            </a:r>
          </a:p>
          <a:p>
            <a:endParaRPr lang="en-GB"/>
          </a:p>
        </p:txBody>
      </p:sp>
      <p:sp>
        <p:nvSpPr>
          <p:cNvPr id="5" name="Slide Number Placeholder 4">
            <a:extLst>
              <a:ext uri="{FF2B5EF4-FFF2-40B4-BE49-F238E27FC236}">
                <a16:creationId xmlns:a16="http://schemas.microsoft.com/office/drawing/2014/main" id="{A2453E09-8A9E-3943-221C-4331DD5D6052}"/>
              </a:ext>
            </a:extLst>
          </p:cNvPr>
          <p:cNvSpPr>
            <a:spLocks noGrp="1"/>
          </p:cNvSpPr>
          <p:nvPr>
            <p:ph type="sldNum" sz="quarter" idx="12"/>
          </p:nvPr>
        </p:nvSpPr>
        <p:spPr/>
        <p:txBody>
          <a:bodyPr/>
          <a:lstStyle/>
          <a:p>
            <a:fld id="{0322EA46-A50A-4B74-807A-1D180152ACDE}" type="slidenum">
              <a:rPr lang="en-GB" smtClean="0"/>
              <a:t>11</a:t>
            </a:fld>
            <a:endParaRPr lang="en-GB"/>
          </a:p>
        </p:txBody>
      </p:sp>
    </p:spTree>
    <p:extLst>
      <p:ext uri="{BB962C8B-B14F-4D97-AF65-F5344CB8AC3E}">
        <p14:creationId xmlns:p14="http://schemas.microsoft.com/office/powerpoint/2010/main" val="237295305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F89A5826-25F0-FD16-ECE9-F6CB9E731B32}"/>
              </a:ext>
            </a:extLst>
          </p:cNvPr>
          <p:cNvSpPr>
            <a:spLocks noGrp="1"/>
          </p:cNvSpPr>
          <p:nvPr>
            <p:ph type="title"/>
          </p:nvPr>
        </p:nvSpPr>
        <p:spPr/>
        <p:txBody>
          <a:bodyPr/>
          <a:lstStyle/>
          <a:p>
            <a:r>
              <a:rPr lang="en-GB"/>
              <a:t>Let’s think together</a:t>
            </a:r>
          </a:p>
        </p:txBody>
      </p:sp>
      <p:pic>
        <p:nvPicPr>
          <p:cNvPr id="7" name="Content Placeholder 6">
            <a:extLst>
              <a:ext uri="{FF2B5EF4-FFF2-40B4-BE49-F238E27FC236}">
                <a16:creationId xmlns:a16="http://schemas.microsoft.com/office/drawing/2014/main" id="{F494BCEF-F74E-BF8E-C5D8-86897B152336}"/>
              </a:ext>
            </a:extLst>
          </p:cNvPr>
          <p:cNvPicPr>
            <a:picLocks noGrp="1" noChangeAspect="1"/>
          </p:cNvPicPr>
          <p:nvPr>
            <p:ph sz="half" idx="1"/>
          </p:nvPr>
        </p:nvPicPr>
        <p:blipFill>
          <a:blip r:embed="rId4"/>
          <a:stretch>
            <a:fillRect/>
          </a:stretch>
        </p:blipFill>
        <p:spPr>
          <a:xfrm>
            <a:off x="106724" y="2162755"/>
            <a:ext cx="6131974" cy="3450866"/>
          </a:xfrm>
          <a:prstGeom prst="rect">
            <a:avLst/>
          </a:prstGeom>
        </p:spPr>
      </p:pic>
      <p:sp>
        <p:nvSpPr>
          <p:cNvPr id="9" name="Content Placeholder 8">
            <a:extLst>
              <a:ext uri="{FF2B5EF4-FFF2-40B4-BE49-F238E27FC236}">
                <a16:creationId xmlns:a16="http://schemas.microsoft.com/office/drawing/2014/main" id="{F6173E19-E37B-31BB-BA7F-77F23AEC6600}"/>
              </a:ext>
            </a:extLst>
          </p:cNvPr>
          <p:cNvSpPr>
            <a:spLocks noGrp="1"/>
          </p:cNvSpPr>
          <p:nvPr>
            <p:ph sz="half" idx="2"/>
          </p:nvPr>
        </p:nvSpPr>
        <p:spPr/>
        <p:txBody>
          <a:bodyPr/>
          <a:lstStyle/>
          <a:p>
            <a:r>
              <a:rPr lang="en-GB"/>
              <a:t>Is this low‑level or high‑level information?</a:t>
            </a:r>
          </a:p>
          <a:p>
            <a:r>
              <a:rPr lang="en-GB"/>
              <a:t>Where could you find expert‑level information on the same topic?</a:t>
            </a:r>
          </a:p>
          <a:p>
            <a:r>
              <a:rPr lang="en-GB"/>
              <a:t>Talk with your partner</a:t>
            </a:r>
          </a:p>
        </p:txBody>
      </p:sp>
      <p:pic>
        <p:nvPicPr>
          <p:cNvPr id="11" name="Online Media 4" title="1 Minute Timer">
            <a:hlinkClick r:id="" action="ppaction://media"/>
            <a:extLst>
              <a:ext uri="{FF2B5EF4-FFF2-40B4-BE49-F238E27FC236}">
                <a16:creationId xmlns:a16="http://schemas.microsoft.com/office/drawing/2014/main" id="{C8D9F024-2D30-6ECA-47D7-E884C48526C7}"/>
              </a:ext>
            </a:extLst>
          </p:cNvPr>
          <p:cNvPicPr>
            <a:picLocks noRot="1" noChangeAspect="1"/>
          </p:cNvPicPr>
          <p:nvPr>
            <a:videoFile r:link="rId1"/>
          </p:nvPr>
        </p:nvPicPr>
        <p:blipFill>
          <a:blip r:embed="rId5"/>
          <a:stretch>
            <a:fillRect/>
          </a:stretch>
        </p:blipFill>
        <p:spPr>
          <a:xfrm>
            <a:off x="8539701" y="5089420"/>
            <a:ext cx="2670313" cy="1508727"/>
          </a:xfrm>
          <a:prstGeom prst="rect">
            <a:avLst/>
          </a:prstGeom>
        </p:spPr>
      </p:pic>
      <p:sp>
        <p:nvSpPr>
          <p:cNvPr id="2" name="Slide Number Placeholder 1">
            <a:extLst>
              <a:ext uri="{FF2B5EF4-FFF2-40B4-BE49-F238E27FC236}">
                <a16:creationId xmlns:a16="http://schemas.microsoft.com/office/drawing/2014/main" id="{132DF989-79D7-F677-64C0-7C2E3F462D5A}"/>
              </a:ext>
            </a:extLst>
          </p:cNvPr>
          <p:cNvSpPr>
            <a:spLocks noGrp="1"/>
          </p:cNvSpPr>
          <p:nvPr>
            <p:ph type="sldNum" sz="quarter" idx="12"/>
          </p:nvPr>
        </p:nvSpPr>
        <p:spPr/>
        <p:txBody>
          <a:bodyPr/>
          <a:lstStyle/>
          <a:p>
            <a:fld id="{0322EA46-A50A-4B74-807A-1D180152ACDE}" type="slidenum">
              <a:rPr lang="en-GB" smtClean="0"/>
              <a:t>12</a:t>
            </a:fld>
            <a:endParaRPr lang="en-GB"/>
          </a:p>
        </p:txBody>
      </p:sp>
    </p:spTree>
    <p:extLst>
      <p:ext uri="{BB962C8B-B14F-4D97-AF65-F5344CB8AC3E}">
        <p14:creationId xmlns:p14="http://schemas.microsoft.com/office/powerpoint/2010/main" val="1342877447"/>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11"/>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11"/>
                                        </p:tgtEl>
                                      </p:cBhvr>
                                    </p:cmd>
                                  </p:childTnLst>
                                </p:cTn>
                              </p:par>
                            </p:childTnLst>
                          </p:cTn>
                        </p:par>
                      </p:childTnLst>
                    </p:cTn>
                  </p:par>
                </p:childTnLst>
              </p:cTn>
              <p:nextCondLst>
                <p:cond evt="onClick" delay="0">
                  <p:tgtEl>
                    <p:spTgt spid="11"/>
                  </p:tgtEl>
                </p:cond>
              </p:nextCondLst>
            </p:seq>
            <p:video>
              <p:cMediaNode vol="80000">
                <p:cTn id="7" fill="hold" display="0">
                  <p:stCondLst>
                    <p:cond delay="indefinite"/>
                  </p:stCondLst>
                </p:cTn>
                <p:tgtEl>
                  <p:spTgt spid="11"/>
                </p:tgtEl>
              </p:cMediaNode>
            </p:vide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1A75EA-931E-8AE7-3592-C31371216277}"/>
              </a:ext>
            </a:extLst>
          </p:cNvPr>
          <p:cNvSpPr>
            <a:spLocks noGrp="1"/>
          </p:cNvSpPr>
          <p:nvPr>
            <p:ph type="ctrTitle"/>
          </p:nvPr>
        </p:nvSpPr>
        <p:spPr/>
        <p:txBody>
          <a:bodyPr/>
          <a:lstStyle/>
          <a:p>
            <a:r>
              <a:rPr lang="en-GB"/>
              <a:t>Searching Effectively</a:t>
            </a:r>
          </a:p>
        </p:txBody>
      </p:sp>
      <p:sp>
        <p:nvSpPr>
          <p:cNvPr id="3" name="Subtitle 2">
            <a:extLst>
              <a:ext uri="{FF2B5EF4-FFF2-40B4-BE49-F238E27FC236}">
                <a16:creationId xmlns:a16="http://schemas.microsoft.com/office/drawing/2014/main" id="{FB65028F-7B66-B79D-1945-914F768AADC1}"/>
              </a:ext>
            </a:extLst>
          </p:cNvPr>
          <p:cNvSpPr>
            <a:spLocks noGrp="1"/>
          </p:cNvSpPr>
          <p:nvPr>
            <p:ph type="subTitle" idx="1"/>
          </p:nvPr>
        </p:nvSpPr>
        <p:spPr/>
        <p:txBody>
          <a:bodyPr/>
          <a:lstStyle/>
          <a:p>
            <a:endParaRPr lang="en-GB"/>
          </a:p>
        </p:txBody>
      </p:sp>
      <p:pic>
        <p:nvPicPr>
          <p:cNvPr id="6" name="Picture Placeholder 5" descr="Hand on mouse">
            <a:extLst>
              <a:ext uri="{FF2B5EF4-FFF2-40B4-BE49-F238E27FC236}">
                <a16:creationId xmlns:a16="http://schemas.microsoft.com/office/drawing/2014/main" id="{2B771B56-E043-418E-C929-A3AF07BF909C}"/>
              </a:ext>
            </a:extLst>
          </p:cNvPr>
          <p:cNvPicPr>
            <a:picLocks noGrp="1" noChangeAspect="1"/>
          </p:cNvPicPr>
          <p:nvPr>
            <p:ph type="pic" sz="quarter" idx="10"/>
          </p:nvPr>
        </p:nvPicPr>
        <p:blipFill>
          <a:blip r:embed="rId2">
            <a:extLst>
              <a:ext uri="{28A0092B-C50C-407E-A947-70E740481C1C}">
                <a14:useLocalDpi xmlns:a14="http://schemas.microsoft.com/office/drawing/2010/main" val="0"/>
              </a:ext>
            </a:extLst>
          </a:blip>
          <a:srcRect l="24100" r="24100"/>
          <a:stretch>
            <a:fillRect/>
          </a:stretch>
        </p:blipFill>
        <p:spPr/>
      </p:pic>
    </p:spTree>
    <p:extLst>
      <p:ext uri="{BB962C8B-B14F-4D97-AF65-F5344CB8AC3E}">
        <p14:creationId xmlns:p14="http://schemas.microsoft.com/office/powerpoint/2010/main" val="389077725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9212A419-7423-C602-D996-B653ECC23878}"/>
              </a:ext>
            </a:extLst>
          </p:cNvPr>
          <p:cNvSpPr>
            <a:spLocks noGrp="1"/>
          </p:cNvSpPr>
          <p:nvPr>
            <p:ph type="title"/>
          </p:nvPr>
        </p:nvSpPr>
        <p:spPr/>
        <p:txBody>
          <a:bodyPr/>
          <a:lstStyle/>
          <a:p>
            <a:r>
              <a:rPr lang="en-GB"/>
              <a:t>Why Searching Matters</a:t>
            </a:r>
          </a:p>
        </p:txBody>
      </p:sp>
      <p:sp>
        <p:nvSpPr>
          <p:cNvPr id="6" name="Content Placeholder 5">
            <a:extLst>
              <a:ext uri="{FF2B5EF4-FFF2-40B4-BE49-F238E27FC236}">
                <a16:creationId xmlns:a16="http://schemas.microsoft.com/office/drawing/2014/main" id="{2BF6591D-D6EA-114F-77F7-EA5A9115CDB0}"/>
              </a:ext>
            </a:extLst>
          </p:cNvPr>
          <p:cNvSpPr>
            <a:spLocks noGrp="1"/>
          </p:cNvSpPr>
          <p:nvPr>
            <p:ph idx="1"/>
          </p:nvPr>
        </p:nvSpPr>
        <p:spPr/>
        <p:txBody>
          <a:bodyPr vert="horz" lIns="91440" tIns="45720" rIns="91440" bIns="45720" rtlCol="0" anchor="t">
            <a:normAutofit/>
          </a:bodyPr>
          <a:lstStyle/>
          <a:p>
            <a:pPr marL="0" indent="0">
              <a:buNone/>
            </a:pPr>
            <a:r>
              <a:rPr lang="en-GB"/>
              <a:t>Why should we learn to search well?</a:t>
            </a:r>
          </a:p>
          <a:p>
            <a:r>
              <a:rPr lang="en-GB"/>
              <a:t>Helps you find good business information</a:t>
            </a:r>
          </a:p>
          <a:p>
            <a:r>
              <a:rPr lang="en-GB"/>
              <a:t>Saves time when you study or work</a:t>
            </a:r>
          </a:p>
          <a:p>
            <a:r>
              <a:rPr lang="en-GB"/>
              <a:t>Helps you know what is true and what is not</a:t>
            </a:r>
          </a:p>
          <a:p>
            <a:r>
              <a:rPr lang="en-GB"/>
              <a:t>Gives you stronger evidence for assignments</a:t>
            </a:r>
          </a:p>
          <a:p>
            <a:r>
              <a:rPr lang="en-GB"/>
              <a:t>Builds confidence with digital tools</a:t>
            </a:r>
          </a:p>
          <a:p>
            <a:endParaRPr lang="en-GB"/>
          </a:p>
          <a:p>
            <a:endParaRPr lang="en-GB"/>
          </a:p>
        </p:txBody>
      </p:sp>
      <p:sp>
        <p:nvSpPr>
          <p:cNvPr id="7" name="Rectangle 6">
            <a:extLst>
              <a:ext uri="{FF2B5EF4-FFF2-40B4-BE49-F238E27FC236}">
                <a16:creationId xmlns:a16="http://schemas.microsoft.com/office/drawing/2014/main" id="{97D3098B-F1FF-EC43-8DA7-9D281200488B}"/>
              </a:ext>
            </a:extLst>
          </p:cNvPr>
          <p:cNvSpPr/>
          <p:nvPr/>
        </p:nvSpPr>
        <p:spPr>
          <a:xfrm>
            <a:off x="1005518" y="5476034"/>
            <a:ext cx="10884775" cy="923330"/>
          </a:xfrm>
          <a:prstGeom prst="rect">
            <a:avLst/>
          </a:prstGeom>
          <a:noFill/>
        </p:spPr>
        <p:txBody>
          <a:bodyPr wrap="none" lIns="91440" tIns="45720" rIns="91440" bIns="45720">
            <a:spAutoFit/>
          </a:bodyPr>
          <a:lstStyle/>
          <a:p>
            <a:r>
              <a:rPr lang="en-GB" sz="5400" b="1">
                <a:ln w="9525">
                  <a:solidFill>
                    <a:schemeClr val="bg1"/>
                  </a:solidFill>
                  <a:prstDash val="solid"/>
                </a:ln>
                <a:effectLst>
                  <a:outerShdw blurRad="12700" dist="38100" dir="2700000" algn="tl" rotWithShape="0">
                    <a:schemeClr val="bg1">
                      <a:lumMod val="50000"/>
                    </a:schemeClr>
                  </a:outerShdw>
                </a:effectLst>
              </a:rPr>
              <a:t>Good searching = better decisions</a:t>
            </a:r>
          </a:p>
        </p:txBody>
      </p:sp>
      <p:sp>
        <p:nvSpPr>
          <p:cNvPr id="2" name="Slide Number Placeholder 1">
            <a:extLst>
              <a:ext uri="{FF2B5EF4-FFF2-40B4-BE49-F238E27FC236}">
                <a16:creationId xmlns:a16="http://schemas.microsoft.com/office/drawing/2014/main" id="{C1553454-6693-9FBD-C93A-79491FE91CCC}"/>
              </a:ext>
            </a:extLst>
          </p:cNvPr>
          <p:cNvSpPr>
            <a:spLocks noGrp="1"/>
          </p:cNvSpPr>
          <p:nvPr>
            <p:ph type="sldNum" sz="quarter" idx="12"/>
          </p:nvPr>
        </p:nvSpPr>
        <p:spPr/>
        <p:txBody>
          <a:bodyPr/>
          <a:lstStyle/>
          <a:p>
            <a:fld id="{0322EA46-A50A-4B74-807A-1D180152ACDE}" type="slidenum">
              <a:rPr lang="en-GB" smtClean="0"/>
              <a:t>14</a:t>
            </a:fld>
            <a:endParaRPr lang="en-GB"/>
          </a:p>
        </p:txBody>
      </p:sp>
    </p:spTree>
    <p:extLst>
      <p:ext uri="{BB962C8B-B14F-4D97-AF65-F5344CB8AC3E}">
        <p14:creationId xmlns:p14="http://schemas.microsoft.com/office/powerpoint/2010/main" val="328263452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71B8B2-FEE8-7C3E-1B15-8798317D7585}"/>
              </a:ext>
            </a:extLst>
          </p:cNvPr>
          <p:cNvSpPr>
            <a:spLocks noGrp="1"/>
          </p:cNvSpPr>
          <p:nvPr>
            <p:ph type="title"/>
          </p:nvPr>
        </p:nvSpPr>
        <p:spPr/>
        <p:txBody>
          <a:bodyPr/>
          <a:lstStyle/>
          <a:p>
            <a:r>
              <a:rPr lang="en-GB"/>
              <a:t>Quick Search Warm‑Up </a:t>
            </a:r>
          </a:p>
        </p:txBody>
      </p:sp>
      <p:sp>
        <p:nvSpPr>
          <p:cNvPr id="3" name="Content Placeholder 2">
            <a:extLst>
              <a:ext uri="{FF2B5EF4-FFF2-40B4-BE49-F238E27FC236}">
                <a16:creationId xmlns:a16="http://schemas.microsoft.com/office/drawing/2014/main" id="{0F7EC518-D86A-2044-2510-AC394CF4EDD7}"/>
              </a:ext>
            </a:extLst>
          </p:cNvPr>
          <p:cNvSpPr>
            <a:spLocks noGrp="1"/>
          </p:cNvSpPr>
          <p:nvPr>
            <p:ph sz="half" idx="1"/>
          </p:nvPr>
        </p:nvSpPr>
        <p:spPr/>
        <p:txBody>
          <a:bodyPr>
            <a:normAutofit/>
          </a:bodyPr>
          <a:lstStyle/>
          <a:p>
            <a:pPr marL="0" indent="0">
              <a:buNone/>
            </a:pPr>
            <a:r>
              <a:rPr lang="en-GB"/>
              <a:t>We want to find out:</a:t>
            </a:r>
          </a:p>
          <a:p>
            <a:r>
              <a:rPr lang="en-GB"/>
              <a:t>“Why have supermarket prices in the UK risen recently?”</a:t>
            </a:r>
          </a:p>
          <a:p>
            <a:endParaRPr lang="en-GB"/>
          </a:p>
        </p:txBody>
      </p:sp>
      <p:sp>
        <p:nvSpPr>
          <p:cNvPr id="4" name="Content Placeholder 3">
            <a:extLst>
              <a:ext uri="{FF2B5EF4-FFF2-40B4-BE49-F238E27FC236}">
                <a16:creationId xmlns:a16="http://schemas.microsoft.com/office/drawing/2014/main" id="{234BBDC4-6821-122D-2870-34AE7A84FCA0}"/>
              </a:ext>
            </a:extLst>
          </p:cNvPr>
          <p:cNvSpPr>
            <a:spLocks noGrp="1"/>
          </p:cNvSpPr>
          <p:nvPr>
            <p:ph sz="half" idx="2"/>
          </p:nvPr>
        </p:nvSpPr>
        <p:spPr/>
        <p:txBody>
          <a:bodyPr>
            <a:normAutofit/>
          </a:bodyPr>
          <a:lstStyle/>
          <a:p>
            <a:r>
              <a:rPr lang="en-GB"/>
              <a:t>Type a search in your own words</a:t>
            </a:r>
          </a:p>
          <a:p>
            <a:r>
              <a:rPr lang="en-GB"/>
              <a:t>Look at the first 3 results</a:t>
            </a:r>
          </a:p>
          <a:p>
            <a:r>
              <a:rPr lang="en-GB"/>
              <a:t>Ask:</a:t>
            </a:r>
          </a:p>
          <a:p>
            <a:pPr lvl="1"/>
            <a:r>
              <a:rPr lang="en-GB"/>
              <a:t>Is this general or expert information?</a:t>
            </a:r>
          </a:p>
          <a:p>
            <a:pPr lvl="1"/>
            <a:r>
              <a:rPr lang="en-GB"/>
              <a:t>Who is it written for?</a:t>
            </a:r>
          </a:p>
          <a:p>
            <a:r>
              <a:rPr lang="en-GB"/>
              <a:t>Discuss with your partner</a:t>
            </a:r>
          </a:p>
          <a:p>
            <a:endParaRPr lang="en-GB"/>
          </a:p>
        </p:txBody>
      </p:sp>
      <p:pic>
        <p:nvPicPr>
          <p:cNvPr id="6" name="Online Media 5" title="3 Minute Timer">
            <a:hlinkClick r:id="" action="ppaction://media"/>
            <a:extLst>
              <a:ext uri="{FF2B5EF4-FFF2-40B4-BE49-F238E27FC236}">
                <a16:creationId xmlns:a16="http://schemas.microsoft.com/office/drawing/2014/main" id="{DFFD9828-0E95-D3F9-BBD4-847A7894F1D9}"/>
              </a:ext>
            </a:extLst>
          </p:cNvPr>
          <p:cNvPicPr>
            <a:picLocks noRot="1" noChangeAspect="1"/>
          </p:cNvPicPr>
          <p:nvPr>
            <a:videoFile r:link="rId1"/>
          </p:nvPr>
        </p:nvPicPr>
        <p:blipFill>
          <a:blip r:embed="rId4"/>
          <a:stretch>
            <a:fillRect/>
          </a:stretch>
        </p:blipFill>
        <p:spPr>
          <a:xfrm>
            <a:off x="1127124" y="4208228"/>
            <a:ext cx="3810000" cy="2152650"/>
          </a:xfrm>
          <a:prstGeom prst="rect">
            <a:avLst/>
          </a:prstGeom>
        </p:spPr>
      </p:pic>
      <p:sp>
        <p:nvSpPr>
          <p:cNvPr id="5" name="Slide Number Placeholder 4">
            <a:extLst>
              <a:ext uri="{FF2B5EF4-FFF2-40B4-BE49-F238E27FC236}">
                <a16:creationId xmlns:a16="http://schemas.microsoft.com/office/drawing/2014/main" id="{C5071324-BA75-FBF9-8595-ECE382A69F0D}"/>
              </a:ext>
            </a:extLst>
          </p:cNvPr>
          <p:cNvSpPr>
            <a:spLocks noGrp="1"/>
          </p:cNvSpPr>
          <p:nvPr>
            <p:ph type="sldNum" sz="quarter" idx="12"/>
          </p:nvPr>
        </p:nvSpPr>
        <p:spPr/>
        <p:txBody>
          <a:bodyPr/>
          <a:lstStyle/>
          <a:p>
            <a:fld id="{0322EA46-A50A-4B74-807A-1D180152ACDE}" type="slidenum">
              <a:rPr lang="en-GB" smtClean="0"/>
              <a:t>15</a:t>
            </a:fld>
            <a:endParaRPr lang="en-GB"/>
          </a:p>
        </p:txBody>
      </p:sp>
    </p:spTree>
    <p:extLst>
      <p:ext uri="{BB962C8B-B14F-4D97-AF65-F5344CB8AC3E}">
        <p14:creationId xmlns:p14="http://schemas.microsoft.com/office/powerpoint/2010/main" val="2128998651"/>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6"/>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6"/>
                                        </p:tgtEl>
                                      </p:cBhvr>
                                    </p:cmd>
                                  </p:childTnLst>
                                </p:cTn>
                              </p:par>
                            </p:childTnLst>
                          </p:cTn>
                        </p:par>
                      </p:childTnLst>
                    </p:cTn>
                  </p:par>
                </p:childTnLst>
              </p:cTn>
              <p:nextCondLst>
                <p:cond evt="onClick" delay="0">
                  <p:tgtEl>
                    <p:spTgt spid="6"/>
                  </p:tgtEl>
                </p:cond>
              </p:nextCondLst>
            </p:seq>
            <p:video>
              <p:cMediaNode vol="80000">
                <p:cTn id="7" fill="hold" display="0">
                  <p:stCondLst>
                    <p:cond delay="indefinite"/>
                  </p:stCondLst>
                </p:cTn>
                <p:tgtEl>
                  <p:spTgt spid="6"/>
                </p:tgtEl>
              </p:cMediaNode>
            </p:vide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8BBA1E-BCF5-9E83-8D0D-F0825981B8FD}"/>
              </a:ext>
            </a:extLst>
          </p:cNvPr>
          <p:cNvSpPr>
            <a:spLocks noGrp="1"/>
          </p:cNvSpPr>
          <p:nvPr>
            <p:ph type="title"/>
          </p:nvPr>
        </p:nvSpPr>
        <p:spPr/>
        <p:txBody>
          <a:bodyPr/>
          <a:lstStyle/>
          <a:p>
            <a:r>
              <a:rPr lang="en-GB"/>
              <a:t>Keyword Searching</a:t>
            </a:r>
          </a:p>
        </p:txBody>
      </p:sp>
      <p:sp>
        <p:nvSpPr>
          <p:cNvPr id="3" name="Content Placeholder 2">
            <a:extLst>
              <a:ext uri="{FF2B5EF4-FFF2-40B4-BE49-F238E27FC236}">
                <a16:creationId xmlns:a16="http://schemas.microsoft.com/office/drawing/2014/main" id="{E6D0133E-C750-0480-7CC5-BC5BD18FF2E4}"/>
              </a:ext>
            </a:extLst>
          </p:cNvPr>
          <p:cNvSpPr>
            <a:spLocks noGrp="1"/>
          </p:cNvSpPr>
          <p:nvPr>
            <p:ph sz="half" idx="1"/>
          </p:nvPr>
        </p:nvSpPr>
        <p:spPr/>
        <p:txBody>
          <a:bodyPr/>
          <a:lstStyle/>
          <a:p>
            <a:pPr marL="0" indent="0">
              <a:buNone/>
            </a:pPr>
            <a:r>
              <a:rPr lang="en-GB" b="1"/>
              <a:t>What Makes a Good Keyword?</a:t>
            </a:r>
          </a:p>
          <a:p>
            <a:endParaRPr lang="en-GB"/>
          </a:p>
          <a:p>
            <a:r>
              <a:rPr lang="en-GB"/>
              <a:t>Short words</a:t>
            </a:r>
          </a:p>
          <a:p>
            <a:r>
              <a:rPr lang="en-GB"/>
              <a:t>Important words only</a:t>
            </a:r>
          </a:p>
          <a:p>
            <a:r>
              <a:rPr lang="en-GB"/>
              <a:t>No full questions</a:t>
            </a:r>
          </a:p>
        </p:txBody>
      </p:sp>
      <p:sp>
        <p:nvSpPr>
          <p:cNvPr id="4" name="Content Placeholder 3">
            <a:extLst>
              <a:ext uri="{FF2B5EF4-FFF2-40B4-BE49-F238E27FC236}">
                <a16:creationId xmlns:a16="http://schemas.microsoft.com/office/drawing/2014/main" id="{AC9DEB14-BB11-D1C9-A8FF-49B5F42B66A6}"/>
              </a:ext>
            </a:extLst>
          </p:cNvPr>
          <p:cNvSpPr>
            <a:spLocks noGrp="1"/>
          </p:cNvSpPr>
          <p:nvPr>
            <p:ph sz="half" idx="2"/>
          </p:nvPr>
        </p:nvSpPr>
        <p:spPr/>
        <p:txBody>
          <a:bodyPr/>
          <a:lstStyle/>
          <a:p>
            <a:pPr marL="0" indent="0">
              <a:buNone/>
            </a:pPr>
            <a:r>
              <a:rPr lang="en-GB" b="1"/>
              <a:t>Simple Search Tools</a:t>
            </a:r>
          </a:p>
          <a:p>
            <a:r>
              <a:rPr lang="en-GB"/>
              <a:t>“ ” for exact phrase</a:t>
            </a:r>
          </a:p>
          <a:p>
            <a:r>
              <a:rPr lang="en-GB"/>
              <a:t>–word to remove things</a:t>
            </a:r>
          </a:p>
          <a:p>
            <a:r>
              <a:rPr lang="en-GB"/>
              <a:t>+year or +UK for focus</a:t>
            </a:r>
          </a:p>
        </p:txBody>
      </p:sp>
      <p:sp>
        <p:nvSpPr>
          <p:cNvPr id="5" name="Slide Number Placeholder 4">
            <a:extLst>
              <a:ext uri="{FF2B5EF4-FFF2-40B4-BE49-F238E27FC236}">
                <a16:creationId xmlns:a16="http://schemas.microsoft.com/office/drawing/2014/main" id="{F4036DA0-FA3B-8D25-8ABF-37095B2B4803}"/>
              </a:ext>
            </a:extLst>
          </p:cNvPr>
          <p:cNvSpPr>
            <a:spLocks noGrp="1"/>
          </p:cNvSpPr>
          <p:nvPr>
            <p:ph type="sldNum" sz="quarter" idx="12"/>
          </p:nvPr>
        </p:nvSpPr>
        <p:spPr/>
        <p:txBody>
          <a:bodyPr/>
          <a:lstStyle/>
          <a:p>
            <a:fld id="{0322EA46-A50A-4B74-807A-1D180152ACDE}" type="slidenum">
              <a:rPr lang="en-GB" smtClean="0"/>
              <a:t>16</a:t>
            </a:fld>
            <a:endParaRPr lang="en-GB"/>
          </a:p>
        </p:txBody>
      </p:sp>
    </p:spTree>
    <p:extLst>
      <p:ext uri="{BB962C8B-B14F-4D97-AF65-F5344CB8AC3E}">
        <p14:creationId xmlns:p14="http://schemas.microsoft.com/office/powerpoint/2010/main" val="95695939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D99E2B02-7780-FCFF-4E19-67D84092478F}"/>
              </a:ext>
            </a:extLst>
          </p:cNvPr>
          <p:cNvSpPr>
            <a:spLocks noGrp="1"/>
          </p:cNvSpPr>
          <p:nvPr>
            <p:ph type="title"/>
          </p:nvPr>
        </p:nvSpPr>
        <p:spPr/>
        <p:txBody>
          <a:bodyPr/>
          <a:lstStyle/>
          <a:p>
            <a:r>
              <a:rPr lang="en-GB"/>
              <a:t>Make Your Search Better</a:t>
            </a:r>
            <a:br>
              <a:rPr lang="en-GB"/>
            </a:br>
            <a:endParaRPr lang="en-GB"/>
          </a:p>
        </p:txBody>
      </p:sp>
      <p:sp>
        <p:nvSpPr>
          <p:cNvPr id="6" name="Content Placeholder 5">
            <a:extLst>
              <a:ext uri="{FF2B5EF4-FFF2-40B4-BE49-F238E27FC236}">
                <a16:creationId xmlns:a16="http://schemas.microsoft.com/office/drawing/2014/main" id="{582613EC-791E-C329-3066-65347E018214}"/>
              </a:ext>
            </a:extLst>
          </p:cNvPr>
          <p:cNvSpPr>
            <a:spLocks noGrp="1"/>
          </p:cNvSpPr>
          <p:nvPr>
            <p:ph sz="half" idx="1"/>
          </p:nvPr>
        </p:nvSpPr>
        <p:spPr/>
        <p:txBody>
          <a:bodyPr>
            <a:normAutofit lnSpcReduction="10000"/>
          </a:bodyPr>
          <a:lstStyle/>
          <a:p>
            <a:r>
              <a:rPr lang="en-GB"/>
              <a:t>Work in pairs</a:t>
            </a:r>
          </a:p>
          <a:p>
            <a:r>
              <a:rPr lang="en-GB"/>
              <a:t>Look at the search you did earlier</a:t>
            </a:r>
          </a:p>
          <a:p>
            <a:r>
              <a:rPr lang="en-GB"/>
              <a:t>Improve it by using what we just learnt:</a:t>
            </a:r>
          </a:p>
          <a:p>
            <a:pPr lvl="1"/>
            <a:r>
              <a:rPr lang="en-GB"/>
              <a:t>make it shorter</a:t>
            </a:r>
          </a:p>
          <a:p>
            <a:pPr lvl="1"/>
            <a:r>
              <a:rPr lang="en-GB"/>
              <a:t>keep only the important words</a:t>
            </a:r>
          </a:p>
          <a:p>
            <a:pPr lvl="1"/>
            <a:r>
              <a:rPr lang="en-GB"/>
              <a:t>remove the full question</a:t>
            </a:r>
          </a:p>
          <a:p>
            <a:endParaRPr lang="en-GB"/>
          </a:p>
        </p:txBody>
      </p:sp>
      <p:sp>
        <p:nvSpPr>
          <p:cNvPr id="7" name="Content Placeholder 6">
            <a:extLst>
              <a:ext uri="{FF2B5EF4-FFF2-40B4-BE49-F238E27FC236}">
                <a16:creationId xmlns:a16="http://schemas.microsoft.com/office/drawing/2014/main" id="{1F89150F-CFD2-7D07-A519-92E5BCD7ACE0}"/>
              </a:ext>
            </a:extLst>
          </p:cNvPr>
          <p:cNvSpPr>
            <a:spLocks noGrp="1"/>
          </p:cNvSpPr>
          <p:nvPr>
            <p:ph sz="half" idx="2"/>
          </p:nvPr>
        </p:nvSpPr>
        <p:spPr/>
        <p:txBody>
          <a:bodyPr>
            <a:normAutofit lnSpcReduction="10000"/>
          </a:bodyPr>
          <a:lstStyle/>
          <a:p>
            <a:r>
              <a:rPr lang="en-GB"/>
              <a:t>Try your new search online.</a:t>
            </a:r>
          </a:p>
          <a:p>
            <a:r>
              <a:rPr lang="en-GB"/>
              <a:t>Compare your old results and your new results.</a:t>
            </a:r>
          </a:p>
          <a:p>
            <a:r>
              <a:rPr lang="en-GB"/>
              <a:t>Talk about:</a:t>
            </a:r>
          </a:p>
          <a:p>
            <a:pPr lvl="1"/>
            <a:r>
              <a:rPr lang="en-GB"/>
              <a:t>What changed?</a:t>
            </a:r>
          </a:p>
          <a:p>
            <a:pPr lvl="1"/>
            <a:r>
              <a:rPr lang="en-GB"/>
              <a:t>Is it easier to see if the information is general or expert?</a:t>
            </a:r>
          </a:p>
          <a:p>
            <a:endParaRPr lang="en-GB"/>
          </a:p>
        </p:txBody>
      </p:sp>
      <p:pic>
        <p:nvPicPr>
          <p:cNvPr id="8" name="Online Media 5" title="3 Minute Timer">
            <a:hlinkClick r:id="" action="ppaction://media"/>
            <a:extLst>
              <a:ext uri="{FF2B5EF4-FFF2-40B4-BE49-F238E27FC236}">
                <a16:creationId xmlns:a16="http://schemas.microsoft.com/office/drawing/2014/main" id="{7B7DF468-4F4B-9226-FACE-87E1B2AC4AD2}"/>
              </a:ext>
            </a:extLst>
          </p:cNvPr>
          <p:cNvPicPr>
            <a:picLocks noRot="1" noChangeAspect="1"/>
          </p:cNvPicPr>
          <p:nvPr>
            <a:videoFile r:link="rId1"/>
          </p:nvPr>
        </p:nvPicPr>
        <p:blipFill>
          <a:blip r:embed="rId4"/>
          <a:stretch>
            <a:fillRect/>
          </a:stretch>
        </p:blipFill>
        <p:spPr>
          <a:xfrm>
            <a:off x="9700591" y="5483659"/>
            <a:ext cx="2432463" cy="1374341"/>
          </a:xfrm>
          <a:prstGeom prst="rect">
            <a:avLst/>
          </a:prstGeom>
        </p:spPr>
      </p:pic>
      <p:sp>
        <p:nvSpPr>
          <p:cNvPr id="2" name="Slide Number Placeholder 1">
            <a:extLst>
              <a:ext uri="{FF2B5EF4-FFF2-40B4-BE49-F238E27FC236}">
                <a16:creationId xmlns:a16="http://schemas.microsoft.com/office/drawing/2014/main" id="{EBC6CA3D-D6E4-E09C-85A8-F90F5AF9D5C5}"/>
              </a:ext>
            </a:extLst>
          </p:cNvPr>
          <p:cNvSpPr>
            <a:spLocks noGrp="1"/>
          </p:cNvSpPr>
          <p:nvPr>
            <p:ph type="sldNum" sz="quarter" idx="12"/>
          </p:nvPr>
        </p:nvSpPr>
        <p:spPr/>
        <p:txBody>
          <a:bodyPr/>
          <a:lstStyle/>
          <a:p>
            <a:fld id="{0322EA46-A50A-4B74-807A-1D180152ACDE}" type="slidenum">
              <a:rPr lang="en-GB" smtClean="0"/>
              <a:t>17</a:t>
            </a:fld>
            <a:endParaRPr lang="en-GB"/>
          </a:p>
        </p:txBody>
      </p:sp>
    </p:spTree>
    <p:extLst>
      <p:ext uri="{BB962C8B-B14F-4D97-AF65-F5344CB8AC3E}">
        <p14:creationId xmlns:p14="http://schemas.microsoft.com/office/powerpoint/2010/main" val="2050570138"/>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8"/>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8"/>
                                        </p:tgtEl>
                                      </p:cBhvr>
                                    </p:cmd>
                                  </p:childTnLst>
                                </p:cTn>
                              </p:par>
                            </p:childTnLst>
                          </p:cTn>
                        </p:par>
                      </p:childTnLst>
                    </p:cTn>
                  </p:par>
                </p:childTnLst>
              </p:cTn>
              <p:nextCondLst>
                <p:cond evt="onClick" delay="0">
                  <p:tgtEl>
                    <p:spTgt spid="8"/>
                  </p:tgtEl>
                </p:cond>
              </p:nextCondLst>
            </p:seq>
            <p:video>
              <p:cMediaNode vol="80000">
                <p:cTn id="7" fill="hold" display="0">
                  <p:stCondLst>
                    <p:cond delay="indefinite"/>
                  </p:stCondLst>
                </p:cTn>
                <p:tgtEl>
                  <p:spTgt spid="8"/>
                </p:tgtEl>
              </p:cMediaNode>
            </p:vide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51CDB8-CBA1-6015-0316-2BC336536A81}"/>
              </a:ext>
            </a:extLst>
          </p:cNvPr>
          <p:cNvSpPr>
            <a:spLocks noGrp="1"/>
          </p:cNvSpPr>
          <p:nvPr>
            <p:ph type="title"/>
          </p:nvPr>
        </p:nvSpPr>
        <p:spPr/>
        <p:txBody>
          <a:bodyPr/>
          <a:lstStyle/>
          <a:p>
            <a:r>
              <a:rPr lang="en-GB"/>
              <a:t>How to Search Clearly</a:t>
            </a:r>
          </a:p>
        </p:txBody>
      </p:sp>
      <p:sp>
        <p:nvSpPr>
          <p:cNvPr id="3" name="Content Placeholder 2">
            <a:extLst>
              <a:ext uri="{FF2B5EF4-FFF2-40B4-BE49-F238E27FC236}">
                <a16:creationId xmlns:a16="http://schemas.microsoft.com/office/drawing/2014/main" id="{1A01D262-3491-5F59-A68B-C3696BEB046E}"/>
              </a:ext>
            </a:extLst>
          </p:cNvPr>
          <p:cNvSpPr>
            <a:spLocks noGrp="1"/>
          </p:cNvSpPr>
          <p:nvPr>
            <p:ph idx="1"/>
          </p:nvPr>
        </p:nvSpPr>
        <p:spPr/>
        <p:txBody>
          <a:bodyPr/>
          <a:lstStyle/>
          <a:p>
            <a:r>
              <a:rPr lang="en-GB"/>
              <a:t>How to make a clear search</a:t>
            </a:r>
          </a:p>
          <a:p>
            <a:r>
              <a:rPr lang="en-GB"/>
              <a:t>How small changes help your results</a:t>
            </a:r>
          </a:p>
          <a:p>
            <a:r>
              <a:rPr lang="en-GB"/>
              <a:t>How to see general vs expert information</a:t>
            </a:r>
          </a:p>
          <a:p>
            <a:r>
              <a:rPr lang="en-GB"/>
              <a:t>How to use the library for better sources</a:t>
            </a:r>
          </a:p>
          <a:p>
            <a:endParaRPr lang="en-GB"/>
          </a:p>
          <a:p>
            <a:r>
              <a:rPr lang="en-GB"/>
              <a:t>Watch first. Then we will try it together</a:t>
            </a:r>
          </a:p>
          <a:p>
            <a:endParaRPr lang="en-GB"/>
          </a:p>
        </p:txBody>
      </p:sp>
      <p:sp>
        <p:nvSpPr>
          <p:cNvPr id="4" name="Slide Number Placeholder 3">
            <a:extLst>
              <a:ext uri="{FF2B5EF4-FFF2-40B4-BE49-F238E27FC236}">
                <a16:creationId xmlns:a16="http://schemas.microsoft.com/office/drawing/2014/main" id="{BF097037-CC5E-4EF7-5C71-A8CEAD39E633}"/>
              </a:ext>
            </a:extLst>
          </p:cNvPr>
          <p:cNvSpPr>
            <a:spLocks noGrp="1"/>
          </p:cNvSpPr>
          <p:nvPr>
            <p:ph type="sldNum" sz="quarter" idx="12"/>
          </p:nvPr>
        </p:nvSpPr>
        <p:spPr/>
        <p:txBody>
          <a:bodyPr/>
          <a:lstStyle/>
          <a:p>
            <a:fld id="{0322EA46-A50A-4B74-807A-1D180152ACDE}" type="slidenum">
              <a:rPr lang="en-GB" smtClean="0"/>
              <a:t>18</a:t>
            </a:fld>
            <a:endParaRPr lang="en-GB"/>
          </a:p>
        </p:txBody>
      </p:sp>
    </p:spTree>
    <p:extLst>
      <p:ext uri="{BB962C8B-B14F-4D97-AF65-F5344CB8AC3E}">
        <p14:creationId xmlns:p14="http://schemas.microsoft.com/office/powerpoint/2010/main" val="100515315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EB4035-5942-9897-DD2D-DB0CCD388570}"/>
              </a:ext>
            </a:extLst>
          </p:cNvPr>
          <p:cNvSpPr>
            <a:spLocks noGrp="1"/>
          </p:cNvSpPr>
          <p:nvPr>
            <p:ph type="title"/>
          </p:nvPr>
        </p:nvSpPr>
        <p:spPr/>
        <p:txBody>
          <a:bodyPr/>
          <a:lstStyle/>
          <a:p>
            <a:r>
              <a:rPr lang="en-GB"/>
              <a:t>Google vs Library Search</a:t>
            </a:r>
          </a:p>
        </p:txBody>
      </p:sp>
      <p:sp>
        <p:nvSpPr>
          <p:cNvPr id="3" name="Content Placeholder 2">
            <a:extLst>
              <a:ext uri="{FF2B5EF4-FFF2-40B4-BE49-F238E27FC236}">
                <a16:creationId xmlns:a16="http://schemas.microsoft.com/office/drawing/2014/main" id="{AE69EDD6-1523-9C01-399E-9E743DC07AA9}"/>
              </a:ext>
            </a:extLst>
          </p:cNvPr>
          <p:cNvSpPr>
            <a:spLocks noGrp="1"/>
          </p:cNvSpPr>
          <p:nvPr>
            <p:ph sz="half" idx="1"/>
          </p:nvPr>
        </p:nvSpPr>
        <p:spPr/>
        <p:txBody>
          <a:bodyPr/>
          <a:lstStyle/>
          <a:p>
            <a:pPr marL="0" indent="0">
              <a:buNone/>
            </a:pPr>
            <a:r>
              <a:rPr lang="en-GB"/>
              <a:t>Google / Internet Search</a:t>
            </a:r>
          </a:p>
          <a:p>
            <a:r>
              <a:rPr lang="en-GB"/>
              <a:t>Fast and easy</a:t>
            </a:r>
          </a:p>
          <a:p>
            <a:r>
              <a:rPr lang="en-GB"/>
              <a:t>For the general public</a:t>
            </a:r>
          </a:p>
          <a:p>
            <a:r>
              <a:rPr lang="en-GB"/>
              <a:t>News, blogs, simple explanations</a:t>
            </a:r>
          </a:p>
          <a:p>
            <a:r>
              <a:rPr lang="en-GB"/>
              <a:t>Can be mixed quality</a:t>
            </a:r>
          </a:p>
          <a:p>
            <a:endParaRPr lang="en-GB"/>
          </a:p>
        </p:txBody>
      </p:sp>
      <p:sp>
        <p:nvSpPr>
          <p:cNvPr id="4" name="Content Placeholder 3">
            <a:extLst>
              <a:ext uri="{FF2B5EF4-FFF2-40B4-BE49-F238E27FC236}">
                <a16:creationId xmlns:a16="http://schemas.microsoft.com/office/drawing/2014/main" id="{8C1C5D97-41F5-787A-D9B0-0C0445F3A3D2}"/>
              </a:ext>
            </a:extLst>
          </p:cNvPr>
          <p:cNvSpPr>
            <a:spLocks noGrp="1"/>
          </p:cNvSpPr>
          <p:nvPr>
            <p:ph sz="half" idx="2"/>
          </p:nvPr>
        </p:nvSpPr>
        <p:spPr/>
        <p:txBody>
          <a:bodyPr/>
          <a:lstStyle/>
          <a:p>
            <a:pPr marL="0" indent="0">
              <a:buNone/>
            </a:pPr>
            <a:r>
              <a:rPr lang="en-GB"/>
              <a:t>Library Search</a:t>
            </a:r>
          </a:p>
          <a:p>
            <a:r>
              <a:rPr lang="en-GB"/>
              <a:t>Slower but deeper</a:t>
            </a:r>
          </a:p>
          <a:p>
            <a:r>
              <a:rPr lang="en-GB"/>
              <a:t>For experts and students</a:t>
            </a:r>
          </a:p>
          <a:p>
            <a:r>
              <a:rPr lang="en-GB"/>
              <a:t>Books, e-books, articles, reports</a:t>
            </a:r>
          </a:p>
          <a:p>
            <a:r>
              <a:rPr lang="en-GB"/>
              <a:t>More reliable for assignments</a:t>
            </a:r>
          </a:p>
          <a:p>
            <a:endParaRPr lang="en-GB"/>
          </a:p>
        </p:txBody>
      </p:sp>
      <p:sp>
        <p:nvSpPr>
          <p:cNvPr id="6" name="Rectangle 5">
            <a:extLst>
              <a:ext uri="{FF2B5EF4-FFF2-40B4-BE49-F238E27FC236}">
                <a16:creationId xmlns:a16="http://schemas.microsoft.com/office/drawing/2014/main" id="{B0ACC070-8F00-C1EE-4AC3-1D3754D32460}"/>
              </a:ext>
            </a:extLst>
          </p:cNvPr>
          <p:cNvSpPr/>
          <p:nvPr/>
        </p:nvSpPr>
        <p:spPr>
          <a:xfrm>
            <a:off x="1332869" y="5231426"/>
            <a:ext cx="9526262" cy="1754326"/>
          </a:xfrm>
          <a:prstGeom prst="rect">
            <a:avLst/>
          </a:prstGeom>
          <a:noFill/>
        </p:spPr>
        <p:txBody>
          <a:bodyPr wrap="square" lIns="91440" tIns="45720" rIns="91440" bIns="45720">
            <a:spAutoFit/>
          </a:bodyPr>
          <a:lstStyle/>
          <a:p>
            <a:pPr algn="ctr"/>
            <a:r>
              <a:rPr lang="en-GB" sz="5400" b="1" cap="none" spc="0">
                <a:ln w="9525">
                  <a:solidFill>
                    <a:schemeClr val="bg1"/>
                  </a:solidFill>
                  <a:prstDash val="solid"/>
                </a:ln>
                <a:solidFill>
                  <a:schemeClr val="tx1"/>
                </a:solidFill>
                <a:effectLst>
                  <a:outerShdw blurRad="12700" dist="38100" dir="2700000" algn="tl" rotWithShape="0">
                    <a:schemeClr val="bg1">
                      <a:lumMod val="50000"/>
                    </a:schemeClr>
                  </a:outerShdw>
                </a:effectLst>
              </a:rPr>
              <a:t>Google = quick understanding</a:t>
            </a:r>
          </a:p>
          <a:p>
            <a:pPr algn="ctr"/>
            <a:r>
              <a:rPr lang="en-GB" sz="5400" b="1" cap="none" spc="0">
                <a:ln w="9525">
                  <a:solidFill>
                    <a:schemeClr val="bg1"/>
                  </a:solidFill>
                  <a:prstDash val="solid"/>
                </a:ln>
                <a:solidFill>
                  <a:schemeClr val="tx1"/>
                </a:solidFill>
                <a:effectLst>
                  <a:outerShdw blurRad="12700" dist="38100" dir="2700000" algn="tl" rotWithShape="0">
                    <a:schemeClr val="bg1">
                      <a:lumMod val="50000"/>
                    </a:schemeClr>
                  </a:outerShdw>
                </a:effectLst>
              </a:rPr>
              <a:t>Library = strong evidence</a:t>
            </a:r>
          </a:p>
        </p:txBody>
      </p:sp>
      <p:sp>
        <p:nvSpPr>
          <p:cNvPr id="5" name="Slide Number Placeholder 4">
            <a:extLst>
              <a:ext uri="{FF2B5EF4-FFF2-40B4-BE49-F238E27FC236}">
                <a16:creationId xmlns:a16="http://schemas.microsoft.com/office/drawing/2014/main" id="{93A3A039-2325-0F39-638B-00D041CBC615}"/>
              </a:ext>
            </a:extLst>
          </p:cNvPr>
          <p:cNvSpPr>
            <a:spLocks noGrp="1"/>
          </p:cNvSpPr>
          <p:nvPr>
            <p:ph type="sldNum" sz="quarter" idx="12"/>
          </p:nvPr>
        </p:nvSpPr>
        <p:spPr/>
        <p:txBody>
          <a:bodyPr/>
          <a:lstStyle/>
          <a:p>
            <a:fld id="{0322EA46-A50A-4B74-807A-1D180152ACDE}" type="slidenum">
              <a:rPr lang="en-GB" smtClean="0"/>
              <a:t>19</a:t>
            </a:fld>
            <a:endParaRPr lang="en-GB"/>
          </a:p>
        </p:txBody>
      </p:sp>
    </p:spTree>
    <p:extLst>
      <p:ext uri="{BB962C8B-B14F-4D97-AF65-F5344CB8AC3E}">
        <p14:creationId xmlns:p14="http://schemas.microsoft.com/office/powerpoint/2010/main" val="333056833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E1CB225-E46A-941C-F15E-8F91D6AA966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7688EC0-41CF-CCF7-DEE9-7402270B83BF}"/>
              </a:ext>
            </a:extLst>
          </p:cNvPr>
          <p:cNvSpPr>
            <a:spLocks noGrp="1"/>
          </p:cNvSpPr>
          <p:nvPr>
            <p:ph type="title"/>
          </p:nvPr>
        </p:nvSpPr>
        <p:spPr/>
        <p:txBody>
          <a:bodyPr/>
          <a:lstStyle/>
          <a:p>
            <a:r>
              <a:rPr lang="en-GB"/>
              <a:t>Let’s try it out: Searching</a:t>
            </a:r>
          </a:p>
        </p:txBody>
      </p:sp>
      <p:sp>
        <p:nvSpPr>
          <p:cNvPr id="3" name="Content Placeholder 2">
            <a:extLst>
              <a:ext uri="{FF2B5EF4-FFF2-40B4-BE49-F238E27FC236}">
                <a16:creationId xmlns:a16="http://schemas.microsoft.com/office/drawing/2014/main" id="{60575B6B-D412-F425-6355-FC35B957017A}"/>
              </a:ext>
            </a:extLst>
          </p:cNvPr>
          <p:cNvSpPr>
            <a:spLocks noGrp="1"/>
          </p:cNvSpPr>
          <p:nvPr>
            <p:ph sz="half" idx="1"/>
          </p:nvPr>
        </p:nvSpPr>
        <p:spPr/>
        <p:txBody>
          <a:bodyPr>
            <a:normAutofit fontScale="77500" lnSpcReduction="20000"/>
          </a:bodyPr>
          <a:lstStyle/>
          <a:p>
            <a:r>
              <a:rPr lang="en-GB"/>
              <a:t>Get into groups of 4</a:t>
            </a:r>
          </a:p>
          <a:p>
            <a:r>
              <a:rPr lang="en-GB"/>
              <a:t>Choose ONE topic for your group:</a:t>
            </a:r>
          </a:p>
          <a:p>
            <a:pPr lvl="1"/>
            <a:r>
              <a:rPr lang="en-GB"/>
              <a:t>Supermarket prices in the UK</a:t>
            </a:r>
          </a:p>
          <a:p>
            <a:pPr lvl="1"/>
            <a:r>
              <a:rPr lang="en-GB"/>
              <a:t>Online shopping trends</a:t>
            </a:r>
          </a:p>
          <a:p>
            <a:pPr lvl="1"/>
            <a:r>
              <a:rPr lang="en-GB"/>
              <a:t>Small businesses and social media</a:t>
            </a:r>
          </a:p>
          <a:p>
            <a:pPr lvl="1"/>
            <a:r>
              <a:rPr lang="en-GB"/>
              <a:t>Working from home in the UK</a:t>
            </a:r>
          </a:p>
          <a:p>
            <a:r>
              <a:rPr lang="en-GB"/>
              <a:t>Your group will find:</a:t>
            </a:r>
          </a:p>
          <a:p>
            <a:pPr lvl="1"/>
            <a:r>
              <a:rPr lang="en-GB"/>
              <a:t>1 article (Library Search)</a:t>
            </a:r>
          </a:p>
          <a:p>
            <a:pPr lvl="1"/>
            <a:r>
              <a:rPr lang="en-GB"/>
              <a:t>1 e-book (Library Search)</a:t>
            </a:r>
          </a:p>
          <a:p>
            <a:pPr lvl="1"/>
            <a:r>
              <a:rPr lang="en-GB"/>
              <a:t>1 website (Google or another internet search)</a:t>
            </a:r>
          </a:p>
          <a:p>
            <a:endParaRPr lang="en-GB"/>
          </a:p>
        </p:txBody>
      </p:sp>
      <p:pic>
        <p:nvPicPr>
          <p:cNvPr id="7" name="Online Media 6" title="5 Minute Timer">
            <a:hlinkClick r:id="" action="ppaction://media"/>
            <a:extLst>
              <a:ext uri="{FF2B5EF4-FFF2-40B4-BE49-F238E27FC236}">
                <a16:creationId xmlns:a16="http://schemas.microsoft.com/office/drawing/2014/main" id="{C6F21CDB-8A46-907F-6A93-39B2A0780FB5}"/>
              </a:ext>
            </a:extLst>
          </p:cNvPr>
          <p:cNvPicPr>
            <a:picLocks noGrp="1" noRot="1" noChangeAspect="1"/>
          </p:cNvPicPr>
          <p:nvPr>
            <p:ph sz="half" idx="2"/>
            <a:videoFile r:link="rId1"/>
          </p:nvPr>
        </p:nvPicPr>
        <p:blipFill>
          <a:blip r:embed="rId4"/>
          <a:stretch>
            <a:fillRect/>
          </a:stretch>
        </p:blipFill>
        <p:spPr>
          <a:xfrm>
            <a:off x="6238875" y="2649538"/>
            <a:ext cx="5114925" cy="2889250"/>
          </a:xfrm>
          <a:prstGeom prst="rect">
            <a:avLst/>
          </a:prstGeom>
        </p:spPr>
      </p:pic>
      <p:sp>
        <p:nvSpPr>
          <p:cNvPr id="4" name="Slide Number Placeholder 3">
            <a:extLst>
              <a:ext uri="{FF2B5EF4-FFF2-40B4-BE49-F238E27FC236}">
                <a16:creationId xmlns:a16="http://schemas.microsoft.com/office/drawing/2014/main" id="{0A78DBA1-FA92-E524-6E5A-63D905DAE926}"/>
              </a:ext>
            </a:extLst>
          </p:cNvPr>
          <p:cNvSpPr>
            <a:spLocks noGrp="1"/>
          </p:cNvSpPr>
          <p:nvPr>
            <p:ph type="sldNum" sz="quarter" idx="12"/>
          </p:nvPr>
        </p:nvSpPr>
        <p:spPr/>
        <p:txBody>
          <a:bodyPr/>
          <a:lstStyle/>
          <a:p>
            <a:fld id="{0322EA46-A50A-4B74-807A-1D180152ACDE}" type="slidenum">
              <a:rPr lang="en-GB" smtClean="0"/>
              <a:t>20</a:t>
            </a:fld>
            <a:endParaRPr lang="en-GB"/>
          </a:p>
        </p:txBody>
      </p:sp>
    </p:spTree>
    <p:extLst>
      <p:ext uri="{BB962C8B-B14F-4D97-AF65-F5344CB8AC3E}">
        <p14:creationId xmlns:p14="http://schemas.microsoft.com/office/powerpoint/2010/main" val="2330052522"/>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7"/>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7"/>
                                        </p:tgtEl>
                                      </p:cBhvr>
                                    </p:cmd>
                                  </p:childTnLst>
                                </p:cTn>
                              </p:par>
                            </p:childTnLst>
                          </p:cTn>
                        </p:par>
                      </p:childTnLst>
                    </p:cTn>
                  </p:par>
                </p:childTnLst>
              </p:cTn>
              <p:nextCondLst>
                <p:cond evt="onClick" delay="0">
                  <p:tgtEl>
                    <p:spTgt spid="7"/>
                  </p:tgtEl>
                </p:cond>
              </p:nextCondLst>
            </p:seq>
            <p:video>
              <p:cMediaNode vol="80000">
                <p:cTn id="7" fill="hold" display="0">
                  <p:stCondLst>
                    <p:cond delay="indefinite"/>
                  </p:stCondLst>
                </p:cTn>
                <p:tgtEl>
                  <p:spTgt spid="7"/>
                </p:tgtEl>
              </p:cMediaNode>
            </p:vide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6C95F0-D091-EC30-A057-0529581D8A4C}"/>
              </a:ext>
            </a:extLst>
          </p:cNvPr>
          <p:cNvSpPr>
            <a:spLocks noGrp="1"/>
          </p:cNvSpPr>
          <p:nvPr>
            <p:ph type="title"/>
          </p:nvPr>
        </p:nvSpPr>
        <p:spPr>
          <a:xfrm>
            <a:off x="1127125" y="365125"/>
            <a:ext cx="10226674" cy="1325563"/>
          </a:xfrm>
        </p:spPr>
        <p:txBody>
          <a:bodyPr anchor="ctr">
            <a:normAutofit/>
          </a:bodyPr>
          <a:lstStyle/>
          <a:p>
            <a:r>
              <a:rPr lang="en-GB"/>
              <a:t>Let’s try it out: Discussion</a:t>
            </a:r>
          </a:p>
        </p:txBody>
      </p:sp>
      <p:sp>
        <p:nvSpPr>
          <p:cNvPr id="5" name="Content Placeholder 4">
            <a:extLst>
              <a:ext uri="{FF2B5EF4-FFF2-40B4-BE49-F238E27FC236}">
                <a16:creationId xmlns:a16="http://schemas.microsoft.com/office/drawing/2014/main" id="{96A11E45-66A9-FDA5-A656-0D94202083A1}"/>
              </a:ext>
            </a:extLst>
          </p:cNvPr>
          <p:cNvSpPr>
            <a:spLocks noGrp="1"/>
          </p:cNvSpPr>
          <p:nvPr>
            <p:ph sz="half" idx="1"/>
          </p:nvPr>
        </p:nvSpPr>
        <p:spPr>
          <a:xfrm>
            <a:off x="1127124" y="2012231"/>
            <a:ext cx="4825268" cy="4164732"/>
          </a:xfrm>
        </p:spPr>
        <p:txBody>
          <a:bodyPr>
            <a:normAutofit/>
          </a:bodyPr>
          <a:lstStyle/>
          <a:p>
            <a:r>
              <a:rPr lang="en-GB" sz="2700"/>
              <a:t>Discuss:</a:t>
            </a:r>
          </a:p>
          <a:p>
            <a:pPr lvl="1"/>
            <a:r>
              <a:rPr lang="en-GB" sz="2700"/>
              <a:t>Who is it written for?</a:t>
            </a:r>
          </a:p>
          <a:p>
            <a:pPr lvl="1"/>
            <a:r>
              <a:rPr lang="en-GB" sz="2700"/>
              <a:t>Is it general or expert?</a:t>
            </a:r>
          </a:p>
          <a:p>
            <a:pPr lvl="1"/>
            <a:r>
              <a:rPr lang="en-GB" sz="2700"/>
              <a:t>Is it easy or difficult to read?</a:t>
            </a:r>
          </a:p>
          <a:p>
            <a:pPr lvl="1"/>
            <a:r>
              <a:rPr lang="en-GB" sz="2700"/>
              <a:t>How could this help with a business assignment?</a:t>
            </a:r>
          </a:p>
          <a:p>
            <a:r>
              <a:rPr lang="en-GB" sz="2700"/>
              <a:t>Be ready to share 1 idea with the class</a:t>
            </a:r>
          </a:p>
        </p:txBody>
      </p:sp>
      <p:pic>
        <p:nvPicPr>
          <p:cNvPr id="6" name="Online Media 6" title="5 Minute Timer">
            <a:hlinkClick r:id="" action="ppaction://media"/>
            <a:extLst>
              <a:ext uri="{FF2B5EF4-FFF2-40B4-BE49-F238E27FC236}">
                <a16:creationId xmlns:a16="http://schemas.microsoft.com/office/drawing/2014/main" id="{88D1FC0C-27FB-01B3-02AD-8BA2E463A200}"/>
              </a:ext>
            </a:extLst>
          </p:cNvPr>
          <p:cNvPicPr>
            <a:picLocks noRot="1" noChangeAspect="1"/>
          </p:cNvPicPr>
          <p:nvPr>
            <a:videoFile r:link="rId1"/>
          </p:nvPr>
        </p:nvPicPr>
        <p:blipFill>
          <a:blip r:embed="rId4"/>
          <a:stretch>
            <a:fillRect/>
          </a:stretch>
        </p:blipFill>
        <p:spPr>
          <a:xfrm>
            <a:off x="6239610" y="2649838"/>
            <a:ext cx="5114190" cy="2889517"/>
          </a:xfrm>
          <a:prstGeom prst="rect">
            <a:avLst/>
          </a:prstGeom>
          <a:noFill/>
        </p:spPr>
      </p:pic>
      <p:sp>
        <p:nvSpPr>
          <p:cNvPr id="3" name="Slide Number Placeholder 2">
            <a:extLst>
              <a:ext uri="{FF2B5EF4-FFF2-40B4-BE49-F238E27FC236}">
                <a16:creationId xmlns:a16="http://schemas.microsoft.com/office/drawing/2014/main" id="{FE3CC33C-216C-C085-66D6-2D8C716F2A24}"/>
              </a:ext>
            </a:extLst>
          </p:cNvPr>
          <p:cNvSpPr>
            <a:spLocks noGrp="1"/>
          </p:cNvSpPr>
          <p:nvPr>
            <p:ph type="sldNum" sz="quarter" idx="12"/>
          </p:nvPr>
        </p:nvSpPr>
        <p:spPr/>
        <p:txBody>
          <a:bodyPr/>
          <a:lstStyle/>
          <a:p>
            <a:fld id="{0322EA46-A50A-4B74-807A-1D180152ACDE}" type="slidenum">
              <a:rPr lang="en-GB" smtClean="0"/>
              <a:t>21</a:t>
            </a:fld>
            <a:endParaRPr lang="en-GB"/>
          </a:p>
        </p:txBody>
      </p:sp>
    </p:spTree>
    <p:extLst>
      <p:ext uri="{BB962C8B-B14F-4D97-AF65-F5344CB8AC3E}">
        <p14:creationId xmlns:p14="http://schemas.microsoft.com/office/powerpoint/2010/main" val="1336556544"/>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6"/>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6"/>
                                        </p:tgtEl>
                                      </p:cBhvr>
                                    </p:cmd>
                                  </p:childTnLst>
                                </p:cTn>
                              </p:par>
                            </p:childTnLst>
                          </p:cTn>
                        </p:par>
                      </p:childTnLst>
                    </p:cTn>
                  </p:par>
                </p:childTnLst>
              </p:cTn>
              <p:nextCondLst>
                <p:cond evt="onClick" delay="0">
                  <p:tgtEl>
                    <p:spTgt spid="6"/>
                  </p:tgtEl>
                </p:cond>
              </p:nextCondLst>
            </p:seq>
            <p:video>
              <p:cMediaNode vol="80000">
                <p:cTn id="7" fill="hold" display="0">
                  <p:stCondLst>
                    <p:cond delay="indefinite"/>
                  </p:stCondLst>
                </p:cTn>
                <p:tgtEl>
                  <p:spTgt spid="6"/>
                </p:tgtEl>
              </p:cMediaNode>
            </p:vide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E96A764-C4EA-A1DA-E235-20E13530352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70C2BCF-FF2A-C09C-D062-4394B56B7F90}"/>
              </a:ext>
            </a:extLst>
          </p:cNvPr>
          <p:cNvSpPr>
            <a:spLocks noGrp="1"/>
          </p:cNvSpPr>
          <p:nvPr>
            <p:ph type="title"/>
          </p:nvPr>
        </p:nvSpPr>
        <p:spPr/>
        <p:txBody>
          <a:bodyPr/>
          <a:lstStyle/>
          <a:p>
            <a:r>
              <a:rPr lang="en-GB"/>
              <a:t>Break time!</a:t>
            </a:r>
          </a:p>
        </p:txBody>
      </p:sp>
      <p:sp>
        <p:nvSpPr>
          <p:cNvPr id="3" name="Text Placeholder 2">
            <a:extLst>
              <a:ext uri="{FF2B5EF4-FFF2-40B4-BE49-F238E27FC236}">
                <a16:creationId xmlns:a16="http://schemas.microsoft.com/office/drawing/2014/main" id="{DF3214C9-2670-3FC7-1980-FB72D754A1D1}"/>
              </a:ext>
            </a:extLst>
          </p:cNvPr>
          <p:cNvSpPr>
            <a:spLocks noGrp="1"/>
          </p:cNvSpPr>
          <p:nvPr>
            <p:ph type="body" idx="1"/>
          </p:nvPr>
        </p:nvSpPr>
        <p:spPr/>
        <p:txBody>
          <a:bodyPr/>
          <a:lstStyle/>
          <a:p>
            <a:r>
              <a:rPr lang="en-GB"/>
              <a:t>See you in 15 minutes </a:t>
            </a:r>
            <a:r>
              <a:rPr lang="en-GB">
                <a:sym typeface="Wingdings" panose="05000000000000000000" pitchFamily="2" charset="2"/>
              </a:rPr>
              <a:t></a:t>
            </a:r>
            <a:endParaRPr lang="en-GB"/>
          </a:p>
        </p:txBody>
      </p:sp>
      <p:sp>
        <p:nvSpPr>
          <p:cNvPr id="4" name="Slide Number Placeholder 3">
            <a:extLst>
              <a:ext uri="{FF2B5EF4-FFF2-40B4-BE49-F238E27FC236}">
                <a16:creationId xmlns:a16="http://schemas.microsoft.com/office/drawing/2014/main" id="{FFDDEB98-C02C-30A1-70AD-31C6438604AB}"/>
              </a:ext>
            </a:extLst>
          </p:cNvPr>
          <p:cNvSpPr>
            <a:spLocks noGrp="1"/>
          </p:cNvSpPr>
          <p:nvPr>
            <p:ph type="sldNum" sz="quarter" idx="12"/>
          </p:nvPr>
        </p:nvSpPr>
        <p:spPr/>
        <p:txBody>
          <a:bodyPr/>
          <a:lstStyle/>
          <a:p>
            <a:fld id="{0322EA46-A50A-4B74-807A-1D180152ACDE}" type="slidenum">
              <a:rPr lang="en-GB" smtClean="0"/>
              <a:t>22</a:t>
            </a:fld>
            <a:endParaRPr lang="en-GB"/>
          </a:p>
        </p:txBody>
      </p:sp>
    </p:spTree>
    <p:extLst>
      <p:ext uri="{BB962C8B-B14F-4D97-AF65-F5344CB8AC3E}">
        <p14:creationId xmlns:p14="http://schemas.microsoft.com/office/powerpoint/2010/main" val="259252726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39FD2B-C7E1-253E-BBD7-26A58DCC7F22}"/>
              </a:ext>
            </a:extLst>
          </p:cNvPr>
          <p:cNvSpPr>
            <a:spLocks noGrp="1"/>
          </p:cNvSpPr>
          <p:nvPr>
            <p:ph type="ctrTitle"/>
          </p:nvPr>
        </p:nvSpPr>
        <p:spPr/>
        <p:txBody>
          <a:bodyPr/>
          <a:lstStyle/>
          <a:p>
            <a:r>
              <a:rPr lang="en-GB"/>
              <a:t>CRAAP Test</a:t>
            </a:r>
          </a:p>
        </p:txBody>
      </p:sp>
      <p:sp>
        <p:nvSpPr>
          <p:cNvPr id="3" name="Subtitle 2">
            <a:extLst>
              <a:ext uri="{FF2B5EF4-FFF2-40B4-BE49-F238E27FC236}">
                <a16:creationId xmlns:a16="http://schemas.microsoft.com/office/drawing/2014/main" id="{FA40F4AD-16EE-8949-6ED9-ECB6385AB2AB}"/>
              </a:ext>
            </a:extLst>
          </p:cNvPr>
          <p:cNvSpPr>
            <a:spLocks noGrp="1"/>
          </p:cNvSpPr>
          <p:nvPr>
            <p:ph type="subTitle" idx="1"/>
          </p:nvPr>
        </p:nvSpPr>
        <p:spPr/>
        <p:txBody>
          <a:bodyPr/>
          <a:lstStyle/>
          <a:p>
            <a:endParaRPr lang="en-GB"/>
          </a:p>
        </p:txBody>
      </p:sp>
      <p:pic>
        <p:nvPicPr>
          <p:cNvPr id="8" name="Picture Placeholder 7">
            <a:extLst>
              <a:ext uri="{FF2B5EF4-FFF2-40B4-BE49-F238E27FC236}">
                <a16:creationId xmlns:a16="http://schemas.microsoft.com/office/drawing/2014/main" id="{2BA5A2DA-CBA0-8AE6-FF80-A58CFC628ED8}"/>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24097" r="24097"/>
          <a:stretch>
            <a:fillRect/>
          </a:stretch>
        </p:blipFill>
        <p:spPr>
          <a:prstGeom prst="rect">
            <a:avLst/>
          </a:prstGeom>
        </p:spPr>
      </p:pic>
    </p:spTree>
    <p:extLst>
      <p:ext uri="{BB962C8B-B14F-4D97-AF65-F5344CB8AC3E}">
        <p14:creationId xmlns:p14="http://schemas.microsoft.com/office/powerpoint/2010/main" val="374490459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8BC376-50BD-5197-5333-7CE9EFE59CAA}"/>
              </a:ext>
            </a:extLst>
          </p:cNvPr>
          <p:cNvSpPr>
            <a:spLocks noGrp="1"/>
          </p:cNvSpPr>
          <p:nvPr>
            <p:ph type="title"/>
          </p:nvPr>
        </p:nvSpPr>
        <p:spPr/>
        <p:txBody>
          <a:bodyPr/>
          <a:lstStyle/>
          <a:p>
            <a:r>
              <a:rPr lang="en-GB"/>
              <a:t>Why CRAAP Is Important</a:t>
            </a:r>
          </a:p>
        </p:txBody>
      </p:sp>
      <p:sp>
        <p:nvSpPr>
          <p:cNvPr id="3" name="Content Placeholder 2">
            <a:extLst>
              <a:ext uri="{FF2B5EF4-FFF2-40B4-BE49-F238E27FC236}">
                <a16:creationId xmlns:a16="http://schemas.microsoft.com/office/drawing/2014/main" id="{0EE82084-E440-4ADE-279E-A9481B9528FE}"/>
              </a:ext>
            </a:extLst>
          </p:cNvPr>
          <p:cNvSpPr>
            <a:spLocks noGrp="1"/>
          </p:cNvSpPr>
          <p:nvPr>
            <p:ph idx="1"/>
          </p:nvPr>
        </p:nvSpPr>
        <p:spPr>
          <a:xfrm>
            <a:off x="1127124" y="1562389"/>
            <a:ext cx="10226676" cy="4351338"/>
          </a:xfrm>
        </p:spPr>
        <p:txBody>
          <a:bodyPr/>
          <a:lstStyle/>
          <a:p>
            <a:r>
              <a:rPr lang="en-GB"/>
              <a:t>There is a lot of information online</a:t>
            </a:r>
          </a:p>
          <a:p>
            <a:r>
              <a:rPr lang="en-GB"/>
              <a:t>Some information is good</a:t>
            </a:r>
          </a:p>
          <a:p>
            <a:r>
              <a:rPr lang="en-GB"/>
              <a:t>Some information is not correct</a:t>
            </a:r>
          </a:p>
          <a:p>
            <a:r>
              <a:rPr lang="en-GB"/>
              <a:t>CRAAP helps us choose well</a:t>
            </a:r>
          </a:p>
          <a:p>
            <a:r>
              <a:rPr lang="en-GB"/>
              <a:t>It helps us find stronger sources for assignments</a:t>
            </a:r>
          </a:p>
          <a:p>
            <a:r>
              <a:rPr lang="en-GB"/>
              <a:t>It saves time and reduces stress</a:t>
            </a:r>
          </a:p>
        </p:txBody>
      </p:sp>
      <p:sp>
        <p:nvSpPr>
          <p:cNvPr id="5" name="Rectangle 4">
            <a:extLst>
              <a:ext uri="{FF2B5EF4-FFF2-40B4-BE49-F238E27FC236}">
                <a16:creationId xmlns:a16="http://schemas.microsoft.com/office/drawing/2014/main" id="{42D5DC32-4137-B203-FC89-6E53285CC5EC}"/>
              </a:ext>
            </a:extLst>
          </p:cNvPr>
          <p:cNvSpPr/>
          <p:nvPr/>
        </p:nvSpPr>
        <p:spPr>
          <a:xfrm>
            <a:off x="1127124" y="5032375"/>
            <a:ext cx="9332242" cy="1754326"/>
          </a:xfrm>
          <a:prstGeom prst="rect">
            <a:avLst/>
          </a:prstGeom>
          <a:noFill/>
        </p:spPr>
        <p:txBody>
          <a:bodyPr wrap="square" lIns="91440" tIns="45720" rIns="91440" bIns="45720">
            <a:spAutoFit/>
          </a:bodyPr>
          <a:lstStyle/>
          <a:p>
            <a:pPr algn="ctr"/>
            <a:r>
              <a:rPr lang="en-GB" sz="5400" b="1" cap="none" spc="0">
                <a:ln w="9525">
                  <a:solidFill>
                    <a:schemeClr val="bg1"/>
                  </a:solidFill>
                  <a:prstDash val="solid"/>
                </a:ln>
                <a:solidFill>
                  <a:schemeClr val="tx1"/>
                </a:solidFill>
                <a:effectLst>
                  <a:outerShdw blurRad="12700" dist="38100" dir="2700000" algn="tl" rotWithShape="0">
                    <a:schemeClr val="bg1">
                      <a:lumMod val="50000"/>
                    </a:schemeClr>
                  </a:outerShdw>
                </a:effectLst>
              </a:rPr>
              <a:t>CRAAP = a simple way to check if information is good</a:t>
            </a:r>
          </a:p>
        </p:txBody>
      </p:sp>
      <p:sp>
        <p:nvSpPr>
          <p:cNvPr id="4" name="Slide Number Placeholder 3">
            <a:extLst>
              <a:ext uri="{FF2B5EF4-FFF2-40B4-BE49-F238E27FC236}">
                <a16:creationId xmlns:a16="http://schemas.microsoft.com/office/drawing/2014/main" id="{F5F5EA68-4124-522F-2FC3-D53B554B9041}"/>
              </a:ext>
            </a:extLst>
          </p:cNvPr>
          <p:cNvSpPr>
            <a:spLocks noGrp="1"/>
          </p:cNvSpPr>
          <p:nvPr>
            <p:ph type="sldNum" sz="quarter" idx="12"/>
          </p:nvPr>
        </p:nvSpPr>
        <p:spPr/>
        <p:txBody>
          <a:bodyPr/>
          <a:lstStyle/>
          <a:p>
            <a:fld id="{0322EA46-A50A-4B74-807A-1D180152ACDE}" type="slidenum">
              <a:rPr lang="en-GB" smtClean="0"/>
              <a:t>24</a:t>
            </a:fld>
            <a:endParaRPr lang="en-GB"/>
          </a:p>
        </p:txBody>
      </p:sp>
    </p:spTree>
    <p:extLst>
      <p:ext uri="{BB962C8B-B14F-4D97-AF65-F5344CB8AC3E}">
        <p14:creationId xmlns:p14="http://schemas.microsoft.com/office/powerpoint/2010/main" val="207537829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32D336-BC6B-75A8-84F6-732FA22FE471}"/>
              </a:ext>
            </a:extLst>
          </p:cNvPr>
          <p:cNvSpPr>
            <a:spLocks noGrp="1"/>
          </p:cNvSpPr>
          <p:nvPr>
            <p:ph type="title"/>
          </p:nvPr>
        </p:nvSpPr>
        <p:spPr>
          <a:xfrm>
            <a:off x="1127125" y="365125"/>
            <a:ext cx="3603901" cy="1325563"/>
          </a:xfrm>
        </p:spPr>
        <p:txBody>
          <a:bodyPr>
            <a:normAutofit fontScale="90000"/>
          </a:bodyPr>
          <a:lstStyle/>
          <a:p>
            <a:r>
              <a:rPr lang="en-GB"/>
              <a:t>What does CRAAP mean?</a:t>
            </a:r>
          </a:p>
        </p:txBody>
      </p:sp>
      <p:pic>
        <p:nvPicPr>
          <p:cNvPr id="4" name="Picture 3">
            <a:extLst>
              <a:ext uri="{FF2B5EF4-FFF2-40B4-BE49-F238E27FC236}">
                <a16:creationId xmlns:a16="http://schemas.microsoft.com/office/drawing/2014/main" id="{DD0CE388-2585-BC3F-F7E5-DB45D4F4B8E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147807" y="0"/>
            <a:ext cx="6858000" cy="6858000"/>
          </a:xfrm>
          <a:prstGeom prst="rect">
            <a:avLst/>
          </a:prstGeom>
        </p:spPr>
      </p:pic>
      <p:sp>
        <p:nvSpPr>
          <p:cNvPr id="3" name="Slide Number Placeholder 2">
            <a:extLst>
              <a:ext uri="{FF2B5EF4-FFF2-40B4-BE49-F238E27FC236}">
                <a16:creationId xmlns:a16="http://schemas.microsoft.com/office/drawing/2014/main" id="{AD57FBAC-90BA-A96B-8983-8580DD8C1679}"/>
              </a:ext>
            </a:extLst>
          </p:cNvPr>
          <p:cNvSpPr>
            <a:spLocks noGrp="1"/>
          </p:cNvSpPr>
          <p:nvPr>
            <p:ph type="sldNum" sz="quarter" idx="12"/>
          </p:nvPr>
        </p:nvSpPr>
        <p:spPr/>
        <p:txBody>
          <a:bodyPr/>
          <a:lstStyle/>
          <a:p>
            <a:fld id="{0322EA46-A50A-4B74-807A-1D180152ACDE}" type="slidenum">
              <a:rPr lang="en-GB" smtClean="0"/>
              <a:t>25</a:t>
            </a:fld>
            <a:endParaRPr lang="en-GB"/>
          </a:p>
        </p:txBody>
      </p:sp>
    </p:spTree>
    <p:extLst>
      <p:ext uri="{BB962C8B-B14F-4D97-AF65-F5344CB8AC3E}">
        <p14:creationId xmlns:p14="http://schemas.microsoft.com/office/powerpoint/2010/main" val="24527531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60EF74-F7CA-C87B-F34C-00D0F4DDE81C}"/>
              </a:ext>
            </a:extLst>
          </p:cNvPr>
          <p:cNvSpPr>
            <a:spLocks noGrp="1"/>
          </p:cNvSpPr>
          <p:nvPr>
            <p:ph type="title"/>
          </p:nvPr>
        </p:nvSpPr>
        <p:spPr/>
        <p:txBody>
          <a:bodyPr/>
          <a:lstStyle/>
          <a:p>
            <a:r>
              <a:rPr lang="en-GB"/>
              <a:t>CRAAP Card Sort</a:t>
            </a:r>
          </a:p>
        </p:txBody>
      </p:sp>
      <p:sp>
        <p:nvSpPr>
          <p:cNvPr id="3" name="Content Placeholder 2">
            <a:extLst>
              <a:ext uri="{FF2B5EF4-FFF2-40B4-BE49-F238E27FC236}">
                <a16:creationId xmlns:a16="http://schemas.microsoft.com/office/drawing/2014/main" id="{1535D185-7A70-2C44-6DC6-E60B8024D540}"/>
              </a:ext>
            </a:extLst>
          </p:cNvPr>
          <p:cNvSpPr>
            <a:spLocks noGrp="1"/>
          </p:cNvSpPr>
          <p:nvPr>
            <p:ph sz="half" idx="1"/>
          </p:nvPr>
        </p:nvSpPr>
        <p:spPr>
          <a:xfrm>
            <a:off x="1127124" y="2012231"/>
            <a:ext cx="4825268" cy="4340861"/>
          </a:xfrm>
        </p:spPr>
        <p:txBody>
          <a:bodyPr vert="horz" lIns="91440" tIns="45720" rIns="91440" bIns="45720" rtlCol="0" anchor="t">
            <a:normAutofit fontScale="85000" lnSpcReduction="20000"/>
          </a:bodyPr>
          <a:lstStyle/>
          <a:p>
            <a:pPr marL="0" indent="0">
              <a:buNone/>
            </a:pPr>
            <a:r>
              <a:rPr lang="en-GB"/>
              <a:t>In your group:</a:t>
            </a:r>
          </a:p>
          <a:p>
            <a:r>
              <a:rPr lang="en-GB"/>
              <a:t>Read each card</a:t>
            </a:r>
          </a:p>
          <a:p>
            <a:r>
              <a:rPr lang="en-GB"/>
              <a:t>Talk about what it shows</a:t>
            </a:r>
          </a:p>
          <a:p>
            <a:r>
              <a:rPr lang="en-GB"/>
              <a:t>Match it to:</a:t>
            </a:r>
          </a:p>
          <a:p>
            <a:pPr lvl="1"/>
            <a:r>
              <a:rPr lang="en-GB"/>
              <a:t>Currency</a:t>
            </a:r>
          </a:p>
          <a:p>
            <a:pPr lvl="1"/>
            <a:r>
              <a:rPr lang="en-GB"/>
              <a:t>Relevance</a:t>
            </a:r>
          </a:p>
          <a:p>
            <a:pPr lvl="1"/>
            <a:r>
              <a:rPr lang="en-GB"/>
              <a:t>Authority</a:t>
            </a:r>
          </a:p>
          <a:p>
            <a:pPr lvl="1"/>
            <a:r>
              <a:rPr lang="en-GB"/>
              <a:t>Accuracy</a:t>
            </a:r>
          </a:p>
          <a:p>
            <a:pPr lvl="1"/>
            <a:r>
              <a:rPr lang="en-GB"/>
              <a:t>Purpose</a:t>
            </a:r>
          </a:p>
          <a:p>
            <a:pPr lvl="1"/>
            <a:endParaRPr lang="en-GB"/>
          </a:p>
          <a:p>
            <a:r>
              <a:rPr lang="en-GB"/>
              <a:t>Take your time</a:t>
            </a:r>
          </a:p>
          <a:p>
            <a:pPr marL="0" indent="0">
              <a:buNone/>
            </a:pPr>
            <a:endParaRPr lang="en-GB"/>
          </a:p>
          <a:p>
            <a:endParaRPr lang="en-GB"/>
          </a:p>
        </p:txBody>
      </p:sp>
      <p:pic>
        <p:nvPicPr>
          <p:cNvPr id="6" name="Content Placeholder 5">
            <a:extLst>
              <a:ext uri="{FF2B5EF4-FFF2-40B4-BE49-F238E27FC236}">
                <a16:creationId xmlns:a16="http://schemas.microsoft.com/office/drawing/2014/main" id="{395924E6-BC0B-6787-802F-AEAB86E2D41A}"/>
              </a:ext>
            </a:extLst>
          </p:cNvPr>
          <p:cNvPicPr>
            <a:picLocks noGrp="1" noChangeAspect="1"/>
          </p:cNvPicPr>
          <p:nvPr>
            <p:ph sz="half" idx="2"/>
          </p:nvPr>
        </p:nvPicPr>
        <p:blipFill>
          <a:blip r:embed="rId4">
            <a:extLst>
              <a:ext uri="{28A0092B-C50C-407E-A947-70E740481C1C}">
                <a14:useLocalDpi xmlns:a14="http://schemas.microsoft.com/office/drawing/2010/main" val="0"/>
              </a:ext>
            </a:extLst>
          </a:blip>
          <a:stretch>
            <a:fillRect/>
          </a:stretch>
        </p:blipFill>
        <p:spPr>
          <a:xfrm>
            <a:off x="6714331" y="2012950"/>
            <a:ext cx="4164013" cy="4164013"/>
          </a:xfrm>
          <a:prstGeom prst="rect">
            <a:avLst/>
          </a:prstGeom>
        </p:spPr>
      </p:pic>
      <p:pic>
        <p:nvPicPr>
          <p:cNvPr id="7" name="Online Media 6" title="10 Minute Timer">
            <a:hlinkClick r:id="" action="ppaction://media"/>
            <a:extLst>
              <a:ext uri="{FF2B5EF4-FFF2-40B4-BE49-F238E27FC236}">
                <a16:creationId xmlns:a16="http://schemas.microsoft.com/office/drawing/2014/main" id="{1A6D7BFB-6D1E-03EE-0CAD-AC3612560DF9}"/>
              </a:ext>
            </a:extLst>
          </p:cNvPr>
          <p:cNvPicPr>
            <a:picLocks noRot="1" noChangeAspect="1"/>
          </p:cNvPicPr>
          <p:nvPr>
            <a:videoFile r:link="rId1"/>
          </p:nvPr>
        </p:nvPicPr>
        <p:blipFill>
          <a:blip r:embed="rId5"/>
          <a:stretch>
            <a:fillRect/>
          </a:stretch>
        </p:blipFill>
        <p:spPr>
          <a:xfrm>
            <a:off x="8796337" y="42863"/>
            <a:ext cx="2561012" cy="1446972"/>
          </a:xfrm>
          <a:prstGeom prst="rect">
            <a:avLst/>
          </a:prstGeom>
        </p:spPr>
      </p:pic>
      <p:sp>
        <p:nvSpPr>
          <p:cNvPr id="4" name="Slide Number Placeholder 3">
            <a:extLst>
              <a:ext uri="{FF2B5EF4-FFF2-40B4-BE49-F238E27FC236}">
                <a16:creationId xmlns:a16="http://schemas.microsoft.com/office/drawing/2014/main" id="{5CFF0FC7-2CC0-692A-C6E8-7BC6D25E8953}"/>
              </a:ext>
            </a:extLst>
          </p:cNvPr>
          <p:cNvSpPr>
            <a:spLocks noGrp="1"/>
          </p:cNvSpPr>
          <p:nvPr>
            <p:ph type="sldNum" sz="quarter" idx="12"/>
          </p:nvPr>
        </p:nvSpPr>
        <p:spPr/>
        <p:txBody>
          <a:bodyPr/>
          <a:lstStyle/>
          <a:p>
            <a:fld id="{0322EA46-A50A-4B74-807A-1D180152ACDE}" type="slidenum">
              <a:rPr lang="en-GB" smtClean="0"/>
              <a:t>26</a:t>
            </a:fld>
            <a:endParaRPr lang="en-GB"/>
          </a:p>
        </p:txBody>
      </p:sp>
    </p:spTree>
    <p:extLst>
      <p:ext uri="{BB962C8B-B14F-4D97-AF65-F5344CB8AC3E}">
        <p14:creationId xmlns:p14="http://schemas.microsoft.com/office/powerpoint/2010/main" val="3313991592"/>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7"/>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7"/>
                                        </p:tgtEl>
                                      </p:cBhvr>
                                    </p:cmd>
                                  </p:childTnLst>
                                </p:cTn>
                              </p:par>
                            </p:childTnLst>
                          </p:cTn>
                        </p:par>
                      </p:childTnLst>
                    </p:cTn>
                  </p:par>
                </p:childTnLst>
              </p:cTn>
              <p:nextCondLst>
                <p:cond evt="onClick" delay="0">
                  <p:tgtEl>
                    <p:spTgt spid="7"/>
                  </p:tgtEl>
                </p:cond>
              </p:nextCondLst>
            </p:seq>
            <p:video>
              <p:cMediaNode vol="80000">
                <p:cTn id="7" fill="hold" display="0">
                  <p:stCondLst>
                    <p:cond delay="indefinite"/>
                  </p:stCondLst>
                </p:cTn>
                <p:tgtEl>
                  <p:spTgt spid="7"/>
                </p:tgtEl>
              </p:cMediaNode>
            </p:video>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BE0845-DC19-532F-D3DF-EB61C0591AA6}"/>
              </a:ext>
            </a:extLst>
          </p:cNvPr>
          <p:cNvSpPr>
            <a:spLocks noGrp="1"/>
          </p:cNvSpPr>
          <p:nvPr>
            <p:ph type="title"/>
          </p:nvPr>
        </p:nvSpPr>
        <p:spPr/>
        <p:txBody>
          <a:bodyPr>
            <a:normAutofit/>
          </a:bodyPr>
          <a:lstStyle/>
          <a:p>
            <a:r>
              <a:rPr lang="en-GB"/>
              <a:t>Quick Debrief: What Did We Notice?</a:t>
            </a:r>
          </a:p>
        </p:txBody>
      </p:sp>
      <p:sp>
        <p:nvSpPr>
          <p:cNvPr id="3" name="Content Placeholder 2">
            <a:extLst>
              <a:ext uri="{FF2B5EF4-FFF2-40B4-BE49-F238E27FC236}">
                <a16:creationId xmlns:a16="http://schemas.microsoft.com/office/drawing/2014/main" id="{93A9C800-2DBA-6FD4-59F1-791A3C3D4586}"/>
              </a:ext>
            </a:extLst>
          </p:cNvPr>
          <p:cNvSpPr>
            <a:spLocks noGrp="1"/>
          </p:cNvSpPr>
          <p:nvPr>
            <p:ph sz="half" idx="1"/>
          </p:nvPr>
        </p:nvSpPr>
        <p:spPr/>
        <p:txBody>
          <a:bodyPr/>
          <a:lstStyle/>
          <a:p>
            <a:pPr marL="0" indent="0">
              <a:buNone/>
            </a:pPr>
            <a:r>
              <a:rPr lang="en-GB"/>
              <a:t>Talk in your group:</a:t>
            </a:r>
          </a:p>
          <a:p>
            <a:r>
              <a:rPr lang="en-GB"/>
              <a:t>One card that was easy</a:t>
            </a:r>
          </a:p>
          <a:p>
            <a:r>
              <a:rPr lang="en-GB"/>
              <a:t>One card that was hard</a:t>
            </a:r>
          </a:p>
          <a:p>
            <a:r>
              <a:rPr lang="en-GB"/>
              <a:t>One thing CRAAP helped you see</a:t>
            </a:r>
          </a:p>
          <a:p>
            <a:endParaRPr lang="en-GB"/>
          </a:p>
        </p:txBody>
      </p:sp>
      <p:sp>
        <p:nvSpPr>
          <p:cNvPr id="4" name="Content Placeholder 3">
            <a:extLst>
              <a:ext uri="{FF2B5EF4-FFF2-40B4-BE49-F238E27FC236}">
                <a16:creationId xmlns:a16="http://schemas.microsoft.com/office/drawing/2014/main" id="{0276520B-22FB-B236-5A6C-595F32E4FEE9}"/>
              </a:ext>
            </a:extLst>
          </p:cNvPr>
          <p:cNvSpPr>
            <a:spLocks noGrp="1"/>
          </p:cNvSpPr>
          <p:nvPr>
            <p:ph sz="half" idx="2"/>
          </p:nvPr>
        </p:nvSpPr>
        <p:spPr/>
        <p:txBody>
          <a:bodyPr/>
          <a:lstStyle/>
          <a:p>
            <a:r>
              <a:rPr lang="en-GB"/>
              <a:t>Share 1 idea with the class in 30 seconds</a:t>
            </a:r>
          </a:p>
        </p:txBody>
      </p:sp>
      <p:pic>
        <p:nvPicPr>
          <p:cNvPr id="5" name="Online Media 4" title="30 Second Timer">
            <a:hlinkClick r:id="" action="ppaction://media"/>
            <a:extLst>
              <a:ext uri="{FF2B5EF4-FFF2-40B4-BE49-F238E27FC236}">
                <a16:creationId xmlns:a16="http://schemas.microsoft.com/office/drawing/2014/main" id="{148EB05B-838B-53EC-20EA-E9087844FC3C}"/>
              </a:ext>
            </a:extLst>
          </p:cNvPr>
          <p:cNvPicPr>
            <a:picLocks noRot="1" noChangeAspect="1"/>
          </p:cNvPicPr>
          <p:nvPr>
            <a:videoFile r:link="rId1"/>
          </p:nvPr>
        </p:nvPicPr>
        <p:blipFill>
          <a:blip r:embed="rId4"/>
          <a:stretch>
            <a:fillRect/>
          </a:stretch>
        </p:blipFill>
        <p:spPr>
          <a:xfrm>
            <a:off x="6681822" y="3721211"/>
            <a:ext cx="4671977" cy="2639667"/>
          </a:xfrm>
          <a:prstGeom prst="rect">
            <a:avLst/>
          </a:prstGeom>
        </p:spPr>
      </p:pic>
      <p:sp>
        <p:nvSpPr>
          <p:cNvPr id="6" name="Slide Number Placeholder 5">
            <a:extLst>
              <a:ext uri="{FF2B5EF4-FFF2-40B4-BE49-F238E27FC236}">
                <a16:creationId xmlns:a16="http://schemas.microsoft.com/office/drawing/2014/main" id="{BE3E9D2A-F3B2-B467-753B-D79BCFEDB49A}"/>
              </a:ext>
            </a:extLst>
          </p:cNvPr>
          <p:cNvSpPr>
            <a:spLocks noGrp="1"/>
          </p:cNvSpPr>
          <p:nvPr>
            <p:ph type="sldNum" sz="quarter" idx="12"/>
          </p:nvPr>
        </p:nvSpPr>
        <p:spPr/>
        <p:txBody>
          <a:bodyPr/>
          <a:lstStyle/>
          <a:p>
            <a:fld id="{0322EA46-A50A-4B74-807A-1D180152ACDE}" type="slidenum">
              <a:rPr lang="en-GB" smtClean="0"/>
              <a:t>27</a:t>
            </a:fld>
            <a:endParaRPr lang="en-GB"/>
          </a:p>
        </p:txBody>
      </p:sp>
    </p:spTree>
    <p:extLst>
      <p:ext uri="{BB962C8B-B14F-4D97-AF65-F5344CB8AC3E}">
        <p14:creationId xmlns:p14="http://schemas.microsoft.com/office/powerpoint/2010/main" val="2699686072"/>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5"/>
                                        </p:tgtEl>
                                      </p:cBhvr>
                                    </p:cmd>
                                  </p:childTnLst>
                                </p:cTn>
                              </p:par>
                            </p:childTnLst>
                          </p:cTn>
                        </p:par>
                      </p:childTnLst>
                    </p:cTn>
                  </p:par>
                </p:childTnLst>
              </p:cTn>
              <p:nextCondLst>
                <p:cond evt="onClick" delay="0">
                  <p:tgtEl>
                    <p:spTgt spid="5"/>
                  </p:tgtEl>
                </p:cond>
              </p:nextCondLst>
            </p:seq>
            <p:video>
              <p:cMediaNode vol="80000">
                <p:cTn id="7" fill="hold" display="0">
                  <p:stCondLst>
                    <p:cond delay="indefinite"/>
                  </p:stCondLst>
                </p:cTn>
                <p:tgtEl>
                  <p:spTgt spid="5"/>
                </p:tgtEl>
              </p:cMediaNode>
            </p:video>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536EDCE-EF91-2724-F307-292824F0189A}"/>
              </a:ext>
            </a:extLst>
          </p:cNvPr>
          <p:cNvSpPr>
            <a:spLocks noGrp="1"/>
          </p:cNvSpPr>
          <p:nvPr>
            <p:ph type="title"/>
          </p:nvPr>
        </p:nvSpPr>
        <p:spPr/>
        <p:txBody>
          <a:bodyPr/>
          <a:lstStyle/>
          <a:p>
            <a:r>
              <a:rPr lang="en-GB"/>
              <a:t>CRAAP Checklist Practice</a:t>
            </a:r>
          </a:p>
        </p:txBody>
      </p:sp>
      <p:sp>
        <p:nvSpPr>
          <p:cNvPr id="5" name="Content Placeholder 4">
            <a:extLst>
              <a:ext uri="{FF2B5EF4-FFF2-40B4-BE49-F238E27FC236}">
                <a16:creationId xmlns:a16="http://schemas.microsoft.com/office/drawing/2014/main" id="{125A2293-2B0A-2C18-27FD-38855E744FC1}"/>
              </a:ext>
            </a:extLst>
          </p:cNvPr>
          <p:cNvSpPr>
            <a:spLocks noGrp="1"/>
          </p:cNvSpPr>
          <p:nvPr>
            <p:ph sz="half" idx="1"/>
          </p:nvPr>
        </p:nvSpPr>
        <p:spPr/>
        <p:txBody>
          <a:bodyPr>
            <a:normAutofit fontScale="92500" lnSpcReduction="10000"/>
          </a:bodyPr>
          <a:lstStyle/>
          <a:p>
            <a:r>
              <a:rPr lang="en-GB"/>
              <a:t>Work in pairs</a:t>
            </a:r>
          </a:p>
          <a:p>
            <a:r>
              <a:rPr lang="en-GB"/>
              <a:t>Check 2 sources you found earlier:</a:t>
            </a:r>
          </a:p>
          <a:p>
            <a:pPr lvl="1"/>
            <a:r>
              <a:rPr lang="en-GB"/>
              <a:t>1 website (from Google)</a:t>
            </a:r>
          </a:p>
          <a:p>
            <a:pPr lvl="1"/>
            <a:r>
              <a:rPr lang="en-GB"/>
              <a:t>1 library source (article or e-book)</a:t>
            </a:r>
          </a:p>
          <a:p>
            <a:endParaRPr lang="en-GB"/>
          </a:p>
          <a:p>
            <a:endParaRPr lang="en-GB"/>
          </a:p>
        </p:txBody>
      </p:sp>
      <p:sp>
        <p:nvSpPr>
          <p:cNvPr id="6" name="Content Placeholder 5">
            <a:extLst>
              <a:ext uri="{FF2B5EF4-FFF2-40B4-BE49-F238E27FC236}">
                <a16:creationId xmlns:a16="http://schemas.microsoft.com/office/drawing/2014/main" id="{8EC680B8-9B34-5C86-63F5-7443A9A4FA0E}"/>
              </a:ext>
            </a:extLst>
          </p:cNvPr>
          <p:cNvSpPr>
            <a:spLocks noGrp="1"/>
          </p:cNvSpPr>
          <p:nvPr>
            <p:ph sz="half" idx="2"/>
          </p:nvPr>
        </p:nvSpPr>
        <p:spPr/>
        <p:txBody>
          <a:bodyPr>
            <a:normAutofit fontScale="92500" lnSpcReduction="10000"/>
          </a:bodyPr>
          <a:lstStyle/>
          <a:p>
            <a:r>
              <a:rPr lang="en-GB"/>
              <a:t>Use the simple CRAAP questions:</a:t>
            </a:r>
          </a:p>
          <a:p>
            <a:pPr lvl="1"/>
            <a:r>
              <a:rPr lang="en-GB"/>
              <a:t>C: Is it recent?</a:t>
            </a:r>
          </a:p>
          <a:p>
            <a:pPr lvl="1"/>
            <a:r>
              <a:rPr lang="en-GB"/>
              <a:t>R: Does it fit my topic?</a:t>
            </a:r>
          </a:p>
          <a:p>
            <a:pPr lvl="1"/>
            <a:r>
              <a:rPr lang="en-GB"/>
              <a:t>A: Who wrote it?</a:t>
            </a:r>
          </a:p>
          <a:p>
            <a:pPr lvl="1"/>
            <a:r>
              <a:rPr lang="en-GB"/>
              <a:t>A: Is it correct?</a:t>
            </a:r>
          </a:p>
          <a:p>
            <a:pPr lvl="1"/>
            <a:r>
              <a:rPr lang="en-GB"/>
              <a:t>P: Why was it made?</a:t>
            </a:r>
          </a:p>
          <a:p>
            <a:endParaRPr lang="en-GB"/>
          </a:p>
          <a:p>
            <a:r>
              <a:rPr lang="en-GB"/>
              <a:t>Talk and note 1 idea for each question</a:t>
            </a:r>
          </a:p>
          <a:p>
            <a:endParaRPr lang="en-GB"/>
          </a:p>
        </p:txBody>
      </p:sp>
      <p:pic>
        <p:nvPicPr>
          <p:cNvPr id="7" name="Online Media 6" title="10 Minute Timer">
            <a:hlinkClick r:id="" action="ppaction://media"/>
            <a:extLst>
              <a:ext uri="{FF2B5EF4-FFF2-40B4-BE49-F238E27FC236}">
                <a16:creationId xmlns:a16="http://schemas.microsoft.com/office/drawing/2014/main" id="{4A107CD3-8FA3-F424-A17C-26D7076198B4}"/>
              </a:ext>
            </a:extLst>
          </p:cNvPr>
          <p:cNvPicPr>
            <a:picLocks noRot="1" noChangeAspect="1"/>
          </p:cNvPicPr>
          <p:nvPr>
            <a:videoFile r:link="rId1"/>
          </p:nvPr>
        </p:nvPicPr>
        <p:blipFill>
          <a:blip r:embed="rId4"/>
          <a:stretch>
            <a:fillRect/>
          </a:stretch>
        </p:blipFill>
        <p:spPr>
          <a:xfrm>
            <a:off x="1127124" y="4671537"/>
            <a:ext cx="3552908" cy="2007393"/>
          </a:xfrm>
          <a:prstGeom prst="rect">
            <a:avLst/>
          </a:prstGeom>
        </p:spPr>
      </p:pic>
      <p:sp>
        <p:nvSpPr>
          <p:cNvPr id="2" name="Slide Number Placeholder 1">
            <a:extLst>
              <a:ext uri="{FF2B5EF4-FFF2-40B4-BE49-F238E27FC236}">
                <a16:creationId xmlns:a16="http://schemas.microsoft.com/office/drawing/2014/main" id="{9028501B-09D4-3C36-A473-B7E12D7889BC}"/>
              </a:ext>
            </a:extLst>
          </p:cNvPr>
          <p:cNvSpPr>
            <a:spLocks noGrp="1"/>
          </p:cNvSpPr>
          <p:nvPr>
            <p:ph type="sldNum" sz="quarter" idx="12"/>
          </p:nvPr>
        </p:nvSpPr>
        <p:spPr/>
        <p:txBody>
          <a:bodyPr/>
          <a:lstStyle/>
          <a:p>
            <a:fld id="{0322EA46-A50A-4B74-807A-1D180152ACDE}" type="slidenum">
              <a:rPr lang="en-GB" smtClean="0"/>
              <a:t>28</a:t>
            </a:fld>
            <a:endParaRPr lang="en-GB"/>
          </a:p>
        </p:txBody>
      </p:sp>
    </p:spTree>
    <p:extLst>
      <p:ext uri="{BB962C8B-B14F-4D97-AF65-F5344CB8AC3E}">
        <p14:creationId xmlns:p14="http://schemas.microsoft.com/office/powerpoint/2010/main" val="930458627"/>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7"/>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7"/>
                                        </p:tgtEl>
                                      </p:cBhvr>
                                    </p:cmd>
                                  </p:childTnLst>
                                </p:cTn>
                              </p:par>
                            </p:childTnLst>
                          </p:cTn>
                        </p:par>
                      </p:childTnLst>
                    </p:cTn>
                  </p:par>
                </p:childTnLst>
              </p:cTn>
              <p:nextCondLst>
                <p:cond evt="onClick" delay="0">
                  <p:tgtEl>
                    <p:spTgt spid="7"/>
                  </p:tgtEl>
                </p:cond>
              </p:nextCondLst>
            </p:seq>
            <p:video>
              <p:cMediaNode vol="80000">
                <p:cTn id="7" fill="hold" display="0">
                  <p:stCondLst>
                    <p:cond delay="indefinite"/>
                  </p:stCondLst>
                </p:cTn>
                <p:tgtEl>
                  <p:spTgt spid="7"/>
                </p:tgtEl>
              </p:cMediaNode>
            </p:video>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C728681-439C-99AC-051C-68DCC82E6D3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4FA11EE-28AB-92C1-8E32-FCD5C985CBC5}"/>
              </a:ext>
            </a:extLst>
          </p:cNvPr>
          <p:cNvSpPr>
            <a:spLocks noGrp="1"/>
          </p:cNvSpPr>
          <p:nvPr>
            <p:ph type="title"/>
          </p:nvPr>
        </p:nvSpPr>
        <p:spPr/>
        <p:txBody>
          <a:bodyPr/>
          <a:lstStyle/>
          <a:p>
            <a:r>
              <a:rPr lang="en-GB"/>
              <a:t>Let’s see what you all thought</a:t>
            </a:r>
          </a:p>
        </p:txBody>
      </p:sp>
      <p:sp>
        <p:nvSpPr>
          <p:cNvPr id="3" name="Content Placeholder 2">
            <a:extLst>
              <a:ext uri="{FF2B5EF4-FFF2-40B4-BE49-F238E27FC236}">
                <a16:creationId xmlns:a16="http://schemas.microsoft.com/office/drawing/2014/main" id="{1A24DD20-AA88-76CA-7819-7202B24433F9}"/>
              </a:ext>
            </a:extLst>
          </p:cNvPr>
          <p:cNvSpPr>
            <a:spLocks noGrp="1"/>
          </p:cNvSpPr>
          <p:nvPr>
            <p:ph idx="1"/>
          </p:nvPr>
        </p:nvSpPr>
        <p:spPr/>
        <p:txBody>
          <a:bodyPr/>
          <a:lstStyle/>
          <a:p>
            <a:r>
              <a:rPr lang="en-GB"/>
              <a:t>Let’s go to VEVOX</a:t>
            </a:r>
          </a:p>
        </p:txBody>
      </p:sp>
      <p:pic>
        <p:nvPicPr>
          <p:cNvPr id="4" name="Picture 3">
            <a:hlinkClick r:id="rId3"/>
            <a:extLst>
              <a:ext uri="{FF2B5EF4-FFF2-40B4-BE49-F238E27FC236}">
                <a16:creationId xmlns:a16="http://schemas.microsoft.com/office/drawing/2014/main" id="{B93BF419-E0E5-BCF9-16D1-43594E5CF1C1}"/>
              </a:ext>
            </a:extLst>
          </p:cNvPr>
          <p:cNvPicPr>
            <a:picLocks noChangeAspect="1"/>
          </p:cNvPicPr>
          <p:nvPr/>
        </p:nvPicPr>
        <p:blipFill>
          <a:blip r:embed="rId4"/>
          <a:stretch>
            <a:fillRect/>
          </a:stretch>
        </p:blipFill>
        <p:spPr>
          <a:xfrm>
            <a:off x="2249893" y="3745317"/>
            <a:ext cx="7381875" cy="1495425"/>
          </a:xfrm>
          <a:prstGeom prst="rect">
            <a:avLst/>
          </a:prstGeom>
        </p:spPr>
      </p:pic>
      <p:sp>
        <p:nvSpPr>
          <p:cNvPr id="5" name="Slide Number Placeholder 4">
            <a:extLst>
              <a:ext uri="{FF2B5EF4-FFF2-40B4-BE49-F238E27FC236}">
                <a16:creationId xmlns:a16="http://schemas.microsoft.com/office/drawing/2014/main" id="{04317BA4-8561-CC01-8367-5234C0EF64B1}"/>
              </a:ext>
            </a:extLst>
          </p:cNvPr>
          <p:cNvSpPr>
            <a:spLocks noGrp="1"/>
          </p:cNvSpPr>
          <p:nvPr>
            <p:ph type="sldNum" sz="quarter" idx="12"/>
          </p:nvPr>
        </p:nvSpPr>
        <p:spPr/>
        <p:txBody>
          <a:bodyPr/>
          <a:lstStyle/>
          <a:p>
            <a:fld id="{0322EA46-A50A-4B74-807A-1D180152ACDE}" type="slidenum">
              <a:rPr lang="en-GB" smtClean="0"/>
              <a:t>29</a:t>
            </a:fld>
            <a:endParaRPr lang="en-GB"/>
          </a:p>
        </p:txBody>
      </p:sp>
    </p:spTree>
    <p:extLst>
      <p:ext uri="{BB962C8B-B14F-4D97-AF65-F5344CB8AC3E}">
        <p14:creationId xmlns:p14="http://schemas.microsoft.com/office/powerpoint/2010/main" val="354358321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21037A-8738-3562-BEBE-6203CCC6AEC6}"/>
              </a:ext>
            </a:extLst>
          </p:cNvPr>
          <p:cNvSpPr>
            <a:spLocks noGrp="1"/>
          </p:cNvSpPr>
          <p:nvPr>
            <p:ph type="title"/>
          </p:nvPr>
        </p:nvSpPr>
        <p:spPr/>
        <p:txBody>
          <a:bodyPr/>
          <a:lstStyle/>
          <a:p>
            <a:r>
              <a:rPr lang="en-GB"/>
              <a:t>Organising Your Sources</a:t>
            </a:r>
          </a:p>
        </p:txBody>
      </p:sp>
      <p:sp>
        <p:nvSpPr>
          <p:cNvPr id="4" name="Content Placeholder 3">
            <a:extLst>
              <a:ext uri="{FF2B5EF4-FFF2-40B4-BE49-F238E27FC236}">
                <a16:creationId xmlns:a16="http://schemas.microsoft.com/office/drawing/2014/main" id="{7A8C8D7E-B6C2-236D-3BDC-B8933C2BEBCF}"/>
              </a:ext>
            </a:extLst>
          </p:cNvPr>
          <p:cNvSpPr>
            <a:spLocks noGrp="1"/>
          </p:cNvSpPr>
          <p:nvPr>
            <p:ph sz="half" idx="1"/>
          </p:nvPr>
        </p:nvSpPr>
        <p:spPr/>
        <p:txBody>
          <a:bodyPr>
            <a:normAutofit fontScale="85000" lnSpcReduction="20000"/>
          </a:bodyPr>
          <a:lstStyle/>
          <a:p>
            <a:pPr marL="0" indent="0">
              <a:buNone/>
            </a:pPr>
            <a:r>
              <a:rPr lang="en-GB"/>
              <a:t>We have already learned:</a:t>
            </a:r>
          </a:p>
          <a:p>
            <a:r>
              <a:rPr lang="en-GB"/>
              <a:t>How to make clear folders (Week 1)</a:t>
            </a:r>
          </a:p>
          <a:p>
            <a:r>
              <a:rPr lang="en-GB"/>
              <a:t>How to save and organise readings (Week 2)</a:t>
            </a:r>
          </a:p>
          <a:p>
            <a:endParaRPr lang="en-GB"/>
          </a:p>
          <a:p>
            <a:endParaRPr lang="en-GB"/>
          </a:p>
        </p:txBody>
      </p:sp>
      <p:sp>
        <p:nvSpPr>
          <p:cNvPr id="5" name="Content Placeholder 4">
            <a:extLst>
              <a:ext uri="{FF2B5EF4-FFF2-40B4-BE49-F238E27FC236}">
                <a16:creationId xmlns:a16="http://schemas.microsoft.com/office/drawing/2014/main" id="{898319F7-1352-1985-274F-F57370557727}"/>
              </a:ext>
            </a:extLst>
          </p:cNvPr>
          <p:cNvSpPr>
            <a:spLocks noGrp="1"/>
          </p:cNvSpPr>
          <p:nvPr>
            <p:ph sz="half" idx="2"/>
          </p:nvPr>
        </p:nvSpPr>
        <p:spPr/>
        <p:txBody>
          <a:bodyPr vert="horz" lIns="91440" tIns="45720" rIns="91440" bIns="45720" rtlCol="0" anchor="t">
            <a:normAutofit fontScale="85000" lnSpcReduction="20000"/>
          </a:bodyPr>
          <a:lstStyle/>
          <a:p>
            <a:pPr marL="0" indent="0">
              <a:buNone/>
            </a:pPr>
            <a:r>
              <a:rPr lang="en-GB" dirty="0"/>
              <a:t>Today we will:</a:t>
            </a:r>
          </a:p>
          <a:p>
            <a:r>
              <a:rPr lang="en-GB" dirty="0"/>
              <a:t>Save 3–5 sources from our searches</a:t>
            </a:r>
          </a:p>
          <a:p>
            <a:r>
              <a:rPr lang="en-GB" dirty="0"/>
              <a:t>Put them into appropriately labelled folders</a:t>
            </a:r>
          </a:p>
          <a:p>
            <a:r>
              <a:rPr lang="en-GB"/>
              <a:t>Update your Reading Log (title </a:t>
            </a:r>
            <a:r>
              <a:rPr lang="en-GB" dirty="0"/>
              <a:t>+ link + 1 sentence + CRAAP point)</a:t>
            </a:r>
          </a:p>
          <a:p>
            <a:endParaRPr lang="en-GB" dirty="0"/>
          </a:p>
          <a:p>
            <a:r>
              <a:rPr lang="en-GB" dirty="0"/>
              <a:t>This helps with your DS1 and </a:t>
            </a:r>
            <a:r>
              <a:rPr lang="en-GB"/>
              <a:t>DS3 assessments</a:t>
            </a:r>
          </a:p>
          <a:p>
            <a:endParaRPr lang="en-GB" dirty="0"/>
          </a:p>
        </p:txBody>
      </p:sp>
      <p:pic>
        <p:nvPicPr>
          <p:cNvPr id="6" name="Online Media 6" title="10 Minute Timer">
            <a:hlinkClick r:id="" action="ppaction://media"/>
            <a:extLst>
              <a:ext uri="{FF2B5EF4-FFF2-40B4-BE49-F238E27FC236}">
                <a16:creationId xmlns:a16="http://schemas.microsoft.com/office/drawing/2014/main" id="{32931D03-0F51-52AA-53F5-04B7B0277853}"/>
              </a:ext>
            </a:extLst>
          </p:cNvPr>
          <p:cNvPicPr>
            <a:picLocks noRot="1" noChangeAspect="1"/>
          </p:cNvPicPr>
          <p:nvPr>
            <a:videoFile r:link="rId1"/>
          </p:nvPr>
        </p:nvPicPr>
        <p:blipFill>
          <a:blip r:embed="rId4"/>
          <a:stretch>
            <a:fillRect/>
          </a:stretch>
        </p:blipFill>
        <p:spPr>
          <a:xfrm>
            <a:off x="1127124" y="4671537"/>
            <a:ext cx="3552908" cy="2007393"/>
          </a:xfrm>
          <a:prstGeom prst="rect">
            <a:avLst/>
          </a:prstGeom>
        </p:spPr>
      </p:pic>
      <p:pic>
        <p:nvPicPr>
          <p:cNvPr id="3" name="Content Placeholder 4" descr="Angel face outline with solid fill">
            <a:extLst>
              <a:ext uri="{FF2B5EF4-FFF2-40B4-BE49-F238E27FC236}">
                <a16:creationId xmlns:a16="http://schemas.microsoft.com/office/drawing/2014/main" id="{E20A763C-F353-36B0-C03C-6E2EF99B7003}"/>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10447122" y="5559209"/>
            <a:ext cx="1235508" cy="1235508"/>
          </a:xfrm>
          <a:prstGeom prst="rect">
            <a:avLst/>
          </a:prstGeom>
        </p:spPr>
      </p:pic>
      <p:sp>
        <p:nvSpPr>
          <p:cNvPr id="7" name="Slide Number Placeholder 6">
            <a:extLst>
              <a:ext uri="{FF2B5EF4-FFF2-40B4-BE49-F238E27FC236}">
                <a16:creationId xmlns:a16="http://schemas.microsoft.com/office/drawing/2014/main" id="{AA019145-5B65-DAE6-908E-14C666B7D1C7}"/>
              </a:ext>
            </a:extLst>
          </p:cNvPr>
          <p:cNvSpPr>
            <a:spLocks noGrp="1"/>
          </p:cNvSpPr>
          <p:nvPr>
            <p:ph type="sldNum" sz="quarter" idx="12"/>
          </p:nvPr>
        </p:nvSpPr>
        <p:spPr/>
        <p:txBody>
          <a:bodyPr/>
          <a:lstStyle/>
          <a:p>
            <a:fld id="{0322EA46-A50A-4B74-807A-1D180152ACDE}" type="slidenum">
              <a:rPr lang="en-GB" smtClean="0"/>
              <a:t>30</a:t>
            </a:fld>
            <a:endParaRPr lang="en-GB"/>
          </a:p>
        </p:txBody>
      </p:sp>
    </p:spTree>
    <p:extLst>
      <p:ext uri="{BB962C8B-B14F-4D97-AF65-F5344CB8AC3E}">
        <p14:creationId xmlns:p14="http://schemas.microsoft.com/office/powerpoint/2010/main" val="3803766017"/>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6"/>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6"/>
                                        </p:tgtEl>
                                      </p:cBhvr>
                                    </p:cmd>
                                  </p:childTnLst>
                                </p:cTn>
                              </p:par>
                            </p:childTnLst>
                          </p:cTn>
                        </p:par>
                      </p:childTnLst>
                    </p:cTn>
                  </p:par>
                </p:childTnLst>
              </p:cTn>
              <p:nextCondLst>
                <p:cond evt="onClick" delay="0">
                  <p:tgtEl>
                    <p:spTgt spid="6"/>
                  </p:tgtEl>
                </p:cond>
              </p:nextCondLst>
            </p:seq>
            <p:video>
              <p:cMediaNode vol="80000">
                <p:cTn id="7" fill="hold" display="0">
                  <p:stCondLst>
                    <p:cond delay="indefinite"/>
                  </p:stCondLst>
                </p:cTn>
                <p:tgtEl>
                  <p:spTgt spid="6"/>
                </p:tgtEl>
              </p:cMediaNode>
            </p:video>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E0D99B-00D7-3E3A-0631-9F9E213B7E44}"/>
              </a:ext>
            </a:extLst>
          </p:cNvPr>
          <p:cNvSpPr>
            <a:spLocks noGrp="1"/>
          </p:cNvSpPr>
          <p:nvPr>
            <p:ph type="ctrTitle"/>
          </p:nvPr>
        </p:nvSpPr>
        <p:spPr>
          <a:xfrm>
            <a:off x="552451" y="2027237"/>
            <a:ext cx="6000750" cy="2306637"/>
          </a:xfrm>
        </p:spPr>
        <p:txBody>
          <a:bodyPr anchor="b">
            <a:normAutofit/>
          </a:bodyPr>
          <a:lstStyle/>
          <a:p>
            <a:r>
              <a:rPr lang="en-GB"/>
              <a:t>Using AI tools in your reading</a:t>
            </a:r>
          </a:p>
        </p:txBody>
      </p:sp>
      <p:sp>
        <p:nvSpPr>
          <p:cNvPr id="11" name="Subtitle 2">
            <a:extLst>
              <a:ext uri="{FF2B5EF4-FFF2-40B4-BE49-F238E27FC236}">
                <a16:creationId xmlns:a16="http://schemas.microsoft.com/office/drawing/2014/main" id="{D4ADCBF6-9748-7353-4B95-3733B8F7A0D0}"/>
              </a:ext>
            </a:extLst>
          </p:cNvPr>
          <p:cNvSpPr>
            <a:spLocks noGrp="1"/>
          </p:cNvSpPr>
          <p:nvPr>
            <p:ph type="subTitle" idx="1"/>
          </p:nvPr>
        </p:nvSpPr>
        <p:spPr>
          <a:xfrm>
            <a:off x="552451" y="4506913"/>
            <a:ext cx="6000750" cy="1655762"/>
          </a:xfrm>
        </p:spPr>
        <p:txBody>
          <a:bodyPr/>
          <a:lstStyle/>
          <a:p>
            <a:endParaRPr lang="en-US"/>
          </a:p>
        </p:txBody>
      </p:sp>
      <p:pic>
        <p:nvPicPr>
          <p:cNvPr id="6" name="Picture Placeholder 5" descr="3D face graphic">
            <a:extLst>
              <a:ext uri="{FF2B5EF4-FFF2-40B4-BE49-F238E27FC236}">
                <a16:creationId xmlns:a16="http://schemas.microsoft.com/office/drawing/2014/main" id="{15A26C11-38FF-41F2-31D2-643BAB31F6C8}"/>
              </a:ext>
            </a:extLst>
          </p:cNvPr>
          <p:cNvPicPr>
            <a:picLocks noGrp="1" noChangeAspect="1"/>
          </p:cNvPicPr>
          <p:nvPr>
            <p:ph type="pic" sz="quarter" idx="10"/>
          </p:nvPr>
        </p:nvPicPr>
        <p:blipFill>
          <a:blip r:embed="rId2">
            <a:extLst>
              <a:ext uri="{28A0092B-C50C-407E-A947-70E740481C1C}">
                <a14:useLocalDpi xmlns:a14="http://schemas.microsoft.com/office/drawing/2010/main" val="0"/>
              </a:ext>
            </a:extLst>
          </a:blip>
          <a:srcRect l="35191" r="12937" b="-1"/>
          <a:stretch>
            <a:fillRect/>
          </a:stretch>
        </p:blipFill>
        <p:spPr>
          <a:xfrm>
            <a:off x="6862713" y="10"/>
            <a:ext cx="5329287" cy="6857990"/>
          </a:xfrm>
          <a:noFill/>
        </p:spPr>
      </p:pic>
    </p:spTree>
    <p:extLst>
      <p:ext uri="{BB962C8B-B14F-4D97-AF65-F5344CB8AC3E}">
        <p14:creationId xmlns:p14="http://schemas.microsoft.com/office/powerpoint/2010/main" val="32590631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DFA90C-8A54-F737-4B26-9CC71673AFDC}"/>
              </a:ext>
            </a:extLst>
          </p:cNvPr>
          <p:cNvSpPr>
            <a:spLocks noGrp="1"/>
          </p:cNvSpPr>
          <p:nvPr>
            <p:ph type="title"/>
          </p:nvPr>
        </p:nvSpPr>
        <p:spPr/>
        <p:txBody>
          <a:bodyPr/>
          <a:lstStyle/>
          <a:p>
            <a:r>
              <a:rPr lang="en-GB"/>
              <a:t>How AI Summaries Work</a:t>
            </a:r>
          </a:p>
        </p:txBody>
      </p:sp>
      <p:sp>
        <p:nvSpPr>
          <p:cNvPr id="3" name="Content Placeholder 2">
            <a:extLst>
              <a:ext uri="{FF2B5EF4-FFF2-40B4-BE49-F238E27FC236}">
                <a16:creationId xmlns:a16="http://schemas.microsoft.com/office/drawing/2014/main" id="{6CE94617-594A-64E9-62F1-D7E08F549997}"/>
              </a:ext>
            </a:extLst>
          </p:cNvPr>
          <p:cNvSpPr>
            <a:spLocks noGrp="1"/>
          </p:cNvSpPr>
          <p:nvPr>
            <p:ph idx="1"/>
          </p:nvPr>
        </p:nvSpPr>
        <p:spPr/>
        <p:txBody>
          <a:bodyPr>
            <a:normAutofit fontScale="85000" lnSpcReduction="20000"/>
          </a:bodyPr>
          <a:lstStyle/>
          <a:p>
            <a:pPr marL="0" indent="0">
              <a:buNone/>
            </a:pPr>
            <a:r>
              <a:rPr lang="en-GB"/>
              <a:t>When we ask AI to summarise:</a:t>
            </a:r>
          </a:p>
          <a:p>
            <a:r>
              <a:rPr lang="en-GB"/>
              <a:t>AI reads the words we give it</a:t>
            </a:r>
          </a:p>
          <a:p>
            <a:r>
              <a:rPr lang="en-GB"/>
              <a:t>AI looks for the main ideas</a:t>
            </a:r>
          </a:p>
          <a:p>
            <a:r>
              <a:rPr lang="en-GB"/>
              <a:t>AI makes a shorter version</a:t>
            </a:r>
          </a:p>
          <a:p>
            <a:r>
              <a:rPr lang="en-GB"/>
              <a:t>AI guesses what is important</a:t>
            </a:r>
          </a:p>
          <a:p>
            <a:r>
              <a:rPr lang="en-GB"/>
              <a:t>AI can sometimes change meaning</a:t>
            </a:r>
          </a:p>
          <a:p>
            <a:r>
              <a:rPr lang="en-GB"/>
              <a:t>AI can sometimes add ideas</a:t>
            </a:r>
          </a:p>
          <a:p>
            <a:r>
              <a:rPr lang="en-GB"/>
              <a:t>AI does not know if things are true</a:t>
            </a:r>
          </a:p>
          <a:p>
            <a:endParaRPr lang="en-GB"/>
          </a:p>
          <a:p>
            <a:pPr marL="0" indent="0">
              <a:buNone/>
            </a:pPr>
            <a:r>
              <a:rPr lang="en-GB" b="1"/>
              <a:t>This is why we must check Accuracy and Purpose</a:t>
            </a:r>
          </a:p>
          <a:p>
            <a:endParaRPr lang="en-GB"/>
          </a:p>
        </p:txBody>
      </p:sp>
      <p:sp>
        <p:nvSpPr>
          <p:cNvPr id="4" name="Slide Number Placeholder 3">
            <a:extLst>
              <a:ext uri="{FF2B5EF4-FFF2-40B4-BE49-F238E27FC236}">
                <a16:creationId xmlns:a16="http://schemas.microsoft.com/office/drawing/2014/main" id="{00A7854E-9C75-5499-0C7A-C503A2271677}"/>
              </a:ext>
            </a:extLst>
          </p:cNvPr>
          <p:cNvSpPr>
            <a:spLocks noGrp="1"/>
          </p:cNvSpPr>
          <p:nvPr>
            <p:ph type="sldNum" sz="quarter" idx="12"/>
          </p:nvPr>
        </p:nvSpPr>
        <p:spPr/>
        <p:txBody>
          <a:bodyPr/>
          <a:lstStyle/>
          <a:p>
            <a:fld id="{0322EA46-A50A-4B74-807A-1D180152ACDE}" type="slidenum">
              <a:rPr lang="en-GB" smtClean="0"/>
              <a:t>32</a:t>
            </a:fld>
            <a:endParaRPr lang="en-GB"/>
          </a:p>
        </p:txBody>
      </p:sp>
    </p:spTree>
    <p:extLst>
      <p:ext uri="{BB962C8B-B14F-4D97-AF65-F5344CB8AC3E}">
        <p14:creationId xmlns:p14="http://schemas.microsoft.com/office/powerpoint/2010/main" val="258947566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F8DB058-3DEE-A278-1F85-32E2D6185F10}"/>
              </a:ext>
            </a:extLst>
          </p:cNvPr>
          <p:cNvSpPr>
            <a:spLocks noGrp="1"/>
          </p:cNvSpPr>
          <p:nvPr>
            <p:ph type="title"/>
          </p:nvPr>
        </p:nvSpPr>
        <p:spPr/>
        <p:txBody>
          <a:bodyPr/>
          <a:lstStyle/>
          <a:p>
            <a:r>
              <a:rPr lang="en-GB"/>
              <a:t>Responsible AI: Summarising &amp; Checking Accuracy</a:t>
            </a:r>
          </a:p>
        </p:txBody>
      </p:sp>
      <p:sp>
        <p:nvSpPr>
          <p:cNvPr id="5" name="Content Placeholder 4">
            <a:extLst>
              <a:ext uri="{FF2B5EF4-FFF2-40B4-BE49-F238E27FC236}">
                <a16:creationId xmlns:a16="http://schemas.microsoft.com/office/drawing/2014/main" id="{A6AFF461-CB6B-6AA0-9776-5397E0BC6FEB}"/>
              </a:ext>
            </a:extLst>
          </p:cNvPr>
          <p:cNvSpPr>
            <a:spLocks noGrp="1"/>
          </p:cNvSpPr>
          <p:nvPr>
            <p:ph sz="half" idx="1"/>
          </p:nvPr>
        </p:nvSpPr>
        <p:spPr/>
        <p:txBody>
          <a:bodyPr>
            <a:normAutofit fontScale="92500" lnSpcReduction="10000"/>
          </a:bodyPr>
          <a:lstStyle/>
          <a:p>
            <a:r>
              <a:rPr lang="en-GB"/>
              <a:t>Step 1: Pick one paragraph (3–4 sentences) from your library source or website.</a:t>
            </a:r>
          </a:p>
          <a:p>
            <a:r>
              <a:rPr lang="en-GB"/>
              <a:t>Step 2: Paste it into Microsoft Copilot.</a:t>
            </a:r>
          </a:p>
          <a:p>
            <a:r>
              <a:rPr lang="en-GB"/>
              <a:t>Step 3: Ask AI: “Summarise in simple English.”</a:t>
            </a:r>
          </a:p>
          <a:p>
            <a:endParaRPr lang="en-GB"/>
          </a:p>
        </p:txBody>
      </p:sp>
      <p:sp>
        <p:nvSpPr>
          <p:cNvPr id="6" name="Content Placeholder 5">
            <a:extLst>
              <a:ext uri="{FF2B5EF4-FFF2-40B4-BE49-F238E27FC236}">
                <a16:creationId xmlns:a16="http://schemas.microsoft.com/office/drawing/2014/main" id="{F8777033-8CE9-5DDF-4798-0DECDD22EA57}"/>
              </a:ext>
            </a:extLst>
          </p:cNvPr>
          <p:cNvSpPr>
            <a:spLocks noGrp="1"/>
          </p:cNvSpPr>
          <p:nvPr>
            <p:ph sz="half" idx="2"/>
          </p:nvPr>
        </p:nvSpPr>
        <p:spPr/>
        <p:txBody>
          <a:bodyPr>
            <a:normAutofit fontScale="92500" lnSpcReduction="10000"/>
          </a:bodyPr>
          <a:lstStyle/>
          <a:p>
            <a:r>
              <a:rPr lang="en-GB"/>
              <a:t>Step 4: Compare the summary and the original:</a:t>
            </a:r>
          </a:p>
          <a:p>
            <a:pPr lvl="1"/>
            <a:r>
              <a:rPr lang="en-GB"/>
              <a:t>What is the same?</a:t>
            </a:r>
          </a:p>
          <a:p>
            <a:pPr lvl="1"/>
            <a:r>
              <a:rPr lang="en-GB"/>
              <a:t>What is different?</a:t>
            </a:r>
          </a:p>
          <a:p>
            <a:pPr lvl="1"/>
            <a:r>
              <a:rPr lang="en-GB"/>
              <a:t>Did AI miss something important?</a:t>
            </a:r>
          </a:p>
          <a:p>
            <a:pPr lvl="1"/>
            <a:r>
              <a:rPr lang="en-GB"/>
              <a:t>Did AI add anything?</a:t>
            </a:r>
          </a:p>
          <a:p>
            <a:endParaRPr lang="en-GB"/>
          </a:p>
          <a:p>
            <a:r>
              <a:rPr lang="en-GB"/>
              <a:t>Step 5: Choose one CRAAP problem you noticed</a:t>
            </a:r>
          </a:p>
          <a:p>
            <a:endParaRPr lang="en-GB"/>
          </a:p>
        </p:txBody>
      </p:sp>
      <p:pic>
        <p:nvPicPr>
          <p:cNvPr id="7" name="Online Media 6" title="7 Minute Timer">
            <a:hlinkClick r:id="" action="ppaction://media"/>
            <a:extLst>
              <a:ext uri="{FF2B5EF4-FFF2-40B4-BE49-F238E27FC236}">
                <a16:creationId xmlns:a16="http://schemas.microsoft.com/office/drawing/2014/main" id="{AEB05C8D-5638-7F09-B344-689918FF4596}"/>
              </a:ext>
            </a:extLst>
          </p:cNvPr>
          <p:cNvPicPr>
            <a:picLocks noRot="1" noChangeAspect="1"/>
          </p:cNvPicPr>
          <p:nvPr>
            <a:videoFile r:link="rId1"/>
          </p:nvPr>
        </p:nvPicPr>
        <p:blipFill>
          <a:blip r:embed="rId4"/>
          <a:stretch>
            <a:fillRect/>
          </a:stretch>
        </p:blipFill>
        <p:spPr>
          <a:xfrm>
            <a:off x="3092219" y="4996069"/>
            <a:ext cx="3147391" cy="1778276"/>
          </a:xfrm>
          <a:prstGeom prst="rect">
            <a:avLst/>
          </a:prstGeom>
        </p:spPr>
      </p:pic>
      <p:sp>
        <p:nvSpPr>
          <p:cNvPr id="2" name="Slide Number Placeholder 1">
            <a:extLst>
              <a:ext uri="{FF2B5EF4-FFF2-40B4-BE49-F238E27FC236}">
                <a16:creationId xmlns:a16="http://schemas.microsoft.com/office/drawing/2014/main" id="{76FCF879-1012-9DD8-E82F-246830804DDF}"/>
              </a:ext>
            </a:extLst>
          </p:cNvPr>
          <p:cNvSpPr>
            <a:spLocks noGrp="1"/>
          </p:cNvSpPr>
          <p:nvPr>
            <p:ph type="sldNum" sz="quarter" idx="12"/>
          </p:nvPr>
        </p:nvSpPr>
        <p:spPr/>
        <p:txBody>
          <a:bodyPr/>
          <a:lstStyle/>
          <a:p>
            <a:fld id="{0322EA46-A50A-4B74-807A-1D180152ACDE}" type="slidenum">
              <a:rPr lang="en-GB" smtClean="0"/>
              <a:t>33</a:t>
            </a:fld>
            <a:endParaRPr lang="en-GB"/>
          </a:p>
        </p:txBody>
      </p:sp>
    </p:spTree>
    <p:extLst>
      <p:ext uri="{BB962C8B-B14F-4D97-AF65-F5344CB8AC3E}">
        <p14:creationId xmlns:p14="http://schemas.microsoft.com/office/powerpoint/2010/main" val="2737625643"/>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7"/>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7"/>
                                        </p:tgtEl>
                                      </p:cBhvr>
                                    </p:cmd>
                                  </p:childTnLst>
                                </p:cTn>
                              </p:par>
                            </p:childTnLst>
                          </p:cTn>
                        </p:par>
                      </p:childTnLst>
                    </p:cTn>
                  </p:par>
                </p:childTnLst>
              </p:cTn>
              <p:nextCondLst>
                <p:cond evt="onClick" delay="0">
                  <p:tgtEl>
                    <p:spTgt spid="7"/>
                  </p:tgtEl>
                </p:cond>
              </p:nextCondLst>
            </p:seq>
            <p:video>
              <p:cMediaNode vol="80000">
                <p:cTn id="7" fill="hold" display="0">
                  <p:stCondLst>
                    <p:cond delay="indefinite"/>
                  </p:stCondLst>
                </p:cTn>
                <p:tgtEl>
                  <p:spTgt spid="7"/>
                </p:tgtEl>
              </p:cMediaNode>
            </p:video>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E491000-4178-4CF7-531E-6F9F8B00489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EBD3528-8116-7283-E139-59CAB8F12F4F}"/>
              </a:ext>
            </a:extLst>
          </p:cNvPr>
          <p:cNvSpPr>
            <a:spLocks noGrp="1"/>
          </p:cNvSpPr>
          <p:nvPr>
            <p:ph type="title"/>
          </p:nvPr>
        </p:nvSpPr>
        <p:spPr/>
        <p:txBody>
          <a:bodyPr/>
          <a:lstStyle/>
          <a:p>
            <a:r>
              <a:rPr lang="en-GB"/>
              <a:t>Let’s see what happened</a:t>
            </a:r>
          </a:p>
        </p:txBody>
      </p:sp>
      <p:sp>
        <p:nvSpPr>
          <p:cNvPr id="3" name="Content Placeholder 2">
            <a:extLst>
              <a:ext uri="{FF2B5EF4-FFF2-40B4-BE49-F238E27FC236}">
                <a16:creationId xmlns:a16="http://schemas.microsoft.com/office/drawing/2014/main" id="{4E481550-C64E-D3E7-9E59-0886545F3E8E}"/>
              </a:ext>
            </a:extLst>
          </p:cNvPr>
          <p:cNvSpPr>
            <a:spLocks noGrp="1"/>
          </p:cNvSpPr>
          <p:nvPr>
            <p:ph idx="1"/>
          </p:nvPr>
        </p:nvSpPr>
        <p:spPr/>
        <p:txBody>
          <a:bodyPr/>
          <a:lstStyle/>
          <a:p>
            <a:r>
              <a:rPr lang="en-GB"/>
              <a:t>Let’s go to VEVOX</a:t>
            </a:r>
          </a:p>
        </p:txBody>
      </p:sp>
      <p:pic>
        <p:nvPicPr>
          <p:cNvPr id="4" name="Picture 3">
            <a:hlinkClick r:id="rId3"/>
            <a:extLst>
              <a:ext uri="{FF2B5EF4-FFF2-40B4-BE49-F238E27FC236}">
                <a16:creationId xmlns:a16="http://schemas.microsoft.com/office/drawing/2014/main" id="{E99BF069-FF3F-5C60-CFAF-5961ABA1126E}"/>
              </a:ext>
            </a:extLst>
          </p:cNvPr>
          <p:cNvPicPr>
            <a:picLocks noChangeAspect="1"/>
          </p:cNvPicPr>
          <p:nvPr/>
        </p:nvPicPr>
        <p:blipFill>
          <a:blip r:embed="rId4"/>
          <a:stretch>
            <a:fillRect/>
          </a:stretch>
        </p:blipFill>
        <p:spPr>
          <a:xfrm>
            <a:off x="2249893" y="3745317"/>
            <a:ext cx="7381875" cy="1495425"/>
          </a:xfrm>
          <a:prstGeom prst="rect">
            <a:avLst/>
          </a:prstGeom>
        </p:spPr>
      </p:pic>
      <p:sp>
        <p:nvSpPr>
          <p:cNvPr id="5" name="Slide Number Placeholder 4">
            <a:extLst>
              <a:ext uri="{FF2B5EF4-FFF2-40B4-BE49-F238E27FC236}">
                <a16:creationId xmlns:a16="http://schemas.microsoft.com/office/drawing/2014/main" id="{41AC51A6-D8D2-6A33-D8D4-38BEBCE9A6FA}"/>
              </a:ext>
            </a:extLst>
          </p:cNvPr>
          <p:cNvSpPr>
            <a:spLocks noGrp="1"/>
          </p:cNvSpPr>
          <p:nvPr>
            <p:ph type="sldNum" sz="quarter" idx="12"/>
          </p:nvPr>
        </p:nvSpPr>
        <p:spPr/>
        <p:txBody>
          <a:bodyPr/>
          <a:lstStyle/>
          <a:p>
            <a:fld id="{0322EA46-A50A-4B74-807A-1D180152ACDE}" type="slidenum">
              <a:rPr lang="en-GB" smtClean="0"/>
              <a:t>34</a:t>
            </a:fld>
            <a:endParaRPr lang="en-GB"/>
          </a:p>
        </p:txBody>
      </p:sp>
    </p:spTree>
    <p:extLst>
      <p:ext uri="{BB962C8B-B14F-4D97-AF65-F5344CB8AC3E}">
        <p14:creationId xmlns:p14="http://schemas.microsoft.com/office/powerpoint/2010/main" val="1884140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15CBBF7-A2F3-4DC1-4958-882317BFC96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E736915-226D-8E9A-1BB7-36895E689386}"/>
              </a:ext>
            </a:extLst>
          </p:cNvPr>
          <p:cNvSpPr>
            <a:spLocks noGrp="1"/>
          </p:cNvSpPr>
          <p:nvPr>
            <p:ph type="title"/>
          </p:nvPr>
        </p:nvSpPr>
        <p:spPr/>
        <p:txBody>
          <a:bodyPr/>
          <a:lstStyle/>
          <a:p>
            <a:r>
              <a:rPr lang="en-GB"/>
              <a:t>Break time!</a:t>
            </a:r>
          </a:p>
        </p:txBody>
      </p:sp>
      <p:sp>
        <p:nvSpPr>
          <p:cNvPr id="3" name="Text Placeholder 2">
            <a:extLst>
              <a:ext uri="{FF2B5EF4-FFF2-40B4-BE49-F238E27FC236}">
                <a16:creationId xmlns:a16="http://schemas.microsoft.com/office/drawing/2014/main" id="{B8CCE586-08A6-58B0-5AF6-5E62E4CA0E41}"/>
              </a:ext>
            </a:extLst>
          </p:cNvPr>
          <p:cNvSpPr>
            <a:spLocks noGrp="1"/>
          </p:cNvSpPr>
          <p:nvPr>
            <p:ph type="body" idx="1"/>
          </p:nvPr>
        </p:nvSpPr>
        <p:spPr/>
        <p:txBody>
          <a:bodyPr/>
          <a:lstStyle/>
          <a:p>
            <a:r>
              <a:rPr lang="en-GB"/>
              <a:t>See you in 10 minutes </a:t>
            </a:r>
            <a:r>
              <a:rPr lang="en-GB">
                <a:sym typeface="Wingdings" panose="05000000000000000000" pitchFamily="2" charset="2"/>
              </a:rPr>
              <a:t></a:t>
            </a:r>
            <a:endParaRPr lang="en-GB"/>
          </a:p>
        </p:txBody>
      </p:sp>
      <p:sp>
        <p:nvSpPr>
          <p:cNvPr id="4" name="Slide Number Placeholder 3">
            <a:extLst>
              <a:ext uri="{FF2B5EF4-FFF2-40B4-BE49-F238E27FC236}">
                <a16:creationId xmlns:a16="http://schemas.microsoft.com/office/drawing/2014/main" id="{07A1206A-125C-F00E-6D00-59B12D7B1663}"/>
              </a:ext>
            </a:extLst>
          </p:cNvPr>
          <p:cNvSpPr>
            <a:spLocks noGrp="1"/>
          </p:cNvSpPr>
          <p:nvPr>
            <p:ph type="sldNum" sz="quarter" idx="12"/>
          </p:nvPr>
        </p:nvSpPr>
        <p:spPr/>
        <p:txBody>
          <a:bodyPr/>
          <a:lstStyle/>
          <a:p>
            <a:fld id="{0322EA46-A50A-4B74-807A-1D180152ACDE}" type="slidenum">
              <a:rPr lang="en-GB" smtClean="0"/>
              <a:t>35</a:t>
            </a:fld>
            <a:endParaRPr lang="en-GB"/>
          </a:p>
        </p:txBody>
      </p:sp>
    </p:spTree>
    <p:extLst>
      <p:ext uri="{BB962C8B-B14F-4D97-AF65-F5344CB8AC3E}">
        <p14:creationId xmlns:p14="http://schemas.microsoft.com/office/powerpoint/2010/main" val="79769049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27ED28-F0BD-280E-8BBB-F356091F4BD2}"/>
              </a:ext>
            </a:extLst>
          </p:cNvPr>
          <p:cNvSpPr>
            <a:spLocks noGrp="1"/>
          </p:cNvSpPr>
          <p:nvPr>
            <p:ph type="title"/>
          </p:nvPr>
        </p:nvSpPr>
        <p:spPr/>
        <p:txBody>
          <a:bodyPr/>
          <a:lstStyle/>
          <a:p>
            <a:r>
              <a:rPr lang="en-GB"/>
              <a:t>Reflection Time!</a:t>
            </a:r>
          </a:p>
        </p:txBody>
      </p:sp>
      <p:sp>
        <p:nvSpPr>
          <p:cNvPr id="4" name="Content Placeholder 3">
            <a:extLst>
              <a:ext uri="{FF2B5EF4-FFF2-40B4-BE49-F238E27FC236}">
                <a16:creationId xmlns:a16="http://schemas.microsoft.com/office/drawing/2014/main" id="{ACF04011-DD49-BE1C-6E1E-F0174993A2D4}"/>
              </a:ext>
            </a:extLst>
          </p:cNvPr>
          <p:cNvSpPr>
            <a:spLocks noGrp="1"/>
          </p:cNvSpPr>
          <p:nvPr>
            <p:ph sz="half" idx="1"/>
          </p:nvPr>
        </p:nvSpPr>
        <p:spPr/>
        <p:txBody>
          <a:bodyPr>
            <a:normAutofit fontScale="92500" lnSpcReduction="10000"/>
          </a:bodyPr>
          <a:lstStyle/>
          <a:p>
            <a:pPr marL="0" indent="0">
              <a:buNone/>
            </a:pPr>
            <a:r>
              <a:rPr lang="en-GB"/>
              <a:t>Please write a short post including:</a:t>
            </a:r>
          </a:p>
          <a:p>
            <a:endParaRPr lang="en-GB"/>
          </a:p>
          <a:p>
            <a:r>
              <a:rPr lang="en-GB"/>
              <a:t> One thing I learned about searching,</a:t>
            </a:r>
          </a:p>
          <a:p>
            <a:r>
              <a:rPr lang="en-GB"/>
              <a:t>One thing I learned about CRAAP,</a:t>
            </a:r>
          </a:p>
          <a:p>
            <a:r>
              <a:rPr lang="en-GB"/>
              <a:t>One thing I will organise better next week.</a:t>
            </a:r>
          </a:p>
        </p:txBody>
      </p:sp>
      <p:sp>
        <p:nvSpPr>
          <p:cNvPr id="5" name="Content Placeholder 4">
            <a:extLst>
              <a:ext uri="{FF2B5EF4-FFF2-40B4-BE49-F238E27FC236}">
                <a16:creationId xmlns:a16="http://schemas.microsoft.com/office/drawing/2014/main" id="{DABADC65-E959-C81F-A28F-19E030BC86E2}"/>
              </a:ext>
            </a:extLst>
          </p:cNvPr>
          <p:cNvSpPr>
            <a:spLocks noGrp="1"/>
          </p:cNvSpPr>
          <p:nvPr>
            <p:ph sz="half" idx="2"/>
          </p:nvPr>
        </p:nvSpPr>
        <p:spPr/>
        <p:txBody>
          <a:bodyPr>
            <a:normAutofit fontScale="92500" lnSpcReduction="10000"/>
          </a:bodyPr>
          <a:lstStyle/>
          <a:p>
            <a:r>
              <a:rPr lang="en-GB"/>
              <a:t>You will post your answers on Moodle in the forum “Reflection Space – Individual”.</a:t>
            </a:r>
          </a:p>
          <a:p>
            <a:r>
              <a:rPr lang="en-GB"/>
              <a:t>Only you and the tutor can see your post.</a:t>
            </a:r>
          </a:p>
          <a:p>
            <a:r>
              <a:rPr lang="en-GB"/>
              <a:t>This is not marked.</a:t>
            </a:r>
          </a:p>
          <a:p>
            <a:r>
              <a:rPr lang="en-GB"/>
              <a:t>You do not need to share with the class.</a:t>
            </a:r>
          </a:p>
          <a:p>
            <a:endParaRPr lang="en-GB"/>
          </a:p>
        </p:txBody>
      </p:sp>
      <p:pic>
        <p:nvPicPr>
          <p:cNvPr id="3" name="Content Placeholder 4" descr="Angel face outline with solid fill">
            <a:extLst>
              <a:ext uri="{FF2B5EF4-FFF2-40B4-BE49-F238E27FC236}">
                <a16:creationId xmlns:a16="http://schemas.microsoft.com/office/drawing/2014/main" id="{9318FD18-AD7E-24BB-5D77-6B30DE7E3D40}"/>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10447122" y="5559209"/>
            <a:ext cx="1235508" cy="1235508"/>
          </a:xfrm>
          <a:prstGeom prst="rect">
            <a:avLst/>
          </a:prstGeom>
        </p:spPr>
      </p:pic>
      <p:sp>
        <p:nvSpPr>
          <p:cNvPr id="6" name="Slide Number Placeholder 5">
            <a:extLst>
              <a:ext uri="{FF2B5EF4-FFF2-40B4-BE49-F238E27FC236}">
                <a16:creationId xmlns:a16="http://schemas.microsoft.com/office/drawing/2014/main" id="{E2FA6DBF-FDD0-C2B8-4052-CE3417612BDD}"/>
              </a:ext>
            </a:extLst>
          </p:cNvPr>
          <p:cNvSpPr>
            <a:spLocks noGrp="1"/>
          </p:cNvSpPr>
          <p:nvPr>
            <p:ph type="sldNum" sz="quarter" idx="12"/>
          </p:nvPr>
        </p:nvSpPr>
        <p:spPr/>
        <p:txBody>
          <a:bodyPr/>
          <a:lstStyle/>
          <a:p>
            <a:fld id="{0322EA46-A50A-4B74-807A-1D180152ACDE}" type="slidenum">
              <a:rPr lang="en-GB" smtClean="0"/>
              <a:t>36</a:t>
            </a:fld>
            <a:endParaRPr lang="en-GB"/>
          </a:p>
        </p:txBody>
      </p:sp>
    </p:spTree>
    <p:extLst>
      <p:ext uri="{BB962C8B-B14F-4D97-AF65-F5344CB8AC3E}">
        <p14:creationId xmlns:p14="http://schemas.microsoft.com/office/powerpoint/2010/main" val="66910909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6ED97A-B5F6-944F-6F2C-63584486C6EC}"/>
              </a:ext>
            </a:extLst>
          </p:cNvPr>
          <p:cNvSpPr>
            <a:spLocks noGrp="1"/>
          </p:cNvSpPr>
          <p:nvPr>
            <p:ph type="ctrTitle"/>
          </p:nvPr>
        </p:nvSpPr>
        <p:spPr>
          <a:xfrm>
            <a:off x="552451" y="2027237"/>
            <a:ext cx="6000750" cy="2306637"/>
          </a:xfrm>
        </p:spPr>
        <p:txBody>
          <a:bodyPr anchor="b">
            <a:normAutofit/>
          </a:bodyPr>
          <a:lstStyle/>
          <a:p>
            <a:r>
              <a:rPr lang="en-GB"/>
              <a:t>Recap</a:t>
            </a:r>
          </a:p>
        </p:txBody>
      </p:sp>
      <p:sp>
        <p:nvSpPr>
          <p:cNvPr id="10" name="Subtitle 2">
            <a:extLst>
              <a:ext uri="{FF2B5EF4-FFF2-40B4-BE49-F238E27FC236}">
                <a16:creationId xmlns:a16="http://schemas.microsoft.com/office/drawing/2014/main" id="{F1046F79-46CB-BA38-0F81-90B093F1277F}"/>
              </a:ext>
            </a:extLst>
          </p:cNvPr>
          <p:cNvSpPr>
            <a:spLocks noGrp="1"/>
          </p:cNvSpPr>
          <p:nvPr>
            <p:ph type="subTitle" idx="1"/>
          </p:nvPr>
        </p:nvSpPr>
        <p:spPr>
          <a:xfrm>
            <a:off x="552451" y="4506913"/>
            <a:ext cx="6000750" cy="1655762"/>
          </a:xfrm>
        </p:spPr>
        <p:txBody>
          <a:bodyPr/>
          <a:lstStyle/>
          <a:p>
            <a:endParaRPr lang="en-US"/>
          </a:p>
        </p:txBody>
      </p:sp>
      <p:pic>
        <p:nvPicPr>
          <p:cNvPr id="5" name="Picture 4" descr="Spiral shell pattern">
            <a:extLst>
              <a:ext uri="{FF2B5EF4-FFF2-40B4-BE49-F238E27FC236}">
                <a16:creationId xmlns:a16="http://schemas.microsoft.com/office/drawing/2014/main" id="{114E4C26-54CF-F060-9C42-C220ED57E8F8}"/>
              </a:ext>
            </a:extLst>
          </p:cNvPr>
          <p:cNvPicPr>
            <a:picLocks noChangeAspect="1"/>
          </p:cNvPicPr>
          <p:nvPr/>
        </p:nvPicPr>
        <p:blipFill>
          <a:blip r:embed="rId2">
            <a:extLst>
              <a:ext uri="{28A0092B-C50C-407E-A947-70E740481C1C}">
                <a14:useLocalDpi xmlns:a14="http://schemas.microsoft.com/office/drawing/2010/main" val="0"/>
              </a:ext>
            </a:extLst>
          </a:blip>
          <a:srcRect l="40695" r="7628"/>
          <a:stretch>
            <a:fillRect/>
          </a:stretch>
        </p:blipFill>
        <p:spPr>
          <a:xfrm>
            <a:off x="6862713" y="10"/>
            <a:ext cx="5329287" cy="6857990"/>
          </a:xfrm>
          <a:prstGeom prst="rect">
            <a:avLst/>
          </a:prstGeom>
          <a:noFill/>
        </p:spPr>
      </p:pic>
    </p:spTree>
    <p:extLst>
      <p:ext uri="{BB962C8B-B14F-4D97-AF65-F5344CB8AC3E}">
        <p14:creationId xmlns:p14="http://schemas.microsoft.com/office/powerpoint/2010/main" val="99426126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13792-218B-CFD0-2955-0111F02D5C01}"/>
              </a:ext>
            </a:extLst>
          </p:cNvPr>
          <p:cNvSpPr>
            <a:spLocks noGrp="1"/>
          </p:cNvSpPr>
          <p:nvPr>
            <p:ph type="title"/>
          </p:nvPr>
        </p:nvSpPr>
        <p:spPr/>
        <p:txBody>
          <a:bodyPr/>
          <a:lstStyle/>
          <a:p>
            <a:r>
              <a:rPr lang="en-GB"/>
              <a:t>Today we learned how to:</a:t>
            </a:r>
          </a:p>
        </p:txBody>
      </p:sp>
      <p:sp>
        <p:nvSpPr>
          <p:cNvPr id="3" name="Content Placeholder 2">
            <a:extLst>
              <a:ext uri="{FF2B5EF4-FFF2-40B4-BE49-F238E27FC236}">
                <a16:creationId xmlns:a16="http://schemas.microsoft.com/office/drawing/2014/main" id="{023AE619-802A-1DB6-E721-1453E2A69760}"/>
              </a:ext>
            </a:extLst>
          </p:cNvPr>
          <p:cNvSpPr>
            <a:spLocks noGrp="1"/>
          </p:cNvSpPr>
          <p:nvPr>
            <p:ph idx="1"/>
          </p:nvPr>
        </p:nvSpPr>
        <p:spPr/>
        <p:txBody>
          <a:bodyPr>
            <a:normAutofit/>
          </a:bodyPr>
          <a:lstStyle/>
          <a:p>
            <a:r>
              <a:rPr lang="en-GB"/>
              <a:t>Search for business information in a clear way</a:t>
            </a:r>
          </a:p>
          <a:p>
            <a:r>
              <a:rPr lang="en-GB"/>
              <a:t>Use keywords to improve search results</a:t>
            </a:r>
          </a:p>
          <a:p>
            <a:r>
              <a:rPr lang="en-GB"/>
              <a:t>See the difference between general and expert sources</a:t>
            </a:r>
          </a:p>
          <a:p>
            <a:r>
              <a:rPr lang="en-GB"/>
              <a:t>Use CRAAP to check if information is good</a:t>
            </a:r>
          </a:p>
          <a:p>
            <a:r>
              <a:rPr lang="en-GB"/>
              <a:t>Organise sources in simple, labelled folders</a:t>
            </a:r>
          </a:p>
          <a:p>
            <a:r>
              <a:rPr lang="en-GB"/>
              <a:t>Use AI safely to summarise and check meaning</a:t>
            </a:r>
          </a:p>
          <a:p>
            <a:pPr marL="0" indent="0">
              <a:buNone/>
            </a:pPr>
            <a:endParaRPr lang="en-GB"/>
          </a:p>
        </p:txBody>
      </p:sp>
      <p:sp>
        <p:nvSpPr>
          <p:cNvPr id="4" name="Slide Number Placeholder 3">
            <a:extLst>
              <a:ext uri="{FF2B5EF4-FFF2-40B4-BE49-F238E27FC236}">
                <a16:creationId xmlns:a16="http://schemas.microsoft.com/office/drawing/2014/main" id="{7B7852B2-5557-C637-090D-78483ADDC985}"/>
              </a:ext>
            </a:extLst>
          </p:cNvPr>
          <p:cNvSpPr>
            <a:spLocks noGrp="1"/>
          </p:cNvSpPr>
          <p:nvPr>
            <p:ph type="sldNum" sz="quarter" idx="12"/>
          </p:nvPr>
        </p:nvSpPr>
        <p:spPr/>
        <p:txBody>
          <a:bodyPr/>
          <a:lstStyle/>
          <a:p>
            <a:fld id="{0322EA46-A50A-4B74-807A-1D180152ACDE}" type="slidenum">
              <a:rPr lang="en-GB" smtClean="0"/>
              <a:t>38</a:t>
            </a:fld>
            <a:endParaRPr lang="en-GB"/>
          </a:p>
        </p:txBody>
      </p:sp>
    </p:spTree>
    <p:extLst>
      <p:ext uri="{BB962C8B-B14F-4D97-AF65-F5344CB8AC3E}">
        <p14:creationId xmlns:p14="http://schemas.microsoft.com/office/powerpoint/2010/main" val="206197923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Several hands raised and ready to answer a question">
            <a:extLst>
              <a:ext uri="{FF2B5EF4-FFF2-40B4-BE49-F238E27FC236}">
                <a16:creationId xmlns:a16="http://schemas.microsoft.com/office/drawing/2014/main" id="{30426585-1302-D670-C8A7-1A27651C1E8B}"/>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2980938" y="1825625"/>
            <a:ext cx="6519049" cy="4351338"/>
          </a:xfrm>
        </p:spPr>
      </p:pic>
      <p:sp>
        <p:nvSpPr>
          <p:cNvPr id="2" name="Slide Number Placeholder 1">
            <a:extLst>
              <a:ext uri="{FF2B5EF4-FFF2-40B4-BE49-F238E27FC236}">
                <a16:creationId xmlns:a16="http://schemas.microsoft.com/office/drawing/2014/main" id="{B89F3805-A795-5729-CE29-D68A0CC65ED0}"/>
              </a:ext>
            </a:extLst>
          </p:cNvPr>
          <p:cNvSpPr>
            <a:spLocks noGrp="1"/>
          </p:cNvSpPr>
          <p:nvPr>
            <p:ph type="sldNum" sz="quarter" idx="12"/>
          </p:nvPr>
        </p:nvSpPr>
        <p:spPr/>
        <p:txBody>
          <a:bodyPr/>
          <a:lstStyle/>
          <a:p>
            <a:fld id="{0322EA46-A50A-4B74-807A-1D180152ACDE}" type="slidenum">
              <a:rPr lang="en-GB" smtClean="0"/>
              <a:t>39</a:t>
            </a:fld>
            <a:endParaRPr lang="en-GB"/>
          </a:p>
        </p:txBody>
      </p:sp>
    </p:spTree>
    <p:extLst>
      <p:ext uri="{BB962C8B-B14F-4D97-AF65-F5344CB8AC3E}">
        <p14:creationId xmlns:p14="http://schemas.microsoft.com/office/powerpoint/2010/main" val="241094123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22DAD1-543F-3EA3-831E-2C8FA55A21F1}"/>
              </a:ext>
            </a:extLst>
          </p:cNvPr>
          <p:cNvSpPr>
            <a:spLocks noGrp="1"/>
          </p:cNvSpPr>
          <p:nvPr>
            <p:ph type="title"/>
          </p:nvPr>
        </p:nvSpPr>
        <p:spPr/>
        <p:txBody>
          <a:bodyPr/>
          <a:lstStyle/>
          <a:p>
            <a:r>
              <a:rPr lang="en-GB" dirty="0"/>
              <a:t>No homework this week!</a:t>
            </a:r>
          </a:p>
        </p:txBody>
      </p:sp>
      <p:sp>
        <p:nvSpPr>
          <p:cNvPr id="3" name="Text Placeholder 2">
            <a:extLst>
              <a:ext uri="{FF2B5EF4-FFF2-40B4-BE49-F238E27FC236}">
                <a16:creationId xmlns:a16="http://schemas.microsoft.com/office/drawing/2014/main" id="{7A6D27E3-EA13-E71D-8586-05B7341C2098}"/>
              </a:ext>
            </a:extLst>
          </p:cNvPr>
          <p:cNvSpPr>
            <a:spLocks noGrp="1"/>
          </p:cNvSpPr>
          <p:nvPr>
            <p:ph type="body" idx="1"/>
          </p:nvPr>
        </p:nvSpPr>
        <p:spPr/>
        <p:txBody>
          <a:bodyPr>
            <a:normAutofit fontScale="92500" lnSpcReduction="20000"/>
          </a:bodyPr>
          <a:lstStyle/>
          <a:p>
            <a:r>
              <a:rPr lang="en-GB" dirty="0"/>
              <a:t>Your first assessment task is due next week. Make sure you complete it in good time. </a:t>
            </a:r>
          </a:p>
          <a:p>
            <a:r>
              <a:rPr lang="en-GB" dirty="0"/>
              <a:t>Don’t leave it to the last minute</a:t>
            </a:r>
          </a:p>
        </p:txBody>
      </p:sp>
      <p:sp>
        <p:nvSpPr>
          <p:cNvPr id="4" name="Slide Number Placeholder 3">
            <a:extLst>
              <a:ext uri="{FF2B5EF4-FFF2-40B4-BE49-F238E27FC236}">
                <a16:creationId xmlns:a16="http://schemas.microsoft.com/office/drawing/2014/main" id="{30E3BAFF-2B61-CEFB-878D-7D0BCE8B973A}"/>
              </a:ext>
            </a:extLst>
          </p:cNvPr>
          <p:cNvSpPr>
            <a:spLocks noGrp="1"/>
          </p:cNvSpPr>
          <p:nvPr>
            <p:ph type="sldNum" sz="quarter" idx="12"/>
          </p:nvPr>
        </p:nvSpPr>
        <p:spPr/>
        <p:txBody>
          <a:bodyPr/>
          <a:lstStyle/>
          <a:p>
            <a:fld id="{0322EA46-A50A-4B74-807A-1D180152ACDE}" type="slidenum">
              <a:rPr lang="en-GB" smtClean="0"/>
              <a:t>40</a:t>
            </a:fld>
            <a:endParaRPr lang="en-GB"/>
          </a:p>
        </p:txBody>
      </p:sp>
    </p:spTree>
    <p:extLst>
      <p:ext uri="{BB962C8B-B14F-4D97-AF65-F5344CB8AC3E}">
        <p14:creationId xmlns:p14="http://schemas.microsoft.com/office/powerpoint/2010/main" val="156447184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9637F11-036B-0354-5299-D81F3821BCB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1295984-3F5D-CF1E-F614-8A974A5C96B0}"/>
              </a:ext>
            </a:extLst>
          </p:cNvPr>
          <p:cNvSpPr>
            <a:spLocks noGrp="1"/>
          </p:cNvSpPr>
          <p:nvPr>
            <p:ph type="title"/>
          </p:nvPr>
        </p:nvSpPr>
        <p:spPr/>
        <p:txBody>
          <a:bodyPr/>
          <a:lstStyle/>
          <a:p>
            <a:r>
              <a:rPr lang="en-GB"/>
              <a:t>Did you help others today?</a:t>
            </a:r>
          </a:p>
        </p:txBody>
      </p:sp>
      <p:sp>
        <p:nvSpPr>
          <p:cNvPr id="3" name="Content Placeholder 2">
            <a:extLst>
              <a:ext uri="{FF2B5EF4-FFF2-40B4-BE49-F238E27FC236}">
                <a16:creationId xmlns:a16="http://schemas.microsoft.com/office/drawing/2014/main" id="{93B8178B-8030-3008-6E33-B88F9E3537B3}"/>
              </a:ext>
            </a:extLst>
          </p:cNvPr>
          <p:cNvSpPr>
            <a:spLocks noGrp="1"/>
          </p:cNvSpPr>
          <p:nvPr>
            <p:ph sz="half" idx="1"/>
          </p:nvPr>
        </p:nvSpPr>
        <p:spPr/>
        <p:txBody>
          <a:bodyPr vert="horz" lIns="91440" tIns="45720" rIns="91440" bIns="45720" rtlCol="0" anchor="t">
            <a:normAutofit/>
          </a:bodyPr>
          <a:lstStyle/>
          <a:p>
            <a:r>
              <a:rPr lang="en-GB"/>
              <a:t>Remember to take a selfie with your badge</a:t>
            </a:r>
            <a:endParaRPr lang="en-US"/>
          </a:p>
          <a:p>
            <a:r>
              <a:rPr lang="en-GB"/>
              <a:t>Post it in the "Digital Helper" forum on Moodle</a:t>
            </a:r>
          </a:p>
          <a:p>
            <a:r>
              <a:rPr lang="en-GB"/>
              <a:t>Everyone that has helped will be recognised.</a:t>
            </a:r>
          </a:p>
        </p:txBody>
      </p:sp>
      <p:pic>
        <p:nvPicPr>
          <p:cNvPr id="8" name="Content Placeholder 7" descr="The Digital Helper badge.">
            <a:extLst>
              <a:ext uri="{FF2B5EF4-FFF2-40B4-BE49-F238E27FC236}">
                <a16:creationId xmlns:a16="http://schemas.microsoft.com/office/drawing/2014/main" id="{17C878E7-12E2-534B-063A-872E045292DE}"/>
              </a:ext>
            </a:extLst>
          </p:cNvPr>
          <p:cNvPicPr>
            <a:picLocks noGrp="1" noChangeAspect="1"/>
          </p:cNvPicPr>
          <p:nvPr>
            <p:ph sz="half" idx="2"/>
          </p:nvPr>
        </p:nvPicPr>
        <p:blipFill>
          <a:blip r:embed="rId3"/>
          <a:srcRect t="-2555" r="-330" b="-243"/>
          <a:stretch>
            <a:fillRect/>
          </a:stretch>
        </p:blipFill>
        <p:spPr>
          <a:xfrm>
            <a:off x="7207860" y="1566334"/>
            <a:ext cx="3329295" cy="4621262"/>
          </a:xfrm>
          <a:prstGeom prst="rect">
            <a:avLst/>
          </a:prstGeom>
        </p:spPr>
      </p:pic>
      <p:sp>
        <p:nvSpPr>
          <p:cNvPr id="4" name="Slide Number Placeholder 3">
            <a:extLst>
              <a:ext uri="{FF2B5EF4-FFF2-40B4-BE49-F238E27FC236}">
                <a16:creationId xmlns:a16="http://schemas.microsoft.com/office/drawing/2014/main" id="{FBFAA39C-BBE5-B454-20C2-C6ED87DF41AA}"/>
              </a:ext>
            </a:extLst>
          </p:cNvPr>
          <p:cNvSpPr>
            <a:spLocks noGrp="1"/>
          </p:cNvSpPr>
          <p:nvPr>
            <p:ph type="sldNum" sz="quarter" idx="12"/>
          </p:nvPr>
        </p:nvSpPr>
        <p:spPr/>
        <p:txBody>
          <a:bodyPr/>
          <a:lstStyle/>
          <a:p>
            <a:fld id="{0322EA46-A50A-4B74-807A-1D180152ACDE}" type="slidenum">
              <a:rPr lang="en-GB" smtClean="0"/>
              <a:t>41</a:t>
            </a:fld>
            <a:endParaRPr lang="en-GB"/>
          </a:p>
        </p:txBody>
      </p:sp>
    </p:spTree>
    <p:extLst>
      <p:ext uri="{BB962C8B-B14F-4D97-AF65-F5344CB8AC3E}">
        <p14:creationId xmlns:p14="http://schemas.microsoft.com/office/powerpoint/2010/main" val="2811131446"/>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E0BA9D-803E-4BDB-22F0-69D02436EF2C}"/>
              </a:ext>
            </a:extLst>
          </p:cNvPr>
          <p:cNvSpPr>
            <a:spLocks noGrp="1"/>
          </p:cNvSpPr>
          <p:nvPr>
            <p:ph type="title"/>
          </p:nvPr>
        </p:nvSpPr>
        <p:spPr/>
        <p:txBody>
          <a:bodyPr>
            <a:normAutofit/>
          </a:bodyPr>
          <a:lstStyle/>
          <a:p>
            <a:r>
              <a:rPr lang="en-GB"/>
              <a:t>Continue Your Microsoft Specialist Journey</a:t>
            </a:r>
          </a:p>
        </p:txBody>
      </p:sp>
      <p:sp>
        <p:nvSpPr>
          <p:cNvPr id="3" name="Content Placeholder 2">
            <a:extLst>
              <a:ext uri="{FF2B5EF4-FFF2-40B4-BE49-F238E27FC236}">
                <a16:creationId xmlns:a16="http://schemas.microsoft.com/office/drawing/2014/main" id="{99A3FC37-9EA7-D6BE-B78D-479EAD5651B0}"/>
              </a:ext>
            </a:extLst>
          </p:cNvPr>
          <p:cNvSpPr>
            <a:spLocks noGrp="1"/>
          </p:cNvSpPr>
          <p:nvPr>
            <p:ph idx="1"/>
          </p:nvPr>
        </p:nvSpPr>
        <p:spPr>
          <a:xfrm>
            <a:off x="1127124" y="2012231"/>
            <a:ext cx="6760570" cy="4164732"/>
          </a:xfrm>
        </p:spPr>
        <p:txBody>
          <a:bodyPr>
            <a:normAutofit fontScale="92500" lnSpcReduction="20000"/>
          </a:bodyPr>
          <a:lstStyle/>
          <a:p>
            <a:r>
              <a:rPr lang="en-GB"/>
              <a:t>If you want to keep building your skills, continue what you started with MOS last week</a:t>
            </a:r>
          </a:p>
          <a:p>
            <a:endParaRPr lang="en-GB"/>
          </a:p>
          <a:p>
            <a:r>
              <a:rPr lang="en-GB"/>
              <a:t>Remember:</a:t>
            </a:r>
          </a:p>
          <a:p>
            <a:r>
              <a:rPr lang="en-GB"/>
              <a:t>As a UWTSD student, the MOS courses and exams are free</a:t>
            </a:r>
          </a:p>
          <a:p>
            <a:r>
              <a:rPr lang="en-GB"/>
              <a:t>This is an extra opportunity to grow your digital skills</a:t>
            </a:r>
          </a:p>
          <a:p>
            <a:r>
              <a:rPr lang="en-GB"/>
              <a:t>You can study at your own pace</a:t>
            </a:r>
          </a:p>
          <a:p>
            <a:endParaRPr lang="en-GB"/>
          </a:p>
        </p:txBody>
      </p:sp>
      <p:pic>
        <p:nvPicPr>
          <p:cNvPr id="5" name="Picture 4">
            <a:extLst>
              <a:ext uri="{FF2B5EF4-FFF2-40B4-BE49-F238E27FC236}">
                <a16:creationId xmlns:a16="http://schemas.microsoft.com/office/drawing/2014/main" id="{55E76DE7-BBB3-8A03-A167-D472F49DED1D}"/>
              </a:ext>
            </a:extLst>
          </p:cNvPr>
          <p:cNvPicPr>
            <a:picLocks noChangeAspect="1"/>
          </p:cNvPicPr>
          <p:nvPr/>
        </p:nvPicPr>
        <p:blipFill>
          <a:blip r:embed="rId3"/>
          <a:stretch>
            <a:fillRect/>
          </a:stretch>
        </p:blipFill>
        <p:spPr>
          <a:xfrm>
            <a:off x="8934448" y="2518741"/>
            <a:ext cx="2419350" cy="2933700"/>
          </a:xfrm>
          <a:prstGeom prst="rect">
            <a:avLst/>
          </a:prstGeom>
        </p:spPr>
      </p:pic>
      <p:sp>
        <p:nvSpPr>
          <p:cNvPr id="4" name="Slide Number Placeholder 3">
            <a:extLst>
              <a:ext uri="{FF2B5EF4-FFF2-40B4-BE49-F238E27FC236}">
                <a16:creationId xmlns:a16="http://schemas.microsoft.com/office/drawing/2014/main" id="{7945ECC7-955B-F811-2839-183E922F26CB}"/>
              </a:ext>
            </a:extLst>
          </p:cNvPr>
          <p:cNvSpPr>
            <a:spLocks noGrp="1"/>
          </p:cNvSpPr>
          <p:nvPr>
            <p:ph type="sldNum" sz="quarter" idx="12"/>
          </p:nvPr>
        </p:nvSpPr>
        <p:spPr/>
        <p:txBody>
          <a:bodyPr/>
          <a:lstStyle/>
          <a:p>
            <a:fld id="{0322EA46-A50A-4B74-807A-1D180152ACDE}" type="slidenum">
              <a:rPr lang="en-GB" smtClean="0"/>
              <a:t>42</a:t>
            </a:fld>
            <a:endParaRPr lang="en-GB"/>
          </a:p>
        </p:txBody>
      </p:sp>
    </p:spTree>
    <p:extLst>
      <p:ext uri="{BB962C8B-B14F-4D97-AF65-F5344CB8AC3E}">
        <p14:creationId xmlns:p14="http://schemas.microsoft.com/office/powerpoint/2010/main" val="408035936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606019-76D7-97BF-CE88-EA4710AAE058}"/>
              </a:ext>
            </a:extLst>
          </p:cNvPr>
          <p:cNvSpPr>
            <a:spLocks noGrp="1"/>
          </p:cNvSpPr>
          <p:nvPr>
            <p:ph type="title"/>
          </p:nvPr>
        </p:nvSpPr>
        <p:spPr/>
        <p:txBody>
          <a:bodyPr/>
          <a:lstStyle/>
          <a:p>
            <a:r>
              <a:rPr lang="en-GB"/>
              <a:t>Work on Your DS1: My Digital Life</a:t>
            </a:r>
          </a:p>
        </p:txBody>
      </p:sp>
      <p:sp>
        <p:nvSpPr>
          <p:cNvPr id="3" name="Content Placeholder 2">
            <a:extLst>
              <a:ext uri="{FF2B5EF4-FFF2-40B4-BE49-F238E27FC236}">
                <a16:creationId xmlns:a16="http://schemas.microsoft.com/office/drawing/2014/main" id="{2539B8FD-18D7-05AC-3048-D130F8456CDF}"/>
              </a:ext>
            </a:extLst>
          </p:cNvPr>
          <p:cNvSpPr>
            <a:spLocks noGrp="1"/>
          </p:cNvSpPr>
          <p:nvPr>
            <p:ph sz="half" idx="1"/>
          </p:nvPr>
        </p:nvSpPr>
        <p:spPr/>
        <p:txBody>
          <a:bodyPr>
            <a:normAutofit/>
          </a:bodyPr>
          <a:lstStyle/>
          <a:p>
            <a:r>
              <a:rPr lang="en-GB" dirty="0"/>
              <a:t>You can start or continue the first part of the portfolio (DS1) now</a:t>
            </a:r>
          </a:p>
          <a:p>
            <a:r>
              <a:rPr lang="en-GB" dirty="0"/>
              <a:t>I am happy to look at a draft now</a:t>
            </a:r>
          </a:p>
          <a:p>
            <a:endParaRPr lang="en-GB" dirty="0"/>
          </a:p>
        </p:txBody>
      </p:sp>
      <p:sp>
        <p:nvSpPr>
          <p:cNvPr id="5" name="Content Placeholder 4">
            <a:extLst>
              <a:ext uri="{FF2B5EF4-FFF2-40B4-BE49-F238E27FC236}">
                <a16:creationId xmlns:a16="http://schemas.microsoft.com/office/drawing/2014/main" id="{CEA97632-F169-9F70-51B0-B6C79F89B2E3}"/>
              </a:ext>
            </a:extLst>
          </p:cNvPr>
          <p:cNvSpPr>
            <a:spLocks noGrp="1"/>
          </p:cNvSpPr>
          <p:nvPr>
            <p:ph sz="half" idx="2"/>
          </p:nvPr>
        </p:nvSpPr>
        <p:spPr/>
        <p:txBody>
          <a:bodyPr>
            <a:normAutofit/>
          </a:bodyPr>
          <a:lstStyle/>
          <a:p>
            <a:pPr marL="0" indent="0">
              <a:buNone/>
            </a:pPr>
            <a:r>
              <a:rPr lang="en-GB"/>
              <a:t>Remember:</a:t>
            </a:r>
          </a:p>
          <a:p>
            <a:r>
              <a:rPr lang="en-GB"/>
              <a:t> You already have digital skills</a:t>
            </a:r>
          </a:p>
          <a:p>
            <a:r>
              <a:rPr lang="en-GB"/>
              <a:t> This task helps you see your strengths</a:t>
            </a:r>
          </a:p>
          <a:p>
            <a:r>
              <a:rPr lang="en-GB"/>
              <a:t> It helps us support you</a:t>
            </a:r>
          </a:p>
          <a:p>
            <a:r>
              <a:rPr lang="en-GB"/>
              <a:t> </a:t>
            </a:r>
            <a:r>
              <a:rPr lang="en-GB" b="1"/>
              <a:t>DS1 is due in Week 4 </a:t>
            </a:r>
          </a:p>
          <a:p>
            <a:endParaRPr lang="en-GB"/>
          </a:p>
        </p:txBody>
      </p:sp>
      <p:sp>
        <p:nvSpPr>
          <p:cNvPr id="4" name="Slide Number Placeholder 3">
            <a:extLst>
              <a:ext uri="{FF2B5EF4-FFF2-40B4-BE49-F238E27FC236}">
                <a16:creationId xmlns:a16="http://schemas.microsoft.com/office/drawing/2014/main" id="{F5955B82-2193-09FD-B4DF-BFA022CBC4B7}"/>
              </a:ext>
            </a:extLst>
          </p:cNvPr>
          <p:cNvSpPr>
            <a:spLocks noGrp="1"/>
          </p:cNvSpPr>
          <p:nvPr>
            <p:ph type="sldNum" sz="quarter" idx="12"/>
          </p:nvPr>
        </p:nvSpPr>
        <p:spPr/>
        <p:txBody>
          <a:bodyPr/>
          <a:lstStyle/>
          <a:p>
            <a:fld id="{0322EA46-A50A-4B74-807A-1D180152ACDE}" type="slidenum">
              <a:rPr lang="en-GB" smtClean="0"/>
              <a:t>43</a:t>
            </a:fld>
            <a:endParaRPr lang="en-GB"/>
          </a:p>
        </p:txBody>
      </p:sp>
    </p:spTree>
    <p:extLst>
      <p:ext uri="{BB962C8B-B14F-4D97-AF65-F5344CB8AC3E}">
        <p14:creationId xmlns:p14="http://schemas.microsoft.com/office/powerpoint/2010/main" val="3421121303"/>
      </p:ext>
    </p:extLst>
  </p:cSld>
  <p:clrMapOvr>
    <a:masterClrMapping/>
  </p:clrMapOvr>
</p:sld>
</file>

<file path=ppt/theme/theme1.xml><?xml version="1.0" encoding="utf-8"?>
<a:theme xmlns:a="http://schemas.openxmlformats.org/drawingml/2006/main" name="Office Theme">
  <a:themeElements>
    <a:clrScheme name="UWTSD purple">
      <a:dk1>
        <a:sysClr val="windowText" lastClr="000000"/>
      </a:dk1>
      <a:lt1>
        <a:sysClr val="window" lastClr="FFFFFF"/>
      </a:lt1>
      <a:dk2>
        <a:srgbClr val="44546A"/>
      </a:dk2>
      <a:lt2>
        <a:srgbClr val="E7E6E6"/>
      </a:lt2>
      <a:accent1>
        <a:srgbClr val="28235D"/>
      </a:accent1>
      <a:accent2>
        <a:srgbClr val="00BFD9"/>
      </a:accent2>
      <a:accent3>
        <a:srgbClr val="DB2461"/>
      </a:accent3>
      <a:accent4>
        <a:srgbClr val="00B5B0"/>
      </a:accent4>
      <a:accent5>
        <a:srgbClr val="FEBE10"/>
      </a:accent5>
      <a:accent6>
        <a:srgbClr val="AFD24A"/>
      </a:accent6>
      <a:hlink>
        <a:srgbClr val="0563C1"/>
      </a:hlink>
      <a:folHlink>
        <a:srgbClr val="954F72"/>
      </a:folHlink>
    </a:clrScheme>
    <a:fontScheme name="IICL modules">
      <a:majorFont>
        <a:latin typeface="Aptos ExtraBold"/>
        <a:ea typeface=""/>
        <a:cs typeface=""/>
      </a:majorFont>
      <a:minorFont>
        <a:latin typeface="Aptos"/>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451F859B94CFC845B087B0DB7D051B15" ma:contentTypeVersion="11" ma:contentTypeDescription="Create a new document." ma:contentTypeScope="" ma:versionID="b682a174f304e2d9a092434e3733bd87">
  <xsd:schema xmlns:xsd="http://www.w3.org/2001/XMLSchema" xmlns:xs="http://www.w3.org/2001/XMLSchema" xmlns:p="http://schemas.microsoft.com/office/2006/metadata/properties" xmlns:ns2="20412d98-6c36-457e-a543-06e3d82144c9" xmlns:ns3="826e5e0b-69f2-41be-b336-f8a1ad71dd1e" targetNamespace="http://schemas.microsoft.com/office/2006/metadata/properties" ma:root="true" ma:fieldsID="ef014b9327c5b0be5c8d7e8aeddd47a1" ns2:_="" ns3:_="">
    <xsd:import namespace="20412d98-6c36-457e-a543-06e3d82144c9"/>
    <xsd:import namespace="826e5e0b-69f2-41be-b336-f8a1ad71dd1e"/>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DateTaken" minOccurs="0"/>
                <xsd:element ref="ns2:lcf76f155ced4ddcb4097134ff3c332f" minOccurs="0"/>
                <xsd:element ref="ns3:TaxCatchAll" minOccurs="0"/>
                <xsd:element ref="ns2:MediaServiceOCR" minOccurs="0"/>
                <xsd:element ref="ns2:MediaServiceGenerationTime" minOccurs="0"/>
                <xsd:element ref="ns2:MediaServiceEventHashCode"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0412d98-6c36-457e-a543-06e3d82144c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lcf76f155ced4ddcb4097134ff3c332f" ma:index="13"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LengthInSeconds" ma:index="18"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826e5e0b-69f2-41be-b336-f8a1ad71dd1e" elementFormDefault="qualified">
    <xsd:import namespace="http://schemas.microsoft.com/office/2006/documentManagement/types"/>
    <xsd:import namespace="http://schemas.microsoft.com/office/infopath/2007/PartnerControls"/>
    <xsd:element name="TaxCatchAll" ma:index="14" nillable="true" ma:displayName="Taxonomy Catch All Column" ma:hidden="true" ma:list="{6c829dfa-1299-43d7-abeb-0146064b29fb}" ma:internalName="TaxCatchAll" ma:showField="CatchAllData" ma:web="826e5e0b-69f2-41be-b336-f8a1ad71dd1e">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lcf76f155ced4ddcb4097134ff3c332f xmlns="20412d98-6c36-457e-a543-06e3d82144c9">
      <Terms xmlns="http://schemas.microsoft.com/office/infopath/2007/PartnerControls"/>
    </lcf76f155ced4ddcb4097134ff3c332f>
    <TaxCatchAll xmlns="826e5e0b-69f2-41be-b336-f8a1ad71dd1e"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AF0309A3-8FDB-40AF-9317-E7E6CE4AE290}">
  <ds:schemaRefs>
    <ds:schemaRef ds:uri="20412d98-6c36-457e-a543-06e3d82144c9"/>
    <ds:schemaRef ds:uri="826e5e0b-69f2-41be-b336-f8a1ad71dd1e"/>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009BC4D6-635D-497F-A5C0-C4159952C8B4}">
  <ds:schemaRefs>
    <ds:schemaRef ds:uri="20412d98-6c36-457e-a543-06e3d82144c9"/>
    <ds:schemaRef ds:uri="http://www.w3.org/XML/1998/namespace"/>
    <ds:schemaRef ds:uri="http://schemas.openxmlformats.org/package/2006/metadata/core-properties"/>
    <ds:schemaRef ds:uri="http://purl.org/dc/elements/1.1/"/>
    <ds:schemaRef ds:uri="http://schemas.microsoft.com/office/2006/documentManagement/types"/>
    <ds:schemaRef ds:uri="http://schemas.microsoft.com/office/infopath/2007/PartnerControls"/>
    <ds:schemaRef ds:uri="826e5e0b-69f2-41be-b336-f8a1ad71dd1e"/>
    <ds:schemaRef ds:uri="http://schemas.microsoft.com/office/2006/metadata/properties"/>
    <ds:schemaRef ds:uri="http://purl.org/dc/dcmitype/"/>
    <ds:schemaRef ds:uri="http://purl.org/dc/terms/"/>
  </ds:schemaRefs>
</ds:datastoreItem>
</file>

<file path=customXml/itemProps3.xml><?xml version="1.0" encoding="utf-8"?>
<ds:datastoreItem xmlns:ds="http://schemas.openxmlformats.org/officeDocument/2006/customXml" ds:itemID="{7209D74D-F7DC-422E-B0B7-BDA2F7C8D7DA}">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0</TotalTime>
  <Words>6710</Words>
  <Application>Microsoft Office PowerPoint</Application>
  <PresentationFormat>Widescreen</PresentationFormat>
  <Paragraphs>795</Paragraphs>
  <Slides>43</Slides>
  <Notes>38</Notes>
  <HiddenSlides>0</HiddenSlides>
  <MMClips>11</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43</vt:i4>
      </vt:variant>
    </vt:vector>
  </HeadingPairs>
  <TitlesOfParts>
    <vt:vector size="49" baseType="lpstr">
      <vt:lpstr>Aptos</vt:lpstr>
      <vt:lpstr>Aptos ExtraBold</vt:lpstr>
      <vt:lpstr>Arial</vt:lpstr>
      <vt:lpstr>Calibri</vt:lpstr>
      <vt:lpstr>Wingdings</vt:lpstr>
      <vt:lpstr>Office Theme</vt:lpstr>
      <vt:lpstr>Welcome to Digital Skills</vt:lpstr>
      <vt:lpstr>Let’s remember last week!</vt:lpstr>
      <vt:lpstr>Finished? Help others</vt:lpstr>
      <vt:lpstr>What today is about</vt:lpstr>
      <vt:lpstr>How do you find information?</vt:lpstr>
      <vt:lpstr>What counts as business information?</vt:lpstr>
      <vt:lpstr>Academic Skills Week 2 Homework</vt:lpstr>
      <vt:lpstr>Quick Recap: Types of Information</vt:lpstr>
      <vt:lpstr>Quick Recap: Stages of Information</vt:lpstr>
      <vt:lpstr>Types of Business Information</vt:lpstr>
      <vt:lpstr>Low‑Level and High‑Level Business Information</vt:lpstr>
      <vt:lpstr>Let’s think together</vt:lpstr>
      <vt:lpstr>Searching Effectively</vt:lpstr>
      <vt:lpstr>Why Searching Matters</vt:lpstr>
      <vt:lpstr>Quick Search Warm‑Up </vt:lpstr>
      <vt:lpstr>Keyword Searching</vt:lpstr>
      <vt:lpstr>Make Your Search Better </vt:lpstr>
      <vt:lpstr>How to Search Clearly</vt:lpstr>
      <vt:lpstr>Google vs Library Search</vt:lpstr>
      <vt:lpstr>Let’s try it out: Searching</vt:lpstr>
      <vt:lpstr>Let’s try it out: Discussion</vt:lpstr>
      <vt:lpstr>Break time!</vt:lpstr>
      <vt:lpstr>CRAAP Test</vt:lpstr>
      <vt:lpstr>Why CRAAP Is Important</vt:lpstr>
      <vt:lpstr>What does CRAAP mean?</vt:lpstr>
      <vt:lpstr>CRAAP Card Sort</vt:lpstr>
      <vt:lpstr>Quick Debrief: What Did We Notice?</vt:lpstr>
      <vt:lpstr>CRAAP Checklist Practice</vt:lpstr>
      <vt:lpstr>Let’s see what you all thought</vt:lpstr>
      <vt:lpstr>Organising Your Sources</vt:lpstr>
      <vt:lpstr>Using AI tools in your reading</vt:lpstr>
      <vt:lpstr>How AI Summaries Work</vt:lpstr>
      <vt:lpstr>Responsible AI: Summarising &amp; Checking Accuracy</vt:lpstr>
      <vt:lpstr>Let’s see what happened</vt:lpstr>
      <vt:lpstr>Break time!</vt:lpstr>
      <vt:lpstr>Reflection Time!</vt:lpstr>
      <vt:lpstr>Recap</vt:lpstr>
      <vt:lpstr>Today we learned how to:</vt:lpstr>
      <vt:lpstr>PowerPoint Presentation</vt:lpstr>
      <vt:lpstr>No homework this week!</vt:lpstr>
      <vt:lpstr>Did you help others today?</vt:lpstr>
      <vt:lpstr>Continue Your Microsoft Specialist Journey</vt:lpstr>
      <vt:lpstr>Work on Your DS1: My Digital Life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Alice De Angeli</dc:creator>
  <cp:lastModifiedBy>Errietta Bissa</cp:lastModifiedBy>
  <cp:revision>10</cp:revision>
  <dcterms:created xsi:type="dcterms:W3CDTF">2026-02-06T13:25:12Z</dcterms:created>
  <dcterms:modified xsi:type="dcterms:W3CDTF">2026-05-04T09:06:43Z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0x010100451F859B94CFC845B087B0DB7D051B15</vt:lpwstr>
  </property>
  <property fmtid="{D5CDD505-2E9C-101B-9397-08002B2CF9AE}" pid="3" name="MediaServiceImageTags">
    <vt:lpwstr/>
  </property>
</Properties>
</file>