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1/27/2021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03977" y="2054011"/>
            <a:ext cx="6815669" cy="2301858"/>
          </a:xfrm>
        </p:spPr>
        <p:txBody>
          <a:bodyPr/>
          <a:lstStyle/>
          <a:p>
            <a:r>
              <a:rPr lang="en-GB" dirty="0" smtClean="0"/>
              <a:t>Two Chair Work for Conflict Splits</a:t>
            </a:r>
            <a:endParaRPr lang="en-GB" dirty="0"/>
          </a:p>
        </p:txBody>
      </p:sp>
    </p:spTree>
    <p:extLst>
      <p:ext uri="{BB962C8B-B14F-4D97-AF65-F5344CB8AC3E}">
        <p14:creationId xmlns:p14="http://schemas.microsoft.com/office/powerpoint/2010/main" val="26860097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Conflicting aspects of self</a:t>
            </a:r>
            <a:endParaRPr lang="en-GB" dirty="0"/>
          </a:p>
        </p:txBody>
      </p:sp>
      <p:pic>
        <p:nvPicPr>
          <p:cNvPr id="4" name="Picture 2" descr="Image result for two chai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73536" y="2876580"/>
            <a:ext cx="3511205" cy="20667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392190" y="2948247"/>
            <a:ext cx="4771506"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“I’d like to, but I’m afraid”</a:t>
            </a:r>
          </a:p>
          <a:p>
            <a:pPr marL="285750" indent="-285750">
              <a:buFont typeface="Arial" panose="020B0604020202020204" pitchFamily="34" charset="0"/>
              <a:buChar char="•"/>
            </a:pPr>
            <a:r>
              <a:rPr lang="en-GB" sz="2000" dirty="0" smtClean="0"/>
              <a:t>I wish I could but I stop myself”</a:t>
            </a:r>
          </a:p>
          <a:p>
            <a:pPr marL="285750" indent="-285750">
              <a:buFont typeface="Arial" panose="020B0604020202020204" pitchFamily="34" charset="0"/>
              <a:buChar char="•"/>
            </a:pPr>
            <a:r>
              <a:rPr lang="en-GB" sz="2000" dirty="0" smtClean="0"/>
              <a:t>Part of me wants to do it but another part just wants to give up”</a:t>
            </a:r>
          </a:p>
          <a:p>
            <a:pPr marL="285750" indent="-285750">
              <a:buFont typeface="Arial" panose="020B0604020202020204" pitchFamily="34" charset="0"/>
              <a:buChar char="•"/>
            </a:pPr>
            <a:r>
              <a:rPr lang="en-GB" sz="2000" dirty="0" smtClean="0"/>
              <a:t>“I want to say no, but I know I ought to say yes”</a:t>
            </a:r>
            <a:endParaRPr lang="en-GB" sz="2000" dirty="0"/>
          </a:p>
        </p:txBody>
      </p:sp>
      <p:sp>
        <p:nvSpPr>
          <p:cNvPr id="6" name="TextBox 5"/>
          <p:cNvSpPr txBox="1"/>
          <p:nvPr/>
        </p:nvSpPr>
        <p:spPr>
          <a:xfrm>
            <a:off x="997527" y="5514109"/>
            <a:ext cx="9809018" cy="707886"/>
          </a:xfrm>
          <a:prstGeom prst="rect">
            <a:avLst/>
          </a:prstGeom>
          <a:noFill/>
        </p:spPr>
        <p:txBody>
          <a:bodyPr wrap="square" rtlCol="0">
            <a:spAutoFit/>
          </a:bodyPr>
          <a:lstStyle/>
          <a:p>
            <a:r>
              <a:rPr lang="en-GB" sz="2000" dirty="0" smtClean="0"/>
              <a:t>It is important to note that two chair work should only be undertaken when both therapist and client feel the client has the resources for it.</a:t>
            </a:r>
            <a:endParaRPr lang="en-GB" sz="2000" dirty="0"/>
          </a:p>
        </p:txBody>
      </p:sp>
    </p:spTree>
    <p:extLst>
      <p:ext uri="{BB962C8B-B14F-4D97-AF65-F5344CB8AC3E}">
        <p14:creationId xmlns:p14="http://schemas.microsoft.com/office/powerpoint/2010/main" val="14012842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685955"/>
          </a:xfrm>
        </p:spPr>
        <p:txBody>
          <a:bodyPr>
            <a:normAutofit fontScale="90000"/>
          </a:bodyPr>
          <a:lstStyle/>
          <a:p>
            <a:r>
              <a:rPr lang="en-GB" dirty="0" smtClean="0"/>
              <a:t>Stages of Two Chair Work</a:t>
            </a:r>
            <a:endParaRPr lang="en-GB" dirty="0"/>
          </a:p>
        </p:txBody>
      </p:sp>
      <p:sp>
        <p:nvSpPr>
          <p:cNvPr id="3" name="Content Placeholder 2"/>
          <p:cNvSpPr>
            <a:spLocks noGrp="1"/>
          </p:cNvSpPr>
          <p:nvPr>
            <p:ph idx="1"/>
          </p:nvPr>
        </p:nvSpPr>
        <p:spPr>
          <a:xfrm>
            <a:off x="742604" y="2556932"/>
            <a:ext cx="10801003" cy="3318936"/>
          </a:xfrm>
        </p:spPr>
        <p:txBody>
          <a:bodyPr/>
          <a:lstStyle/>
          <a:p>
            <a:r>
              <a:rPr lang="en-GB" dirty="0" smtClean="0"/>
              <a:t>There are six stages of the ‘two chair work’ process:</a:t>
            </a:r>
          </a:p>
          <a:p>
            <a:pPr lvl="1"/>
            <a:r>
              <a:rPr lang="en-GB" dirty="0" smtClean="0"/>
              <a:t>Marker Confirmation</a:t>
            </a:r>
          </a:p>
          <a:p>
            <a:pPr lvl="1"/>
            <a:r>
              <a:rPr lang="en-GB" dirty="0" smtClean="0"/>
              <a:t>Initiating two-chair dialogue</a:t>
            </a:r>
          </a:p>
          <a:p>
            <a:pPr lvl="1"/>
            <a:r>
              <a:rPr lang="en-GB" dirty="0" smtClean="0"/>
              <a:t>Deepening the Split</a:t>
            </a:r>
          </a:p>
          <a:p>
            <a:pPr lvl="1"/>
            <a:r>
              <a:rPr lang="en-GB" dirty="0" smtClean="0"/>
              <a:t>New Experiencing and Self-Assertion (Partial Resolution)</a:t>
            </a:r>
          </a:p>
          <a:p>
            <a:pPr lvl="1"/>
            <a:r>
              <a:rPr lang="en-GB" dirty="0" smtClean="0"/>
              <a:t>Softening the Critic</a:t>
            </a:r>
          </a:p>
          <a:p>
            <a:pPr lvl="1"/>
            <a:r>
              <a:rPr lang="en-GB" dirty="0" smtClean="0"/>
              <a:t> Negotiating (Full Resolution)</a:t>
            </a:r>
          </a:p>
          <a:p>
            <a:pPr lvl="1"/>
            <a:endParaRPr lang="en-GB" dirty="0"/>
          </a:p>
        </p:txBody>
      </p:sp>
    </p:spTree>
    <p:extLst>
      <p:ext uri="{BB962C8B-B14F-4D97-AF65-F5344CB8AC3E}">
        <p14:creationId xmlns:p14="http://schemas.microsoft.com/office/powerpoint/2010/main" val="20383940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 Marker Confirmation</a:t>
            </a:r>
            <a:endParaRPr lang="en-GB" dirty="0"/>
          </a:p>
        </p:txBody>
      </p:sp>
      <p:sp>
        <p:nvSpPr>
          <p:cNvPr id="3" name="Content Placeholder 2"/>
          <p:cNvSpPr>
            <a:spLocks noGrp="1"/>
          </p:cNvSpPr>
          <p:nvPr>
            <p:ph idx="1"/>
          </p:nvPr>
        </p:nvSpPr>
        <p:spPr/>
        <p:txBody>
          <a:bodyPr/>
          <a:lstStyle/>
          <a:p>
            <a:r>
              <a:rPr lang="en-GB" b="1" dirty="0" smtClean="0"/>
              <a:t>Client</a:t>
            </a:r>
            <a:r>
              <a:rPr lang="en-GB" dirty="0" smtClean="0"/>
              <a:t> describes the split in which one aspect of the self is critical of, or coercive towards, another aspect. Client describes two aspects, whether they experience them cognitively or somatically (</a:t>
            </a:r>
            <a:r>
              <a:rPr lang="en-GB" dirty="0" err="1" smtClean="0"/>
              <a:t>phenomenologically</a:t>
            </a:r>
            <a:r>
              <a:rPr lang="en-GB" dirty="0" smtClean="0"/>
              <a:t>)</a:t>
            </a:r>
          </a:p>
          <a:p>
            <a:endParaRPr lang="en-GB" dirty="0" smtClean="0"/>
          </a:p>
          <a:p>
            <a:r>
              <a:rPr lang="en-GB" b="1" dirty="0" smtClean="0"/>
              <a:t>Therapist</a:t>
            </a:r>
            <a:r>
              <a:rPr lang="en-GB" dirty="0" smtClean="0"/>
              <a:t> identifies the client marker (i.e. the split) and elicits client’s collaboration in the task.</a:t>
            </a:r>
            <a:endParaRPr lang="en-GB" b="1" dirty="0"/>
          </a:p>
        </p:txBody>
      </p:sp>
    </p:spTree>
    <p:extLst>
      <p:ext uri="{BB962C8B-B14F-4D97-AF65-F5344CB8AC3E}">
        <p14:creationId xmlns:p14="http://schemas.microsoft.com/office/powerpoint/2010/main" val="13251886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2: Initiating Two Chair Dialogue</a:t>
            </a:r>
            <a:endParaRPr lang="en-GB" dirty="0"/>
          </a:p>
        </p:txBody>
      </p:sp>
      <p:sp>
        <p:nvSpPr>
          <p:cNvPr id="3" name="Content Placeholder 2"/>
          <p:cNvSpPr>
            <a:spLocks noGrp="1"/>
          </p:cNvSpPr>
          <p:nvPr>
            <p:ph idx="1"/>
          </p:nvPr>
        </p:nvSpPr>
        <p:spPr/>
        <p:txBody>
          <a:bodyPr/>
          <a:lstStyle/>
          <a:p>
            <a:r>
              <a:rPr lang="en-GB" b="1" dirty="0" smtClean="0"/>
              <a:t>Client </a:t>
            </a:r>
            <a:r>
              <a:rPr lang="en-GB" dirty="0" smtClean="0"/>
              <a:t>expresses criticisms, expectations, or ‘</a:t>
            </a:r>
            <a:r>
              <a:rPr lang="en-GB" i="1" dirty="0" err="1" smtClean="0"/>
              <a:t>shoulds</a:t>
            </a:r>
            <a:r>
              <a:rPr lang="en-GB" dirty="0" smtClean="0"/>
              <a:t>’ to self in concrete, specific manner.</a:t>
            </a:r>
          </a:p>
          <a:p>
            <a:endParaRPr lang="en-GB" dirty="0" smtClean="0"/>
          </a:p>
          <a:p>
            <a:r>
              <a:rPr lang="en-GB" b="1" dirty="0" smtClean="0"/>
              <a:t>Therapist</a:t>
            </a:r>
            <a:r>
              <a:rPr lang="en-GB" dirty="0" smtClean="0"/>
              <a:t> structures or sets up the dialogue and creates separation of parts and contact between them. Promote owning of own experience in the client. Intensify client’s emotional arousal.</a:t>
            </a:r>
            <a:endParaRPr lang="en-GB" b="1" dirty="0"/>
          </a:p>
        </p:txBody>
      </p:sp>
    </p:spTree>
    <p:extLst>
      <p:ext uri="{BB962C8B-B14F-4D97-AF65-F5344CB8AC3E}">
        <p14:creationId xmlns:p14="http://schemas.microsoft.com/office/powerpoint/2010/main" val="1222396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 Deepening the Split</a:t>
            </a:r>
            <a:endParaRPr lang="en-GB" dirty="0"/>
          </a:p>
        </p:txBody>
      </p:sp>
      <p:sp>
        <p:nvSpPr>
          <p:cNvPr id="3" name="Content Placeholder 2"/>
          <p:cNvSpPr>
            <a:spLocks noGrp="1"/>
          </p:cNvSpPr>
          <p:nvPr>
            <p:ph idx="1"/>
          </p:nvPr>
        </p:nvSpPr>
        <p:spPr/>
        <p:txBody>
          <a:bodyPr/>
          <a:lstStyle/>
          <a:p>
            <a:r>
              <a:rPr lang="en-GB" b="1" dirty="0" smtClean="0"/>
              <a:t>Client’s </a:t>
            </a:r>
            <a:r>
              <a:rPr lang="en-GB" dirty="0" smtClean="0"/>
              <a:t>Primary underlying feelings and needs begin to emerge in response to the criticisms. Critic’s values and standards become more apparent.</a:t>
            </a:r>
            <a:r>
              <a:rPr lang="en-GB" b="1" dirty="0" smtClean="0"/>
              <a:t> </a:t>
            </a:r>
          </a:p>
          <a:p>
            <a:endParaRPr lang="en-GB" b="1" dirty="0"/>
          </a:p>
          <a:p>
            <a:r>
              <a:rPr lang="en-GB" b="1" dirty="0" smtClean="0"/>
              <a:t>Therapist </a:t>
            </a:r>
            <a:r>
              <a:rPr lang="en-GB" dirty="0" smtClean="0"/>
              <a:t>helps the client access and differentiate the underlying feelings in their experiencing self and identify values and standards in their ‘critic’. Support the client to notice and express the underlying need from this position. Bring the contact to a close (ending without resolution).</a:t>
            </a:r>
            <a:endParaRPr lang="en-GB" b="1" dirty="0"/>
          </a:p>
        </p:txBody>
      </p:sp>
    </p:spTree>
    <p:extLst>
      <p:ext uri="{BB962C8B-B14F-4D97-AF65-F5344CB8AC3E}">
        <p14:creationId xmlns:p14="http://schemas.microsoft.com/office/powerpoint/2010/main" val="9563244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3337" y="737061"/>
            <a:ext cx="10065324" cy="1559405"/>
          </a:xfrm>
        </p:spPr>
        <p:txBody>
          <a:bodyPr>
            <a:normAutofit fontScale="90000"/>
          </a:bodyPr>
          <a:lstStyle/>
          <a:p>
            <a:r>
              <a:rPr lang="en-GB" dirty="0" smtClean="0"/>
              <a:t>Step 4:  </a:t>
            </a:r>
            <a:r>
              <a:rPr lang="en-GB" dirty="0"/>
              <a:t>New Experiencing and Self-Assertion (Partial Resolution)</a:t>
            </a:r>
            <a:br>
              <a:rPr lang="en-GB" dirty="0"/>
            </a:br>
            <a:endParaRPr lang="en-GB" dirty="0"/>
          </a:p>
        </p:txBody>
      </p:sp>
      <p:sp>
        <p:nvSpPr>
          <p:cNvPr id="3" name="Content Placeholder 2"/>
          <p:cNvSpPr>
            <a:spLocks noGrp="1"/>
          </p:cNvSpPr>
          <p:nvPr>
            <p:ph idx="1"/>
          </p:nvPr>
        </p:nvSpPr>
        <p:spPr/>
        <p:txBody>
          <a:bodyPr/>
          <a:lstStyle/>
          <a:p>
            <a:r>
              <a:rPr lang="en-GB" b="1" dirty="0" smtClean="0"/>
              <a:t>Client </a:t>
            </a:r>
            <a:r>
              <a:rPr lang="en-GB" dirty="0" smtClean="0"/>
              <a:t>clearly expresses needs and wants associated with newly experienced feeling.</a:t>
            </a:r>
          </a:p>
          <a:p>
            <a:endParaRPr lang="en-GB" b="1" dirty="0"/>
          </a:p>
          <a:p>
            <a:r>
              <a:rPr lang="en-GB" b="1" dirty="0" smtClean="0"/>
              <a:t>Therapist</a:t>
            </a:r>
            <a:r>
              <a:rPr lang="en-GB" dirty="0" smtClean="0"/>
              <a:t> facilitates emergence of new organismic (authentic and self directing) feelings and creates a meaningful perspective – processing</a:t>
            </a:r>
            <a:endParaRPr lang="en-GB" b="1" dirty="0"/>
          </a:p>
        </p:txBody>
      </p:sp>
    </p:spTree>
    <p:extLst>
      <p:ext uri="{BB962C8B-B14F-4D97-AF65-F5344CB8AC3E}">
        <p14:creationId xmlns:p14="http://schemas.microsoft.com/office/powerpoint/2010/main" val="21257781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1162552"/>
          </a:xfrm>
        </p:spPr>
        <p:txBody>
          <a:bodyPr>
            <a:normAutofit fontScale="90000"/>
          </a:bodyPr>
          <a:lstStyle/>
          <a:p>
            <a:r>
              <a:rPr lang="en-GB" dirty="0" smtClean="0"/>
              <a:t>Step 5: </a:t>
            </a:r>
            <a:r>
              <a:rPr lang="en-GB" dirty="0"/>
              <a:t>Softening the Critic</a:t>
            </a:r>
            <a:br>
              <a:rPr lang="en-GB" dirty="0"/>
            </a:br>
            <a:endParaRPr lang="en-GB" dirty="0"/>
          </a:p>
        </p:txBody>
      </p:sp>
      <p:sp>
        <p:nvSpPr>
          <p:cNvPr id="3" name="Content Placeholder 2"/>
          <p:cNvSpPr>
            <a:spLocks noGrp="1"/>
          </p:cNvSpPr>
          <p:nvPr>
            <p:ph idx="1"/>
          </p:nvPr>
        </p:nvSpPr>
        <p:spPr/>
        <p:txBody>
          <a:bodyPr/>
          <a:lstStyle/>
          <a:p>
            <a:r>
              <a:rPr lang="en-GB" b="1" dirty="0" smtClean="0"/>
              <a:t>Client</a:t>
            </a:r>
            <a:r>
              <a:rPr lang="en-GB" dirty="0" smtClean="0"/>
              <a:t> genuinely accepts own feelings and needs and may show compassion, concern and respect for self.</a:t>
            </a:r>
          </a:p>
          <a:p>
            <a:endParaRPr lang="en-GB" b="1" dirty="0"/>
          </a:p>
          <a:p>
            <a:r>
              <a:rPr lang="en-GB" b="1" dirty="0" smtClean="0"/>
              <a:t>Therapist </a:t>
            </a:r>
            <a:r>
              <a:rPr lang="en-GB" dirty="0" smtClean="0"/>
              <a:t>facilitates and supports softening in critic (into fear for client or compassion for client.</a:t>
            </a:r>
            <a:endParaRPr lang="en-GB" b="1" dirty="0"/>
          </a:p>
        </p:txBody>
      </p:sp>
    </p:spTree>
    <p:extLst>
      <p:ext uri="{BB962C8B-B14F-4D97-AF65-F5344CB8AC3E}">
        <p14:creationId xmlns:p14="http://schemas.microsoft.com/office/powerpoint/2010/main" val="35730978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6:</a:t>
            </a:r>
            <a:r>
              <a:rPr lang="en-GB" dirty="0"/>
              <a:t>Negotiating (Full Resolution)</a:t>
            </a:r>
            <a:br>
              <a:rPr lang="en-GB" dirty="0"/>
            </a:br>
            <a:r>
              <a:rPr lang="en-GB" dirty="0" smtClean="0"/>
              <a:t>  </a:t>
            </a:r>
            <a:endParaRPr lang="en-GB" dirty="0"/>
          </a:p>
        </p:txBody>
      </p:sp>
      <p:sp>
        <p:nvSpPr>
          <p:cNvPr id="3" name="Content Placeholder 2"/>
          <p:cNvSpPr>
            <a:spLocks noGrp="1"/>
          </p:cNvSpPr>
          <p:nvPr>
            <p:ph idx="1"/>
          </p:nvPr>
        </p:nvSpPr>
        <p:spPr/>
        <p:txBody>
          <a:bodyPr/>
          <a:lstStyle/>
          <a:p>
            <a:r>
              <a:rPr lang="en-GB" b="1" dirty="0" smtClean="0"/>
              <a:t>Client </a:t>
            </a:r>
            <a:r>
              <a:rPr lang="en-GB" dirty="0" smtClean="0"/>
              <a:t>gains clear understanding of how various feelings, needs and wishes may be accommodated and how previously antagonistic sides of self may be reconciled.</a:t>
            </a:r>
          </a:p>
          <a:p>
            <a:endParaRPr lang="en-GB" b="1" dirty="0"/>
          </a:p>
          <a:p>
            <a:r>
              <a:rPr lang="en-GB" b="1" dirty="0" smtClean="0"/>
              <a:t>Therapist </a:t>
            </a:r>
            <a:r>
              <a:rPr lang="en-GB" dirty="0" smtClean="0"/>
              <a:t>facilitates negation between aspects of self regarding practical compromises – creating a resolution.</a:t>
            </a:r>
            <a:endParaRPr lang="en-GB" b="1" dirty="0"/>
          </a:p>
        </p:txBody>
      </p:sp>
    </p:spTree>
    <p:extLst>
      <p:ext uri="{BB962C8B-B14F-4D97-AF65-F5344CB8AC3E}">
        <p14:creationId xmlns:p14="http://schemas.microsoft.com/office/powerpoint/2010/main" val="21862009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c2d1e722f6203ba233fb8000bccfb810">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59ef00970ee6f294c90ab2c374dbf485"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D5F06FB-69F8-4225-B0B9-40BD4C6954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191B3C-0B2C-4B4C-AD99-9D35135CF789}">
  <ds:schemaRefs>
    <ds:schemaRef ds:uri="http://schemas.microsoft.com/sharepoint/v3/contenttype/forms"/>
  </ds:schemaRefs>
</ds:datastoreItem>
</file>

<file path=customXml/itemProps3.xml><?xml version="1.0" encoding="utf-8"?>
<ds:datastoreItem xmlns:ds="http://schemas.openxmlformats.org/officeDocument/2006/customXml" ds:itemID="{0AA4466B-D92A-4D63-9951-199D4DD07D99}">
  <ds:schemaRefs>
    <ds:schemaRef ds:uri="http://purl.org/dc/terms/"/>
    <ds:schemaRef ds:uri="http://schemas.microsoft.com/office/2006/documentManagement/types"/>
    <ds:schemaRef ds:uri="http://schemas.openxmlformats.org/package/2006/metadata/core-properties"/>
    <ds:schemaRef ds:uri="a3276f14-397d-4ed7-b8c7-ece791485ff1"/>
    <ds:schemaRef ds:uri="http://purl.org/dc/elements/1.1/"/>
    <ds:schemaRef ds:uri="http://schemas.microsoft.com/office/2006/metadata/properties"/>
    <ds:schemaRef ds:uri="bf13d2f1-3fb4-4d24-806f-713eb38c1b0e"/>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Organic</Template>
  <TotalTime>142</TotalTime>
  <Words>460</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Garamond</vt:lpstr>
      <vt:lpstr>Organic</vt:lpstr>
      <vt:lpstr>Two Chair Work for Conflict Splits</vt:lpstr>
      <vt:lpstr>Conflicting aspects of self</vt:lpstr>
      <vt:lpstr>Stages of Two Chair Work</vt:lpstr>
      <vt:lpstr>Stage 1: Marker Confirmation</vt:lpstr>
      <vt:lpstr>Stage 2: Initiating Two Chair Dialogue</vt:lpstr>
      <vt:lpstr>Step 3: Deepening the Split</vt:lpstr>
      <vt:lpstr>Step 4:  New Experiencing and Self-Assertion (Partial Resolution) </vt:lpstr>
      <vt:lpstr>Step 5: Softening the Critic </vt:lpstr>
      <vt:lpstr>Step 6:Negotiating (Full Resolution)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Two Chair Work for Conflict Splits</dc:title>
  <dc:creator>Catherine Hancox</dc:creator>
  <cp:lastModifiedBy>Catherine Hancox</cp:lastModifiedBy>
  <cp:revision>7</cp:revision>
  <dcterms:created xsi:type="dcterms:W3CDTF">2021-01-27T13:49:31Z</dcterms:created>
  <dcterms:modified xsi:type="dcterms:W3CDTF">2021-01-27T16:11:44Z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