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6" d="100"/>
          <a:sy n="76" d="100"/>
        </p:scale>
        <p:origin x="1000" y="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863283805"/>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386594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8" name="Google Shape;88;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89872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4" name="Google Shape;94;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02073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0" name="Google Shape;100;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72398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6" name="Google Shape;106;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29364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2" name="Google Shape;112;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8342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8" name="Google Shape;118;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326434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4" name="Google Shape;124;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668256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0" name="Google Shape;130;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993944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6" name="Google Shape;136;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5157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2"/>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2"/>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4" name="Google Shape;14;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3"/>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0" name="Google Shape;20;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4"/>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26" name="Google Shape;26;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
        <p:cNvGrpSpPr/>
        <p:nvPr/>
      </p:nvGrpSpPr>
      <p:grpSpPr>
        <a:xfrm>
          <a:off x="0" y="0"/>
          <a:ext cx="0" cy="0"/>
          <a:chOff x="0" y="0"/>
          <a:chExt cx="0" cy="0"/>
        </a:xfrm>
      </p:grpSpPr>
      <p:sp>
        <p:nvSpPr>
          <p:cNvPr id="30" name="Google Shape;30;p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5"/>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2" name="Google Shape;32;p5"/>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3" name="Google Shape;33;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6"/>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39" name="Google Shape;39;p6"/>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0" name="Google Shape;40;p6"/>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1" name="Google Shape;41;p6"/>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2" name="Google Shape;42;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3"/>
          <p:cNvSpPr txBox="1">
            <a:spLocks noGrp="1"/>
          </p:cNvSpPr>
          <p:nvPr>
            <p:ph type="ctrTitle"/>
          </p:nvPr>
        </p:nvSpPr>
        <p:spPr>
          <a:xfrm>
            <a:off x="685800" y="1376200"/>
            <a:ext cx="7772400" cy="14700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alibri"/>
              <a:buNone/>
            </a:pPr>
            <a:r>
              <a:rPr lang="en-US"/>
              <a:t>Zero Trust Security Architectures in Reducing Insider Threats and Unauthorized Access in Hybrid and Multi-Cloud Infrastructures</a:t>
            </a:r>
            <a:endParaRPr/>
          </a:p>
        </p:txBody>
      </p:sp>
      <p:sp>
        <p:nvSpPr>
          <p:cNvPr id="85" name="Google Shape;85;p13"/>
          <p:cNvSpPr txBox="1">
            <a:spLocks noGrp="1"/>
          </p:cNvSpPr>
          <p:nvPr>
            <p:ph type="subTitle" idx="1"/>
          </p:nvPr>
        </p:nvSpPr>
        <p:spPr>
          <a:xfrm>
            <a:off x="1371600" y="3886200"/>
            <a:ext cx="6400800" cy="1449198"/>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rgbClr val="888888"/>
              </a:buClr>
              <a:buSzPts val="3200"/>
              <a:buNone/>
            </a:pPr>
            <a:r>
              <a:rPr lang="en-US" dirty="0">
                <a:solidFill>
                  <a:srgbClr val="888888"/>
                </a:solidFill>
              </a:rPr>
              <a:t>Module: Research Methods and Professional </a:t>
            </a:r>
            <a:r>
              <a:rPr lang="en-US" dirty="0" smtClean="0">
                <a:solidFill>
                  <a:srgbClr val="888888"/>
                </a:solidFill>
              </a:rPr>
              <a:t>Development</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Presentation Overview</a:t>
            </a:r>
            <a:endParaRPr/>
          </a:p>
        </p:txBody>
      </p:sp>
      <p:sp>
        <p:nvSpPr>
          <p:cNvPr id="91" name="Google Shape;91;p1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lnSpcReduction="10000"/>
          </a:bodyPr>
          <a:lstStyle/>
          <a:p>
            <a:pPr marL="342900" lvl="0" indent="-342900" algn="l" rtl="0">
              <a:spcBef>
                <a:spcPts val="0"/>
              </a:spcBef>
              <a:spcAft>
                <a:spcPts val="0"/>
              </a:spcAft>
              <a:buClr>
                <a:schemeClr val="dk1"/>
              </a:buClr>
              <a:buSzPts val="3200"/>
              <a:buChar char="•"/>
            </a:pPr>
            <a:r>
              <a:rPr lang="en-US" sz="3200" dirty="0" smtClean="0">
                <a:solidFill>
                  <a:schemeClr val="dk1"/>
                </a:solidFill>
                <a:latin typeface="Calibri"/>
                <a:ea typeface="Calibri"/>
                <a:cs typeface="Calibri"/>
                <a:sym typeface="Calibri"/>
              </a:rPr>
              <a:t>Research </a:t>
            </a:r>
            <a:r>
              <a:rPr lang="en-US" sz="3200" dirty="0">
                <a:solidFill>
                  <a:schemeClr val="dk1"/>
                </a:solidFill>
                <a:latin typeface="Calibri"/>
                <a:ea typeface="Calibri"/>
                <a:cs typeface="Calibri"/>
                <a:sym typeface="Calibri"/>
              </a:rPr>
              <a:t>Context/Background</a:t>
            </a:r>
            <a:endParaRPr dirty="0"/>
          </a:p>
          <a:p>
            <a:pPr marL="342900" lvl="0" indent="-342900" algn="l" rtl="0">
              <a:spcBef>
                <a:spcPts val="640"/>
              </a:spcBef>
              <a:spcAft>
                <a:spcPts val="0"/>
              </a:spcAft>
              <a:buClr>
                <a:schemeClr val="dk1"/>
              </a:buClr>
              <a:buSzPts val="3200"/>
              <a:buChar char="•"/>
            </a:pPr>
            <a:r>
              <a:rPr lang="en-US" sz="3200" dirty="0" smtClean="0">
                <a:solidFill>
                  <a:schemeClr val="dk1"/>
                </a:solidFill>
                <a:latin typeface="Calibri"/>
                <a:ea typeface="Calibri"/>
                <a:cs typeface="Calibri"/>
                <a:sym typeface="Calibri"/>
              </a:rPr>
              <a:t>Research </a:t>
            </a:r>
            <a:r>
              <a:rPr lang="en-US" sz="3200" dirty="0">
                <a:solidFill>
                  <a:schemeClr val="dk1"/>
                </a:solidFill>
                <a:latin typeface="Calibri"/>
                <a:ea typeface="Calibri"/>
                <a:cs typeface="Calibri"/>
                <a:sym typeface="Calibri"/>
              </a:rPr>
              <a:t>Problem</a:t>
            </a:r>
            <a:endParaRPr dirty="0"/>
          </a:p>
          <a:p>
            <a:pPr marL="342900" lvl="0" indent="-342900" algn="l" rtl="0">
              <a:spcBef>
                <a:spcPts val="640"/>
              </a:spcBef>
              <a:spcAft>
                <a:spcPts val="0"/>
              </a:spcAft>
              <a:buClr>
                <a:schemeClr val="dk1"/>
              </a:buClr>
              <a:buSzPts val="3200"/>
              <a:buChar char="•"/>
            </a:pPr>
            <a:r>
              <a:rPr lang="en-US" sz="3200" dirty="0" smtClean="0">
                <a:solidFill>
                  <a:schemeClr val="dk1"/>
                </a:solidFill>
                <a:latin typeface="Calibri"/>
                <a:ea typeface="Calibri"/>
                <a:cs typeface="Calibri"/>
                <a:sym typeface="Calibri"/>
              </a:rPr>
              <a:t>Research </a:t>
            </a:r>
            <a:r>
              <a:rPr lang="en-US" sz="3200" dirty="0">
                <a:solidFill>
                  <a:schemeClr val="dk1"/>
                </a:solidFill>
                <a:latin typeface="Calibri"/>
                <a:ea typeface="Calibri"/>
                <a:cs typeface="Calibri"/>
                <a:sym typeface="Calibri"/>
              </a:rPr>
              <a:t>Aim and Objectives</a:t>
            </a:r>
            <a:endParaRPr dirty="0"/>
          </a:p>
          <a:p>
            <a:pPr marL="342900" lvl="0" indent="-342900" algn="l" rtl="0">
              <a:spcBef>
                <a:spcPts val="640"/>
              </a:spcBef>
              <a:spcAft>
                <a:spcPts val="0"/>
              </a:spcAft>
              <a:buClr>
                <a:schemeClr val="dk1"/>
              </a:buClr>
              <a:buSzPts val="3200"/>
              <a:buChar char="•"/>
            </a:pPr>
            <a:r>
              <a:rPr lang="en-US" sz="3200" dirty="0" smtClean="0">
                <a:solidFill>
                  <a:schemeClr val="dk1"/>
                </a:solidFill>
                <a:latin typeface="Calibri"/>
                <a:ea typeface="Calibri"/>
                <a:cs typeface="Calibri"/>
                <a:sym typeface="Calibri"/>
              </a:rPr>
              <a:t>Literature </a:t>
            </a:r>
            <a:r>
              <a:rPr lang="en-US" sz="3200" dirty="0">
                <a:solidFill>
                  <a:schemeClr val="dk1"/>
                </a:solidFill>
                <a:latin typeface="Calibri"/>
                <a:ea typeface="Calibri"/>
                <a:cs typeface="Calibri"/>
                <a:sym typeface="Calibri"/>
              </a:rPr>
              <a:t>Review Summary</a:t>
            </a:r>
            <a:endParaRPr dirty="0"/>
          </a:p>
          <a:p>
            <a:pPr marL="342900" lvl="0" indent="-342900" algn="l" rtl="0">
              <a:spcBef>
                <a:spcPts val="640"/>
              </a:spcBef>
              <a:spcAft>
                <a:spcPts val="0"/>
              </a:spcAft>
              <a:buClr>
                <a:schemeClr val="dk1"/>
              </a:buClr>
              <a:buSzPts val="3200"/>
              <a:buChar char="•"/>
            </a:pPr>
            <a:r>
              <a:rPr lang="en-US" sz="3200" dirty="0" smtClean="0">
                <a:solidFill>
                  <a:schemeClr val="dk1"/>
                </a:solidFill>
                <a:latin typeface="Calibri"/>
                <a:ea typeface="Calibri"/>
                <a:cs typeface="Calibri"/>
                <a:sym typeface="Calibri"/>
              </a:rPr>
              <a:t>Research </a:t>
            </a:r>
            <a:r>
              <a:rPr lang="en-US" sz="3200" dirty="0">
                <a:solidFill>
                  <a:schemeClr val="dk1"/>
                </a:solidFill>
                <a:latin typeface="Calibri"/>
                <a:ea typeface="Calibri"/>
                <a:cs typeface="Calibri"/>
                <a:sym typeface="Calibri"/>
              </a:rPr>
              <a:t>Methodology</a:t>
            </a:r>
            <a:endParaRPr dirty="0"/>
          </a:p>
          <a:p>
            <a:pPr marL="342900" lvl="0" indent="-342900" algn="l" rtl="0">
              <a:spcBef>
                <a:spcPts val="640"/>
              </a:spcBef>
              <a:spcAft>
                <a:spcPts val="0"/>
              </a:spcAft>
              <a:buClr>
                <a:schemeClr val="dk1"/>
              </a:buClr>
              <a:buSzPts val="3200"/>
              <a:buChar char="•"/>
            </a:pPr>
            <a:r>
              <a:rPr lang="en-US" sz="3200" dirty="0" smtClean="0">
                <a:solidFill>
                  <a:schemeClr val="dk1"/>
                </a:solidFill>
                <a:latin typeface="Calibri"/>
                <a:ea typeface="Calibri"/>
                <a:cs typeface="Calibri"/>
                <a:sym typeface="Calibri"/>
              </a:rPr>
              <a:t>Project </a:t>
            </a:r>
            <a:r>
              <a:rPr lang="en-US" sz="3200" dirty="0">
                <a:solidFill>
                  <a:schemeClr val="dk1"/>
                </a:solidFill>
                <a:latin typeface="Calibri"/>
                <a:ea typeface="Calibri"/>
                <a:cs typeface="Calibri"/>
                <a:sym typeface="Calibri"/>
              </a:rPr>
              <a:t>Planning and Resources</a:t>
            </a:r>
            <a:endParaRPr dirty="0"/>
          </a:p>
          <a:p>
            <a:pPr marL="342900" lvl="0" indent="-342900" algn="l" rtl="0">
              <a:spcBef>
                <a:spcPts val="640"/>
              </a:spcBef>
              <a:spcAft>
                <a:spcPts val="0"/>
              </a:spcAft>
              <a:buClr>
                <a:schemeClr val="dk1"/>
              </a:buClr>
              <a:buSzPts val="3200"/>
              <a:buChar char="•"/>
            </a:pPr>
            <a:r>
              <a:rPr lang="en-US" sz="3200" dirty="0" smtClean="0">
                <a:solidFill>
                  <a:schemeClr val="dk1"/>
                </a:solidFill>
                <a:latin typeface="Calibri"/>
                <a:ea typeface="Calibri"/>
                <a:cs typeface="Calibri"/>
                <a:sym typeface="Calibri"/>
              </a:rPr>
              <a:t>Project </a:t>
            </a:r>
            <a:r>
              <a:rPr lang="en-US" sz="3200" dirty="0">
                <a:solidFill>
                  <a:schemeClr val="dk1"/>
                </a:solidFill>
                <a:latin typeface="Calibri"/>
                <a:ea typeface="Calibri"/>
                <a:cs typeface="Calibri"/>
                <a:sym typeface="Calibri"/>
              </a:rPr>
              <a:t>Impact and Limitations</a:t>
            </a:r>
            <a:endParaRPr dirty="0"/>
          </a:p>
          <a:p>
            <a:pPr marL="342900" lvl="0" indent="-342900" algn="l" rtl="0">
              <a:spcBef>
                <a:spcPts val="640"/>
              </a:spcBef>
              <a:spcAft>
                <a:spcPts val="0"/>
              </a:spcAft>
              <a:buClr>
                <a:schemeClr val="dk1"/>
              </a:buClr>
              <a:buSzPts val="3200"/>
              <a:buChar char="•"/>
            </a:pPr>
            <a:r>
              <a:rPr lang="en-US" sz="3200" dirty="0" smtClean="0">
                <a:solidFill>
                  <a:schemeClr val="dk1"/>
                </a:solidFill>
                <a:latin typeface="Calibri"/>
                <a:ea typeface="Calibri"/>
                <a:cs typeface="Calibri"/>
                <a:sym typeface="Calibri"/>
              </a:rPr>
              <a:t>References</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Research Context / Background</a:t>
            </a:r>
            <a:endParaRPr/>
          </a:p>
        </p:txBody>
      </p:sp>
      <p:sp>
        <p:nvSpPr>
          <p:cNvPr id="4" name="Text Placeholder 3"/>
          <p:cNvSpPr>
            <a:spLocks noGrp="1" noChangeArrowheads="1"/>
          </p:cNvSpPr>
          <p:nvPr>
            <p:ph type="body" idx="1"/>
          </p:nvPr>
        </p:nvSpPr>
        <p:spPr bwMode="auto">
          <a:xfrm>
            <a:off x="457201" y="1912648"/>
            <a:ext cx="5402424" cy="39010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eaLnBrk="0" fontAlgn="base" hangingPunct="0">
              <a:lnSpc>
                <a:spcPct val="150000"/>
              </a:lnSpc>
              <a:spcBef>
                <a:spcPct val="0"/>
              </a:spcBef>
              <a:spcAft>
                <a:spcPct val="0"/>
              </a:spcAft>
              <a:buClrTx/>
              <a:buSzTx/>
            </a:pPr>
            <a:r>
              <a:rPr kumimoji="0" lang="en-US" altLang="en-US" sz="1500" b="1" i="0" u="none" strike="noStrike" cap="none" normalizeH="0" baseline="0" dirty="0" smtClean="0">
                <a:ln>
                  <a:noFill/>
                </a:ln>
                <a:solidFill>
                  <a:schemeClr val="tx1"/>
                </a:solidFill>
                <a:effectLst/>
                <a:latin typeface="+mn-lt"/>
              </a:rPr>
              <a:t>Multi- and hybrid infrastructures</a:t>
            </a:r>
            <a:r>
              <a:rPr kumimoji="0" lang="en-US" altLang="en-US" sz="1500" b="0" i="0" u="none" strike="noStrike" cap="none" normalizeH="0" baseline="0" dirty="0" smtClean="0">
                <a:ln>
                  <a:noFill/>
                </a:ln>
                <a:solidFill>
                  <a:schemeClr val="tx1"/>
                </a:solidFill>
                <a:effectLst/>
                <a:latin typeface="+mn-lt"/>
              </a:rPr>
              <a:t> offer flexibility but pose </a:t>
            </a:r>
            <a:r>
              <a:rPr kumimoji="0" lang="en-US" altLang="en-US" sz="1500" b="1" i="0" u="none" strike="noStrike" cap="none" normalizeH="0" baseline="0" dirty="0" smtClean="0">
                <a:ln>
                  <a:noFill/>
                </a:ln>
                <a:solidFill>
                  <a:schemeClr val="tx1"/>
                </a:solidFill>
                <a:effectLst/>
                <a:latin typeface="+mn-lt"/>
              </a:rPr>
              <a:t>security challenges</a:t>
            </a:r>
            <a:r>
              <a:rPr kumimoji="0" lang="en-US" altLang="en-US" sz="1500" b="0" i="0" u="none" strike="noStrike" cap="none" normalizeH="0" baseline="0" dirty="0" smtClean="0">
                <a:ln>
                  <a:noFill/>
                </a:ln>
                <a:solidFill>
                  <a:schemeClr val="tx1"/>
                </a:solidFill>
                <a:effectLst/>
                <a:latin typeface="+mn-lt"/>
              </a:rPr>
              <a:t>, especially </a:t>
            </a:r>
            <a:r>
              <a:rPr kumimoji="0" lang="en-US" altLang="en-US" sz="1500" b="1" i="0" u="none" strike="noStrike" cap="none" normalizeH="0" baseline="0" dirty="0" smtClean="0">
                <a:ln>
                  <a:noFill/>
                </a:ln>
                <a:solidFill>
                  <a:schemeClr val="tx1"/>
                </a:solidFill>
                <a:effectLst/>
                <a:latin typeface="+mn-lt"/>
              </a:rPr>
              <a:t>insider threats</a:t>
            </a:r>
            <a:r>
              <a:rPr kumimoji="0" lang="en-US" altLang="en-US" sz="1500" b="0" i="0" u="none" strike="noStrike" cap="none" normalizeH="0" baseline="0" dirty="0" smtClean="0">
                <a:ln>
                  <a:noFill/>
                </a:ln>
                <a:solidFill>
                  <a:schemeClr val="tx1"/>
                </a:solidFill>
                <a:effectLst/>
                <a:latin typeface="+mn-lt"/>
              </a:rPr>
              <a:t> and </a:t>
            </a:r>
            <a:r>
              <a:rPr kumimoji="0" lang="en-US" altLang="en-US" sz="1500" b="1" i="0" u="none" strike="noStrike" cap="none" normalizeH="0" baseline="0" dirty="0" err="1" smtClean="0">
                <a:ln>
                  <a:noFill/>
                </a:ln>
                <a:solidFill>
                  <a:schemeClr val="tx1"/>
                </a:solidFill>
                <a:effectLst/>
                <a:latin typeface="+mn-lt"/>
              </a:rPr>
              <a:t>authorisation</a:t>
            </a:r>
            <a:r>
              <a:rPr kumimoji="0" lang="en-US" altLang="en-US" sz="1500" b="1" i="0" u="none" strike="noStrike" cap="none" normalizeH="0" baseline="0" dirty="0" smtClean="0">
                <a:ln>
                  <a:noFill/>
                </a:ln>
                <a:solidFill>
                  <a:schemeClr val="tx1"/>
                </a:solidFill>
                <a:effectLst/>
                <a:latin typeface="+mn-lt"/>
              </a:rPr>
              <a:t> breaches[8]</a:t>
            </a:r>
            <a:r>
              <a:rPr kumimoji="0" lang="en-US" altLang="en-US" sz="1500" b="0" i="0" u="none" strike="noStrike" cap="none" normalizeH="0" baseline="0" dirty="0" smtClean="0">
                <a:ln>
                  <a:noFill/>
                </a:ln>
                <a:solidFill>
                  <a:schemeClr val="tx1"/>
                </a:solidFill>
                <a:effectLst/>
                <a:latin typeface="+mn-lt"/>
              </a:rPr>
              <a:t>.</a:t>
            </a:r>
          </a:p>
          <a:p>
            <a:pPr marL="285750" indent="-285750" eaLnBrk="0" fontAlgn="base" hangingPunct="0">
              <a:lnSpc>
                <a:spcPct val="150000"/>
              </a:lnSpc>
              <a:spcBef>
                <a:spcPct val="0"/>
              </a:spcBef>
              <a:spcAft>
                <a:spcPct val="0"/>
              </a:spcAft>
              <a:buClrTx/>
              <a:buSzTx/>
            </a:pPr>
            <a:r>
              <a:rPr kumimoji="0" lang="en-US" altLang="en-US" sz="1500" b="1" i="0" u="none" strike="noStrike" cap="none" normalizeH="0" baseline="0" dirty="0" err="1" smtClean="0">
                <a:ln>
                  <a:noFill/>
                </a:ln>
                <a:solidFill>
                  <a:schemeClr val="tx1"/>
                </a:solidFill>
                <a:effectLst/>
                <a:latin typeface="+mn-lt"/>
              </a:rPr>
              <a:t>Ponemon</a:t>
            </a:r>
            <a:r>
              <a:rPr kumimoji="0" lang="en-US" altLang="en-US" sz="1500" b="1" i="0" u="none" strike="noStrike" cap="none" normalizeH="0" baseline="0" dirty="0" smtClean="0">
                <a:ln>
                  <a:noFill/>
                </a:ln>
                <a:solidFill>
                  <a:schemeClr val="tx1"/>
                </a:solidFill>
                <a:effectLst/>
                <a:latin typeface="+mn-lt"/>
              </a:rPr>
              <a:t> Institute</a:t>
            </a:r>
            <a:r>
              <a:rPr kumimoji="0" lang="en-US" altLang="en-US" sz="1500" b="0" i="0" u="none" strike="noStrike" cap="none" normalizeH="0" baseline="0" dirty="0" smtClean="0">
                <a:ln>
                  <a:noFill/>
                </a:ln>
                <a:solidFill>
                  <a:schemeClr val="tx1"/>
                </a:solidFill>
                <a:effectLst/>
                <a:latin typeface="+mn-lt"/>
              </a:rPr>
              <a:t>: 60% of </a:t>
            </a:r>
            <a:r>
              <a:rPr kumimoji="0" lang="en-US" altLang="en-US" sz="1500" b="0" i="0" u="none" strike="noStrike" cap="none" normalizeH="0" baseline="0" dirty="0" err="1" smtClean="0">
                <a:ln>
                  <a:noFill/>
                </a:ln>
                <a:solidFill>
                  <a:schemeClr val="tx1"/>
                </a:solidFill>
                <a:effectLst/>
                <a:latin typeface="+mn-lt"/>
              </a:rPr>
              <a:t>organisations</a:t>
            </a:r>
            <a:r>
              <a:rPr kumimoji="0" lang="en-US" altLang="en-US" sz="1500" b="0" i="0" u="none" strike="noStrike" cap="none" normalizeH="0" baseline="0" dirty="0" smtClean="0">
                <a:ln>
                  <a:noFill/>
                </a:ln>
                <a:solidFill>
                  <a:schemeClr val="tx1"/>
                </a:solidFill>
                <a:effectLst/>
                <a:latin typeface="+mn-lt"/>
              </a:rPr>
              <a:t> face insider threats, with 72% involving individuals with </a:t>
            </a:r>
            <a:r>
              <a:rPr kumimoji="0" lang="en-US" altLang="en-US" sz="1500" b="1" i="0" u="none" strike="noStrike" cap="none" normalizeH="0" baseline="0" dirty="0" smtClean="0">
                <a:ln>
                  <a:noFill/>
                </a:ln>
                <a:solidFill>
                  <a:schemeClr val="tx1"/>
                </a:solidFill>
                <a:effectLst/>
                <a:latin typeface="+mn-lt"/>
              </a:rPr>
              <a:t>privileged access[2]</a:t>
            </a:r>
            <a:r>
              <a:rPr kumimoji="0" lang="en-US" altLang="en-US" sz="1500" b="0" i="0" u="none" strike="noStrike" cap="none" normalizeH="0" baseline="0" dirty="0" smtClean="0">
                <a:ln>
                  <a:noFill/>
                </a:ln>
                <a:solidFill>
                  <a:schemeClr val="tx1"/>
                </a:solidFill>
                <a:effectLst/>
                <a:latin typeface="+mn-lt"/>
              </a:rPr>
              <a:t>.</a:t>
            </a:r>
          </a:p>
          <a:p>
            <a:pPr marL="285750" indent="-285750" eaLnBrk="0" fontAlgn="base" hangingPunct="0">
              <a:lnSpc>
                <a:spcPct val="150000"/>
              </a:lnSpc>
              <a:spcBef>
                <a:spcPct val="0"/>
              </a:spcBef>
              <a:spcAft>
                <a:spcPct val="0"/>
              </a:spcAft>
              <a:buClrTx/>
              <a:buSzTx/>
            </a:pPr>
            <a:r>
              <a:rPr kumimoji="0" lang="en-US" altLang="en-US" sz="1500" b="0" i="0" u="none" strike="noStrike" cap="none" normalizeH="0" baseline="0" dirty="0" smtClean="0">
                <a:ln>
                  <a:noFill/>
                </a:ln>
                <a:solidFill>
                  <a:schemeClr val="tx1"/>
                </a:solidFill>
                <a:effectLst/>
                <a:latin typeface="+mn-lt"/>
              </a:rPr>
              <a:t>Traditional </a:t>
            </a:r>
            <a:r>
              <a:rPr kumimoji="0" lang="en-US" altLang="en-US" sz="1500" b="1" i="0" u="none" strike="noStrike" cap="none" normalizeH="0" baseline="0" dirty="0" smtClean="0">
                <a:ln>
                  <a:noFill/>
                </a:ln>
                <a:solidFill>
                  <a:schemeClr val="tx1"/>
                </a:solidFill>
                <a:effectLst/>
                <a:latin typeface="+mn-lt"/>
              </a:rPr>
              <a:t>perimeter-based security models</a:t>
            </a:r>
            <a:r>
              <a:rPr kumimoji="0" lang="en-US" altLang="en-US" sz="1500" b="0" i="0" u="none" strike="noStrike" cap="none" normalizeH="0" baseline="0" dirty="0" smtClean="0">
                <a:ln>
                  <a:noFill/>
                </a:ln>
                <a:solidFill>
                  <a:schemeClr val="tx1"/>
                </a:solidFill>
                <a:effectLst/>
                <a:latin typeface="+mn-lt"/>
              </a:rPr>
              <a:t> are insufficient in </a:t>
            </a:r>
            <a:r>
              <a:rPr kumimoji="0" lang="en-US" altLang="en-US" sz="1500" b="1" i="0" u="none" strike="noStrike" cap="none" normalizeH="0" baseline="0" dirty="0" smtClean="0">
                <a:ln>
                  <a:noFill/>
                </a:ln>
                <a:solidFill>
                  <a:schemeClr val="tx1"/>
                </a:solidFill>
                <a:effectLst/>
                <a:latin typeface="+mn-lt"/>
              </a:rPr>
              <a:t>complex cloud environments</a:t>
            </a:r>
            <a:r>
              <a:rPr kumimoji="0" lang="en-US" altLang="en-US" sz="1500" b="0" i="0" u="none" strike="noStrike" cap="none" normalizeH="0" baseline="0" dirty="0" smtClean="0">
                <a:ln>
                  <a:noFill/>
                </a:ln>
                <a:solidFill>
                  <a:schemeClr val="tx1"/>
                </a:solidFill>
                <a:effectLst/>
                <a:latin typeface="+mn-lt"/>
              </a:rPr>
              <a:t>.</a:t>
            </a:r>
          </a:p>
          <a:p>
            <a:pPr marL="285750" indent="-285750" eaLnBrk="0" fontAlgn="base" hangingPunct="0">
              <a:lnSpc>
                <a:spcPct val="150000"/>
              </a:lnSpc>
              <a:spcBef>
                <a:spcPct val="0"/>
              </a:spcBef>
              <a:spcAft>
                <a:spcPct val="0"/>
              </a:spcAft>
              <a:buClrTx/>
              <a:buSzTx/>
            </a:pPr>
            <a:r>
              <a:rPr kumimoji="0" lang="en-US" altLang="en-US" sz="1500" b="0" i="0" u="none" strike="noStrike" cap="none" normalizeH="0" baseline="0" dirty="0" smtClean="0">
                <a:ln>
                  <a:noFill/>
                </a:ln>
                <a:solidFill>
                  <a:schemeClr val="tx1"/>
                </a:solidFill>
                <a:effectLst/>
                <a:latin typeface="+mn-lt"/>
              </a:rPr>
              <a:t>This paper examines </a:t>
            </a:r>
            <a:r>
              <a:rPr kumimoji="0" lang="en-US" altLang="en-US" sz="1500" b="1" i="0" u="none" strike="noStrike" cap="none" normalizeH="0" baseline="0" dirty="0" smtClean="0">
                <a:ln>
                  <a:noFill/>
                </a:ln>
                <a:solidFill>
                  <a:schemeClr val="tx1"/>
                </a:solidFill>
                <a:effectLst/>
                <a:latin typeface="+mn-lt"/>
              </a:rPr>
              <a:t>Zero-Trust security architectures</a:t>
            </a:r>
            <a:r>
              <a:rPr kumimoji="0" lang="en-US" altLang="en-US" sz="1500" b="0" i="0" u="none" strike="noStrike" cap="none" normalizeH="0" baseline="0" dirty="0" smtClean="0">
                <a:ln>
                  <a:noFill/>
                </a:ln>
                <a:solidFill>
                  <a:schemeClr val="tx1"/>
                </a:solidFill>
                <a:effectLst/>
                <a:latin typeface="+mn-lt"/>
              </a:rPr>
              <a:t> to address </a:t>
            </a:r>
            <a:r>
              <a:rPr kumimoji="0" lang="en-US" altLang="en-US" sz="1500" b="1" i="0" u="none" strike="noStrike" cap="none" normalizeH="0" baseline="0" dirty="0" smtClean="0">
                <a:ln>
                  <a:noFill/>
                </a:ln>
                <a:solidFill>
                  <a:schemeClr val="tx1"/>
                </a:solidFill>
                <a:effectLst/>
                <a:latin typeface="+mn-lt"/>
              </a:rPr>
              <a:t>insider threats</a:t>
            </a:r>
            <a:r>
              <a:rPr kumimoji="0" lang="en-US" altLang="en-US" sz="1500" b="0" i="0" u="none" strike="noStrike" cap="none" normalizeH="0" baseline="0" dirty="0" smtClean="0">
                <a:ln>
                  <a:noFill/>
                </a:ln>
                <a:solidFill>
                  <a:schemeClr val="tx1"/>
                </a:solidFill>
                <a:effectLst/>
                <a:latin typeface="+mn-lt"/>
              </a:rPr>
              <a:t> and </a:t>
            </a:r>
            <a:r>
              <a:rPr kumimoji="0" lang="en-US" altLang="en-US" sz="1500" b="1" i="0" u="none" strike="noStrike" cap="none" normalizeH="0" baseline="0" dirty="0" err="1" smtClean="0">
                <a:ln>
                  <a:noFill/>
                </a:ln>
                <a:solidFill>
                  <a:schemeClr val="tx1"/>
                </a:solidFill>
                <a:effectLst/>
                <a:latin typeface="+mn-lt"/>
              </a:rPr>
              <a:t>authorisation</a:t>
            </a:r>
            <a:r>
              <a:rPr kumimoji="0" lang="en-US" altLang="en-US" sz="1500" b="1" i="0" u="none" strike="noStrike" cap="none" normalizeH="0" baseline="0" dirty="0" smtClean="0">
                <a:ln>
                  <a:noFill/>
                </a:ln>
                <a:solidFill>
                  <a:schemeClr val="tx1"/>
                </a:solidFill>
                <a:effectLst/>
                <a:latin typeface="+mn-lt"/>
              </a:rPr>
              <a:t> breaches</a:t>
            </a:r>
            <a:r>
              <a:rPr kumimoji="0" lang="en-US" altLang="en-US" sz="1500" b="0" i="0" u="none" strike="noStrike" cap="none" normalizeH="0" baseline="0" dirty="0" smtClean="0">
                <a:ln>
                  <a:noFill/>
                </a:ln>
                <a:solidFill>
                  <a:schemeClr val="tx1"/>
                </a:solidFill>
                <a:effectLst/>
                <a:latin typeface="+mn-lt"/>
              </a:rPr>
              <a:t> in </a:t>
            </a:r>
            <a:r>
              <a:rPr kumimoji="0" lang="en-US" altLang="en-US" sz="1500" b="1" i="0" u="none" strike="noStrike" cap="none" normalizeH="0" baseline="0" dirty="0" smtClean="0">
                <a:ln>
                  <a:noFill/>
                </a:ln>
                <a:solidFill>
                  <a:schemeClr val="tx1"/>
                </a:solidFill>
                <a:effectLst/>
                <a:latin typeface="+mn-lt"/>
              </a:rPr>
              <a:t>multi-cloud and hybrid settings[6]</a:t>
            </a:r>
            <a:r>
              <a:rPr kumimoji="0" lang="en-US" altLang="en-US" sz="1500" b="0" i="0" u="none" strike="noStrike" cap="none" normalizeH="0" baseline="0" dirty="0" smtClean="0">
                <a:ln>
                  <a:noFill/>
                </a:ln>
                <a:solidFill>
                  <a:schemeClr val="tx1"/>
                </a:solidFill>
                <a:effectLst/>
                <a:latin typeface="+mn-lt"/>
              </a:rPr>
              <a:t>.</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26422" y="2397967"/>
            <a:ext cx="3386949" cy="227899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Research Problem</a:t>
            </a:r>
            <a:endParaRPr/>
          </a:p>
        </p:txBody>
      </p:sp>
      <p:sp>
        <p:nvSpPr>
          <p:cNvPr id="103" name="Google Shape;103;p16"/>
          <p:cNvSpPr txBox="1">
            <a:spLocks noGrp="1"/>
          </p:cNvSpPr>
          <p:nvPr>
            <p:ph type="body" idx="1"/>
          </p:nvPr>
        </p:nvSpPr>
        <p:spPr>
          <a:xfrm>
            <a:off x="457200" y="1600200"/>
            <a:ext cx="7763069" cy="4525963"/>
          </a:xfrm>
          <a:prstGeom prst="rect">
            <a:avLst/>
          </a:prstGeom>
          <a:noFill/>
          <a:ln>
            <a:noFill/>
          </a:ln>
        </p:spPr>
        <p:txBody>
          <a:bodyPr spcFirstLastPara="1" wrap="square" lIns="91425" tIns="45700" rIns="91425" bIns="45700" anchor="t" anchorCtr="0">
            <a:noAutofit/>
          </a:bodyPr>
          <a:lstStyle/>
          <a:p>
            <a:r>
              <a:rPr lang="en-US" sz="1400" b="1" dirty="0">
                <a:latin typeface="+mn-lt"/>
              </a:rPr>
              <a:t>Hybrid and multi-cloud architectures</a:t>
            </a:r>
            <a:r>
              <a:rPr lang="en-US" sz="1400" dirty="0">
                <a:latin typeface="+mn-lt"/>
              </a:rPr>
              <a:t> increase the risk of </a:t>
            </a:r>
            <a:r>
              <a:rPr lang="en-US" sz="1400" b="1" dirty="0" err="1">
                <a:latin typeface="+mn-lt"/>
              </a:rPr>
              <a:t>authorisation</a:t>
            </a:r>
            <a:r>
              <a:rPr lang="en-US" sz="1400" b="1" dirty="0">
                <a:latin typeface="+mn-lt"/>
              </a:rPr>
              <a:t> violations</a:t>
            </a:r>
            <a:r>
              <a:rPr lang="en-US" sz="1400" dirty="0">
                <a:latin typeface="+mn-lt"/>
              </a:rPr>
              <a:t> and </a:t>
            </a:r>
            <a:r>
              <a:rPr lang="en-US" sz="1400" b="1" dirty="0">
                <a:latin typeface="+mn-lt"/>
              </a:rPr>
              <a:t>insider threats</a:t>
            </a:r>
            <a:r>
              <a:rPr lang="en-US" sz="1400" dirty="0">
                <a:latin typeface="+mn-lt"/>
              </a:rPr>
              <a:t>.</a:t>
            </a:r>
          </a:p>
          <a:p>
            <a:r>
              <a:rPr lang="en-US" sz="1400" b="1" dirty="0">
                <a:latin typeface="+mn-lt"/>
              </a:rPr>
              <a:t>Insider threats</a:t>
            </a:r>
            <a:r>
              <a:rPr lang="en-US" sz="1400" dirty="0">
                <a:latin typeface="+mn-lt"/>
              </a:rPr>
              <a:t> refer to security breaches caused by members of the </a:t>
            </a:r>
            <a:r>
              <a:rPr lang="en-US" sz="1400" dirty="0" err="1">
                <a:latin typeface="+mn-lt"/>
              </a:rPr>
              <a:t>organisation</a:t>
            </a:r>
            <a:r>
              <a:rPr lang="en-US" sz="1400" dirty="0">
                <a:latin typeface="+mn-lt"/>
              </a:rPr>
              <a:t>, remaining a major concern.</a:t>
            </a:r>
          </a:p>
          <a:p>
            <a:r>
              <a:rPr lang="en-US" sz="1400" dirty="0">
                <a:latin typeface="+mn-lt"/>
              </a:rPr>
              <a:t>According to the </a:t>
            </a:r>
            <a:r>
              <a:rPr lang="en-US" sz="1400" b="1" dirty="0">
                <a:latin typeface="+mn-lt"/>
              </a:rPr>
              <a:t>2025 Insider Threat Report</a:t>
            </a:r>
            <a:r>
              <a:rPr lang="en-US" sz="1400" dirty="0">
                <a:latin typeface="+mn-lt"/>
              </a:rPr>
              <a:t> by the </a:t>
            </a:r>
            <a:r>
              <a:rPr lang="en-US" sz="1400" b="1" dirty="0" err="1">
                <a:latin typeface="+mn-lt"/>
              </a:rPr>
              <a:t>Ponemon</a:t>
            </a:r>
            <a:r>
              <a:rPr lang="en-US" sz="1400" b="1" dirty="0">
                <a:latin typeface="+mn-lt"/>
              </a:rPr>
              <a:t> Institute</a:t>
            </a:r>
            <a:r>
              <a:rPr lang="en-US" sz="1400" dirty="0">
                <a:latin typeface="+mn-lt"/>
              </a:rPr>
              <a:t>:</a:t>
            </a:r>
          </a:p>
          <a:p>
            <a:pPr lvl="1"/>
            <a:r>
              <a:rPr lang="en-US" sz="1400" dirty="0">
                <a:latin typeface="+mn-lt"/>
              </a:rPr>
              <a:t>60% of breaches are due to </a:t>
            </a:r>
            <a:r>
              <a:rPr lang="en-US" sz="1400" b="1" dirty="0" smtClean="0">
                <a:latin typeface="+mn-lt"/>
              </a:rPr>
              <a:t>insiders[14]</a:t>
            </a:r>
            <a:r>
              <a:rPr lang="en-US" sz="1400" dirty="0" smtClean="0">
                <a:latin typeface="+mn-lt"/>
              </a:rPr>
              <a:t>.</a:t>
            </a:r>
            <a:endParaRPr lang="en-US" sz="1400" dirty="0">
              <a:latin typeface="+mn-lt"/>
            </a:endParaRPr>
          </a:p>
          <a:p>
            <a:pPr lvl="1"/>
            <a:r>
              <a:rPr lang="en-US" sz="1400" dirty="0">
                <a:latin typeface="+mn-lt"/>
              </a:rPr>
              <a:t>Most of these attacks are caused by individuals with </a:t>
            </a:r>
            <a:r>
              <a:rPr lang="en-US" sz="1400" b="1" dirty="0">
                <a:latin typeface="+mn-lt"/>
              </a:rPr>
              <a:t>privileged access</a:t>
            </a:r>
            <a:r>
              <a:rPr lang="en-US" sz="1400" dirty="0">
                <a:latin typeface="+mn-lt"/>
              </a:rPr>
              <a:t>.</a:t>
            </a:r>
          </a:p>
          <a:p>
            <a:pPr lvl="1"/>
            <a:r>
              <a:rPr lang="en-US" sz="1400" b="1" dirty="0">
                <a:latin typeface="+mn-lt"/>
              </a:rPr>
              <a:t>Compromised credentials</a:t>
            </a:r>
            <a:r>
              <a:rPr lang="en-US" sz="1400" dirty="0">
                <a:latin typeface="+mn-lt"/>
              </a:rPr>
              <a:t> or </a:t>
            </a:r>
            <a:r>
              <a:rPr lang="en-US" sz="1400" b="1" dirty="0">
                <a:latin typeface="+mn-lt"/>
              </a:rPr>
              <a:t>poorly implemented permissions</a:t>
            </a:r>
            <a:r>
              <a:rPr lang="en-US" sz="1400" dirty="0">
                <a:latin typeface="+mn-lt"/>
              </a:rPr>
              <a:t> expose </a:t>
            </a:r>
            <a:r>
              <a:rPr lang="en-US" sz="1400" b="1" dirty="0">
                <a:latin typeface="+mn-lt"/>
              </a:rPr>
              <a:t>sensitive </a:t>
            </a:r>
            <a:r>
              <a:rPr lang="en-US" sz="1400" b="1" dirty="0" smtClean="0">
                <a:latin typeface="+mn-lt"/>
              </a:rPr>
              <a:t>data[11]</a:t>
            </a:r>
            <a:r>
              <a:rPr lang="en-US" sz="1400" dirty="0" smtClean="0">
                <a:latin typeface="+mn-lt"/>
              </a:rPr>
              <a:t>.</a:t>
            </a:r>
            <a:endParaRPr lang="en-US" sz="1400" dirty="0">
              <a:latin typeface="+mn-lt"/>
            </a:endParaRPr>
          </a:p>
          <a:p>
            <a:r>
              <a:rPr lang="en-US" sz="1400" dirty="0">
                <a:latin typeface="+mn-lt"/>
              </a:rPr>
              <a:t>Existing studies mainly focus on </a:t>
            </a:r>
            <a:r>
              <a:rPr lang="en-US" sz="1400" b="1" dirty="0">
                <a:latin typeface="+mn-lt"/>
              </a:rPr>
              <a:t>Zero-Trust models</a:t>
            </a:r>
            <a:r>
              <a:rPr lang="en-US" sz="1400" dirty="0">
                <a:latin typeface="+mn-lt"/>
              </a:rPr>
              <a:t> in </a:t>
            </a:r>
            <a:r>
              <a:rPr lang="en-US" sz="1400" b="1" dirty="0">
                <a:latin typeface="+mn-lt"/>
              </a:rPr>
              <a:t>cloud-first</a:t>
            </a:r>
            <a:r>
              <a:rPr lang="en-US" sz="1400" dirty="0">
                <a:latin typeface="+mn-lt"/>
              </a:rPr>
              <a:t> or </a:t>
            </a:r>
            <a:r>
              <a:rPr lang="en-US" sz="1400" b="1" dirty="0" err="1">
                <a:latin typeface="+mn-lt"/>
              </a:rPr>
              <a:t>on-premise</a:t>
            </a:r>
            <a:r>
              <a:rPr lang="en-US" sz="1400" b="1" dirty="0">
                <a:latin typeface="+mn-lt"/>
              </a:rPr>
              <a:t> networks</a:t>
            </a:r>
            <a:r>
              <a:rPr lang="en-US" sz="1400" dirty="0">
                <a:latin typeface="+mn-lt"/>
              </a:rPr>
              <a:t>, with limited exploration in </a:t>
            </a:r>
            <a:r>
              <a:rPr lang="en-US" sz="1400" b="1" dirty="0">
                <a:latin typeface="+mn-lt"/>
              </a:rPr>
              <a:t>hybrid and multi-cloud environments</a:t>
            </a:r>
            <a:r>
              <a:rPr lang="en-US" sz="1400" dirty="0">
                <a:latin typeface="+mn-lt"/>
              </a:rPr>
              <a:t>.</a:t>
            </a:r>
          </a:p>
          <a:p>
            <a:r>
              <a:rPr lang="en-US" sz="1400" b="1" dirty="0">
                <a:latin typeface="+mn-lt"/>
              </a:rPr>
              <a:t>Cybersecurity Insiders (2023)</a:t>
            </a:r>
            <a:r>
              <a:rPr lang="en-US" sz="1400" dirty="0">
                <a:latin typeface="+mn-lt"/>
              </a:rPr>
              <a:t> report that:</a:t>
            </a:r>
          </a:p>
          <a:p>
            <a:pPr lvl="1"/>
            <a:r>
              <a:rPr lang="en-US" sz="1400" dirty="0">
                <a:latin typeface="+mn-lt"/>
              </a:rPr>
              <a:t>84% of </a:t>
            </a:r>
            <a:r>
              <a:rPr lang="en-US" sz="1400" dirty="0" err="1">
                <a:latin typeface="+mn-lt"/>
              </a:rPr>
              <a:t>organisations</a:t>
            </a:r>
            <a:r>
              <a:rPr lang="en-US" sz="1400" dirty="0">
                <a:latin typeface="+mn-lt"/>
              </a:rPr>
              <a:t> face </a:t>
            </a:r>
            <a:r>
              <a:rPr lang="en-US" sz="1400" b="1" dirty="0">
                <a:latin typeface="+mn-lt"/>
              </a:rPr>
              <a:t>security incidents</a:t>
            </a:r>
            <a:r>
              <a:rPr lang="en-US" sz="1400" dirty="0">
                <a:latin typeface="+mn-lt"/>
              </a:rPr>
              <a:t> in </a:t>
            </a:r>
            <a:r>
              <a:rPr lang="en-US" sz="1400" b="1" dirty="0">
                <a:latin typeface="+mn-lt"/>
              </a:rPr>
              <a:t>hybrid cloud </a:t>
            </a:r>
            <a:r>
              <a:rPr lang="en-US" sz="1400" b="1" dirty="0" smtClean="0">
                <a:latin typeface="+mn-lt"/>
              </a:rPr>
              <a:t>environments[9]</a:t>
            </a:r>
            <a:r>
              <a:rPr lang="en-US" sz="1400" dirty="0" smtClean="0">
                <a:latin typeface="+mn-lt"/>
              </a:rPr>
              <a:t>.</a:t>
            </a:r>
            <a:endParaRPr lang="en-US" sz="1400" dirty="0">
              <a:latin typeface="+mn-lt"/>
            </a:endParaRPr>
          </a:p>
          <a:p>
            <a:pPr lvl="1"/>
            <a:r>
              <a:rPr lang="en-US" sz="1400" dirty="0">
                <a:latin typeface="+mn-lt"/>
              </a:rPr>
              <a:t>Few </a:t>
            </a:r>
            <a:r>
              <a:rPr lang="en-US" sz="1400" dirty="0" err="1">
                <a:latin typeface="+mn-lt"/>
              </a:rPr>
              <a:t>organisations</a:t>
            </a:r>
            <a:r>
              <a:rPr lang="en-US" sz="1400" dirty="0">
                <a:latin typeface="+mn-lt"/>
              </a:rPr>
              <a:t> have fully implemented </a:t>
            </a:r>
            <a:r>
              <a:rPr lang="en-US" sz="1400" b="1" dirty="0">
                <a:latin typeface="+mn-lt"/>
              </a:rPr>
              <a:t>Zero-Trust principles</a:t>
            </a:r>
            <a:r>
              <a:rPr lang="en-US" sz="1400" dirty="0">
                <a:latin typeface="+mn-lt"/>
              </a:rPr>
              <a:t>.</a:t>
            </a:r>
          </a:p>
          <a:p>
            <a:r>
              <a:rPr lang="en-US" sz="1400" dirty="0">
                <a:latin typeface="+mn-lt"/>
              </a:rPr>
              <a:t>This paper aims to explore how </a:t>
            </a:r>
            <a:r>
              <a:rPr lang="en-US" sz="1400" b="1" dirty="0">
                <a:latin typeface="+mn-lt"/>
              </a:rPr>
              <a:t>Zero-Trust models</a:t>
            </a:r>
            <a:r>
              <a:rPr lang="en-US" sz="1400" dirty="0">
                <a:latin typeface="+mn-lt"/>
              </a:rPr>
              <a:t> can address </a:t>
            </a:r>
            <a:r>
              <a:rPr lang="en-US" sz="1400" b="1" dirty="0">
                <a:latin typeface="+mn-lt"/>
              </a:rPr>
              <a:t>insider threats</a:t>
            </a:r>
            <a:r>
              <a:rPr lang="en-US" sz="1400" dirty="0">
                <a:latin typeface="+mn-lt"/>
              </a:rPr>
              <a:t> and </a:t>
            </a:r>
            <a:r>
              <a:rPr lang="en-US" sz="1400" b="1" dirty="0" err="1">
                <a:latin typeface="+mn-lt"/>
              </a:rPr>
              <a:t>authorisation</a:t>
            </a:r>
            <a:r>
              <a:rPr lang="en-US" sz="1400" b="1" dirty="0">
                <a:latin typeface="+mn-lt"/>
              </a:rPr>
              <a:t> violations</a:t>
            </a:r>
            <a:r>
              <a:rPr lang="en-US" sz="1400" dirty="0">
                <a:latin typeface="+mn-lt"/>
              </a:rPr>
              <a:t> in </a:t>
            </a:r>
            <a:r>
              <a:rPr lang="en-US" sz="1400" b="1" dirty="0">
                <a:latin typeface="+mn-lt"/>
              </a:rPr>
              <a:t>hybrid and multi-cloud environments</a:t>
            </a:r>
            <a:r>
              <a:rPr lang="en-US" sz="1400" dirty="0">
                <a:latin typeface="+mn-lt"/>
              </a:rPr>
              <a:t>.</a:t>
            </a:r>
          </a:p>
          <a:p>
            <a:pPr marL="0" lvl="0" indent="0" algn="l" rtl="0">
              <a:spcBef>
                <a:spcPts val="1200"/>
              </a:spcBef>
              <a:spcAft>
                <a:spcPts val="0"/>
              </a:spcAft>
              <a:buClr>
                <a:schemeClr val="dk1"/>
              </a:buClr>
              <a:buSzPts val="1100"/>
              <a:buFont typeface="Arial"/>
              <a:buNone/>
            </a:pPr>
            <a:endParaRPr sz="17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Research Aim and Objectives</a:t>
            </a:r>
            <a:endParaRPr/>
          </a:p>
        </p:txBody>
      </p:sp>
      <p:sp>
        <p:nvSpPr>
          <p:cNvPr id="109" name="Google Shape;109;p17"/>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Autofit/>
          </a:bodyPr>
          <a:lstStyle/>
          <a:p>
            <a:pPr marL="457200" lvl="0" indent="-330200" algn="l" rtl="0">
              <a:lnSpc>
                <a:spcPct val="115000"/>
              </a:lnSpc>
              <a:spcBef>
                <a:spcPts val="1200"/>
              </a:spcBef>
              <a:spcAft>
                <a:spcPts val="0"/>
              </a:spcAft>
              <a:buSzPts val="1600"/>
              <a:buChar char="●"/>
            </a:pPr>
            <a:r>
              <a:rPr lang="en-US" sz="1600" b="1" dirty="0"/>
              <a:t>Research Aim:</a:t>
            </a:r>
            <a:br>
              <a:rPr lang="en-US" sz="1600" b="1" dirty="0"/>
            </a:br>
            <a:r>
              <a:rPr lang="en-US" sz="1600" dirty="0"/>
              <a:t> This study intends to assess how effective Zero Trust security architectures can be against insider attacks and </a:t>
            </a:r>
            <a:r>
              <a:rPr lang="en-US" sz="1600" dirty="0" err="1"/>
              <a:t>unauthorised</a:t>
            </a:r>
            <a:r>
              <a:rPr lang="en-US" sz="1600" dirty="0"/>
              <a:t> access to hybrid and multi-cloud environments.</a:t>
            </a:r>
            <a:br>
              <a:rPr lang="en-US" sz="1600" dirty="0"/>
            </a:br>
            <a:endParaRPr sz="1600" dirty="0"/>
          </a:p>
          <a:p>
            <a:pPr marL="457200" lvl="0" indent="-330200" algn="l" rtl="0">
              <a:lnSpc>
                <a:spcPct val="115000"/>
              </a:lnSpc>
              <a:spcBef>
                <a:spcPts val="0"/>
              </a:spcBef>
              <a:spcAft>
                <a:spcPts val="0"/>
              </a:spcAft>
              <a:buSzPts val="1600"/>
              <a:buFont typeface="Calibri"/>
              <a:buChar char="●"/>
            </a:pPr>
            <a:r>
              <a:rPr lang="en-US" sz="1600" b="1" dirty="0"/>
              <a:t>Research Objectives:</a:t>
            </a:r>
            <a:br>
              <a:rPr lang="en-US" sz="1600" b="1" dirty="0"/>
            </a:br>
            <a:endParaRPr sz="1600" dirty="0"/>
          </a:p>
          <a:p>
            <a:pPr marL="914400" lvl="1" indent="-330200" algn="l" rtl="0">
              <a:lnSpc>
                <a:spcPct val="115000"/>
              </a:lnSpc>
              <a:spcBef>
                <a:spcPts val="0"/>
              </a:spcBef>
              <a:spcAft>
                <a:spcPts val="0"/>
              </a:spcAft>
              <a:buSzPts val="1600"/>
              <a:buAutoNum type="arabicPeriod"/>
            </a:pPr>
            <a:r>
              <a:rPr lang="en-US" sz="1600" b="1" dirty="0"/>
              <a:t>Objective 1:</a:t>
            </a:r>
            <a:r>
              <a:rPr lang="en-US" sz="1600" dirty="0"/>
              <a:t> To determine the prevailing situation of insider threats and unauthorized access in hybrid and multi-cloud environments</a:t>
            </a:r>
            <a:r>
              <a:rPr lang="en-US" sz="1600" dirty="0" smtClean="0"/>
              <a:t>.</a:t>
            </a:r>
            <a:r>
              <a:rPr lang="en-US" sz="1600" dirty="0"/>
              <a:t/>
            </a:r>
            <a:br>
              <a:rPr lang="en-US" sz="1600" dirty="0"/>
            </a:br>
            <a:endParaRPr sz="1600" dirty="0"/>
          </a:p>
          <a:p>
            <a:pPr marL="914400" lvl="1" indent="-330200" algn="l" rtl="0">
              <a:lnSpc>
                <a:spcPct val="115000"/>
              </a:lnSpc>
              <a:spcBef>
                <a:spcPts val="0"/>
              </a:spcBef>
              <a:spcAft>
                <a:spcPts val="0"/>
              </a:spcAft>
              <a:buSzPts val="1600"/>
              <a:buAutoNum type="arabicPeriod"/>
            </a:pPr>
            <a:r>
              <a:rPr lang="en-US" sz="1600" b="1" dirty="0"/>
              <a:t>Objective 2:</a:t>
            </a:r>
            <a:r>
              <a:rPr lang="en-US" sz="1600" dirty="0"/>
              <a:t> To examine the role and contribution of Zero Trust principles in the alleviation of these risks.</a:t>
            </a:r>
            <a:br>
              <a:rPr lang="en-US" sz="1600" dirty="0"/>
            </a:br>
            <a:endParaRPr sz="1600" dirty="0"/>
          </a:p>
          <a:p>
            <a:pPr marL="914400" lvl="1" indent="-330200" algn="l" rtl="0">
              <a:lnSpc>
                <a:spcPct val="115000"/>
              </a:lnSpc>
              <a:spcBef>
                <a:spcPts val="0"/>
              </a:spcBef>
              <a:spcAft>
                <a:spcPts val="1200"/>
              </a:spcAft>
              <a:buSzPts val="1600"/>
              <a:buAutoNum type="arabicPeriod"/>
            </a:pPr>
            <a:r>
              <a:rPr lang="en-US" sz="1600" b="1" dirty="0"/>
              <a:t>Objective 3:</a:t>
            </a:r>
            <a:r>
              <a:rPr lang="en-US" sz="1600" dirty="0"/>
              <a:t> To recommend a comprehensive approach to the application of Zero Trust to hybrid and multi-cloud security systems</a:t>
            </a:r>
            <a:r>
              <a:rPr lang="en-US" sz="1600" dirty="0" smtClean="0"/>
              <a:t>.</a:t>
            </a:r>
            <a:endParaRPr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Literature Review Summary</a:t>
            </a:r>
            <a:endParaRPr/>
          </a:p>
        </p:txBody>
      </p:sp>
      <p:sp>
        <p:nvSpPr>
          <p:cNvPr id="3" name="Text Placeholder 2"/>
          <p:cNvSpPr>
            <a:spLocks noGrp="1" noChangeArrowheads="1"/>
          </p:cNvSpPr>
          <p:nvPr>
            <p:ph type="body" idx="1"/>
          </p:nvPr>
        </p:nvSpPr>
        <p:spPr bwMode="auto">
          <a:xfrm>
            <a:off x="457200" y="1324025"/>
            <a:ext cx="8229600"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smtClean="0">
                <a:ln>
                  <a:noFill/>
                </a:ln>
                <a:solidFill>
                  <a:schemeClr val="tx1"/>
                </a:solidFill>
                <a:effectLst/>
                <a:latin typeface="Arial" panose="020B0604020202020204" pitchFamily="34" charset="0"/>
              </a:rPr>
              <a:t>Zero Trust architecture</a:t>
            </a:r>
            <a:r>
              <a:rPr kumimoji="0" lang="en-US" altLang="en-US" sz="1800" b="0" i="0" u="none" strike="noStrike" cap="none" normalizeH="0" baseline="0" dirty="0" smtClean="0">
                <a:ln>
                  <a:noFill/>
                </a:ln>
                <a:solidFill>
                  <a:schemeClr val="tx1"/>
                </a:solidFill>
                <a:effectLst/>
                <a:latin typeface="Arial" panose="020B0604020202020204" pitchFamily="34" charset="0"/>
              </a:rPr>
              <a:t> addresses both </a:t>
            </a:r>
            <a:r>
              <a:rPr kumimoji="0" lang="en-US" altLang="en-US" sz="1800" b="1" i="0" u="none" strike="noStrike" cap="none" normalizeH="0" baseline="0" dirty="0" smtClean="0">
                <a:ln>
                  <a:noFill/>
                </a:ln>
                <a:solidFill>
                  <a:schemeClr val="tx1"/>
                </a:solidFill>
                <a:effectLst/>
                <a:latin typeface="Arial" panose="020B0604020202020204" pitchFamily="34" charset="0"/>
              </a:rPr>
              <a:t>internal</a:t>
            </a:r>
            <a:r>
              <a:rPr kumimoji="0" lang="en-US" altLang="en-US" sz="1800" b="0" i="0" u="none" strike="noStrike" cap="none" normalizeH="0" baseline="0" dirty="0" smtClean="0">
                <a:ln>
                  <a:noFill/>
                </a:ln>
                <a:solidFill>
                  <a:schemeClr val="tx1"/>
                </a:solidFill>
                <a:effectLst/>
                <a:latin typeface="Arial" panose="020B0604020202020204" pitchFamily="34" charset="0"/>
              </a:rPr>
              <a:t> and </a:t>
            </a:r>
            <a:r>
              <a:rPr kumimoji="0" lang="en-US" altLang="en-US" sz="1800" b="1" i="0" u="none" strike="noStrike" cap="none" normalizeH="0" baseline="0" dirty="0" smtClean="0">
                <a:ln>
                  <a:noFill/>
                </a:ln>
                <a:solidFill>
                  <a:schemeClr val="tx1"/>
                </a:solidFill>
                <a:effectLst/>
                <a:latin typeface="Arial" panose="020B0604020202020204" pitchFamily="34" charset="0"/>
              </a:rPr>
              <a:t>external threats</a:t>
            </a:r>
            <a:r>
              <a:rPr kumimoji="0" lang="en-US" altLang="en-US" sz="1800" b="0" i="0" u="none" strike="noStrike" cap="none" normalizeH="0" baseline="0" dirty="0" smtClean="0">
                <a:ln>
                  <a:noFill/>
                </a:ln>
                <a:solidFill>
                  <a:schemeClr val="tx1"/>
                </a:solidFill>
                <a:effectLst/>
                <a:latin typeface="Arial" panose="020B0604020202020204" pitchFamily="34" charset="0"/>
              </a:rPr>
              <a:t> [4].</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smtClean="0">
                <a:ln>
                  <a:noFill/>
                </a:ln>
                <a:solidFill>
                  <a:schemeClr val="tx1"/>
                </a:solidFill>
                <a:effectLst/>
                <a:latin typeface="Arial" panose="020B0604020202020204" pitchFamily="34" charset="0"/>
              </a:rPr>
              <a:t>Ongoing validation</a:t>
            </a:r>
            <a:r>
              <a:rPr kumimoji="0" lang="en-US" altLang="en-US" sz="1800" b="0" i="0" u="none" strike="noStrike" cap="none" normalizeH="0" baseline="0" dirty="0" smtClean="0">
                <a:ln>
                  <a:noFill/>
                </a:ln>
                <a:solidFill>
                  <a:schemeClr val="tx1"/>
                </a:solidFill>
                <a:effectLst/>
                <a:latin typeface="Arial" panose="020B0604020202020204" pitchFamily="34" charset="0"/>
              </a:rPr>
              <a:t> of </a:t>
            </a:r>
            <a:r>
              <a:rPr kumimoji="0" lang="en-US" altLang="en-US" sz="1800" b="1" i="0" u="none" strike="noStrike" cap="none" normalizeH="0" baseline="0" dirty="0" smtClean="0">
                <a:ln>
                  <a:noFill/>
                </a:ln>
                <a:solidFill>
                  <a:schemeClr val="tx1"/>
                </a:solidFill>
                <a:effectLst/>
                <a:latin typeface="Arial" panose="020B0604020202020204" pitchFamily="34" charset="0"/>
              </a:rPr>
              <a:t>users</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1" i="0" u="none" strike="noStrike" cap="none" normalizeH="0" baseline="0" dirty="0" smtClean="0">
                <a:ln>
                  <a:noFill/>
                </a:ln>
                <a:solidFill>
                  <a:schemeClr val="tx1"/>
                </a:solidFill>
                <a:effectLst/>
                <a:latin typeface="Arial" panose="020B0604020202020204" pitchFamily="34" charset="0"/>
              </a:rPr>
              <a:t>devices</a:t>
            </a:r>
            <a:r>
              <a:rPr kumimoji="0" lang="en-US" altLang="en-US" sz="1800" b="0" i="0" u="none" strike="noStrike" cap="none" normalizeH="0" baseline="0" dirty="0" smtClean="0">
                <a:ln>
                  <a:noFill/>
                </a:ln>
                <a:solidFill>
                  <a:schemeClr val="tx1"/>
                </a:solidFill>
                <a:effectLst/>
                <a:latin typeface="Arial" panose="020B0604020202020204" pitchFamily="34" charset="0"/>
              </a:rPr>
              <a:t>, and </a:t>
            </a:r>
            <a:r>
              <a:rPr kumimoji="0" lang="en-US" altLang="en-US" sz="1800" b="1" i="0" u="none" strike="noStrike" cap="none" normalizeH="0" baseline="0" dirty="0" smtClean="0">
                <a:ln>
                  <a:noFill/>
                </a:ln>
                <a:solidFill>
                  <a:schemeClr val="tx1"/>
                </a:solidFill>
                <a:effectLst/>
                <a:latin typeface="Arial" panose="020B0604020202020204" pitchFamily="34" charset="0"/>
              </a:rPr>
              <a:t>data flows</a:t>
            </a:r>
            <a:r>
              <a:rPr kumimoji="0" lang="en-US" altLang="en-US" sz="1800" b="0" i="0" u="none" strike="noStrike" cap="none" normalizeH="0" baseline="0" dirty="0" smtClean="0">
                <a:ln>
                  <a:noFill/>
                </a:ln>
                <a:solidFill>
                  <a:schemeClr val="tx1"/>
                </a:solidFill>
                <a:effectLst/>
                <a:latin typeface="Arial" panose="020B0604020202020204" pitchFamily="34" charset="0"/>
              </a:rPr>
              <a:t> is essential [4].</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smtClean="0">
                <a:ln>
                  <a:noFill/>
                </a:ln>
                <a:solidFill>
                  <a:schemeClr val="tx1"/>
                </a:solidFill>
                <a:effectLst/>
                <a:latin typeface="Arial" panose="020B0604020202020204" pitchFamily="34" charset="0"/>
              </a:rPr>
              <a:t>Hybrid/multi-cloud environments</a:t>
            </a:r>
            <a:r>
              <a:rPr kumimoji="0" lang="en-US" altLang="en-US" sz="1800" b="0" i="0" u="none" strike="noStrike" cap="none" normalizeH="0" baseline="0" dirty="0" smtClean="0">
                <a:ln>
                  <a:noFill/>
                </a:ln>
                <a:solidFill>
                  <a:schemeClr val="tx1"/>
                </a:solidFill>
                <a:effectLst/>
                <a:latin typeface="Arial" panose="020B0604020202020204" pitchFamily="34" charset="0"/>
              </a:rPr>
              <a:t> require Zero Trust due to accessibility challenges [4].</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smtClean="0">
                <a:ln>
                  <a:noFill/>
                </a:ln>
                <a:solidFill>
                  <a:schemeClr val="tx1"/>
                </a:solidFill>
                <a:effectLst/>
                <a:latin typeface="Arial" panose="020B0604020202020204" pitchFamily="34" charset="0"/>
              </a:rPr>
              <a:t>92% of organizations</a:t>
            </a:r>
            <a:r>
              <a:rPr kumimoji="0" lang="en-US" altLang="en-US" sz="1800" b="0" i="0" u="none" strike="noStrike" cap="none" normalizeH="0" baseline="0" dirty="0" smtClean="0">
                <a:ln>
                  <a:noFill/>
                </a:ln>
                <a:solidFill>
                  <a:schemeClr val="tx1"/>
                </a:solidFill>
                <a:effectLst/>
                <a:latin typeface="Arial" panose="020B0604020202020204" pitchFamily="34" charset="0"/>
              </a:rPr>
              <a:t> intend to implement </a:t>
            </a:r>
            <a:r>
              <a:rPr kumimoji="0" lang="en-US" altLang="en-US" sz="1800" b="1" i="0" u="none" strike="noStrike" cap="none" normalizeH="0" baseline="0" dirty="0" smtClean="0">
                <a:ln>
                  <a:noFill/>
                </a:ln>
                <a:solidFill>
                  <a:schemeClr val="tx1"/>
                </a:solidFill>
                <a:effectLst/>
                <a:latin typeface="Arial" panose="020B0604020202020204" pitchFamily="34" charset="0"/>
              </a:rPr>
              <a:t>Zero Trust</a:t>
            </a:r>
            <a:r>
              <a:rPr kumimoji="0" lang="en-US" altLang="en-US" sz="1800" b="0" i="0" u="none" strike="noStrike" cap="none" normalizeH="0" baseline="0" dirty="0" smtClean="0">
                <a:ln>
                  <a:noFill/>
                </a:ln>
                <a:solidFill>
                  <a:schemeClr val="tx1"/>
                </a:solidFill>
                <a:effectLst/>
                <a:latin typeface="Arial" panose="020B0604020202020204" pitchFamily="34" charset="0"/>
              </a:rPr>
              <a:t> to mitigate </a:t>
            </a:r>
            <a:r>
              <a:rPr kumimoji="0" lang="en-US" altLang="en-US" sz="1800" b="1" i="0" u="none" strike="noStrike" cap="none" normalizeH="0" baseline="0" dirty="0" smtClean="0">
                <a:ln>
                  <a:noFill/>
                </a:ln>
                <a:solidFill>
                  <a:schemeClr val="tx1"/>
                </a:solidFill>
                <a:effectLst/>
                <a:latin typeface="Arial" panose="020B0604020202020204" pitchFamily="34" charset="0"/>
              </a:rPr>
              <a:t>unauthorized access</a:t>
            </a:r>
            <a:r>
              <a:rPr kumimoji="0" lang="en-US" altLang="en-US" sz="1800" b="0" i="0" u="none" strike="noStrike" cap="none" normalizeH="0" baseline="0" dirty="0" smtClean="0">
                <a:ln>
                  <a:noFill/>
                </a:ln>
                <a:solidFill>
                  <a:schemeClr val="tx1"/>
                </a:solidFill>
                <a:effectLst/>
                <a:latin typeface="Arial" panose="020B0604020202020204" pitchFamily="34" charset="0"/>
              </a:rPr>
              <a:t> and </a:t>
            </a:r>
            <a:r>
              <a:rPr kumimoji="0" lang="en-US" altLang="en-US" sz="1800" b="1" i="0" u="none" strike="noStrike" cap="none" normalizeH="0" baseline="0" dirty="0" smtClean="0">
                <a:ln>
                  <a:noFill/>
                </a:ln>
                <a:solidFill>
                  <a:schemeClr val="tx1"/>
                </a:solidFill>
                <a:effectLst/>
                <a:latin typeface="Arial" panose="020B0604020202020204" pitchFamily="34" charset="0"/>
              </a:rPr>
              <a:t>insider threats</a:t>
            </a:r>
            <a:r>
              <a:rPr kumimoji="0" lang="en-US" altLang="en-US" sz="1800" b="0" i="0" u="none" strike="noStrike" cap="none" normalizeH="0" baseline="0" dirty="0" smtClean="0">
                <a:ln>
                  <a:noFill/>
                </a:ln>
                <a:solidFill>
                  <a:schemeClr val="tx1"/>
                </a:solidFill>
                <a:effectLst/>
                <a:latin typeface="Arial" panose="020B0604020202020204" pitchFamily="34" charset="0"/>
              </a:rPr>
              <a:t> [4].</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smtClean="0">
                <a:ln>
                  <a:noFill/>
                </a:ln>
                <a:solidFill>
                  <a:schemeClr val="tx1"/>
                </a:solidFill>
                <a:effectLst/>
                <a:latin typeface="Arial" panose="020B0604020202020204" pitchFamily="34" charset="0"/>
              </a:rPr>
              <a:t>Issues persist with </a:t>
            </a:r>
            <a:r>
              <a:rPr kumimoji="0" lang="en-US" altLang="en-US" sz="1800" b="1" i="0" u="none" strike="noStrike" cap="none" normalizeH="0" baseline="0" dirty="0" smtClean="0">
                <a:ln>
                  <a:noFill/>
                </a:ln>
                <a:solidFill>
                  <a:schemeClr val="tx1"/>
                </a:solidFill>
                <a:effectLst/>
                <a:latin typeface="Arial" panose="020B0604020202020204" pitchFamily="34" charset="0"/>
              </a:rPr>
              <a:t>identity</a:t>
            </a:r>
            <a:r>
              <a:rPr kumimoji="0" lang="en-US" altLang="en-US" sz="1800" b="0" i="0" u="none" strike="noStrike" cap="none" normalizeH="0" baseline="0" dirty="0" smtClean="0">
                <a:ln>
                  <a:noFill/>
                </a:ln>
                <a:solidFill>
                  <a:schemeClr val="tx1"/>
                </a:solidFill>
                <a:effectLst/>
                <a:latin typeface="Arial" panose="020B0604020202020204" pitchFamily="34" charset="0"/>
              </a:rPr>
              <a:t> and </a:t>
            </a:r>
            <a:r>
              <a:rPr kumimoji="0" lang="en-US" altLang="en-US" sz="1800" b="1" i="0" u="none" strike="noStrike" cap="none" normalizeH="0" baseline="0" dirty="0" smtClean="0">
                <a:ln>
                  <a:noFill/>
                </a:ln>
                <a:solidFill>
                  <a:schemeClr val="tx1"/>
                </a:solidFill>
                <a:effectLst/>
                <a:latin typeface="Arial" panose="020B0604020202020204" pitchFamily="34" charset="0"/>
              </a:rPr>
              <a:t>permission control</a:t>
            </a:r>
            <a:r>
              <a:rPr kumimoji="0" lang="en-US" altLang="en-US" sz="1800" b="0" i="0" u="none" strike="noStrike" cap="none" normalizeH="0" baseline="0" dirty="0" smtClean="0">
                <a:ln>
                  <a:noFill/>
                </a:ln>
                <a:solidFill>
                  <a:schemeClr val="tx1"/>
                </a:solidFill>
                <a:effectLst/>
                <a:latin typeface="Arial" panose="020B0604020202020204" pitchFamily="34" charset="0"/>
              </a:rPr>
              <a:t> in cloud environments (AWS, Azure, Google Cloud) despite Zero Trust’s effectiveness [5].</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smtClean="0">
                <a:ln>
                  <a:noFill/>
                </a:ln>
                <a:solidFill>
                  <a:schemeClr val="tx1"/>
                </a:solidFill>
                <a:effectLst/>
                <a:latin typeface="Arial" panose="020B0604020202020204" pitchFamily="34" charset="0"/>
              </a:rPr>
              <a:t>Key components</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1" i="0" u="none" strike="noStrike" cap="none" normalizeH="0" baseline="0" dirty="0" smtClean="0">
                <a:ln>
                  <a:noFill/>
                </a:ln>
                <a:solidFill>
                  <a:schemeClr val="tx1"/>
                </a:solidFill>
                <a:effectLst/>
                <a:latin typeface="Arial" panose="020B0604020202020204" pitchFamily="34" charset="0"/>
              </a:rPr>
              <a:t>Identity and Access Control (IAM)</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1" i="0" u="none" strike="noStrike" cap="none" normalizeH="0" baseline="0" dirty="0" smtClean="0">
                <a:ln>
                  <a:noFill/>
                </a:ln>
                <a:solidFill>
                  <a:schemeClr val="tx1"/>
                </a:solidFill>
                <a:effectLst/>
                <a:latin typeface="Arial" panose="020B0604020202020204" pitchFamily="34" charset="0"/>
              </a:rPr>
              <a:t>least-privilege access</a:t>
            </a:r>
            <a:r>
              <a:rPr kumimoji="0" lang="en-US" altLang="en-US" sz="1800" b="0" i="0" u="none" strike="noStrike" cap="none" normalizeH="0" baseline="0" dirty="0" smtClean="0">
                <a:ln>
                  <a:noFill/>
                </a:ln>
                <a:solidFill>
                  <a:schemeClr val="tx1"/>
                </a:solidFill>
                <a:effectLst/>
                <a:latin typeface="Arial" panose="020B0604020202020204" pitchFamily="34" charset="0"/>
              </a:rPr>
              <a:t>, and </a:t>
            </a:r>
            <a:r>
              <a:rPr kumimoji="0" lang="en-US" altLang="en-US" sz="1800" b="1" i="0" u="none" strike="noStrike" cap="none" normalizeH="0" baseline="0" dirty="0" smtClean="0">
                <a:ln>
                  <a:noFill/>
                </a:ln>
                <a:solidFill>
                  <a:schemeClr val="tx1"/>
                </a:solidFill>
                <a:effectLst/>
                <a:latin typeface="Arial" panose="020B0604020202020204" pitchFamily="34" charset="0"/>
              </a:rPr>
              <a:t>micro-segmentation</a:t>
            </a:r>
            <a:r>
              <a:rPr kumimoji="0" lang="en-US" altLang="en-US" sz="1800" b="0" i="0" u="none" strike="noStrike" cap="none" normalizeH="0" baseline="0" dirty="0" smtClean="0">
                <a:ln>
                  <a:noFill/>
                </a:ln>
                <a:solidFill>
                  <a:schemeClr val="tx1"/>
                </a:solidFill>
                <a:effectLst/>
                <a:latin typeface="Arial" panose="020B0604020202020204" pitchFamily="34" charset="0"/>
              </a:rPr>
              <a:t> are critical but often under-implemented [8].</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smtClean="0">
                <a:ln>
                  <a:noFill/>
                </a:ln>
                <a:solidFill>
                  <a:schemeClr val="tx1"/>
                </a:solidFill>
                <a:effectLst/>
                <a:latin typeface="Arial" panose="020B0604020202020204" pitchFamily="34" charset="0"/>
              </a:rPr>
              <a:t>Proposed research</a:t>
            </a:r>
            <a:r>
              <a:rPr kumimoji="0" lang="en-US" altLang="en-US" sz="1800" b="0" i="0" u="none" strike="noStrike" cap="none" normalizeH="0" baseline="0" dirty="0" smtClean="0">
                <a:ln>
                  <a:noFill/>
                </a:ln>
                <a:solidFill>
                  <a:schemeClr val="tx1"/>
                </a:solidFill>
                <a:effectLst/>
                <a:latin typeface="Arial" panose="020B0604020202020204" pitchFamily="34" charset="0"/>
              </a:rPr>
              <a:t> aims to address </a:t>
            </a:r>
            <a:r>
              <a:rPr kumimoji="0" lang="en-US" altLang="en-US" sz="1800" b="1" i="0" u="none" strike="noStrike" cap="none" normalizeH="0" baseline="0" dirty="0" smtClean="0">
                <a:ln>
                  <a:noFill/>
                </a:ln>
                <a:solidFill>
                  <a:schemeClr val="tx1"/>
                </a:solidFill>
                <a:effectLst/>
                <a:latin typeface="Arial" panose="020B0604020202020204" pitchFamily="34" charset="0"/>
              </a:rPr>
              <a:t>gaps</a:t>
            </a:r>
            <a:r>
              <a:rPr kumimoji="0" lang="en-US" altLang="en-US" sz="1800" b="0" i="0" u="none" strike="noStrike" cap="none" normalizeH="0" baseline="0" dirty="0" smtClean="0">
                <a:ln>
                  <a:noFill/>
                </a:ln>
                <a:solidFill>
                  <a:schemeClr val="tx1"/>
                </a:solidFill>
                <a:effectLst/>
                <a:latin typeface="Arial" panose="020B0604020202020204" pitchFamily="34" charset="0"/>
              </a:rPr>
              <a:t> and reduce </a:t>
            </a:r>
            <a:r>
              <a:rPr kumimoji="0" lang="en-US" altLang="en-US" sz="1800" b="1" i="0" u="none" strike="noStrike" cap="none" normalizeH="0" baseline="0" dirty="0" smtClean="0">
                <a:ln>
                  <a:noFill/>
                </a:ln>
                <a:solidFill>
                  <a:schemeClr val="tx1"/>
                </a:solidFill>
                <a:effectLst/>
                <a:latin typeface="Arial" panose="020B0604020202020204" pitchFamily="34" charset="0"/>
              </a:rPr>
              <a:t>insider risks</a:t>
            </a:r>
            <a:r>
              <a:rPr kumimoji="0" lang="en-US" altLang="en-US" sz="1800" b="0" i="0" u="none" strike="noStrike" cap="none" normalizeH="0" baseline="0" dirty="0" smtClean="0">
                <a:ln>
                  <a:noFill/>
                </a:ln>
                <a:solidFill>
                  <a:schemeClr val="tx1"/>
                </a:solidFill>
                <a:effectLst/>
                <a:latin typeface="Arial" panose="020B0604020202020204" pitchFamily="34" charset="0"/>
              </a:rPr>
              <a:t> in </a:t>
            </a:r>
            <a:r>
              <a:rPr kumimoji="0" lang="en-US" altLang="en-US" sz="1800" b="1" i="0" u="none" strike="noStrike" cap="none" normalizeH="0" baseline="0" dirty="0" smtClean="0">
                <a:ln>
                  <a:noFill/>
                </a:ln>
                <a:solidFill>
                  <a:schemeClr val="tx1"/>
                </a:solidFill>
                <a:effectLst/>
                <a:latin typeface="Arial" panose="020B0604020202020204" pitchFamily="34" charset="0"/>
              </a:rPr>
              <a:t>hybrid cloud infrastructures</a:t>
            </a:r>
            <a:r>
              <a:rPr kumimoji="0" lang="en-US" altLang="en-US" sz="1800" b="0" i="0" u="none" strike="noStrike" cap="none" normalizeH="0" baseline="0" dirty="0" smtClean="0">
                <a:ln>
                  <a:noFill/>
                </a:ln>
                <a:solidFill>
                  <a:schemeClr val="tx1"/>
                </a:solidFill>
                <a:effectLst/>
                <a:latin typeface="Arial" panose="020B0604020202020204" pitchFamily="34" charset="0"/>
              </a:rPr>
              <a:t> [8].</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19"/>
          <p:cNvSpPr txBox="1">
            <a:spLocks noGrp="1"/>
          </p:cNvSpPr>
          <p:nvPr>
            <p:ph type="title"/>
          </p:nvPr>
        </p:nvSpPr>
        <p:spPr>
          <a:xfrm>
            <a:off x="457200" y="29018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Research Methodology</a:t>
            </a:r>
            <a:endParaRPr/>
          </a:p>
        </p:txBody>
      </p:sp>
      <p:sp>
        <p:nvSpPr>
          <p:cNvPr id="121" name="Google Shape;121;p19"/>
          <p:cNvSpPr txBox="1">
            <a:spLocks noGrp="1"/>
          </p:cNvSpPr>
          <p:nvPr>
            <p:ph type="body" idx="1"/>
          </p:nvPr>
        </p:nvSpPr>
        <p:spPr>
          <a:xfrm>
            <a:off x="519424" y="1374725"/>
            <a:ext cx="7560885" cy="452610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sz="1200" dirty="0"/>
              <a:t>The study assumes a qualitative research approach, where secondary data were gathered and thematic analysis was subsequently performed to understand the effectiveness of Zero trust in reducing insider threats and unauthorized access.[6]</a:t>
            </a:r>
            <a:endParaRPr sz="1200" dirty="0"/>
          </a:p>
          <a:p>
            <a:pPr marL="457200" lvl="0" indent="-298450" algn="l" rtl="0">
              <a:lnSpc>
                <a:spcPct val="115000"/>
              </a:lnSpc>
              <a:spcBef>
                <a:spcPts val="1200"/>
              </a:spcBef>
              <a:spcAft>
                <a:spcPts val="0"/>
              </a:spcAft>
              <a:buSzPts val="1100"/>
              <a:buChar char="●"/>
            </a:pPr>
            <a:r>
              <a:rPr lang="en-US" sz="1200" b="1" dirty="0"/>
              <a:t>Data Collection:</a:t>
            </a:r>
            <a:br>
              <a:rPr lang="en-US" sz="1200" b="1" dirty="0"/>
            </a:br>
            <a:r>
              <a:rPr lang="en-US" sz="1200" dirty="0"/>
              <a:t> Secondary qualitative data will be compiled by using industry reports, white papers, scholarly journals, and case studies about Zero Trust in cloud settings. Key sources include</a:t>
            </a:r>
            <a:r>
              <a:rPr lang="en-US" sz="1200" dirty="0" smtClean="0"/>
              <a:t>:</a:t>
            </a:r>
            <a:endParaRPr sz="1200" dirty="0"/>
          </a:p>
          <a:p>
            <a:pPr marL="914400" lvl="1" indent="-298450" algn="l" rtl="0">
              <a:lnSpc>
                <a:spcPct val="115000"/>
              </a:lnSpc>
              <a:spcBef>
                <a:spcPts val="0"/>
              </a:spcBef>
              <a:spcAft>
                <a:spcPts val="0"/>
              </a:spcAft>
              <a:buSzPts val="1100"/>
              <a:buFont typeface="Calibri"/>
              <a:buChar char="○"/>
            </a:pPr>
            <a:r>
              <a:rPr lang="en-US" sz="1200" dirty="0" err="1"/>
              <a:t>Ponemon</a:t>
            </a:r>
            <a:r>
              <a:rPr lang="en-US" sz="1200" dirty="0"/>
              <a:t> Institute’s Insider Threat </a:t>
            </a:r>
            <a:r>
              <a:rPr lang="en-US" sz="1200" dirty="0" smtClean="0"/>
              <a:t>Reports</a:t>
            </a:r>
            <a:endParaRPr sz="1200" dirty="0"/>
          </a:p>
          <a:p>
            <a:pPr marL="914400" lvl="1" indent="-298450" algn="l" rtl="0">
              <a:lnSpc>
                <a:spcPct val="115000"/>
              </a:lnSpc>
              <a:spcBef>
                <a:spcPts val="0"/>
              </a:spcBef>
              <a:spcAft>
                <a:spcPts val="0"/>
              </a:spcAft>
              <a:buSzPts val="1100"/>
              <a:buFont typeface="Calibri"/>
              <a:buChar char="○"/>
            </a:pPr>
            <a:r>
              <a:rPr lang="en-US" sz="1200" dirty="0" err="1"/>
              <a:t>Zscaler</a:t>
            </a:r>
            <a:r>
              <a:rPr lang="en-US" sz="1200" dirty="0"/>
              <a:t> Zero Trust Adoption Report (2023</a:t>
            </a:r>
            <a:r>
              <a:rPr lang="en-US" sz="1200" dirty="0" smtClean="0"/>
              <a:t>)</a:t>
            </a:r>
            <a:endParaRPr sz="1200" dirty="0"/>
          </a:p>
          <a:p>
            <a:pPr marL="914400" lvl="1" indent="-298450" algn="l" rtl="0">
              <a:lnSpc>
                <a:spcPct val="115000"/>
              </a:lnSpc>
              <a:spcBef>
                <a:spcPts val="0"/>
              </a:spcBef>
              <a:spcAft>
                <a:spcPts val="0"/>
              </a:spcAft>
              <a:buSzPts val="1100"/>
              <a:buFont typeface="Calibri"/>
              <a:buChar char="○"/>
            </a:pPr>
            <a:r>
              <a:rPr lang="en-US" sz="1200" dirty="0"/>
              <a:t>IBM Security’s Cost of Data Breach Report (2022</a:t>
            </a:r>
            <a:r>
              <a:rPr lang="en-US" sz="1200" dirty="0" smtClean="0"/>
              <a:t>)</a:t>
            </a:r>
            <a:endParaRPr sz="1200" dirty="0"/>
          </a:p>
          <a:p>
            <a:pPr marL="914400" lvl="1" indent="-298450" algn="l" rtl="0">
              <a:lnSpc>
                <a:spcPct val="115000"/>
              </a:lnSpc>
              <a:spcBef>
                <a:spcPts val="0"/>
              </a:spcBef>
              <a:spcAft>
                <a:spcPts val="0"/>
              </a:spcAft>
              <a:buSzPts val="1100"/>
              <a:buFont typeface="Calibri"/>
              <a:buChar char="○"/>
            </a:pPr>
            <a:r>
              <a:rPr lang="en-US" sz="1200" dirty="0"/>
              <a:t>Cybersecurity Insiders' Cloud Security Reports (2023)</a:t>
            </a:r>
            <a:br>
              <a:rPr lang="en-US" sz="1200" dirty="0"/>
            </a:br>
            <a:endParaRPr sz="1200" dirty="0"/>
          </a:p>
          <a:p>
            <a:pPr marL="457200" lvl="0" indent="-298450" algn="l" rtl="0">
              <a:lnSpc>
                <a:spcPct val="115000"/>
              </a:lnSpc>
              <a:spcBef>
                <a:spcPts val="0"/>
              </a:spcBef>
              <a:spcAft>
                <a:spcPts val="0"/>
              </a:spcAft>
              <a:buSzPts val="1100"/>
              <a:buChar char="●"/>
            </a:pPr>
            <a:r>
              <a:rPr lang="en-US" sz="1200" b="1" dirty="0"/>
              <a:t>Data Analysis:</a:t>
            </a:r>
            <a:br>
              <a:rPr lang="en-US" sz="1200" b="1" dirty="0"/>
            </a:br>
            <a:r>
              <a:rPr lang="en-US" sz="1200" dirty="0"/>
              <a:t> Thematic analysis will be used to examine the collected data using the trends, benefits, and challenges associated with the application of Zero Trust in hybrid and multi-cloud environments. It is to identify which factors are considered to be the most significant drivers of the adoption of Zero Trust by the organization and to reveal what the actual challenges are during the implementation.[10]</a:t>
            </a:r>
            <a:br>
              <a:rPr lang="en-US" sz="1200" dirty="0"/>
            </a:br>
            <a:endParaRPr sz="1200" dirty="0"/>
          </a:p>
          <a:p>
            <a:pPr marL="457200" lvl="0" indent="-298450" algn="l" rtl="0">
              <a:lnSpc>
                <a:spcPct val="115000"/>
              </a:lnSpc>
              <a:spcBef>
                <a:spcPts val="0"/>
              </a:spcBef>
              <a:spcAft>
                <a:spcPts val="1200"/>
              </a:spcAft>
              <a:buSzPts val="1100"/>
              <a:buChar char="●"/>
            </a:pPr>
            <a:r>
              <a:rPr lang="en-US" sz="1200" b="1" dirty="0"/>
              <a:t>Model Development:</a:t>
            </a:r>
            <a:br>
              <a:rPr lang="en-US" sz="1200" b="1" dirty="0"/>
            </a:br>
            <a:r>
              <a:rPr lang="en-US" sz="1200" dirty="0"/>
              <a:t> We will run a thematic analysis like that making it the trends, benefits and difficulties of zero trust in a hybrid environment and multi-cloud environment. It is aimed at defining the main motivators of organizations and the real challenges encountered upon deployment.[9]</a:t>
            </a:r>
            <a:endParaRPr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Project Planning and Resources</a:t>
            </a:r>
            <a:endParaRPr/>
          </a:p>
        </p:txBody>
      </p:sp>
      <p:graphicFrame>
        <p:nvGraphicFramePr>
          <p:cNvPr id="3" name="Table 2"/>
          <p:cNvGraphicFramePr>
            <a:graphicFrameLocks noGrp="1"/>
          </p:cNvGraphicFramePr>
          <p:nvPr>
            <p:extLst>
              <p:ext uri="{D42A27DB-BD31-4B8C-83A1-F6EECF244321}">
                <p14:modId xmlns:p14="http://schemas.microsoft.com/office/powerpoint/2010/main" val="2617463624"/>
              </p:ext>
            </p:extLst>
          </p:nvPr>
        </p:nvGraphicFramePr>
        <p:xfrm>
          <a:off x="261257" y="1234437"/>
          <a:ext cx="5850294" cy="5364480"/>
        </p:xfrm>
        <a:graphic>
          <a:graphicData uri="http://schemas.openxmlformats.org/drawingml/2006/table">
            <a:tbl>
              <a:tblPr/>
              <a:tblGrid>
                <a:gridCol w="2925147">
                  <a:extLst>
                    <a:ext uri="{9D8B030D-6E8A-4147-A177-3AD203B41FA5}">
                      <a16:colId xmlns:a16="http://schemas.microsoft.com/office/drawing/2014/main" xmlns="" val="574401698"/>
                    </a:ext>
                  </a:extLst>
                </a:gridCol>
                <a:gridCol w="2925147">
                  <a:extLst>
                    <a:ext uri="{9D8B030D-6E8A-4147-A177-3AD203B41FA5}">
                      <a16:colId xmlns:a16="http://schemas.microsoft.com/office/drawing/2014/main" xmlns="" val="2896735459"/>
                    </a:ext>
                  </a:extLst>
                </a:gridCol>
              </a:tblGrid>
              <a:tr h="284143">
                <a:tc>
                  <a:txBody>
                    <a:bodyPr/>
                    <a:lstStyle/>
                    <a:p>
                      <a:r>
                        <a:rPr lang="en-IN" b="1" dirty="0"/>
                        <a:t>Project Planning and Resources</a:t>
                      </a:r>
                      <a:endParaRPr lang="en-IN"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IN" b="1"/>
                        <a:t>Details</a:t>
                      </a:r>
                      <a:endParaRPr lang="en-IN"/>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238198127"/>
                  </a:ext>
                </a:extLst>
              </a:tr>
              <a:tr h="284143">
                <a:tc>
                  <a:txBody>
                    <a:bodyPr/>
                    <a:lstStyle/>
                    <a:p>
                      <a:r>
                        <a:rPr lang="en-IN" b="1" dirty="0"/>
                        <a:t>Timeline</a:t>
                      </a:r>
                      <a:endParaRPr lang="en-IN"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3914664491"/>
                  </a:ext>
                </a:extLst>
              </a:tr>
              <a:tr h="284143">
                <a:tc>
                  <a:txBody>
                    <a:bodyPr/>
                    <a:lstStyle/>
                    <a:p>
                      <a:r>
                        <a:rPr lang="en-IN" dirty="0"/>
                        <a:t>December 2025 – January 2026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a:t>Literature review and data collection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4022726016"/>
                  </a:ext>
                </a:extLst>
              </a:tr>
              <a:tr h="284143">
                <a:tc>
                  <a:txBody>
                    <a:bodyPr/>
                    <a:lstStyle/>
                    <a:p>
                      <a:r>
                        <a:rPr lang="en-IN" dirty="0"/>
                        <a:t>February – March 2026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Data analysis and identification of key themes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2530711094"/>
                  </a:ext>
                </a:extLst>
              </a:tr>
              <a:tr h="483042">
                <a:tc>
                  <a:txBody>
                    <a:bodyPr/>
                    <a:lstStyle/>
                    <a:p>
                      <a:r>
                        <a:rPr lang="en-IN"/>
                        <a:t>April – May 2026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Model development and integration of Zero Trust principles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3131184251"/>
                  </a:ext>
                </a:extLst>
              </a:tr>
              <a:tr h="284143">
                <a:tc>
                  <a:txBody>
                    <a:bodyPr/>
                    <a:lstStyle/>
                    <a:p>
                      <a:r>
                        <a:rPr lang="en-IN"/>
                        <a:t>June 2026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Final report writing and conclusion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2830281309"/>
                  </a:ext>
                </a:extLst>
              </a:tr>
              <a:tr h="284143">
                <a:tc>
                  <a:txBody>
                    <a:bodyPr/>
                    <a:lstStyle/>
                    <a:p>
                      <a:r>
                        <a:rPr lang="en-IN"/>
                        <a:t>July – August 2026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IN" dirty="0"/>
                        <a:t>Final review and submission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1954450853"/>
                  </a:ext>
                </a:extLst>
              </a:tr>
              <a:tr h="284143">
                <a:tc>
                  <a:txBody>
                    <a:bodyPr/>
                    <a:lstStyle/>
                    <a:p>
                      <a:r>
                        <a:rPr lang="en-IN" b="1"/>
                        <a:t>Resources</a:t>
                      </a:r>
                      <a:endParaRPr lang="en-IN"/>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3522542896"/>
                  </a:ext>
                </a:extLst>
              </a:tr>
              <a:tr h="483042">
                <a:tc>
                  <a:txBody>
                    <a:bodyPr/>
                    <a:lstStyle/>
                    <a:p>
                      <a:r>
                        <a:rPr lang="en-IN" b="1"/>
                        <a:t>Cloud Platforms</a:t>
                      </a:r>
                      <a:endParaRPr lang="en-IN"/>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Study of AWS, Azure, and Google Cloud in the form of a case study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4285947319"/>
                  </a:ext>
                </a:extLst>
              </a:tr>
              <a:tr h="681942">
                <a:tc>
                  <a:txBody>
                    <a:bodyPr/>
                    <a:lstStyle/>
                    <a:p>
                      <a:r>
                        <a:rPr lang="en-IN" b="1"/>
                        <a:t>Security Tools</a:t>
                      </a:r>
                      <a:endParaRPr lang="en-IN"/>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Researching </a:t>
                      </a:r>
                      <a:r>
                        <a:rPr lang="en-US" dirty="0" err="1"/>
                        <a:t>Zscaler</a:t>
                      </a:r>
                      <a:r>
                        <a:rPr lang="en-US" dirty="0"/>
                        <a:t>, Palo Alto Networks, and </a:t>
                      </a:r>
                      <a:r>
                        <a:rPr lang="en-US" dirty="0" err="1"/>
                        <a:t>Okta</a:t>
                      </a:r>
                      <a:r>
                        <a:rPr lang="en-US" dirty="0"/>
                        <a:t> to learn about the implementation of Zero Trust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4201814710"/>
                  </a:ext>
                </a:extLst>
              </a:tr>
              <a:tr h="284143">
                <a:tc>
                  <a:txBody>
                    <a:bodyPr/>
                    <a:lstStyle/>
                    <a:p>
                      <a:r>
                        <a:rPr lang="en-IN" b="1"/>
                        <a:t>Reports &amp; White Papers</a:t>
                      </a:r>
                      <a:endParaRPr lang="en-IN"/>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err="1"/>
                        <a:t>Ponemon</a:t>
                      </a:r>
                      <a:r>
                        <a:rPr lang="en-US" dirty="0"/>
                        <a:t> Institute, </a:t>
                      </a:r>
                      <a:r>
                        <a:rPr lang="en-US" dirty="0" err="1"/>
                        <a:t>Zscaler</a:t>
                      </a:r>
                      <a:r>
                        <a:rPr lang="en-US" dirty="0"/>
                        <a:t>, and IBM Security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2239394631"/>
                  </a:ext>
                </a:extLst>
              </a:tr>
              <a:tr h="284143">
                <a:tc>
                  <a:txBody>
                    <a:bodyPr/>
                    <a:lstStyle/>
                    <a:p>
                      <a:r>
                        <a:rPr lang="en-IN" b="1"/>
                        <a:t>Data Sources</a:t>
                      </a:r>
                      <a:endParaRPr lang="en-IN"/>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Cybersecurity Insiders, Gartner, and Forrester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4191205859"/>
                  </a:ext>
                </a:extLst>
              </a:tr>
            </a:tbl>
          </a:graphicData>
        </a:graphic>
      </p:graphicFrame>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4468" y="2444620"/>
            <a:ext cx="2542332" cy="150222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Project Impact and Limitations</a:t>
            </a:r>
            <a:endParaRPr/>
          </a:p>
        </p:txBody>
      </p:sp>
      <p:sp>
        <p:nvSpPr>
          <p:cNvPr id="2" name="Text Placeholder 1"/>
          <p:cNvSpPr>
            <a:spLocks noGrp="1" noChangeArrowheads="1"/>
          </p:cNvSpPr>
          <p:nvPr>
            <p:ph type="body" idx="1"/>
          </p:nvPr>
        </p:nvSpPr>
        <p:spPr bwMode="auto">
          <a:xfrm>
            <a:off x="457200" y="2216577"/>
            <a:ext cx="5449078" cy="32932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300" b="1" i="0" u="none" strike="noStrike" cap="none" normalizeH="0" baseline="0" dirty="0" smtClean="0">
                <a:ln>
                  <a:noFill/>
                </a:ln>
                <a:solidFill>
                  <a:schemeClr val="tx1"/>
                </a:solidFill>
                <a:effectLst/>
                <a:latin typeface="Arial" panose="020B0604020202020204" pitchFamily="34" charset="0"/>
              </a:rPr>
              <a:t>Project Impact</a:t>
            </a:r>
            <a:r>
              <a:rPr kumimoji="0" lang="en-US" altLang="en-US" sz="1300" b="0" i="0" u="none" strike="noStrike" cap="none" normalizeH="0" baseline="0" dirty="0" smtClean="0">
                <a:ln>
                  <a:noFill/>
                </a:ln>
                <a:solidFill>
                  <a:schemeClr val="tx1"/>
                </a:solidFill>
                <a:effectLst/>
                <a:latin typeface="Arial" panose="020B0604020202020204" pitchFamily="34" charset="0"/>
              </a:rPr>
              <a:t>:</a:t>
            </a:r>
          </a:p>
          <a:p>
            <a:pPr marL="457200" lvl="1" indent="0" eaLnBrk="0" fontAlgn="base" hangingPunct="0">
              <a:spcBef>
                <a:spcPct val="0"/>
              </a:spcBef>
              <a:spcAft>
                <a:spcPct val="0"/>
              </a:spcAft>
              <a:buClrTx/>
              <a:buSzTx/>
              <a:buFontTx/>
              <a:buChar char="•"/>
            </a:pPr>
            <a:r>
              <a:rPr kumimoji="0" lang="en-US" altLang="en-US" sz="1300" b="0" i="0" u="none" strike="noStrike" cap="none" normalizeH="0" baseline="0" dirty="0" smtClean="0">
                <a:ln>
                  <a:noFill/>
                </a:ln>
                <a:solidFill>
                  <a:schemeClr val="tx1"/>
                </a:solidFill>
                <a:effectLst/>
                <a:latin typeface="Arial" panose="020B0604020202020204" pitchFamily="34" charset="0"/>
              </a:rPr>
              <a:t>The research will inform on using </a:t>
            </a:r>
            <a:r>
              <a:rPr kumimoji="0" lang="en-US" altLang="en-US" sz="1300" b="1" i="0" u="none" strike="noStrike" cap="none" normalizeH="0" baseline="0" dirty="0" smtClean="0">
                <a:ln>
                  <a:noFill/>
                </a:ln>
                <a:solidFill>
                  <a:schemeClr val="tx1"/>
                </a:solidFill>
                <a:effectLst/>
                <a:latin typeface="Arial" panose="020B0604020202020204" pitchFamily="34" charset="0"/>
              </a:rPr>
              <a:t>Zero Trust architecture</a:t>
            </a:r>
            <a:r>
              <a:rPr kumimoji="0" lang="en-US" altLang="en-US" sz="1300" b="0" i="0" u="none" strike="noStrike" cap="none" normalizeH="0" baseline="0" dirty="0" smtClean="0">
                <a:ln>
                  <a:noFill/>
                </a:ln>
                <a:solidFill>
                  <a:schemeClr val="tx1"/>
                </a:solidFill>
                <a:effectLst/>
                <a:latin typeface="Arial" panose="020B0604020202020204" pitchFamily="34" charset="0"/>
              </a:rPr>
              <a:t> to reduce insider threats and unauthorized access in </a:t>
            </a:r>
            <a:r>
              <a:rPr kumimoji="0" lang="en-US" altLang="en-US" sz="1300" b="1" i="0" u="none" strike="noStrike" cap="none" normalizeH="0" baseline="0" dirty="0" smtClean="0">
                <a:ln>
                  <a:noFill/>
                </a:ln>
                <a:solidFill>
                  <a:schemeClr val="tx1"/>
                </a:solidFill>
                <a:effectLst/>
                <a:latin typeface="Arial" panose="020B0604020202020204" pitchFamily="34" charset="0"/>
              </a:rPr>
              <a:t>hybrid and multi-cloud environments</a:t>
            </a:r>
            <a:r>
              <a:rPr kumimoji="0" lang="en-US" altLang="en-US" sz="1300" b="0" i="0" u="none" strike="noStrike" cap="none" normalizeH="0" baseline="0" dirty="0" smtClean="0">
                <a:ln>
                  <a:noFill/>
                </a:ln>
                <a:solidFill>
                  <a:schemeClr val="tx1"/>
                </a:solidFill>
                <a:effectLst/>
                <a:latin typeface="Arial" panose="020B0604020202020204" pitchFamily="34" charset="0"/>
              </a:rPr>
              <a:t>.</a:t>
            </a:r>
          </a:p>
          <a:p>
            <a:pPr marL="457200" lvl="1" indent="0" eaLnBrk="0" fontAlgn="base" hangingPunct="0">
              <a:spcBef>
                <a:spcPct val="0"/>
              </a:spcBef>
              <a:spcAft>
                <a:spcPct val="0"/>
              </a:spcAft>
              <a:buClrTx/>
              <a:buSzTx/>
              <a:buFontTx/>
              <a:buChar char="•"/>
            </a:pPr>
            <a:r>
              <a:rPr kumimoji="0" lang="en-US" altLang="en-US" sz="1300" b="0" i="0" u="none" strike="noStrike" cap="none" normalizeH="0" baseline="0" dirty="0" smtClean="0">
                <a:ln>
                  <a:noFill/>
                </a:ln>
                <a:solidFill>
                  <a:schemeClr val="tx1"/>
                </a:solidFill>
                <a:effectLst/>
                <a:latin typeface="Arial" panose="020B0604020202020204" pitchFamily="34" charset="0"/>
              </a:rPr>
              <a:t>The proposed model will provide a </a:t>
            </a:r>
            <a:r>
              <a:rPr kumimoji="0" lang="en-US" altLang="en-US" sz="1300" b="1" i="0" u="none" strike="noStrike" cap="none" normalizeH="0" baseline="0" dirty="0" smtClean="0">
                <a:ln>
                  <a:noFill/>
                </a:ln>
                <a:solidFill>
                  <a:schemeClr val="tx1"/>
                </a:solidFill>
                <a:effectLst/>
                <a:latin typeface="Arial" panose="020B0604020202020204" pitchFamily="34" charset="0"/>
              </a:rPr>
              <a:t>powerful approach</a:t>
            </a:r>
            <a:r>
              <a:rPr kumimoji="0" lang="en-US" altLang="en-US" sz="1300" b="0" i="0" u="none" strike="noStrike" cap="none" normalizeH="0" baseline="0" dirty="0" smtClean="0">
                <a:ln>
                  <a:noFill/>
                </a:ln>
                <a:solidFill>
                  <a:schemeClr val="tx1"/>
                </a:solidFill>
                <a:effectLst/>
                <a:latin typeface="Arial" panose="020B0604020202020204" pitchFamily="34" charset="0"/>
              </a:rPr>
              <a:t> for organizations to enhance their </a:t>
            </a:r>
            <a:r>
              <a:rPr kumimoji="0" lang="en-US" altLang="en-US" sz="1300" b="1" i="0" u="none" strike="noStrike" cap="none" normalizeH="0" baseline="0" dirty="0" smtClean="0">
                <a:ln>
                  <a:noFill/>
                </a:ln>
                <a:solidFill>
                  <a:schemeClr val="tx1"/>
                </a:solidFill>
                <a:effectLst/>
                <a:latin typeface="Arial" panose="020B0604020202020204" pitchFamily="34" charset="0"/>
              </a:rPr>
              <a:t>cloud security posture</a:t>
            </a:r>
            <a:r>
              <a:rPr kumimoji="0" lang="en-US" altLang="en-US" sz="1300" b="0" i="0" u="none" strike="noStrike" cap="none" normalizeH="0" baseline="0" dirty="0" smtClean="0">
                <a:ln>
                  <a:noFill/>
                </a:ln>
                <a:solidFill>
                  <a:schemeClr val="tx1"/>
                </a:solidFill>
                <a:effectLst/>
                <a:latin typeface="Arial" panose="020B0604020202020204" pitchFamily="34" charset="0"/>
              </a:rPr>
              <a:t>.</a:t>
            </a:r>
          </a:p>
          <a:p>
            <a:pPr marL="457200" lvl="1" indent="0" eaLnBrk="0" fontAlgn="base" hangingPunct="0">
              <a:spcBef>
                <a:spcPct val="0"/>
              </a:spcBef>
              <a:spcAft>
                <a:spcPct val="0"/>
              </a:spcAft>
              <a:buClrTx/>
              <a:buSzTx/>
              <a:buFontTx/>
              <a:buChar char="•"/>
            </a:pPr>
            <a:r>
              <a:rPr kumimoji="0" lang="en-US" altLang="en-US" sz="1300" b="1" i="0" u="none" strike="noStrike" cap="none" normalizeH="0" baseline="0" dirty="0" smtClean="0">
                <a:ln>
                  <a:noFill/>
                </a:ln>
                <a:solidFill>
                  <a:schemeClr val="tx1"/>
                </a:solidFill>
                <a:effectLst/>
                <a:latin typeface="Arial" panose="020B0604020202020204" pitchFamily="34" charset="0"/>
              </a:rPr>
              <a:t>Cybersecurity professionals</a:t>
            </a:r>
            <a:r>
              <a:rPr kumimoji="0" lang="en-US" altLang="en-US" sz="1300" b="0" i="0" u="none" strike="noStrike" cap="none" normalizeH="0" baseline="0" dirty="0" smtClean="0">
                <a:ln>
                  <a:noFill/>
                </a:ln>
                <a:solidFill>
                  <a:schemeClr val="tx1"/>
                </a:solidFill>
                <a:effectLst/>
                <a:latin typeface="Arial" panose="020B0604020202020204" pitchFamily="34" charset="0"/>
              </a:rPr>
              <a:t> will benefit from the findings as a </a:t>
            </a:r>
            <a:r>
              <a:rPr kumimoji="0" lang="en-US" altLang="en-US" sz="1300" b="1" i="0" u="none" strike="noStrike" cap="none" normalizeH="0" baseline="0" dirty="0" smtClean="0">
                <a:ln>
                  <a:noFill/>
                </a:ln>
                <a:solidFill>
                  <a:schemeClr val="tx1"/>
                </a:solidFill>
                <a:effectLst/>
                <a:latin typeface="Arial" panose="020B0604020202020204" pitchFamily="34" charset="0"/>
              </a:rPr>
              <a:t>real-world example</a:t>
            </a:r>
            <a:r>
              <a:rPr kumimoji="0" lang="en-US" altLang="en-US" sz="1300" b="0" i="0" u="none" strike="noStrike" cap="none" normalizeH="0" baseline="0" dirty="0" smtClean="0">
                <a:ln>
                  <a:noFill/>
                </a:ln>
                <a:solidFill>
                  <a:schemeClr val="tx1"/>
                </a:solidFill>
                <a:effectLst/>
                <a:latin typeface="Arial" panose="020B0604020202020204" pitchFamily="34" charset="0"/>
              </a:rPr>
              <a:t> for securing hybrid infrastructures and minimizing insider threats[8].</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300" b="1" i="0" u="none" strike="noStrike" cap="none" normalizeH="0" baseline="0" dirty="0" smtClean="0">
                <a:ln>
                  <a:noFill/>
                </a:ln>
                <a:solidFill>
                  <a:schemeClr val="tx1"/>
                </a:solidFill>
                <a:effectLst/>
                <a:latin typeface="Arial" panose="020B0604020202020204" pitchFamily="34" charset="0"/>
              </a:rPr>
              <a:t>Limitations</a:t>
            </a:r>
            <a:r>
              <a:rPr kumimoji="0" lang="en-US" altLang="en-US" sz="1300" b="0" i="0" u="none" strike="noStrike" cap="none" normalizeH="0" baseline="0" dirty="0" smtClean="0">
                <a:ln>
                  <a:noFill/>
                </a:ln>
                <a:solidFill>
                  <a:schemeClr val="tx1"/>
                </a:solidFill>
                <a:effectLst/>
                <a:latin typeface="Arial" panose="020B0604020202020204" pitchFamily="34" charset="0"/>
              </a:rPr>
              <a:t>:</a:t>
            </a:r>
          </a:p>
          <a:p>
            <a:pPr marL="457200" lvl="1" indent="0" eaLnBrk="0" fontAlgn="base" hangingPunct="0">
              <a:spcBef>
                <a:spcPct val="0"/>
              </a:spcBef>
              <a:spcAft>
                <a:spcPct val="0"/>
              </a:spcAft>
              <a:buClrTx/>
              <a:buSzTx/>
              <a:buFontTx/>
              <a:buChar char="•"/>
            </a:pPr>
            <a:r>
              <a:rPr kumimoji="0" lang="en-US" altLang="en-US" sz="1300" b="1" i="0" u="none" strike="noStrike" cap="none" normalizeH="0" baseline="0" dirty="0" smtClean="0">
                <a:ln>
                  <a:noFill/>
                </a:ln>
                <a:solidFill>
                  <a:schemeClr val="tx1"/>
                </a:solidFill>
                <a:effectLst/>
                <a:latin typeface="Arial" panose="020B0604020202020204" pitchFamily="34" charset="0"/>
              </a:rPr>
              <a:t>Data Availability</a:t>
            </a:r>
            <a:r>
              <a:rPr kumimoji="0" lang="en-US" altLang="en-US" sz="1300" b="0" i="0" u="none" strike="noStrike" cap="none" normalizeH="0" baseline="0" dirty="0" smtClean="0">
                <a:ln>
                  <a:noFill/>
                </a:ln>
                <a:solidFill>
                  <a:schemeClr val="tx1"/>
                </a:solidFill>
                <a:effectLst/>
                <a:latin typeface="Arial" panose="020B0604020202020204" pitchFamily="34" charset="0"/>
              </a:rPr>
              <a:t>: Relies on </a:t>
            </a:r>
            <a:r>
              <a:rPr kumimoji="0" lang="en-US" altLang="en-US" sz="1300" b="1" i="0" u="none" strike="noStrike" cap="none" normalizeH="0" baseline="0" dirty="0" smtClean="0">
                <a:ln>
                  <a:noFill/>
                </a:ln>
                <a:solidFill>
                  <a:schemeClr val="tx1"/>
                </a:solidFill>
                <a:effectLst/>
                <a:latin typeface="Arial" panose="020B0604020202020204" pitchFamily="34" charset="0"/>
              </a:rPr>
              <a:t>secondary data</a:t>
            </a:r>
            <a:r>
              <a:rPr kumimoji="0" lang="en-US" altLang="en-US" sz="1300" b="0" i="0" u="none" strike="noStrike" cap="none" normalizeH="0" baseline="0" dirty="0" smtClean="0">
                <a:ln>
                  <a:noFill/>
                </a:ln>
                <a:solidFill>
                  <a:schemeClr val="tx1"/>
                </a:solidFill>
                <a:effectLst/>
                <a:latin typeface="Arial" panose="020B0604020202020204" pitchFamily="34" charset="0"/>
              </a:rPr>
              <a:t>, which may limit access to proprietary or current organization-specific data.</a:t>
            </a:r>
          </a:p>
          <a:p>
            <a:pPr marL="457200" lvl="1" indent="0" eaLnBrk="0" fontAlgn="base" hangingPunct="0">
              <a:spcBef>
                <a:spcPct val="0"/>
              </a:spcBef>
              <a:spcAft>
                <a:spcPct val="0"/>
              </a:spcAft>
              <a:buClrTx/>
              <a:buSzTx/>
              <a:buFontTx/>
              <a:buChar char="•"/>
            </a:pPr>
            <a:r>
              <a:rPr kumimoji="0" lang="en-US" altLang="en-US" sz="1300" b="1" i="0" u="none" strike="noStrike" cap="none" normalizeH="0" baseline="0" dirty="0" smtClean="0">
                <a:ln>
                  <a:noFill/>
                </a:ln>
                <a:solidFill>
                  <a:schemeClr val="tx1"/>
                </a:solidFill>
                <a:effectLst/>
                <a:latin typeface="Arial" panose="020B0604020202020204" pitchFamily="34" charset="0"/>
              </a:rPr>
              <a:t>Scope of Model</a:t>
            </a:r>
            <a:r>
              <a:rPr kumimoji="0" lang="en-US" altLang="en-US" sz="1300" b="0" i="0" u="none" strike="noStrike" cap="none" normalizeH="0" baseline="0" dirty="0" smtClean="0">
                <a:ln>
                  <a:noFill/>
                </a:ln>
                <a:solidFill>
                  <a:schemeClr val="tx1"/>
                </a:solidFill>
                <a:effectLst/>
                <a:latin typeface="Arial" panose="020B0604020202020204" pitchFamily="34" charset="0"/>
              </a:rPr>
              <a:t>: The </a:t>
            </a:r>
            <a:r>
              <a:rPr kumimoji="0" lang="en-US" altLang="en-US" sz="1300" b="1" i="0" u="none" strike="noStrike" cap="none" normalizeH="0" baseline="0" dirty="0" smtClean="0">
                <a:ln>
                  <a:noFill/>
                </a:ln>
                <a:solidFill>
                  <a:schemeClr val="tx1"/>
                </a:solidFill>
                <a:effectLst/>
                <a:latin typeface="Arial" panose="020B0604020202020204" pitchFamily="34" charset="0"/>
              </a:rPr>
              <a:t>Zero Trust model</a:t>
            </a:r>
            <a:r>
              <a:rPr kumimoji="0" lang="en-US" altLang="en-US" sz="1300" b="0" i="0" u="none" strike="noStrike" cap="none" normalizeH="0" baseline="0" dirty="0" smtClean="0">
                <a:ln>
                  <a:noFill/>
                </a:ln>
                <a:solidFill>
                  <a:schemeClr val="tx1"/>
                </a:solidFill>
                <a:effectLst/>
                <a:latin typeface="Arial" panose="020B0604020202020204" pitchFamily="34" charset="0"/>
              </a:rPr>
              <a:t> proposed may face </a:t>
            </a:r>
            <a:r>
              <a:rPr kumimoji="0" lang="en-US" altLang="en-US" sz="1300" b="1" i="0" u="none" strike="noStrike" cap="none" normalizeH="0" baseline="0" dirty="0" smtClean="0">
                <a:ln>
                  <a:noFill/>
                </a:ln>
                <a:solidFill>
                  <a:schemeClr val="tx1"/>
                </a:solidFill>
                <a:effectLst/>
                <a:latin typeface="Arial" panose="020B0604020202020204" pitchFamily="34" charset="0"/>
              </a:rPr>
              <a:t>practical implementation limitations</a:t>
            </a:r>
            <a:r>
              <a:rPr kumimoji="0" lang="en-US" altLang="en-US" sz="1300" b="0" i="0" u="none" strike="noStrike" cap="none" normalizeH="0" baseline="0" dirty="0" smtClean="0">
                <a:ln>
                  <a:noFill/>
                </a:ln>
                <a:solidFill>
                  <a:schemeClr val="tx1"/>
                </a:solidFill>
                <a:effectLst/>
                <a:latin typeface="Arial" panose="020B0604020202020204" pitchFamily="34" charset="0"/>
              </a:rPr>
              <a:t>, particularly in </a:t>
            </a:r>
            <a:r>
              <a:rPr kumimoji="0" lang="en-US" altLang="en-US" sz="1300" b="1" i="0" u="none" strike="noStrike" cap="none" normalizeH="0" baseline="0" dirty="0" smtClean="0">
                <a:ln>
                  <a:noFill/>
                </a:ln>
                <a:solidFill>
                  <a:schemeClr val="tx1"/>
                </a:solidFill>
                <a:effectLst/>
                <a:latin typeface="Arial" panose="020B0604020202020204" pitchFamily="34" charset="0"/>
              </a:rPr>
              <a:t>complex hybrid environments[9]</a:t>
            </a:r>
            <a:r>
              <a:rPr kumimoji="0" lang="en-US" altLang="en-US" sz="1300" b="0" i="0" u="none" strike="noStrike" cap="none" normalizeH="0" baseline="0" dirty="0" smtClean="0">
                <a:ln>
                  <a:noFill/>
                </a:ln>
                <a:solidFill>
                  <a:schemeClr val="tx1"/>
                </a:solidFill>
                <a:effectLst/>
                <a:latin typeface="Arial" panose="020B0604020202020204" pitchFamily="34" charset="0"/>
              </a:rPr>
              <a:t>.</a:t>
            </a:r>
          </a:p>
          <a:p>
            <a:pPr marL="457200" lvl="1" indent="0" eaLnBrk="0" fontAlgn="base" hangingPunct="0">
              <a:spcBef>
                <a:spcPct val="0"/>
              </a:spcBef>
              <a:spcAft>
                <a:spcPct val="0"/>
              </a:spcAft>
              <a:buClrTx/>
              <a:buSzTx/>
              <a:buFontTx/>
              <a:buNone/>
            </a:pPr>
            <a:endParaRPr kumimoji="0" lang="en-US" altLang="en-US" sz="1300" b="0" i="0" u="none" strike="noStrike" cap="none" normalizeH="0" baseline="0" dirty="0" smtClean="0">
              <a:ln>
                <a:noFill/>
              </a:ln>
              <a:solidFill>
                <a:schemeClr val="tx1"/>
              </a:solidFill>
              <a:effectLst/>
              <a:latin typeface="Arial" panose="020B060402020202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03641" y="2425958"/>
            <a:ext cx="3235833" cy="2036551"/>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References</a:t>
            </a:r>
            <a:endParaRPr/>
          </a:p>
        </p:txBody>
      </p:sp>
      <p:sp>
        <p:nvSpPr>
          <p:cNvPr id="139" name="Google Shape;139;p22"/>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Autofit/>
          </a:bodyPr>
          <a:lstStyle/>
          <a:p>
            <a:pPr>
              <a:buFont typeface="+mj-lt"/>
              <a:buAutoNum type="arabicPeriod"/>
            </a:pPr>
            <a:r>
              <a:rPr lang="en-IN" sz="1200" dirty="0">
                <a:solidFill>
                  <a:schemeClr val="tx1"/>
                </a:solidFill>
              </a:rPr>
              <a:t>S. Rose, O. </a:t>
            </a:r>
            <a:r>
              <a:rPr lang="en-IN" sz="1200" dirty="0" err="1">
                <a:solidFill>
                  <a:schemeClr val="tx1"/>
                </a:solidFill>
              </a:rPr>
              <a:t>Borchert</a:t>
            </a:r>
            <a:r>
              <a:rPr lang="en-IN" sz="1200" dirty="0">
                <a:solidFill>
                  <a:schemeClr val="tx1"/>
                </a:solidFill>
              </a:rPr>
              <a:t>, S. Mitchell, and S. Connelly, “Zero Trust Architecture,” NIST Special Publication 800‑207, National Institute of Standards and Technology, Gaithersburg, MD, USA, Aug. 2020.​</a:t>
            </a:r>
          </a:p>
          <a:p>
            <a:pPr>
              <a:buFont typeface="+mj-lt"/>
              <a:buAutoNum type="arabicPeriod"/>
            </a:pPr>
            <a:r>
              <a:rPr lang="en-IN" sz="1200" dirty="0">
                <a:solidFill>
                  <a:schemeClr val="tx1"/>
                </a:solidFill>
              </a:rPr>
              <a:t>Identity Management Institute, “Managing Insider Threats with Zero Trust Model,” Identity Management Institute, Apr. 23, 2021. [Online].​</a:t>
            </a:r>
          </a:p>
          <a:p>
            <a:pPr>
              <a:buFont typeface="+mj-lt"/>
              <a:buAutoNum type="arabicPeriod"/>
            </a:pPr>
            <a:r>
              <a:rPr lang="en-IN" sz="1200" dirty="0">
                <a:solidFill>
                  <a:schemeClr val="tx1"/>
                </a:solidFill>
              </a:rPr>
              <a:t>C. </a:t>
            </a:r>
            <a:r>
              <a:rPr lang="en-IN" sz="1200" dirty="0" err="1">
                <a:solidFill>
                  <a:schemeClr val="tx1"/>
                </a:solidFill>
              </a:rPr>
              <a:t>Roeser</a:t>
            </a:r>
            <a:r>
              <a:rPr lang="en-IN" sz="1200" dirty="0">
                <a:solidFill>
                  <a:schemeClr val="tx1"/>
                </a:solidFill>
              </a:rPr>
              <a:t> </a:t>
            </a:r>
            <a:r>
              <a:rPr lang="en-IN" sz="1200" i="1" dirty="0">
                <a:solidFill>
                  <a:schemeClr val="tx1"/>
                </a:solidFill>
              </a:rPr>
              <a:t>et al.</a:t>
            </a:r>
            <a:r>
              <a:rPr lang="en-IN" sz="1200" dirty="0">
                <a:solidFill>
                  <a:schemeClr val="tx1"/>
                </a:solidFill>
              </a:rPr>
              <a:t>, “Zero-trust architecture may hold the answer to cybersecurity insider threats,” </a:t>
            </a:r>
            <a:r>
              <a:rPr lang="en-IN" sz="1200" i="1" dirty="0">
                <a:solidFill>
                  <a:schemeClr val="tx1"/>
                </a:solidFill>
              </a:rPr>
              <a:t>MIT News</a:t>
            </a:r>
            <a:r>
              <a:rPr lang="en-IN" sz="1200" dirty="0">
                <a:solidFill>
                  <a:schemeClr val="tx1"/>
                </a:solidFill>
              </a:rPr>
              <a:t>, May 16, 2022. [Online].​</a:t>
            </a:r>
          </a:p>
          <a:p>
            <a:pPr>
              <a:buFont typeface="+mj-lt"/>
              <a:buAutoNum type="arabicPeriod"/>
            </a:pPr>
            <a:r>
              <a:rPr lang="en-IN" sz="1200" dirty="0">
                <a:solidFill>
                  <a:schemeClr val="tx1"/>
                </a:solidFill>
              </a:rPr>
              <a:t>Palo Alto Networks, “What is Zero Trust Architecture (ZTA)?,” </a:t>
            </a:r>
            <a:r>
              <a:rPr lang="en-IN" sz="1200" dirty="0" err="1">
                <a:solidFill>
                  <a:schemeClr val="tx1"/>
                </a:solidFill>
              </a:rPr>
              <a:t>Cyberpedia</a:t>
            </a:r>
            <a:r>
              <a:rPr lang="en-IN" sz="1200" dirty="0">
                <a:solidFill>
                  <a:schemeClr val="tx1"/>
                </a:solidFill>
              </a:rPr>
              <a:t>, Palo Alto Networks, 2019. [Online].​</a:t>
            </a:r>
          </a:p>
          <a:p>
            <a:pPr>
              <a:buFont typeface="+mj-lt"/>
              <a:buAutoNum type="arabicPeriod"/>
            </a:pPr>
            <a:r>
              <a:rPr lang="en-IN" sz="1200" dirty="0">
                <a:solidFill>
                  <a:schemeClr val="tx1"/>
                </a:solidFill>
              </a:rPr>
              <a:t>Fortinet, “What Is Zero Trust Architecture (ZTA)? Benefits and Best Practices,” Fortinet </a:t>
            </a:r>
            <a:r>
              <a:rPr lang="en-IN" sz="1200" dirty="0" err="1">
                <a:solidFill>
                  <a:schemeClr val="tx1"/>
                </a:solidFill>
              </a:rPr>
              <a:t>CyberGlossary</a:t>
            </a:r>
            <a:r>
              <a:rPr lang="en-IN" sz="1200" dirty="0">
                <a:solidFill>
                  <a:schemeClr val="tx1"/>
                </a:solidFill>
              </a:rPr>
              <a:t>, 2024. [Online].​</a:t>
            </a:r>
          </a:p>
          <a:p>
            <a:pPr>
              <a:buFont typeface="+mj-lt"/>
              <a:buAutoNum type="arabicPeriod"/>
            </a:pPr>
            <a:r>
              <a:rPr lang="en-IN" sz="1200" dirty="0">
                <a:solidFill>
                  <a:schemeClr val="tx1"/>
                </a:solidFill>
              </a:rPr>
              <a:t>S. Asha, “Understanding insiders in cloud adopted organizations: A taxonomy and state-of-the-art,” </a:t>
            </a:r>
            <a:r>
              <a:rPr lang="en-IN" sz="1200" i="1" dirty="0">
                <a:solidFill>
                  <a:schemeClr val="tx1"/>
                </a:solidFill>
              </a:rPr>
              <a:t>Journal of Information Security and Applications</a:t>
            </a:r>
            <a:r>
              <a:rPr lang="en-IN" sz="1200" dirty="0">
                <a:solidFill>
                  <a:schemeClr val="tx1"/>
                </a:solidFill>
              </a:rPr>
              <a:t>, vol. xx, 2024. [Article information via </a:t>
            </a:r>
            <a:r>
              <a:rPr lang="en-IN" sz="1200" dirty="0" err="1">
                <a:solidFill>
                  <a:schemeClr val="tx1"/>
                </a:solidFill>
              </a:rPr>
              <a:t>ScienceDirect</a:t>
            </a:r>
            <a:r>
              <a:rPr lang="en-IN" sz="1200" dirty="0">
                <a:solidFill>
                  <a:schemeClr val="tx1"/>
                </a:solidFill>
              </a:rPr>
              <a:t> listing].​</a:t>
            </a:r>
          </a:p>
          <a:p>
            <a:pPr>
              <a:buFont typeface="+mj-lt"/>
              <a:buAutoNum type="arabicPeriod"/>
            </a:pPr>
            <a:r>
              <a:rPr lang="en-IN" sz="1200" dirty="0">
                <a:solidFill>
                  <a:schemeClr val="tx1"/>
                </a:solidFill>
              </a:rPr>
              <a:t>S. </a:t>
            </a:r>
            <a:r>
              <a:rPr lang="en-IN" sz="1200" dirty="0" err="1">
                <a:solidFill>
                  <a:schemeClr val="tx1"/>
                </a:solidFill>
              </a:rPr>
              <a:t>Koli</a:t>
            </a:r>
            <a:r>
              <a:rPr lang="en-IN" sz="1200" dirty="0">
                <a:solidFill>
                  <a:schemeClr val="tx1"/>
                </a:solidFill>
              </a:rPr>
              <a:t>, S. </a:t>
            </a:r>
            <a:r>
              <a:rPr lang="en-IN" sz="1200" dirty="0" err="1">
                <a:solidFill>
                  <a:schemeClr val="tx1"/>
                </a:solidFill>
              </a:rPr>
              <a:t>Kalra</a:t>
            </a:r>
            <a:r>
              <a:rPr lang="en-IN" sz="1200" dirty="0">
                <a:solidFill>
                  <a:schemeClr val="tx1"/>
                </a:solidFill>
              </a:rPr>
              <a:t>, R. Thakur, A. </a:t>
            </a:r>
            <a:r>
              <a:rPr lang="en-IN" sz="1200" dirty="0" err="1">
                <a:solidFill>
                  <a:schemeClr val="tx1"/>
                </a:solidFill>
              </a:rPr>
              <a:t>Saifi</a:t>
            </a:r>
            <a:r>
              <a:rPr lang="en-IN" sz="1200" dirty="0">
                <a:solidFill>
                  <a:schemeClr val="tx1"/>
                </a:solidFill>
              </a:rPr>
              <a:t>, and K. Singh, “AI-Driven IRM: Transforming insider risk management with adaptive scoring and LLM-based threat detection,” </a:t>
            </a:r>
            <a:r>
              <a:rPr lang="en-IN" sz="1200" i="1" dirty="0" err="1">
                <a:solidFill>
                  <a:schemeClr val="tx1"/>
                </a:solidFill>
              </a:rPr>
              <a:t>arXiv</a:t>
            </a:r>
            <a:r>
              <a:rPr lang="en-IN" sz="1200" dirty="0">
                <a:solidFill>
                  <a:schemeClr val="tx1"/>
                </a:solidFill>
              </a:rPr>
              <a:t> preprint, arXiv:2505.03796, Apr. 30, 2025.​</a:t>
            </a:r>
          </a:p>
          <a:p>
            <a:pPr>
              <a:buFont typeface="+mj-lt"/>
              <a:buAutoNum type="arabicPeriod"/>
            </a:pPr>
            <a:r>
              <a:rPr lang="en-IN" sz="1200" dirty="0" err="1">
                <a:solidFill>
                  <a:schemeClr val="tx1"/>
                </a:solidFill>
              </a:rPr>
              <a:t>Ponemon</a:t>
            </a:r>
            <a:r>
              <a:rPr lang="en-IN" sz="1200" dirty="0">
                <a:solidFill>
                  <a:schemeClr val="tx1"/>
                </a:solidFill>
              </a:rPr>
              <a:t> Institute, “Global Study on Zero Trust Security for the Cloud,” research report for </a:t>
            </a:r>
            <a:r>
              <a:rPr lang="en-IN" sz="1200" dirty="0" err="1">
                <a:solidFill>
                  <a:schemeClr val="tx1"/>
                </a:solidFill>
              </a:rPr>
              <a:t>Appgate</a:t>
            </a:r>
            <a:r>
              <a:rPr lang="en-IN" sz="1200" dirty="0">
                <a:solidFill>
                  <a:schemeClr val="tx1"/>
                </a:solidFill>
              </a:rPr>
              <a:t>, 2022. [Online].​</a:t>
            </a:r>
          </a:p>
          <a:p>
            <a:pPr>
              <a:buFont typeface="+mj-lt"/>
              <a:buAutoNum type="arabicPeriod"/>
            </a:pPr>
            <a:r>
              <a:rPr lang="en-IN" sz="1200" dirty="0">
                <a:solidFill>
                  <a:schemeClr val="tx1"/>
                </a:solidFill>
              </a:rPr>
              <a:t>DTEX Systems and </a:t>
            </a:r>
            <a:r>
              <a:rPr lang="en-IN" sz="1200" dirty="0" err="1">
                <a:solidFill>
                  <a:schemeClr val="tx1"/>
                </a:solidFill>
              </a:rPr>
              <a:t>Ponemon</a:t>
            </a:r>
            <a:r>
              <a:rPr lang="en-IN" sz="1200" dirty="0">
                <a:solidFill>
                  <a:schemeClr val="tx1"/>
                </a:solidFill>
              </a:rPr>
              <a:t> Institute, “</a:t>
            </a:r>
            <a:r>
              <a:rPr lang="en-IN" sz="1200" dirty="0" err="1">
                <a:solidFill>
                  <a:schemeClr val="tx1"/>
                </a:solidFill>
              </a:rPr>
              <a:t>Ponemon</a:t>
            </a:r>
            <a:r>
              <a:rPr lang="en-IN" sz="1200" dirty="0">
                <a:solidFill>
                  <a:schemeClr val="tx1"/>
                </a:solidFill>
              </a:rPr>
              <a:t> Institute and DTEX Report Reveals Organizations Are Missing the Warning Signs of Insider Threats and the Intent of Perpetrators,” press release, Oct. 9, 2024. [Online].​</a:t>
            </a:r>
          </a:p>
          <a:p>
            <a:pPr>
              <a:buFont typeface="+mj-lt"/>
              <a:buAutoNum type="arabicPeriod"/>
            </a:pPr>
            <a:r>
              <a:rPr lang="en-IN" sz="1200" dirty="0" err="1">
                <a:solidFill>
                  <a:schemeClr val="tx1"/>
                </a:solidFill>
              </a:rPr>
              <a:t>Kiteworks</a:t>
            </a:r>
            <a:r>
              <a:rPr lang="en-IN" sz="1200" dirty="0">
                <a:solidFill>
                  <a:schemeClr val="tx1"/>
                </a:solidFill>
              </a:rPr>
              <a:t>, “Insider Threats Cost $2.7M: 2025 </a:t>
            </a:r>
            <a:r>
              <a:rPr lang="en-IN" sz="1200" dirty="0" err="1">
                <a:solidFill>
                  <a:schemeClr val="tx1"/>
                </a:solidFill>
              </a:rPr>
              <a:t>Ponemon</a:t>
            </a:r>
            <a:r>
              <a:rPr lang="en-IN" sz="1200" dirty="0">
                <a:solidFill>
                  <a:schemeClr val="tx1"/>
                </a:solidFill>
              </a:rPr>
              <a:t> Report,” </a:t>
            </a:r>
            <a:r>
              <a:rPr lang="en-IN" sz="1200" dirty="0" err="1">
                <a:solidFill>
                  <a:schemeClr val="tx1"/>
                </a:solidFill>
              </a:rPr>
              <a:t>Kiteworks</a:t>
            </a:r>
            <a:r>
              <a:rPr lang="en-IN" sz="1200" dirty="0">
                <a:solidFill>
                  <a:schemeClr val="tx1"/>
                </a:solidFill>
              </a:rPr>
              <a:t> blog summarizing </a:t>
            </a:r>
            <a:r>
              <a:rPr lang="en-IN" sz="1200" dirty="0" err="1">
                <a:solidFill>
                  <a:schemeClr val="tx1"/>
                </a:solidFill>
              </a:rPr>
              <a:t>Ponemon</a:t>
            </a:r>
            <a:r>
              <a:rPr lang="en-IN" sz="1200" dirty="0">
                <a:solidFill>
                  <a:schemeClr val="tx1"/>
                </a:solidFill>
              </a:rPr>
              <a:t> Institute findings, Sept. 2025. [Online].​</a:t>
            </a:r>
          </a:p>
          <a:p>
            <a:pPr>
              <a:buFont typeface="+mj-lt"/>
              <a:buAutoNum type="arabicPeriod"/>
            </a:pPr>
            <a:r>
              <a:rPr lang="en-IN" sz="1200" dirty="0">
                <a:solidFill>
                  <a:schemeClr val="tx1"/>
                </a:solidFill>
              </a:rPr>
              <a:t>IBM, “What Are Insider Threats?,” IBM Think, IBM Security article, 2020. [Online].​</a:t>
            </a:r>
          </a:p>
          <a:p>
            <a:pPr>
              <a:buFont typeface="+mj-lt"/>
              <a:buAutoNum type="arabicPeriod"/>
            </a:pPr>
            <a:r>
              <a:rPr lang="en-IN" sz="1200" dirty="0">
                <a:solidFill>
                  <a:schemeClr val="tx1"/>
                </a:solidFill>
              </a:rPr>
              <a:t>Cloud Security Alliance, “Hybrid &amp; Multi-cloud Security – Top Challenges and Best Practices,” Cloud Security Alliance, blog article, Mar. 27, 2025. [Online].​</a:t>
            </a:r>
          </a:p>
          <a:p>
            <a:pPr>
              <a:buFont typeface="+mj-lt"/>
              <a:buAutoNum type="arabicPeriod"/>
            </a:pPr>
            <a:r>
              <a:rPr lang="en-IN" sz="1200" dirty="0">
                <a:solidFill>
                  <a:schemeClr val="tx1"/>
                </a:solidFill>
              </a:rPr>
              <a:t>Vectra AI, “Hybrid Cloud Security Threats: Risks, Challenges &amp; Strategies,” Vectra AI Insights, 2025. [Online].​</a:t>
            </a:r>
          </a:p>
          <a:p>
            <a:pPr>
              <a:buFont typeface="+mj-lt"/>
              <a:buAutoNum type="arabicPeriod"/>
            </a:pPr>
            <a:r>
              <a:rPr lang="en-IN" sz="1200" dirty="0">
                <a:solidFill>
                  <a:schemeClr val="tx1"/>
                </a:solidFill>
              </a:rPr>
              <a:t>IBM Security and </a:t>
            </a:r>
            <a:r>
              <a:rPr lang="en-IN" sz="1200" dirty="0" err="1">
                <a:solidFill>
                  <a:schemeClr val="tx1"/>
                </a:solidFill>
              </a:rPr>
              <a:t>Ponemon</a:t>
            </a:r>
            <a:r>
              <a:rPr lang="en-IN" sz="1200" dirty="0">
                <a:solidFill>
                  <a:schemeClr val="tx1"/>
                </a:solidFill>
              </a:rPr>
              <a:t> Institute, “Cost of a Data Breach Report 2022,” IBM Security report, 2022. [Online].​</a:t>
            </a:r>
          </a:p>
          <a:p>
            <a:pPr marL="387350" lvl="0" indent="-228600" algn="l" rtl="0">
              <a:lnSpc>
                <a:spcPct val="115000"/>
              </a:lnSpc>
              <a:spcBef>
                <a:spcPts val="1200"/>
              </a:spcBef>
              <a:spcAft>
                <a:spcPts val="0"/>
              </a:spcAft>
              <a:buSzPts val="1100"/>
              <a:buFont typeface="+mj-lt"/>
              <a:buAutoNum type="arabicPeriod"/>
            </a:pPr>
            <a:endParaRPr sz="1200" dirty="0">
              <a:solidFill>
                <a:schemeClr val="tx1"/>
              </a:solidFill>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TotalTime>
  <Words>742</Words>
  <Application>Microsoft Office PowerPoint</Application>
  <PresentationFormat>On-screen Show (4:3)</PresentationFormat>
  <Paragraphs>97</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Office Theme</vt:lpstr>
      <vt:lpstr>Zero Trust Security Architectures in Reducing Insider Threats and Unauthorized Access in Hybrid and Multi-Cloud Infrastructures</vt:lpstr>
      <vt:lpstr>Presentation Overview</vt:lpstr>
      <vt:lpstr>Research Context / Background</vt:lpstr>
      <vt:lpstr>Research Problem</vt:lpstr>
      <vt:lpstr>Research Aim and Objectives</vt:lpstr>
      <vt:lpstr>Literature Review Summary</vt:lpstr>
      <vt:lpstr>Research Methodology</vt:lpstr>
      <vt:lpstr>Project Planning and Resources</vt:lpstr>
      <vt:lpstr>Project Impact and Limitations</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Zero Trust Security Architectures in Reducing Insider Threats and Unauthorized Access in Hybrid and Multi-Cloud Infrastructures</dc:title>
  <cp:lastModifiedBy>DELL</cp:lastModifiedBy>
  <cp:revision>5</cp:revision>
  <dcterms:modified xsi:type="dcterms:W3CDTF">2025-12-07T11:39:48Z</dcterms:modified>
</cp:coreProperties>
</file>