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27" d="100"/>
          <a:sy n="127" d="100"/>
        </p:scale>
        <p:origin x="150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3417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583680" y="-731520"/>
            <a:ext cx="3657600" cy="3657600"/>
          </a:xfrm>
          <a:prstGeom prst="ellipse">
            <a:avLst/>
          </a:prstGeom>
          <a:solidFill>
            <a:srgbClr val="0D7377">
              <a:alpha val="2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772400" y="2926080"/>
            <a:ext cx="2286000" cy="2286000"/>
          </a:xfrm>
          <a:prstGeom prst="ellipse">
            <a:avLst/>
          </a:prstGeom>
          <a:solidFill>
            <a:srgbClr val="D4A017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48640" y="82296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600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1280160"/>
            <a:ext cx="777240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Methods</a:t>
            </a:r>
            <a:endParaRPr lang="en-US" sz="3800" dirty="0"/>
          </a:p>
        </p:txBody>
      </p:sp>
      <p:sp>
        <p:nvSpPr>
          <p:cNvPr id="6" name="Shape 4"/>
          <p:cNvSpPr/>
          <p:nvPr/>
        </p:nvSpPr>
        <p:spPr>
          <a:xfrm>
            <a:off x="548640" y="2834640"/>
            <a:ext cx="1097280" cy="54864"/>
          </a:xfrm>
          <a:prstGeom prst="rect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301752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Comprehensive Guide to Design, Data &amp; Analysis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48640" y="448056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9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Jaliya De Silva  |  MBA, MSc, FHEA, FRGS, MIH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Qualitative Research?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51560"/>
            <a:ext cx="5303520" cy="960120"/>
          </a:xfrm>
          <a:prstGeom prst="roundRect">
            <a:avLst>
              <a:gd name="adj" fmla="val 11429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097280"/>
            <a:ext cx="502920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research approach that seeks to understand human experiences, meanings, behaviours, and social phenomena through non-numerical, interpretive inquiry.</a:t>
            </a:r>
            <a:endParaRPr lang="en-US" sz="1250" dirty="0"/>
          </a:p>
        </p:txBody>
      </p:sp>
      <p:sp>
        <p:nvSpPr>
          <p:cNvPr id="6" name="Shape 4"/>
          <p:cNvSpPr/>
          <p:nvPr/>
        </p:nvSpPr>
        <p:spPr>
          <a:xfrm>
            <a:off x="320040" y="2194560"/>
            <a:ext cx="384048" cy="38404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04672" y="2148840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Meaning-Making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04672" y="2423160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how people interpret their world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320040" y="3063240"/>
            <a:ext cx="384048" cy="38404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04672" y="3017520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Context-Sensitive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804672" y="3291840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Grounded in real-world settings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20040" y="3931920"/>
            <a:ext cx="384048" cy="38404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04672" y="3886200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Interpretive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804672" y="4160520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Researcher as instrument of inquiry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943600" y="1051560"/>
            <a:ext cx="2880360" cy="3840480"/>
          </a:xfrm>
          <a:prstGeom prst="roundRect">
            <a:avLst>
              <a:gd name="adj" fmla="val 3810"/>
            </a:avLst>
          </a:prstGeom>
          <a:solidFill>
            <a:srgbClr val="1A2B5C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035040" y="1143000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4A0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Characteristics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6035040" y="1627632"/>
            <a:ext cx="109728" cy="109728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236208" y="1572768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Inductive reasoning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035040" y="2112264"/>
            <a:ext cx="109728" cy="109728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236208" y="205740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Flexible &amp; emergent design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6035040" y="2596896"/>
            <a:ext cx="109728" cy="109728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236208" y="2542032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purposive samples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6035040" y="3081528"/>
            <a:ext cx="109728" cy="109728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236208" y="3026664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Rich, thick description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6035040" y="3566160"/>
            <a:ext cx="109728" cy="109728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236208" y="3511296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Holistic perspective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6035040" y="4050792"/>
            <a:ext cx="109728" cy="109728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236208" y="3995928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Reflexive approach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320040" y="4800600"/>
            <a:ext cx="8503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Creswell &amp; Poth (2018); Denzin &amp; Lincoln (2018)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Qualitative vs. Quantitative Research</a:t>
            </a:r>
            <a:endParaRPr lang="en-US" sz="2200" dirty="0"/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20040" y="1051560"/>
          <a:ext cx="8503920" cy="3657600"/>
        </p:xfrm>
        <a:graphic>
          <a:graphicData uri="http://schemas.openxmlformats.org/drawingml/2006/table">
            <a:tbl>
              <a:tblPr/>
              <a:tblGrid>
                <a:gridCol w="2377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26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26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463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Dimension</a:t>
                      </a:r>
                      <a:endParaRPr lang="en-US" sz="12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B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Qualitative</a:t>
                      </a:r>
                      <a:endParaRPr lang="en-US" sz="12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B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Quantitative</a:t>
                      </a:r>
                      <a:endParaRPr lang="en-US" sz="12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B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63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1A2B5C"/>
                          </a:solidFill>
                        </a:rPr>
                        <a:t>Objective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Explore &amp; interpret meaning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Measure &amp; test hypotheses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63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1A2B5C"/>
                          </a:solidFill>
                        </a:rPr>
                        <a:t>Data Type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Words, images, narratives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Numbers, statistics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463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1A2B5C"/>
                          </a:solidFill>
                        </a:rPr>
                        <a:t>Sample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Small, purposive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Large, random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463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1A2B5C"/>
                          </a:solidFill>
                        </a:rPr>
                        <a:t>Logic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Inductive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Deductive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463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1A2B5C"/>
                          </a:solidFill>
                        </a:rPr>
                        <a:t>Output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Themes &amp; patterns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Generalisable findings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463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1A2B5C"/>
                          </a:solidFill>
                        </a:rPr>
                        <a:t>Flexibility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High — emergent design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Low — fixed design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ADC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320040" y="4800600"/>
            <a:ext cx="8503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Bryman (2016) Social Research Methods; Creswell (2014)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D737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32320" y="-914400"/>
            <a:ext cx="3200400" cy="3200400"/>
          </a:xfrm>
          <a:prstGeom prst="ellipse">
            <a:avLst/>
          </a:prstGeom>
          <a:solidFill>
            <a:srgbClr val="1A2B5C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1371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500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01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7772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Formulating Research Questions</a:t>
            </a:r>
            <a:endParaRPr lang="en-US" sz="3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Formulating Qualitative Research Questions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51560"/>
            <a:ext cx="8503920" cy="1051560"/>
          </a:xfrm>
          <a:prstGeom prst="roundRect">
            <a:avLst>
              <a:gd name="adj" fmla="val 10435"/>
            </a:avLst>
          </a:prstGeom>
          <a:solidFill>
            <a:srgbClr val="E0F4F4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097280"/>
            <a:ext cx="822960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 research questions ask 'what', 'how', or 'why' — they explore processes, meanings, and experiences rather than testing predetermined hypotheses.</a:t>
            </a:r>
            <a:endParaRPr lang="en-US" sz="1250" dirty="0"/>
          </a:p>
        </p:txBody>
      </p:sp>
      <p:sp>
        <p:nvSpPr>
          <p:cNvPr id="6" name="Shape 4"/>
          <p:cNvSpPr/>
          <p:nvPr/>
        </p:nvSpPr>
        <p:spPr>
          <a:xfrm>
            <a:off x="320040" y="2286000"/>
            <a:ext cx="4069080" cy="109728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20040" y="2286000"/>
            <a:ext cx="137160" cy="109728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2423160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 Question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48640" y="2743200"/>
            <a:ext cx="3749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overarching inquiry that anchors the study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20040" y="3566160"/>
            <a:ext cx="4069080" cy="109728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20040" y="3566160"/>
            <a:ext cx="137160" cy="109728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8640" y="3703320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Sub-Questions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548640" y="4023360"/>
            <a:ext cx="3749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specific questions that operationalise the central question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4617720" y="2286000"/>
            <a:ext cx="4069080" cy="109728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4617720" y="2286000"/>
            <a:ext cx="137160" cy="1097280"/>
          </a:xfrm>
          <a:prstGeom prst="rect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846320" y="2423160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Exploratory Qs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4846320" y="2743200"/>
            <a:ext cx="3749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Open-ended questions seeking to understand phenomena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617720" y="3566160"/>
            <a:ext cx="4069080" cy="109728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4617720" y="3566160"/>
            <a:ext cx="137160" cy="1097280"/>
          </a:xfrm>
          <a:prstGeom prst="rect">
            <a:avLst/>
          </a:prstGeom>
          <a:solidFill>
            <a:srgbClr val="6B728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846320" y="3703320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Descriptive Qs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846320" y="4023360"/>
            <a:ext cx="3749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seeking to characterise a phenomenon in detail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320040" y="4846320"/>
            <a:ext cx="8503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Creswell &amp; Poth (2018); Maxwell (2013)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D737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32320" y="-914400"/>
            <a:ext cx="3200400" cy="3200400"/>
          </a:xfrm>
          <a:prstGeom prst="ellipse">
            <a:avLst/>
          </a:prstGeom>
          <a:solidFill>
            <a:srgbClr val="1A2B5C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1371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500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02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7772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Design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Design: The Blueprint of Inquiry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24128"/>
            <a:ext cx="8503920" cy="868680"/>
          </a:xfrm>
          <a:prstGeom prst="roundRect">
            <a:avLst>
              <a:gd name="adj" fmla="val 12632"/>
            </a:avLst>
          </a:prstGeom>
          <a:solidFill>
            <a:srgbClr val="E0F4F4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069848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design is the overall plan that integrates the research questions, methodology, methods, and epistemological assumptions (Maxwell, 2013; Creswell, 2014).</a:t>
            </a:r>
            <a:endParaRPr lang="en-US" sz="1250" dirty="0"/>
          </a:p>
        </p:txBody>
      </p:sp>
      <p:sp>
        <p:nvSpPr>
          <p:cNvPr id="6" name="Shape 4"/>
          <p:cNvSpPr/>
          <p:nvPr/>
        </p:nvSpPr>
        <p:spPr>
          <a:xfrm>
            <a:off x="320040" y="2057400"/>
            <a:ext cx="1600200" cy="2697480"/>
          </a:xfrm>
          <a:prstGeom prst="roundRect">
            <a:avLst>
              <a:gd name="adj" fmla="val 6857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68680" y="2148840"/>
            <a:ext cx="502920" cy="50292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68680" y="2167128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393192" y="2761488"/>
            <a:ext cx="1463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Paradigm / Worldview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393192" y="3264408"/>
            <a:ext cx="14630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Ontological &amp; epistemological stance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2039112" y="2057400"/>
            <a:ext cx="1600200" cy="2697480"/>
          </a:xfrm>
          <a:prstGeom prst="roundRect">
            <a:avLst>
              <a:gd name="adj" fmla="val 6857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2587752" y="2148840"/>
            <a:ext cx="502920" cy="50292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587752" y="2167128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2112264" y="2761488"/>
            <a:ext cx="1463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2112264" y="3264408"/>
            <a:ext cx="14630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strategic framework (e.g. ethnography)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3758184" y="2057400"/>
            <a:ext cx="1600200" cy="2697480"/>
          </a:xfrm>
          <a:prstGeom prst="roundRect">
            <a:avLst>
              <a:gd name="adj" fmla="val 6857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306824" y="2148840"/>
            <a:ext cx="502920" cy="50292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306824" y="2167128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3831336" y="2761488"/>
            <a:ext cx="1463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Methods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3831336" y="3264408"/>
            <a:ext cx="14630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Specific data collection techniques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5477256" y="2057400"/>
            <a:ext cx="1600200" cy="2697480"/>
          </a:xfrm>
          <a:prstGeom prst="roundRect">
            <a:avLst>
              <a:gd name="adj" fmla="val 6857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025896" y="2148840"/>
            <a:ext cx="502920" cy="50292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025896" y="2167128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5550408" y="2761488"/>
            <a:ext cx="1463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Strategy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5550408" y="3264408"/>
            <a:ext cx="14630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and how participants are selected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7196328" y="2057400"/>
            <a:ext cx="1600200" cy="2697480"/>
          </a:xfrm>
          <a:prstGeom prst="roundRect">
            <a:avLst>
              <a:gd name="adj" fmla="val 6857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7744968" y="2148840"/>
            <a:ext cx="502920" cy="50292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744968" y="2167128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7269480" y="2761488"/>
            <a:ext cx="1463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7269480" y="3264408"/>
            <a:ext cx="14630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 to interpreting the data</a:t>
            </a:r>
            <a:endParaRPr lang="en-US" sz="1000" dirty="0"/>
          </a:p>
        </p:txBody>
      </p:sp>
      <p:sp>
        <p:nvSpPr>
          <p:cNvPr id="31" name="Text 29"/>
          <p:cNvSpPr/>
          <p:nvPr/>
        </p:nvSpPr>
        <p:spPr>
          <a:xfrm>
            <a:off x="320040" y="4846320"/>
            <a:ext cx="8503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Maxwell (2013); Creswell &amp; Poth (2018); Bryman (2016)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Philosophical Foundations: Ontology &amp; Epistemology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24128"/>
            <a:ext cx="4114800" cy="3931920"/>
          </a:xfrm>
          <a:prstGeom prst="roundRect">
            <a:avLst>
              <a:gd name="adj" fmla="val 2791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11480" y="1115568"/>
            <a:ext cx="3931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ONTOLOGY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411480" y="1417320"/>
            <a:ext cx="3931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2B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nature of reality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11480" y="1828800"/>
            <a:ext cx="384048" cy="384048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14400" y="178308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Realism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914400" y="2084832"/>
            <a:ext cx="3383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single reality exists independently of the researcher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11480" y="2697480"/>
            <a:ext cx="384048" cy="384048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14400" y="265176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Relativism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914400" y="2953512"/>
            <a:ext cx="3383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realities are socially constructed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11480" y="3566160"/>
            <a:ext cx="384048" cy="384048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14400" y="352044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Realism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914400" y="3822192"/>
            <a:ext cx="3383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Reality exists but is known through fallible mechanisms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709160" y="1024128"/>
            <a:ext cx="4114800" cy="3931920"/>
          </a:xfrm>
          <a:prstGeom prst="roundRect">
            <a:avLst>
              <a:gd name="adj" fmla="val 2791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800600" y="1115568"/>
            <a:ext cx="3931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300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EPISTEMOLOGY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4800600" y="1417320"/>
            <a:ext cx="3931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2B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knowledge is created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4800600" y="1828800"/>
            <a:ext cx="384048" cy="38404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303520" y="178308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Positivism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5303520" y="2084832"/>
            <a:ext cx="3383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 knowledge through observation &amp; measurement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800600" y="2697480"/>
            <a:ext cx="384048" cy="38404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5303520" y="265176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Interpretivism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5303520" y="2953512"/>
            <a:ext cx="3383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produced through subjective interpretation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4800600" y="3566160"/>
            <a:ext cx="384048" cy="38404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303520" y="352044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Constructivism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5303520" y="3822192"/>
            <a:ext cx="3383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co-constructed between researcher &amp; participant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320040" y="4846320"/>
            <a:ext cx="8503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Crotty (1998); Scotland (2012); Guba &amp; Lincoln (1994)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D737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32320" y="-914400"/>
            <a:ext cx="3200400" cy="3200400"/>
          </a:xfrm>
          <a:prstGeom prst="ellipse">
            <a:avLst/>
          </a:prstGeom>
          <a:solidFill>
            <a:srgbClr val="1A2B5C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1371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500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03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7772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Qualitative Methodologies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Five Major Qualitative Traditions (Creswell &amp; Poth, 2018)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05840"/>
            <a:ext cx="850392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20040" y="1005840"/>
            <a:ext cx="164592" cy="749808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66928" y="1078992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Phenomenology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66928" y="1389888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Lived experiences of individuals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2697480" y="1170432"/>
            <a:ext cx="25603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Husserl; van Manen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5349240" y="1170432"/>
            <a:ext cx="3383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In-depth interviews; written accounts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20040" y="1828800"/>
            <a:ext cx="8503920" cy="749808"/>
          </a:xfrm>
          <a:prstGeom prst="roundRect">
            <a:avLst>
              <a:gd name="adj" fmla="val 9756"/>
            </a:avLst>
          </a:prstGeom>
          <a:solidFill>
            <a:srgbClr val="F0F5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20040" y="1828800"/>
            <a:ext cx="164592" cy="749808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66928" y="1901952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Ethnography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566928" y="2212848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Culture &amp; behaviour in natural settings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2697480" y="1993392"/>
            <a:ext cx="25603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Malinowski; Geertz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5349240" y="1993392"/>
            <a:ext cx="3383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 observation; field notes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320040" y="2651760"/>
            <a:ext cx="850392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20040" y="2651760"/>
            <a:ext cx="164592" cy="749808"/>
          </a:xfrm>
          <a:prstGeom prst="rect">
            <a:avLst/>
          </a:prstGeom>
          <a:solidFill>
            <a:srgbClr val="1D6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66928" y="2724912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Grounded Theory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66928" y="3035808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Generate theory grounded in data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2697480" y="2816352"/>
            <a:ext cx="25603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Glaser &amp; Strauss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5349240" y="2816352"/>
            <a:ext cx="3383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Interviews; constant comparison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320040" y="3474720"/>
            <a:ext cx="8503920" cy="749808"/>
          </a:xfrm>
          <a:prstGeom prst="roundRect">
            <a:avLst>
              <a:gd name="adj" fmla="val 9756"/>
            </a:avLst>
          </a:prstGeom>
          <a:solidFill>
            <a:srgbClr val="F0F5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320040" y="3474720"/>
            <a:ext cx="164592" cy="749808"/>
          </a:xfrm>
          <a:prstGeom prst="rect">
            <a:avLst/>
          </a:prstGeom>
          <a:solidFill>
            <a:srgbClr val="1439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66928" y="3547872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566928" y="3858768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In-depth study of a bounded case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2697480" y="3639312"/>
            <a:ext cx="25603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Yin; Stake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5349240" y="3639312"/>
            <a:ext cx="3383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sources: docs, interviews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320040" y="4297680"/>
            <a:ext cx="850392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320040" y="4297680"/>
            <a:ext cx="164592" cy="749808"/>
          </a:xfrm>
          <a:prstGeom prst="rect">
            <a:avLst/>
          </a:prstGeom>
          <a:solidFill>
            <a:srgbClr val="B7450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566928" y="4370832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Narrative Inquiry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566928" y="4681728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Stories &amp; lived experiences over time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2697480" y="4462272"/>
            <a:ext cx="25603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Clandinin &amp; Connelly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5349240" y="4462272"/>
            <a:ext cx="3383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Biographical methods; storying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320040" y="5074920"/>
            <a:ext cx="8503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Creswell &amp; Poth (2018) Qualitative Inquiry &amp; Research Design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Sampling in Qualitative Research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24128"/>
            <a:ext cx="8503920" cy="777240"/>
          </a:xfrm>
          <a:prstGeom prst="roundRect">
            <a:avLst>
              <a:gd name="adj" fmla="val 14118"/>
            </a:avLst>
          </a:prstGeom>
          <a:solidFill>
            <a:srgbClr val="E0F4F4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069848"/>
            <a:ext cx="8229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 sampling is purposive — participants are selected strategically for their ability to illuminate the research question (Patton, 2015). Sample sizes are small but information-rich.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320040" y="1947672"/>
            <a:ext cx="4114800" cy="896112"/>
          </a:xfrm>
          <a:prstGeom prst="roundRect">
            <a:avLst>
              <a:gd name="adj" fmla="val 12245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203911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Purposive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231343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common in qualitative work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2834640" y="2084832"/>
            <a:ext cx="1463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Deliberate selection based on specific criteria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645152" y="1947672"/>
            <a:ext cx="4114800" cy="896112"/>
          </a:xfrm>
          <a:prstGeom prst="roundRect">
            <a:avLst>
              <a:gd name="adj" fmla="val 12245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782312" y="203911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782312" y="231343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in grounded theory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7159752" y="2084832"/>
            <a:ext cx="1463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guided by emerging theory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320040" y="2953512"/>
            <a:ext cx="4114800" cy="896112"/>
          </a:xfrm>
          <a:prstGeom prst="roundRect">
            <a:avLst>
              <a:gd name="adj" fmla="val 12245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57200" y="304495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Snowball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457200" y="331927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Hard-to-reach populations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2834640" y="3090672"/>
            <a:ext cx="1463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Participants recruit peers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4645152" y="2953512"/>
            <a:ext cx="4114800" cy="896112"/>
          </a:xfrm>
          <a:prstGeom prst="roundRect">
            <a:avLst>
              <a:gd name="adj" fmla="val 12245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782312" y="304495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Maximum Variation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4782312" y="331927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Broad perspectives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7159752" y="3090672"/>
            <a:ext cx="1463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Diverse cases to capture range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320040" y="3959352"/>
            <a:ext cx="4114800" cy="896112"/>
          </a:xfrm>
          <a:prstGeom prst="roundRect">
            <a:avLst>
              <a:gd name="adj" fmla="val 12245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57200" y="405079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Criterion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457200" y="432511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 assurance studies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2834640" y="4096512"/>
            <a:ext cx="1463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participants meet criteria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4645152" y="3959352"/>
            <a:ext cx="4114800" cy="896112"/>
          </a:xfrm>
          <a:prstGeom prst="roundRect">
            <a:avLst>
              <a:gd name="adj" fmla="val 12245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782312" y="405079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Convenience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4782312" y="432511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Exploratory or pilot studies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7159752" y="4096512"/>
            <a:ext cx="14630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Easily accessible participants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320040" y="4892040"/>
            <a:ext cx="8503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Patton (2015) Qualitative Research &amp; Evaluation Methods; Bryman (2016)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D737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32320" y="-914400"/>
            <a:ext cx="3200400" cy="3200400"/>
          </a:xfrm>
          <a:prstGeom prst="ellipse">
            <a:avLst/>
          </a:prstGeom>
          <a:solidFill>
            <a:srgbClr val="1A2B5C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1371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500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04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7772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Collection Methods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Primary Data Collection Methods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24128"/>
            <a:ext cx="4114800" cy="192024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11480" y="1133856"/>
            <a:ext cx="530352" cy="530352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11480" y="1152144"/>
            <a:ext cx="53035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🗣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069848" y="1161288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In-Depth Interviews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11480" y="1737360"/>
            <a:ext cx="391363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One-to-one, semi-structured or unstructured conversations that yield detailed personal accounts and nuanced insights into individual experiences.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411480" y="2441448"/>
            <a:ext cx="39136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Types: Structured · Semi-structured · Unstructured / life history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663440" y="1024128"/>
            <a:ext cx="4114800" cy="192024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754880" y="1133856"/>
            <a:ext cx="530352" cy="530352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754880" y="1152144"/>
            <a:ext cx="53035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👥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413248" y="1161288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Focus Groups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4754880" y="1737360"/>
            <a:ext cx="391363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Facilitated group discussion (typically 6–10 participants) that generates data through social interaction, debate, and shared meaning-making.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4754880" y="2441448"/>
            <a:ext cx="39136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Types: Homogeneous · Heterogeneous · Online focus groups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320040" y="3108960"/>
            <a:ext cx="4114800" cy="192024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11480" y="3218688"/>
            <a:ext cx="530352" cy="530352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11480" y="3236976"/>
            <a:ext cx="53035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👁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069848" y="3246120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Observation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411480" y="3822192"/>
            <a:ext cx="391363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Researcher observes participants in their natural setting; ranges from non-participant to full participant observation.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411480" y="4526280"/>
            <a:ext cx="39136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Types: Participant observation · Non-participant · Covert / overt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4663440" y="3108960"/>
            <a:ext cx="4114800" cy="192024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754880" y="3218688"/>
            <a:ext cx="530352" cy="530352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754880" y="3236976"/>
            <a:ext cx="53035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00000"/>
                </a:solidFill>
              </a:rPr>
              <a:t>📄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5413248" y="3246120"/>
            <a:ext cx="3246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Documentary Analysis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4754880" y="3822192"/>
            <a:ext cx="391363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 of existing documents — diaries, media, policy texts, archival records — to understand social phenomena.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4754880" y="4526280"/>
            <a:ext cx="39136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Types: Primary documents · Secondary texts · Digital/social media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320040" y="5074920"/>
            <a:ext cx="8503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Bryman (2016); Kvale &amp; Brinkmann (2009); Denzin &amp; Lincoln (2018)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D737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32320" y="-914400"/>
            <a:ext cx="3200400" cy="3200400"/>
          </a:xfrm>
          <a:prstGeom prst="ellipse">
            <a:avLst/>
          </a:prstGeom>
          <a:solidFill>
            <a:srgbClr val="1A2B5C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1371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500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05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7772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Analysis Approaches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Thematic Analysis: Braun &amp; Clarke (2006)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24128"/>
            <a:ext cx="8503920" cy="822960"/>
          </a:xfrm>
          <a:prstGeom prst="roundRect">
            <a:avLst>
              <a:gd name="adj" fmla="val 13333"/>
            </a:avLst>
          </a:prstGeom>
          <a:solidFill>
            <a:srgbClr val="E0F4F4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060704"/>
            <a:ext cx="822960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 Analysis (TA) is the most widely used qualitative analytic method — flexible, accessible, and applicable across epistemological positions. Braun &amp; Clarke (2006, 2021) identify six distinct phases.</a:t>
            </a:r>
            <a:endParaRPr lang="en-US" sz="1250" dirty="0"/>
          </a:p>
        </p:txBody>
      </p:sp>
      <p:sp>
        <p:nvSpPr>
          <p:cNvPr id="6" name="Shape 4"/>
          <p:cNvSpPr/>
          <p:nvPr/>
        </p:nvSpPr>
        <p:spPr>
          <a:xfrm>
            <a:off x="320040" y="1993392"/>
            <a:ext cx="1298448" cy="2880360"/>
          </a:xfrm>
          <a:prstGeom prst="roundRect">
            <a:avLst>
              <a:gd name="adj" fmla="val 8451"/>
            </a:avLst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13232" y="2075688"/>
            <a:ext cx="512064" cy="512064"/>
          </a:xfrm>
          <a:prstGeom prst="ellipse">
            <a:avLst/>
          </a:prstGeom>
          <a:solidFill>
            <a:srgbClr val="FFFFFF">
              <a:alpha val="8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13232" y="2093976"/>
            <a:ext cx="51206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365760" y="2715768"/>
            <a:ext cx="120700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Familiarisation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365760" y="3364992"/>
            <a:ext cx="1207008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 and re-read data; note initial ideas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1737360" y="1993392"/>
            <a:ext cx="1298448" cy="2880360"/>
          </a:xfrm>
          <a:prstGeom prst="roundRect">
            <a:avLst>
              <a:gd name="adj" fmla="val 8451"/>
            </a:avLst>
          </a:prstGeom>
          <a:solidFill>
            <a:srgbClr val="0D948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2130552" y="2075688"/>
            <a:ext cx="512064" cy="512064"/>
          </a:xfrm>
          <a:prstGeom prst="ellipse">
            <a:avLst/>
          </a:prstGeom>
          <a:solidFill>
            <a:srgbClr val="FFFFFF">
              <a:alpha val="8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130552" y="2093976"/>
            <a:ext cx="51206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1783080" y="2715768"/>
            <a:ext cx="120700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Generating Codes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1783080" y="3364992"/>
            <a:ext cx="1207008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Systematic, data-driven labelling of features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3154680" y="1993392"/>
            <a:ext cx="1298448" cy="2880360"/>
          </a:xfrm>
          <a:prstGeom prst="roundRect">
            <a:avLst>
              <a:gd name="adj" fmla="val 8451"/>
            </a:avLst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547872" y="2075688"/>
            <a:ext cx="512064" cy="512064"/>
          </a:xfrm>
          <a:prstGeom prst="ellipse">
            <a:avLst/>
          </a:prstGeom>
          <a:solidFill>
            <a:srgbClr val="FFFFFF">
              <a:alpha val="8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547872" y="2093976"/>
            <a:ext cx="51206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3200400" y="2715768"/>
            <a:ext cx="120700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Searching for Themes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3200400" y="3364992"/>
            <a:ext cx="1207008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Collating codes into potential themes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4572000" y="1993392"/>
            <a:ext cx="1298448" cy="2880360"/>
          </a:xfrm>
          <a:prstGeom prst="roundRect">
            <a:avLst>
              <a:gd name="adj" fmla="val 8451"/>
            </a:avLst>
          </a:prstGeom>
          <a:solidFill>
            <a:srgbClr val="0A5E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4965192" y="2075688"/>
            <a:ext cx="512064" cy="512064"/>
          </a:xfrm>
          <a:prstGeom prst="ellipse">
            <a:avLst/>
          </a:prstGeom>
          <a:solidFill>
            <a:srgbClr val="FFFFFF">
              <a:alpha val="8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965192" y="2093976"/>
            <a:ext cx="51206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4617720" y="2715768"/>
            <a:ext cx="120700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Reviewing Themes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4617720" y="3364992"/>
            <a:ext cx="1207008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Checking themes against coded data &amp; dataset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5989320" y="1993392"/>
            <a:ext cx="1298448" cy="2880360"/>
          </a:xfrm>
          <a:prstGeom prst="roundRect">
            <a:avLst>
              <a:gd name="adj" fmla="val 8451"/>
            </a:avLst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6382512" y="2075688"/>
            <a:ext cx="512064" cy="512064"/>
          </a:xfrm>
          <a:prstGeom prst="ellipse">
            <a:avLst/>
          </a:prstGeom>
          <a:solidFill>
            <a:srgbClr val="FFFFFF">
              <a:alpha val="8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382512" y="2093976"/>
            <a:ext cx="51206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6035040" y="2715768"/>
            <a:ext cx="120700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Defining Themes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6035040" y="3364992"/>
            <a:ext cx="1207008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Ongoing analysis to refine each theme</a:t>
            </a: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7406640" y="1993392"/>
            <a:ext cx="1298448" cy="2880360"/>
          </a:xfrm>
          <a:prstGeom prst="roundRect">
            <a:avLst>
              <a:gd name="adj" fmla="val 8451"/>
            </a:avLst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7799832" y="2075688"/>
            <a:ext cx="512064" cy="512064"/>
          </a:xfrm>
          <a:prstGeom prst="ellipse">
            <a:avLst/>
          </a:prstGeom>
          <a:solidFill>
            <a:srgbClr val="FFFFFF">
              <a:alpha val="8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7799832" y="2093976"/>
            <a:ext cx="51206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7452360" y="2715768"/>
            <a:ext cx="120700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Writing Up</a:t>
            </a:r>
            <a:endParaRPr lang="en-US" sz="1050" dirty="0"/>
          </a:p>
        </p:txBody>
      </p:sp>
      <p:sp>
        <p:nvSpPr>
          <p:cNvPr id="35" name="Text 33"/>
          <p:cNvSpPr/>
          <p:nvPr/>
        </p:nvSpPr>
        <p:spPr>
          <a:xfrm>
            <a:off x="7452360" y="3364992"/>
            <a:ext cx="1207008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Producing the final analytic narrative</a:t>
            </a:r>
            <a:endParaRPr lang="en-US" sz="1000" dirty="0"/>
          </a:p>
        </p:txBody>
      </p:sp>
      <p:sp>
        <p:nvSpPr>
          <p:cNvPr id="36" name="Text 34"/>
          <p:cNvSpPr/>
          <p:nvPr/>
        </p:nvSpPr>
        <p:spPr>
          <a:xfrm>
            <a:off x="320040" y="4873752"/>
            <a:ext cx="8503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Braun &amp; Clarke (2006) Using Thematic Analysis in Psychology. Qualitative Research in Psychology, 3(2), 77–101.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Other Qualitative Analysis Approaches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24128"/>
            <a:ext cx="4114800" cy="18288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1133856"/>
            <a:ext cx="38587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Grounded Theory Analysis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57200" y="1627632"/>
            <a:ext cx="38587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Glaser &amp; Strauss (1967)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457200" y="1938528"/>
            <a:ext cx="3858768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 coding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Axial coding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Selective coding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Constant comparison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saturation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4663440" y="1024128"/>
            <a:ext cx="4114800" cy="18288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800600" y="1133856"/>
            <a:ext cx="38587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Discourse Analysis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800600" y="1627632"/>
            <a:ext cx="38587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Fairclough (1992); van Dijk (2008)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4800600" y="1938528"/>
            <a:ext cx="3858768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text/talk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 language in context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Uncover power relations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ideological constructions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320040" y="3017520"/>
            <a:ext cx="4114800" cy="18288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7200" y="3127248"/>
            <a:ext cx="38587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Interpretative Phenomenological Analysis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3621024"/>
            <a:ext cx="38587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Smith, Flowers &amp; Larkin (2009)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457200" y="3931920"/>
            <a:ext cx="3858768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Close reading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Noting experiential claims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personal themes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Searching for connections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4663440" y="3017520"/>
            <a:ext cx="4114800" cy="18288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800600" y="3127248"/>
            <a:ext cx="38587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Framework Analysis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4800600" y="3621024"/>
            <a:ext cx="38587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Ritchie &amp; Spencer (1994)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4800600" y="3931920"/>
            <a:ext cx="3858768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Familiarisation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Identifying a thematic framework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Indexing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Charting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Mapping &amp; interpretation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320040" y="4910328"/>
            <a:ext cx="8503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Glaser &amp; Strauss (1967); Fairclough (1992); Smith et al. (2009); Ritchie &amp; Spencer (1994)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A2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-457200"/>
            <a:ext cx="3200400" cy="3200400"/>
          </a:xfrm>
          <a:prstGeom prst="ellipse">
            <a:avLst/>
          </a:prstGeom>
          <a:solidFill>
            <a:srgbClr val="0D7377">
              <a:alpha val="2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498080" y="3200400"/>
            <a:ext cx="1828800" cy="1828800"/>
          </a:xfrm>
          <a:prstGeom prst="ellipse">
            <a:avLst/>
          </a:prstGeom>
          <a:solidFill>
            <a:srgbClr val="D4A017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32004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500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RIGOUR, ETHICS &amp; CONCLUSION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365760" y="777240"/>
            <a:ext cx="5029200" cy="2286000"/>
          </a:xfrm>
          <a:prstGeom prst="roundRect">
            <a:avLst>
              <a:gd name="adj" fmla="val 4800"/>
            </a:avLst>
          </a:prstGeom>
          <a:solidFill>
            <a:srgbClr val="0D2244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868680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4A0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Ensuring Rigour in Qualitative Research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502920" y="1353312"/>
            <a:ext cx="137160" cy="137160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31520" y="1307592"/>
            <a:ext cx="1371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Credibility: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2148840" y="130759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899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Prolonged engagement; member checking; triangulation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502920" y="1764792"/>
            <a:ext cx="137160" cy="137160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31520" y="1719072"/>
            <a:ext cx="1371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Transferability: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2148840" y="171907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899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Thick description; purposive sampling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502920" y="2176272"/>
            <a:ext cx="137160" cy="137160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31520" y="2130552"/>
            <a:ext cx="1371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Dependability: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2148840" y="213055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899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Audit trail; reflexive journal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502920" y="2587752"/>
            <a:ext cx="137160" cy="137160"/>
          </a:xfrm>
          <a:prstGeom prst="ellipse">
            <a:avLst/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31520" y="2542032"/>
            <a:ext cx="1371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Confirmability: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2148840" y="254203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899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Reflexivity; peer debriefing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365760" y="3200400"/>
            <a:ext cx="5029200" cy="1783080"/>
          </a:xfrm>
          <a:prstGeom prst="roundRect">
            <a:avLst>
              <a:gd name="adj" fmla="val 6154"/>
            </a:avLst>
          </a:prstGeom>
          <a:solidFill>
            <a:srgbClr val="0D2244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02920" y="3273552"/>
            <a:ext cx="4754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4A0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Ethical Considerations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502920" y="3721608"/>
            <a:ext cx="109728" cy="10972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13232" y="3675888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Informed consent &amp; voluntary participation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502920" y="3959352"/>
            <a:ext cx="109728" cy="10972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13232" y="3913632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Confidentiality &amp; anonymisation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502920" y="4197096"/>
            <a:ext cx="109728" cy="10972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13232" y="4151376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Power dynamics &amp; researcher positionality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502920" y="4434840"/>
            <a:ext cx="109728" cy="10972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13232" y="4389120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Duty of care &amp; safeguarding participants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502920" y="4672584"/>
            <a:ext cx="109728" cy="109728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713232" y="4626864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BPS / BERA ethical guidelines</a:t>
            </a:r>
            <a:endParaRPr lang="en-US" sz="1050" dirty="0"/>
          </a:p>
        </p:txBody>
      </p:sp>
      <p:sp>
        <p:nvSpPr>
          <p:cNvPr id="31" name="Shape 29"/>
          <p:cNvSpPr/>
          <p:nvPr/>
        </p:nvSpPr>
        <p:spPr>
          <a:xfrm>
            <a:off x="5623560" y="777240"/>
            <a:ext cx="3200400" cy="4206240"/>
          </a:xfrm>
          <a:prstGeom prst="roundRect">
            <a:avLst>
              <a:gd name="adj" fmla="val 3429"/>
            </a:avLst>
          </a:prstGeom>
          <a:solidFill>
            <a:srgbClr val="0D2244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5742432" y="868680"/>
            <a:ext cx="2926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4A0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References</a:t>
            </a:r>
            <a:endParaRPr lang="en-US" sz="1300" dirty="0"/>
          </a:p>
        </p:txBody>
      </p:sp>
      <p:sp>
        <p:nvSpPr>
          <p:cNvPr id="33" name="Shape 31"/>
          <p:cNvSpPr/>
          <p:nvPr/>
        </p:nvSpPr>
        <p:spPr>
          <a:xfrm>
            <a:off x="5742432" y="1344168"/>
            <a:ext cx="91440" cy="914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5925312" y="1307592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Braun &amp; Clarke (2006)</a:t>
            </a:r>
            <a:endParaRPr lang="en-US" sz="1050" dirty="0"/>
          </a:p>
        </p:txBody>
      </p:sp>
      <p:sp>
        <p:nvSpPr>
          <p:cNvPr id="35" name="Shape 33"/>
          <p:cNvSpPr/>
          <p:nvPr/>
        </p:nvSpPr>
        <p:spPr>
          <a:xfrm>
            <a:off x="5742432" y="1691640"/>
            <a:ext cx="91440" cy="914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5925312" y="1655064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Bryman (2016)</a:t>
            </a:r>
            <a:endParaRPr lang="en-US" sz="1050" dirty="0"/>
          </a:p>
        </p:txBody>
      </p:sp>
      <p:sp>
        <p:nvSpPr>
          <p:cNvPr id="37" name="Shape 35"/>
          <p:cNvSpPr/>
          <p:nvPr/>
        </p:nvSpPr>
        <p:spPr>
          <a:xfrm>
            <a:off x="5742432" y="2039112"/>
            <a:ext cx="91440" cy="914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5925312" y="2002536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Creswell &amp; Poth (2018)</a:t>
            </a:r>
            <a:endParaRPr lang="en-US" sz="1050" dirty="0"/>
          </a:p>
        </p:txBody>
      </p:sp>
      <p:sp>
        <p:nvSpPr>
          <p:cNvPr id="39" name="Shape 37"/>
          <p:cNvSpPr/>
          <p:nvPr/>
        </p:nvSpPr>
        <p:spPr>
          <a:xfrm>
            <a:off x="5742432" y="2386584"/>
            <a:ext cx="91440" cy="914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5925312" y="2350008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Denzin &amp; Lincoln (2018)</a:t>
            </a:r>
            <a:endParaRPr lang="en-US" sz="1050" dirty="0"/>
          </a:p>
        </p:txBody>
      </p:sp>
      <p:sp>
        <p:nvSpPr>
          <p:cNvPr id="41" name="Shape 39"/>
          <p:cNvSpPr/>
          <p:nvPr/>
        </p:nvSpPr>
        <p:spPr>
          <a:xfrm>
            <a:off x="5742432" y="2734056"/>
            <a:ext cx="91440" cy="914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5925312" y="2697480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Guba &amp; Lincoln (1994)</a:t>
            </a:r>
            <a:endParaRPr lang="en-US" sz="1050" dirty="0"/>
          </a:p>
        </p:txBody>
      </p:sp>
      <p:sp>
        <p:nvSpPr>
          <p:cNvPr id="43" name="Shape 41"/>
          <p:cNvSpPr/>
          <p:nvPr/>
        </p:nvSpPr>
        <p:spPr>
          <a:xfrm>
            <a:off x="5742432" y="3081528"/>
            <a:ext cx="91440" cy="914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5925312" y="3044952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Kvale &amp; Brinkmann (2009)</a:t>
            </a:r>
            <a:endParaRPr lang="en-US" sz="1050" dirty="0"/>
          </a:p>
        </p:txBody>
      </p:sp>
      <p:sp>
        <p:nvSpPr>
          <p:cNvPr id="45" name="Shape 43"/>
          <p:cNvSpPr/>
          <p:nvPr/>
        </p:nvSpPr>
        <p:spPr>
          <a:xfrm>
            <a:off x="5742432" y="3429000"/>
            <a:ext cx="91440" cy="914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5925312" y="3392424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Maxwell (2013)</a:t>
            </a:r>
            <a:endParaRPr lang="en-US" sz="1050" dirty="0"/>
          </a:p>
        </p:txBody>
      </p:sp>
      <p:sp>
        <p:nvSpPr>
          <p:cNvPr id="47" name="Shape 45"/>
          <p:cNvSpPr/>
          <p:nvPr/>
        </p:nvSpPr>
        <p:spPr>
          <a:xfrm>
            <a:off x="5742432" y="3776472"/>
            <a:ext cx="91440" cy="914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5925312" y="3739896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Patton (2015)</a:t>
            </a:r>
            <a:endParaRPr lang="en-US" sz="1050" dirty="0"/>
          </a:p>
        </p:txBody>
      </p:sp>
      <p:sp>
        <p:nvSpPr>
          <p:cNvPr id="49" name="Shape 47"/>
          <p:cNvSpPr/>
          <p:nvPr/>
        </p:nvSpPr>
        <p:spPr>
          <a:xfrm>
            <a:off x="5742432" y="4123944"/>
            <a:ext cx="91440" cy="914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5925312" y="4087368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Scotland (2012)</a:t>
            </a:r>
            <a:endParaRPr lang="en-US" sz="1050" dirty="0"/>
          </a:p>
        </p:txBody>
      </p:sp>
      <p:sp>
        <p:nvSpPr>
          <p:cNvPr id="51" name="Shape 49"/>
          <p:cNvSpPr/>
          <p:nvPr/>
        </p:nvSpPr>
        <p:spPr>
          <a:xfrm>
            <a:off x="5742432" y="4471416"/>
            <a:ext cx="91440" cy="914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5925312" y="4434840"/>
            <a:ext cx="2788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Smith et al. (2009)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4F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347472" y="118872"/>
            <a:ext cx="1920240" cy="667512"/>
          </a:xfrm>
          <a:prstGeom prst="roundRect">
            <a:avLst>
              <a:gd name="adj" fmla="val 13699"/>
            </a:avLst>
          </a:prstGeom>
          <a:solidFill>
            <a:srgbClr val="D4A0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47472" y="118872"/>
            <a:ext cx="1920240" cy="6675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 1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2423160" y="91440"/>
            <a:ext cx="6492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Crafting a Qualitative Research Question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320040" y="987552"/>
            <a:ext cx="8503920" cy="1188720"/>
          </a:xfrm>
          <a:prstGeom prst="roundRect">
            <a:avLst>
              <a:gd name="adj" fmla="val 9231"/>
            </a:avLst>
          </a:prstGeom>
          <a:solidFill>
            <a:srgbClr val="1A2B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02920" y="105156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D4A0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502920" y="1325880"/>
            <a:ext cx="822960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are researching the experiences of hospitality workers in South Wales during peak season. You want to understand how they cope emotionally and what 'professional resilience' means to them.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320040" y="2304288"/>
            <a:ext cx="2724912" cy="2542032"/>
          </a:xfrm>
          <a:prstGeom prst="roundRect">
            <a:avLst>
              <a:gd name="adj" fmla="val 4317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1408176" y="2395728"/>
            <a:ext cx="548640" cy="5486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408176" y="2414016"/>
            <a:ext cx="5486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11480" y="3035808"/>
            <a:ext cx="254203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the Gap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29768" y="3493008"/>
            <a:ext cx="250545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ONE sentence: what do we NOT yet know? What knowledge gap does this study address?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950976" y="4681728"/>
            <a:ext cx="1463040" cy="256032"/>
          </a:xfrm>
          <a:prstGeom prst="roundRect">
            <a:avLst>
              <a:gd name="adj" fmla="val 21429"/>
            </a:avLst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950976" y="4681728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min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3200400" y="2304288"/>
            <a:ext cx="2724912" cy="2542032"/>
          </a:xfrm>
          <a:prstGeom prst="roundRect">
            <a:avLst>
              <a:gd name="adj" fmla="val 4317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288536" y="2395728"/>
            <a:ext cx="548640" cy="5486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288536" y="2414016"/>
            <a:ext cx="5486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3291840" y="3035808"/>
            <a:ext cx="254203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Draft Central Question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3310128" y="3493008"/>
            <a:ext cx="250545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'how', 'what', or 'why’ - write your central research question. Avoid yes/no framing.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3831336" y="4681728"/>
            <a:ext cx="1463040" cy="256032"/>
          </a:xfrm>
          <a:prstGeom prst="roundRect">
            <a:avLst>
              <a:gd name="adj" fmla="val 21429"/>
            </a:avLst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831336" y="4681728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min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6080760" y="2304288"/>
            <a:ext cx="2724912" cy="2542032"/>
          </a:xfrm>
          <a:prstGeom prst="roundRect">
            <a:avLst>
              <a:gd name="adj" fmla="val 4317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7168896" y="2395728"/>
            <a:ext cx="548640" cy="54864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168896" y="2414016"/>
            <a:ext cx="5486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6172200" y="3035808"/>
            <a:ext cx="254203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2 Sub-Questions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6190488" y="3493008"/>
            <a:ext cx="250545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 your central question into 2 specific sub-questions. Each should address a distinct aspect.</a:t>
            </a:r>
            <a:endParaRPr lang="en-US" sz="1050" dirty="0"/>
          </a:p>
        </p:txBody>
      </p:sp>
      <p:sp>
        <p:nvSpPr>
          <p:cNvPr id="28" name="Shape 26"/>
          <p:cNvSpPr/>
          <p:nvPr/>
        </p:nvSpPr>
        <p:spPr>
          <a:xfrm>
            <a:off x="6711696" y="4681728"/>
            <a:ext cx="1463040" cy="256032"/>
          </a:xfrm>
          <a:prstGeom prst="roundRect">
            <a:avLst>
              <a:gd name="adj" fmla="val 21429"/>
            </a:avLst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6711696" y="4681728"/>
            <a:ext cx="1463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min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320040" y="5029200"/>
            <a:ext cx="8503920" cy="411480"/>
          </a:xfrm>
          <a:prstGeom prst="roundRect">
            <a:avLst>
              <a:gd name="adj" fmla="val 17778"/>
            </a:avLst>
          </a:prstGeom>
          <a:solidFill>
            <a:srgbClr val="D4A017">
              <a:alpha val="8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57200" y="504748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2B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Debrief (3 min): Share your central question with a partner — does it invite exploration or shut it down? Swap and give feedback.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320040" y="5513832"/>
            <a:ext cx="8503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Total: ~15 minutes  |  Individual work then pair discussion</a:t>
            </a:r>
            <a:endParaRPr lang="en-US" sz="9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1319</Words>
  <Application>Microsoft Office PowerPoint</Application>
  <PresentationFormat>On-screen Show (16:9)</PresentationFormat>
  <Paragraphs>273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 Methods</dc:title>
  <dc:subject>PptxGenJS Presentation</dc:subject>
  <dc:creator>Jaliya De Silva</dc:creator>
  <cp:lastModifiedBy>Jaliya De Silva</cp:lastModifiedBy>
  <cp:revision>2</cp:revision>
  <dcterms:created xsi:type="dcterms:W3CDTF">2026-06-14T10:15:38Z</dcterms:created>
  <dcterms:modified xsi:type="dcterms:W3CDTF">2026-06-14T10:29:58Z</dcterms:modified>
</cp:coreProperties>
</file>