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1" r:id="rId1"/>
  </p:sldMasterIdLst>
  <p:notesMasterIdLst>
    <p:notesMasterId r:id="rId24"/>
  </p:notesMasterIdLst>
  <p:handoutMasterIdLst>
    <p:handoutMasterId r:id="rId25"/>
  </p:handoutMasterIdLst>
  <p:sldIdLst>
    <p:sldId id="257" r:id="rId2"/>
    <p:sldId id="320" r:id="rId3"/>
    <p:sldId id="321" r:id="rId4"/>
    <p:sldId id="260" r:id="rId5"/>
    <p:sldId id="322" r:id="rId6"/>
    <p:sldId id="264" r:id="rId7"/>
    <p:sldId id="323" r:id="rId8"/>
    <p:sldId id="285" r:id="rId9"/>
    <p:sldId id="315" r:id="rId10"/>
    <p:sldId id="316" r:id="rId11"/>
    <p:sldId id="317" r:id="rId12"/>
    <p:sldId id="318" r:id="rId13"/>
    <p:sldId id="324" r:id="rId14"/>
    <p:sldId id="325" r:id="rId15"/>
    <p:sldId id="326" r:id="rId16"/>
    <p:sldId id="327" r:id="rId17"/>
    <p:sldId id="308" r:id="rId18"/>
    <p:sldId id="306" r:id="rId19"/>
    <p:sldId id="309" r:id="rId20"/>
    <p:sldId id="328" r:id="rId21"/>
    <p:sldId id="276" r:id="rId22"/>
    <p:sldId id="319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FF66"/>
    <a:srgbClr val="00FF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Themed Style 1 –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8FB837D-C827-4EFA-A057-4D05807E0F7C}" styleName="Themed Style 1 –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775DCB02-9BB8-47FD-8907-85C794F793BA}" styleName="Themed Style 1 –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–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–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9C7853C-536D-4A76-A0AE-DD22124D55A5}" styleName="Themed Style 1 –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7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6662" y="29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10" Type="http://schemas.openxmlformats.org/officeDocument/2006/relationships/image" Target="../media/image43.svg"/><Relationship Id="rId4" Type="http://schemas.openxmlformats.org/officeDocument/2006/relationships/image" Target="../media/image37.svg"/><Relationship Id="rId9" Type="http://schemas.openxmlformats.org/officeDocument/2006/relationships/image" Target="../media/image4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10" Type="http://schemas.openxmlformats.org/officeDocument/2006/relationships/image" Target="../media/image43.svg"/><Relationship Id="rId4" Type="http://schemas.openxmlformats.org/officeDocument/2006/relationships/image" Target="../media/image37.svg"/><Relationship Id="rId9" Type="http://schemas.openxmlformats.org/officeDocument/2006/relationships/image" Target="../media/image4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921A9B-29B9-4935-8070-F2A7E2FC9028}" type="doc">
      <dgm:prSet loTypeId="urn:microsoft.com/office/officeart/2018/5/layout/IconCircleLabelList" loCatId="icon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A296624-7FE6-4BAF-9031-3380E7AF749C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Political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BF7F388-A3A6-4775-8C30-DC4A3BBD3490}" type="parTrans" cxnId="{A602EF2F-C44A-444A-9D94-913EDA1240B1}">
      <dgm:prSet/>
      <dgm:spPr/>
      <dgm:t>
        <a:bodyPr/>
        <a:lstStyle/>
        <a:p>
          <a:endParaRPr lang="en-US"/>
        </a:p>
      </dgm:t>
    </dgm:pt>
    <dgm:pt modelId="{9ADF0C82-D01C-4D46-9734-CB51275193F4}" type="sibTrans" cxnId="{A602EF2F-C44A-444A-9D94-913EDA1240B1}">
      <dgm:prSet/>
      <dgm:spPr/>
      <dgm:t>
        <a:bodyPr/>
        <a:lstStyle/>
        <a:p>
          <a:endParaRPr lang="en-US"/>
        </a:p>
      </dgm:t>
    </dgm:pt>
    <dgm:pt modelId="{7ABF6C0F-49B7-4AE2-88C1-846650B4D57A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Economic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6C6E966-BDB1-40ED-9A65-33CC352BA779}" type="parTrans" cxnId="{B143D0C9-1884-4E1F-B837-5E904789C33B}">
      <dgm:prSet/>
      <dgm:spPr/>
      <dgm:t>
        <a:bodyPr/>
        <a:lstStyle/>
        <a:p>
          <a:endParaRPr lang="en-US"/>
        </a:p>
      </dgm:t>
    </dgm:pt>
    <dgm:pt modelId="{EDE040F9-EE79-4B2D-B97B-F389E367397C}" type="sibTrans" cxnId="{B143D0C9-1884-4E1F-B837-5E904789C33B}">
      <dgm:prSet/>
      <dgm:spPr/>
      <dgm:t>
        <a:bodyPr/>
        <a:lstStyle/>
        <a:p>
          <a:endParaRPr lang="en-US"/>
        </a:p>
      </dgm:t>
    </dgm:pt>
    <dgm:pt modelId="{70ED7988-C6FF-4B66-84F4-04DE580F35FF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Social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ECF3C1-72E3-4319-8E9B-A45BFA7E5CEB}" type="parTrans" cxnId="{65EC358F-8496-4B85-A802-1C09BD85184E}">
      <dgm:prSet/>
      <dgm:spPr/>
      <dgm:t>
        <a:bodyPr/>
        <a:lstStyle/>
        <a:p>
          <a:endParaRPr lang="en-US"/>
        </a:p>
      </dgm:t>
    </dgm:pt>
    <dgm:pt modelId="{57670FD9-9113-4EC4-8598-CFE7EDBE054F}" type="sibTrans" cxnId="{65EC358F-8496-4B85-A802-1C09BD85184E}">
      <dgm:prSet/>
      <dgm:spPr/>
      <dgm:t>
        <a:bodyPr/>
        <a:lstStyle/>
        <a:p>
          <a:endParaRPr lang="en-US"/>
        </a:p>
      </dgm:t>
    </dgm:pt>
    <dgm:pt modelId="{E7C9DAEA-4B44-422B-A9B7-7B476B05CC25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Technological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15FC65-059E-440D-9BBE-6F39B5913C05}" type="parTrans" cxnId="{6AF6C96F-85FB-4A4E-A7DA-2D7225CDC5D6}">
      <dgm:prSet/>
      <dgm:spPr/>
      <dgm:t>
        <a:bodyPr/>
        <a:lstStyle/>
        <a:p>
          <a:endParaRPr lang="en-US"/>
        </a:p>
      </dgm:t>
    </dgm:pt>
    <dgm:pt modelId="{3989CAD6-45DB-462F-A695-214ED5D306F5}" type="sibTrans" cxnId="{6AF6C96F-85FB-4A4E-A7DA-2D7225CDC5D6}">
      <dgm:prSet/>
      <dgm:spPr/>
      <dgm:t>
        <a:bodyPr/>
        <a:lstStyle/>
        <a:p>
          <a:endParaRPr lang="en-US"/>
        </a:p>
      </dgm:t>
    </dgm:pt>
    <dgm:pt modelId="{8B90FFCC-D3CB-4696-95AC-4C151B12B4D4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Environmental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78E0ED-612F-4DDB-B48B-A8A9614621C2}" type="parTrans" cxnId="{4BA14899-4E30-4E80-B356-1610F230AD35}">
      <dgm:prSet/>
      <dgm:spPr/>
      <dgm:t>
        <a:bodyPr/>
        <a:lstStyle/>
        <a:p>
          <a:endParaRPr lang="en-US"/>
        </a:p>
      </dgm:t>
    </dgm:pt>
    <dgm:pt modelId="{7CC40286-54BF-422A-9D7E-ED287D0654A5}" type="sibTrans" cxnId="{4BA14899-4E30-4E80-B356-1610F230AD35}">
      <dgm:prSet/>
      <dgm:spPr/>
      <dgm:t>
        <a:bodyPr/>
        <a:lstStyle/>
        <a:p>
          <a:endParaRPr lang="en-US"/>
        </a:p>
      </dgm:t>
    </dgm:pt>
    <dgm:pt modelId="{8A0D7B10-A609-47A7-A02D-9D69070C3CB9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Legal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484B898-72F9-4314-A757-6E0E0BED3054}" type="sibTrans" cxnId="{A2EE58C8-1967-438F-A48D-0CECE72A1C51}">
      <dgm:prSet/>
      <dgm:spPr/>
      <dgm:t>
        <a:bodyPr/>
        <a:lstStyle/>
        <a:p>
          <a:endParaRPr lang="en-US"/>
        </a:p>
      </dgm:t>
    </dgm:pt>
    <dgm:pt modelId="{4068CABE-404E-49E1-84F5-AD914CD702E3}" type="parTrans" cxnId="{A2EE58C8-1967-438F-A48D-0CECE72A1C51}">
      <dgm:prSet/>
      <dgm:spPr/>
      <dgm:t>
        <a:bodyPr/>
        <a:lstStyle/>
        <a:p>
          <a:endParaRPr lang="en-US"/>
        </a:p>
      </dgm:t>
    </dgm:pt>
    <dgm:pt modelId="{4AA4383B-9DB1-4A2B-B588-E7442159CC5A}" type="pres">
      <dgm:prSet presAssocID="{83921A9B-29B9-4935-8070-F2A7E2FC9028}" presName="root" presStyleCnt="0">
        <dgm:presLayoutVars>
          <dgm:dir/>
          <dgm:resizeHandles val="exact"/>
        </dgm:presLayoutVars>
      </dgm:prSet>
      <dgm:spPr/>
    </dgm:pt>
    <dgm:pt modelId="{DEC2CB20-51B3-4E1A-8FEE-76E2CB70EDE9}" type="pres">
      <dgm:prSet presAssocID="{0A296624-7FE6-4BAF-9031-3380E7AF749C}" presName="compNode" presStyleCnt="0"/>
      <dgm:spPr/>
    </dgm:pt>
    <dgm:pt modelId="{66497277-E2D9-48F7-BA98-1FA22B130E02}" type="pres">
      <dgm:prSet presAssocID="{0A296624-7FE6-4BAF-9031-3380E7AF749C}" presName="iconBgRect" presStyleLbl="bgShp" presStyleIdx="0" presStyleCnt="6"/>
      <dgm:spPr/>
    </dgm:pt>
    <dgm:pt modelId="{1C00FE33-8DB6-43DC-8D95-502D7D1830D9}" type="pres">
      <dgm:prSet presAssocID="{0A296624-7FE6-4BAF-9031-3380E7AF749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A8F2DCED-7EA2-457B-9F50-873F1A398FD6}" type="pres">
      <dgm:prSet presAssocID="{0A296624-7FE6-4BAF-9031-3380E7AF749C}" presName="spaceRect" presStyleCnt="0"/>
      <dgm:spPr/>
    </dgm:pt>
    <dgm:pt modelId="{644CAC42-268B-4947-B825-5A7D97AB1D7E}" type="pres">
      <dgm:prSet presAssocID="{0A296624-7FE6-4BAF-9031-3380E7AF749C}" presName="textRect" presStyleLbl="revTx" presStyleIdx="0" presStyleCnt="6">
        <dgm:presLayoutVars>
          <dgm:chMax val="1"/>
          <dgm:chPref val="1"/>
        </dgm:presLayoutVars>
      </dgm:prSet>
      <dgm:spPr/>
    </dgm:pt>
    <dgm:pt modelId="{FD42C0E7-0D8B-4D4D-B668-DF13EADF43C6}" type="pres">
      <dgm:prSet presAssocID="{9ADF0C82-D01C-4D46-9734-CB51275193F4}" presName="sibTrans" presStyleCnt="0"/>
      <dgm:spPr/>
    </dgm:pt>
    <dgm:pt modelId="{F362106D-5CDE-4CFA-8DE6-418E57B65C22}" type="pres">
      <dgm:prSet presAssocID="{7ABF6C0F-49B7-4AE2-88C1-846650B4D57A}" presName="compNode" presStyleCnt="0"/>
      <dgm:spPr/>
    </dgm:pt>
    <dgm:pt modelId="{0109376F-BFB5-4E9F-A982-8B90C862F4CF}" type="pres">
      <dgm:prSet presAssocID="{7ABF6C0F-49B7-4AE2-88C1-846650B4D57A}" presName="iconBgRect" presStyleLbl="bgShp" presStyleIdx="1" presStyleCnt="6"/>
      <dgm:spPr/>
    </dgm:pt>
    <dgm:pt modelId="{E8905720-C32E-4E8E-B718-95707DB30212}" type="pres">
      <dgm:prSet presAssocID="{7ABF6C0F-49B7-4AE2-88C1-846650B4D57A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5B80E49A-5D46-4B15-A83D-9A8CF92E59B2}" type="pres">
      <dgm:prSet presAssocID="{7ABF6C0F-49B7-4AE2-88C1-846650B4D57A}" presName="spaceRect" presStyleCnt="0"/>
      <dgm:spPr/>
    </dgm:pt>
    <dgm:pt modelId="{B50A5154-5CCE-472A-98CD-65E3255DC376}" type="pres">
      <dgm:prSet presAssocID="{7ABF6C0F-49B7-4AE2-88C1-846650B4D57A}" presName="textRect" presStyleLbl="revTx" presStyleIdx="1" presStyleCnt="6">
        <dgm:presLayoutVars>
          <dgm:chMax val="1"/>
          <dgm:chPref val="1"/>
        </dgm:presLayoutVars>
      </dgm:prSet>
      <dgm:spPr/>
    </dgm:pt>
    <dgm:pt modelId="{6CAF6604-5430-4661-8360-E06C539BFEE4}" type="pres">
      <dgm:prSet presAssocID="{EDE040F9-EE79-4B2D-B97B-F389E367397C}" presName="sibTrans" presStyleCnt="0"/>
      <dgm:spPr/>
    </dgm:pt>
    <dgm:pt modelId="{440A002C-EFDC-4E85-BD9C-B6A86437E00F}" type="pres">
      <dgm:prSet presAssocID="{70ED7988-C6FF-4B66-84F4-04DE580F35FF}" presName="compNode" presStyleCnt="0"/>
      <dgm:spPr/>
    </dgm:pt>
    <dgm:pt modelId="{5BB31B5E-C9ED-49B1-B20F-98B901C1F385}" type="pres">
      <dgm:prSet presAssocID="{70ED7988-C6FF-4B66-84F4-04DE580F35FF}" presName="iconBgRect" presStyleLbl="bgShp" presStyleIdx="2" presStyleCnt="6"/>
      <dgm:spPr/>
    </dgm:pt>
    <dgm:pt modelId="{834F59A2-E3B9-4C89-AEF3-537366E30756}" type="pres">
      <dgm:prSet presAssocID="{70ED7988-C6FF-4B66-84F4-04DE580F35F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5CDCE377-4A6D-4DA1-8F48-25745A088248}" type="pres">
      <dgm:prSet presAssocID="{70ED7988-C6FF-4B66-84F4-04DE580F35FF}" presName="spaceRect" presStyleCnt="0"/>
      <dgm:spPr/>
    </dgm:pt>
    <dgm:pt modelId="{E5A878E6-CBCD-4EAC-B0D3-8D1F796928AC}" type="pres">
      <dgm:prSet presAssocID="{70ED7988-C6FF-4B66-84F4-04DE580F35FF}" presName="textRect" presStyleLbl="revTx" presStyleIdx="2" presStyleCnt="6">
        <dgm:presLayoutVars>
          <dgm:chMax val="1"/>
          <dgm:chPref val="1"/>
        </dgm:presLayoutVars>
      </dgm:prSet>
      <dgm:spPr/>
    </dgm:pt>
    <dgm:pt modelId="{0AA77F98-CAC3-4584-8318-ED951D0E90E4}" type="pres">
      <dgm:prSet presAssocID="{57670FD9-9113-4EC4-8598-CFE7EDBE054F}" presName="sibTrans" presStyleCnt="0"/>
      <dgm:spPr/>
    </dgm:pt>
    <dgm:pt modelId="{76176409-1890-4B3D-AF94-60E1B9CCF387}" type="pres">
      <dgm:prSet presAssocID="{E7C9DAEA-4B44-422B-A9B7-7B476B05CC25}" presName="compNode" presStyleCnt="0"/>
      <dgm:spPr/>
    </dgm:pt>
    <dgm:pt modelId="{1E92C168-E5D4-4896-B798-F83336EAE0CD}" type="pres">
      <dgm:prSet presAssocID="{E7C9DAEA-4B44-422B-A9B7-7B476B05CC25}" presName="iconBgRect" presStyleLbl="bgShp" presStyleIdx="3" presStyleCnt="6"/>
      <dgm:spPr/>
    </dgm:pt>
    <dgm:pt modelId="{91AFC6FE-355E-4FC7-B46F-82E42C02AEB7}" type="pres">
      <dgm:prSet presAssocID="{E7C9DAEA-4B44-422B-A9B7-7B476B05CC25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150B6B2B-36C0-4393-85F8-98A593B69DFA}" type="pres">
      <dgm:prSet presAssocID="{E7C9DAEA-4B44-422B-A9B7-7B476B05CC25}" presName="spaceRect" presStyleCnt="0"/>
      <dgm:spPr/>
    </dgm:pt>
    <dgm:pt modelId="{64CC1AB1-9A6F-4C9B-A185-2B92DAF208F3}" type="pres">
      <dgm:prSet presAssocID="{E7C9DAEA-4B44-422B-A9B7-7B476B05CC25}" presName="textRect" presStyleLbl="revTx" presStyleIdx="3" presStyleCnt="6">
        <dgm:presLayoutVars>
          <dgm:chMax val="1"/>
          <dgm:chPref val="1"/>
        </dgm:presLayoutVars>
      </dgm:prSet>
      <dgm:spPr/>
    </dgm:pt>
    <dgm:pt modelId="{CAE43440-30A5-49CD-8F52-2A93A7081719}" type="pres">
      <dgm:prSet presAssocID="{3989CAD6-45DB-462F-A695-214ED5D306F5}" presName="sibTrans" presStyleCnt="0"/>
      <dgm:spPr/>
    </dgm:pt>
    <dgm:pt modelId="{20175A64-DD1D-41F3-A855-AC408C0A0D42}" type="pres">
      <dgm:prSet presAssocID="{8A0D7B10-A609-47A7-A02D-9D69070C3CB9}" presName="compNode" presStyleCnt="0"/>
      <dgm:spPr/>
    </dgm:pt>
    <dgm:pt modelId="{D386F7BD-FB39-4F24-80A9-9D59583BD4C0}" type="pres">
      <dgm:prSet presAssocID="{8A0D7B10-A609-47A7-A02D-9D69070C3CB9}" presName="iconBgRect" presStyleLbl="bgShp" presStyleIdx="4" presStyleCnt="6"/>
      <dgm:spPr/>
    </dgm:pt>
    <dgm:pt modelId="{7C14A3E2-4FDF-429C-BFE2-789BB81248AE}" type="pres">
      <dgm:prSet presAssocID="{8A0D7B10-A609-47A7-A02D-9D69070C3CB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2D9DEAD8-D845-4612-9FAD-3C733269292C}" type="pres">
      <dgm:prSet presAssocID="{8A0D7B10-A609-47A7-A02D-9D69070C3CB9}" presName="spaceRect" presStyleCnt="0"/>
      <dgm:spPr/>
    </dgm:pt>
    <dgm:pt modelId="{72177A65-7F12-4B75-A0FC-33CCFEDB96FD}" type="pres">
      <dgm:prSet presAssocID="{8A0D7B10-A609-47A7-A02D-9D69070C3CB9}" presName="textRect" presStyleLbl="revTx" presStyleIdx="4" presStyleCnt="6">
        <dgm:presLayoutVars>
          <dgm:chMax val="1"/>
          <dgm:chPref val="1"/>
        </dgm:presLayoutVars>
      </dgm:prSet>
      <dgm:spPr/>
    </dgm:pt>
    <dgm:pt modelId="{8B28784D-81FA-4D19-BDA8-8AAA6D73F2A2}" type="pres">
      <dgm:prSet presAssocID="{A484B898-72F9-4314-A757-6E0E0BED3054}" presName="sibTrans" presStyleCnt="0"/>
      <dgm:spPr/>
    </dgm:pt>
    <dgm:pt modelId="{82293B38-2852-45C7-ADEA-F7E2FEF43FE8}" type="pres">
      <dgm:prSet presAssocID="{8B90FFCC-D3CB-4696-95AC-4C151B12B4D4}" presName="compNode" presStyleCnt="0"/>
      <dgm:spPr/>
    </dgm:pt>
    <dgm:pt modelId="{928227D0-F942-4D46-BC8B-4C715B4B0B49}" type="pres">
      <dgm:prSet presAssocID="{8B90FFCC-D3CB-4696-95AC-4C151B12B4D4}" presName="iconBgRect" presStyleLbl="bgShp" presStyleIdx="5" presStyleCnt="6"/>
      <dgm:spPr/>
    </dgm:pt>
    <dgm:pt modelId="{6EFAD90C-3793-40EB-81B8-405D0CECCF77}" type="pres">
      <dgm:prSet presAssocID="{8B90FFCC-D3CB-4696-95AC-4C151B12B4D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7CF11F51-FF98-4E9C-BE32-63C6098B3E4B}" type="pres">
      <dgm:prSet presAssocID="{8B90FFCC-D3CB-4696-95AC-4C151B12B4D4}" presName="spaceRect" presStyleCnt="0"/>
      <dgm:spPr/>
    </dgm:pt>
    <dgm:pt modelId="{FBD34228-6E79-4546-A724-6DFC4091BBF9}" type="pres">
      <dgm:prSet presAssocID="{8B90FFCC-D3CB-4696-95AC-4C151B12B4D4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B2A0F104-2B2B-460D-9CA2-9321172D2636}" type="presOf" srcId="{E7C9DAEA-4B44-422B-A9B7-7B476B05CC25}" destId="{64CC1AB1-9A6F-4C9B-A185-2B92DAF208F3}" srcOrd="0" destOrd="0" presId="urn:microsoft.com/office/officeart/2018/5/layout/IconCircleLabelList"/>
    <dgm:cxn modelId="{FAA51A09-4B82-4033-96BA-69CF1E6C3C08}" type="presOf" srcId="{83921A9B-29B9-4935-8070-F2A7E2FC9028}" destId="{4AA4383B-9DB1-4A2B-B588-E7442159CC5A}" srcOrd="0" destOrd="0" presId="urn:microsoft.com/office/officeart/2018/5/layout/IconCircleLabelList"/>
    <dgm:cxn modelId="{A602EF2F-C44A-444A-9D94-913EDA1240B1}" srcId="{83921A9B-29B9-4935-8070-F2A7E2FC9028}" destId="{0A296624-7FE6-4BAF-9031-3380E7AF749C}" srcOrd="0" destOrd="0" parTransId="{2BF7F388-A3A6-4775-8C30-DC4A3BBD3490}" sibTransId="{9ADF0C82-D01C-4D46-9734-CB51275193F4}"/>
    <dgm:cxn modelId="{6AF6C96F-85FB-4A4E-A7DA-2D7225CDC5D6}" srcId="{83921A9B-29B9-4935-8070-F2A7E2FC9028}" destId="{E7C9DAEA-4B44-422B-A9B7-7B476B05CC25}" srcOrd="3" destOrd="0" parTransId="{0615FC65-059E-440D-9BBE-6F39B5913C05}" sibTransId="{3989CAD6-45DB-462F-A695-214ED5D306F5}"/>
    <dgm:cxn modelId="{68860D72-4FEC-4F1A-BB41-8DBE0B5B20AD}" type="presOf" srcId="{0A296624-7FE6-4BAF-9031-3380E7AF749C}" destId="{644CAC42-268B-4947-B825-5A7D97AB1D7E}" srcOrd="0" destOrd="0" presId="urn:microsoft.com/office/officeart/2018/5/layout/IconCircleLabelList"/>
    <dgm:cxn modelId="{88796D57-ABE4-44F3-9CE0-74605B527C42}" type="presOf" srcId="{7ABF6C0F-49B7-4AE2-88C1-846650B4D57A}" destId="{B50A5154-5CCE-472A-98CD-65E3255DC376}" srcOrd="0" destOrd="0" presId="urn:microsoft.com/office/officeart/2018/5/layout/IconCircleLabelList"/>
    <dgm:cxn modelId="{9C54AA7C-D0E3-40AC-A5F2-697B4CD4E706}" type="presOf" srcId="{70ED7988-C6FF-4B66-84F4-04DE580F35FF}" destId="{E5A878E6-CBCD-4EAC-B0D3-8D1F796928AC}" srcOrd="0" destOrd="0" presId="urn:microsoft.com/office/officeart/2018/5/layout/IconCircleLabelList"/>
    <dgm:cxn modelId="{65EC358F-8496-4B85-A802-1C09BD85184E}" srcId="{83921A9B-29B9-4935-8070-F2A7E2FC9028}" destId="{70ED7988-C6FF-4B66-84F4-04DE580F35FF}" srcOrd="2" destOrd="0" parTransId="{5FECF3C1-72E3-4319-8E9B-A45BFA7E5CEB}" sibTransId="{57670FD9-9113-4EC4-8598-CFE7EDBE054F}"/>
    <dgm:cxn modelId="{4BA14899-4E30-4E80-B356-1610F230AD35}" srcId="{83921A9B-29B9-4935-8070-F2A7E2FC9028}" destId="{8B90FFCC-D3CB-4696-95AC-4C151B12B4D4}" srcOrd="5" destOrd="0" parTransId="{8678E0ED-612F-4DDB-B48B-A8A9614621C2}" sibTransId="{7CC40286-54BF-422A-9D7E-ED287D0654A5}"/>
    <dgm:cxn modelId="{EF7A2DB7-61E6-4E5B-8D96-F029FFC71D25}" type="presOf" srcId="{8B90FFCC-D3CB-4696-95AC-4C151B12B4D4}" destId="{FBD34228-6E79-4546-A724-6DFC4091BBF9}" srcOrd="0" destOrd="0" presId="urn:microsoft.com/office/officeart/2018/5/layout/IconCircleLabelList"/>
    <dgm:cxn modelId="{A2EE58C8-1967-438F-A48D-0CECE72A1C51}" srcId="{83921A9B-29B9-4935-8070-F2A7E2FC9028}" destId="{8A0D7B10-A609-47A7-A02D-9D69070C3CB9}" srcOrd="4" destOrd="0" parTransId="{4068CABE-404E-49E1-84F5-AD914CD702E3}" sibTransId="{A484B898-72F9-4314-A757-6E0E0BED3054}"/>
    <dgm:cxn modelId="{B143D0C9-1884-4E1F-B837-5E904789C33B}" srcId="{83921A9B-29B9-4935-8070-F2A7E2FC9028}" destId="{7ABF6C0F-49B7-4AE2-88C1-846650B4D57A}" srcOrd="1" destOrd="0" parTransId="{76C6E966-BDB1-40ED-9A65-33CC352BA779}" sibTransId="{EDE040F9-EE79-4B2D-B97B-F389E367397C}"/>
    <dgm:cxn modelId="{21AE13FD-D24A-443F-A8B2-FCA85CA41CE0}" type="presOf" srcId="{8A0D7B10-A609-47A7-A02D-9D69070C3CB9}" destId="{72177A65-7F12-4B75-A0FC-33CCFEDB96FD}" srcOrd="0" destOrd="0" presId="urn:microsoft.com/office/officeart/2018/5/layout/IconCircleLabelList"/>
    <dgm:cxn modelId="{BFE4B707-62D6-409A-8469-641D50D98002}" type="presParOf" srcId="{4AA4383B-9DB1-4A2B-B588-E7442159CC5A}" destId="{DEC2CB20-51B3-4E1A-8FEE-76E2CB70EDE9}" srcOrd="0" destOrd="0" presId="urn:microsoft.com/office/officeart/2018/5/layout/IconCircleLabelList"/>
    <dgm:cxn modelId="{EDB6BC95-0E84-437B-A670-1919BDEF5F8F}" type="presParOf" srcId="{DEC2CB20-51B3-4E1A-8FEE-76E2CB70EDE9}" destId="{66497277-E2D9-48F7-BA98-1FA22B130E02}" srcOrd="0" destOrd="0" presId="urn:microsoft.com/office/officeart/2018/5/layout/IconCircleLabelList"/>
    <dgm:cxn modelId="{F8C8815A-31C6-46A4-A3A3-5D0AB4B5EF1E}" type="presParOf" srcId="{DEC2CB20-51B3-4E1A-8FEE-76E2CB70EDE9}" destId="{1C00FE33-8DB6-43DC-8D95-502D7D1830D9}" srcOrd="1" destOrd="0" presId="urn:microsoft.com/office/officeart/2018/5/layout/IconCircleLabelList"/>
    <dgm:cxn modelId="{436BE838-9490-4681-84C0-265E4261EEBA}" type="presParOf" srcId="{DEC2CB20-51B3-4E1A-8FEE-76E2CB70EDE9}" destId="{A8F2DCED-7EA2-457B-9F50-873F1A398FD6}" srcOrd="2" destOrd="0" presId="urn:microsoft.com/office/officeart/2018/5/layout/IconCircleLabelList"/>
    <dgm:cxn modelId="{D3D936BB-9874-49B4-BD77-C7FEF2A47F44}" type="presParOf" srcId="{DEC2CB20-51B3-4E1A-8FEE-76E2CB70EDE9}" destId="{644CAC42-268B-4947-B825-5A7D97AB1D7E}" srcOrd="3" destOrd="0" presId="urn:microsoft.com/office/officeart/2018/5/layout/IconCircleLabelList"/>
    <dgm:cxn modelId="{5B6C9A34-7FE1-4F1D-B67B-5C59626A135B}" type="presParOf" srcId="{4AA4383B-9DB1-4A2B-B588-E7442159CC5A}" destId="{FD42C0E7-0D8B-4D4D-B668-DF13EADF43C6}" srcOrd="1" destOrd="0" presId="urn:microsoft.com/office/officeart/2018/5/layout/IconCircleLabelList"/>
    <dgm:cxn modelId="{5E6A3BE2-F5B3-4900-A6B3-F2AF9D45176F}" type="presParOf" srcId="{4AA4383B-9DB1-4A2B-B588-E7442159CC5A}" destId="{F362106D-5CDE-4CFA-8DE6-418E57B65C22}" srcOrd="2" destOrd="0" presId="urn:microsoft.com/office/officeart/2018/5/layout/IconCircleLabelList"/>
    <dgm:cxn modelId="{E9AA354C-77B3-4E1F-8D0B-1CE83CDFEFD6}" type="presParOf" srcId="{F362106D-5CDE-4CFA-8DE6-418E57B65C22}" destId="{0109376F-BFB5-4E9F-A982-8B90C862F4CF}" srcOrd="0" destOrd="0" presId="urn:microsoft.com/office/officeart/2018/5/layout/IconCircleLabelList"/>
    <dgm:cxn modelId="{613BC6B5-E0D1-483D-9359-47EBCD66DA56}" type="presParOf" srcId="{F362106D-5CDE-4CFA-8DE6-418E57B65C22}" destId="{E8905720-C32E-4E8E-B718-95707DB30212}" srcOrd="1" destOrd="0" presId="urn:microsoft.com/office/officeart/2018/5/layout/IconCircleLabelList"/>
    <dgm:cxn modelId="{E23657A3-D684-4C4B-B1D0-F881A1523F7A}" type="presParOf" srcId="{F362106D-5CDE-4CFA-8DE6-418E57B65C22}" destId="{5B80E49A-5D46-4B15-A83D-9A8CF92E59B2}" srcOrd="2" destOrd="0" presId="urn:microsoft.com/office/officeart/2018/5/layout/IconCircleLabelList"/>
    <dgm:cxn modelId="{E8CBE84D-3868-4F28-A07A-1BA3CC2C0199}" type="presParOf" srcId="{F362106D-5CDE-4CFA-8DE6-418E57B65C22}" destId="{B50A5154-5CCE-472A-98CD-65E3255DC376}" srcOrd="3" destOrd="0" presId="urn:microsoft.com/office/officeart/2018/5/layout/IconCircleLabelList"/>
    <dgm:cxn modelId="{2D7BD569-DB2C-4C59-9DAB-EAEE8BBDEC66}" type="presParOf" srcId="{4AA4383B-9DB1-4A2B-B588-E7442159CC5A}" destId="{6CAF6604-5430-4661-8360-E06C539BFEE4}" srcOrd="3" destOrd="0" presId="urn:microsoft.com/office/officeart/2018/5/layout/IconCircleLabelList"/>
    <dgm:cxn modelId="{BC880992-6BDE-4442-A340-F3B1BAAE9024}" type="presParOf" srcId="{4AA4383B-9DB1-4A2B-B588-E7442159CC5A}" destId="{440A002C-EFDC-4E85-BD9C-B6A86437E00F}" srcOrd="4" destOrd="0" presId="urn:microsoft.com/office/officeart/2018/5/layout/IconCircleLabelList"/>
    <dgm:cxn modelId="{B022557E-F798-4F12-8562-1C1488F49939}" type="presParOf" srcId="{440A002C-EFDC-4E85-BD9C-B6A86437E00F}" destId="{5BB31B5E-C9ED-49B1-B20F-98B901C1F385}" srcOrd="0" destOrd="0" presId="urn:microsoft.com/office/officeart/2018/5/layout/IconCircleLabelList"/>
    <dgm:cxn modelId="{26F42A7B-78E8-4D0C-920F-F7B28551F02E}" type="presParOf" srcId="{440A002C-EFDC-4E85-BD9C-B6A86437E00F}" destId="{834F59A2-E3B9-4C89-AEF3-537366E30756}" srcOrd="1" destOrd="0" presId="urn:microsoft.com/office/officeart/2018/5/layout/IconCircleLabelList"/>
    <dgm:cxn modelId="{BD33FEAF-F94B-4670-8348-0D600C7A7EA4}" type="presParOf" srcId="{440A002C-EFDC-4E85-BD9C-B6A86437E00F}" destId="{5CDCE377-4A6D-4DA1-8F48-25745A088248}" srcOrd="2" destOrd="0" presId="urn:microsoft.com/office/officeart/2018/5/layout/IconCircleLabelList"/>
    <dgm:cxn modelId="{D010143D-6E43-4996-BC92-1339FBADCE92}" type="presParOf" srcId="{440A002C-EFDC-4E85-BD9C-B6A86437E00F}" destId="{E5A878E6-CBCD-4EAC-B0D3-8D1F796928AC}" srcOrd="3" destOrd="0" presId="urn:microsoft.com/office/officeart/2018/5/layout/IconCircleLabelList"/>
    <dgm:cxn modelId="{51151A3B-147E-47B0-A9D3-FFD5C9E962B0}" type="presParOf" srcId="{4AA4383B-9DB1-4A2B-B588-E7442159CC5A}" destId="{0AA77F98-CAC3-4584-8318-ED951D0E90E4}" srcOrd="5" destOrd="0" presId="urn:microsoft.com/office/officeart/2018/5/layout/IconCircleLabelList"/>
    <dgm:cxn modelId="{29E23258-5D0B-4D5A-A46C-5F169D4ACE46}" type="presParOf" srcId="{4AA4383B-9DB1-4A2B-B588-E7442159CC5A}" destId="{76176409-1890-4B3D-AF94-60E1B9CCF387}" srcOrd="6" destOrd="0" presId="urn:microsoft.com/office/officeart/2018/5/layout/IconCircleLabelList"/>
    <dgm:cxn modelId="{E0AC40C9-E5B6-4043-89C2-B35C3EBAC62A}" type="presParOf" srcId="{76176409-1890-4B3D-AF94-60E1B9CCF387}" destId="{1E92C168-E5D4-4896-B798-F83336EAE0CD}" srcOrd="0" destOrd="0" presId="urn:microsoft.com/office/officeart/2018/5/layout/IconCircleLabelList"/>
    <dgm:cxn modelId="{B6294D67-1A8E-4182-9DA3-23260FC91377}" type="presParOf" srcId="{76176409-1890-4B3D-AF94-60E1B9CCF387}" destId="{91AFC6FE-355E-4FC7-B46F-82E42C02AEB7}" srcOrd="1" destOrd="0" presId="urn:microsoft.com/office/officeart/2018/5/layout/IconCircleLabelList"/>
    <dgm:cxn modelId="{B34F266E-0723-4DC2-B6FD-999E275A17DA}" type="presParOf" srcId="{76176409-1890-4B3D-AF94-60E1B9CCF387}" destId="{150B6B2B-36C0-4393-85F8-98A593B69DFA}" srcOrd="2" destOrd="0" presId="urn:microsoft.com/office/officeart/2018/5/layout/IconCircleLabelList"/>
    <dgm:cxn modelId="{09169910-4C36-4B03-8F9F-36949249C4F3}" type="presParOf" srcId="{76176409-1890-4B3D-AF94-60E1B9CCF387}" destId="{64CC1AB1-9A6F-4C9B-A185-2B92DAF208F3}" srcOrd="3" destOrd="0" presId="urn:microsoft.com/office/officeart/2018/5/layout/IconCircleLabelList"/>
    <dgm:cxn modelId="{FC79A194-24CB-4EE0-99FD-7A42DAF70865}" type="presParOf" srcId="{4AA4383B-9DB1-4A2B-B588-E7442159CC5A}" destId="{CAE43440-30A5-49CD-8F52-2A93A7081719}" srcOrd="7" destOrd="0" presId="urn:microsoft.com/office/officeart/2018/5/layout/IconCircleLabelList"/>
    <dgm:cxn modelId="{E2B56B19-6CC4-4A97-819A-6EA63F762B3F}" type="presParOf" srcId="{4AA4383B-9DB1-4A2B-B588-E7442159CC5A}" destId="{20175A64-DD1D-41F3-A855-AC408C0A0D42}" srcOrd="8" destOrd="0" presId="urn:microsoft.com/office/officeart/2018/5/layout/IconCircleLabelList"/>
    <dgm:cxn modelId="{AF2E5109-9588-4D75-AB00-B6544B06B520}" type="presParOf" srcId="{20175A64-DD1D-41F3-A855-AC408C0A0D42}" destId="{D386F7BD-FB39-4F24-80A9-9D59583BD4C0}" srcOrd="0" destOrd="0" presId="urn:microsoft.com/office/officeart/2018/5/layout/IconCircleLabelList"/>
    <dgm:cxn modelId="{9D84B710-07BB-494B-831C-B98A18D4B2D1}" type="presParOf" srcId="{20175A64-DD1D-41F3-A855-AC408C0A0D42}" destId="{7C14A3E2-4FDF-429C-BFE2-789BB81248AE}" srcOrd="1" destOrd="0" presId="urn:microsoft.com/office/officeart/2018/5/layout/IconCircleLabelList"/>
    <dgm:cxn modelId="{F67B261D-E86C-4D00-8A38-C419944FD59C}" type="presParOf" srcId="{20175A64-DD1D-41F3-A855-AC408C0A0D42}" destId="{2D9DEAD8-D845-4612-9FAD-3C733269292C}" srcOrd="2" destOrd="0" presId="urn:microsoft.com/office/officeart/2018/5/layout/IconCircleLabelList"/>
    <dgm:cxn modelId="{38A510AF-1B5D-4CCF-B849-103F8560E5F9}" type="presParOf" srcId="{20175A64-DD1D-41F3-A855-AC408C0A0D42}" destId="{72177A65-7F12-4B75-A0FC-33CCFEDB96FD}" srcOrd="3" destOrd="0" presId="urn:microsoft.com/office/officeart/2018/5/layout/IconCircleLabelList"/>
    <dgm:cxn modelId="{909E1162-9381-42B3-9345-187E224B7682}" type="presParOf" srcId="{4AA4383B-9DB1-4A2B-B588-E7442159CC5A}" destId="{8B28784D-81FA-4D19-BDA8-8AAA6D73F2A2}" srcOrd="9" destOrd="0" presId="urn:microsoft.com/office/officeart/2018/5/layout/IconCircleLabelList"/>
    <dgm:cxn modelId="{095CEB3D-6515-4BBA-B796-EF08B83F71E6}" type="presParOf" srcId="{4AA4383B-9DB1-4A2B-B588-E7442159CC5A}" destId="{82293B38-2852-45C7-ADEA-F7E2FEF43FE8}" srcOrd="10" destOrd="0" presId="urn:microsoft.com/office/officeart/2018/5/layout/IconCircleLabelList"/>
    <dgm:cxn modelId="{F75FB0FF-A529-43C4-B7EF-C35D9130E447}" type="presParOf" srcId="{82293B38-2852-45C7-ADEA-F7E2FEF43FE8}" destId="{928227D0-F942-4D46-BC8B-4C715B4B0B49}" srcOrd="0" destOrd="0" presId="urn:microsoft.com/office/officeart/2018/5/layout/IconCircleLabelList"/>
    <dgm:cxn modelId="{B16CDC73-B22F-474B-9EC4-9DAE319E2290}" type="presParOf" srcId="{82293B38-2852-45C7-ADEA-F7E2FEF43FE8}" destId="{6EFAD90C-3793-40EB-81B8-405D0CECCF77}" srcOrd="1" destOrd="0" presId="urn:microsoft.com/office/officeart/2018/5/layout/IconCircleLabelList"/>
    <dgm:cxn modelId="{93FC3270-BA47-49F2-AF67-7301949C34CD}" type="presParOf" srcId="{82293B38-2852-45C7-ADEA-F7E2FEF43FE8}" destId="{7CF11F51-FF98-4E9C-BE32-63C6098B3E4B}" srcOrd="2" destOrd="0" presId="urn:microsoft.com/office/officeart/2018/5/layout/IconCircleLabelList"/>
    <dgm:cxn modelId="{D785D1D0-F4A7-480F-80F3-20A2903300D0}" type="presParOf" srcId="{82293B38-2852-45C7-ADEA-F7E2FEF43FE8}" destId="{FBD34228-6E79-4546-A724-6DFC4091BBF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067CED-D8EC-4FC1-B351-F8DFE9DE304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D10AC96-67C5-4D61-A7E4-B36E8470C5A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Apple remains a dominant global technology company supported by strong brand loyalty and financial performance.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AECF81-98DD-4BD2-A13F-B5198721581F}" type="parTrans" cxnId="{E14A02E1-EC95-4C3D-A964-7B077C39C0A4}">
      <dgm:prSet/>
      <dgm:spPr/>
      <dgm:t>
        <a:bodyPr/>
        <a:lstStyle/>
        <a:p>
          <a:endParaRPr lang="en-US"/>
        </a:p>
      </dgm:t>
    </dgm:pt>
    <dgm:pt modelId="{8041A56A-3A19-4F46-8E8E-8FCDD49E31F4}" type="sibTrans" cxnId="{E14A02E1-EC95-4C3D-A964-7B077C39C0A4}">
      <dgm:prSet phldrT="01" phldr="0"/>
      <dgm:spPr/>
      <dgm:t>
        <a:bodyPr/>
        <a:lstStyle/>
        <a:p>
          <a:endParaRPr lang="en-US" dirty="0"/>
        </a:p>
      </dgm:t>
    </dgm:pt>
    <dgm:pt modelId="{AB073EAE-DA51-4234-AB77-31344AA7C2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 application of SWOT and PESTLE frameworks highlights both significant growth opportunities and increasing external pressures.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00E501B-70FD-417B-935A-08740DAC8039}" type="parTrans" cxnId="{0FB88C29-FC8F-4A56-A6BC-4FE328EC7B4E}">
      <dgm:prSet/>
      <dgm:spPr/>
      <dgm:t>
        <a:bodyPr/>
        <a:lstStyle/>
        <a:p>
          <a:endParaRPr lang="en-US"/>
        </a:p>
      </dgm:t>
    </dgm:pt>
    <dgm:pt modelId="{E35F5E1D-9036-41BB-82B8-FFC2ABCCC4CC}" type="sibTrans" cxnId="{0FB88C29-FC8F-4A56-A6BC-4FE328EC7B4E}">
      <dgm:prSet phldrT="02" phldr="0"/>
      <dgm:spPr/>
      <dgm:t>
        <a:bodyPr/>
        <a:lstStyle/>
        <a:p>
          <a:endParaRPr lang="en-US"/>
        </a:p>
      </dgm:t>
    </dgm:pt>
    <dgm:pt modelId="{C0822FFA-3F7B-4D87-93CA-740915DB6F6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Continuous innovation remains central to sustaining competitive advantage and long-term performance.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FBE68C1-F420-41D0-B00F-A0CB09140800}" type="parTrans" cxnId="{9F7722EB-96F4-4867-B6CD-6661E8081AED}">
      <dgm:prSet/>
      <dgm:spPr/>
      <dgm:t>
        <a:bodyPr/>
        <a:lstStyle/>
        <a:p>
          <a:endParaRPr lang="en-US"/>
        </a:p>
      </dgm:t>
    </dgm:pt>
    <dgm:pt modelId="{51B54A45-E7DF-419F-A8B8-8E119451F8F4}" type="sibTrans" cxnId="{9F7722EB-96F4-4867-B6CD-6661E8081AED}">
      <dgm:prSet phldrT="03" phldr="0"/>
      <dgm:spPr/>
      <dgm:t>
        <a:bodyPr/>
        <a:lstStyle/>
        <a:p>
          <a:endParaRPr lang="en-US"/>
        </a:p>
      </dgm:t>
    </dgm:pt>
    <dgm:pt modelId="{F9B984D1-AC6B-4911-B8B5-F01753E9AB3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While globalisation has expanded Apple’s international presence, it has also heightened exposure to political, economic and regulatory risk.</a:t>
          </a:r>
        </a:p>
      </dgm:t>
    </dgm:pt>
    <dgm:pt modelId="{9176E125-13E1-4427-9893-75C14DF6B997}" type="parTrans" cxnId="{A799E4DB-20A9-4E7F-B952-04D2218B1204}">
      <dgm:prSet/>
      <dgm:spPr/>
      <dgm:t>
        <a:bodyPr/>
        <a:lstStyle/>
        <a:p>
          <a:endParaRPr lang="en-GB"/>
        </a:p>
      </dgm:t>
    </dgm:pt>
    <dgm:pt modelId="{34F2F3FB-B585-43A9-B6BD-B639B2FDCC10}" type="sibTrans" cxnId="{A799E4DB-20A9-4E7F-B952-04D2218B1204}">
      <dgm:prSet/>
      <dgm:spPr/>
      <dgm:t>
        <a:bodyPr/>
        <a:lstStyle/>
        <a:p>
          <a:endParaRPr lang="en-GB"/>
        </a:p>
      </dgm:t>
    </dgm:pt>
    <dgm:pt modelId="{DC6AA4E5-DB3B-4094-871E-9DB092C8BE0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To maintain its market leadership, Apple must retain strategic focus and adapt proactively to its evolving external environment.</a:t>
          </a:r>
        </a:p>
      </dgm:t>
    </dgm:pt>
    <dgm:pt modelId="{28A1977C-B780-4984-A294-53E8CE04868F}" type="parTrans" cxnId="{9DCC94B9-222F-4BB6-BAAC-22A4078906C1}">
      <dgm:prSet/>
      <dgm:spPr/>
      <dgm:t>
        <a:bodyPr/>
        <a:lstStyle/>
        <a:p>
          <a:endParaRPr lang="en-GB"/>
        </a:p>
      </dgm:t>
    </dgm:pt>
    <dgm:pt modelId="{A7C20BF6-4BF9-4F5E-AC91-4B2D1BF73118}" type="sibTrans" cxnId="{9DCC94B9-222F-4BB6-BAAC-22A4078906C1}">
      <dgm:prSet/>
      <dgm:spPr/>
      <dgm:t>
        <a:bodyPr/>
        <a:lstStyle/>
        <a:p>
          <a:endParaRPr lang="en-GB"/>
        </a:p>
      </dgm:t>
    </dgm:pt>
    <dgm:pt modelId="{7FDA4B8A-BB0D-4444-A37E-DC4A2F5AAA6A}" type="pres">
      <dgm:prSet presAssocID="{B3067CED-D8EC-4FC1-B351-F8DFE9DE3046}" presName="root" presStyleCnt="0">
        <dgm:presLayoutVars>
          <dgm:dir/>
          <dgm:resizeHandles val="exact"/>
        </dgm:presLayoutVars>
      </dgm:prSet>
      <dgm:spPr/>
    </dgm:pt>
    <dgm:pt modelId="{7454B396-8695-4F80-96D0-871E7E2BFB79}" type="pres">
      <dgm:prSet presAssocID="{8D10AC96-67C5-4D61-A7E4-B36E8470C5A5}" presName="compNode" presStyleCnt="0"/>
      <dgm:spPr/>
    </dgm:pt>
    <dgm:pt modelId="{DA8E2654-2629-45C6-B0B3-C5DFC9E42E6A}" type="pres">
      <dgm:prSet presAssocID="{8D10AC96-67C5-4D61-A7E4-B36E8470C5A5}" presName="bgRect" presStyleLbl="bgShp" presStyleIdx="0" presStyleCnt="5"/>
      <dgm:spPr/>
    </dgm:pt>
    <dgm:pt modelId="{7C85BB79-DA10-4DBD-81EE-644893B78D54}" type="pres">
      <dgm:prSet presAssocID="{8D10AC96-67C5-4D61-A7E4-B36E8470C5A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rified Brand"/>
        </a:ext>
      </dgm:extLst>
    </dgm:pt>
    <dgm:pt modelId="{03C01047-F47C-478E-B626-75024E2112BC}" type="pres">
      <dgm:prSet presAssocID="{8D10AC96-67C5-4D61-A7E4-B36E8470C5A5}" presName="spaceRect" presStyleCnt="0"/>
      <dgm:spPr/>
    </dgm:pt>
    <dgm:pt modelId="{168EC9C8-871E-442D-90B1-F8D95BAA7FC0}" type="pres">
      <dgm:prSet presAssocID="{8D10AC96-67C5-4D61-A7E4-B36E8470C5A5}" presName="parTx" presStyleLbl="revTx" presStyleIdx="0" presStyleCnt="5">
        <dgm:presLayoutVars>
          <dgm:chMax val="0"/>
          <dgm:chPref val="0"/>
        </dgm:presLayoutVars>
      </dgm:prSet>
      <dgm:spPr/>
    </dgm:pt>
    <dgm:pt modelId="{3CBA3F37-D83B-4307-B2C5-C1C2682455AE}" type="pres">
      <dgm:prSet presAssocID="{8041A56A-3A19-4F46-8E8E-8FCDD49E31F4}" presName="sibTrans" presStyleCnt="0"/>
      <dgm:spPr/>
    </dgm:pt>
    <dgm:pt modelId="{8CBA1C40-90AF-47D6-9071-B5417D65F588}" type="pres">
      <dgm:prSet presAssocID="{AB073EAE-DA51-4234-AB77-31344AA7C245}" presName="compNode" presStyleCnt="0"/>
      <dgm:spPr/>
    </dgm:pt>
    <dgm:pt modelId="{F0AAA52A-51B8-420F-8716-A7CD052EEDC5}" type="pres">
      <dgm:prSet presAssocID="{AB073EAE-DA51-4234-AB77-31344AA7C245}" presName="bgRect" presStyleLbl="bgShp" presStyleIdx="1" presStyleCnt="5"/>
      <dgm:spPr/>
    </dgm:pt>
    <dgm:pt modelId="{F49164EB-A98F-4F7A-9221-B57061D0599E}" type="pres">
      <dgm:prSet presAssocID="{AB073EAE-DA51-4234-AB77-31344AA7C24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nboarding"/>
        </a:ext>
      </dgm:extLst>
    </dgm:pt>
    <dgm:pt modelId="{7F06B380-9972-47F7-82AE-D510E431105D}" type="pres">
      <dgm:prSet presAssocID="{AB073EAE-DA51-4234-AB77-31344AA7C245}" presName="spaceRect" presStyleCnt="0"/>
      <dgm:spPr/>
    </dgm:pt>
    <dgm:pt modelId="{56CB985A-5EC5-431E-B9A9-7679D2853D86}" type="pres">
      <dgm:prSet presAssocID="{AB073EAE-DA51-4234-AB77-31344AA7C245}" presName="parTx" presStyleLbl="revTx" presStyleIdx="1" presStyleCnt="5">
        <dgm:presLayoutVars>
          <dgm:chMax val="0"/>
          <dgm:chPref val="0"/>
        </dgm:presLayoutVars>
      </dgm:prSet>
      <dgm:spPr/>
    </dgm:pt>
    <dgm:pt modelId="{F00CA25C-584D-4FE8-B539-E63BF2358D01}" type="pres">
      <dgm:prSet presAssocID="{E35F5E1D-9036-41BB-82B8-FFC2ABCCC4CC}" presName="sibTrans" presStyleCnt="0"/>
      <dgm:spPr/>
    </dgm:pt>
    <dgm:pt modelId="{A4EB1DAA-E5C3-4CAD-AC1D-D0C65DA600FF}" type="pres">
      <dgm:prSet presAssocID="{F9B984D1-AC6B-4911-B8B5-F01753E9AB37}" presName="compNode" presStyleCnt="0"/>
      <dgm:spPr/>
    </dgm:pt>
    <dgm:pt modelId="{5D6C5DA6-1A64-4DB7-BC48-ABF0E47F449B}" type="pres">
      <dgm:prSet presAssocID="{F9B984D1-AC6B-4911-B8B5-F01753E9AB37}" presName="bgRect" presStyleLbl="bgShp" presStyleIdx="2" presStyleCnt="5"/>
      <dgm:spPr/>
    </dgm:pt>
    <dgm:pt modelId="{69F51A45-7D11-4BFD-83D9-24DF2FA3599A}" type="pres">
      <dgm:prSet presAssocID="{F9B984D1-AC6B-4911-B8B5-F01753E9AB3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orth America with solid fill"/>
        </a:ext>
      </dgm:extLst>
    </dgm:pt>
    <dgm:pt modelId="{0FC4638C-9213-4977-9E8E-D97AB2625C72}" type="pres">
      <dgm:prSet presAssocID="{F9B984D1-AC6B-4911-B8B5-F01753E9AB37}" presName="spaceRect" presStyleCnt="0"/>
      <dgm:spPr/>
    </dgm:pt>
    <dgm:pt modelId="{5711769A-F3FC-46C4-9287-D3D998E45F42}" type="pres">
      <dgm:prSet presAssocID="{F9B984D1-AC6B-4911-B8B5-F01753E9AB37}" presName="parTx" presStyleLbl="revTx" presStyleIdx="2" presStyleCnt="5">
        <dgm:presLayoutVars>
          <dgm:chMax val="0"/>
          <dgm:chPref val="0"/>
        </dgm:presLayoutVars>
      </dgm:prSet>
      <dgm:spPr/>
    </dgm:pt>
    <dgm:pt modelId="{9150BE3B-15B0-42B1-94BD-0AAACB923476}" type="pres">
      <dgm:prSet presAssocID="{34F2F3FB-B585-43A9-B6BD-B639B2FDCC10}" presName="sibTrans" presStyleCnt="0"/>
      <dgm:spPr/>
    </dgm:pt>
    <dgm:pt modelId="{97151A98-C336-4DC5-B3BD-698C2EA7A173}" type="pres">
      <dgm:prSet presAssocID="{C0822FFA-3F7B-4D87-93CA-740915DB6F68}" presName="compNode" presStyleCnt="0"/>
      <dgm:spPr/>
    </dgm:pt>
    <dgm:pt modelId="{A7449BA4-65A0-4411-8376-4F87BE1F347C}" type="pres">
      <dgm:prSet presAssocID="{C0822FFA-3F7B-4D87-93CA-740915DB6F68}" presName="bgRect" presStyleLbl="bgShp" presStyleIdx="3" presStyleCnt="5"/>
      <dgm:spPr/>
    </dgm:pt>
    <dgm:pt modelId="{B2AF872A-36C6-4094-BAA2-BF483216F24F}" type="pres">
      <dgm:prSet presAssocID="{C0822FFA-3F7B-4D87-93CA-740915DB6F6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 Secure"/>
        </a:ext>
      </dgm:extLst>
    </dgm:pt>
    <dgm:pt modelId="{3E9D7769-3176-4542-B739-E759251F8D7A}" type="pres">
      <dgm:prSet presAssocID="{C0822FFA-3F7B-4D87-93CA-740915DB6F68}" presName="spaceRect" presStyleCnt="0"/>
      <dgm:spPr/>
    </dgm:pt>
    <dgm:pt modelId="{E5DEFD21-B4D2-4B6C-9533-827B02C46E55}" type="pres">
      <dgm:prSet presAssocID="{C0822FFA-3F7B-4D87-93CA-740915DB6F68}" presName="parTx" presStyleLbl="revTx" presStyleIdx="3" presStyleCnt="5">
        <dgm:presLayoutVars>
          <dgm:chMax val="0"/>
          <dgm:chPref val="0"/>
        </dgm:presLayoutVars>
      </dgm:prSet>
      <dgm:spPr/>
    </dgm:pt>
    <dgm:pt modelId="{6BB2995C-1101-4B0B-BFE6-26794227E07C}" type="pres">
      <dgm:prSet presAssocID="{51B54A45-E7DF-419F-A8B8-8E119451F8F4}" presName="sibTrans" presStyleCnt="0"/>
      <dgm:spPr/>
    </dgm:pt>
    <dgm:pt modelId="{85500365-AFDD-4F06-8903-9D92F0946771}" type="pres">
      <dgm:prSet presAssocID="{DC6AA4E5-DB3B-4094-871E-9DB092C8BE0F}" presName="compNode" presStyleCnt="0"/>
      <dgm:spPr/>
    </dgm:pt>
    <dgm:pt modelId="{85ACF918-D0AB-4710-BFEC-A05583863876}" type="pres">
      <dgm:prSet presAssocID="{DC6AA4E5-DB3B-4094-871E-9DB092C8BE0F}" presName="bgRect" presStyleLbl="bgShp" presStyleIdx="4" presStyleCnt="5"/>
      <dgm:spPr/>
    </dgm:pt>
    <dgm:pt modelId="{18FC8AD7-A42F-4CBA-83DC-EF1AD9F60415}" type="pres">
      <dgm:prSet presAssocID="{DC6AA4E5-DB3B-4094-871E-9DB092C8BE0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hand with plant with solid fill"/>
        </a:ext>
      </dgm:extLst>
    </dgm:pt>
    <dgm:pt modelId="{38FD0434-95AC-415C-9B8C-F8483CE517F4}" type="pres">
      <dgm:prSet presAssocID="{DC6AA4E5-DB3B-4094-871E-9DB092C8BE0F}" presName="spaceRect" presStyleCnt="0"/>
      <dgm:spPr/>
    </dgm:pt>
    <dgm:pt modelId="{7366360E-7785-4607-8548-DC5B09C9EF07}" type="pres">
      <dgm:prSet presAssocID="{DC6AA4E5-DB3B-4094-871E-9DB092C8BE0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0FEE822-D245-48A6-B84F-4925906E6032}" type="presOf" srcId="{F9B984D1-AC6B-4911-B8B5-F01753E9AB37}" destId="{5711769A-F3FC-46C4-9287-D3D998E45F42}" srcOrd="0" destOrd="0" presId="urn:microsoft.com/office/officeart/2018/2/layout/IconVerticalSolidList"/>
    <dgm:cxn modelId="{0FB88C29-FC8F-4A56-A6BC-4FE328EC7B4E}" srcId="{B3067CED-D8EC-4FC1-B351-F8DFE9DE3046}" destId="{AB073EAE-DA51-4234-AB77-31344AA7C245}" srcOrd="1" destOrd="0" parTransId="{000E501B-70FD-417B-935A-08740DAC8039}" sibTransId="{E35F5E1D-9036-41BB-82B8-FFC2ABCCC4CC}"/>
    <dgm:cxn modelId="{778CA252-9781-408D-BC04-D4AB39C5DC48}" type="presOf" srcId="{AB073EAE-DA51-4234-AB77-31344AA7C245}" destId="{56CB985A-5EC5-431E-B9A9-7679D2853D86}" srcOrd="0" destOrd="0" presId="urn:microsoft.com/office/officeart/2018/2/layout/IconVerticalSolidList"/>
    <dgm:cxn modelId="{054ED086-EBF8-4340-9011-E925908D951A}" type="presOf" srcId="{C0822FFA-3F7B-4D87-93CA-740915DB6F68}" destId="{E5DEFD21-B4D2-4B6C-9533-827B02C46E55}" srcOrd="0" destOrd="0" presId="urn:microsoft.com/office/officeart/2018/2/layout/IconVerticalSolidList"/>
    <dgm:cxn modelId="{77C6CF8B-EC5E-4B90-BFB5-B17A3E1E8330}" type="presOf" srcId="{DC6AA4E5-DB3B-4094-871E-9DB092C8BE0F}" destId="{7366360E-7785-4607-8548-DC5B09C9EF07}" srcOrd="0" destOrd="0" presId="urn:microsoft.com/office/officeart/2018/2/layout/IconVerticalSolidList"/>
    <dgm:cxn modelId="{9DCC94B9-222F-4BB6-BAAC-22A4078906C1}" srcId="{B3067CED-D8EC-4FC1-B351-F8DFE9DE3046}" destId="{DC6AA4E5-DB3B-4094-871E-9DB092C8BE0F}" srcOrd="4" destOrd="0" parTransId="{28A1977C-B780-4984-A294-53E8CE04868F}" sibTransId="{A7C20BF6-4BF9-4F5E-AC91-4B2D1BF73118}"/>
    <dgm:cxn modelId="{A799E4DB-20A9-4E7F-B952-04D2218B1204}" srcId="{B3067CED-D8EC-4FC1-B351-F8DFE9DE3046}" destId="{F9B984D1-AC6B-4911-B8B5-F01753E9AB37}" srcOrd="2" destOrd="0" parTransId="{9176E125-13E1-4427-9893-75C14DF6B997}" sibTransId="{34F2F3FB-B585-43A9-B6BD-B639B2FDCC10}"/>
    <dgm:cxn modelId="{26D93ADD-75A4-4FBC-9359-585F15398C76}" type="presOf" srcId="{8D10AC96-67C5-4D61-A7E4-B36E8470C5A5}" destId="{168EC9C8-871E-442D-90B1-F8D95BAA7FC0}" srcOrd="0" destOrd="0" presId="urn:microsoft.com/office/officeart/2018/2/layout/IconVerticalSolidList"/>
    <dgm:cxn modelId="{E14A02E1-EC95-4C3D-A964-7B077C39C0A4}" srcId="{B3067CED-D8EC-4FC1-B351-F8DFE9DE3046}" destId="{8D10AC96-67C5-4D61-A7E4-B36E8470C5A5}" srcOrd="0" destOrd="0" parTransId="{01AECF81-98DD-4BD2-A13F-B5198721581F}" sibTransId="{8041A56A-3A19-4F46-8E8E-8FCDD49E31F4}"/>
    <dgm:cxn modelId="{2B552EE9-1546-4834-B7A9-B437279BA330}" type="presOf" srcId="{B3067CED-D8EC-4FC1-B351-F8DFE9DE3046}" destId="{7FDA4B8A-BB0D-4444-A37E-DC4A2F5AAA6A}" srcOrd="0" destOrd="0" presId="urn:microsoft.com/office/officeart/2018/2/layout/IconVerticalSolidList"/>
    <dgm:cxn modelId="{9F7722EB-96F4-4867-B6CD-6661E8081AED}" srcId="{B3067CED-D8EC-4FC1-B351-F8DFE9DE3046}" destId="{C0822FFA-3F7B-4D87-93CA-740915DB6F68}" srcOrd="3" destOrd="0" parTransId="{0FBE68C1-F420-41D0-B00F-A0CB09140800}" sibTransId="{51B54A45-E7DF-419F-A8B8-8E119451F8F4}"/>
    <dgm:cxn modelId="{448885E4-C95B-4F23-BBEF-232E780B7F59}" type="presParOf" srcId="{7FDA4B8A-BB0D-4444-A37E-DC4A2F5AAA6A}" destId="{7454B396-8695-4F80-96D0-871E7E2BFB79}" srcOrd="0" destOrd="0" presId="urn:microsoft.com/office/officeart/2018/2/layout/IconVerticalSolidList"/>
    <dgm:cxn modelId="{CB8F3286-BF91-4D95-A729-0E82023E6395}" type="presParOf" srcId="{7454B396-8695-4F80-96D0-871E7E2BFB79}" destId="{DA8E2654-2629-45C6-B0B3-C5DFC9E42E6A}" srcOrd="0" destOrd="0" presId="urn:microsoft.com/office/officeart/2018/2/layout/IconVerticalSolidList"/>
    <dgm:cxn modelId="{5F1FBED9-71B7-48D6-A7AE-38F06D35289F}" type="presParOf" srcId="{7454B396-8695-4F80-96D0-871E7E2BFB79}" destId="{7C85BB79-DA10-4DBD-81EE-644893B78D54}" srcOrd="1" destOrd="0" presId="urn:microsoft.com/office/officeart/2018/2/layout/IconVerticalSolidList"/>
    <dgm:cxn modelId="{538F5CBB-515A-435E-B659-50DC2CBF3942}" type="presParOf" srcId="{7454B396-8695-4F80-96D0-871E7E2BFB79}" destId="{03C01047-F47C-478E-B626-75024E2112BC}" srcOrd="2" destOrd="0" presId="urn:microsoft.com/office/officeart/2018/2/layout/IconVerticalSolidList"/>
    <dgm:cxn modelId="{3EDC3C74-C0E8-474E-AEC7-E96D232F94FC}" type="presParOf" srcId="{7454B396-8695-4F80-96D0-871E7E2BFB79}" destId="{168EC9C8-871E-442D-90B1-F8D95BAA7FC0}" srcOrd="3" destOrd="0" presId="urn:microsoft.com/office/officeart/2018/2/layout/IconVerticalSolidList"/>
    <dgm:cxn modelId="{6F46CBB7-7E58-4C1A-9F30-E8BB65CFD585}" type="presParOf" srcId="{7FDA4B8A-BB0D-4444-A37E-DC4A2F5AAA6A}" destId="{3CBA3F37-D83B-4307-B2C5-C1C2682455AE}" srcOrd="1" destOrd="0" presId="urn:microsoft.com/office/officeart/2018/2/layout/IconVerticalSolidList"/>
    <dgm:cxn modelId="{94A29110-EE33-4349-8739-AF653CFC35CF}" type="presParOf" srcId="{7FDA4B8A-BB0D-4444-A37E-DC4A2F5AAA6A}" destId="{8CBA1C40-90AF-47D6-9071-B5417D65F588}" srcOrd="2" destOrd="0" presId="urn:microsoft.com/office/officeart/2018/2/layout/IconVerticalSolidList"/>
    <dgm:cxn modelId="{15A68F85-05B5-481D-8590-4CB8EAC7AD3F}" type="presParOf" srcId="{8CBA1C40-90AF-47D6-9071-B5417D65F588}" destId="{F0AAA52A-51B8-420F-8716-A7CD052EEDC5}" srcOrd="0" destOrd="0" presId="urn:microsoft.com/office/officeart/2018/2/layout/IconVerticalSolidList"/>
    <dgm:cxn modelId="{3B2CA5E7-2B27-4241-B722-E79F5DFB9A3D}" type="presParOf" srcId="{8CBA1C40-90AF-47D6-9071-B5417D65F588}" destId="{F49164EB-A98F-4F7A-9221-B57061D0599E}" srcOrd="1" destOrd="0" presId="urn:microsoft.com/office/officeart/2018/2/layout/IconVerticalSolidList"/>
    <dgm:cxn modelId="{4D1A156B-CFC4-4FFA-B633-01C3CB79606A}" type="presParOf" srcId="{8CBA1C40-90AF-47D6-9071-B5417D65F588}" destId="{7F06B380-9972-47F7-82AE-D510E431105D}" srcOrd="2" destOrd="0" presId="urn:microsoft.com/office/officeart/2018/2/layout/IconVerticalSolidList"/>
    <dgm:cxn modelId="{CF7B7434-AEF7-4762-8C89-4FB9DD3D29CD}" type="presParOf" srcId="{8CBA1C40-90AF-47D6-9071-B5417D65F588}" destId="{56CB985A-5EC5-431E-B9A9-7679D2853D86}" srcOrd="3" destOrd="0" presId="urn:microsoft.com/office/officeart/2018/2/layout/IconVerticalSolidList"/>
    <dgm:cxn modelId="{E289F6B3-63C6-4C7A-9C21-B1EEE1EC200F}" type="presParOf" srcId="{7FDA4B8A-BB0D-4444-A37E-DC4A2F5AAA6A}" destId="{F00CA25C-584D-4FE8-B539-E63BF2358D01}" srcOrd="3" destOrd="0" presId="urn:microsoft.com/office/officeart/2018/2/layout/IconVerticalSolidList"/>
    <dgm:cxn modelId="{3ABE3832-F248-444F-A602-37DCB70FE05B}" type="presParOf" srcId="{7FDA4B8A-BB0D-4444-A37E-DC4A2F5AAA6A}" destId="{A4EB1DAA-E5C3-4CAD-AC1D-D0C65DA600FF}" srcOrd="4" destOrd="0" presId="urn:microsoft.com/office/officeart/2018/2/layout/IconVerticalSolidList"/>
    <dgm:cxn modelId="{C2E8896C-7949-4795-A828-9F311102D0EB}" type="presParOf" srcId="{A4EB1DAA-E5C3-4CAD-AC1D-D0C65DA600FF}" destId="{5D6C5DA6-1A64-4DB7-BC48-ABF0E47F449B}" srcOrd="0" destOrd="0" presId="urn:microsoft.com/office/officeart/2018/2/layout/IconVerticalSolidList"/>
    <dgm:cxn modelId="{6EC755A9-0789-4257-A2D0-E02FDF272C8B}" type="presParOf" srcId="{A4EB1DAA-E5C3-4CAD-AC1D-D0C65DA600FF}" destId="{69F51A45-7D11-4BFD-83D9-24DF2FA3599A}" srcOrd="1" destOrd="0" presId="urn:microsoft.com/office/officeart/2018/2/layout/IconVerticalSolidList"/>
    <dgm:cxn modelId="{69B8AA1E-A088-4379-872F-E6B66C8DB4EE}" type="presParOf" srcId="{A4EB1DAA-E5C3-4CAD-AC1D-D0C65DA600FF}" destId="{0FC4638C-9213-4977-9E8E-D97AB2625C72}" srcOrd="2" destOrd="0" presId="urn:microsoft.com/office/officeart/2018/2/layout/IconVerticalSolidList"/>
    <dgm:cxn modelId="{6FDB64CD-677F-440A-9658-5AC2312D2910}" type="presParOf" srcId="{A4EB1DAA-E5C3-4CAD-AC1D-D0C65DA600FF}" destId="{5711769A-F3FC-46C4-9287-D3D998E45F42}" srcOrd="3" destOrd="0" presId="urn:microsoft.com/office/officeart/2018/2/layout/IconVerticalSolidList"/>
    <dgm:cxn modelId="{63065E6C-A1D2-4967-A9ED-B2EE125FC05B}" type="presParOf" srcId="{7FDA4B8A-BB0D-4444-A37E-DC4A2F5AAA6A}" destId="{9150BE3B-15B0-42B1-94BD-0AAACB923476}" srcOrd="5" destOrd="0" presId="urn:microsoft.com/office/officeart/2018/2/layout/IconVerticalSolidList"/>
    <dgm:cxn modelId="{FAA82F77-6356-456B-9C7A-94C66DF64B6E}" type="presParOf" srcId="{7FDA4B8A-BB0D-4444-A37E-DC4A2F5AAA6A}" destId="{97151A98-C336-4DC5-B3BD-698C2EA7A173}" srcOrd="6" destOrd="0" presId="urn:microsoft.com/office/officeart/2018/2/layout/IconVerticalSolidList"/>
    <dgm:cxn modelId="{618A617F-4791-42C8-885F-28B4D6DAAA2F}" type="presParOf" srcId="{97151A98-C336-4DC5-B3BD-698C2EA7A173}" destId="{A7449BA4-65A0-4411-8376-4F87BE1F347C}" srcOrd="0" destOrd="0" presId="urn:microsoft.com/office/officeart/2018/2/layout/IconVerticalSolidList"/>
    <dgm:cxn modelId="{96A750F3-E3DC-4EF2-AD29-72675AC311B9}" type="presParOf" srcId="{97151A98-C336-4DC5-B3BD-698C2EA7A173}" destId="{B2AF872A-36C6-4094-BAA2-BF483216F24F}" srcOrd="1" destOrd="0" presId="urn:microsoft.com/office/officeart/2018/2/layout/IconVerticalSolidList"/>
    <dgm:cxn modelId="{61632899-1A71-41FC-B454-B03166F2A3F7}" type="presParOf" srcId="{97151A98-C336-4DC5-B3BD-698C2EA7A173}" destId="{3E9D7769-3176-4542-B739-E759251F8D7A}" srcOrd="2" destOrd="0" presId="urn:microsoft.com/office/officeart/2018/2/layout/IconVerticalSolidList"/>
    <dgm:cxn modelId="{9235EF5D-AEE6-4967-9549-9A2DA5A990CA}" type="presParOf" srcId="{97151A98-C336-4DC5-B3BD-698C2EA7A173}" destId="{E5DEFD21-B4D2-4B6C-9533-827B02C46E55}" srcOrd="3" destOrd="0" presId="urn:microsoft.com/office/officeart/2018/2/layout/IconVerticalSolidList"/>
    <dgm:cxn modelId="{6B91820E-F695-4637-9C7B-76B2AD3C3BD4}" type="presParOf" srcId="{7FDA4B8A-BB0D-4444-A37E-DC4A2F5AAA6A}" destId="{6BB2995C-1101-4B0B-BFE6-26794227E07C}" srcOrd="7" destOrd="0" presId="urn:microsoft.com/office/officeart/2018/2/layout/IconVerticalSolidList"/>
    <dgm:cxn modelId="{95D3A10E-502A-4068-87BC-162AEB8EE3CE}" type="presParOf" srcId="{7FDA4B8A-BB0D-4444-A37E-DC4A2F5AAA6A}" destId="{85500365-AFDD-4F06-8903-9D92F0946771}" srcOrd="8" destOrd="0" presId="urn:microsoft.com/office/officeart/2018/2/layout/IconVerticalSolidList"/>
    <dgm:cxn modelId="{CF1BB48F-6E68-4A4D-9630-F85CFBB592DB}" type="presParOf" srcId="{85500365-AFDD-4F06-8903-9D92F0946771}" destId="{85ACF918-D0AB-4710-BFEC-A05583863876}" srcOrd="0" destOrd="0" presId="urn:microsoft.com/office/officeart/2018/2/layout/IconVerticalSolidList"/>
    <dgm:cxn modelId="{9BBA8477-2C22-46F3-A1B6-09BBCB6421B8}" type="presParOf" srcId="{85500365-AFDD-4F06-8903-9D92F0946771}" destId="{18FC8AD7-A42F-4CBA-83DC-EF1AD9F60415}" srcOrd="1" destOrd="0" presId="urn:microsoft.com/office/officeart/2018/2/layout/IconVerticalSolidList"/>
    <dgm:cxn modelId="{4DC67017-C37D-453A-8952-36212DA24F55}" type="presParOf" srcId="{85500365-AFDD-4F06-8903-9D92F0946771}" destId="{38FD0434-95AC-415C-9B8C-F8483CE517F4}" srcOrd="2" destOrd="0" presId="urn:microsoft.com/office/officeart/2018/2/layout/IconVerticalSolidList"/>
    <dgm:cxn modelId="{67DFF986-5DCC-4FE6-9BF6-6481FAB8BFF2}" type="presParOf" srcId="{85500365-AFDD-4F06-8903-9D92F0946771}" destId="{7366360E-7785-4607-8548-DC5B09C9EF0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497277-E2D9-48F7-BA98-1FA22B130E02}">
      <dsp:nvSpPr>
        <dsp:cNvPr id="0" name=""/>
        <dsp:cNvSpPr/>
      </dsp:nvSpPr>
      <dsp:spPr>
        <a:xfrm>
          <a:off x="955472" y="193"/>
          <a:ext cx="1065832" cy="1065832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C00FE33-8DB6-43DC-8D95-502D7D1830D9}">
      <dsp:nvSpPr>
        <dsp:cNvPr id="0" name=""/>
        <dsp:cNvSpPr/>
      </dsp:nvSpPr>
      <dsp:spPr>
        <a:xfrm>
          <a:off x="1182617" y="227338"/>
          <a:ext cx="611542" cy="6115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4CAC42-268B-4947-B825-5A7D97AB1D7E}">
      <dsp:nvSpPr>
        <dsp:cNvPr id="0" name=""/>
        <dsp:cNvSpPr/>
      </dsp:nvSpPr>
      <dsp:spPr>
        <a:xfrm>
          <a:off x="614756" y="1398006"/>
          <a:ext cx="1747265" cy="698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Political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14756" y="1398006"/>
        <a:ext cx="1747265" cy="698906"/>
      </dsp:txXfrm>
    </dsp:sp>
    <dsp:sp modelId="{0109376F-BFB5-4E9F-A982-8B90C862F4CF}">
      <dsp:nvSpPr>
        <dsp:cNvPr id="0" name=""/>
        <dsp:cNvSpPr/>
      </dsp:nvSpPr>
      <dsp:spPr>
        <a:xfrm>
          <a:off x="3008509" y="193"/>
          <a:ext cx="1065832" cy="1065832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8905720-C32E-4E8E-B718-95707DB30212}">
      <dsp:nvSpPr>
        <dsp:cNvPr id="0" name=""/>
        <dsp:cNvSpPr/>
      </dsp:nvSpPr>
      <dsp:spPr>
        <a:xfrm>
          <a:off x="3235654" y="227338"/>
          <a:ext cx="611542" cy="6115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50A5154-5CCE-472A-98CD-65E3255DC376}">
      <dsp:nvSpPr>
        <dsp:cNvPr id="0" name=""/>
        <dsp:cNvSpPr/>
      </dsp:nvSpPr>
      <dsp:spPr>
        <a:xfrm>
          <a:off x="2667793" y="1398006"/>
          <a:ext cx="1747265" cy="698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Economic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67793" y="1398006"/>
        <a:ext cx="1747265" cy="698906"/>
      </dsp:txXfrm>
    </dsp:sp>
    <dsp:sp modelId="{5BB31B5E-C9ED-49B1-B20F-98B901C1F385}">
      <dsp:nvSpPr>
        <dsp:cNvPr id="0" name=""/>
        <dsp:cNvSpPr/>
      </dsp:nvSpPr>
      <dsp:spPr>
        <a:xfrm>
          <a:off x="5061547" y="193"/>
          <a:ext cx="1065832" cy="1065832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34F59A2-E3B9-4C89-AEF3-537366E30756}">
      <dsp:nvSpPr>
        <dsp:cNvPr id="0" name=""/>
        <dsp:cNvSpPr/>
      </dsp:nvSpPr>
      <dsp:spPr>
        <a:xfrm>
          <a:off x="5288691" y="227338"/>
          <a:ext cx="611542" cy="6115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A878E6-CBCD-4EAC-B0D3-8D1F796928AC}">
      <dsp:nvSpPr>
        <dsp:cNvPr id="0" name=""/>
        <dsp:cNvSpPr/>
      </dsp:nvSpPr>
      <dsp:spPr>
        <a:xfrm>
          <a:off x="4720830" y="1398006"/>
          <a:ext cx="1747265" cy="698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Social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20830" y="1398006"/>
        <a:ext cx="1747265" cy="698906"/>
      </dsp:txXfrm>
    </dsp:sp>
    <dsp:sp modelId="{1E92C168-E5D4-4896-B798-F83336EAE0CD}">
      <dsp:nvSpPr>
        <dsp:cNvPr id="0" name=""/>
        <dsp:cNvSpPr/>
      </dsp:nvSpPr>
      <dsp:spPr>
        <a:xfrm>
          <a:off x="955472" y="2533728"/>
          <a:ext cx="1065832" cy="1065832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1AFC6FE-355E-4FC7-B46F-82E42C02AEB7}">
      <dsp:nvSpPr>
        <dsp:cNvPr id="0" name=""/>
        <dsp:cNvSpPr/>
      </dsp:nvSpPr>
      <dsp:spPr>
        <a:xfrm>
          <a:off x="1182617" y="2760873"/>
          <a:ext cx="611542" cy="6115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CC1AB1-9A6F-4C9B-A185-2B92DAF208F3}">
      <dsp:nvSpPr>
        <dsp:cNvPr id="0" name=""/>
        <dsp:cNvSpPr/>
      </dsp:nvSpPr>
      <dsp:spPr>
        <a:xfrm>
          <a:off x="614756" y="3931541"/>
          <a:ext cx="1747265" cy="698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Technological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14756" y="3931541"/>
        <a:ext cx="1747265" cy="698906"/>
      </dsp:txXfrm>
    </dsp:sp>
    <dsp:sp modelId="{D386F7BD-FB39-4F24-80A9-9D59583BD4C0}">
      <dsp:nvSpPr>
        <dsp:cNvPr id="0" name=""/>
        <dsp:cNvSpPr/>
      </dsp:nvSpPr>
      <dsp:spPr>
        <a:xfrm>
          <a:off x="3008509" y="2533728"/>
          <a:ext cx="1065832" cy="1065832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C14A3E2-4FDF-429C-BFE2-789BB81248AE}">
      <dsp:nvSpPr>
        <dsp:cNvPr id="0" name=""/>
        <dsp:cNvSpPr/>
      </dsp:nvSpPr>
      <dsp:spPr>
        <a:xfrm>
          <a:off x="3235654" y="2760873"/>
          <a:ext cx="611542" cy="61154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2177A65-7F12-4B75-A0FC-33CCFEDB96FD}">
      <dsp:nvSpPr>
        <dsp:cNvPr id="0" name=""/>
        <dsp:cNvSpPr/>
      </dsp:nvSpPr>
      <dsp:spPr>
        <a:xfrm>
          <a:off x="2667793" y="3931541"/>
          <a:ext cx="1747265" cy="698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Legal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67793" y="3931541"/>
        <a:ext cx="1747265" cy="698906"/>
      </dsp:txXfrm>
    </dsp:sp>
    <dsp:sp modelId="{928227D0-F942-4D46-BC8B-4C715B4B0B49}">
      <dsp:nvSpPr>
        <dsp:cNvPr id="0" name=""/>
        <dsp:cNvSpPr/>
      </dsp:nvSpPr>
      <dsp:spPr>
        <a:xfrm>
          <a:off x="5061547" y="2533728"/>
          <a:ext cx="1065832" cy="1065832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EFAD90C-3793-40EB-81B8-405D0CECCF77}">
      <dsp:nvSpPr>
        <dsp:cNvPr id="0" name=""/>
        <dsp:cNvSpPr/>
      </dsp:nvSpPr>
      <dsp:spPr>
        <a:xfrm>
          <a:off x="5288691" y="2760873"/>
          <a:ext cx="611542" cy="61154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BD34228-6E79-4546-A724-6DFC4091BBF9}">
      <dsp:nvSpPr>
        <dsp:cNvPr id="0" name=""/>
        <dsp:cNvSpPr/>
      </dsp:nvSpPr>
      <dsp:spPr>
        <a:xfrm>
          <a:off x="4720830" y="3931541"/>
          <a:ext cx="1747265" cy="698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Environmental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20830" y="3931541"/>
        <a:ext cx="1747265" cy="6989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8E2654-2629-45C6-B0B3-C5DFC9E42E6A}">
      <dsp:nvSpPr>
        <dsp:cNvPr id="0" name=""/>
        <dsp:cNvSpPr/>
      </dsp:nvSpPr>
      <dsp:spPr>
        <a:xfrm>
          <a:off x="0" y="2937"/>
          <a:ext cx="10293711" cy="6257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85BB79-DA10-4DBD-81EE-644893B78D54}">
      <dsp:nvSpPr>
        <dsp:cNvPr id="0" name=""/>
        <dsp:cNvSpPr/>
      </dsp:nvSpPr>
      <dsp:spPr>
        <a:xfrm>
          <a:off x="189294" y="143735"/>
          <a:ext cx="344171" cy="3441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8EC9C8-871E-442D-90B1-F8D95BAA7FC0}">
      <dsp:nvSpPr>
        <dsp:cNvPr id="0" name=""/>
        <dsp:cNvSpPr/>
      </dsp:nvSpPr>
      <dsp:spPr>
        <a:xfrm>
          <a:off x="722759" y="2937"/>
          <a:ext cx="9570951" cy="625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27" tIns="66227" rIns="66227" bIns="6622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Apple remains a dominant global technology company supported by strong brand loyalty and financial performance.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22759" y="2937"/>
        <a:ext cx="9570951" cy="625765"/>
      </dsp:txXfrm>
    </dsp:sp>
    <dsp:sp modelId="{F0AAA52A-51B8-420F-8716-A7CD052EEDC5}">
      <dsp:nvSpPr>
        <dsp:cNvPr id="0" name=""/>
        <dsp:cNvSpPr/>
      </dsp:nvSpPr>
      <dsp:spPr>
        <a:xfrm>
          <a:off x="0" y="785145"/>
          <a:ext cx="10293711" cy="6257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9164EB-A98F-4F7A-9221-B57061D0599E}">
      <dsp:nvSpPr>
        <dsp:cNvPr id="0" name=""/>
        <dsp:cNvSpPr/>
      </dsp:nvSpPr>
      <dsp:spPr>
        <a:xfrm>
          <a:off x="189294" y="925942"/>
          <a:ext cx="344171" cy="3441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CB985A-5EC5-431E-B9A9-7679D2853D86}">
      <dsp:nvSpPr>
        <dsp:cNvPr id="0" name=""/>
        <dsp:cNvSpPr/>
      </dsp:nvSpPr>
      <dsp:spPr>
        <a:xfrm>
          <a:off x="722759" y="785145"/>
          <a:ext cx="9570951" cy="625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27" tIns="66227" rIns="66227" bIns="6622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The application of SWOT and PESTLE frameworks highlights both significant growth opportunities and increasing external pressures.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22759" y="785145"/>
        <a:ext cx="9570951" cy="625765"/>
      </dsp:txXfrm>
    </dsp:sp>
    <dsp:sp modelId="{5D6C5DA6-1A64-4DB7-BC48-ABF0E47F449B}">
      <dsp:nvSpPr>
        <dsp:cNvPr id="0" name=""/>
        <dsp:cNvSpPr/>
      </dsp:nvSpPr>
      <dsp:spPr>
        <a:xfrm>
          <a:off x="0" y="1567352"/>
          <a:ext cx="10293711" cy="6257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F51A45-7D11-4BFD-83D9-24DF2FA3599A}">
      <dsp:nvSpPr>
        <dsp:cNvPr id="0" name=""/>
        <dsp:cNvSpPr/>
      </dsp:nvSpPr>
      <dsp:spPr>
        <a:xfrm>
          <a:off x="189294" y="1708149"/>
          <a:ext cx="344171" cy="3441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11769A-F3FC-46C4-9287-D3D998E45F42}">
      <dsp:nvSpPr>
        <dsp:cNvPr id="0" name=""/>
        <dsp:cNvSpPr/>
      </dsp:nvSpPr>
      <dsp:spPr>
        <a:xfrm>
          <a:off x="722759" y="1567352"/>
          <a:ext cx="9570951" cy="625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27" tIns="66227" rIns="66227" bIns="6622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While globalisation has expanded Apple’s international presence, it has also heightened exposure to political, economic and regulatory risk.</a:t>
          </a:r>
        </a:p>
      </dsp:txBody>
      <dsp:txXfrm>
        <a:off x="722759" y="1567352"/>
        <a:ext cx="9570951" cy="625765"/>
      </dsp:txXfrm>
    </dsp:sp>
    <dsp:sp modelId="{A7449BA4-65A0-4411-8376-4F87BE1F347C}">
      <dsp:nvSpPr>
        <dsp:cNvPr id="0" name=""/>
        <dsp:cNvSpPr/>
      </dsp:nvSpPr>
      <dsp:spPr>
        <a:xfrm>
          <a:off x="0" y="2349559"/>
          <a:ext cx="10293711" cy="6257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AF872A-36C6-4094-BAA2-BF483216F24F}">
      <dsp:nvSpPr>
        <dsp:cNvPr id="0" name=""/>
        <dsp:cNvSpPr/>
      </dsp:nvSpPr>
      <dsp:spPr>
        <a:xfrm>
          <a:off x="189294" y="2490356"/>
          <a:ext cx="344171" cy="3441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DEFD21-B4D2-4B6C-9533-827B02C46E55}">
      <dsp:nvSpPr>
        <dsp:cNvPr id="0" name=""/>
        <dsp:cNvSpPr/>
      </dsp:nvSpPr>
      <dsp:spPr>
        <a:xfrm>
          <a:off x="722759" y="2349559"/>
          <a:ext cx="9570951" cy="625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27" tIns="66227" rIns="66227" bIns="6622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Continuous innovation remains central to sustaining competitive advantage and long-term performance.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22759" y="2349559"/>
        <a:ext cx="9570951" cy="625765"/>
      </dsp:txXfrm>
    </dsp:sp>
    <dsp:sp modelId="{85ACF918-D0AB-4710-BFEC-A05583863876}">
      <dsp:nvSpPr>
        <dsp:cNvPr id="0" name=""/>
        <dsp:cNvSpPr/>
      </dsp:nvSpPr>
      <dsp:spPr>
        <a:xfrm>
          <a:off x="0" y="3131766"/>
          <a:ext cx="10293711" cy="6257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FC8AD7-A42F-4CBA-83DC-EF1AD9F60415}">
      <dsp:nvSpPr>
        <dsp:cNvPr id="0" name=""/>
        <dsp:cNvSpPr/>
      </dsp:nvSpPr>
      <dsp:spPr>
        <a:xfrm>
          <a:off x="189294" y="3272563"/>
          <a:ext cx="344171" cy="34417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66360E-7785-4607-8548-DC5B09C9EF07}">
      <dsp:nvSpPr>
        <dsp:cNvPr id="0" name=""/>
        <dsp:cNvSpPr/>
      </dsp:nvSpPr>
      <dsp:spPr>
        <a:xfrm>
          <a:off x="722759" y="3131766"/>
          <a:ext cx="9570951" cy="625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27" tIns="66227" rIns="66227" bIns="6622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To maintain its market leadership, Apple must retain strategic focus and adapt proactively to its evolving external environment.</a:t>
          </a:r>
        </a:p>
      </dsp:txBody>
      <dsp:txXfrm>
        <a:off x="722759" y="3131766"/>
        <a:ext cx="9570951" cy="6257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0040409-5618-A1F0-A571-224B4FB1DFF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F881CD-3416-625F-DF2B-B172DA6C025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3B5225-BDFA-42C3-8073-F7413D941973}" type="datetimeFigureOut">
              <a:rPr lang="en-GB" smtClean="0"/>
              <a:t>21/02/2026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401DD2-38EC-CF2D-8CD5-AD64D25EDEF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E537BC-BFC7-8239-2E32-65FBC5E87A6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3A8D88-A9D8-4E7F-BBA6-C06B38E7EC5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044059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63AC3B-F4BE-4098-B2C2-1EE4F1AD1557}" type="datetimeFigureOut">
              <a:rPr lang="en-GB" smtClean="0"/>
              <a:t>21/02/2026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AC40CD-DEFB-42A2-848A-DA114DE33EC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880213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C40CD-DEFB-42A2-848A-DA114DE33EC5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53890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3C121E-8EF2-48FA-7947-E8991EB470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26B7C4F-D7C7-F79C-E075-7956E01689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4F6AE6-15C4-D441-DEBA-5D3E8D9241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54D499-7265-E1BA-9D39-D8F3498E51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93396A-5E32-4D87-9796-44233A6BC30C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38828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C40CD-DEFB-42A2-848A-DA114DE33EC5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85091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7F7453-908F-8604-1080-44D2879FF3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177D5A-8A01-9213-C298-EFBDE37CFF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4EAE00-7AD9-DAC4-C0B1-FD61322F40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EF507A-1426-C1C1-D63E-B621B89B931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93396A-5E32-4D87-9796-44233A6BC30C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68168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F089EF-5773-8A52-396B-58D9E718A7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4DE0BB-B1B3-AE0A-5F6E-EF8650B049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A50452-C381-10AA-6D65-F888ECA64F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065C8F-C646-A66D-B5CC-E676BF705E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93396A-5E32-4D87-9796-44233A6BC30C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94187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575E9E-EC19-0564-E25B-C730BB7A17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2B5A8BD-3761-AE60-7BA6-8E440058ED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FDC06DF-170D-D75E-7590-850F4D1576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BEDB47-6F49-E4E4-E185-205151B155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93396A-5E32-4D87-9796-44233A6BC30C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41638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D274AA-FE18-CB6E-6C65-D89D57758A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815C14-49A3-FDF2-9731-B8968EAD46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EBB63E-F0BB-FA38-E42E-4FD449B83E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611A07-CA7D-78CA-C2B0-4016BDC785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93396A-5E32-4D87-9796-44233A6BC30C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94108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7B6D1F-2FA9-BB88-B481-C6350DDAC0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4FC680-225B-57F2-F412-A1D494606C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CB92AC-1689-E4FB-F109-32C87B9623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3E07D0-EA9F-A067-2BDA-DCB7397904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93396A-5E32-4D87-9796-44233A6BC30C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90600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97D6B9-1858-6064-F77E-74BE1163DB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4D1FA9-1D8F-343B-97AE-F34E72777E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1BD98B4-AA92-CAEA-A175-6D6054E9B9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6A0899-49A0-579F-052A-CF27EC0905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93396A-5E32-4D87-9796-44233A6BC30C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51035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3F05C8-FBDC-F492-DD1D-7A116BAE70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D5E980-64A5-FDF6-FD4C-999C2928C3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5E226F-F7A8-83AE-C359-3A4595888E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AA55EA-A717-90CB-E384-EA68E56A65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93396A-5E32-4D87-9796-44233A6BC30C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7958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16F5FF-9DE4-0520-E436-A0D607F27F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4465DC-BE9B-4B6A-3457-191FCB22AD8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74E057-5A49-485E-157E-DE3F4AA6495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5F8FAB-67B4-483C-75DB-4C44E26CCC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93396A-5E32-4D87-9796-44233A6BC30C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45120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A2E81A-2FBC-3DE6-FB9C-CC56252E4A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BEC4F2-F033-7C99-53D5-5AD42A8B07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FA2575-5AAA-15CD-AF50-184F07E40B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EF8347-9E22-68AF-FED8-AE93633F92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93396A-5E32-4D87-9796-44233A6BC30C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92386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FED1C-50E4-4AB7-B6CC-D5A937C5BB82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0837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1DF30-CE00-4BCA-8463-A8243FF90742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6245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57E64-8173-4503-8CA6-781ACC028BB8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1053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11EFA-CD74-4B30-AA62-27D4278785DD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25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2E6FF-3BC1-48DA-B8DD-8BE67B1EF9EE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0770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1D6B6-D7FD-486F-B15F-8C0822E2B7A2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683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83437-5E7E-405E-9E5F-A978A332C7DF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2609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4D8C7-2849-48AC-96BC-FB54266268E2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2717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026C9-17D4-430D-8F58-2543596A6662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6781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C9AAF-C14C-4253-8027-22D4F6A05EB8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3251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BB470-C364-44F1-BFCD-E9EC1042B675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79172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AD846-2912-4246-A613-651015DA406C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5502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200408-1101-4A7A-958D-FBFE406374FB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44949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8CF00-7D8D-4D17-A42A-2C11C6D9BABD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8781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B4CDF-6753-4003-90CB-969F6799F346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9468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87430-7A6B-46C1-AD46-102D98793199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754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B2323-8231-4D70-AADA-41CFD6C2EB82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0216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  <p:sldLayoutId id="2147483773" r:id="rId2"/>
    <p:sldLayoutId id="2147483774" r:id="rId3"/>
    <p:sldLayoutId id="2147483775" r:id="rId4"/>
    <p:sldLayoutId id="2147483776" r:id="rId5"/>
    <p:sldLayoutId id="2147483777" r:id="rId6"/>
    <p:sldLayoutId id="2147483778" r:id="rId7"/>
    <p:sldLayoutId id="2147483779" r:id="rId8"/>
    <p:sldLayoutId id="2147483780" r:id="rId9"/>
    <p:sldLayoutId id="2147483781" r:id="rId10"/>
    <p:sldLayoutId id="2147483782" r:id="rId11"/>
    <p:sldLayoutId id="2147483783" r:id="rId12"/>
    <p:sldLayoutId id="2147483784" r:id="rId13"/>
    <p:sldLayoutId id="2147483785" r:id="rId14"/>
    <p:sldLayoutId id="2147483786" r:id="rId15"/>
    <p:sldLayoutId id="2147483787" r:id="rId1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researchleap.com/strategic-decision-making-the-effects-of-big-data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interbrand.com/?utm_source=chatgpt.com" TargetMode="External"/><Relationship Id="rId3" Type="http://schemas.openxmlformats.org/officeDocument/2006/relationships/image" Target="../media/image45.jpg"/><Relationship Id="rId7" Type="http://schemas.openxmlformats.org/officeDocument/2006/relationships/hyperlink" Target="https://ico.org.uk/for-organisations/uk-gdpr-guidance-and-resources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statistics/cyber-security-breaches-survey-2025" TargetMode="External"/><Relationship Id="rId5" Type="http://schemas.openxmlformats.org/officeDocument/2006/relationships/hyperlink" Target="https://www.gov.uk/guidance/regulations-waste-electrical-and-electronic-equipment" TargetMode="External"/><Relationship Id="rId4" Type="http://schemas.openxmlformats.org/officeDocument/2006/relationships/hyperlink" Target="https://www.sec.gov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2589B50-D615-4630-B6F7-29E99FF2C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87A83DF-4E7A-4A81-867E-10E29C4BD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2" y="0"/>
            <a:ext cx="6111243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9AB85D-AEE9-9155-FC84-C99133EEBF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279" y="967417"/>
            <a:ext cx="5280460" cy="39432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b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LCBB4014 </a:t>
            </a:r>
            <a:b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title: Introduction to Business</a:t>
            </a:r>
            <a:b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Assignment: </a:t>
            </a:r>
            <a: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Group presentation </a:t>
            </a:r>
            <a:b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Lecturer’s Name: </a:t>
            </a:r>
            <a: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Liyanage Rodrigo</a:t>
            </a:r>
            <a:b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ea typeface="Arial" panose="020B0604020202020204" pitchFamily="34" charset="0"/>
              </a:rPr>
            </a:br>
            <a:b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members: </a:t>
            </a:r>
            <a:b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Kay-Ann Lambert – 2406927</a:t>
            </a:r>
            <a:b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Mohamed Elsharkawy - 2422427</a:t>
            </a:r>
            <a:b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Mustansir Mahmood - 2309566</a:t>
            </a:r>
            <a:b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Taher Mahmood - 2427065</a:t>
            </a:r>
            <a:b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Zainab Hanif - 2422167</a:t>
            </a:r>
          </a:p>
        </p:txBody>
      </p:sp>
      <p:sp>
        <p:nvSpPr>
          <p:cNvPr id="15" name="Freeform 27">
            <a:extLst>
              <a:ext uri="{FF2B5EF4-FFF2-40B4-BE49-F238E27FC236}">
                <a16:creationId xmlns:a16="http://schemas.microsoft.com/office/drawing/2014/main" id="{435515D7-4CE9-4558-BA93-E245EFB64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6881206" cy="857047"/>
          </a:xfrm>
          <a:custGeom>
            <a:avLst/>
            <a:gdLst>
              <a:gd name="connsiteX0" fmla="*/ 0 w 6881206"/>
              <a:gd name="connsiteY0" fmla="*/ 0 h 857047"/>
              <a:gd name="connsiteX1" fmla="*/ 653445 w 6881206"/>
              <a:gd name="connsiteY1" fmla="*/ 0 h 857047"/>
              <a:gd name="connsiteX2" fmla="*/ 1156123 w 6881206"/>
              <a:gd name="connsiteY2" fmla="*/ 0 h 857047"/>
              <a:gd name="connsiteX3" fmla="*/ 1380221 w 6881206"/>
              <a:gd name="connsiteY3" fmla="*/ 0 h 857047"/>
              <a:gd name="connsiteX4" fmla="*/ 1444324 w 6881206"/>
              <a:gd name="connsiteY4" fmla="*/ 0 h 857047"/>
              <a:gd name="connsiteX5" fmla="*/ 1522072 w 6881206"/>
              <a:gd name="connsiteY5" fmla="*/ 0 h 857047"/>
              <a:gd name="connsiteX6" fmla="*/ 1596570 w 6881206"/>
              <a:gd name="connsiteY6" fmla="*/ 0 h 857047"/>
              <a:gd name="connsiteX7" fmla="*/ 1893047 w 6881206"/>
              <a:gd name="connsiteY7" fmla="*/ 0 h 857047"/>
              <a:gd name="connsiteX8" fmla="*/ 1978260 w 6881206"/>
              <a:gd name="connsiteY8" fmla="*/ 0 h 857047"/>
              <a:gd name="connsiteX9" fmla="*/ 2032793 w 6881206"/>
              <a:gd name="connsiteY9" fmla="*/ 0 h 857047"/>
              <a:gd name="connsiteX10" fmla="*/ 2095032 w 6881206"/>
              <a:gd name="connsiteY10" fmla="*/ 0 h 857047"/>
              <a:gd name="connsiteX11" fmla="*/ 2574748 w 6881206"/>
              <a:gd name="connsiteY11" fmla="*/ 0 h 857047"/>
              <a:gd name="connsiteX12" fmla="*/ 2712413 w 6881206"/>
              <a:gd name="connsiteY12" fmla="*/ 0 h 857047"/>
              <a:gd name="connsiteX13" fmla="*/ 2724164 w 6881206"/>
              <a:gd name="connsiteY13" fmla="*/ 0 h 857047"/>
              <a:gd name="connsiteX14" fmla="*/ 2806423 w 6881206"/>
              <a:gd name="connsiteY14" fmla="*/ 0 h 857047"/>
              <a:gd name="connsiteX15" fmla="*/ 2975563 w 6881206"/>
              <a:gd name="connsiteY15" fmla="*/ 0 h 857047"/>
              <a:gd name="connsiteX16" fmla="*/ 3029696 w 6881206"/>
              <a:gd name="connsiteY16" fmla="*/ 0 h 857047"/>
              <a:gd name="connsiteX17" fmla="*/ 3216247 w 6881206"/>
              <a:gd name="connsiteY17" fmla="*/ 0 h 857047"/>
              <a:gd name="connsiteX18" fmla="*/ 3464491 w 6881206"/>
              <a:gd name="connsiteY18" fmla="*/ 0 h 857047"/>
              <a:gd name="connsiteX19" fmla="*/ 3476820 w 6881206"/>
              <a:gd name="connsiteY19" fmla="*/ 0 h 857047"/>
              <a:gd name="connsiteX20" fmla="*/ 3508932 w 6881206"/>
              <a:gd name="connsiteY20" fmla="*/ 0 h 857047"/>
              <a:gd name="connsiteX21" fmla="*/ 3518154 w 6881206"/>
              <a:gd name="connsiteY21" fmla="*/ 0 h 857047"/>
              <a:gd name="connsiteX22" fmla="*/ 3563124 w 6881206"/>
              <a:gd name="connsiteY22" fmla="*/ 0 h 857047"/>
              <a:gd name="connsiteX23" fmla="*/ 3568615 w 6881206"/>
              <a:gd name="connsiteY23" fmla="*/ 0 h 857047"/>
              <a:gd name="connsiteX24" fmla="*/ 3582711 w 6881206"/>
              <a:gd name="connsiteY24" fmla="*/ 0 h 857047"/>
              <a:gd name="connsiteX25" fmla="*/ 3607047 w 6881206"/>
              <a:gd name="connsiteY25" fmla="*/ 0 h 857047"/>
              <a:gd name="connsiteX26" fmla="*/ 3711363 w 6881206"/>
              <a:gd name="connsiteY26" fmla="*/ 0 h 857047"/>
              <a:gd name="connsiteX27" fmla="*/ 3757936 w 6881206"/>
              <a:gd name="connsiteY27" fmla="*/ 0 h 857047"/>
              <a:gd name="connsiteX28" fmla="*/ 3914505 w 6881206"/>
              <a:gd name="connsiteY28" fmla="*/ 0 h 857047"/>
              <a:gd name="connsiteX29" fmla="*/ 4099165 w 6881206"/>
              <a:gd name="connsiteY29" fmla="*/ 0 h 857047"/>
              <a:gd name="connsiteX30" fmla="*/ 4176573 w 6881206"/>
              <a:gd name="connsiteY30" fmla="*/ 0 h 857047"/>
              <a:gd name="connsiteX31" fmla="*/ 4211043 w 6881206"/>
              <a:gd name="connsiteY31" fmla="*/ 0 h 857047"/>
              <a:gd name="connsiteX32" fmla="*/ 4249415 w 6881206"/>
              <a:gd name="connsiteY32" fmla="*/ 0 h 857047"/>
              <a:gd name="connsiteX33" fmla="*/ 4292911 w 6881206"/>
              <a:gd name="connsiteY33" fmla="*/ 0 h 857047"/>
              <a:gd name="connsiteX34" fmla="*/ 4715176 w 6881206"/>
              <a:gd name="connsiteY34" fmla="*/ 0 h 857047"/>
              <a:gd name="connsiteX35" fmla="*/ 4749035 w 6881206"/>
              <a:gd name="connsiteY35" fmla="*/ 0 h 857047"/>
              <a:gd name="connsiteX36" fmla="*/ 5107279 w 6881206"/>
              <a:gd name="connsiteY36" fmla="*/ 0 h 857047"/>
              <a:gd name="connsiteX37" fmla="*/ 5446306 w 6881206"/>
              <a:gd name="connsiteY37" fmla="*/ 0 h 857047"/>
              <a:gd name="connsiteX38" fmla="*/ 5654500 w 6881206"/>
              <a:gd name="connsiteY38" fmla="*/ 0 h 857047"/>
              <a:gd name="connsiteX39" fmla="*/ 5879355 w 6881206"/>
              <a:gd name="connsiteY39" fmla="*/ 0 h 857047"/>
              <a:gd name="connsiteX40" fmla="*/ 6374171 w 6881206"/>
              <a:gd name="connsiteY40" fmla="*/ 0 h 857047"/>
              <a:gd name="connsiteX41" fmla="*/ 6382691 w 6881206"/>
              <a:gd name="connsiteY41" fmla="*/ 0 h 857047"/>
              <a:gd name="connsiteX42" fmla="*/ 6406881 w 6881206"/>
              <a:gd name="connsiteY42" fmla="*/ 10516 h 857047"/>
              <a:gd name="connsiteX43" fmla="*/ 6411719 w 6881206"/>
              <a:gd name="connsiteY43" fmla="*/ 15774 h 857047"/>
              <a:gd name="connsiteX44" fmla="*/ 6412418 w 6881206"/>
              <a:gd name="connsiteY44" fmla="*/ 16534 h 857047"/>
              <a:gd name="connsiteX45" fmla="*/ 6413765 w 6881206"/>
              <a:gd name="connsiteY45" fmla="*/ 17998 h 857047"/>
              <a:gd name="connsiteX46" fmla="*/ 6418286 w 6881206"/>
              <a:gd name="connsiteY46" fmla="*/ 21854 h 857047"/>
              <a:gd name="connsiteX47" fmla="*/ 6867337 w 6881206"/>
              <a:gd name="connsiteY47" fmla="*/ 404863 h 857047"/>
              <a:gd name="connsiteX48" fmla="*/ 6867337 w 6881206"/>
              <a:gd name="connsiteY48" fmla="*/ 452185 h 857047"/>
              <a:gd name="connsiteX49" fmla="*/ 6491457 w 6881206"/>
              <a:gd name="connsiteY49" fmla="*/ 772784 h 857047"/>
              <a:gd name="connsiteX50" fmla="*/ 6413765 w 6881206"/>
              <a:gd name="connsiteY50" fmla="*/ 839050 h 857047"/>
              <a:gd name="connsiteX51" fmla="*/ 6411719 w 6881206"/>
              <a:gd name="connsiteY51" fmla="*/ 841273 h 857047"/>
              <a:gd name="connsiteX52" fmla="*/ 6406881 w 6881206"/>
              <a:gd name="connsiteY52" fmla="*/ 846531 h 857047"/>
              <a:gd name="connsiteX53" fmla="*/ 6382691 w 6881206"/>
              <a:gd name="connsiteY53" fmla="*/ 857047 h 857047"/>
              <a:gd name="connsiteX54" fmla="*/ 6374171 w 6881206"/>
              <a:gd name="connsiteY54" fmla="*/ 857047 h 857047"/>
              <a:gd name="connsiteX55" fmla="*/ 6368680 w 6881206"/>
              <a:gd name="connsiteY55" fmla="*/ 857047 h 857047"/>
              <a:gd name="connsiteX56" fmla="*/ 6348221 w 6881206"/>
              <a:gd name="connsiteY56" fmla="*/ 857047 h 857047"/>
              <a:gd name="connsiteX57" fmla="*/ 6330248 w 6881206"/>
              <a:gd name="connsiteY57" fmla="*/ 857047 h 857047"/>
              <a:gd name="connsiteX58" fmla="*/ 6266353 w 6881206"/>
              <a:gd name="connsiteY58" fmla="*/ 857047 h 857047"/>
              <a:gd name="connsiteX59" fmla="*/ 6225932 w 6881206"/>
              <a:gd name="connsiteY59" fmla="*/ 857047 h 857047"/>
              <a:gd name="connsiteX60" fmla="*/ 6106926 w 6881206"/>
              <a:gd name="connsiteY60" fmla="*/ 857047 h 857047"/>
              <a:gd name="connsiteX61" fmla="*/ 6022790 w 6881206"/>
              <a:gd name="connsiteY61" fmla="*/ 857047 h 857047"/>
              <a:gd name="connsiteX62" fmla="*/ 5844088 w 6881206"/>
              <a:gd name="connsiteY62" fmla="*/ 857047 h 857047"/>
              <a:gd name="connsiteX63" fmla="*/ 5687880 w 6881206"/>
              <a:gd name="connsiteY63" fmla="*/ 857047 h 857047"/>
              <a:gd name="connsiteX64" fmla="*/ 5451985 w 6881206"/>
              <a:gd name="connsiteY64" fmla="*/ 857047 h 857047"/>
              <a:gd name="connsiteX65" fmla="*/ 5188261 w 6881206"/>
              <a:gd name="connsiteY65" fmla="*/ 857047 h 857047"/>
              <a:gd name="connsiteX66" fmla="*/ 4904764 w 6881206"/>
              <a:gd name="connsiteY66" fmla="*/ 857047 h 857047"/>
              <a:gd name="connsiteX67" fmla="*/ 4490989 w 6881206"/>
              <a:gd name="connsiteY67" fmla="*/ 857047 h 857047"/>
              <a:gd name="connsiteX68" fmla="*/ 4176573 w 6881206"/>
              <a:gd name="connsiteY68" fmla="*/ 857047 h 857047"/>
              <a:gd name="connsiteX69" fmla="*/ 4099165 w 6881206"/>
              <a:gd name="connsiteY69" fmla="*/ 857047 h 857047"/>
              <a:gd name="connsiteX70" fmla="*/ 4089943 w 6881206"/>
              <a:gd name="connsiteY70" fmla="*/ 857047 h 857047"/>
              <a:gd name="connsiteX71" fmla="*/ 4057940 w 6881206"/>
              <a:gd name="connsiteY71" fmla="*/ 857047 h 857047"/>
              <a:gd name="connsiteX72" fmla="*/ 4025386 w 6881206"/>
              <a:gd name="connsiteY72" fmla="*/ 857047 h 857047"/>
              <a:gd name="connsiteX73" fmla="*/ 3850160 w 6881206"/>
              <a:gd name="connsiteY73" fmla="*/ 857047 h 857047"/>
              <a:gd name="connsiteX74" fmla="*/ 3563124 w 6881206"/>
              <a:gd name="connsiteY74" fmla="*/ 857047 h 857047"/>
              <a:gd name="connsiteX75" fmla="*/ 3550795 w 6881206"/>
              <a:gd name="connsiteY75" fmla="*/ 857047 h 857047"/>
              <a:gd name="connsiteX76" fmla="*/ 3508932 w 6881206"/>
              <a:gd name="connsiteY76" fmla="*/ 857047 h 857047"/>
              <a:gd name="connsiteX77" fmla="*/ 3483683 w 6881206"/>
              <a:gd name="connsiteY77" fmla="*/ 857047 h 857047"/>
              <a:gd name="connsiteX78" fmla="*/ 3464491 w 6881206"/>
              <a:gd name="connsiteY78" fmla="*/ 857047 h 857047"/>
              <a:gd name="connsiteX79" fmla="*/ 3452740 w 6881206"/>
              <a:gd name="connsiteY79" fmla="*/ 857047 h 857047"/>
              <a:gd name="connsiteX80" fmla="*/ 3423719 w 6881206"/>
              <a:gd name="connsiteY80" fmla="*/ 857047 h 857047"/>
              <a:gd name="connsiteX81" fmla="*/ 3370481 w 6881206"/>
              <a:gd name="connsiteY81" fmla="*/ 857047 h 857047"/>
              <a:gd name="connsiteX82" fmla="*/ 3306946 w 6881206"/>
              <a:gd name="connsiteY82" fmla="*/ 857047 h 857047"/>
              <a:gd name="connsiteX83" fmla="*/ 3147208 w 6881206"/>
              <a:gd name="connsiteY83" fmla="*/ 857047 h 857047"/>
              <a:gd name="connsiteX84" fmla="*/ 3114429 w 6881206"/>
              <a:gd name="connsiteY84" fmla="*/ 857047 h 857047"/>
              <a:gd name="connsiteX85" fmla="*/ 2960658 w 6881206"/>
              <a:gd name="connsiteY85" fmla="*/ 857047 h 857047"/>
              <a:gd name="connsiteX86" fmla="*/ 2827230 w 6881206"/>
              <a:gd name="connsiteY86" fmla="*/ 857047 h 857047"/>
              <a:gd name="connsiteX87" fmla="*/ 2712413 w 6881206"/>
              <a:gd name="connsiteY87" fmla="*/ 857047 h 857047"/>
              <a:gd name="connsiteX88" fmla="*/ 2680242 w 6881206"/>
              <a:gd name="connsiteY88" fmla="*/ 857047 h 857047"/>
              <a:gd name="connsiteX89" fmla="*/ 2603835 w 6881206"/>
              <a:gd name="connsiteY89" fmla="*/ 857047 h 857047"/>
              <a:gd name="connsiteX90" fmla="*/ 2455042 w 6881206"/>
              <a:gd name="connsiteY90" fmla="*/ 857047 h 857047"/>
              <a:gd name="connsiteX91" fmla="*/ 2426415 w 6881206"/>
              <a:gd name="connsiteY91" fmla="*/ 857047 h 857047"/>
              <a:gd name="connsiteX92" fmla="*/ 2209736 w 6881206"/>
              <a:gd name="connsiteY92" fmla="*/ 857047 h 857047"/>
              <a:gd name="connsiteX93" fmla="*/ 1893047 w 6881206"/>
              <a:gd name="connsiteY93" fmla="*/ 857047 h 857047"/>
              <a:gd name="connsiteX94" fmla="*/ 1885034 w 6881206"/>
              <a:gd name="connsiteY94" fmla="*/ 857047 h 857047"/>
              <a:gd name="connsiteX95" fmla="*/ 1843786 w 6881206"/>
              <a:gd name="connsiteY95" fmla="*/ 857047 h 857047"/>
              <a:gd name="connsiteX96" fmla="*/ 1828944 w 6881206"/>
              <a:gd name="connsiteY96" fmla="*/ 857047 h 857047"/>
              <a:gd name="connsiteX97" fmla="*/ 1380221 w 6881206"/>
              <a:gd name="connsiteY97" fmla="*/ 857047 h 857047"/>
              <a:gd name="connsiteX98" fmla="*/ 1333065 w 6881206"/>
              <a:gd name="connsiteY98" fmla="*/ 857047 h 857047"/>
              <a:gd name="connsiteX99" fmla="*/ 653445 w 6881206"/>
              <a:gd name="connsiteY99" fmla="*/ 857047 h 857047"/>
              <a:gd name="connsiteX100" fmla="*/ 0 w 6881206"/>
              <a:gd name="connsiteY100" fmla="*/ 857047 h 857047"/>
              <a:gd name="connsiteX101" fmla="*/ 0 w 6881206"/>
              <a:gd name="connsiteY101" fmla="*/ 0 h 8570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6881206" h="857047">
                <a:moveTo>
                  <a:pt x="0" y="0"/>
                </a:moveTo>
                <a:cubicBezTo>
                  <a:pt x="0" y="0"/>
                  <a:pt x="0" y="0"/>
                  <a:pt x="653445" y="0"/>
                </a:cubicBezTo>
                <a:cubicBezTo>
                  <a:pt x="653445" y="0"/>
                  <a:pt x="653445" y="0"/>
                  <a:pt x="1156123" y="0"/>
                </a:cubicBezTo>
                <a:lnTo>
                  <a:pt x="1380221" y="0"/>
                </a:lnTo>
                <a:cubicBezTo>
                  <a:pt x="1380221" y="0"/>
                  <a:pt x="1380221" y="0"/>
                  <a:pt x="1444324" y="0"/>
                </a:cubicBezTo>
                <a:lnTo>
                  <a:pt x="1522072" y="0"/>
                </a:lnTo>
                <a:lnTo>
                  <a:pt x="1596570" y="0"/>
                </a:lnTo>
                <a:cubicBezTo>
                  <a:pt x="1668686" y="0"/>
                  <a:pt x="1764840" y="0"/>
                  <a:pt x="1893047" y="0"/>
                </a:cubicBezTo>
                <a:cubicBezTo>
                  <a:pt x="1893047" y="0"/>
                  <a:pt x="1893047" y="0"/>
                  <a:pt x="1978260" y="0"/>
                </a:cubicBezTo>
                <a:lnTo>
                  <a:pt x="2032793" y="0"/>
                </a:lnTo>
                <a:lnTo>
                  <a:pt x="2095032" y="0"/>
                </a:lnTo>
                <a:cubicBezTo>
                  <a:pt x="2196025" y="0"/>
                  <a:pt x="2347515" y="0"/>
                  <a:pt x="2574748" y="0"/>
                </a:cubicBezTo>
                <a:lnTo>
                  <a:pt x="2712413" y="0"/>
                </a:lnTo>
                <a:lnTo>
                  <a:pt x="2724164" y="0"/>
                </a:lnTo>
                <a:lnTo>
                  <a:pt x="2806423" y="0"/>
                </a:lnTo>
                <a:lnTo>
                  <a:pt x="2975563" y="0"/>
                </a:lnTo>
                <a:lnTo>
                  <a:pt x="3029696" y="0"/>
                </a:lnTo>
                <a:lnTo>
                  <a:pt x="3216247" y="0"/>
                </a:lnTo>
                <a:lnTo>
                  <a:pt x="3464491" y="0"/>
                </a:lnTo>
                <a:lnTo>
                  <a:pt x="3476820" y="0"/>
                </a:lnTo>
                <a:lnTo>
                  <a:pt x="3508932" y="0"/>
                </a:lnTo>
                <a:cubicBezTo>
                  <a:pt x="3508932" y="0"/>
                  <a:pt x="3508932" y="0"/>
                  <a:pt x="3518154" y="0"/>
                </a:cubicBezTo>
                <a:lnTo>
                  <a:pt x="3563124" y="0"/>
                </a:lnTo>
                <a:lnTo>
                  <a:pt x="3568615" y="0"/>
                </a:lnTo>
                <a:lnTo>
                  <a:pt x="3582711" y="0"/>
                </a:lnTo>
                <a:lnTo>
                  <a:pt x="3607047" y="0"/>
                </a:lnTo>
                <a:lnTo>
                  <a:pt x="3711363" y="0"/>
                </a:lnTo>
                <a:lnTo>
                  <a:pt x="3757936" y="0"/>
                </a:lnTo>
                <a:lnTo>
                  <a:pt x="3914505" y="0"/>
                </a:lnTo>
                <a:lnTo>
                  <a:pt x="4099165" y="0"/>
                </a:lnTo>
                <a:cubicBezTo>
                  <a:pt x="4099165" y="0"/>
                  <a:pt x="4099165" y="0"/>
                  <a:pt x="4176573" y="0"/>
                </a:cubicBezTo>
                <a:cubicBezTo>
                  <a:pt x="4176573" y="0"/>
                  <a:pt x="4176573" y="0"/>
                  <a:pt x="4211043" y="0"/>
                </a:cubicBezTo>
                <a:lnTo>
                  <a:pt x="4249415" y="0"/>
                </a:lnTo>
                <a:lnTo>
                  <a:pt x="4292911" y="0"/>
                </a:lnTo>
                <a:cubicBezTo>
                  <a:pt x="4370470" y="0"/>
                  <a:pt x="4499735" y="0"/>
                  <a:pt x="4715176" y="0"/>
                </a:cubicBezTo>
                <a:lnTo>
                  <a:pt x="4749035" y="0"/>
                </a:lnTo>
                <a:lnTo>
                  <a:pt x="5107279" y="0"/>
                </a:lnTo>
                <a:lnTo>
                  <a:pt x="5446306" y="0"/>
                </a:lnTo>
                <a:lnTo>
                  <a:pt x="5654500" y="0"/>
                </a:lnTo>
                <a:lnTo>
                  <a:pt x="5879355" y="0"/>
                </a:lnTo>
                <a:lnTo>
                  <a:pt x="6374171" y="0"/>
                </a:lnTo>
                <a:lnTo>
                  <a:pt x="6382691" y="0"/>
                </a:lnTo>
                <a:cubicBezTo>
                  <a:pt x="6392367" y="0"/>
                  <a:pt x="6402043" y="5258"/>
                  <a:pt x="6406881" y="10516"/>
                </a:cubicBezTo>
                <a:cubicBezTo>
                  <a:pt x="6406881" y="10516"/>
                  <a:pt x="6411719" y="10516"/>
                  <a:pt x="6411719" y="15774"/>
                </a:cubicBezTo>
                <a:cubicBezTo>
                  <a:pt x="6411719" y="15774"/>
                  <a:pt x="6411719" y="15774"/>
                  <a:pt x="6412418" y="16534"/>
                </a:cubicBezTo>
                <a:lnTo>
                  <a:pt x="6413765" y="17998"/>
                </a:lnTo>
                <a:lnTo>
                  <a:pt x="6418286" y="21854"/>
                </a:lnTo>
                <a:cubicBezTo>
                  <a:pt x="6439669" y="40092"/>
                  <a:pt x="6525203" y="113046"/>
                  <a:pt x="6867337" y="404863"/>
                </a:cubicBezTo>
                <a:cubicBezTo>
                  <a:pt x="6885830" y="415379"/>
                  <a:pt x="6885830" y="436411"/>
                  <a:pt x="6867337" y="452185"/>
                </a:cubicBezTo>
                <a:cubicBezTo>
                  <a:pt x="6867337" y="452185"/>
                  <a:pt x="6867337" y="452185"/>
                  <a:pt x="6491457" y="772784"/>
                </a:cubicBezTo>
                <a:lnTo>
                  <a:pt x="6413765" y="839050"/>
                </a:lnTo>
                <a:lnTo>
                  <a:pt x="6411719" y="841273"/>
                </a:lnTo>
                <a:cubicBezTo>
                  <a:pt x="6411719" y="841273"/>
                  <a:pt x="6406881" y="841273"/>
                  <a:pt x="6406881" y="846531"/>
                </a:cubicBezTo>
                <a:cubicBezTo>
                  <a:pt x="6402043" y="851789"/>
                  <a:pt x="6392367" y="857047"/>
                  <a:pt x="6382691" y="857047"/>
                </a:cubicBezTo>
                <a:lnTo>
                  <a:pt x="6374171" y="857047"/>
                </a:lnTo>
                <a:lnTo>
                  <a:pt x="6368680" y="857047"/>
                </a:lnTo>
                <a:lnTo>
                  <a:pt x="6348221" y="857047"/>
                </a:lnTo>
                <a:lnTo>
                  <a:pt x="6330248" y="857047"/>
                </a:lnTo>
                <a:lnTo>
                  <a:pt x="6266353" y="857047"/>
                </a:lnTo>
                <a:lnTo>
                  <a:pt x="6225932" y="857047"/>
                </a:lnTo>
                <a:lnTo>
                  <a:pt x="6106926" y="857047"/>
                </a:lnTo>
                <a:lnTo>
                  <a:pt x="6022790" y="857047"/>
                </a:lnTo>
                <a:lnTo>
                  <a:pt x="5844088" y="857047"/>
                </a:lnTo>
                <a:lnTo>
                  <a:pt x="5687880" y="857047"/>
                </a:lnTo>
                <a:lnTo>
                  <a:pt x="5451985" y="857047"/>
                </a:lnTo>
                <a:lnTo>
                  <a:pt x="5188261" y="857047"/>
                </a:lnTo>
                <a:lnTo>
                  <a:pt x="4904764" y="857047"/>
                </a:lnTo>
                <a:lnTo>
                  <a:pt x="4490989" y="857047"/>
                </a:lnTo>
                <a:lnTo>
                  <a:pt x="4176573" y="857047"/>
                </a:lnTo>
                <a:cubicBezTo>
                  <a:pt x="4176573" y="857047"/>
                  <a:pt x="4176573" y="857047"/>
                  <a:pt x="4099165" y="857047"/>
                </a:cubicBezTo>
                <a:cubicBezTo>
                  <a:pt x="4099165" y="857047"/>
                  <a:pt x="4099165" y="857047"/>
                  <a:pt x="4089943" y="857047"/>
                </a:cubicBezTo>
                <a:lnTo>
                  <a:pt x="4057940" y="857047"/>
                </a:lnTo>
                <a:lnTo>
                  <a:pt x="4025386" y="857047"/>
                </a:lnTo>
                <a:cubicBezTo>
                  <a:pt x="3988496" y="857047"/>
                  <a:pt x="3933162" y="857047"/>
                  <a:pt x="3850160" y="857047"/>
                </a:cubicBezTo>
                <a:lnTo>
                  <a:pt x="3563124" y="857047"/>
                </a:lnTo>
                <a:lnTo>
                  <a:pt x="3550795" y="857047"/>
                </a:lnTo>
                <a:lnTo>
                  <a:pt x="3508932" y="857047"/>
                </a:lnTo>
                <a:cubicBezTo>
                  <a:pt x="3508932" y="857047"/>
                  <a:pt x="3508932" y="857047"/>
                  <a:pt x="3483683" y="857047"/>
                </a:cubicBezTo>
                <a:lnTo>
                  <a:pt x="3464491" y="857047"/>
                </a:lnTo>
                <a:lnTo>
                  <a:pt x="3452740" y="857047"/>
                </a:lnTo>
                <a:lnTo>
                  <a:pt x="3423719" y="857047"/>
                </a:lnTo>
                <a:lnTo>
                  <a:pt x="3370481" y="857047"/>
                </a:lnTo>
                <a:lnTo>
                  <a:pt x="3306946" y="857047"/>
                </a:lnTo>
                <a:lnTo>
                  <a:pt x="3147208" y="857047"/>
                </a:lnTo>
                <a:lnTo>
                  <a:pt x="3114429" y="857047"/>
                </a:lnTo>
                <a:lnTo>
                  <a:pt x="2960658" y="857047"/>
                </a:lnTo>
                <a:lnTo>
                  <a:pt x="2827230" y="857047"/>
                </a:lnTo>
                <a:lnTo>
                  <a:pt x="2712413" y="857047"/>
                </a:lnTo>
                <a:lnTo>
                  <a:pt x="2680242" y="857047"/>
                </a:lnTo>
                <a:lnTo>
                  <a:pt x="2603835" y="857047"/>
                </a:lnTo>
                <a:lnTo>
                  <a:pt x="2455042" y="857047"/>
                </a:lnTo>
                <a:lnTo>
                  <a:pt x="2426415" y="857047"/>
                </a:lnTo>
                <a:lnTo>
                  <a:pt x="2209736" y="857047"/>
                </a:lnTo>
                <a:lnTo>
                  <a:pt x="1893047" y="857047"/>
                </a:lnTo>
                <a:cubicBezTo>
                  <a:pt x="1893047" y="857047"/>
                  <a:pt x="1893047" y="857047"/>
                  <a:pt x="1885034" y="857047"/>
                </a:cubicBezTo>
                <a:lnTo>
                  <a:pt x="1843786" y="857047"/>
                </a:lnTo>
                <a:lnTo>
                  <a:pt x="1828944" y="857047"/>
                </a:lnTo>
                <a:cubicBezTo>
                  <a:pt x="1764840" y="857047"/>
                  <a:pt x="1636634" y="857047"/>
                  <a:pt x="1380221" y="857047"/>
                </a:cubicBezTo>
                <a:lnTo>
                  <a:pt x="1333065" y="857047"/>
                </a:lnTo>
                <a:cubicBezTo>
                  <a:pt x="1136016" y="857047"/>
                  <a:pt x="910816" y="857047"/>
                  <a:pt x="653445" y="857047"/>
                </a:cubicBezTo>
                <a:cubicBezTo>
                  <a:pt x="653445" y="857047"/>
                  <a:pt x="653445" y="857047"/>
                  <a:pt x="0" y="857047"/>
                </a:cubicBezTo>
                <a:cubicBezTo>
                  <a:pt x="0" y="857047"/>
                  <a:pt x="0" y="857047"/>
                  <a:pt x="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pic>
        <p:nvPicPr>
          <p:cNvPr id="6" name="Graphic 5" descr="Meeting">
            <a:extLst>
              <a:ext uri="{FF2B5EF4-FFF2-40B4-BE49-F238E27FC236}">
                <a16:creationId xmlns:a16="http://schemas.microsoft.com/office/drawing/2014/main" id="{319DDD05-35EE-1221-6B24-4F585E6769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74745" y="1349117"/>
            <a:ext cx="4153750" cy="4153750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47DB814-D0B5-4630-935F-90549BE541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522BE-2735-4AC2-B235-78F8F570ED85}" type="slidenum">
              <a:rPr lang="en-GB" smtClean="0"/>
              <a:t>1</a:t>
            </a:fld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89DD911-2D8E-0E4B-F872-B8446262B323}"/>
              </a:ext>
            </a:extLst>
          </p:cNvPr>
          <p:cNvSpPr/>
          <p:nvPr/>
        </p:nvSpPr>
        <p:spPr>
          <a:xfrm>
            <a:off x="2261433" y="5000149"/>
            <a:ext cx="23583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i="1" cap="none" spc="-30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accent1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ptos Black" panose="020B0004020202020204" pitchFamily="34" charset="0"/>
              </a:rPr>
              <a:t>A TEAM</a:t>
            </a:r>
            <a:endParaRPr lang="en-GB" sz="5400" b="1" cap="none" spc="-300" dirty="0">
              <a:ln w="13462">
                <a:solidFill>
                  <a:schemeClr val="bg1"/>
                </a:solidFill>
                <a:prstDash val="solid"/>
              </a:ln>
              <a:solidFill>
                <a:schemeClr val="accent1"/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19205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92209D-B607-46C3-8560-07AF72291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874638-CF15-4908-BC4B-4908744D0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EF5E3F-76F4-C534-6B6D-E702707A9D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279" y="967417"/>
            <a:ext cx="3778870" cy="394325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EFFFF"/>
                </a:solidFill>
              </a:rPr>
              <a:t>Micro and Macro Business Analysis of Apple Inc.</a:t>
            </a:r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5F1B8348-CD6E-4561-A704-C232D9A2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7021B3-EFCF-CCA9-85E4-A949B97C03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279" y="5189400"/>
            <a:ext cx="3778870" cy="54426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solidFill>
                  <a:srgbClr val="FEFFFF"/>
                </a:solidFill>
              </a:rPr>
              <a:t>A SWOT and PESTLE Framework Approach</a:t>
            </a:r>
          </a:p>
        </p:txBody>
      </p:sp>
      <p:pic>
        <p:nvPicPr>
          <p:cNvPr id="5" name="Picture 4" descr="Apple Inc. Logo&#10;">
            <a:extLst>
              <a:ext uri="{FF2B5EF4-FFF2-40B4-BE49-F238E27FC236}">
                <a16:creationId xmlns:a16="http://schemas.microsoft.com/office/drawing/2014/main" id="{F3EC074E-BC93-4E99-1757-1EAC537DB0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652" y="967417"/>
            <a:ext cx="4215186" cy="493046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B544195-11A9-892B-0C95-026F1C766C51}"/>
              </a:ext>
            </a:extLst>
          </p:cNvPr>
          <p:cNvSpPr txBox="1"/>
          <p:nvPr/>
        </p:nvSpPr>
        <p:spPr>
          <a:xfrm>
            <a:off x="7713183" y="5733660"/>
            <a:ext cx="139012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</a:rPr>
              <a:t>Apple logo © Apple Inc.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0C1D72-2F12-31AD-2F8E-38B1CEAFC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522BE-2735-4AC2-B235-78F8F570ED85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623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EB274B23-8347-E98F-1B48-26A87ED908C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1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870379" y="159026"/>
            <a:ext cx="5321621" cy="6698974"/>
          </a:xfrm>
          <a:prstGeom prst="rect">
            <a:avLst/>
          </a:prstGeom>
          <a:noFill/>
          <a:effectLst>
            <a:glow>
              <a:schemeClr val="accent1">
                <a:alpha val="90000"/>
              </a:schemeClr>
            </a:glow>
            <a:outerShdw blurRad="50800" dist="50800" sx="1000" sy="1000" algn="ctr" rotWithShape="0">
              <a:srgbClr val="000000"/>
            </a:outerShdw>
            <a:softEdge rad="63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3C68CEF-B78B-C30E-0770-C6B77DCCE1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9601" y="3352586"/>
            <a:ext cx="6768462" cy="2054941"/>
          </a:xfrm>
        </p:spPr>
        <p:txBody>
          <a:bodyPr>
            <a:noAutofit/>
          </a:bodyPr>
          <a:lstStyle/>
          <a:p>
            <a:pPr algn="ctr"/>
            <a:r>
              <a:rPr lang="en-GB" sz="6000" b="1" dirty="0">
                <a:latin typeface="Edwardian Script ITC" panose="030303020407070D0804" pitchFamily="66" charset="0"/>
                <a:cs typeface="Times New Roman" panose="02020603050405020304" pitchFamily="18" charset="0"/>
              </a:rPr>
              <a:t>Innovation distinguishes </a:t>
            </a:r>
            <a:br>
              <a:rPr lang="en-GB" sz="6000" b="1" dirty="0">
                <a:latin typeface="Edwardian Script ITC" panose="030303020407070D0804" pitchFamily="66" charset="0"/>
                <a:cs typeface="Times New Roman" panose="02020603050405020304" pitchFamily="18" charset="0"/>
              </a:rPr>
            </a:br>
            <a:r>
              <a:rPr lang="en-GB" sz="6000" b="1" dirty="0">
                <a:latin typeface="Edwardian Script ITC" panose="030303020407070D0804" pitchFamily="66" charset="0"/>
                <a:cs typeface="Times New Roman" panose="02020603050405020304" pitchFamily="18" charset="0"/>
              </a:rPr>
              <a:t>between a leader and a follower.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AA56FD-4D88-617A-6066-9FD291CB2CF0}"/>
              </a:ext>
            </a:extLst>
          </p:cNvPr>
          <p:cNvSpPr txBox="1"/>
          <p:nvPr/>
        </p:nvSpPr>
        <p:spPr>
          <a:xfrm>
            <a:off x="1868019" y="2834336"/>
            <a:ext cx="81982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B7DF98-2A3D-08D5-A87C-F261DB61EF21}"/>
              </a:ext>
            </a:extLst>
          </p:cNvPr>
          <p:cNvSpPr txBox="1"/>
          <p:nvPr/>
        </p:nvSpPr>
        <p:spPr>
          <a:xfrm>
            <a:off x="8099022" y="3916475"/>
            <a:ext cx="88823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D1143A-9DF5-A685-1DE3-9D42CA97A7DC}"/>
              </a:ext>
            </a:extLst>
          </p:cNvPr>
          <p:cNvSpPr txBox="1"/>
          <p:nvPr/>
        </p:nvSpPr>
        <p:spPr>
          <a:xfrm>
            <a:off x="6631715" y="5122612"/>
            <a:ext cx="17059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Steve Jobs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D714AA-E130-9373-3C5F-683144B15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fld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2956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AB981D-5BDB-8ACA-616D-8B62F574E3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44C337-3893-4B29-A265-B1329150B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1E0B358-1267-4844-8B3D-B7A279B41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36169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B24AA06A-F1A5-4BB3-9486-9AE7A53B3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BDF97590-C600-44CB-9303-4A3679F51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A9BBE156-3FFA-4DC4-8468-35BD28DDC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F7960DE5-3810-4B1E-B1E2-3BAFEA91E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359E957C-CE11-446F-8AA7-B3E98390B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A3E9FE34-CA9E-4443-BEBF-D1B9A1C6C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4F39D814-8A48-4509-BDEB-826F1065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C6D08C0-8C49-4B87-9CF4-A1F08714F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308C612B-4C0D-4863-B9CD-F86ABAA1B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600B1EC8-1B55-4390-A183-C33B5E227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790A225-91E1-4BE5-A801-5F1E32721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DFFC46A2-6BBF-47FD-BC17-5EE1DF7CB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F44CA9C-80E8-44E1-A79C-D6EBFC73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7117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8CB9417F-98D9-4998-B00B-A5932E4C7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FA79AA3D-583E-4A1E-AF7E-CBD980F59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D80C9F17-A6B2-4A12-BC77-F84264A66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949C9A53-ED97-44CE-BDD5-ED24892116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0F9FDAE7-225B-4072-8907-6EAA06174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9D49818B-8EA3-4B41-9783-EFE0C618C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01903E65-D822-4457-B0A5-2F4168224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A5CF9DAB-75BF-43D9-B1E7-817D1FAA0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BB22916D-4BCF-4A4C-8714-A2564D34C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4CD9F734-569E-44E7-BD53-6214E0F18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7A5DAACB-2F42-40C8-BF6A-75B79299F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AD78E0F9-8568-4672-A22F-4ED5B1A9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56A0E4F-5660-F42D-D0B1-63F29AD59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096" y="624110"/>
            <a:ext cx="5021516" cy="1280890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Presentation Overview 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A5CD610-ED7C-4CED-A9A1-174432C88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704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0C4379BF-8C7A-480A-BC36-DA55D92A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4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pic>
        <p:nvPicPr>
          <p:cNvPr id="5" name="Picture 4" descr="Digital financial graph">
            <a:extLst>
              <a:ext uri="{FF2B5EF4-FFF2-40B4-BE49-F238E27FC236}">
                <a16:creationId xmlns:a16="http://schemas.microsoft.com/office/drawing/2014/main" id="{4339903E-C55A-10CB-8527-BA5A0D9EB52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487" r="23200"/>
          <a:stretch>
            <a:fillRect/>
          </a:stretch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33BF98-0CDE-EF23-7768-CDF099CF85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8191" y="2133600"/>
            <a:ext cx="5066419" cy="377762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This presentation delivers a structured business analysis of Apple Inc., covering: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dirty="0">
              <a:latin typeface="Arial" panose="020B0604020202020204" pitchFamily="34" charset="0"/>
              <a:ea typeface="Arial Unicode MS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ea typeface="Arial Unicode MS"/>
                <a:cs typeface="Arial" panose="020B0604020202020204" pitchFamily="34" charset="0"/>
              </a:rPr>
              <a:t> Business model and value proposition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ea typeface="Arial Unicode MS"/>
                <a:cs typeface="Arial" panose="020B0604020202020204" pitchFamily="34" charset="0"/>
              </a:rPr>
              <a:t> Company Overview</a:t>
            </a:r>
          </a:p>
          <a:p>
            <a:pPr lvl="0"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ea typeface="Arial Unicode MS"/>
                <a:cs typeface="Arial" panose="020B0604020202020204" pitchFamily="34" charset="0"/>
              </a:rPr>
              <a:t> SWOT analysis (microenvironment)</a:t>
            </a:r>
          </a:p>
          <a:p>
            <a:pPr lvl="0"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ea typeface="Arial Unicode MS"/>
                <a:cs typeface="Arial" panose="020B0604020202020204" pitchFamily="34" charset="0"/>
              </a:rPr>
              <a:t> PESTLE analysis (macro environment)</a:t>
            </a:r>
          </a:p>
          <a:p>
            <a:pPr lvl="0"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ea typeface="Arial Unicode MS"/>
                <a:cs typeface="Arial" panose="020B0604020202020204" pitchFamily="34" charset="0"/>
              </a:rPr>
              <a:t> Impact of globalisation</a:t>
            </a:r>
          </a:p>
          <a:p>
            <a:pPr lvl="0"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Influence of innovation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Strategic recommendations </a:t>
            </a:r>
            <a:endParaRPr lang="en-GB" sz="1500" dirty="0">
              <a:latin typeface="Arial" panose="020B0604020202020204" pitchFamily="34" charset="0"/>
              <a:ea typeface="Arial Unicode MS"/>
              <a:cs typeface="Arial" panose="020B0604020202020204" pitchFamily="34" charset="0"/>
            </a:endParaRPr>
          </a:p>
          <a:p>
            <a:pPr lvl="0"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ea typeface="Arial Unicode MS"/>
                <a:cs typeface="Arial" panose="020B0604020202020204" pitchFamily="34" charset="0"/>
              </a:rPr>
              <a:t> Conclusion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endParaRPr lang="en-GB" sz="1500" dirty="0">
              <a:effectLst/>
              <a:latin typeface="Arial" panose="020B0604020202020204" pitchFamily="34" charset="0"/>
              <a:ea typeface="Arial Unicode MS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39610D-0672-3347-2306-CC1000841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7620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fld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0577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BE0789E-91A7-4246-978E-A17FE1BF9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795735" cy="6858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C6C0BD2-8B3C-4042-B4EE-5DB7665A3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bg2"/>
          </a:solidFill>
        </p:grpSpPr>
        <p:sp>
          <p:nvSpPr>
            <p:cNvPr id="11" name="Freeform 27">
              <a:extLst>
                <a:ext uri="{FF2B5EF4-FFF2-40B4-BE49-F238E27FC236}">
                  <a16:creationId xmlns:a16="http://schemas.microsoft.com/office/drawing/2014/main" id="{5F53669F-C1E6-43B8-AC6F-B44CE56BF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" name="Freeform 28">
              <a:extLst>
                <a:ext uri="{FF2B5EF4-FFF2-40B4-BE49-F238E27FC236}">
                  <a16:creationId xmlns:a16="http://schemas.microsoft.com/office/drawing/2014/main" id="{53966C25-DAEA-4318-8FBC-EC6FF8F5A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" name="Freeform 29">
              <a:extLst>
                <a:ext uri="{FF2B5EF4-FFF2-40B4-BE49-F238E27FC236}">
                  <a16:creationId xmlns:a16="http://schemas.microsoft.com/office/drawing/2014/main" id="{ED6EA716-EAD4-4023-8673-0809A1E24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" name="Freeform 30">
              <a:extLst>
                <a:ext uri="{FF2B5EF4-FFF2-40B4-BE49-F238E27FC236}">
                  <a16:creationId xmlns:a16="http://schemas.microsoft.com/office/drawing/2014/main" id="{84261748-EFC0-4729-A7BB-A88FDAF6FA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" name="Freeform 31">
              <a:extLst>
                <a:ext uri="{FF2B5EF4-FFF2-40B4-BE49-F238E27FC236}">
                  <a16:creationId xmlns:a16="http://schemas.microsoft.com/office/drawing/2014/main" id="{2C14F808-CC69-494F-98AC-CB750416C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6" name="Freeform 32">
              <a:extLst>
                <a:ext uri="{FF2B5EF4-FFF2-40B4-BE49-F238E27FC236}">
                  <a16:creationId xmlns:a16="http://schemas.microsoft.com/office/drawing/2014/main" id="{F1CA3607-84D0-4085-A363-796A17B1D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7" name="Freeform 33">
              <a:extLst>
                <a:ext uri="{FF2B5EF4-FFF2-40B4-BE49-F238E27FC236}">
                  <a16:creationId xmlns:a16="http://schemas.microsoft.com/office/drawing/2014/main" id="{491E6160-2958-4A90-8B50-EDA182AAB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8" name="Freeform 34">
              <a:extLst>
                <a:ext uri="{FF2B5EF4-FFF2-40B4-BE49-F238E27FC236}">
                  <a16:creationId xmlns:a16="http://schemas.microsoft.com/office/drawing/2014/main" id="{559F6CB7-E057-499B-A859-3602769892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9" name="Freeform 35">
              <a:extLst>
                <a:ext uri="{FF2B5EF4-FFF2-40B4-BE49-F238E27FC236}">
                  <a16:creationId xmlns:a16="http://schemas.microsoft.com/office/drawing/2014/main" id="{FF12353D-CF89-4D03-8075-C161824E2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" name="Freeform 36">
              <a:extLst>
                <a:ext uri="{FF2B5EF4-FFF2-40B4-BE49-F238E27FC236}">
                  <a16:creationId xmlns:a16="http://schemas.microsoft.com/office/drawing/2014/main" id="{5B91C9D6-FAF2-445B-AF1B-43992602A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1" name="Freeform 37">
              <a:extLst>
                <a:ext uri="{FF2B5EF4-FFF2-40B4-BE49-F238E27FC236}">
                  <a16:creationId xmlns:a16="http://schemas.microsoft.com/office/drawing/2014/main" id="{570F7A1D-86B1-4AD1-B4A3-9AE2A52C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" name="Freeform 38">
              <a:extLst>
                <a:ext uri="{FF2B5EF4-FFF2-40B4-BE49-F238E27FC236}">
                  <a16:creationId xmlns:a16="http://schemas.microsoft.com/office/drawing/2014/main" id="{52C6EBA8-95CC-4FE6-A8E4-3A6911E8A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4CC278-1E8B-BF0D-444B-1C159998F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056" y="1093380"/>
            <a:ext cx="3068182" cy="4671240"/>
          </a:xfrm>
        </p:spPr>
        <p:txBody>
          <a:bodyPr anchor="ctr">
            <a:normAutofit/>
          </a:bodyPr>
          <a:lstStyle/>
          <a:p>
            <a:pPr algn="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Apple’s Business Model &amp; Value Proposition</a:t>
            </a:r>
          </a:p>
        </p:txBody>
      </p:sp>
      <p:sp>
        <p:nvSpPr>
          <p:cNvPr id="24" name="Freeform 11">
            <a:extLst>
              <a:ext uri="{FF2B5EF4-FFF2-40B4-BE49-F238E27FC236}">
                <a16:creationId xmlns:a16="http://schemas.microsoft.com/office/drawing/2014/main" id="{15EDA122-4530-45D2-A70A-B1A967AAE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782F52E-0F94-4BFC-9F89-B054DDEAB9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B3EAB-4B65-39FF-0E6A-0E8035668E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5509" y="1093380"/>
            <a:ext cx="6219103" cy="4679250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Premium, innovation-driven product strategy.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Vertically integrated ecosystem (hardware, software and services).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High-margin Services segment (App Store, iCloud, Apple Music, Apple TV+).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Strong ecosystem-based customer retention and switching costs.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Functional organisational structure supporting deep expertise.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0960B9-E47E-45E9-53F9-8D774B47B0EC}"/>
              </a:ext>
            </a:extLst>
          </p:cNvPr>
          <p:cNvSpPr txBox="1"/>
          <p:nvPr/>
        </p:nvSpPr>
        <p:spPr>
          <a:xfrm>
            <a:off x="9128502" y="6608788"/>
            <a:ext cx="3063498" cy="2444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Inc. (2024); Podolny and Hansen (2020)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2B0904-20DC-F526-BC27-D7D2ED602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358" y="6488128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fld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65492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E90D091-BD87-8188-3780-7269E30220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37B5A23F-7276-435D-91DA-09104D777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354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2F3ECD7F-BF61-4CB1-AA15-464BB771E7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966F1B29-3A08-4DB7-9F92-4C09B3BCF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bg2">
              <a:lumMod val="1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54" name="Freeform 5">
            <a:extLst>
              <a:ext uri="{FF2B5EF4-FFF2-40B4-BE49-F238E27FC236}">
                <a16:creationId xmlns:a16="http://schemas.microsoft.com/office/drawing/2014/main" id="{44A5AAD1-9616-4E1C-B3AC-E5497A6A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664645-09D4-48BD-D876-B13D63901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pPr lvl="0"/>
            <a:r>
              <a:rPr lang="en-GB" sz="3200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overview</a:t>
            </a:r>
            <a:endParaRPr lang="en-GB" sz="3200" b="1" dirty="0">
              <a:solidFill>
                <a:srgbClr val="FEFFFF"/>
              </a:solidFill>
              <a:effectLst/>
              <a:latin typeface="Arial" panose="020B0604020202020204" pitchFamily="34" charset="0"/>
              <a:ea typeface="Arial Unicode MS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6DD58-4E0B-E551-2172-D65EE725C4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866" y="2032000"/>
            <a:ext cx="7145867" cy="387922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is an American multinational technology company.</a:t>
            </a:r>
          </a:p>
          <a:p>
            <a:r>
              <a:rPr lang="en-GB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Founded in 1976 by Steve Jobs, Steve Wozniak, and Ronald Wayne.</a:t>
            </a:r>
          </a:p>
          <a:p>
            <a:r>
              <a:rPr lang="en-GB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Publicly traded on NASDAQ (Ticker: AAPL)</a:t>
            </a:r>
          </a:p>
          <a:p>
            <a:r>
              <a:rPr lang="en-GB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Employs approximately 161,000 full-time employees (2024)</a:t>
            </a:r>
          </a:p>
          <a:p>
            <a:r>
              <a:rPr lang="en-GB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Net Sales: $383.3 billion (FY2024)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Operates globally across the Americas, Europe, Greater China, Japan and Rest of Asia Pacific</a:t>
            </a:r>
            <a:endParaRPr lang="en-GB" dirty="0">
              <a:solidFill>
                <a:srgbClr val="FE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Functional organisational structure. </a:t>
            </a:r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A0B0FD7F-9807-98E9-A765-CF0A88BDC2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20" r="6176" b="8"/>
          <a:stretch>
            <a:fillRect/>
          </a:stretch>
        </p:blipFill>
        <p:spPr>
          <a:xfrm>
            <a:off x="8729521" y="2032000"/>
            <a:ext cx="2969002" cy="386249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6F38DB1-034B-95C8-DA77-D345B57AC272}"/>
              </a:ext>
            </a:extLst>
          </p:cNvPr>
          <p:cNvSpPr txBox="1"/>
          <p:nvPr/>
        </p:nvSpPr>
        <p:spPr>
          <a:xfrm>
            <a:off x="9841424" y="6607031"/>
            <a:ext cx="2350577" cy="2509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Inc. (2024); O’Grady (2008)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360ACB-E336-ED8F-236A-008BD661B480}"/>
              </a:ext>
            </a:extLst>
          </p:cNvPr>
          <p:cNvSpPr txBox="1"/>
          <p:nvPr/>
        </p:nvSpPr>
        <p:spPr>
          <a:xfrm>
            <a:off x="9704567" y="5739420"/>
            <a:ext cx="139012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Apple logo © Apple Inc.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E0B958-D614-0D74-B3EA-7A894BFFF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577" y="6490501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6</a:t>
            </a:fld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03074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258D2B-6AC3-4B3A-A87C-FD7E65178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8E6821A6-CDCA-B80C-7F4A-9D142A6956D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874"/>
          <a:stretch>
            <a:fillRect/>
          </a:stretch>
        </p:blipFill>
        <p:spPr>
          <a:xfrm>
            <a:off x="1" y="10"/>
            <a:ext cx="7574440" cy="6857990"/>
          </a:xfrm>
          <a:prstGeom prst="rect">
            <a:avLst/>
          </a:prstGeom>
        </p:spPr>
      </p:pic>
      <p:sp>
        <p:nvSpPr>
          <p:cNvPr id="12" name="Freeform 5">
            <a:extLst>
              <a:ext uri="{FF2B5EF4-FFF2-40B4-BE49-F238E27FC236}">
                <a16:creationId xmlns:a16="http://schemas.microsoft.com/office/drawing/2014/main" id="{8D55DD8B-9BF9-4B91-A22D-2D3F2AEFF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AA54ED-894E-BD2B-C96A-9C291EB87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r>
              <a:rPr lang="en-GB" sz="3200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Products and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8629A2-A437-B1E3-6527-333EDBBD80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0770" y="2017668"/>
            <a:ext cx="3750205" cy="38578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Products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iPhone, iPad, Mac, Apple Watch, AirPods</a:t>
            </a:r>
          </a:p>
          <a:p>
            <a:pPr>
              <a:buNone/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Services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 Store, iCloud, Apple Music, Apple TV+, Apple Pay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Services provide recurring income and reduce reliance on hardware sales</a:t>
            </a:r>
          </a:p>
          <a:p>
            <a:pPr marL="0" indent="0">
              <a:buNone/>
            </a:pP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088A2E-FA57-26DB-3053-F8930C6D1308}"/>
              </a:ext>
            </a:extLst>
          </p:cNvPr>
          <p:cNvSpPr txBox="1"/>
          <p:nvPr/>
        </p:nvSpPr>
        <p:spPr>
          <a:xfrm>
            <a:off x="10779072" y="6611779"/>
            <a:ext cx="14129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Inc. (2024)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C8BC4C-C02A-97B3-5940-7D21E1920839}"/>
              </a:ext>
            </a:extLst>
          </p:cNvPr>
          <p:cNvSpPr txBox="1"/>
          <p:nvPr/>
        </p:nvSpPr>
        <p:spPr>
          <a:xfrm>
            <a:off x="7860770" y="5247861"/>
            <a:ext cx="37502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Revenue is diversified across product categories, with Services representing a growing high-margin.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6C6714-7F0A-9B0C-7426-125D086BD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7620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7</a:t>
            </a:fld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750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3F10F2-E06B-CB4B-E0E9-8CBAD1CEE3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3 Easy Steps to Create a SWOT Analysis - BNI">
            <a:extLst>
              <a:ext uri="{FF2B5EF4-FFF2-40B4-BE49-F238E27FC236}">
                <a16:creationId xmlns:a16="http://schemas.microsoft.com/office/drawing/2014/main" id="{AA715DC3-15E4-EDB4-4B05-3B8D5A99F54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62" r="8303"/>
          <a:stretch>
            <a:fillRect/>
          </a:stretch>
        </p:blipFill>
        <p:spPr bwMode="auto">
          <a:xfrm>
            <a:off x="6091916" y="800986"/>
            <a:ext cx="5451627" cy="4935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0C40017-0C7D-9242-F1FB-169F9E5C9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7669" y="624110"/>
            <a:ext cx="4137059" cy="1280890"/>
          </a:xfrm>
        </p:spPr>
        <p:txBody>
          <a:bodyPr>
            <a:normAutofit/>
          </a:bodyPr>
          <a:lstStyle/>
          <a:p>
            <a:pPr lvl="0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  <a:endParaRPr lang="en-GB" sz="3200" b="1" dirty="0">
              <a:effectLst/>
              <a:latin typeface="Arial" panose="020B0604020202020204" pitchFamily="34" charset="0"/>
              <a:ea typeface="Arial Unicode MS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8E1F5-AD1B-57E6-5A02-D6C135410F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3956" y="2133600"/>
            <a:ext cx="4140772" cy="377762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 analysis evaluates: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strategic tool used to evaluate internal strengths and weaknesses, and external opportunities and threats.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strategic decision-making.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Assesses competitive position within the business environment.</a:t>
            </a:r>
          </a:p>
          <a:p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BCF6E9-7C40-E208-EF1C-330D4E3D370E}"/>
              </a:ext>
            </a:extLst>
          </p:cNvPr>
          <p:cNvSpPr txBox="1"/>
          <p:nvPr/>
        </p:nvSpPr>
        <p:spPr>
          <a:xfrm>
            <a:off x="9500461" y="6611779"/>
            <a:ext cx="269153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Needle and Burns (2019); Capon (2009)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AFC615-1736-2F7F-7DBE-0D8A5E9C8C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8</a:t>
            </a:fld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8883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331A23-4367-69C9-6BD7-E3EB0D5DE6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All the Apple products coming in 2024 | Cult of Mac">
            <a:extLst>
              <a:ext uri="{FF2B5EF4-FFF2-40B4-BE49-F238E27FC236}">
                <a16:creationId xmlns:a16="http://schemas.microsoft.com/office/drawing/2014/main" id="{875AC51B-29BD-9AA3-C412-D9B2A241B7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50" r="22941"/>
          <a:stretch>
            <a:fillRect/>
          </a:stretch>
        </p:blipFill>
        <p:spPr bwMode="auto">
          <a:xfrm>
            <a:off x="4485557" y="10"/>
            <a:ext cx="770644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045" name="Freeform: Shape 1044">
            <a:extLst>
              <a:ext uri="{FF2B5EF4-FFF2-40B4-BE49-F238E27FC236}">
                <a16:creationId xmlns:a16="http://schemas.microsoft.com/office/drawing/2014/main" id="{23C7736A-5A08-4021-9AB6-390DFF50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8170246" cy="6858000"/>
          </a:xfrm>
          <a:custGeom>
            <a:avLst/>
            <a:gdLst>
              <a:gd name="connsiteX0" fmla="*/ 4738960 w 8170246"/>
              <a:gd name="connsiteY0" fmla="*/ 0 h 6858000"/>
              <a:gd name="connsiteX1" fmla="*/ 4862151 w 8170246"/>
              <a:gd name="connsiteY1" fmla="*/ 0 h 6858000"/>
              <a:gd name="connsiteX2" fmla="*/ 8088169 w 8170246"/>
              <a:gd name="connsiteY2" fmla="*/ 3226735 h 6858000"/>
              <a:gd name="connsiteX3" fmla="*/ 8088169 w 8170246"/>
              <a:gd name="connsiteY3" fmla="*/ 3626507 h 6858000"/>
              <a:gd name="connsiteX4" fmla="*/ 4857393 w 8170246"/>
              <a:gd name="connsiteY4" fmla="*/ 6858000 h 6858000"/>
              <a:gd name="connsiteX5" fmla="*/ 4783581 w 8170246"/>
              <a:gd name="connsiteY5" fmla="*/ 6858000 h 6858000"/>
              <a:gd name="connsiteX6" fmla="*/ 4734202 w 8170246"/>
              <a:gd name="connsiteY6" fmla="*/ 6858000 h 6858000"/>
              <a:gd name="connsiteX7" fmla="*/ 7964978 w 8170246"/>
              <a:gd name="connsiteY7" fmla="*/ 3626507 h 6858000"/>
              <a:gd name="connsiteX8" fmla="*/ 7964978 w 8170246"/>
              <a:gd name="connsiteY8" fmla="*/ 3226735 h 6858000"/>
              <a:gd name="connsiteX9" fmla="*/ 4738960 w 8170246"/>
              <a:gd name="connsiteY9" fmla="*/ 0 h 6858000"/>
              <a:gd name="connsiteX10" fmla="*/ 0 w 8170246"/>
              <a:gd name="connsiteY10" fmla="*/ 0 h 6858000"/>
              <a:gd name="connsiteX11" fmla="*/ 98791 w 8170246"/>
              <a:gd name="connsiteY11" fmla="*/ 0 h 6858000"/>
              <a:gd name="connsiteX12" fmla="*/ 4456718 w 8170246"/>
              <a:gd name="connsiteY12" fmla="*/ 0 h 6858000"/>
              <a:gd name="connsiteX13" fmla="*/ 4603489 w 8170246"/>
              <a:gd name="connsiteY13" fmla="*/ 0 h 6858000"/>
              <a:gd name="connsiteX14" fmla="*/ 7829507 w 8170246"/>
              <a:gd name="connsiteY14" fmla="*/ 3226735 h 6858000"/>
              <a:gd name="connsiteX15" fmla="*/ 7829507 w 8170246"/>
              <a:gd name="connsiteY15" fmla="*/ 3626507 h 6858000"/>
              <a:gd name="connsiteX16" fmla="*/ 4598731 w 8170246"/>
              <a:gd name="connsiteY16" fmla="*/ 6858000 h 6858000"/>
              <a:gd name="connsiteX17" fmla="*/ 4540663 w 8170246"/>
              <a:gd name="connsiteY17" fmla="*/ 6858000 h 6858000"/>
              <a:gd name="connsiteX18" fmla="*/ 133398 w 8170246"/>
              <a:gd name="connsiteY18" fmla="*/ 6858000 h 6858000"/>
              <a:gd name="connsiteX19" fmla="*/ 0 w 8170246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170246" h="6858000">
                <a:moveTo>
                  <a:pt x="4738960" y="0"/>
                </a:moveTo>
                <a:lnTo>
                  <a:pt x="4862151" y="0"/>
                </a:lnTo>
                <a:cubicBezTo>
                  <a:pt x="4862151" y="0"/>
                  <a:pt x="4862151" y="0"/>
                  <a:pt x="8088169" y="3226735"/>
                </a:cubicBezTo>
                <a:cubicBezTo>
                  <a:pt x="8197606" y="3336196"/>
                  <a:pt x="8197606" y="3517045"/>
                  <a:pt x="8088169" y="3626507"/>
                </a:cubicBezTo>
                <a:cubicBezTo>
                  <a:pt x="8088169" y="3626507"/>
                  <a:pt x="8088169" y="3626507"/>
                  <a:pt x="4857393" y="6858000"/>
                </a:cubicBezTo>
                <a:cubicBezTo>
                  <a:pt x="4857393" y="6858000"/>
                  <a:pt x="4857393" y="6858000"/>
                  <a:pt x="4783581" y="6858000"/>
                </a:cubicBezTo>
                <a:lnTo>
                  <a:pt x="4734202" y="6858000"/>
                </a:lnTo>
                <a:cubicBezTo>
                  <a:pt x="7964978" y="3626507"/>
                  <a:pt x="7964978" y="3626507"/>
                  <a:pt x="7964978" y="3626507"/>
                </a:cubicBezTo>
                <a:cubicBezTo>
                  <a:pt x="8074415" y="3517045"/>
                  <a:pt x="8074415" y="3336196"/>
                  <a:pt x="7964978" y="3226735"/>
                </a:cubicBezTo>
                <a:cubicBezTo>
                  <a:pt x="4738960" y="0"/>
                  <a:pt x="4738960" y="0"/>
                  <a:pt x="4738960" y="0"/>
                </a:cubicBezTo>
                <a:close/>
                <a:moveTo>
                  <a:pt x="0" y="0"/>
                </a:moveTo>
                <a:lnTo>
                  <a:pt x="98791" y="0"/>
                </a:lnTo>
                <a:cubicBezTo>
                  <a:pt x="1075904" y="0"/>
                  <a:pt x="2469401" y="0"/>
                  <a:pt x="4456718" y="0"/>
                </a:cubicBezTo>
                <a:lnTo>
                  <a:pt x="4603489" y="0"/>
                </a:lnTo>
                <a:cubicBezTo>
                  <a:pt x="4603489" y="0"/>
                  <a:pt x="4603489" y="0"/>
                  <a:pt x="7829507" y="3226735"/>
                </a:cubicBezTo>
                <a:cubicBezTo>
                  <a:pt x="7938944" y="3336196"/>
                  <a:pt x="7938944" y="3517045"/>
                  <a:pt x="7829507" y="3626507"/>
                </a:cubicBezTo>
                <a:cubicBezTo>
                  <a:pt x="7829507" y="3626507"/>
                  <a:pt x="7829507" y="3626507"/>
                  <a:pt x="4598731" y="6858000"/>
                </a:cubicBezTo>
                <a:lnTo>
                  <a:pt x="4540663" y="6858000"/>
                </a:lnTo>
                <a:cubicBezTo>
                  <a:pt x="4077749" y="6858000"/>
                  <a:pt x="2938270" y="6858000"/>
                  <a:pt x="133398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3D089-91DC-AA44-4B97-A0E2D4E10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525" y="624110"/>
            <a:ext cx="4623955" cy="1280890"/>
          </a:xfrm>
        </p:spPr>
        <p:txBody>
          <a:bodyPr>
            <a:normAutofit/>
          </a:bodyPr>
          <a:lstStyle/>
          <a:p>
            <a:pPr lvl="0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SWOT analysis: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endParaRPr lang="en-GB" b="1" dirty="0">
              <a:effectLst/>
              <a:latin typeface="Arial" panose="020B0604020202020204" pitchFamily="34" charset="0"/>
              <a:ea typeface="Arial Unicode MS"/>
              <a:cs typeface="Arial" panose="020B0604020202020204" pitchFamily="34" charset="0"/>
            </a:endParaRPr>
          </a:p>
        </p:txBody>
      </p:sp>
      <p:sp>
        <p:nvSpPr>
          <p:cNvPr id="1047" name="Rectangle 1046">
            <a:extLst>
              <a:ext uri="{FF2B5EF4-FFF2-40B4-BE49-F238E27FC236}">
                <a16:creationId xmlns:a16="http://schemas.microsoft.com/office/drawing/2014/main" id="{433DF4D3-8A35-461A-ABE0-F56B78A1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F3AD9-A375-F3AF-001D-D9122D595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812" y="2133600"/>
            <a:ext cx="4625882" cy="3777622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Strong global brand recognition.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 customer loyalty and ecosystem lock-in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Consistent innovation and product quality.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Strong financial performance ($383.3bn net sales, FY2024)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Leadership in the premium smartphone market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Functional structure enabling deep innovation expertise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7FA8E4-41C7-8431-1198-52278FECBEC0}"/>
              </a:ext>
            </a:extLst>
          </p:cNvPr>
          <p:cNvSpPr txBox="1"/>
          <p:nvPr/>
        </p:nvSpPr>
        <p:spPr>
          <a:xfrm>
            <a:off x="8082366" y="6611769"/>
            <a:ext cx="4109635" cy="2462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Inc. (2024); Interbrand (2023); Podolny and Hansen (2020)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F76D81-12D1-08C0-36A0-29F836DBF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</a:t>
            </a:fld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7856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92207A-1CB5-6727-3701-9AD42422E3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The iPhone 16 may be even pricier than the iPhone 15. Here’s why. - Tech">
            <a:extLst>
              <a:ext uri="{FF2B5EF4-FFF2-40B4-BE49-F238E27FC236}">
                <a16:creationId xmlns:a16="http://schemas.microsoft.com/office/drawing/2014/main" id="{2A258107-C520-550D-A3C0-F0C0468332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50" r="22941"/>
          <a:stretch>
            <a:fillRect/>
          </a:stretch>
        </p:blipFill>
        <p:spPr bwMode="auto">
          <a:xfrm>
            <a:off x="4485557" y="10"/>
            <a:ext cx="770644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2069" name="Freeform: Shape 2068">
            <a:extLst>
              <a:ext uri="{FF2B5EF4-FFF2-40B4-BE49-F238E27FC236}">
                <a16:creationId xmlns:a16="http://schemas.microsoft.com/office/drawing/2014/main" id="{23C7736A-5A08-4021-9AB6-390DFF50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8170246" cy="6858000"/>
          </a:xfrm>
          <a:custGeom>
            <a:avLst/>
            <a:gdLst>
              <a:gd name="connsiteX0" fmla="*/ 4738960 w 8170246"/>
              <a:gd name="connsiteY0" fmla="*/ 0 h 6858000"/>
              <a:gd name="connsiteX1" fmla="*/ 4862151 w 8170246"/>
              <a:gd name="connsiteY1" fmla="*/ 0 h 6858000"/>
              <a:gd name="connsiteX2" fmla="*/ 8088169 w 8170246"/>
              <a:gd name="connsiteY2" fmla="*/ 3226735 h 6858000"/>
              <a:gd name="connsiteX3" fmla="*/ 8088169 w 8170246"/>
              <a:gd name="connsiteY3" fmla="*/ 3626507 h 6858000"/>
              <a:gd name="connsiteX4" fmla="*/ 4857393 w 8170246"/>
              <a:gd name="connsiteY4" fmla="*/ 6858000 h 6858000"/>
              <a:gd name="connsiteX5" fmla="*/ 4783581 w 8170246"/>
              <a:gd name="connsiteY5" fmla="*/ 6858000 h 6858000"/>
              <a:gd name="connsiteX6" fmla="*/ 4734202 w 8170246"/>
              <a:gd name="connsiteY6" fmla="*/ 6858000 h 6858000"/>
              <a:gd name="connsiteX7" fmla="*/ 7964978 w 8170246"/>
              <a:gd name="connsiteY7" fmla="*/ 3626507 h 6858000"/>
              <a:gd name="connsiteX8" fmla="*/ 7964978 w 8170246"/>
              <a:gd name="connsiteY8" fmla="*/ 3226735 h 6858000"/>
              <a:gd name="connsiteX9" fmla="*/ 4738960 w 8170246"/>
              <a:gd name="connsiteY9" fmla="*/ 0 h 6858000"/>
              <a:gd name="connsiteX10" fmla="*/ 0 w 8170246"/>
              <a:gd name="connsiteY10" fmla="*/ 0 h 6858000"/>
              <a:gd name="connsiteX11" fmla="*/ 98791 w 8170246"/>
              <a:gd name="connsiteY11" fmla="*/ 0 h 6858000"/>
              <a:gd name="connsiteX12" fmla="*/ 4456718 w 8170246"/>
              <a:gd name="connsiteY12" fmla="*/ 0 h 6858000"/>
              <a:gd name="connsiteX13" fmla="*/ 4603489 w 8170246"/>
              <a:gd name="connsiteY13" fmla="*/ 0 h 6858000"/>
              <a:gd name="connsiteX14" fmla="*/ 7829507 w 8170246"/>
              <a:gd name="connsiteY14" fmla="*/ 3226735 h 6858000"/>
              <a:gd name="connsiteX15" fmla="*/ 7829507 w 8170246"/>
              <a:gd name="connsiteY15" fmla="*/ 3626507 h 6858000"/>
              <a:gd name="connsiteX16" fmla="*/ 4598731 w 8170246"/>
              <a:gd name="connsiteY16" fmla="*/ 6858000 h 6858000"/>
              <a:gd name="connsiteX17" fmla="*/ 4540663 w 8170246"/>
              <a:gd name="connsiteY17" fmla="*/ 6858000 h 6858000"/>
              <a:gd name="connsiteX18" fmla="*/ 133398 w 8170246"/>
              <a:gd name="connsiteY18" fmla="*/ 6858000 h 6858000"/>
              <a:gd name="connsiteX19" fmla="*/ 0 w 8170246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170246" h="6858000">
                <a:moveTo>
                  <a:pt x="4738960" y="0"/>
                </a:moveTo>
                <a:lnTo>
                  <a:pt x="4862151" y="0"/>
                </a:lnTo>
                <a:cubicBezTo>
                  <a:pt x="4862151" y="0"/>
                  <a:pt x="4862151" y="0"/>
                  <a:pt x="8088169" y="3226735"/>
                </a:cubicBezTo>
                <a:cubicBezTo>
                  <a:pt x="8197606" y="3336196"/>
                  <a:pt x="8197606" y="3517045"/>
                  <a:pt x="8088169" y="3626507"/>
                </a:cubicBezTo>
                <a:cubicBezTo>
                  <a:pt x="8088169" y="3626507"/>
                  <a:pt x="8088169" y="3626507"/>
                  <a:pt x="4857393" y="6858000"/>
                </a:cubicBezTo>
                <a:cubicBezTo>
                  <a:pt x="4857393" y="6858000"/>
                  <a:pt x="4857393" y="6858000"/>
                  <a:pt x="4783581" y="6858000"/>
                </a:cubicBezTo>
                <a:lnTo>
                  <a:pt x="4734202" y="6858000"/>
                </a:lnTo>
                <a:cubicBezTo>
                  <a:pt x="7964978" y="3626507"/>
                  <a:pt x="7964978" y="3626507"/>
                  <a:pt x="7964978" y="3626507"/>
                </a:cubicBezTo>
                <a:cubicBezTo>
                  <a:pt x="8074415" y="3517045"/>
                  <a:pt x="8074415" y="3336196"/>
                  <a:pt x="7964978" y="3226735"/>
                </a:cubicBezTo>
                <a:cubicBezTo>
                  <a:pt x="4738960" y="0"/>
                  <a:pt x="4738960" y="0"/>
                  <a:pt x="4738960" y="0"/>
                </a:cubicBezTo>
                <a:close/>
                <a:moveTo>
                  <a:pt x="0" y="0"/>
                </a:moveTo>
                <a:lnTo>
                  <a:pt x="98791" y="0"/>
                </a:lnTo>
                <a:cubicBezTo>
                  <a:pt x="1075904" y="0"/>
                  <a:pt x="2469401" y="0"/>
                  <a:pt x="4456718" y="0"/>
                </a:cubicBezTo>
                <a:lnTo>
                  <a:pt x="4603489" y="0"/>
                </a:lnTo>
                <a:cubicBezTo>
                  <a:pt x="4603489" y="0"/>
                  <a:pt x="4603489" y="0"/>
                  <a:pt x="7829507" y="3226735"/>
                </a:cubicBezTo>
                <a:cubicBezTo>
                  <a:pt x="7938944" y="3336196"/>
                  <a:pt x="7938944" y="3517045"/>
                  <a:pt x="7829507" y="3626507"/>
                </a:cubicBezTo>
                <a:cubicBezTo>
                  <a:pt x="7829507" y="3626507"/>
                  <a:pt x="7829507" y="3626507"/>
                  <a:pt x="4598731" y="6858000"/>
                </a:cubicBezTo>
                <a:lnTo>
                  <a:pt x="4540663" y="6858000"/>
                </a:lnTo>
                <a:cubicBezTo>
                  <a:pt x="4077749" y="6858000"/>
                  <a:pt x="2938270" y="6858000"/>
                  <a:pt x="133398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083AEC-AFE7-6F7C-62F0-235F8B262F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525" y="624110"/>
            <a:ext cx="4623955" cy="1280890"/>
          </a:xfrm>
        </p:spPr>
        <p:txBody>
          <a:bodyPr>
            <a:normAutofit/>
          </a:bodyPr>
          <a:lstStyle/>
          <a:p>
            <a:pPr lvl="0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SWOT analysis: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  <a:endParaRPr lang="en-GB" b="1" dirty="0">
              <a:effectLst/>
              <a:latin typeface="Arial" panose="020B0604020202020204" pitchFamily="34" charset="0"/>
              <a:ea typeface="Arial Unicode MS"/>
              <a:cs typeface="Arial" panose="020B0604020202020204" pitchFamily="34" charset="0"/>
            </a:endParaRPr>
          </a:p>
        </p:txBody>
      </p:sp>
      <p:sp>
        <p:nvSpPr>
          <p:cNvPr id="2071" name="Rectangle 2070">
            <a:extLst>
              <a:ext uri="{FF2B5EF4-FFF2-40B4-BE49-F238E27FC236}">
                <a16:creationId xmlns:a16="http://schemas.microsoft.com/office/drawing/2014/main" id="{433DF4D3-8A35-461A-ABE0-F56B78A1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ED9A9-7B19-A96F-C1E3-4FCBFB459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812" y="2133600"/>
            <a:ext cx="4625882" cy="3777622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 product prices limit affordability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Heavy dependence on iPhone revenue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product customisation compared to competitors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Closed ecosystem restricts user flexibility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Heavy reliance on third-party manufacturing (primarily in China).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Exposure to supply chain concentration risks.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3BD03D-E977-7D02-498C-20E62B0A98D7}"/>
              </a:ext>
            </a:extLst>
          </p:cNvPr>
          <p:cNvSpPr txBox="1"/>
          <p:nvPr/>
        </p:nvSpPr>
        <p:spPr>
          <a:xfrm>
            <a:off x="10802319" y="6611769"/>
            <a:ext cx="138968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Inc. (2024)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742F12-C7D7-72AF-657A-30B3CCD34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</a:t>
            </a:fld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6278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5D4D2A4-0956-9B8E-6A3E-33FAE79F89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Apple Teams Up with Italian Researchers for ‘Entity-Aware’ AI ...">
            <a:extLst>
              <a:ext uri="{FF2B5EF4-FFF2-40B4-BE49-F238E27FC236}">
                <a16:creationId xmlns:a16="http://schemas.microsoft.com/office/drawing/2014/main" id="{1B37733D-73CE-F222-DDC7-420B36E0DB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92" r="18893"/>
          <a:stretch>
            <a:fillRect/>
          </a:stretch>
        </p:blipFill>
        <p:spPr bwMode="auto">
          <a:xfrm>
            <a:off x="4485557" y="10"/>
            <a:ext cx="770644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4118" name="Freeform: Shape 4117">
            <a:extLst>
              <a:ext uri="{FF2B5EF4-FFF2-40B4-BE49-F238E27FC236}">
                <a16:creationId xmlns:a16="http://schemas.microsoft.com/office/drawing/2014/main" id="{23C7736A-5A08-4021-9AB6-390DFF50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8170246" cy="6858000"/>
          </a:xfrm>
          <a:custGeom>
            <a:avLst/>
            <a:gdLst>
              <a:gd name="connsiteX0" fmla="*/ 4738960 w 8170246"/>
              <a:gd name="connsiteY0" fmla="*/ 0 h 6858000"/>
              <a:gd name="connsiteX1" fmla="*/ 4862151 w 8170246"/>
              <a:gd name="connsiteY1" fmla="*/ 0 h 6858000"/>
              <a:gd name="connsiteX2" fmla="*/ 8088169 w 8170246"/>
              <a:gd name="connsiteY2" fmla="*/ 3226735 h 6858000"/>
              <a:gd name="connsiteX3" fmla="*/ 8088169 w 8170246"/>
              <a:gd name="connsiteY3" fmla="*/ 3626507 h 6858000"/>
              <a:gd name="connsiteX4" fmla="*/ 4857393 w 8170246"/>
              <a:gd name="connsiteY4" fmla="*/ 6858000 h 6858000"/>
              <a:gd name="connsiteX5" fmla="*/ 4783581 w 8170246"/>
              <a:gd name="connsiteY5" fmla="*/ 6858000 h 6858000"/>
              <a:gd name="connsiteX6" fmla="*/ 4734202 w 8170246"/>
              <a:gd name="connsiteY6" fmla="*/ 6858000 h 6858000"/>
              <a:gd name="connsiteX7" fmla="*/ 7964978 w 8170246"/>
              <a:gd name="connsiteY7" fmla="*/ 3626507 h 6858000"/>
              <a:gd name="connsiteX8" fmla="*/ 7964978 w 8170246"/>
              <a:gd name="connsiteY8" fmla="*/ 3226735 h 6858000"/>
              <a:gd name="connsiteX9" fmla="*/ 4738960 w 8170246"/>
              <a:gd name="connsiteY9" fmla="*/ 0 h 6858000"/>
              <a:gd name="connsiteX10" fmla="*/ 0 w 8170246"/>
              <a:gd name="connsiteY10" fmla="*/ 0 h 6858000"/>
              <a:gd name="connsiteX11" fmla="*/ 98791 w 8170246"/>
              <a:gd name="connsiteY11" fmla="*/ 0 h 6858000"/>
              <a:gd name="connsiteX12" fmla="*/ 4456718 w 8170246"/>
              <a:gd name="connsiteY12" fmla="*/ 0 h 6858000"/>
              <a:gd name="connsiteX13" fmla="*/ 4603489 w 8170246"/>
              <a:gd name="connsiteY13" fmla="*/ 0 h 6858000"/>
              <a:gd name="connsiteX14" fmla="*/ 7829507 w 8170246"/>
              <a:gd name="connsiteY14" fmla="*/ 3226735 h 6858000"/>
              <a:gd name="connsiteX15" fmla="*/ 7829507 w 8170246"/>
              <a:gd name="connsiteY15" fmla="*/ 3626507 h 6858000"/>
              <a:gd name="connsiteX16" fmla="*/ 4598731 w 8170246"/>
              <a:gd name="connsiteY16" fmla="*/ 6858000 h 6858000"/>
              <a:gd name="connsiteX17" fmla="*/ 4540663 w 8170246"/>
              <a:gd name="connsiteY17" fmla="*/ 6858000 h 6858000"/>
              <a:gd name="connsiteX18" fmla="*/ 133398 w 8170246"/>
              <a:gd name="connsiteY18" fmla="*/ 6858000 h 6858000"/>
              <a:gd name="connsiteX19" fmla="*/ 0 w 8170246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170246" h="6858000">
                <a:moveTo>
                  <a:pt x="4738960" y="0"/>
                </a:moveTo>
                <a:lnTo>
                  <a:pt x="4862151" y="0"/>
                </a:lnTo>
                <a:cubicBezTo>
                  <a:pt x="4862151" y="0"/>
                  <a:pt x="4862151" y="0"/>
                  <a:pt x="8088169" y="3226735"/>
                </a:cubicBezTo>
                <a:cubicBezTo>
                  <a:pt x="8197606" y="3336196"/>
                  <a:pt x="8197606" y="3517045"/>
                  <a:pt x="8088169" y="3626507"/>
                </a:cubicBezTo>
                <a:cubicBezTo>
                  <a:pt x="8088169" y="3626507"/>
                  <a:pt x="8088169" y="3626507"/>
                  <a:pt x="4857393" y="6858000"/>
                </a:cubicBezTo>
                <a:cubicBezTo>
                  <a:pt x="4857393" y="6858000"/>
                  <a:pt x="4857393" y="6858000"/>
                  <a:pt x="4783581" y="6858000"/>
                </a:cubicBezTo>
                <a:lnTo>
                  <a:pt x="4734202" y="6858000"/>
                </a:lnTo>
                <a:cubicBezTo>
                  <a:pt x="7964978" y="3626507"/>
                  <a:pt x="7964978" y="3626507"/>
                  <a:pt x="7964978" y="3626507"/>
                </a:cubicBezTo>
                <a:cubicBezTo>
                  <a:pt x="8074415" y="3517045"/>
                  <a:pt x="8074415" y="3336196"/>
                  <a:pt x="7964978" y="3226735"/>
                </a:cubicBezTo>
                <a:cubicBezTo>
                  <a:pt x="4738960" y="0"/>
                  <a:pt x="4738960" y="0"/>
                  <a:pt x="4738960" y="0"/>
                </a:cubicBezTo>
                <a:close/>
                <a:moveTo>
                  <a:pt x="0" y="0"/>
                </a:moveTo>
                <a:lnTo>
                  <a:pt x="98791" y="0"/>
                </a:lnTo>
                <a:cubicBezTo>
                  <a:pt x="1075904" y="0"/>
                  <a:pt x="2469401" y="0"/>
                  <a:pt x="4456718" y="0"/>
                </a:cubicBezTo>
                <a:lnTo>
                  <a:pt x="4603489" y="0"/>
                </a:lnTo>
                <a:cubicBezTo>
                  <a:pt x="4603489" y="0"/>
                  <a:pt x="4603489" y="0"/>
                  <a:pt x="7829507" y="3226735"/>
                </a:cubicBezTo>
                <a:cubicBezTo>
                  <a:pt x="7938944" y="3336196"/>
                  <a:pt x="7938944" y="3517045"/>
                  <a:pt x="7829507" y="3626507"/>
                </a:cubicBezTo>
                <a:cubicBezTo>
                  <a:pt x="7829507" y="3626507"/>
                  <a:pt x="7829507" y="3626507"/>
                  <a:pt x="4598731" y="6858000"/>
                </a:cubicBezTo>
                <a:lnTo>
                  <a:pt x="4540663" y="6858000"/>
                </a:lnTo>
                <a:cubicBezTo>
                  <a:pt x="4077749" y="6858000"/>
                  <a:pt x="2938270" y="6858000"/>
                  <a:pt x="133398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75AB2D-F390-838A-979A-66CF61D0F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525" y="624110"/>
            <a:ext cx="4623955" cy="1280890"/>
          </a:xfrm>
        </p:spPr>
        <p:txBody>
          <a:bodyPr>
            <a:normAutofit/>
          </a:bodyPr>
          <a:lstStyle/>
          <a:p>
            <a:pPr lvl="0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SWOT analysis: Opportunities</a:t>
            </a:r>
            <a:endParaRPr lang="en-GB" b="1" dirty="0">
              <a:effectLst/>
              <a:latin typeface="Arial" panose="020B0604020202020204" pitchFamily="34" charset="0"/>
              <a:ea typeface="Arial Unicode MS"/>
              <a:cs typeface="Arial" panose="020B0604020202020204" pitchFamily="34" charset="0"/>
            </a:endParaRPr>
          </a:p>
        </p:txBody>
      </p:sp>
      <p:sp>
        <p:nvSpPr>
          <p:cNvPr id="4120" name="Rectangle 4119">
            <a:extLst>
              <a:ext uri="{FF2B5EF4-FFF2-40B4-BE49-F238E27FC236}">
                <a16:creationId xmlns:a16="http://schemas.microsoft.com/office/drawing/2014/main" id="{433DF4D3-8A35-461A-ABE0-F56B78A1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5A824A-2703-B8B4-46F5-AC848AA17D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812" y="2133600"/>
            <a:ext cx="4625882" cy="3777622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Expansion of artificial intelligence and machine learning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Growth in emerging markets such as India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Increasing demand for wearables and health technology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Continued expansion of subscription-based services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Development of augmented and virtual reality technologies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D57B34-94B8-8DD4-98DA-680737121998}"/>
              </a:ext>
            </a:extLst>
          </p:cNvPr>
          <p:cNvSpPr txBox="1"/>
          <p:nvPr/>
        </p:nvSpPr>
        <p:spPr>
          <a:xfrm>
            <a:off x="6176075" y="6611769"/>
            <a:ext cx="6015925" cy="2462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Inc. (2024); Gawer &amp; Cusumano (2014); Podolny and Hansen (2020); Srinivasan et al. (2002)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CA59E8-E596-359D-6E36-2F65717811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11</a:t>
            </a:fld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3172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510FA4B-D34C-58DB-30CF-28B8464864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xplained: What are Apple Threat Notifications, How Secure are iPhones ...">
            <a:extLst>
              <a:ext uri="{FF2B5EF4-FFF2-40B4-BE49-F238E27FC236}">
                <a16:creationId xmlns:a16="http://schemas.microsoft.com/office/drawing/2014/main" id="{744D9C62-94CF-0A34-3FFA-CCCE3F2EBE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43" r="20834"/>
          <a:stretch>
            <a:fillRect/>
          </a:stretch>
        </p:blipFill>
        <p:spPr bwMode="auto">
          <a:xfrm>
            <a:off x="4485557" y="10"/>
            <a:ext cx="770644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3089" name="Freeform: Shape 3088">
            <a:extLst>
              <a:ext uri="{FF2B5EF4-FFF2-40B4-BE49-F238E27FC236}">
                <a16:creationId xmlns:a16="http://schemas.microsoft.com/office/drawing/2014/main" id="{23C7736A-5A08-4021-9AB6-390DFF50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8170246" cy="6858000"/>
          </a:xfrm>
          <a:custGeom>
            <a:avLst/>
            <a:gdLst>
              <a:gd name="connsiteX0" fmla="*/ 4738960 w 8170246"/>
              <a:gd name="connsiteY0" fmla="*/ 0 h 6858000"/>
              <a:gd name="connsiteX1" fmla="*/ 4862151 w 8170246"/>
              <a:gd name="connsiteY1" fmla="*/ 0 h 6858000"/>
              <a:gd name="connsiteX2" fmla="*/ 8088169 w 8170246"/>
              <a:gd name="connsiteY2" fmla="*/ 3226735 h 6858000"/>
              <a:gd name="connsiteX3" fmla="*/ 8088169 w 8170246"/>
              <a:gd name="connsiteY3" fmla="*/ 3626507 h 6858000"/>
              <a:gd name="connsiteX4" fmla="*/ 4857393 w 8170246"/>
              <a:gd name="connsiteY4" fmla="*/ 6858000 h 6858000"/>
              <a:gd name="connsiteX5" fmla="*/ 4783581 w 8170246"/>
              <a:gd name="connsiteY5" fmla="*/ 6858000 h 6858000"/>
              <a:gd name="connsiteX6" fmla="*/ 4734202 w 8170246"/>
              <a:gd name="connsiteY6" fmla="*/ 6858000 h 6858000"/>
              <a:gd name="connsiteX7" fmla="*/ 7964978 w 8170246"/>
              <a:gd name="connsiteY7" fmla="*/ 3626507 h 6858000"/>
              <a:gd name="connsiteX8" fmla="*/ 7964978 w 8170246"/>
              <a:gd name="connsiteY8" fmla="*/ 3226735 h 6858000"/>
              <a:gd name="connsiteX9" fmla="*/ 4738960 w 8170246"/>
              <a:gd name="connsiteY9" fmla="*/ 0 h 6858000"/>
              <a:gd name="connsiteX10" fmla="*/ 0 w 8170246"/>
              <a:gd name="connsiteY10" fmla="*/ 0 h 6858000"/>
              <a:gd name="connsiteX11" fmla="*/ 98791 w 8170246"/>
              <a:gd name="connsiteY11" fmla="*/ 0 h 6858000"/>
              <a:gd name="connsiteX12" fmla="*/ 4456718 w 8170246"/>
              <a:gd name="connsiteY12" fmla="*/ 0 h 6858000"/>
              <a:gd name="connsiteX13" fmla="*/ 4603489 w 8170246"/>
              <a:gd name="connsiteY13" fmla="*/ 0 h 6858000"/>
              <a:gd name="connsiteX14" fmla="*/ 7829507 w 8170246"/>
              <a:gd name="connsiteY14" fmla="*/ 3226735 h 6858000"/>
              <a:gd name="connsiteX15" fmla="*/ 7829507 w 8170246"/>
              <a:gd name="connsiteY15" fmla="*/ 3626507 h 6858000"/>
              <a:gd name="connsiteX16" fmla="*/ 4598731 w 8170246"/>
              <a:gd name="connsiteY16" fmla="*/ 6858000 h 6858000"/>
              <a:gd name="connsiteX17" fmla="*/ 4540663 w 8170246"/>
              <a:gd name="connsiteY17" fmla="*/ 6858000 h 6858000"/>
              <a:gd name="connsiteX18" fmla="*/ 133398 w 8170246"/>
              <a:gd name="connsiteY18" fmla="*/ 6858000 h 6858000"/>
              <a:gd name="connsiteX19" fmla="*/ 0 w 8170246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170246" h="6858000">
                <a:moveTo>
                  <a:pt x="4738960" y="0"/>
                </a:moveTo>
                <a:lnTo>
                  <a:pt x="4862151" y="0"/>
                </a:lnTo>
                <a:cubicBezTo>
                  <a:pt x="4862151" y="0"/>
                  <a:pt x="4862151" y="0"/>
                  <a:pt x="8088169" y="3226735"/>
                </a:cubicBezTo>
                <a:cubicBezTo>
                  <a:pt x="8197606" y="3336196"/>
                  <a:pt x="8197606" y="3517045"/>
                  <a:pt x="8088169" y="3626507"/>
                </a:cubicBezTo>
                <a:cubicBezTo>
                  <a:pt x="8088169" y="3626507"/>
                  <a:pt x="8088169" y="3626507"/>
                  <a:pt x="4857393" y="6858000"/>
                </a:cubicBezTo>
                <a:cubicBezTo>
                  <a:pt x="4857393" y="6858000"/>
                  <a:pt x="4857393" y="6858000"/>
                  <a:pt x="4783581" y="6858000"/>
                </a:cubicBezTo>
                <a:lnTo>
                  <a:pt x="4734202" y="6858000"/>
                </a:lnTo>
                <a:cubicBezTo>
                  <a:pt x="7964978" y="3626507"/>
                  <a:pt x="7964978" y="3626507"/>
                  <a:pt x="7964978" y="3626507"/>
                </a:cubicBezTo>
                <a:cubicBezTo>
                  <a:pt x="8074415" y="3517045"/>
                  <a:pt x="8074415" y="3336196"/>
                  <a:pt x="7964978" y="3226735"/>
                </a:cubicBezTo>
                <a:cubicBezTo>
                  <a:pt x="4738960" y="0"/>
                  <a:pt x="4738960" y="0"/>
                  <a:pt x="4738960" y="0"/>
                </a:cubicBezTo>
                <a:close/>
                <a:moveTo>
                  <a:pt x="0" y="0"/>
                </a:moveTo>
                <a:lnTo>
                  <a:pt x="98791" y="0"/>
                </a:lnTo>
                <a:cubicBezTo>
                  <a:pt x="1075904" y="0"/>
                  <a:pt x="2469401" y="0"/>
                  <a:pt x="4456718" y="0"/>
                </a:cubicBezTo>
                <a:lnTo>
                  <a:pt x="4603489" y="0"/>
                </a:lnTo>
                <a:cubicBezTo>
                  <a:pt x="4603489" y="0"/>
                  <a:pt x="4603489" y="0"/>
                  <a:pt x="7829507" y="3226735"/>
                </a:cubicBezTo>
                <a:cubicBezTo>
                  <a:pt x="7938944" y="3336196"/>
                  <a:pt x="7938944" y="3517045"/>
                  <a:pt x="7829507" y="3626507"/>
                </a:cubicBezTo>
                <a:cubicBezTo>
                  <a:pt x="7829507" y="3626507"/>
                  <a:pt x="7829507" y="3626507"/>
                  <a:pt x="4598731" y="6858000"/>
                </a:cubicBezTo>
                <a:lnTo>
                  <a:pt x="4540663" y="6858000"/>
                </a:lnTo>
                <a:cubicBezTo>
                  <a:pt x="4077749" y="6858000"/>
                  <a:pt x="2938270" y="6858000"/>
                  <a:pt x="133398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5AE6E7-5105-0351-98A2-5A6644C56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525" y="624110"/>
            <a:ext cx="4623955" cy="1280890"/>
          </a:xfrm>
        </p:spPr>
        <p:txBody>
          <a:bodyPr>
            <a:normAutofit/>
          </a:bodyPr>
          <a:lstStyle/>
          <a:p>
            <a:pPr lvl="0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SWOT analysis: Threats</a:t>
            </a:r>
            <a:endParaRPr lang="en-GB" b="1" dirty="0">
              <a:effectLst/>
              <a:latin typeface="Arial" panose="020B0604020202020204" pitchFamily="34" charset="0"/>
              <a:ea typeface="Arial Unicode MS"/>
              <a:cs typeface="Arial" panose="020B0604020202020204" pitchFamily="34" charset="0"/>
            </a:endParaRPr>
          </a:p>
        </p:txBody>
      </p:sp>
      <p:sp>
        <p:nvSpPr>
          <p:cNvPr id="3091" name="Rectangle 3090">
            <a:extLst>
              <a:ext uri="{FF2B5EF4-FFF2-40B4-BE49-F238E27FC236}">
                <a16:creationId xmlns:a16="http://schemas.microsoft.com/office/drawing/2014/main" id="{433DF4D3-8A35-461A-ABE0-F56B78A1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20C3E-146C-137E-DA95-63DD4A466C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812" y="2133600"/>
            <a:ext cx="5112988" cy="3777622"/>
          </a:xfrm>
        </p:spPr>
        <p:txBody>
          <a:bodyPr>
            <a:normAutofit/>
          </a:bodyPr>
          <a:lstStyle/>
          <a:p>
            <a:pPr>
              <a:buClr>
                <a:srgbClr val="F23205"/>
              </a:buCl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Increasing regulatory and antitrust scrutiny (US &amp; EU).</a:t>
            </a:r>
          </a:p>
          <a:p>
            <a:pPr>
              <a:buClr>
                <a:srgbClr val="F23205"/>
              </a:buCl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Geopolitical tensions affecting supply chain stability.</a:t>
            </a:r>
          </a:p>
          <a:p>
            <a:pPr>
              <a:buClr>
                <a:srgbClr val="F23205"/>
              </a:buCl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Intense competition in consumer technology markets.</a:t>
            </a:r>
          </a:p>
          <a:p>
            <a:pPr>
              <a:buClr>
                <a:srgbClr val="F23205"/>
              </a:buCl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Cybersecurity and data privacy risks.</a:t>
            </a:r>
          </a:p>
          <a:p>
            <a:pPr>
              <a:buClr>
                <a:srgbClr val="F23205"/>
              </a:buCl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Rapid technological change and market disruption.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464CA7-16CC-390F-3FE0-41F2DE9778A8}"/>
              </a:ext>
            </a:extLst>
          </p:cNvPr>
          <p:cNvSpPr txBox="1"/>
          <p:nvPr/>
        </p:nvSpPr>
        <p:spPr>
          <a:xfrm>
            <a:off x="9523708" y="6611769"/>
            <a:ext cx="2668293" cy="2462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Inc. (2024); Lazonick et al. (2013)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5C8F91-6831-0CF8-ED5F-D92E35203D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12</a:t>
            </a:fld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0868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96FA8-DD45-6CB2-2871-68D62E379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2" y="2669241"/>
            <a:ext cx="2656907" cy="346119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 Framework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7FA160-1BD8-FEB8-FBA2-683D7A5AC7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6957995"/>
              </p:ext>
            </p:extLst>
          </p:nvPr>
        </p:nvGraphicFramePr>
        <p:xfrm>
          <a:off x="4557010" y="1335443"/>
          <a:ext cx="7082852" cy="46306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924DFCA-1D6F-5DBF-EA63-F0ACEA0F63FD}"/>
              </a:ext>
            </a:extLst>
          </p:cNvPr>
          <p:cNvSpPr txBox="1"/>
          <p:nvPr/>
        </p:nvSpPr>
        <p:spPr>
          <a:xfrm>
            <a:off x="5154706" y="464261"/>
            <a:ext cx="6658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PESTLE analysis examines macro-environmental factors influencing organisational strategy: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CD9B15-D088-D70E-F106-44A99E20B770}"/>
              </a:ext>
            </a:extLst>
          </p:cNvPr>
          <p:cNvSpPr txBox="1"/>
          <p:nvPr/>
        </p:nvSpPr>
        <p:spPr>
          <a:xfrm>
            <a:off x="4977939" y="5821603"/>
            <a:ext cx="624099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 is particularly relevant for multinational organisations operating across diverse regulatory environments.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232C4F-3580-EBD5-5D1D-C6637691E9F3}"/>
              </a:ext>
            </a:extLst>
          </p:cNvPr>
          <p:cNvSpPr txBox="1"/>
          <p:nvPr/>
        </p:nvSpPr>
        <p:spPr>
          <a:xfrm>
            <a:off x="8322591" y="6611779"/>
            <a:ext cx="386941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Needle and Burns (2019); Capon (2009); Gitman et al. (2018)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BE1F35-77DE-75A3-BE68-E7AFF273A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13</a:t>
            </a:fld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7049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  <p:bldP spid="4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9AD2A-6E45-4612-EE84-E5F5112BE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1687" y="624110"/>
            <a:ext cx="9602925" cy="128089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PESTLE: Political and Economic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9F3B4-A89C-3BC2-C550-CC1EABEDA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1688" y="1583635"/>
            <a:ext cx="7321826" cy="432758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Political Factors: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Exposure to US–China trade tensions.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Regulatory scrutiny in US and EU (antitrust &amp; digital markets laws).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Dependence on global supply chains.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Tariffs and international trade policies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Economic Factors: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Global inflation impacting consumer purchasing power.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Exchange rate fluctuations affecting international revenue.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Economic slowdown risks in key markets.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Premium pricing sensitivity during downturns.</a:t>
            </a:r>
          </a:p>
        </p:txBody>
      </p:sp>
      <p:pic>
        <p:nvPicPr>
          <p:cNvPr id="7" name="Graphic 6" descr="Coins">
            <a:extLst>
              <a:ext uri="{FF2B5EF4-FFF2-40B4-BE49-F238E27FC236}">
                <a16:creationId xmlns:a16="http://schemas.microsoft.com/office/drawing/2014/main" id="{AA976BFC-EBB7-DD9A-8353-48F7EDDADF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06070" y="3863009"/>
            <a:ext cx="1618395" cy="1692653"/>
          </a:xfrm>
          <a:prstGeom prst="rect">
            <a:avLst/>
          </a:prstGeom>
        </p:spPr>
      </p:pic>
      <p:sp>
        <p:nvSpPr>
          <p:cNvPr id="5" name="Rectangle 4" descr="Bank">
            <a:extLst>
              <a:ext uri="{FF2B5EF4-FFF2-40B4-BE49-F238E27FC236}">
                <a16:creationId xmlns:a16="http://schemas.microsoft.com/office/drawing/2014/main" id="{572AFD42-5F72-8565-DF2C-02BF198844D7}"/>
              </a:ext>
            </a:extLst>
          </p:cNvPr>
          <p:cNvSpPr/>
          <p:nvPr/>
        </p:nvSpPr>
        <p:spPr>
          <a:xfrm>
            <a:off x="8806070" y="1583635"/>
            <a:ext cx="1618395" cy="1692653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rgbClr r="0" g="0" b="0"/>
          </a:fillRef>
          <a:effectRef idx="2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424883-4B17-64B4-599E-7C8B812E2453}"/>
              </a:ext>
            </a:extLst>
          </p:cNvPr>
          <p:cNvSpPr txBox="1"/>
          <p:nvPr/>
        </p:nvSpPr>
        <p:spPr>
          <a:xfrm>
            <a:off x="7919635" y="6611779"/>
            <a:ext cx="427236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Inc. (2024); Federico and Tena-Junguito (2017); Capon (2009)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B59BF8-134C-485C-7116-619AFF087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14</a:t>
            </a:fld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2812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50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000"/>
                            </p:stCondLst>
                            <p:childTnLst>
                              <p:par>
                                <p:cTn id="5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500"/>
                            </p:stCondLst>
                            <p:childTnLst>
                              <p:par>
                                <p:cTn id="5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0"/>
                            </p:stCondLst>
                            <p:childTnLst>
                              <p:par>
                                <p:cTn id="6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41AC7-7C09-0773-9A11-01AA8E918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2175" y="624110"/>
            <a:ext cx="9682438" cy="128089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PESTLE: Social and Technological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A8DB3-5701-CFB2-C817-C772E786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2174" y="1590261"/>
            <a:ext cx="7119437" cy="4320961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Social Factors: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Increasing consumer focus on data privacy and security.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Growing demand for sustainable and ethical production.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Brand loyalty among premium consumers.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Changing digital consumption behaviours (streaming, cloud, mobile).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Technological Factors: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Rapid advancement in Artificial Intelligence and machine learning.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Development of proprietary Apple Silicon chips.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Growth of spatial computing and augmented reality.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Cybersecurity threats and infrastructure risks.</a:t>
            </a:r>
          </a:p>
        </p:txBody>
      </p:sp>
      <p:sp>
        <p:nvSpPr>
          <p:cNvPr id="5" name="Rectangle 4" descr="Social Network">
            <a:extLst>
              <a:ext uri="{FF2B5EF4-FFF2-40B4-BE49-F238E27FC236}">
                <a16:creationId xmlns:a16="http://schemas.microsoft.com/office/drawing/2014/main" id="{64102E25-89DB-2FC0-371C-6FBB5ED1191C}"/>
              </a:ext>
            </a:extLst>
          </p:cNvPr>
          <p:cNvSpPr/>
          <p:nvPr/>
        </p:nvSpPr>
        <p:spPr>
          <a:xfrm>
            <a:off x="8941611" y="1590262"/>
            <a:ext cx="1770638" cy="1770638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rgbClr r="0" g="0" b="0"/>
          </a:fillRef>
          <a:effectRef idx="2">
            <a:schemeClr val="accent2">
              <a:hueOff val="181266"/>
              <a:satOff val="-19197"/>
              <a:lumOff val="-47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7" name="Picture 6" descr="Cloud Computing with solid fill">
            <a:extLst>
              <a:ext uri="{FF2B5EF4-FFF2-40B4-BE49-F238E27FC236}">
                <a16:creationId xmlns:a16="http://schemas.microsoft.com/office/drawing/2014/main" id="{6C01B92E-5E56-D3AE-84F5-DA1CBDE4B8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8941611" y="4140584"/>
            <a:ext cx="1770638" cy="177063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81A46F9-F0A3-2556-07D4-C7720682F947}"/>
              </a:ext>
            </a:extLst>
          </p:cNvPr>
          <p:cNvSpPr txBox="1"/>
          <p:nvPr/>
        </p:nvSpPr>
        <p:spPr>
          <a:xfrm>
            <a:off x="5935851" y="6611779"/>
            <a:ext cx="625614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Inc. (2024); Needle and Burns (2019); Department for Science, Innovation and Technology (2025)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8BCED3-71BD-2115-93CE-FEF1590BD5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15</a:t>
            </a:fld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6868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DCA3F-57BE-B718-9A75-40B9A54AB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191" y="624110"/>
            <a:ext cx="9576421" cy="128089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PESTLE: Legal and Environmental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BFF049-FAC4-5A0B-B796-BD704314B8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5183" y="1693889"/>
            <a:ext cx="7739269" cy="421733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Legal Factors: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Compliance with global data protection regulations (GDPR).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Ongoing antitrust investigations and competition law scrutiny.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Intellectual property protection and patent disputes.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Increasing cybersecurity compliance requirements.</a:t>
            </a: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Factors: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Commitment to carbon neutrality across operations.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Pressure to reduce electronic waste and improve recycling.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Supply chain sustainability standards.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Regulatory requirements on environmental reporting.</a:t>
            </a:r>
          </a:p>
        </p:txBody>
      </p:sp>
      <p:pic>
        <p:nvPicPr>
          <p:cNvPr id="7" name="Graphic 6" descr="Gavel">
            <a:extLst>
              <a:ext uri="{FF2B5EF4-FFF2-40B4-BE49-F238E27FC236}">
                <a16:creationId xmlns:a16="http://schemas.microsoft.com/office/drawing/2014/main" id="{A32E04DB-04A3-9008-3990-300B0BAB5F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160566" y="1693889"/>
            <a:ext cx="1505344" cy="1505345"/>
          </a:xfrm>
          <a:prstGeom prst="rect">
            <a:avLst/>
          </a:prstGeom>
        </p:spPr>
      </p:pic>
      <p:pic>
        <p:nvPicPr>
          <p:cNvPr id="4" name="Picture 3" descr="Open hand with plant with solid fill">
            <a:extLst>
              <a:ext uri="{FF2B5EF4-FFF2-40B4-BE49-F238E27FC236}">
                <a16:creationId xmlns:a16="http://schemas.microsoft.com/office/drawing/2014/main" id="{0763CE65-4B79-4E09-8B49-9C4DA3ECEE0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9160566" y="3908111"/>
            <a:ext cx="1505345" cy="15053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3A9DF7C-DA1E-82F2-4F40-3E97A5545DC7}"/>
              </a:ext>
            </a:extLst>
          </p:cNvPr>
          <p:cNvSpPr txBox="1"/>
          <p:nvPr/>
        </p:nvSpPr>
        <p:spPr>
          <a:xfrm>
            <a:off x="5160937" y="6611779"/>
            <a:ext cx="70310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Inc. (2024); Information Commissioner’s Office (2023); Capon (2009); DEFRA (2024); Needle and Burns (2019)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0145B5-6052-20DE-5141-14FCE0747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16</a:t>
            </a:fld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4255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500"/>
                            </p:stCondLst>
                            <p:childTnLst>
                              <p:par>
                                <p:cTn id="5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F3CD60C-2A18-9B7C-703D-6700B9B585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A44C337-3893-4B29-A265-B1329150B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1E0B358-1267-4844-8B3D-B7A279B41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36169" y="228600"/>
            <a:ext cx="2851523" cy="6638625"/>
            <a:chOff x="2487613" y="285750"/>
            <a:chExt cx="2428875" cy="5654676"/>
          </a:xfrm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B24AA06A-F1A5-4BB3-9486-9AE7A53B3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BDF97590-C600-44CB-9303-4A3679F51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A9BBE156-3FFA-4DC4-8468-35BD28DDC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F7960DE5-3810-4B1E-B1E2-3BAFEA91E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359E957C-CE11-446F-8AA7-B3E98390B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A3E9FE34-CA9E-4443-BEBF-D1B9A1C6C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4F39D814-8A48-4509-BDEB-826F1065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8C6D08C0-8C49-4B87-9CF4-A1F08714F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308C612B-4C0D-4863-B9CD-F86ABAA1B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600B1EC8-1B55-4390-A183-C33B5E227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1790A225-91E1-4BE5-A801-5F1E32721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DFFC46A2-6BBF-47FD-BC17-5EE1DF7CB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AF44CA9C-80E8-44E1-A79C-D6EBFC73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7117" y="-786"/>
            <a:ext cx="2356675" cy="6854040"/>
            <a:chOff x="6627813" y="194833"/>
            <a:chExt cx="1952625" cy="5678918"/>
          </a:xfrm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8CB9417F-98D9-4998-B00B-A5932E4C7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FA79AA3D-583E-4A1E-AF7E-CBD980F59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D80C9F17-A6B2-4A12-BC77-F84264A66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949C9A53-ED97-44CE-BDD5-ED24892116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0F9FDAE7-225B-4072-8907-6EAA06174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9D49818B-8EA3-4B41-9783-EFE0C618C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01903E65-D822-4457-B0A5-2F4168224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A5CF9DAB-75BF-43D9-B1E7-817D1FAA0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BB22916D-4BCF-4A4C-8714-A2564D34C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4CD9F734-569E-44E7-BD53-6214E0F18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7A5DAACB-2F42-40C8-BF6A-75B79299F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AD78E0F9-8568-4672-A22F-4ED5B1A9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516F0B8-C765-6D8B-49EB-169A35EFE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096" y="624110"/>
            <a:ext cx="5021516" cy="1280890"/>
          </a:xfrm>
        </p:spPr>
        <p:txBody>
          <a:bodyPr>
            <a:normAutofit/>
          </a:bodyPr>
          <a:lstStyle/>
          <a:p>
            <a:pPr lvl="0"/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Impact of Globalisation on Apple</a:t>
            </a:r>
            <a:endParaRPr lang="en-GB" sz="3300" b="1" dirty="0">
              <a:effectLst/>
              <a:latin typeface="Arial" panose="020B0604020202020204" pitchFamily="34" charset="0"/>
              <a:ea typeface="Arial Unicode MS"/>
              <a:cs typeface="Arial" panose="020B0604020202020204" pitchFamily="34" charset="0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AA5CD610-ED7C-4CED-A9A1-174432C88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704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42" name="Freeform 11">
            <a:extLst>
              <a:ext uri="{FF2B5EF4-FFF2-40B4-BE49-F238E27FC236}">
                <a16:creationId xmlns:a16="http://schemas.microsoft.com/office/drawing/2014/main" id="{0C4379BF-8C7A-480A-BC36-DA55D92A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4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pic>
        <p:nvPicPr>
          <p:cNvPr id="5" name="Picture 4" descr="A digital map">
            <a:extLst>
              <a:ext uri="{FF2B5EF4-FFF2-40B4-BE49-F238E27FC236}">
                <a16:creationId xmlns:a16="http://schemas.microsoft.com/office/drawing/2014/main" id="{5B37F8FD-88C4-81F7-1DBB-9BC92FBA707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366" r="16169" b="-2"/>
          <a:stretch>
            <a:fillRect/>
          </a:stretch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A1C65-C34E-6BAC-973A-6F19E116D2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8191" y="2133600"/>
            <a:ext cx="5269127" cy="37776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Globalisation has enabled Apple to: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Access international markets and customers.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Benefit from global manufacturing and suppliers.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Strengthen global brand presence.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However, it also increases: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Exposure to political and economic instability.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Supply-chain vulnerability.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Regulatory and cultural complexity.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24E427-5722-5774-76C3-095088CA75FE}"/>
              </a:ext>
            </a:extLst>
          </p:cNvPr>
          <p:cNvSpPr txBox="1"/>
          <p:nvPr/>
        </p:nvSpPr>
        <p:spPr>
          <a:xfrm>
            <a:off x="7570923" y="6611779"/>
            <a:ext cx="4621078" cy="25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Inc. (2024); Federico &amp; Tena-Junguito (2017); Mudambi et al. (2007)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5360C1-6DE1-A199-2D09-0B4847AAA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17</a:t>
            </a:fld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9666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1FCEB83-062F-46EB-1D02-F6BBE5B8C9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" name="Rectangle 121">
            <a:extLst>
              <a:ext uri="{FF2B5EF4-FFF2-40B4-BE49-F238E27FC236}">
                <a16:creationId xmlns:a16="http://schemas.microsoft.com/office/drawing/2014/main" id="{1A44C337-3893-4B29-A265-B1329150B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grpSp>
        <p:nvGrpSpPr>
          <p:cNvPr id="124" name="Group 123">
            <a:extLst>
              <a:ext uri="{FF2B5EF4-FFF2-40B4-BE49-F238E27FC236}">
                <a16:creationId xmlns:a16="http://schemas.microsoft.com/office/drawing/2014/main" id="{81E0B358-1267-4844-8B3D-B7A279B41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36169" y="228600"/>
            <a:ext cx="2851523" cy="6638625"/>
            <a:chOff x="2487613" y="285750"/>
            <a:chExt cx="2428875" cy="5654676"/>
          </a:xfrm>
        </p:grpSpPr>
        <p:sp>
          <p:nvSpPr>
            <p:cNvPr id="125" name="Freeform 11">
              <a:extLst>
                <a:ext uri="{FF2B5EF4-FFF2-40B4-BE49-F238E27FC236}">
                  <a16:creationId xmlns:a16="http://schemas.microsoft.com/office/drawing/2014/main" id="{B24AA06A-F1A5-4BB3-9486-9AE7A53B3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6" name="Freeform 12">
              <a:extLst>
                <a:ext uri="{FF2B5EF4-FFF2-40B4-BE49-F238E27FC236}">
                  <a16:creationId xmlns:a16="http://schemas.microsoft.com/office/drawing/2014/main" id="{BDF97590-C600-44CB-9303-4A3679F51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7" name="Freeform 13">
              <a:extLst>
                <a:ext uri="{FF2B5EF4-FFF2-40B4-BE49-F238E27FC236}">
                  <a16:creationId xmlns:a16="http://schemas.microsoft.com/office/drawing/2014/main" id="{A9BBE156-3FFA-4DC4-8468-35BD28DDC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8" name="Freeform 14">
              <a:extLst>
                <a:ext uri="{FF2B5EF4-FFF2-40B4-BE49-F238E27FC236}">
                  <a16:creationId xmlns:a16="http://schemas.microsoft.com/office/drawing/2014/main" id="{F7960DE5-3810-4B1E-B1E2-3BAFEA91E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9" name="Freeform 15">
              <a:extLst>
                <a:ext uri="{FF2B5EF4-FFF2-40B4-BE49-F238E27FC236}">
                  <a16:creationId xmlns:a16="http://schemas.microsoft.com/office/drawing/2014/main" id="{359E957C-CE11-446F-8AA7-B3E98390B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0" name="Freeform 16">
              <a:extLst>
                <a:ext uri="{FF2B5EF4-FFF2-40B4-BE49-F238E27FC236}">
                  <a16:creationId xmlns:a16="http://schemas.microsoft.com/office/drawing/2014/main" id="{A3E9FE34-CA9E-4443-BEBF-D1B9A1C6C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1" name="Freeform 17">
              <a:extLst>
                <a:ext uri="{FF2B5EF4-FFF2-40B4-BE49-F238E27FC236}">
                  <a16:creationId xmlns:a16="http://schemas.microsoft.com/office/drawing/2014/main" id="{4F39D814-8A48-4509-BDEB-826F1065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2" name="Freeform 18">
              <a:extLst>
                <a:ext uri="{FF2B5EF4-FFF2-40B4-BE49-F238E27FC236}">
                  <a16:creationId xmlns:a16="http://schemas.microsoft.com/office/drawing/2014/main" id="{8C6D08C0-8C49-4B87-9CF4-A1F08714F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3" name="Freeform 19">
              <a:extLst>
                <a:ext uri="{FF2B5EF4-FFF2-40B4-BE49-F238E27FC236}">
                  <a16:creationId xmlns:a16="http://schemas.microsoft.com/office/drawing/2014/main" id="{308C612B-4C0D-4863-B9CD-F86ABAA1B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4" name="Freeform 20">
              <a:extLst>
                <a:ext uri="{FF2B5EF4-FFF2-40B4-BE49-F238E27FC236}">
                  <a16:creationId xmlns:a16="http://schemas.microsoft.com/office/drawing/2014/main" id="{600B1EC8-1B55-4390-A183-C33B5E227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5" name="Freeform 21">
              <a:extLst>
                <a:ext uri="{FF2B5EF4-FFF2-40B4-BE49-F238E27FC236}">
                  <a16:creationId xmlns:a16="http://schemas.microsoft.com/office/drawing/2014/main" id="{1790A225-91E1-4BE5-A801-5F1E32721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6" name="Freeform 22">
              <a:extLst>
                <a:ext uri="{FF2B5EF4-FFF2-40B4-BE49-F238E27FC236}">
                  <a16:creationId xmlns:a16="http://schemas.microsoft.com/office/drawing/2014/main" id="{DFFC46A2-6BBF-47FD-BC17-5EE1DF7CB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138" name="Group 137">
            <a:extLst>
              <a:ext uri="{FF2B5EF4-FFF2-40B4-BE49-F238E27FC236}">
                <a16:creationId xmlns:a16="http://schemas.microsoft.com/office/drawing/2014/main" id="{AF44CA9C-80E8-44E1-A79C-D6EBFC73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7117" y="-786"/>
            <a:ext cx="2356675" cy="6854040"/>
            <a:chOff x="6627813" y="194833"/>
            <a:chExt cx="1952625" cy="5678918"/>
          </a:xfrm>
        </p:grpSpPr>
        <p:sp>
          <p:nvSpPr>
            <p:cNvPr id="139" name="Freeform 27">
              <a:extLst>
                <a:ext uri="{FF2B5EF4-FFF2-40B4-BE49-F238E27FC236}">
                  <a16:creationId xmlns:a16="http://schemas.microsoft.com/office/drawing/2014/main" id="{8CB9417F-98D9-4998-B00B-A5932E4C7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0" name="Freeform 28">
              <a:extLst>
                <a:ext uri="{FF2B5EF4-FFF2-40B4-BE49-F238E27FC236}">
                  <a16:creationId xmlns:a16="http://schemas.microsoft.com/office/drawing/2014/main" id="{FA79AA3D-583E-4A1E-AF7E-CBD980F59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1" name="Freeform 29">
              <a:extLst>
                <a:ext uri="{FF2B5EF4-FFF2-40B4-BE49-F238E27FC236}">
                  <a16:creationId xmlns:a16="http://schemas.microsoft.com/office/drawing/2014/main" id="{D80C9F17-A6B2-4A12-BC77-F84264A66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2" name="Freeform 30">
              <a:extLst>
                <a:ext uri="{FF2B5EF4-FFF2-40B4-BE49-F238E27FC236}">
                  <a16:creationId xmlns:a16="http://schemas.microsoft.com/office/drawing/2014/main" id="{949C9A53-ED97-44CE-BDD5-ED24892116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3" name="Freeform 31">
              <a:extLst>
                <a:ext uri="{FF2B5EF4-FFF2-40B4-BE49-F238E27FC236}">
                  <a16:creationId xmlns:a16="http://schemas.microsoft.com/office/drawing/2014/main" id="{0F9FDAE7-225B-4072-8907-6EAA06174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4" name="Freeform 32">
              <a:extLst>
                <a:ext uri="{FF2B5EF4-FFF2-40B4-BE49-F238E27FC236}">
                  <a16:creationId xmlns:a16="http://schemas.microsoft.com/office/drawing/2014/main" id="{9D49818B-8EA3-4B41-9783-EFE0C618C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5" name="Freeform 33">
              <a:extLst>
                <a:ext uri="{FF2B5EF4-FFF2-40B4-BE49-F238E27FC236}">
                  <a16:creationId xmlns:a16="http://schemas.microsoft.com/office/drawing/2014/main" id="{01903E65-D822-4457-B0A5-2F4168224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6" name="Freeform 34">
              <a:extLst>
                <a:ext uri="{FF2B5EF4-FFF2-40B4-BE49-F238E27FC236}">
                  <a16:creationId xmlns:a16="http://schemas.microsoft.com/office/drawing/2014/main" id="{A5CF9DAB-75BF-43D9-B1E7-817D1FAA0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7" name="Freeform 35">
              <a:extLst>
                <a:ext uri="{FF2B5EF4-FFF2-40B4-BE49-F238E27FC236}">
                  <a16:creationId xmlns:a16="http://schemas.microsoft.com/office/drawing/2014/main" id="{BB22916D-4BCF-4A4C-8714-A2564D34C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8" name="Freeform 36">
              <a:extLst>
                <a:ext uri="{FF2B5EF4-FFF2-40B4-BE49-F238E27FC236}">
                  <a16:creationId xmlns:a16="http://schemas.microsoft.com/office/drawing/2014/main" id="{4CD9F734-569E-44E7-BD53-6214E0F18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9" name="Freeform 37">
              <a:extLst>
                <a:ext uri="{FF2B5EF4-FFF2-40B4-BE49-F238E27FC236}">
                  <a16:creationId xmlns:a16="http://schemas.microsoft.com/office/drawing/2014/main" id="{7A5DAACB-2F42-40C8-BF6A-75B79299F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0" name="Freeform 38">
              <a:extLst>
                <a:ext uri="{FF2B5EF4-FFF2-40B4-BE49-F238E27FC236}">
                  <a16:creationId xmlns:a16="http://schemas.microsoft.com/office/drawing/2014/main" id="{AD78E0F9-8568-4672-A22F-4ED5B1A9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0A5C464-B02E-483F-9171-26408385E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096" y="624110"/>
            <a:ext cx="5021516" cy="1280890"/>
          </a:xfrm>
        </p:spPr>
        <p:txBody>
          <a:bodyPr>
            <a:normAutofit/>
          </a:bodyPr>
          <a:lstStyle/>
          <a:p>
            <a:pPr lvl="0">
              <a:lnSpc>
                <a:spcPct val="90000"/>
              </a:lnSpc>
            </a:pPr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Influence of innovation on Apple</a:t>
            </a:r>
            <a:b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b="1" dirty="0">
              <a:effectLst/>
              <a:latin typeface="Arial" panose="020B0604020202020204" pitchFamily="34" charset="0"/>
              <a:ea typeface="Arial Unicode MS"/>
              <a:cs typeface="Arial" panose="020B0604020202020204" pitchFamily="34" charset="0"/>
            </a:endParaRPr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AA5CD610-ED7C-4CED-A9A1-174432C88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704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54" name="Freeform 11">
            <a:extLst>
              <a:ext uri="{FF2B5EF4-FFF2-40B4-BE49-F238E27FC236}">
                <a16:creationId xmlns:a16="http://schemas.microsoft.com/office/drawing/2014/main" id="{0C4379BF-8C7A-480A-BC36-DA55D92A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4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pic>
        <p:nvPicPr>
          <p:cNvPr id="117" name="Picture 116" descr="Glowing circuit board">
            <a:extLst>
              <a:ext uri="{FF2B5EF4-FFF2-40B4-BE49-F238E27FC236}">
                <a16:creationId xmlns:a16="http://schemas.microsoft.com/office/drawing/2014/main" id="{2D03711F-C7DF-D339-36F0-AD7AA6E6A4E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725" r="15809" b="-2"/>
          <a:stretch>
            <a:fillRect/>
          </a:stretch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2C8C5-7E77-2AC6-FBF5-B2E7449DAC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7754" y="1669435"/>
            <a:ext cx="5066419" cy="410319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Innovation remains central to Apple’s success: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Significant investment in research and development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Integration of devices, software, and services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Development of Apple Silicon chips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Expansion into wearables and digital services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strategy supports long-term differentiation and competitiveness.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031958-18F9-2877-D108-A1BEFA9E2E12}"/>
              </a:ext>
            </a:extLst>
          </p:cNvPr>
          <p:cNvSpPr txBox="1"/>
          <p:nvPr/>
        </p:nvSpPr>
        <p:spPr>
          <a:xfrm>
            <a:off x="8314841" y="6613510"/>
            <a:ext cx="3877159" cy="2537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Inc. (2024); Capon (2009); Podolny and Hansen (2020)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2820C3-01C3-D2F8-E763-02E844320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4606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18</a:t>
            </a:fld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1293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C6829A8-F26C-AA21-8E4F-85AE7B2879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39EE869B-085D-43B3-AED8-9B0655612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54E744A-A072-47AF-981A-3718617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tx2">
              <a:lumMod val="1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5BAD1632-56A5-0805-56DF-1B2249384C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5369" r="26063" b="-1"/>
          <a:stretch>
            <a:fillRect/>
          </a:stretch>
        </p:blipFill>
        <p:spPr>
          <a:xfrm>
            <a:off x="8229598" y="10"/>
            <a:ext cx="3962401" cy="6857990"/>
          </a:xfrm>
          <a:prstGeom prst="rect">
            <a:avLst/>
          </a:prstGeom>
        </p:spPr>
      </p:pic>
      <p:sp>
        <p:nvSpPr>
          <p:cNvPr id="53" name="Freeform 5">
            <a:extLst>
              <a:ext uri="{FF2B5EF4-FFF2-40B4-BE49-F238E27FC236}">
                <a16:creationId xmlns:a16="http://schemas.microsoft.com/office/drawing/2014/main" id="{F0254341-1068-4FB7-8AEF-220C6EB41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9C6850-A6A7-6294-6080-A8637C159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pPr lvl="0"/>
            <a:r>
              <a:rPr lang="en-US" sz="3200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Recommendations</a:t>
            </a:r>
            <a:endParaRPr lang="en-GB" sz="3200" b="1" dirty="0">
              <a:solidFill>
                <a:srgbClr val="FEFFFF"/>
              </a:solidFill>
              <a:effectLst/>
              <a:latin typeface="Arial" panose="020B0604020202020204" pitchFamily="34" charset="0"/>
              <a:ea typeface="Arial Unicode MS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0784B-0F57-A792-E418-67795F307B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866" y="2032000"/>
            <a:ext cx="7145867" cy="387922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000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should:</a:t>
            </a:r>
          </a:p>
          <a:p>
            <a:r>
              <a:rPr lang="en-GB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Diversify manufacturing to reduce geopolitical risk.</a:t>
            </a:r>
          </a:p>
          <a:p>
            <a:r>
              <a:rPr lang="en-GB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Expand AI integration across product ecosystem.</a:t>
            </a:r>
          </a:p>
          <a:p>
            <a:r>
              <a:rPr lang="en-GB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Accelerate growth in emerging markets.</a:t>
            </a:r>
          </a:p>
          <a:p>
            <a:r>
              <a:rPr lang="en-GB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Strengthen cybersecurity investment.</a:t>
            </a:r>
          </a:p>
          <a:p>
            <a:r>
              <a:rPr lang="en-GB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Continue expansion of high-margin Services segment.</a:t>
            </a:r>
          </a:p>
          <a:p>
            <a:pPr marL="0" indent="0">
              <a:buNone/>
            </a:pPr>
            <a:endParaRPr lang="en-GB" dirty="0">
              <a:solidFill>
                <a:srgbClr val="FE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None/>
            </a:pPr>
            <a:r>
              <a:rPr lang="en-GB" sz="14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recommendations directly address identified SWOT and PESTLE risks.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E06C98-C149-C443-23E6-5A37867E66D1}"/>
              </a:ext>
            </a:extLst>
          </p:cNvPr>
          <p:cNvSpPr txBox="1"/>
          <p:nvPr/>
        </p:nvSpPr>
        <p:spPr>
          <a:xfrm>
            <a:off x="10771322" y="6611779"/>
            <a:ext cx="1400798" cy="246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Inc. (2024)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890499-FC9A-51E4-F839-FD2D6C4AC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7620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19</a:t>
            </a:fld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12069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230F30B9-47B5-40E7-A5DB-1E1DF2DC5B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6371A26E-4EC7-451A-B258-5E3891B1F5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B280A43-068C-4313-B62F-79F0C1790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50424"/>
            <a:ext cx="12192000" cy="230757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BB897E-6752-32B2-102F-2931619EB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2871" y="4912467"/>
            <a:ext cx="9765023" cy="110040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8" name="Freeform 11">
            <a:extLst>
              <a:ext uri="{FF2B5EF4-FFF2-40B4-BE49-F238E27FC236}">
                <a16:creationId xmlns:a16="http://schemas.microsoft.com/office/drawing/2014/main" id="{02EA7C10-D784-46D0-9433-3C30171C6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5019122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1723E5-D8A7-258D-E574-509E4DC610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926654"/>
              </p:ext>
            </p:extLst>
          </p:nvPr>
        </p:nvGraphicFramePr>
        <p:xfrm>
          <a:off x="955931" y="640080"/>
          <a:ext cx="10293711" cy="3760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01C00D1-38DD-FD40-2F14-EB3E57A56EB6}"/>
              </a:ext>
            </a:extLst>
          </p:cNvPr>
          <p:cNvSpPr txBox="1"/>
          <p:nvPr/>
        </p:nvSpPr>
        <p:spPr>
          <a:xfrm>
            <a:off x="9508211" y="6611779"/>
            <a:ext cx="268379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Needle and Burns (2019); Capon (2009)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18B885-2707-E831-E4ED-3AE0B833E4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4189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20</a:t>
            </a:fld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1696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7E4FB50-4121-420D-1AA8-040EE58005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8" name="Group 12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3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2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3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4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5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6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7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8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9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0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1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2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143" name="Group 142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44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5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6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7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8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9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0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1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2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3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4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5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156" name="Rectangle 155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57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 useBgFill="1">
        <p:nvSpPr>
          <p:cNvPr id="158" name="Rectangle 157">
            <a:extLst>
              <a:ext uri="{FF2B5EF4-FFF2-40B4-BE49-F238E27FC236}">
                <a16:creationId xmlns:a16="http://schemas.microsoft.com/office/drawing/2014/main" id="{1FF9CEF5-A50D-4B8B-9852-D76F70378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6" name="Picture 75" descr="Different coloured question marks">
            <a:extLst>
              <a:ext uri="{FF2B5EF4-FFF2-40B4-BE49-F238E27FC236}">
                <a16:creationId xmlns:a16="http://schemas.microsoft.com/office/drawing/2014/main" id="{DDDC5C91-54C8-7C69-E579-846261D2F34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4322EA-164B-A7C5-D879-7FC6527E3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8545" y="1897001"/>
            <a:ext cx="5414910" cy="251905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listening.</a:t>
            </a:r>
            <a:br>
              <a:rPr lang="en-US" sz="3800" dirty="0"/>
            </a:br>
            <a:r>
              <a:rPr lang="en-US" sz="3800" dirty="0"/>
              <a:t> </a:t>
            </a:r>
            <a:br>
              <a:rPr lang="en-US" sz="3800" dirty="0"/>
            </a:br>
            <a:br>
              <a:rPr lang="en-US" sz="3800" dirty="0"/>
            </a:br>
            <a:endParaRPr lang="en-US" sz="3800" dirty="0"/>
          </a:p>
        </p:txBody>
      </p:sp>
      <p:grpSp>
        <p:nvGrpSpPr>
          <p:cNvPr id="159" name="Group 158">
            <a:extLst>
              <a:ext uri="{FF2B5EF4-FFF2-40B4-BE49-F238E27FC236}">
                <a16:creationId xmlns:a16="http://schemas.microsoft.com/office/drawing/2014/main" id="{065753F1-EEE2-45ED-88A1-ECB4A495D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6" name="Freeform 27">
              <a:extLst>
                <a:ext uri="{FF2B5EF4-FFF2-40B4-BE49-F238E27FC236}">
                  <a16:creationId xmlns:a16="http://schemas.microsoft.com/office/drawing/2014/main" id="{3E3E7343-7B0A-4265-B9DA-56CE355513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60" name="Freeform 28">
              <a:extLst>
                <a:ext uri="{FF2B5EF4-FFF2-40B4-BE49-F238E27FC236}">
                  <a16:creationId xmlns:a16="http://schemas.microsoft.com/office/drawing/2014/main" id="{608D2FF5-E7CA-448D-8B61-42FAA7A0C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8" name="Freeform 29">
              <a:extLst>
                <a:ext uri="{FF2B5EF4-FFF2-40B4-BE49-F238E27FC236}">
                  <a16:creationId xmlns:a16="http://schemas.microsoft.com/office/drawing/2014/main" id="{DC186DC7-6F76-40B7-8268-20660160E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9" name="Freeform 30">
              <a:extLst>
                <a:ext uri="{FF2B5EF4-FFF2-40B4-BE49-F238E27FC236}">
                  <a16:creationId xmlns:a16="http://schemas.microsoft.com/office/drawing/2014/main" id="{4C8DDEC4-2C9A-4271-BBB3-577233F2E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0" name="Freeform 31">
              <a:extLst>
                <a:ext uri="{FF2B5EF4-FFF2-40B4-BE49-F238E27FC236}">
                  <a16:creationId xmlns:a16="http://schemas.microsoft.com/office/drawing/2014/main" id="{D8DB0C2B-A79C-421F-88AB-DC7B12527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1" name="Freeform 32">
              <a:extLst>
                <a:ext uri="{FF2B5EF4-FFF2-40B4-BE49-F238E27FC236}">
                  <a16:creationId xmlns:a16="http://schemas.microsoft.com/office/drawing/2014/main" id="{B3BC96E3-7FEF-4BFD-8E2C-028CB3772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2" name="Freeform 33">
              <a:extLst>
                <a:ext uri="{FF2B5EF4-FFF2-40B4-BE49-F238E27FC236}">
                  <a16:creationId xmlns:a16="http://schemas.microsoft.com/office/drawing/2014/main" id="{E7ED35DB-BAAE-4771-A0A0-65647ACC5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3" name="Freeform 34">
              <a:extLst>
                <a:ext uri="{FF2B5EF4-FFF2-40B4-BE49-F238E27FC236}">
                  <a16:creationId xmlns:a16="http://schemas.microsoft.com/office/drawing/2014/main" id="{4407B080-4ED5-43EB-8CCE-B43B336EF6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4" name="Freeform 35">
              <a:extLst>
                <a:ext uri="{FF2B5EF4-FFF2-40B4-BE49-F238E27FC236}">
                  <a16:creationId xmlns:a16="http://schemas.microsoft.com/office/drawing/2014/main" id="{8C10C675-F599-45D3-8177-D7F7DEC16C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5" name="Freeform 36">
              <a:extLst>
                <a:ext uri="{FF2B5EF4-FFF2-40B4-BE49-F238E27FC236}">
                  <a16:creationId xmlns:a16="http://schemas.microsoft.com/office/drawing/2014/main" id="{E2566A74-B9B1-469F-A373-3B3C60175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6" name="Freeform 37">
              <a:extLst>
                <a:ext uri="{FF2B5EF4-FFF2-40B4-BE49-F238E27FC236}">
                  <a16:creationId xmlns:a16="http://schemas.microsoft.com/office/drawing/2014/main" id="{D108E5CB-8D77-4568-B6FF-2C3032134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7" name="Freeform 38">
              <a:extLst>
                <a:ext uri="{FF2B5EF4-FFF2-40B4-BE49-F238E27FC236}">
                  <a16:creationId xmlns:a16="http://schemas.microsoft.com/office/drawing/2014/main" id="{7D8349D8-2AE2-4C78-84ED-22125F147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129" name="Rectangle 128">
            <a:extLst>
              <a:ext uri="{FF2B5EF4-FFF2-40B4-BE49-F238E27FC236}">
                <a16:creationId xmlns:a16="http://schemas.microsoft.com/office/drawing/2014/main" id="{30684D86-C9D1-40C3-A9B6-EC935C731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31" name="Freeform 33">
            <a:extLst>
              <a:ext uri="{FF2B5EF4-FFF2-40B4-BE49-F238E27FC236}">
                <a16:creationId xmlns:a16="http://schemas.microsoft.com/office/drawing/2014/main" id="{1EDF7896-F56A-49DA-90F3-F5CE8B98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090FAB7-7A69-03AD-8B09-FBBDF3089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33" y="6502947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21</a:t>
            </a:fld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7854B8-5717-4B27-2AB3-C3F9798B0F30}"/>
              </a:ext>
            </a:extLst>
          </p:cNvPr>
          <p:cNvSpPr txBox="1"/>
          <p:nvPr/>
        </p:nvSpPr>
        <p:spPr>
          <a:xfrm>
            <a:off x="3771254" y="4330769"/>
            <a:ext cx="464949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US" sz="3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Any questions?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0210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4DF9C9-5110-2A3E-D72D-06C2DB4070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35879851-1A1D-4246-AAA1-C484E85833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18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Stack of hardcover books without spine titles">
            <a:extLst>
              <a:ext uri="{FF2B5EF4-FFF2-40B4-BE49-F238E27FC236}">
                <a16:creationId xmlns:a16="http://schemas.microsoft.com/office/drawing/2014/main" id="{8DAA0FBC-4E1C-9ADB-0B0A-1C12FB244CD8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28" b="772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5B0FE86-DBB8-B556-256E-698319C89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8761" y="624110"/>
            <a:ext cx="9615851" cy="1280890"/>
          </a:xfrm>
        </p:spPr>
        <p:txBody>
          <a:bodyPr>
            <a:normAutofit/>
          </a:bodyPr>
          <a:lstStyle/>
          <a:p>
            <a:pPr lvl="0"/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GB" b="1" dirty="0">
              <a:effectLst/>
              <a:latin typeface="Arial" panose="020B0604020202020204" pitchFamily="34" charset="0"/>
              <a:ea typeface="Arial Unicode MS"/>
              <a:cs typeface="Arial" panose="020B0604020202020204" pitchFamily="34" charset="0"/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047FC0EE-347A-48CD-B437-8E3C1E680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49" name="Freeform 11">
            <a:extLst>
              <a:ext uri="{FF2B5EF4-FFF2-40B4-BE49-F238E27FC236}">
                <a16:creationId xmlns:a16="http://schemas.microsoft.com/office/drawing/2014/main" id="{531E865F-583A-41A7-8FC4-630555C081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B47ECD-0638-381B-F1DD-87A2832CA7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8761" y="1521501"/>
            <a:ext cx="9615851" cy="4916773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buClr>
                <a:srgbClr val="D8AD6B"/>
              </a:buClr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Clr>
                <a:srgbClr val="D8AD6B"/>
              </a:buCl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Apple Inc. (2024)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Form 10-K: For the fiscal year ended 28 September 2024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https://www.sec.gov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12 February 2026).</a:t>
            </a:r>
          </a:p>
          <a:p>
            <a:pPr>
              <a:lnSpc>
                <a:spcPct val="90000"/>
              </a:lnSpc>
              <a:buClr>
                <a:srgbClr val="D8AD6B"/>
              </a:buCl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Capon, C. (2009)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Understanding the business environment: Inside and outside the organisation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3rd edn. Pearson Education.</a:t>
            </a:r>
          </a:p>
          <a:p>
            <a:pPr>
              <a:lnSpc>
                <a:spcPct val="90000"/>
              </a:lnSpc>
              <a:buClr>
                <a:srgbClr val="D8AD6B"/>
              </a:buCl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Department for Environment, Food and Rural Affairs (2024)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Waste Electrical and Electronic Equipment (WEEE) Regulations Guidance 2024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https://www.gov.uk/guidance/regulations-waste-electrical-and-electronic-equipment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19 February 2026).</a:t>
            </a:r>
          </a:p>
          <a:p>
            <a:pPr>
              <a:lnSpc>
                <a:spcPct val="90000"/>
              </a:lnSpc>
              <a:buClr>
                <a:srgbClr val="D8AD6B"/>
              </a:buCl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Department for Science, Innovation and Technology (2025)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Cyber security breaches survey 2025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https://www.gov.uk/government/statistics/cyber-security-breaches-survey-2025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19 February 2026).</a:t>
            </a:r>
          </a:p>
          <a:p>
            <a:pPr>
              <a:lnSpc>
                <a:spcPct val="90000"/>
              </a:lnSpc>
              <a:buClr>
                <a:srgbClr val="D8AD6B"/>
              </a:buCl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Federico, G. and Tena-Junguito, A. (2017) ‘A tale of two globalisations: Gains from trade and openness 1800–2010’,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Review of World Economics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153(3), pp. 601–626. doi:10.1007/s10290-017-0279-z.</a:t>
            </a:r>
          </a:p>
          <a:p>
            <a:pPr>
              <a:lnSpc>
                <a:spcPct val="90000"/>
              </a:lnSpc>
              <a:buClr>
                <a:srgbClr val="D8AD6B"/>
              </a:buCl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Gawer, A. and Cusumano, M.A. (2014) ‘Industry platforms and ecosystem innovation’,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Product Innovation Management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31(3), pp. 417–433.</a:t>
            </a:r>
          </a:p>
          <a:p>
            <a:pPr>
              <a:lnSpc>
                <a:spcPct val="90000"/>
              </a:lnSpc>
              <a:buClr>
                <a:srgbClr val="D8AD6B"/>
              </a:buCl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Gitman, L.J., McDaniel, C., Shah, A., Reece, M., Koffel, L., Talsma, B. and Hyatt, J.C. (2018)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Introduction to business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OpenStax.</a:t>
            </a:r>
          </a:p>
          <a:p>
            <a:pPr>
              <a:lnSpc>
                <a:spcPct val="90000"/>
              </a:lnSpc>
              <a:buClr>
                <a:srgbClr val="D8AD6B"/>
              </a:buCl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Information Commissioner’s Office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Guide to the UK General Data Protection Regulation (UK GDPR)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https://ico.org.uk/for-organisations/uk-gdpr-guidance-and-resources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19 February 2026).</a:t>
            </a:r>
          </a:p>
          <a:p>
            <a:pPr>
              <a:lnSpc>
                <a:spcPct val="90000"/>
              </a:lnSpc>
              <a:buClr>
                <a:srgbClr val="D8AD6B"/>
              </a:buCl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Interbrand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Best Global Brands 2023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https://interbrand.com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17 February 2026).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Lazonick, W., Mazzucato, M. and Tulum, Ö. (2013) ‘Apple’s changing business model: What should the world’s richest company do with all those profits?’,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Accounting Forum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37(4), pp. 249–267.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Mudambi, R., Mudambi, S.M. and Navarra, P. (2007) ‘Global innovation in MNCs’,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Product Innovation Management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24(5), pp. 442–455.</a:t>
            </a:r>
          </a:p>
          <a:p>
            <a:pPr>
              <a:lnSpc>
                <a:spcPct val="90000"/>
              </a:lnSpc>
              <a:buClr>
                <a:srgbClr val="D8AD6B"/>
              </a:buCl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Needle, D. and Burns, J. (2019)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Business in context: An introduction to business and its environment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7th edn. Cengage Learning.</a:t>
            </a:r>
          </a:p>
          <a:p>
            <a:pPr>
              <a:lnSpc>
                <a:spcPct val="90000"/>
              </a:lnSpc>
              <a:buClr>
                <a:srgbClr val="D8AD6B"/>
              </a:buCl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O’Grady, J.D. (2008)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Apple Inc.: Corporations that changed the world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Bloomsbury Publishing.</a:t>
            </a:r>
          </a:p>
          <a:p>
            <a:pPr>
              <a:lnSpc>
                <a:spcPct val="90000"/>
              </a:lnSpc>
              <a:buClr>
                <a:srgbClr val="D8AD6B"/>
              </a:buCl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Podolny, J.M. and Hansen, M.T. (2020) ‘How Apple is organized for innovation’,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Harvard Business Review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November–December, pp. 86–95.</a:t>
            </a:r>
          </a:p>
          <a:p>
            <a:pPr>
              <a:lnSpc>
                <a:spcPct val="90000"/>
              </a:lnSpc>
              <a:buClr>
                <a:srgbClr val="D8AD6B"/>
              </a:buCl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Srinivasan, R., Lilien, G.L. and Rangaswamy, A. (2002) ‘Technological opportunism and radical technology adoption’,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Marketing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66(3), pp. 47–60.</a:t>
            </a:r>
          </a:p>
          <a:p>
            <a:pPr marL="0" indent="0">
              <a:lnSpc>
                <a:spcPct val="90000"/>
              </a:lnSpc>
              <a:buClr>
                <a:srgbClr val="D8AD6B"/>
              </a:buClr>
              <a:buNone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3F945F-CF64-3759-C801-D71C96445C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237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22</a:t>
            </a:fld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73967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2311</TotalTime>
  <Words>1821</Words>
  <Application>Microsoft Office PowerPoint</Application>
  <PresentationFormat>Widescreen</PresentationFormat>
  <Paragraphs>220</Paragraphs>
  <Slides>22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Aptos</vt:lpstr>
      <vt:lpstr>Aptos Black</vt:lpstr>
      <vt:lpstr>Arial</vt:lpstr>
      <vt:lpstr>Century Gothic</vt:lpstr>
      <vt:lpstr>Edwardian Script ITC</vt:lpstr>
      <vt:lpstr>Symbol</vt:lpstr>
      <vt:lpstr>Times New Roman</vt:lpstr>
      <vt:lpstr>Wingdings 3</vt:lpstr>
      <vt:lpstr>Wisp</vt:lpstr>
      <vt:lpstr> Module code: LCBB4014  Module title: Introduction to Business Assignment: Group presentation  Lecturer’s Name: Liyanage Rodrigo  Group members:  1. Kay-Ann Lambert – 2406927 2. Mohamed Elsharkawy - 2422427 3. Mustansir Mahmood - 2309566 4. Taher Mahmood - 2427065 5. Zainab Hanif - 2422167</vt:lpstr>
      <vt:lpstr>Micro and Macro Business Analysis of Apple Inc.</vt:lpstr>
      <vt:lpstr>Innovation distinguishes  between a leader and a follower.</vt:lpstr>
      <vt:lpstr>Presentation Overview </vt:lpstr>
      <vt:lpstr>Apple’s Business Model &amp; Value Proposition</vt:lpstr>
      <vt:lpstr>Company overview</vt:lpstr>
      <vt:lpstr>Products and Services</vt:lpstr>
      <vt:lpstr>SWOT analysis</vt:lpstr>
      <vt:lpstr>SWOT analysis: Strengths</vt:lpstr>
      <vt:lpstr>SWOT analysis: Weaknesses</vt:lpstr>
      <vt:lpstr>SWOT analysis: Opportunities</vt:lpstr>
      <vt:lpstr>SWOT analysis: Threats</vt:lpstr>
      <vt:lpstr>PESTLE Analysis Framework</vt:lpstr>
      <vt:lpstr>PESTLE: Political and Economic Factors</vt:lpstr>
      <vt:lpstr>PESTLE: Social and Technological Factors</vt:lpstr>
      <vt:lpstr>PESTLE: Legal and Environmental Factors</vt:lpstr>
      <vt:lpstr>Impact of Globalisation on Apple</vt:lpstr>
      <vt:lpstr>Influence of innovation on Apple </vt:lpstr>
      <vt:lpstr>Strategic Recommendations</vt:lpstr>
      <vt:lpstr>Conclusion</vt:lpstr>
      <vt:lpstr>Thank you for listening.    </vt:lpstr>
      <vt:lpstr>Reference List</vt:lpstr>
    </vt:vector>
  </TitlesOfParts>
  <Company>Thornton Primary School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Module code: LCBB4014  Module title: Introduction to Business Assignment: Group presentation  Lecturer’s Name: Liyanage Rodrigo  Group members:  1. Mustansir Mahmood - 2309566 2. Mohamed Elsharkawy - 2422427 3. Taher Mahmood - 2427065 4. Kay-Ann Lambert - 2406927</dc:title>
  <dc:creator>Miss M Jabeen</dc:creator>
  <cp:lastModifiedBy>Taher Mahmood</cp:lastModifiedBy>
  <cp:revision>96</cp:revision>
  <dcterms:created xsi:type="dcterms:W3CDTF">2025-03-01T17:28:32Z</dcterms:created>
  <dcterms:modified xsi:type="dcterms:W3CDTF">2026-02-21T02:30:19Z</dcterms:modified>
</cp:coreProperties>
</file>