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1" r:id="rId3"/>
    <p:sldId id="273" r:id="rId4"/>
    <p:sldId id="286" r:id="rId5"/>
    <p:sldId id="270" r:id="rId6"/>
    <p:sldId id="258" r:id="rId7"/>
    <p:sldId id="260" r:id="rId8"/>
    <p:sldId id="262" r:id="rId9"/>
    <p:sldId id="263" r:id="rId10"/>
    <p:sldId id="265" r:id="rId11"/>
    <p:sldId id="268" r:id="rId12"/>
    <p:sldId id="274" r:id="rId13"/>
    <p:sldId id="276" r:id="rId14"/>
    <p:sldId id="278" r:id="rId15"/>
    <p:sldId id="279" r:id="rId16"/>
    <p:sldId id="280" r:id="rId17"/>
    <p:sldId id="282" r:id="rId18"/>
    <p:sldId id="283" r:id="rId19"/>
    <p:sldId id="26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271589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7455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9125504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15591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986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49433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4957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33575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5329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039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9417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06/12/2016</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927914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547664" y="6228928"/>
            <a:ext cx="6256784" cy="629072"/>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755576" y="2672580"/>
            <a:ext cx="8136904"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14 </a:t>
            </a:r>
            <a:r>
              <a:rPr lang="en-GB" sz="3100" dirty="0">
                <a:solidFill>
                  <a:prstClr val="black"/>
                </a:solidFill>
              </a:rPr>
              <a:t>– </a:t>
            </a:r>
            <a:r>
              <a:rPr lang="en-GB" sz="3100" dirty="0" smtClean="0">
                <a:solidFill>
                  <a:prstClr val="black"/>
                </a:solidFill>
              </a:rPr>
              <a:t>Death and Burial</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20040" y="4012473"/>
            <a:ext cx="2784522" cy="2645296"/>
          </a:xfrm>
          <a:prstGeom prst="rect">
            <a:avLst/>
          </a:prstGeom>
        </p:spPr>
      </p:pic>
      <p:pic>
        <p:nvPicPr>
          <p:cNvPr id="7" name="Picture 6"/>
          <p:cNvPicPr>
            <a:picLocks noChangeAspect="1"/>
          </p:cNvPicPr>
          <p:nvPr/>
        </p:nvPicPr>
        <p:blipFill>
          <a:blip r:embed="rId3"/>
          <a:stretch>
            <a:fillRect/>
          </a:stretch>
        </p:blipFill>
        <p:spPr>
          <a:xfrm>
            <a:off x="3242781" y="4005064"/>
            <a:ext cx="3647578" cy="2223864"/>
          </a:xfrm>
          <a:prstGeom prst="rect">
            <a:avLst/>
          </a:prstGeom>
        </p:spPr>
      </p:pic>
      <p:pic>
        <p:nvPicPr>
          <p:cNvPr id="8" name="Picture 7"/>
          <p:cNvPicPr>
            <a:picLocks noChangeAspect="1"/>
          </p:cNvPicPr>
          <p:nvPr/>
        </p:nvPicPr>
        <p:blipFill>
          <a:blip r:embed="rId4"/>
          <a:stretch>
            <a:fillRect/>
          </a:stretch>
        </p:blipFill>
        <p:spPr>
          <a:xfrm>
            <a:off x="7128578" y="3247282"/>
            <a:ext cx="1586698" cy="3413401"/>
          </a:xfrm>
          <a:prstGeom prst="rect">
            <a:avLst/>
          </a:prstGeom>
        </p:spPr>
      </p:pic>
    </p:spTree>
    <p:extLst>
      <p:ext uri="{BB962C8B-B14F-4D97-AF65-F5344CB8AC3E}">
        <p14:creationId xmlns:p14="http://schemas.microsoft.com/office/powerpoint/2010/main" val="1938044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normAutofit/>
          </a:bodyPr>
          <a:lstStyle/>
          <a:p>
            <a:r>
              <a:rPr lang="en-GB" dirty="0" smtClean="0">
                <a:solidFill>
                  <a:schemeClr val="bg1"/>
                </a:solidFill>
              </a:rPr>
              <a:t>Understanding Death</a:t>
            </a:r>
            <a:endParaRPr lang="en-GB" dirty="0">
              <a:solidFill>
                <a:schemeClr val="bg1"/>
              </a:solidFill>
            </a:endParaRPr>
          </a:p>
        </p:txBody>
      </p:sp>
      <p:sp>
        <p:nvSpPr>
          <p:cNvPr id="3" name="Content Placeholder 2"/>
          <p:cNvSpPr>
            <a:spLocks noGrp="1"/>
          </p:cNvSpPr>
          <p:nvPr>
            <p:ph sz="quarter" idx="2"/>
          </p:nvPr>
        </p:nvSpPr>
        <p:spPr>
          <a:xfrm>
            <a:off x="68896" y="836712"/>
            <a:ext cx="8967600" cy="2592288"/>
          </a:xfrm>
        </p:spPr>
        <p:txBody>
          <a:bodyPr>
            <a:normAutofit fontScale="92500"/>
          </a:bodyPr>
          <a:lstStyle/>
          <a:p>
            <a:r>
              <a:rPr lang="en-GB" b="1" dirty="0" smtClean="0">
                <a:solidFill>
                  <a:schemeClr val="bg1"/>
                </a:solidFill>
              </a:rPr>
              <a:t>Literary descriptions:</a:t>
            </a:r>
            <a:r>
              <a:rPr lang="en-GB" dirty="0" smtClean="0">
                <a:solidFill>
                  <a:schemeClr val="bg1"/>
                </a:solidFill>
              </a:rPr>
              <a:t> incidental information about death e.g. Thucydides description of public burial, comic descriptions in Apuleius’ </a:t>
            </a:r>
            <a:r>
              <a:rPr lang="en-GB" i="1" dirty="0" smtClean="0">
                <a:solidFill>
                  <a:schemeClr val="bg1"/>
                </a:solidFill>
              </a:rPr>
              <a:t>The Golden Ass.</a:t>
            </a:r>
          </a:p>
          <a:p>
            <a:pPr>
              <a:buNone/>
            </a:pPr>
            <a:endParaRPr lang="en-GB" sz="600" dirty="0" smtClean="0">
              <a:solidFill>
                <a:schemeClr val="bg1"/>
              </a:solidFill>
            </a:endParaRPr>
          </a:p>
          <a:p>
            <a:pPr marL="0">
              <a:buNone/>
            </a:pPr>
            <a:r>
              <a:rPr lang="en-GB" dirty="0" err="1" smtClean="0">
                <a:solidFill>
                  <a:schemeClr val="bg1"/>
                </a:solidFill>
              </a:rPr>
              <a:t>Fabullus</a:t>
            </a:r>
            <a:r>
              <a:rPr lang="en-GB" dirty="0" smtClean="0">
                <a:solidFill>
                  <a:schemeClr val="bg1"/>
                </a:solidFill>
              </a:rPr>
              <a:t> dinning with unguents but without food </a:t>
            </a:r>
            <a:r>
              <a:rPr lang="en-GB" b="1" dirty="0" smtClean="0">
                <a:solidFill>
                  <a:schemeClr val="bg1"/>
                </a:solidFill>
              </a:rPr>
              <a:t>– Martial </a:t>
            </a:r>
            <a:r>
              <a:rPr lang="en-GB" b="1" i="1" dirty="0" smtClean="0">
                <a:solidFill>
                  <a:schemeClr val="bg1"/>
                </a:solidFill>
              </a:rPr>
              <a:t>Ep. </a:t>
            </a:r>
            <a:r>
              <a:rPr lang="en-GB" b="1" dirty="0" smtClean="0">
                <a:solidFill>
                  <a:schemeClr val="bg1"/>
                </a:solidFill>
              </a:rPr>
              <a:t>3.12</a:t>
            </a:r>
            <a:r>
              <a:rPr lang="en-GB" b="1" dirty="0" smtClean="0">
                <a:solidFill>
                  <a:schemeClr val="bg1"/>
                </a:solidFill>
              </a:rPr>
              <a:t>. </a:t>
            </a:r>
          </a:p>
          <a:p>
            <a:pPr marL="0">
              <a:buNone/>
            </a:pPr>
            <a:endParaRPr lang="en-GB" sz="600" b="1" dirty="0" smtClean="0">
              <a:solidFill>
                <a:schemeClr val="bg1"/>
              </a:solidFill>
            </a:endParaRPr>
          </a:p>
          <a:p>
            <a:pPr marL="0">
              <a:buNone/>
            </a:pPr>
            <a:r>
              <a:rPr lang="en-GB" dirty="0" smtClean="0">
                <a:solidFill>
                  <a:schemeClr val="bg1"/>
                </a:solidFill>
              </a:rPr>
              <a:t>Jesus anointed in the house of Simon the leper</a:t>
            </a:r>
            <a:r>
              <a:rPr lang="en-GB" dirty="0">
                <a:solidFill>
                  <a:schemeClr val="bg1"/>
                </a:solidFill>
              </a:rPr>
              <a:t> </a:t>
            </a:r>
            <a:r>
              <a:rPr lang="en-GB" dirty="0" smtClean="0">
                <a:solidFill>
                  <a:schemeClr val="bg1"/>
                </a:solidFill>
              </a:rPr>
              <a:t>– </a:t>
            </a:r>
            <a:r>
              <a:rPr lang="en-GB" b="1" i="1" dirty="0" smtClean="0">
                <a:solidFill>
                  <a:schemeClr val="bg1"/>
                </a:solidFill>
              </a:rPr>
              <a:t>New Testament Matthew</a:t>
            </a:r>
            <a:r>
              <a:rPr lang="en-GB" b="1" dirty="0" smtClean="0">
                <a:solidFill>
                  <a:schemeClr val="bg1"/>
                </a:solidFill>
              </a:rPr>
              <a:t> </a:t>
            </a:r>
            <a:r>
              <a:rPr lang="en-GB" b="1" dirty="0" smtClean="0">
                <a:solidFill>
                  <a:schemeClr val="bg1"/>
                </a:solidFill>
              </a:rPr>
              <a:t>26.6-12</a:t>
            </a:r>
            <a:r>
              <a:rPr lang="en-GB" dirty="0" smtClean="0">
                <a:solidFill>
                  <a:schemeClr val="bg1"/>
                </a:solidFill>
              </a:rPr>
              <a:t>.</a:t>
            </a:r>
          </a:p>
          <a:p>
            <a:pPr>
              <a:buNone/>
            </a:pPr>
            <a:endParaRPr lang="en-GB" dirty="0">
              <a:solidFill>
                <a:schemeClr val="bg1"/>
              </a:solidFill>
            </a:endParaRPr>
          </a:p>
        </p:txBody>
      </p:sp>
      <p:sp>
        <p:nvSpPr>
          <p:cNvPr id="6" name="Content Placeholder 5"/>
          <p:cNvSpPr>
            <a:spLocks noGrp="1"/>
          </p:cNvSpPr>
          <p:nvPr>
            <p:ph sz="quarter" idx="4"/>
          </p:nvPr>
        </p:nvSpPr>
        <p:spPr>
          <a:xfrm>
            <a:off x="68896" y="3429000"/>
            <a:ext cx="9075104" cy="2027064"/>
          </a:xfrm>
        </p:spPr>
        <p:txBody>
          <a:bodyPr>
            <a:normAutofit/>
          </a:bodyPr>
          <a:lstStyle/>
          <a:p>
            <a:r>
              <a:rPr lang="en-GB" sz="2200" b="1" dirty="0" smtClean="0">
                <a:solidFill>
                  <a:schemeClr val="bg1"/>
                </a:solidFill>
              </a:rPr>
              <a:t>Epigraphic evidence: </a:t>
            </a:r>
            <a:r>
              <a:rPr lang="en-GB" sz="2200" dirty="0" smtClean="0">
                <a:solidFill>
                  <a:schemeClr val="bg1"/>
                </a:solidFill>
              </a:rPr>
              <a:t>Funerary </a:t>
            </a:r>
            <a:r>
              <a:rPr lang="en-GB" sz="2200" dirty="0">
                <a:solidFill>
                  <a:schemeClr val="bg1"/>
                </a:solidFill>
              </a:rPr>
              <a:t>inscriptions commemorating the dead, their achievements, </a:t>
            </a:r>
            <a:r>
              <a:rPr lang="en-GB" sz="2200" dirty="0" smtClean="0">
                <a:solidFill>
                  <a:schemeClr val="bg1"/>
                </a:solidFill>
              </a:rPr>
              <a:t>status</a:t>
            </a:r>
            <a:r>
              <a:rPr lang="en-GB" sz="2200" dirty="0">
                <a:solidFill>
                  <a:schemeClr val="bg1"/>
                </a:solidFill>
              </a:rPr>
              <a:t>, family relations and other demographic </a:t>
            </a:r>
            <a:r>
              <a:rPr lang="en-GB" sz="2200" dirty="0" smtClean="0">
                <a:solidFill>
                  <a:schemeClr val="bg1"/>
                </a:solidFill>
              </a:rPr>
              <a:t>information.</a:t>
            </a:r>
            <a:endParaRPr lang="en-GB" sz="2200" dirty="0">
              <a:solidFill>
                <a:schemeClr val="bg1"/>
              </a:solidFill>
            </a:endParaRPr>
          </a:p>
        </p:txBody>
      </p:sp>
      <p:sp>
        <p:nvSpPr>
          <p:cNvPr id="7" name="Content Placeholder 2"/>
          <p:cNvSpPr txBox="1">
            <a:spLocks/>
          </p:cNvSpPr>
          <p:nvPr/>
        </p:nvSpPr>
        <p:spPr>
          <a:xfrm>
            <a:off x="0" y="4581128"/>
            <a:ext cx="5580112" cy="2276872"/>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b="1" dirty="0" smtClean="0">
                <a:solidFill>
                  <a:schemeClr val="bg1"/>
                </a:solidFill>
              </a:rPr>
              <a:t>Tomb b – </a:t>
            </a:r>
            <a:r>
              <a:rPr lang="en-GB" b="1" dirty="0" err="1" smtClean="0">
                <a:solidFill>
                  <a:schemeClr val="bg1"/>
                </a:solidFill>
              </a:rPr>
              <a:t>Lucius</a:t>
            </a:r>
            <a:r>
              <a:rPr lang="en-GB" b="1" dirty="0" smtClean="0">
                <a:solidFill>
                  <a:schemeClr val="bg1"/>
                </a:solidFill>
              </a:rPr>
              <a:t> Cornelius Scipio (c. mid 3</a:t>
            </a:r>
            <a:r>
              <a:rPr lang="en-GB" b="1" baseline="30000" dirty="0" smtClean="0">
                <a:solidFill>
                  <a:schemeClr val="bg1"/>
                </a:solidFill>
              </a:rPr>
              <a:t>rd</a:t>
            </a:r>
            <a:r>
              <a:rPr lang="en-GB" b="1" dirty="0" smtClean="0">
                <a:solidFill>
                  <a:schemeClr val="bg1"/>
                </a:solidFill>
              </a:rPr>
              <a:t> C BC).</a:t>
            </a:r>
            <a:endParaRPr lang="en-GB" b="1" dirty="0">
              <a:solidFill>
                <a:schemeClr val="bg1"/>
              </a:solidFill>
            </a:endParaRPr>
          </a:p>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endParaRPr lang="en-GB" sz="500" dirty="0" smtClean="0">
              <a:solidFill>
                <a:schemeClr val="bg1"/>
              </a:solidFill>
            </a:endParaRPr>
          </a:p>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dirty="0" smtClean="0">
                <a:solidFill>
                  <a:schemeClr val="bg1"/>
                </a:solidFill>
              </a:rPr>
              <a:t>“Most in Rome agree, that he who lies within, even among the best, was a man preeminent. </a:t>
            </a:r>
            <a:r>
              <a:rPr lang="en-GB" dirty="0" err="1" smtClean="0">
                <a:solidFill>
                  <a:schemeClr val="bg1"/>
                </a:solidFill>
              </a:rPr>
              <a:t>Lucius</a:t>
            </a:r>
            <a:r>
              <a:rPr lang="en-GB" dirty="0" smtClean="0">
                <a:solidFill>
                  <a:schemeClr val="bg1"/>
                </a:solidFill>
              </a:rPr>
              <a:t> Scipio son of </a:t>
            </a:r>
            <a:r>
              <a:rPr lang="en-GB" dirty="0" err="1" smtClean="0">
                <a:solidFill>
                  <a:schemeClr val="bg1"/>
                </a:solidFill>
              </a:rPr>
              <a:t>Barbatus</a:t>
            </a:r>
            <a:r>
              <a:rPr lang="en-GB" dirty="0" smtClean="0">
                <a:solidFill>
                  <a:schemeClr val="bg1"/>
                </a:solidFill>
              </a:rPr>
              <a:t>. This man among you ranked consul, censor, </a:t>
            </a:r>
            <a:r>
              <a:rPr lang="en-GB" dirty="0" err="1" smtClean="0">
                <a:solidFill>
                  <a:schemeClr val="bg1"/>
                </a:solidFill>
              </a:rPr>
              <a:t>aedile</a:t>
            </a:r>
            <a:r>
              <a:rPr lang="en-GB" dirty="0" smtClean="0">
                <a:solidFill>
                  <a:schemeClr val="bg1"/>
                </a:solidFill>
              </a:rPr>
              <a:t>. He conquered Corsica and its city </a:t>
            </a:r>
            <a:r>
              <a:rPr lang="en-GB" dirty="0" err="1" smtClean="0">
                <a:solidFill>
                  <a:schemeClr val="bg1"/>
                </a:solidFill>
              </a:rPr>
              <a:t>Aleria</a:t>
            </a:r>
            <a:r>
              <a:rPr lang="en-GB" dirty="0" smtClean="0">
                <a:solidFill>
                  <a:schemeClr val="bg1"/>
                </a:solidFill>
              </a:rPr>
              <a:t>, and gave the gods of storms the temple they had earned.”</a:t>
            </a:r>
            <a:r>
              <a:rPr lang="en-GB" dirty="0">
                <a:solidFill>
                  <a:schemeClr val="bg1"/>
                </a:solidFill>
              </a:rPr>
              <a:t> </a:t>
            </a:r>
            <a:r>
              <a:rPr lang="en-GB" dirty="0" smtClean="0">
                <a:solidFill>
                  <a:schemeClr val="bg1"/>
                </a:solidFill>
              </a:rPr>
              <a:t>– </a:t>
            </a:r>
            <a:r>
              <a:rPr lang="en-GB" b="1" i="1" dirty="0" smtClean="0">
                <a:solidFill>
                  <a:schemeClr val="bg1"/>
                </a:solidFill>
              </a:rPr>
              <a:t>ILS </a:t>
            </a:r>
            <a:r>
              <a:rPr lang="en-GB" b="1" dirty="0" smtClean="0">
                <a:solidFill>
                  <a:schemeClr val="bg1"/>
                </a:solidFill>
              </a:rPr>
              <a:t>2-3</a:t>
            </a:r>
            <a:r>
              <a:rPr lang="en-GB" dirty="0" smtClean="0">
                <a:solidFill>
                  <a:schemeClr val="bg1"/>
                </a:solidFill>
              </a:rPr>
              <a:t>.</a:t>
            </a:r>
          </a:p>
        </p:txBody>
      </p:sp>
      <p:pic>
        <p:nvPicPr>
          <p:cNvPr id="9" name="Picture 8"/>
          <p:cNvPicPr>
            <a:picLocks noChangeAspect="1"/>
          </p:cNvPicPr>
          <p:nvPr/>
        </p:nvPicPr>
        <p:blipFill>
          <a:blip r:embed="rId2"/>
          <a:stretch>
            <a:fillRect/>
          </a:stretch>
        </p:blipFill>
        <p:spPr>
          <a:xfrm>
            <a:off x="5687777" y="4265712"/>
            <a:ext cx="3224244" cy="2310177"/>
          </a:xfrm>
          <a:prstGeom prst="rect">
            <a:avLst/>
          </a:prstGeom>
        </p:spPr>
      </p:pic>
      <p:sp>
        <p:nvSpPr>
          <p:cNvPr id="10" name="Content Placeholder 2"/>
          <p:cNvSpPr txBox="1">
            <a:spLocks/>
          </p:cNvSpPr>
          <p:nvPr/>
        </p:nvSpPr>
        <p:spPr>
          <a:xfrm>
            <a:off x="5265927" y="6511652"/>
            <a:ext cx="3878073" cy="346348"/>
          </a:xfrm>
          <a:prstGeom prst="rect">
            <a:avLst/>
          </a:prstGeom>
        </p:spPr>
        <p:txBody>
          <a:bodyPr vert="horz">
            <a:normAutofit fontScale="92500"/>
          </a:bodyPr>
          <a:lstStyle/>
          <a:p>
            <a:pPr marR="0" lvl="0" indent="-411480"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1400" b="0" i="0" u="none" strike="noStrike" kern="1200" cap="none" spc="0" normalizeH="0" baseline="0" noProof="0" dirty="0" smtClean="0">
                <a:ln>
                  <a:noFill/>
                </a:ln>
                <a:solidFill>
                  <a:schemeClr val="bg1"/>
                </a:solidFill>
                <a:effectLst/>
                <a:uLnTx/>
                <a:uFillTx/>
                <a:latin typeface="+mn-lt"/>
                <a:ea typeface="+mn-ea"/>
                <a:cs typeface="+mn-cs"/>
              </a:rPr>
              <a:t>Tomb of the </a:t>
            </a:r>
            <a:r>
              <a:rPr kumimoji="0" lang="en-GB" sz="1400" b="0" i="0" u="none" strike="noStrike" kern="1200" cap="none" spc="0" normalizeH="0" baseline="0" noProof="0" dirty="0" err="1" smtClean="0">
                <a:ln>
                  <a:noFill/>
                </a:ln>
                <a:solidFill>
                  <a:schemeClr val="bg1"/>
                </a:solidFill>
                <a:effectLst/>
                <a:uLnTx/>
                <a:uFillTx/>
                <a:latin typeface="+mn-lt"/>
                <a:ea typeface="+mn-ea"/>
                <a:cs typeface="+mn-cs"/>
              </a:rPr>
              <a:t>Scipios</a:t>
            </a:r>
            <a:r>
              <a:rPr kumimoji="0" lang="en-GB" sz="1400" b="0" i="0" u="none" strike="noStrike" kern="1200" cap="none" spc="0" normalizeH="0" baseline="0" noProof="0" dirty="0" smtClean="0">
                <a:ln>
                  <a:noFill/>
                </a:ln>
                <a:solidFill>
                  <a:schemeClr val="bg1"/>
                </a:solidFill>
                <a:effectLst/>
                <a:uLnTx/>
                <a:uFillTx/>
                <a:latin typeface="+mn-lt"/>
                <a:ea typeface="+mn-ea"/>
                <a:cs typeface="+mn-cs"/>
              </a:rPr>
              <a:t> – Via de </a:t>
            </a:r>
            <a:r>
              <a:rPr kumimoji="0" lang="en-GB" sz="1400" b="0" i="0" u="none" strike="noStrike" kern="1200" cap="none" spc="0" normalizeH="0" baseline="0" noProof="0" dirty="0" err="1" smtClean="0">
                <a:ln>
                  <a:noFill/>
                </a:ln>
                <a:solidFill>
                  <a:schemeClr val="bg1"/>
                </a:solidFill>
                <a:effectLst/>
                <a:uLnTx/>
                <a:uFillTx/>
                <a:latin typeface="+mn-lt"/>
                <a:ea typeface="+mn-ea"/>
                <a:cs typeface="+mn-cs"/>
              </a:rPr>
              <a:t>Porta</a:t>
            </a:r>
            <a:r>
              <a:rPr kumimoji="0" lang="en-GB" sz="1400" b="0" i="0" u="none" strike="noStrike" kern="1200" cap="none" spc="0" normalizeH="0" baseline="0" noProof="0" dirty="0" smtClean="0">
                <a:ln>
                  <a:noFill/>
                </a:ln>
                <a:solidFill>
                  <a:schemeClr val="bg1"/>
                </a:solidFill>
                <a:effectLst/>
                <a:uLnTx/>
                <a:uFillTx/>
                <a:latin typeface="+mn-lt"/>
                <a:ea typeface="+mn-ea"/>
                <a:cs typeface="+mn-cs"/>
              </a:rPr>
              <a:t> San </a:t>
            </a:r>
            <a:r>
              <a:rPr kumimoji="0" lang="en-GB" sz="1400" b="0" i="0" u="none" strike="noStrike" kern="1200" cap="none" spc="0" normalizeH="0" baseline="0" noProof="0" dirty="0" err="1" smtClean="0">
                <a:ln>
                  <a:noFill/>
                </a:ln>
                <a:solidFill>
                  <a:schemeClr val="bg1"/>
                </a:solidFill>
                <a:effectLst/>
                <a:uLnTx/>
                <a:uFillTx/>
                <a:latin typeface="+mn-lt"/>
                <a:ea typeface="+mn-ea"/>
                <a:cs typeface="+mn-cs"/>
              </a:rPr>
              <a:t>Sebastiano</a:t>
            </a:r>
            <a:endParaRPr kumimoji="0" lang="en-GB" sz="1400" b="0" i="0" u="none" strike="noStrike" kern="1200" cap="none" spc="0" normalizeH="0" baseline="0" noProof="0" dirty="0" smtClean="0">
              <a:ln>
                <a:noFill/>
              </a:ln>
              <a:solidFill>
                <a:schemeClr val="bg1"/>
              </a:solidFill>
              <a:effectLst/>
              <a:uLnTx/>
              <a:uFillTx/>
              <a:latin typeface="+mn-lt"/>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Grp="1" noChangeAspect="1" noChangeArrowheads="1"/>
          </p:cNvPicPr>
          <p:nvPr>
            <p:ph sz="half" idx="1"/>
          </p:nvPr>
        </p:nvPicPr>
        <p:blipFill>
          <a:blip r:embed="rId2" cstate="print"/>
          <a:srcRect/>
          <a:stretch>
            <a:fillRect/>
          </a:stretch>
        </p:blipFill>
        <p:spPr bwMode="auto">
          <a:xfrm>
            <a:off x="251520" y="188640"/>
            <a:ext cx="3096344" cy="2936376"/>
          </a:xfrm>
          <a:prstGeom prst="rect">
            <a:avLst/>
          </a:prstGeom>
          <a:noFill/>
          <a:ln w="9525">
            <a:noFill/>
            <a:miter lim="800000"/>
            <a:headEnd/>
            <a:tailEnd/>
          </a:ln>
        </p:spPr>
      </p:pic>
      <p:pic>
        <p:nvPicPr>
          <p:cNvPr id="7" name="Content Placeholder 3" descr="sarcophagus. AD 255. Hercules.jpg"/>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5220072" y="252567"/>
            <a:ext cx="3168352" cy="3005799"/>
          </a:xfrm>
          <a:prstGeom prst="rect">
            <a:avLst/>
          </a:prstGeom>
        </p:spPr>
      </p:pic>
      <p:sp>
        <p:nvSpPr>
          <p:cNvPr id="8" name="Rectangle 7"/>
          <p:cNvSpPr/>
          <p:nvPr/>
        </p:nvSpPr>
        <p:spPr>
          <a:xfrm>
            <a:off x="5045863" y="3280684"/>
            <a:ext cx="3982872" cy="923330"/>
          </a:xfrm>
          <a:prstGeom prst="rect">
            <a:avLst/>
          </a:prstGeom>
        </p:spPr>
        <p:txBody>
          <a:bodyPr wrap="square">
            <a:spAutoFit/>
          </a:bodyPr>
          <a:lstStyle/>
          <a:p>
            <a:r>
              <a:rPr lang="en-GB" dirty="0" err="1" smtClean="0">
                <a:solidFill>
                  <a:schemeClr val="bg1"/>
                </a:solidFill>
              </a:rPr>
              <a:t>Ludovisi</a:t>
            </a:r>
            <a:r>
              <a:rPr lang="en-GB" dirty="0" smtClean="0">
                <a:solidFill>
                  <a:schemeClr val="bg1"/>
                </a:solidFill>
              </a:rPr>
              <a:t> sarcophagus, mid. 3</a:t>
            </a:r>
            <a:r>
              <a:rPr lang="en-GB" baseline="30000" dirty="0" smtClean="0">
                <a:solidFill>
                  <a:schemeClr val="bg1"/>
                </a:solidFill>
              </a:rPr>
              <a:t>rd</a:t>
            </a:r>
            <a:r>
              <a:rPr lang="en-GB" dirty="0" smtClean="0">
                <a:solidFill>
                  <a:schemeClr val="bg1"/>
                </a:solidFill>
              </a:rPr>
              <a:t> c. AD. Battle between Romans and Barbarians.</a:t>
            </a:r>
            <a:endParaRPr lang="en-GB" dirty="0">
              <a:solidFill>
                <a:schemeClr val="bg1"/>
              </a:solidFill>
            </a:endParaRPr>
          </a:p>
        </p:txBody>
      </p:sp>
      <p:sp>
        <p:nvSpPr>
          <p:cNvPr id="9" name="Rectangle 8"/>
          <p:cNvSpPr/>
          <p:nvPr/>
        </p:nvSpPr>
        <p:spPr>
          <a:xfrm>
            <a:off x="149319" y="3245311"/>
            <a:ext cx="3888432" cy="954107"/>
          </a:xfrm>
          <a:prstGeom prst="rect">
            <a:avLst/>
          </a:prstGeom>
        </p:spPr>
        <p:txBody>
          <a:bodyPr wrap="square">
            <a:spAutoFit/>
          </a:bodyPr>
          <a:lstStyle/>
          <a:p>
            <a:r>
              <a:rPr lang="en-GB" sz="1400" dirty="0" smtClean="0">
                <a:solidFill>
                  <a:schemeClr val="bg1"/>
                </a:solidFill>
              </a:rPr>
              <a:t>Left - CLODIUS TERTIUS MEDICUS</a:t>
            </a:r>
          </a:p>
          <a:p>
            <a:r>
              <a:rPr lang="en-GB" sz="1400" dirty="0" smtClean="0">
                <a:solidFill>
                  <a:schemeClr val="bg1"/>
                </a:solidFill>
              </a:rPr>
              <a:t>Centre - CLODIUS METRODORUS MEDICUS</a:t>
            </a:r>
          </a:p>
          <a:p>
            <a:r>
              <a:rPr lang="en-GB" sz="1400" dirty="0" smtClean="0">
                <a:solidFill>
                  <a:schemeClr val="bg1"/>
                </a:solidFill>
              </a:rPr>
              <a:t>Right - CLODIA HILARA</a:t>
            </a:r>
          </a:p>
          <a:p>
            <a:r>
              <a:rPr lang="en-GB" sz="1400" dirty="0" smtClean="0">
                <a:solidFill>
                  <a:schemeClr val="bg1"/>
                </a:solidFill>
              </a:rPr>
              <a:t>Late 1</a:t>
            </a:r>
            <a:r>
              <a:rPr lang="en-GB" sz="1400" baseline="30000" dirty="0" smtClean="0">
                <a:solidFill>
                  <a:schemeClr val="bg1"/>
                </a:solidFill>
              </a:rPr>
              <a:t>st</a:t>
            </a:r>
            <a:r>
              <a:rPr lang="en-GB" sz="1400" dirty="0" smtClean="0">
                <a:solidFill>
                  <a:schemeClr val="bg1"/>
                </a:solidFill>
              </a:rPr>
              <a:t> c. BC?</a:t>
            </a:r>
            <a:endParaRPr lang="en-GB" sz="1400" dirty="0">
              <a:solidFill>
                <a:schemeClr val="bg1"/>
              </a:solidFill>
            </a:endParaRPr>
          </a:p>
        </p:txBody>
      </p:sp>
      <p:sp>
        <p:nvSpPr>
          <p:cNvPr id="11" name="Content Placeholder 2"/>
          <p:cNvSpPr txBox="1">
            <a:spLocks/>
          </p:cNvSpPr>
          <p:nvPr/>
        </p:nvSpPr>
        <p:spPr>
          <a:xfrm>
            <a:off x="0" y="4244054"/>
            <a:ext cx="9058928" cy="2500329"/>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b="1" dirty="0" err="1" smtClean="0">
                <a:solidFill>
                  <a:schemeClr val="bg1"/>
                </a:solidFill>
              </a:rPr>
              <a:t>Palaeo</a:t>
            </a:r>
            <a:r>
              <a:rPr lang="en-GB" sz="2600" b="1" dirty="0" smtClean="0">
                <a:solidFill>
                  <a:schemeClr val="bg1"/>
                </a:solidFill>
              </a:rPr>
              <a:t>-Osteology</a:t>
            </a:r>
            <a:r>
              <a:rPr lang="en-GB" sz="2600" dirty="0" smtClean="0">
                <a:solidFill>
                  <a:schemeClr val="bg1"/>
                </a:solidFill>
              </a:rPr>
              <a:t> - dental, cranial and skeletal anomalies can give indications of stress and disease.</a:t>
            </a:r>
          </a:p>
          <a:p>
            <a:endParaRPr lang="en-GB" sz="1000" dirty="0">
              <a:solidFill>
                <a:schemeClr val="bg1"/>
              </a:solidFill>
            </a:endParaRPr>
          </a:p>
          <a:p>
            <a:r>
              <a:rPr lang="en-GB" sz="2600" dirty="0" smtClean="0">
                <a:solidFill>
                  <a:schemeClr val="bg1"/>
                </a:solidFill>
              </a:rPr>
              <a:t>DNA can be used to reveal evidence of pathogens.</a:t>
            </a:r>
          </a:p>
          <a:p>
            <a:endParaRPr lang="en-GB" sz="1000" dirty="0">
              <a:solidFill>
                <a:schemeClr val="bg1"/>
              </a:solidFill>
            </a:endParaRPr>
          </a:p>
          <a:p>
            <a:r>
              <a:rPr lang="en-GB" sz="2600" dirty="0" smtClean="0">
                <a:solidFill>
                  <a:schemeClr val="bg1"/>
                </a:solidFill>
              </a:rPr>
              <a:t>About 5,000 skeletons have been retrieved from Roman catacombs.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Grave Goods</a:t>
            </a:r>
            <a:endParaRPr lang="en-GB" dirty="0">
              <a:solidFill>
                <a:schemeClr val="bg1"/>
              </a:solidFill>
            </a:endParaRPr>
          </a:p>
        </p:txBody>
      </p:sp>
      <p:sp>
        <p:nvSpPr>
          <p:cNvPr id="3" name="Content Placeholder 2"/>
          <p:cNvSpPr>
            <a:spLocks noGrp="1"/>
          </p:cNvSpPr>
          <p:nvPr>
            <p:ph idx="1"/>
          </p:nvPr>
        </p:nvSpPr>
        <p:spPr>
          <a:xfrm>
            <a:off x="323528" y="1600200"/>
            <a:ext cx="8280920" cy="5141168"/>
          </a:xfrm>
        </p:spPr>
        <p:txBody>
          <a:bodyPr>
            <a:normAutofit fontScale="92500" lnSpcReduction="20000"/>
          </a:bodyPr>
          <a:lstStyle/>
          <a:p>
            <a:r>
              <a:rPr lang="en-GB" dirty="0" smtClean="0">
                <a:solidFill>
                  <a:schemeClr val="bg1"/>
                </a:solidFill>
              </a:rPr>
              <a:t>Difficulties of interpretation – what were these goods meant to represent? – goods required in the afterlife? – means of displaying a families wealth and power?</a:t>
            </a:r>
          </a:p>
          <a:p>
            <a:pPr marL="137160" indent="0">
              <a:buNone/>
            </a:pPr>
            <a:endParaRPr lang="en-GB" sz="1300" dirty="0" smtClean="0">
              <a:solidFill>
                <a:schemeClr val="bg1"/>
              </a:solidFill>
            </a:endParaRPr>
          </a:p>
          <a:p>
            <a:pPr marL="137160" indent="0">
              <a:buNone/>
            </a:pPr>
            <a:r>
              <a:rPr lang="en-GB" dirty="0" smtClean="0">
                <a:solidFill>
                  <a:schemeClr val="bg1"/>
                </a:solidFill>
              </a:rPr>
              <a:t>“</a:t>
            </a:r>
            <a:r>
              <a:rPr lang="en-GB" dirty="0">
                <a:solidFill>
                  <a:schemeClr val="bg1"/>
                </a:solidFill>
              </a:rPr>
              <a:t>But this is nothing: time after time men have been known to slaughter horses upon the tomb, and concubines and pages; to burn clothes and other finery, or bury it, in the idea that the deceased will find a profitable use for such things in the lower world</a:t>
            </a:r>
            <a:r>
              <a:rPr lang="en-GB" dirty="0" smtClean="0">
                <a:solidFill>
                  <a:schemeClr val="bg1"/>
                </a:solidFill>
              </a:rPr>
              <a:t>.” – </a:t>
            </a:r>
            <a:r>
              <a:rPr lang="en-GB" b="1" dirty="0" smtClean="0">
                <a:solidFill>
                  <a:schemeClr val="bg1"/>
                </a:solidFill>
              </a:rPr>
              <a:t>Lucian </a:t>
            </a:r>
            <a:r>
              <a:rPr lang="en-GB" b="1" i="1" dirty="0" smtClean="0">
                <a:solidFill>
                  <a:schemeClr val="bg1"/>
                </a:solidFill>
              </a:rPr>
              <a:t>On Mourning </a:t>
            </a:r>
            <a:r>
              <a:rPr lang="en-GB" b="1" dirty="0" smtClean="0">
                <a:solidFill>
                  <a:schemeClr val="bg1"/>
                </a:solidFill>
              </a:rPr>
              <a:t>15</a:t>
            </a:r>
            <a:r>
              <a:rPr lang="en-GB" dirty="0" smtClean="0">
                <a:solidFill>
                  <a:schemeClr val="bg1"/>
                </a:solidFill>
              </a:rPr>
              <a:t>.</a:t>
            </a:r>
          </a:p>
          <a:p>
            <a:pPr marL="137160" indent="0">
              <a:buNone/>
            </a:pPr>
            <a:endParaRPr lang="en-GB" sz="1300" dirty="0">
              <a:solidFill>
                <a:schemeClr val="bg1"/>
              </a:solidFill>
            </a:endParaRPr>
          </a:p>
          <a:p>
            <a:r>
              <a:rPr lang="en-GB" dirty="0" smtClean="0">
                <a:solidFill>
                  <a:schemeClr val="bg1"/>
                </a:solidFill>
              </a:rPr>
              <a:t>Grave goods as an indicator of prosperity of a society? – graves as a cross section more lavish and having more grave goods in 900-750 BC, than in 500-425 BC Athens.</a:t>
            </a:r>
          </a:p>
        </p:txBody>
      </p:sp>
    </p:spTree>
    <p:extLst>
      <p:ext uri="{BB962C8B-B14F-4D97-AF65-F5344CB8AC3E}">
        <p14:creationId xmlns:p14="http://schemas.microsoft.com/office/powerpoint/2010/main" val="2853195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048712"/>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Athenian Funerary Rituals</a:t>
            </a:r>
            <a:endParaRPr lang="en-GB" sz="6000" b="1" dirty="0">
              <a:solidFill>
                <a:schemeClr val="bg1"/>
              </a:solidFill>
            </a:endParaRPr>
          </a:p>
        </p:txBody>
      </p:sp>
    </p:spTree>
    <p:extLst>
      <p:ext uri="{BB962C8B-B14F-4D97-AF65-F5344CB8AC3E}">
        <p14:creationId xmlns:p14="http://schemas.microsoft.com/office/powerpoint/2010/main" val="110213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dirty="0" smtClean="0">
                <a:solidFill>
                  <a:schemeClr val="bg1"/>
                </a:solidFill>
              </a:rPr>
              <a:t>Funerary Ritual</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77500" lnSpcReduction="20000"/>
          </a:bodyPr>
          <a:lstStyle/>
          <a:p>
            <a:r>
              <a:rPr lang="en-GB" dirty="0" smtClean="0">
                <a:solidFill>
                  <a:schemeClr val="bg1"/>
                </a:solidFill>
              </a:rPr>
              <a:t>Three key elements: </a:t>
            </a:r>
            <a:r>
              <a:rPr lang="en-GB" i="1" dirty="0" smtClean="0">
                <a:solidFill>
                  <a:schemeClr val="bg1"/>
                </a:solidFill>
              </a:rPr>
              <a:t>prosthesis,</a:t>
            </a:r>
            <a:r>
              <a:rPr lang="en-GB" dirty="0" smtClean="0">
                <a:solidFill>
                  <a:schemeClr val="bg1"/>
                </a:solidFill>
              </a:rPr>
              <a:t> </a:t>
            </a:r>
            <a:r>
              <a:rPr lang="en-GB" i="1" dirty="0" err="1" smtClean="0">
                <a:solidFill>
                  <a:schemeClr val="bg1"/>
                </a:solidFill>
              </a:rPr>
              <a:t>ekphora</a:t>
            </a:r>
            <a:r>
              <a:rPr lang="en-GB" i="1" dirty="0" smtClean="0">
                <a:solidFill>
                  <a:schemeClr val="bg1"/>
                </a:solidFill>
              </a:rPr>
              <a:t>,</a:t>
            </a:r>
            <a:r>
              <a:rPr lang="en-GB" dirty="0" smtClean="0">
                <a:solidFill>
                  <a:schemeClr val="bg1"/>
                </a:solidFill>
              </a:rPr>
              <a:t> and burial (also </a:t>
            </a:r>
            <a:r>
              <a:rPr lang="en-GB" i="1" dirty="0" err="1" smtClean="0">
                <a:solidFill>
                  <a:schemeClr val="bg1"/>
                </a:solidFill>
              </a:rPr>
              <a:t>perideipnon</a:t>
            </a:r>
            <a:r>
              <a:rPr lang="en-GB" dirty="0" smtClean="0">
                <a:solidFill>
                  <a:schemeClr val="bg1"/>
                </a:solidFill>
              </a:rPr>
              <a:t>).</a:t>
            </a:r>
          </a:p>
          <a:p>
            <a:endParaRPr lang="en-GB" sz="600" dirty="0" smtClean="0">
              <a:solidFill>
                <a:schemeClr val="bg1"/>
              </a:solidFill>
            </a:endParaRPr>
          </a:p>
          <a:p>
            <a:r>
              <a:rPr lang="en-GB" b="1" i="1" dirty="0" err="1" smtClean="0">
                <a:solidFill>
                  <a:schemeClr val="bg1"/>
                </a:solidFill>
              </a:rPr>
              <a:t>prothesis</a:t>
            </a:r>
            <a:r>
              <a:rPr lang="en-GB" i="1" dirty="0" smtClean="0">
                <a:solidFill>
                  <a:schemeClr val="bg1"/>
                </a:solidFill>
              </a:rPr>
              <a:t> </a:t>
            </a:r>
          </a:p>
          <a:p>
            <a:pPr lvl="1"/>
            <a:r>
              <a:rPr lang="en-GB" dirty="0" smtClean="0">
                <a:solidFill>
                  <a:schemeClr val="bg1"/>
                </a:solidFill>
              </a:rPr>
              <a:t>eyes and mouth of deceased closed,</a:t>
            </a:r>
          </a:p>
          <a:p>
            <a:pPr lvl="1"/>
            <a:r>
              <a:rPr lang="en-GB" dirty="0">
                <a:solidFill>
                  <a:schemeClr val="bg1"/>
                </a:solidFill>
              </a:rPr>
              <a:t>w</a:t>
            </a:r>
            <a:r>
              <a:rPr lang="en-GB" dirty="0" smtClean="0">
                <a:solidFill>
                  <a:schemeClr val="bg1"/>
                </a:solidFill>
              </a:rPr>
              <a:t>ashing and anointing body, clothing body,</a:t>
            </a:r>
          </a:p>
          <a:p>
            <a:pPr lvl="1"/>
            <a:r>
              <a:rPr lang="en-GB" dirty="0" smtClean="0">
                <a:solidFill>
                  <a:schemeClr val="bg1"/>
                </a:solidFill>
              </a:rPr>
              <a:t>Placing coins in the mouth? c. late 5</a:t>
            </a:r>
            <a:r>
              <a:rPr lang="en-GB" baseline="30000" dirty="0" smtClean="0">
                <a:solidFill>
                  <a:schemeClr val="bg1"/>
                </a:solidFill>
              </a:rPr>
              <a:t>th</a:t>
            </a:r>
            <a:r>
              <a:rPr lang="en-GB" dirty="0" smtClean="0">
                <a:solidFill>
                  <a:schemeClr val="bg1"/>
                </a:solidFill>
              </a:rPr>
              <a:t> c BC, not common till Hellenistic period, </a:t>
            </a:r>
            <a:endParaRPr lang="en-GB" dirty="0">
              <a:solidFill>
                <a:schemeClr val="bg1"/>
              </a:solidFill>
            </a:endParaRPr>
          </a:p>
          <a:p>
            <a:pPr lvl="1"/>
            <a:r>
              <a:rPr lang="en-GB" dirty="0" smtClean="0">
                <a:solidFill>
                  <a:schemeClr val="bg1"/>
                </a:solidFill>
              </a:rPr>
              <a:t>body rapped in a shroud and placed on a bier (couch or bed),</a:t>
            </a:r>
          </a:p>
          <a:p>
            <a:pPr lvl="1"/>
            <a:r>
              <a:rPr lang="en-GB" dirty="0" smtClean="0">
                <a:solidFill>
                  <a:schemeClr val="bg1"/>
                </a:solidFill>
              </a:rPr>
              <a:t>ritualised laments – valedictions.</a:t>
            </a:r>
          </a:p>
          <a:p>
            <a:pPr lvl="1"/>
            <a:endParaRPr lang="en-GB" sz="600" dirty="0">
              <a:solidFill>
                <a:schemeClr val="bg1"/>
              </a:solidFill>
            </a:endParaRPr>
          </a:p>
          <a:p>
            <a:r>
              <a:rPr lang="en-GB" b="1" i="1" dirty="0" err="1" smtClean="0">
                <a:solidFill>
                  <a:schemeClr val="bg1"/>
                </a:solidFill>
              </a:rPr>
              <a:t>ekphora</a:t>
            </a:r>
            <a:r>
              <a:rPr lang="en-GB" dirty="0" smtClean="0">
                <a:solidFill>
                  <a:schemeClr val="bg1"/>
                </a:solidFill>
              </a:rPr>
              <a:t> </a:t>
            </a:r>
          </a:p>
          <a:p>
            <a:pPr lvl="1"/>
            <a:r>
              <a:rPr lang="en-GB" dirty="0" smtClean="0">
                <a:solidFill>
                  <a:schemeClr val="bg1"/>
                </a:solidFill>
              </a:rPr>
              <a:t>before dawn on 3</a:t>
            </a:r>
            <a:r>
              <a:rPr lang="en-GB" baseline="30000" dirty="0" smtClean="0">
                <a:solidFill>
                  <a:schemeClr val="bg1"/>
                </a:solidFill>
              </a:rPr>
              <a:t>rd</a:t>
            </a:r>
            <a:r>
              <a:rPr lang="en-GB" dirty="0" smtClean="0">
                <a:solidFill>
                  <a:schemeClr val="bg1"/>
                </a:solidFill>
              </a:rPr>
              <a:t> day procession to </a:t>
            </a:r>
            <a:r>
              <a:rPr lang="en-GB" dirty="0">
                <a:solidFill>
                  <a:schemeClr val="bg1"/>
                </a:solidFill>
              </a:rPr>
              <a:t>the </a:t>
            </a:r>
            <a:r>
              <a:rPr lang="en-GB" dirty="0" smtClean="0">
                <a:solidFill>
                  <a:schemeClr val="bg1"/>
                </a:solidFill>
              </a:rPr>
              <a:t>graveyard,</a:t>
            </a:r>
          </a:p>
          <a:p>
            <a:pPr lvl="1"/>
            <a:r>
              <a:rPr lang="en-GB" dirty="0" smtClean="0">
                <a:solidFill>
                  <a:schemeClr val="bg1"/>
                </a:solidFill>
              </a:rPr>
              <a:t>men </a:t>
            </a:r>
            <a:r>
              <a:rPr lang="en-GB" dirty="0">
                <a:solidFill>
                  <a:schemeClr val="bg1"/>
                </a:solidFill>
              </a:rPr>
              <a:t>walked in front, women </a:t>
            </a:r>
            <a:r>
              <a:rPr lang="en-GB" dirty="0" smtClean="0">
                <a:solidFill>
                  <a:schemeClr val="bg1"/>
                </a:solidFill>
              </a:rPr>
              <a:t>behind, corps </a:t>
            </a:r>
            <a:r>
              <a:rPr lang="en-GB" dirty="0">
                <a:solidFill>
                  <a:schemeClr val="bg1"/>
                </a:solidFill>
              </a:rPr>
              <a:t>was borne </a:t>
            </a:r>
            <a:r>
              <a:rPr lang="en-GB" dirty="0" smtClean="0">
                <a:solidFill>
                  <a:schemeClr val="bg1"/>
                </a:solidFill>
              </a:rPr>
              <a:t>by </a:t>
            </a:r>
            <a:r>
              <a:rPr lang="en-GB" dirty="0">
                <a:solidFill>
                  <a:schemeClr val="bg1"/>
                </a:solidFill>
              </a:rPr>
              <a:t>cart or by pallbearers. Flutists might accompany the </a:t>
            </a:r>
            <a:r>
              <a:rPr lang="en-GB" dirty="0" smtClean="0">
                <a:solidFill>
                  <a:schemeClr val="bg1"/>
                </a:solidFill>
              </a:rPr>
              <a:t>procession, </a:t>
            </a:r>
          </a:p>
          <a:p>
            <a:pPr lvl="1"/>
            <a:r>
              <a:rPr lang="en-GB" dirty="0" smtClean="0">
                <a:solidFill>
                  <a:schemeClr val="bg1"/>
                </a:solidFill>
              </a:rPr>
              <a:t>arrival at grave, ritualised sowing of the earth, libations,</a:t>
            </a:r>
          </a:p>
          <a:p>
            <a:pPr lvl="1"/>
            <a:r>
              <a:rPr lang="en-GB" dirty="0" smtClean="0">
                <a:solidFill>
                  <a:schemeClr val="bg1"/>
                </a:solidFill>
              </a:rPr>
              <a:t>in </a:t>
            </a:r>
            <a:r>
              <a:rPr lang="en-GB" dirty="0">
                <a:solidFill>
                  <a:schemeClr val="bg1"/>
                </a:solidFill>
              </a:rPr>
              <a:t>case of cremation, the pyre was put out and bones and ashes were placed in a funerary urn. Offering were placed in and on the </a:t>
            </a:r>
            <a:r>
              <a:rPr lang="en-GB" dirty="0" smtClean="0">
                <a:solidFill>
                  <a:schemeClr val="bg1"/>
                </a:solidFill>
              </a:rPr>
              <a:t>grave.</a:t>
            </a:r>
          </a:p>
          <a:p>
            <a:pPr lvl="1"/>
            <a:endParaRPr lang="en-GB" sz="600" dirty="0">
              <a:solidFill>
                <a:schemeClr val="bg1"/>
              </a:solidFill>
            </a:endParaRPr>
          </a:p>
          <a:p>
            <a:r>
              <a:rPr lang="en-GB" b="1" i="1" dirty="0" err="1" smtClean="0">
                <a:solidFill>
                  <a:schemeClr val="bg1"/>
                </a:solidFill>
              </a:rPr>
              <a:t>perideipnon</a:t>
            </a:r>
            <a:r>
              <a:rPr lang="en-GB" dirty="0" smtClean="0">
                <a:solidFill>
                  <a:schemeClr val="bg1"/>
                </a:solidFill>
              </a:rPr>
              <a:t> </a:t>
            </a:r>
            <a:r>
              <a:rPr lang="en-GB" dirty="0">
                <a:solidFill>
                  <a:schemeClr val="bg1"/>
                </a:solidFill>
              </a:rPr>
              <a:t>(a funerary banquet) </a:t>
            </a:r>
            <a:endParaRPr lang="en-GB" dirty="0" smtClean="0">
              <a:solidFill>
                <a:schemeClr val="bg1"/>
              </a:solidFill>
            </a:endParaRPr>
          </a:p>
          <a:p>
            <a:pPr lvl="1"/>
            <a:r>
              <a:rPr lang="en-GB" dirty="0" smtClean="0">
                <a:solidFill>
                  <a:schemeClr val="bg1"/>
                </a:solidFill>
              </a:rPr>
              <a:t>took </a:t>
            </a:r>
            <a:r>
              <a:rPr lang="en-GB" dirty="0">
                <a:solidFill>
                  <a:schemeClr val="bg1"/>
                </a:solidFill>
              </a:rPr>
              <a:t>place after the funeral. </a:t>
            </a:r>
            <a:endParaRPr lang="en-GB" dirty="0" smtClean="0">
              <a:solidFill>
                <a:schemeClr val="bg1"/>
              </a:solidFill>
            </a:endParaRPr>
          </a:p>
          <a:p>
            <a:pPr lvl="1"/>
            <a:r>
              <a:rPr lang="en-GB" dirty="0" smtClean="0">
                <a:solidFill>
                  <a:schemeClr val="bg1"/>
                </a:solidFill>
              </a:rPr>
              <a:t>Commemoration </a:t>
            </a:r>
            <a:r>
              <a:rPr lang="en-GB" dirty="0">
                <a:solidFill>
                  <a:schemeClr val="bg1"/>
                </a:solidFill>
              </a:rPr>
              <a:t>of dead on anniversary; also the </a:t>
            </a:r>
            <a:r>
              <a:rPr lang="en-GB" dirty="0" err="1">
                <a:solidFill>
                  <a:schemeClr val="bg1"/>
                </a:solidFill>
              </a:rPr>
              <a:t>Genesia</a:t>
            </a:r>
            <a:r>
              <a:rPr lang="en-GB" dirty="0">
                <a:solidFill>
                  <a:schemeClr val="bg1"/>
                </a:solidFill>
              </a:rPr>
              <a:t> </a:t>
            </a:r>
            <a:r>
              <a:rPr lang="en-GB" dirty="0" smtClean="0">
                <a:solidFill>
                  <a:schemeClr val="bg1"/>
                </a:solidFill>
              </a:rPr>
              <a:t>(yearly festival </a:t>
            </a:r>
            <a:r>
              <a:rPr lang="en-GB" dirty="0">
                <a:solidFill>
                  <a:schemeClr val="bg1"/>
                </a:solidFill>
              </a:rPr>
              <a:t>for the dead). </a:t>
            </a:r>
          </a:p>
          <a:p>
            <a:endParaRPr lang="en-GB" dirty="0" smtClean="0">
              <a:solidFill>
                <a:schemeClr val="bg1"/>
              </a:solidFill>
            </a:endParaRPr>
          </a:p>
          <a:p>
            <a:endParaRPr lang="en-GB" sz="900" dirty="0" smtClean="0">
              <a:solidFill>
                <a:schemeClr val="bg1"/>
              </a:solidFill>
            </a:endParaRPr>
          </a:p>
          <a:p>
            <a:endParaRPr lang="en-GB"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660" y="4168826"/>
            <a:ext cx="6557564" cy="2840827"/>
          </a:xfrm>
        </p:spPr>
        <p:txBody>
          <a:bodyPr>
            <a:normAutofit fontScale="85000" lnSpcReduction="10000"/>
          </a:bodyPr>
          <a:lstStyle/>
          <a:p>
            <a:r>
              <a:rPr lang="en-GB" i="1" dirty="0" smtClean="0">
                <a:solidFill>
                  <a:schemeClr val="bg1"/>
                </a:solidFill>
              </a:rPr>
              <a:t>Lekythos </a:t>
            </a:r>
            <a:r>
              <a:rPr lang="en-GB" dirty="0" smtClean="0">
                <a:solidFill>
                  <a:schemeClr val="bg1"/>
                </a:solidFill>
              </a:rPr>
              <a:t>contains oil or scented unguents which are brought to the dead.</a:t>
            </a:r>
          </a:p>
          <a:p>
            <a:r>
              <a:rPr lang="en-GB" dirty="0" smtClean="0">
                <a:solidFill>
                  <a:schemeClr val="bg1"/>
                </a:solidFill>
              </a:rPr>
              <a:t>Extremely common grave good in Athens between c.560 to the end of the fifth century BC.</a:t>
            </a:r>
          </a:p>
          <a:p>
            <a:endParaRPr lang="en-GB" sz="600" dirty="0">
              <a:solidFill>
                <a:schemeClr val="bg1"/>
              </a:solidFill>
            </a:endParaRPr>
          </a:p>
          <a:p>
            <a:r>
              <a:rPr lang="en-GB" dirty="0">
                <a:solidFill>
                  <a:schemeClr val="bg1"/>
                </a:solidFill>
              </a:rPr>
              <a:t>Ribbons tied around the stele, </a:t>
            </a:r>
            <a:r>
              <a:rPr lang="en-GB" dirty="0" err="1">
                <a:solidFill>
                  <a:schemeClr val="bg1"/>
                </a:solidFill>
              </a:rPr>
              <a:t>lekythoi</a:t>
            </a:r>
            <a:r>
              <a:rPr lang="en-GB" dirty="0">
                <a:solidFill>
                  <a:schemeClr val="bg1"/>
                </a:solidFill>
              </a:rPr>
              <a:t> and other vessels deposited by the grave.</a:t>
            </a:r>
          </a:p>
          <a:p>
            <a:endParaRPr lang="en-GB" dirty="0">
              <a:solidFill>
                <a:schemeClr val="bg1"/>
              </a:solidFill>
            </a:endParaRPr>
          </a:p>
        </p:txBody>
      </p:sp>
      <p:pic>
        <p:nvPicPr>
          <p:cNvPr id="5" name="Picture 4" descr="whiteground lekythos"/>
          <p:cNvPicPr>
            <a:picLocks noChangeAspect="1" noChangeArrowheads="1"/>
          </p:cNvPicPr>
          <p:nvPr/>
        </p:nvPicPr>
        <p:blipFill>
          <a:blip r:embed="rId2" cstate="print"/>
          <a:srcRect/>
          <a:stretch>
            <a:fillRect/>
          </a:stretch>
        </p:blipFill>
        <p:spPr bwMode="auto">
          <a:xfrm>
            <a:off x="6804248" y="2060848"/>
            <a:ext cx="2175536" cy="4680520"/>
          </a:xfrm>
          <a:prstGeom prst="rect">
            <a:avLst/>
          </a:prstGeom>
          <a:noFill/>
        </p:spPr>
      </p:pic>
      <p:sp>
        <p:nvSpPr>
          <p:cNvPr id="7" name="Title 6"/>
          <p:cNvSpPr>
            <a:spLocks noGrp="1"/>
          </p:cNvSpPr>
          <p:nvPr>
            <p:ph type="title"/>
          </p:nvPr>
        </p:nvSpPr>
        <p:spPr>
          <a:xfrm>
            <a:off x="457200" y="116632"/>
            <a:ext cx="8229600" cy="576064"/>
          </a:xfrm>
        </p:spPr>
        <p:txBody>
          <a:bodyPr>
            <a:normAutofit fontScale="90000"/>
          </a:bodyPr>
          <a:lstStyle/>
          <a:p>
            <a:r>
              <a:rPr lang="en-GB" dirty="0">
                <a:solidFill>
                  <a:schemeClr val="bg1"/>
                </a:solidFill>
              </a:rPr>
              <a:t>Tending to the Deceased</a:t>
            </a:r>
            <a:endParaRPr lang="en-GB" dirty="0"/>
          </a:p>
        </p:txBody>
      </p:sp>
      <p:sp>
        <p:nvSpPr>
          <p:cNvPr id="8" name="Content Placeholder 3"/>
          <p:cNvSpPr txBox="1">
            <a:spLocks/>
          </p:cNvSpPr>
          <p:nvPr/>
        </p:nvSpPr>
        <p:spPr>
          <a:xfrm>
            <a:off x="0" y="1052736"/>
            <a:ext cx="8979784" cy="122413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Attending to the graves is a crucial duty of women - would look after the monuments and leave grave goods.</a:t>
            </a:r>
          </a:p>
          <a:p>
            <a:endParaRPr lang="en-GB" sz="1200" dirty="0" smtClean="0">
              <a:solidFill>
                <a:schemeClr val="bg1"/>
              </a:solidFill>
            </a:endParaRPr>
          </a:p>
          <a:p>
            <a:endParaRPr lang="en-GB" dirty="0">
              <a:solidFill>
                <a:schemeClr val="bg1"/>
              </a:solidFill>
            </a:endParaRPr>
          </a:p>
        </p:txBody>
      </p:sp>
      <p:sp>
        <p:nvSpPr>
          <p:cNvPr id="9" name="Content Placeholder 4"/>
          <p:cNvSpPr txBox="1">
            <a:spLocks/>
          </p:cNvSpPr>
          <p:nvPr/>
        </p:nvSpPr>
        <p:spPr>
          <a:xfrm>
            <a:off x="30660" y="1960700"/>
            <a:ext cx="6773588" cy="5069160"/>
          </a:xfrm>
          <a:prstGeom prst="rect">
            <a:avLst/>
          </a:prstGeom>
        </p:spPr>
        <p:txBody>
          <a:bodyPr>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a:buFont typeface="Wingdings 2"/>
              <a:buNone/>
            </a:pPr>
            <a:r>
              <a:rPr lang="en-GB" sz="2200" dirty="0" smtClean="0">
                <a:solidFill>
                  <a:schemeClr val="bg1"/>
                </a:solidFill>
              </a:rPr>
              <a:t>“…I cherish strong hopes that I will arrive welcome to my father, and pleasant to you, Mother, and welcome, dear brother, to you. For, when each of you died, with my own hands I washed and dressed you and poured drink-offerings at your graves…” – </a:t>
            </a:r>
            <a:r>
              <a:rPr lang="en-GB" sz="2200" b="1" dirty="0" smtClean="0">
                <a:solidFill>
                  <a:schemeClr val="bg1"/>
                </a:solidFill>
              </a:rPr>
              <a:t>Sophocles </a:t>
            </a:r>
            <a:r>
              <a:rPr lang="en-GB" sz="2200" b="1" i="1" dirty="0" smtClean="0">
                <a:solidFill>
                  <a:schemeClr val="bg1"/>
                </a:solidFill>
              </a:rPr>
              <a:t>Antigone </a:t>
            </a:r>
            <a:r>
              <a:rPr lang="en-GB" sz="2200" b="1" dirty="0" smtClean="0">
                <a:solidFill>
                  <a:schemeClr val="bg1"/>
                </a:solidFill>
              </a:rPr>
              <a:t>lines 896 ff</a:t>
            </a:r>
            <a:r>
              <a:rPr lang="en-GB" sz="2200" dirty="0" smtClean="0">
                <a:solidFill>
                  <a:schemeClr val="bg1"/>
                </a:solidFill>
              </a:rPr>
              <a:t>.</a:t>
            </a:r>
          </a:p>
          <a:p>
            <a:pPr>
              <a:buFont typeface="Wingdings 2"/>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lstStyle/>
          <a:p>
            <a:r>
              <a:rPr lang="en-GB" dirty="0" smtClean="0">
                <a:solidFill>
                  <a:schemeClr val="bg1"/>
                </a:solidFill>
              </a:rPr>
              <a:t>Grave Sites</a:t>
            </a:r>
            <a:endParaRPr lang="en-GB" dirty="0">
              <a:solidFill>
                <a:schemeClr val="bg1"/>
              </a:solidFill>
            </a:endParaRPr>
          </a:p>
        </p:txBody>
      </p:sp>
      <p:pic>
        <p:nvPicPr>
          <p:cNvPr id="13" name="Picture 2" descr="Athens-plan-detailed"/>
          <p:cNvPicPr>
            <a:picLocks noChangeAspect="1" noChangeArrowheads="1"/>
          </p:cNvPicPr>
          <p:nvPr/>
        </p:nvPicPr>
        <p:blipFill>
          <a:blip r:embed="rId2" cstate="print"/>
          <a:srcRect b="6827"/>
          <a:stretch>
            <a:fillRect/>
          </a:stretch>
        </p:blipFill>
        <p:spPr bwMode="auto">
          <a:xfrm>
            <a:off x="3629882" y="4138860"/>
            <a:ext cx="5514118" cy="2719140"/>
          </a:xfrm>
          <a:prstGeom prst="rect">
            <a:avLst/>
          </a:prstGeom>
          <a:noFill/>
        </p:spPr>
      </p:pic>
      <p:sp>
        <p:nvSpPr>
          <p:cNvPr id="14" name="AutoShape 7"/>
          <p:cNvSpPr>
            <a:spLocks noChangeArrowheads="1"/>
          </p:cNvSpPr>
          <p:nvPr/>
        </p:nvSpPr>
        <p:spPr bwMode="auto">
          <a:xfrm rot="-2997615">
            <a:off x="4825663" y="4110050"/>
            <a:ext cx="1258431" cy="1655957"/>
          </a:xfrm>
          <a:custGeom>
            <a:avLst/>
            <a:gdLst>
              <a:gd name="G0" fmla="+- 1150 0 0"/>
              <a:gd name="G1" fmla="+- 21600 0 1150"/>
              <a:gd name="G2" fmla="+- 21600 0 1150"/>
              <a:gd name="G3" fmla="*/ G0 2929 10000"/>
              <a:gd name="G4" fmla="+- 21600 0 G3"/>
              <a:gd name="G5" fmla="+- 21600 0 G3"/>
              <a:gd name="T0" fmla="*/ 10800 w 21600"/>
              <a:gd name="T1" fmla="*/ 0 h 21600"/>
              <a:gd name="T2" fmla="*/ 3163 w 21600"/>
              <a:gd name="T3" fmla="*/ 3163 h 21600"/>
              <a:gd name="T4" fmla="*/ 0 w 21600"/>
              <a:gd name="T5" fmla="*/ 10800 h 21600"/>
              <a:gd name="T6" fmla="*/ 3163 w 21600"/>
              <a:gd name="T7" fmla="*/ 18437 h 21600"/>
              <a:gd name="T8" fmla="*/ 10800 w 21600"/>
              <a:gd name="T9" fmla="*/ 21600 h 21600"/>
              <a:gd name="T10" fmla="*/ 18437 w 21600"/>
              <a:gd name="T11" fmla="*/ 18437 h 21600"/>
              <a:gd name="T12" fmla="*/ 21600 w 21600"/>
              <a:gd name="T13" fmla="*/ 10800 h 21600"/>
              <a:gd name="T14" fmla="*/ 18437 w 21600"/>
              <a:gd name="T15" fmla="*/ 3163 h 21600"/>
              <a:gd name="T16" fmla="*/ 3163 w 21600"/>
              <a:gd name="T17" fmla="*/ 3163 h 21600"/>
              <a:gd name="T18" fmla="*/ 18437 w 21600"/>
              <a:gd name="T19" fmla="*/ 1843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50" y="10800"/>
                </a:moveTo>
                <a:cubicBezTo>
                  <a:pt x="1150" y="16130"/>
                  <a:pt x="5470" y="20450"/>
                  <a:pt x="10800" y="20450"/>
                </a:cubicBezTo>
                <a:cubicBezTo>
                  <a:pt x="16130" y="20450"/>
                  <a:pt x="20450" y="16130"/>
                  <a:pt x="20450" y="10800"/>
                </a:cubicBezTo>
                <a:cubicBezTo>
                  <a:pt x="20450" y="5470"/>
                  <a:pt x="16130" y="1150"/>
                  <a:pt x="10800" y="1150"/>
                </a:cubicBezTo>
                <a:cubicBezTo>
                  <a:pt x="5470" y="1150"/>
                  <a:pt x="1150" y="5470"/>
                  <a:pt x="1150" y="10800"/>
                </a:cubicBezTo>
                <a:close/>
              </a:path>
            </a:pathLst>
          </a:custGeom>
          <a:solidFill>
            <a:srgbClr val="FF0000"/>
          </a:solidFill>
          <a:ln w="9525">
            <a:solidFill>
              <a:schemeClr val="tx1"/>
            </a:solidFill>
            <a:round/>
            <a:headEnd/>
            <a:tailEnd/>
          </a:ln>
          <a:effectLst/>
        </p:spPr>
        <p:txBody>
          <a:bodyPr wrap="none" anchor="ctr"/>
          <a:lstStyle/>
          <a:p>
            <a:endParaRPr lang="en-GB"/>
          </a:p>
        </p:txBody>
      </p:sp>
      <p:sp>
        <p:nvSpPr>
          <p:cNvPr id="15" name="Text Box 12"/>
          <p:cNvSpPr txBox="1">
            <a:spLocks noChangeArrowheads="1"/>
          </p:cNvSpPr>
          <p:nvPr/>
        </p:nvSpPr>
        <p:spPr bwMode="auto">
          <a:xfrm>
            <a:off x="5220072" y="5101792"/>
            <a:ext cx="648072" cy="307777"/>
          </a:xfrm>
          <a:prstGeom prst="rect">
            <a:avLst/>
          </a:prstGeom>
          <a:solidFill>
            <a:srgbClr val="FF0000"/>
          </a:solidFill>
          <a:ln w="9525">
            <a:noFill/>
            <a:miter lim="800000"/>
            <a:headEnd/>
            <a:tailEnd/>
          </a:ln>
          <a:effectLst/>
        </p:spPr>
        <p:txBody>
          <a:bodyPr wrap="square">
            <a:spAutoFit/>
          </a:bodyPr>
          <a:lstStyle/>
          <a:p>
            <a:pPr>
              <a:spcBef>
                <a:spcPct val="50000"/>
              </a:spcBef>
            </a:pPr>
            <a:r>
              <a:rPr lang="en-GB" sz="1400" dirty="0" smtClean="0">
                <a:solidFill>
                  <a:schemeClr val="bg1"/>
                </a:solidFill>
              </a:rPr>
              <a:t>inner</a:t>
            </a:r>
            <a:endParaRPr lang="en-GB" sz="1400" dirty="0">
              <a:solidFill>
                <a:schemeClr val="bg1"/>
              </a:solidFill>
            </a:endParaRPr>
          </a:p>
        </p:txBody>
      </p:sp>
      <p:sp>
        <p:nvSpPr>
          <p:cNvPr id="16" name="Text Box 13"/>
          <p:cNvSpPr txBox="1">
            <a:spLocks noChangeArrowheads="1"/>
          </p:cNvSpPr>
          <p:nvPr/>
        </p:nvSpPr>
        <p:spPr bwMode="auto">
          <a:xfrm>
            <a:off x="4689126" y="4345359"/>
            <a:ext cx="648072" cy="307777"/>
          </a:xfrm>
          <a:prstGeom prst="rect">
            <a:avLst/>
          </a:prstGeom>
          <a:solidFill>
            <a:srgbClr val="FF0000"/>
          </a:solidFill>
          <a:ln w="9525">
            <a:noFill/>
            <a:miter lim="800000"/>
            <a:headEnd/>
            <a:tailEnd/>
          </a:ln>
          <a:effectLst/>
        </p:spPr>
        <p:txBody>
          <a:bodyPr wrap="square">
            <a:spAutoFit/>
          </a:bodyPr>
          <a:lstStyle/>
          <a:p>
            <a:pPr>
              <a:spcBef>
                <a:spcPct val="50000"/>
              </a:spcBef>
            </a:pPr>
            <a:r>
              <a:rPr lang="en-GB" sz="1400" dirty="0">
                <a:solidFill>
                  <a:schemeClr val="bg1"/>
                </a:solidFill>
              </a:rPr>
              <a:t>outer</a:t>
            </a:r>
          </a:p>
        </p:txBody>
      </p:sp>
      <p:sp>
        <p:nvSpPr>
          <p:cNvPr id="17" name="Text Box 10"/>
          <p:cNvSpPr txBox="1">
            <a:spLocks noChangeArrowheads="1"/>
          </p:cNvSpPr>
          <p:nvPr/>
        </p:nvSpPr>
        <p:spPr bwMode="auto">
          <a:xfrm>
            <a:off x="3861825" y="5582561"/>
            <a:ext cx="1584871" cy="400110"/>
          </a:xfrm>
          <a:prstGeom prst="rect">
            <a:avLst/>
          </a:prstGeom>
          <a:solidFill>
            <a:srgbClr val="FF0000"/>
          </a:solidFill>
          <a:ln w="9525">
            <a:noFill/>
            <a:miter lim="800000"/>
            <a:headEnd/>
            <a:tailEnd/>
          </a:ln>
          <a:effectLst/>
        </p:spPr>
        <p:txBody>
          <a:bodyPr wrap="square">
            <a:spAutoFit/>
          </a:bodyPr>
          <a:lstStyle/>
          <a:p>
            <a:pPr>
              <a:spcBef>
                <a:spcPct val="50000"/>
              </a:spcBef>
            </a:pPr>
            <a:r>
              <a:rPr lang="en-GB" sz="2000" dirty="0" err="1">
                <a:solidFill>
                  <a:schemeClr val="bg1"/>
                </a:solidFill>
              </a:rPr>
              <a:t>Kerameikos</a:t>
            </a:r>
            <a:endParaRPr lang="en-GB" sz="2000" dirty="0">
              <a:solidFill>
                <a:schemeClr val="bg1"/>
              </a:solidFill>
            </a:endParaRPr>
          </a:p>
        </p:txBody>
      </p:sp>
      <p:sp>
        <p:nvSpPr>
          <p:cNvPr id="18" name="AutoShape 8"/>
          <p:cNvSpPr>
            <a:spLocks noChangeArrowheads="1"/>
          </p:cNvSpPr>
          <p:nvPr/>
        </p:nvSpPr>
        <p:spPr bwMode="auto">
          <a:xfrm rot="-2311448">
            <a:off x="5315844" y="4363804"/>
            <a:ext cx="770764" cy="200774"/>
          </a:xfrm>
          <a:prstGeom prst="leftArrow">
            <a:avLst>
              <a:gd name="adj1" fmla="val 50000"/>
              <a:gd name="adj2" fmla="val 46305"/>
            </a:avLst>
          </a:prstGeom>
          <a:solidFill>
            <a:srgbClr val="D6D890"/>
          </a:solidFill>
          <a:ln w="9525">
            <a:solidFill>
              <a:schemeClr val="tx1"/>
            </a:solidFill>
            <a:miter lim="800000"/>
            <a:headEnd/>
            <a:tailEnd/>
          </a:ln>
          <a:effectLst/>
        </p:spPr>
        <p:txBody>
          <a:bodyPr wrap="none" anchor="ctr"/>
          <a:lstStyle/>
          <a:p>
            <a:endParaRPr lang="en-GB"/>
          </a:p>
        </p:txBody>
      </p:sp>
      <p:sp>
        <p:nvSpPr>
          <p:cNvPr id="19" name="Text Box 9"/>
          <p:cNvSpPr txBox="1">
            <a:spLocks noChangeArrowheads="1"/>
          </p:cNvSpPr>
          <p:nvPr/>
        </p:nvSpPr>
        <p:spPr bwMode="auto">
          <a:xfrm>
            <a:off x="5940203" y="4145621"/>
            <a:ext cx="1728141" cy="400110"/>
          </a:xfrm>
          <a:prstGeom prst="rect">
            <a:avLst/>
          </a:prstGeom>
          <a:solidFill>
            <a:srgbClr val="D6D890"/>
          </a:solidFill>
          <a:ln w="9525">
            <a:noFill/>
            <a:miter lim="800000"/>
            <a:headEnd/>
            <a:tailEnd/>
          </a:ln>
          <a:effectLst/>
        </p:spPr>
        <p:txBody>
          <a:bodyPr wrap="square">
            <a:spAutoFit/>
          </a:bodyPr>
          <a:lstStyle/>
          <a:p>
            <a:pPr>
              <a:spcBef>
                <a:spcPct val="50000"/>
              </a:spcBef>
            </a:pPr>
            <a:r>
              <a:rPr lang="en-GB" sz="2000" dirty="0" err="1">
                <a:solidFill>
                  <a:schemeClr val="bg1"/>
                </a:solidFill>
              </a:rPr>
              <a:t>Dipylon</a:t>
            </a:r>
            <a:r>
              <a:rPr lang="en-GB" sz="2000" dirty="0">
                <a:solidFill>
                  <a:schemeClr val="bg1"/>
                </a:solidFill>
              </a:rPr>
              <a:t> Gate</a:t>
            </a:r>
          </a:p>
        </p:txBody>
      </p:sp>
      <p:sp>
        <p:nvSpPr>
          <p:cNvPr id="20" name="AutoShape 8"/>
          <p:cNvSpPr>
            <a:spLocks noChangeArrowheads="1"/>
          </p:cNvSpPr>
          <p:nvPr/>
        </p:nvSpPr>
        <p:spPr bwMode="auto">
          <a:xfrm rot="-2311448">
            <a:off x="6245567" y="5057909"/>
            <a:ext cx="763337" cy="303256"/>
          </a:xfrm>
          <a:prstGeom prst="leftArrow">
            <a:avLst>
              <a:gd name="adj1" fmla="val 50000"/>
              <a:gd name="adj2" fmla="val 46305"/>
            </a:avLst>
          </a:prstGeom>
          <a:solidFill>
            <a:srgbClr val="D6D890"/>
          </a:solidFill>
          <a:ln w="9525">
            <a:solidFill>
              <a:schemeClr val="tx1"/>
            </a:solidFill>
            <a:miter lim="800000"/>
            <a:headEnd/>
            <a:tailEnd/>
          </a:ln>
          <a:effectLst/>
        </p:spPr>
        <p:txBody>
          <a:bodyPr wrap="none" anchor="ctr"/>
          <a:lstStyle/>
          <a:p>
            <a:endParaRPr lang="en-GB"/>
          </a:p>
        </p:txBody>
      </p:sp>
      <p:sp>
        <p:nvSpPr>
          <p:cNvPr id="21" name="AutoShape 8"/>
          <p:cNvSpPr>
            <a:spLocks noChangeArrowheads="1"/>
          </p:cNvSpPr>
          <p:nvPr/>
        </p:nvSpPr>
        <p:spPr bwMode="auto">
          <a:xfrm rot="-2311448">
            <a:off x="7031641" y="5831043"/>
            <a:ext cx="763337" cy="303256"/>
          </a:xfrm>
          <a:prstGeom prst="leftArrow">
            <a:avLst>
              <a:gd name="adj1" fmla="val 50000"/>
              <a:gd name="adj2" fmla="val 46305"/>
            </a:avLst>
          </a:prstGeom>
          <a:solidFill>
            <a:srgbClr val="D6D890"/>
          </a:solidFill>
          <a:ln w="9525">
            <a:solidFill>
              <a:schemeClr val="tx1"/>
            </a:solidFill>
            <a:miter lim="800000"/>
            <a:headEnd/>
            <a:tailEnd/>
          </a:ln>
          <a:effectLst/>
        </p:spPr>
        <p:txBody>
          <a:bodyPr wrap="none" anchor="ctr"/>
          <a:lstStyle/>
          <a:p>
            <a:endParaRPr lang="en-GB"/>
          </a:p>
        </p:txBody>
      </p:sp>
      <p:sp>
        <p:nvSpPr>
          <p:cNvPr id="22" name="Rectangle 5"/>
          <p:cNvSpPr>
            <a:spLocks noChangeArrowheads="1"/>
          </p:cNvSpPr>
          <p:nvPr/>
        </p:nvSpPr>
        <p:spPr bwMode="auto">
          <a:xfrm>
            <a:off x="6771789" y="4701682"/>
            <a:ext cx="894797" cy="400110"/>
          </a:xfrm>
          <a:prstGeom prst="rect">
            <a:avLst/>
          </a:prstGeom>
          <a:solidFill>
            <a:srgbClr val="D6D890"/>
          </a:solidFill>
          <a:ln w="9525">
            <a:noFill/>
            <a:miter lim="800000"/>
            <a:headEnd/>
            <a:tailEnd/>
          </a:ln>
          <a:effectLst/>
        </p:spPr>
        <p:txBody>
          <a:bodyPr wrap="none">
            <a:spAutoFit/>
          </a:bodyPr>
          <a:lstStyle/>
          <a:p>
            <a:r>
              <a:rPr lang="en-GB" sz="2000" dirty="0">
                <a:solidFill>
                  <a:schemeClr val="bg1"/>
                </a:solidFill>
              </a:rPr>
              <a:t>Agora</a:t>
            </a:r>
          </a:p>
        </p:txBody>
      </p:sp>
      <p:sp>
        <p:nvSpPr>
          <p:cNvPr id="23" name="Text Box 6"/>
          <p:cNvSpPr txBox="1">
            <a:spLocks noChangeArrowheads="1"/>
          </p:cNvSpPr>
          <p:nvPr/>
        </p:nvSpPr>
        <p:spPr bwMode="auto">
          <a:xfrm>
            <a:off x="7668344" y="5441529"/>
            <a:ext cx="1296144" cy="400110"/>
          </a:xfrm>
          <a:prstGeom prst="rect">
            <a:avLst/>
          </a:prstGeom>
          <a:solidFill>
            <a:srgbClr val="D6D890"/>
          </a:solidFill>
          <a:ln w="9525">
            <a:noFill/>
            <a:miter lim="800000"/>
            <a:headEnd/>
            <a:tailEnd/>
          </a:ln>
          <a:effectLst/>
        </p:spPr>
        <p:txBody>
          <a:bodyPr wrap="square">
            <a:spAutoFit/>
          </a:bodyPr>
          <a:lstStyle/>
          <a:p>
            <a:pPr>
              <a:spcBef>
                <a:spcPct val="50000"/>
              </a:spcBef>
            </a:pPr>
            <a:r>
              <a:rPr lang="en-GB" sz="2000" dirty="0">
                <a:solidFill>
                  <a:schemeClr val="bg1"/>
                </a:solidFill>
              </a:rPr>
              <a:t>Acropolis</a:t>
            </a:r>
          </a:p>
        </p:txBody>
      </p:sp>
      <p:sp>
        <p:nvSpPr>
          <p:cNvPr id="27" name="Content Placeholder 3"/>
          <p:cNvSpPr txBox="1">
            <a:spLocks/>
          </p:cNvSpPr>
          <p:nvPr/>
        </p:nvSpPr>
        <p:spPr>
          <a:xfrm>
            <a:off x="0" y="1484784"/>
            <a:ext cx="9144000" cy="2592288"/>
          </a:xfrm>
          <a:prstGeom prst="rect">
            <a:avLst/>
          </a:prstGeom>
        </p:spPr>
        <p:txBody>
          <a:bodyPr vert="horz">
            <a:normAutofit fontScale="77500" lnSpcReduction="20000"/>
          </a:bodyPr>
          <a:lstStyle/>
          <a:p>
            <a:pPr marL="548640" lvl="0" indent="-411480">
              <a:spcBef>
                <a:spcPct val="20000"/>
              </a:spcBef>
              <a:buClr>
                <a:schemeClr val="tx1">
                  <a:shade val="95000"/>
                </a:schemeClr>
              </a:buClr>
              <a:buSzPct val="65000"/>
              <a:buFont typeface="Wingdings 2"/>
              <a:buChar char=""/>
              <a:defRPr/>
            </a:pPr>
            <a:r>
              <a:rPr lang="en-GB" sz="2800" dirty="0">
                <a:solidFill>
                  <a:schemeClr val="bg1"/>
                </a:solidFill>
              </a:rPr>
              <a:t>Athenians buried the dead outside the city; the main cemetery was in the </a:t>
            </a:r>
            <a:r>
              <a:rPr lang="en-GB" sz="2800" dirty="0" err="1">
                <a:solidFill>
                  <a:schemeClr val="bg1"/>
                </a:solidFill>
              </a:rPr>
              <a:t>Kerameikos</a:t>
            </a:r>
            <a:r>
              <a:rPr lang="en-GB" sz="2800" dirty="0">
                <a:solidFill>
                  <a:schemeClr val="bg1"/>
                </a:solidFill>
              </a:rPr>
              <a:t>, outside the </a:t>
            </a:r>
            <a:r>
              <a:rPr lang="en-GB" sz="2800" dirty="0" err="1">
                <a:solidFill>
                  <a:schemeClr val="bg1"/>
                </a:solidFill>
              </a:rPr>
              <a:t>Dipylon</a:t>
            </a:r>
            <a:r>
              <a:rPr lang="en-GB" sz="2800" dirty="0">
                <a:solidFill>
                  <a:schemeClr val="bg1"/>
                </a:solidFill>
              </a:rPr>
              <a:t> and sacred gate.</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700" b="0" i="0" u="none" strike="noStrike" kern="1200" cap="none" spc="0" normalizeH="0" baseline="0" noProof="0" dirty="0" smtClean="0">
              <a:ln>
                <a:noFill/>
              </a:ln>
              <a:solidFill>
                <a:schemeClr val="bg1"/>
              </a:solidFill>
              <a:effectLst/>
              <a:uLnTx/>
              <a:uFillTx/>
              <a:latin typeface="+mn-lt"/>
              <a:ea typeface="+mn-ea"/>
              <a:cs typeface="+mn-cs"/>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kumimoji="0" lang="en-GB" sz="2800" b="0" i="0" u="none" strike="noStrike" kern="1200" cap="none" spc="0" normalizeH="0" baseline="0" noProof="0" dirty="0" err="1" smtClean="0">
                <a:ln>
                  <a:noFill/>
                </a:ln>
                <a:solidFill>
                  <a:schemeClr val="bg1"/>
                </a:solidFill>
                <a:effectLst/>
                <a:uLnTx/>
                <a:uFillTx/>
                <a:latin typeface="+mn-lt"/>
                <a:ea typeface="+mn-ea"/>
                <a:cs typeface="+mn-cs"/>
              </a:rPr>
              <a:t>Kerameikos</a:t>
            </a:r>
            <a:r>
              <a:rPr kumimoji="0" lang="en-GB" sz="2800" b="0" i="0" u="none" strike="noStrike" kern="1200" cap="none" spc="0" normalizeH="0" baseline="0" noProof="0" dirty="0" smtClean="0">
                <a:ln>
                  <a:noFill/>
                </a:ln>
                <a:solidFill>
                  <a:schemeClr val="bg1"/>
                </a:solidFill>
                <a:effectLst/>
                <a:uLnTx/>
                <a:uFillTx/>
                <a:latin typeface="+mn-lt"/>
                <a:ea typeface="+mn-ea"/>
                <a:cs typeface="+mn-cs"/>
              </a:rPr>
              <a:t> served both private and public (e.g.</a:t>
            </a:r>
            <a:r>
              <a:rPr kumimoji="0" lang="en-GB" sz="2800" b="0" i="0" u="none" strike="noStrike" kern="1200" cap="none" spc="0" normalizeH="0" noProof="0" dirty="0" smtClean="0">
                <a:ln>
                  <a:noFill/>
                </a:ln>
                <a:solidFill>
                  <a:schemeClr val="bg1"/>
                </a:solidFill>
                <a:effectLst/>
                <a:uLnTx/>
                <a:uFillTx/>
                <a:latin typeface="+mn-lt"/>
                <a:ea typeface="+mn-ea"/>
                <a:cs typeface="+mn-cs"/>
              </a:rPr>
              <a:t> war dead) funerals. </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lang="en-GB" sz="700" baseline="0" dirty="0" smtClean="0">
              <a:solidFill>
                <a:schemeClr val="bg1"/>
              </a:solidFill>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800" baseline="0" dirty="0" smtClean="0">
                <a:solidFill>
                  <a:schemeClr val="bg1"/>
                </a:solidFill>
              </a:rPr>
              <a:t>Site</a:t>
            </a:r>
            <a:r>
              <a:rPr lang="en-GB" sz="2800" dirty="0" smtClean="0">
                <a:solidFill>
                  <a:schemeClr val="bg1"/>
                </a:solidFill>
              </a:rPr>
              <a:t> had been in use since c. late 11</a:t>
            </a:r>
            <a:r>
              <a:rPr lang="en-GB" sz="2800" baseline="30000" dirty="0" smtClean="0">
                <a:solidFill>
                  <a:schemeClr val="bg1"/>
                </a:solidFill>
              </a:rPr>
              <a:t>th</a:t>
            </a:r>
            <a:r>
              <a:rPr lang="en-GB" sz="2800" dirty="0" smtClean="0">
                <a:solidFill>
                  <a:schemeClr val="bg1"/>
                </a:solidFill>
              </a:rPr>
              <a:t> century BC.</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700" b="0" i="0" u="none" strike="noStrike" kern="1200" cap="none" spc="0" normalizeH="0" baseline="0" noProof="0" dirty="0" smtClean="0">
              <a:ln>
                <a:noFill/>
              </a:ln>
              <a:solidFill>
                <a:schemeClr val="bg1"/>
              </a:solidFill>
              <a:effectLst/>
              <a:uLnTx/>
              <a:uFillTx/>
              <a:latin typeface="+mn-lt"/>
              <a:ea typeface="+mn-ea"/>
              <a:cs typeface="+mn-cs"/>
            </a:endParaRP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kumimoji="0" lang="en-GB" sz="2800" b="0" i="0" u="none" strike="noStrike" kern="1200" cap="none" spc="0" normalizeH="0" baseline="0" noProof="0" dirty="0" smtClean="0">
                <a:ln>
                  <a:noFill/>
                </a:ln>
                <a:solidFill>
                  <a:schemeClr val="bg1"/>
                </a:solidFill>
                <a:effectLst/>
                <a:uLnTx/>
                <a:uFillTx/>
                <a:latin typeface="+mn-lt"/>
                <a:ea typeface="+mn-ea"/>
                <a:cs typeface="+mn-cs"/>
              </a:rPr>
              <a:t>Some of the old cemetery destroyed and the monuments built into</a:t>
            </a:r>
            <a:r>
              <a:rPr kumimoji="0" lang="en-GB" sz="2800" b="0" i="0" u="none" strike="noStrike" kern="1200" cap="none" spc="0" normalizeH="0" noProof="0" dirty="0" smtClean="0">
                <a:ln>
                  <a:noFill/>
                </a:ln>
                <a:solidFill>
                  <a:schemeClr val="bg1"/>
                </a:solidFill>
                <a:effectLst/>
                <a:uLnTx/>
                <a:uFillTx/>
                <a:latin typeface="+mn-lt"/>
                <a:ea typeface="+mn-ea"/>
                <a:cs typeface="+mn-cs"/>
              </a:rPr>
              <a:t> new walls.</a:t>
            </a:r>
            <a:endParaRPr kumimoji="0" lang="en-GB" sz="2800" b="0" i="0" u="none" strike="noStrike" kern="1200" cap="none" spc="0" normalizeH="0" baseline="0" noProof="0" dirty="0" smtClean="0">
              <a:ln>
                <a:noFill/>
              </a:ln>
              <a:solidFill>
                <a:schemeClr val="bg1"/>
              </a:solidFill>
              <a:effectLst/>
              <a:uLnTx/>
              <a:uFillTx/>
              <a:latin typeface="+mn-lt"/>
              <a:ea typeface="+mn-ea"/>
              <a:cs typeface="+mn-cs"/>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59" y="4145622"/>
            <a:ext cx="3425821" cy="2684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 name="AutoShape 4"/>
          <p:cNvSpPr>
            <a:spLocks noChangeArrowheads="1"/>
          </p:cNvSpPr>
          <p:nvPr/>
        </p:nvSpPr>
        <p:spPr bwMode="auto">
          <a:xfrm rot="-26257582">
            <a:off x="2431722" y="4418620"/>
            <a:ext cx="668818" cy="136548"/>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idx="1"/>
          </p:nvPr>
        </p:nvSpPr>
        <p:spPr>
          <a:xfrm>
            <a:off x="0" y="908720"/>
            <a:ext cx="9052520" cy="2376264"/>
          </a:xfrm>
        </p:spPr>
        <p:txBody>
          <a:bodyPr>
            <a:normAutofit/>
          </a:bodyPr>
          <a:lstStyle/>
          <a:p>
            <a:pPr marL="137160" indent="0">
              <a:buNone/>
            </a:pPr>
            <a:r>
              <a:rPr lang="en-GB" dirty="0" smtClean="0">
                <a:solidFill>
                  <a:schemeClr val="bg1"/>
                </a:solidFill>
              </a:rPr>
              <a:t>“To </a:t>
            </a:r>
            <a:r>
              <a:rPr lang="en-GB" dirty="0">
                <a:solidFill>
                  <a:schemeClr val="bg1"/>
                </a:solidFill>
              </a:rPr>
              <a:t>this day the building shows signs of the haste of its execution; the foundations are laid of stones of all kinds, and in some places not wrought or fitted, but placed just in the order in which they were brought </a:t>
            </a:r>
            <a:r>
              <a:rPr lang="en-GB" dirty="0" smtClean="0">
                <a:solidFill>
                  <a:schemeClr val="bg1"/>
                </a:solidFill>
              </a:rPr>
              <a:t>by the </a:t>
            </a:r>
            <a:r>
              <a:rPr lang="en-GB" dirty="0">
                <a:solidFill>
                  <a:schemeClr val="bg1"/>
                </a:solidFill>
              </a:rPr>
              <a:t>different hands; and </a:t>
            </a:r>
            <a:endParaRPr lang="en-GB" dirty="0"/>
          </a:p>
          <a:p>
            <a:pPr marL="137160" indent="0">
              <a:buNone/>
            </a:pPr>
            <a:endParaRPr lang="en-GB" sz="27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212976"/>
            <a:ext cx="3913187" cy="33883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923928" y="2636911"/>
            <a:ext cx="5183697" cy="3970318"/>
          </a:xfrm>
          <a:prstGeom prst="rect">
            <a:avLst/>
          </a:prstGeom>
        </p:spPr>
        <p:txBody>
          <a:bodyPr wrap="square">
            <a:spAutoFit/>
          </a:bodyPr>
          <a:lstStyle/>
          <a:p>
            <a:pPr marL="137160" lvl="0">
              <a:spcBef>
                <a:spcPct val="20000"/>
              </a:spcBef>
              <a:buClr>
                <a:prstClr val="white">
                  <a:shade val="95000"/>
                </a:prstClr>
              </a:buClr>
              <a:buSzPct val="65000"/>
            </a:pPr>
            <a:r>
              <a:rPr lang="en-GB" sz="2800" dirty="0" smtClean="0">
                <a:solidFill>
                  <a:prstClr val="black"/>
                </a:solidFill>
              </a:rPr>
              <a:t>many </a:t>
            </a:r>
            <a:r>
              <a:rPr lang="en-GB" sz="2800" dirty="0">
                <a:solidFill>
                  <a:prstClr val="black"/>
                </a:solidFill>
              </a:rPr>
              <a:t>columns, too, from tombs and sculptured stones were put in with the rest. For the bounds of the city were extended at every point of the circumference; and so they laid hands on everything without exception in their haste.” - </a:t>
            </a:r>
            <a:r>
              <a:rPr lang="en-GB" sz="2800" b="1" dirty="0">
                <a:solidFill>
                  <a:prstClr val="black"/>
                </a:solidFill>
              </a:rPr>
              <a:t>Thucydides. 1.93.2</a:t>
            </a:r>
            <a:r>
              <a:rPr lang="en-GB" sz="2800" dirty="0">
                <a:solidFill>
                  <a:prstClr val="black"/>
                </a:solidFill>
              </a:rPr>
              <a:t>.</a:t>
            </a:r>
            <a:endParaRPr lang="en-GB" sz="2800" b="1" i="1" dirty="0">
              <a:solidFill>
                <a:prstClr val="black"/>
              </a:solidFill>
            </a:endParaRPr>
          </a:p>
        </p:txBody>
      </p:sp>
      <p:sp>
        <p:nvSpPr>
          <p:cNvPr id="3" name="Title 2"/>
          <p:cNvSpPr>
            <a:spLocks noGrp="1"/>
          </p:cNvSpPr>
          <p:nvPr>
            <p:ph type="title"/>
          </p:nvPr>
        </p:nvSpPr>
        <p:spPr>
          <a:xfrm>
            <a:off x="467544" y="116632"/>
            <a:ext cx="8229600" cy="706090"/>
          </a:xfrm>
        </p:spPr>
        <p:txBody>
          <a:bodyPr>
            <a:normAutofit fontScale="90000"/>
          </a:bodyPr>
          <a:lstStyle/>
          <a:p>
            <a:r>
              <a:rPr lang="en-GB" dirty="0" smtClean="0">
                <a:solidFill>
                  <a:schemeClr val="bg1"/>
                </a:solidFill>
              </a:rPr>
              <a:t>City Walls</a:t>
            </a:r>
            <a:endParaRPr lang="en-GB" dirty="0">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79512" y="12926"/>
            <a:ext cx="4040188" cy="750887"/>
          </a:xfrm>
        </p:spPr>
        <p:txBody>
          <a:bodyPr/>
          <a:lstStyle/>
          <a:p>
            <a:r>
              <a:rPr lang="en-GB" b="1" dirty="0" smtClean="0">
                <a:solidFill>
                  <a:schemeClr val="bg1"/>
                </a:solidFill>
              </a:rPr>
              <a:t>Public burials</a:t>
            </a:r>
            <a:endParaRPr lang="en-GB" b="1" dirty="0">
              <a:solidFill>
                <a:schemeClr val="bg1"/>
              </a:solidFill>
            </a:endParaRPr>
          </a:p>
        </p:txBody>
      </p:sp>
      <p:sp>
        <p:nvSpPr>
          <p:cNvPr id="5" name="Text Placeholder 4"/>
          <p:cNvSpPr>
            <a:spLocks noGrp="1"/>
          </p:cNvSpPr>
          <p:nvPr>
            <p:ph type="body" sz="half" idx="3"/>
          </p:nvPr>
        </p:nvSpPr>
        <p:spPr>
          <a:xfrm>
            <a:off x="4860032" y="6463"/>
            <a:ext cx="4041775" cy="750887"/>
          </a:xfrm>
        </p:spPr>
        <p:txBody>
          <a:bodyPr/>
          <a:lstStyle/>
          <a:p>
            <a:r>
              <a:rPr lang="en-GB" b="1" dirty="0" smtClean="0">
                <a:solidFill>
                  <a:schemeClr val="bg1"/>
                </a:solidFill>
              </a:rPr>
              <a:t>Private burials</a:t>
            </a:r>
            <a:endParaRPr lang="en-GB" b="1" dirty="0">
              <a:solidFill>
                <a:schemeClr val="bg1"/>
              </a:solidFill>
            </a:endParaRPr>
          </a:p>
        </p:txBody>
      </p:sp>
      <p:sp>
        <p:nvSpPr>
          <p:cNvPr id="3" name="Content Placeholder 2"/>
          <p:cNvSpPr>
            <a:spLocks noGrp="1"/>
          </p:cNvSpPr>
          <p:nvPr>
            <p:ph sz="quarter" idx="2"/>
          </p:nvPr>
        </p:nvSpPr>
        <p:spPr>
          <a:xfrm>
            <a:off x="107504" y="908720"/>
            <a:ext cx="4389884" cy="5760640"/>
          </a:xfrm>
        </p:spPr>
        <p:txBody>
          <a:bodyPr>
            <a:normAutofit fontScale="77500" lnSpcReduction="20000"/>
          </a:bodyPr>
          <a:lstStyle/>
          <a:p>
            <a:pPr marL="0">
              <a:buNone/>
            </a:pPr>
            <a:r>
              <a:rPr lang="en-GB" dirty="0" smtClean="0">
                <a:solidFill>
                  <a:schemeClr val="bg1"/>
                </a:solidFill>
              </a:rPr>
              <a:t>“In the same winter the Athenians, following annual tradition, gave a funeral at the public cost to those who had first fallen in this war.” – </a:t>
            </a:r>
            <a:r>
              <a:rPr lang="en-GB" b="1" dirty="0" smtClean="0">
                <a:solidFill>
                  <a:schemeClr val="bg1"/>
                </a:solidFill>
              </a:rPr>
              <a:t>Thucydides 2.34.1</a:t>
            </a:r>
            <a:r>
              <a:rPr lang="en-GB" dirty="0" smtClean="0">
                <a:solidFill>
                  <a:schemeClr val="bg1"/>
                </a:solidFill>
              </a:rPr>
              <a:t>.</a:t>
            </a:r>
          </a:p>
          <a:p>
            <a:pPr>
              <a:buNone/>
            </a:pPr>
            <a:endParaRPr lang="en-GB" sz="1000" dirty="0" smtClean="0">
              <a:solidFill>
                <a:schemeClr val="bg1"/>
              </a:solidFill>
            </a:endParaRPr>
          </a:p>
          <a:p>
            <a:r>
              <a:rPr lang="en-GB" dirty="0" smtClean="0">
                <a:solidFill>
                  <a:schemeClr val="bg1"/>
                </a:solidFill>
              </a:rPr>
              <a:t>Two days before ceremony, bones are laid out in tents so family and friends can bringing offerings (</a:t>
            </a:r>
            <a:r>
              <a:rPr lang="en-GB" b="1" dirty="0" smtClean="0">
                <a:solidFill>
                  <a:schemeClr val="bg1"/>
                </a:solidFill>
              </a:rPr>
              <a:t>2.34.2</a:t>
            </a:r>
            <a:r>
              <a:rPr lang="en-GB" dirty="0" smtClean="0">
                <a:solidFill>
                  <a:schemeClr val="bg1"/>
                </a:solidFill>
              </a:rPr>
              <a:t>).  </a:t>
            </a:r>
          </a:p>
          <a:p>
            <a:r>
              <a:rPr lang="en-GB" dirty="0" smtClean="0">
                <a:solidFill>
                  <a:schemeClr val="bg1"/>
                </a:solidFill>
              </a:rPr>
              <a:t>In funeral procession bones placed in cypress coffin of the tribe, one symbolic empty coffin (</a:t>
            </a:r>
            <a:r>
              <a:rPr lang="en-GB" b="1" dirty="0" smtClean="0">
                <a:solidFill>
                  <a:schemeClr val="bg1"/>
                </a:solidFill>
              </a:rPr>
              <a:t>2.34.3</a:t>
            </a:r>
            <a:r>
              <a:rPr lang="en-GB" dirty="0" smtClean="0">
                <a:solidFill>
                  <a:schemeClr val="bg1"/>
                </a:solidFill>
              </a:rPr>
              <a:t>).</a:t>
            </a:r>
          </a:p>
          <a:p>
            <a:r>
              <a:rPr lang="en-GB" dirty="0" smtClean="0">
                <a:solidFill>
                  <a:schemeClr val="bg1"/>
                </a:solidFill>
              </a:rPr>
              <a:t>Anyone can join the procession and female relatives there to wail at burial (</a:t>
            </a:r>
            <a:r>
              <a:rPr lang="en-GB" b="1" dirty="0" smtClean="0">
                <a:solidFill>
                  <a:schemeClr val="bg1"/>
                </a:solidFill>
              </a:rPr>
              <a:t>2.34.4</a:t>
            </a:r>
            <a:r>
              <a:rPr lang="en-GB" dirty="0" smtClean="0">
                <a:solidFill>
                  <a:schemeClr val="bg1"/>
                </a:solidFill>
              </a:rPr>
              <a:t>).</a:t>
            </a:r>
          </a:p>
          <a:p>
            <a:r>
              <a:rPr lang="en-GB" dirty="0" smtClean="0">
                <a:solidFill>
                  <a:schemeClr val="bg1"/>
                </a:solidFill>
              </a:rPr>
              <a:t>Dead are laid in public sepulchre in the most beautiful suburb of the city. After bodies are laid in the earth, a man of eminence is chosen to give public panegyric for the dead (</a:t>
            </a:r>
            <a:r>
              <a:rPr lang="en-GB" b="1" dirty="0" smtClean="0">
                <a:solidFill>
                  <a:schemeClr val="bg1"/>
                </a:solidFill>
              </a:rPr>
              <a:t>2.34.5-6</a:t>
            </a:r>
            <a:r>
              <a:rPr lang="en-GB" dirty="0" smtClean="0">
                <a:solidFill>
                  <a:schemeClr val="bg1"/>
                </a:solidFill>
              </a:rPr>
              <a:t>). </a:t>
            </a:r>
            <a:endParaRPr lang="en-GB" dirty="0">
              <a:solidFill>
                <a:schemeClr val="bg1"/>
              </a:solidFill>
            </a:endParaRPr>
          </a:p>
        </p:txBody>
      </p:sp>
      <p:sp>
        <p:nvSpPr>
          <p:cNvPr id="6" name="Content Placeholder 5"/>
          <p:cNvSpPr>
            <a:spLocks noGrp="1"/>
          </p:cNvSpPr>
          <p:nvPr>
            <p:ph sz="quarter" idx="4"/>
          </p:nvPr>
        </p:nvSpPr>
        <p:spPr>
          <a:xfrm>
            <a:off x="4716016" y="877957"/>
            <a:ext cx="4427984" cy="3763963"/>
          </a:xfrm>
        </p:spPr>
        <p:txBody>
          <a:bodyPr>
            <a:normAutofit/>
          </a:bodyPr>
          <a:lstStyle/>
          <a:p>
            <a:r>
              <a:rPr lang="en-GB" sz="2100" dirty="0">
                <a:solidFill>
                  <a:schemeClr val="bg1"/>
                </a:solidFill>
              </a:rPr>
              <a:t>The ancient Athenians practiced cremation and inhumation. Bodies buried in simple stone sarcophagi, behind/beneath the grave stele or monument.</a:t>
            </a:r>
          </a:p>
          <a:p>
            <a:endParaRPr lang="en-GB" sz="500" dirty="0">
              <a:solidFill>
                <a:schemeClr val="bg1"/>
              </a:solidFill>
            </a:endParaRPr>
          </a:p>
          <a:p>
            <a:r>
              <a:rPr lang="en-GB" sz="1900" dirty="0">
                <a:solidFill>
                  <a:schemeClr val="bg1"/>
                </a:solidFill>
              </a:rPr>
              <a:t>“Stelae” (or </a:t>
            </a:r>
            <a:r>
              <a:rPr lang="en-GB" sz="1900" dirty="0" err="1">
                <a:solidFill>
                  <a:schemeClr val="bg1"/>
                </a:solidFill>
              </a:rPr>
              <a:t>stelai</a:t>
            </a:r>
            <a:r>
              <a:rPr lang="en-GB" sz="1900" dirty="0">
                <a:solidFill>
                  <a:schemeClr val="bg1"/>
                </a:solidFill>
              </a:rPr>
              <a:t>) worked slabs of stone which may have inscriptions or reliefs. </a:t>
            </a:r>
          </a:p>
          <a:p>
            <a:endParaRPr lang="en-GB" dirty="0">
              <a:solidFill>
                <a:schemeClr val="bg1"/>
              </a:solidFill>
            </a:endParaRPr>
          </a:p>
        </p:txBody>
      </p:sp>
      <p:pic>
        <p:nvPicPr>
          <p:cNvPr id="8" name="Picture 7"/>
          <p:cNvPicPr>
            <a:picLocks noChangeAspect="1"/>
          </p:cNvPicPr>
          <p:nvPr/>
        </p:nvPicPr>
        <p:blipFill>
          <a:blip r:embed="rId2"/>
          <a:stretch>
            <a:fillRect/>
          </a:stretch>
        </p:blipFill>
        <p:spPr>
          <a:xfrm>
            <a:off x="6889269" y="4159145"/>
            <a:ext cx="2012538" cy="2510215"/>
          </a:xfrm>
          <a:prstGeom prst="rect">
            <a:avLst/>
          </a:prstGeom>
        </p:spPr>
      </p:pic>
      <p:pic>
        <p:nvPicPr>
          <p:cNvPr id="9" name="Picture 8"/>
          <p:cNvPicPr>
            <a:picLocks noChangeAspect="1"/>
          </p:cNvPicPr>
          <p:nvPr/>
        </p:nvPicPr>
        <p:blipFill>
          <a:blip r:embed="rId3"/>
          <a:stretch>
            <a:fillRect/>
          </a:stretch>
        </p:blipFill>
        <p:spPr>
          <a:xfrm>
            <a:off x="4874223" y="4159145"/>
            <a:ext cx="1856839" cy="2510215"/>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048712"/>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Disposing of the Dead in Rome</a:t>
            </a:r>
            <a:endParaRPr lang="en-GB" sz="6000" b="1" dirty="0">
              <a:solidFill>
                <a:schemeClr val="bg1"/>
              </a:solidFill>
            </a:endParaRPr>
          </a:p>
        </p:txBody>
      </p:sp>
    </p:spTree>
    <p:extLst>
      <p:ext uri="{BB962C8B-B14F-4D97-AF65-F5344CB8AC3E}">
        <p14:creationId xmlns:p14="http://schemas.microsoft.com/office/powerpoint/2010/main" val="1102138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Roman Funerary Rites</a:t>
            </a:r>
            <a:endParaRPr lang="en-GB" dirty="0">
              <a:solidFill>
                <a:schemeClr val="bg1"/>
              </a:solidFill>
            </a:endParaRPr>
          </a:p>
        </p:txBody>
      </p:sp>
      <p:sp>
        <p:nvSpPr>
          <p:cNvPr id="3" name="Content Placeholder 2"/>
          <p:cNvSpPr>
            <a:spLocks noGrp="1"/>
          </p:cNvSpPr>
          <p:nvPr>
            <p:ph sz="half" idx="1"/>
          </p:nvPr>
        </p:nvSpPr>
        <p:spPr>
          <a:xfrm>
            <a:off x="0" y="1340768"/>
            <a:ext cx="4495800" cy="5517232"/>
          </a:xfrm>
        </p:spPr>
        <p:txBody>
          <a:bodyPr>
            <a:normAutofit fontScale="77500" lnSpcReduction="20000"/>
          </a:bodyPr>
          <a:lstStyle/>
          <a:p>
            <a:r>
              <a:rPr lang="en-GB" sz="2800" dirty="0" smtClean="0">
                <a:solidFill>
                  <a:schemeClr val="bg1"/>
                </a:solidFill>
              </a:rPr>
              <a:t>Upon death of person have the </a:t>
            </a:r>
            <a:r>
              <a:rPr lang="en-GB" sz="2800" i="1" dirty="0" err="1" smtClean="0">
                <a:solidFill>
                  <a:schemeClr val="bg1"/>
                </a:solidFill>
              </a:rPr>
              <a:t>conclamatio</a:t>
            </a:r>
            <a:r>
              <a:rPr lang="en-GB" sz="2800" i="1" dirty="0" smtClean="0">
                <a:solidFill>
                  <a:schemeClr val="bg1"/>
                </a:solidFill>
              </a:rPr>
              <a:t> </a:t>
            </a:r>
            <a:r>
              <a:rPr lang="en-GB" sz="2800" dirty="0" smtClean="0">
                <a:solidFill>
                  <a:schemeClr val="bg1"/>
                </a:solidFill>
              </a:rPr>
              <a:t>– calling out of deceased name.</a:t>
            </a:r>
          </a:p>
          <a:p>
            <a:endParaRPr lang="en-GB" sz="500" dirty="0" smtClean="0">
              <a:solidFill>
                <a:schemeClr val="bg1"/>
              </a:solidFill>
            </a:endParaRPr>
          </a:p>
          <a:p>
            <a:r>
              <a:rPr lang="en-GB" sz="2800" dirty="0" smtClean="0">
                <a:solidFill>
                  <a:schemeClr val="bg1"/>
                </a:solidFill>
              </a:rPr>
              <a:t>Washing and anointing body.  </a:t>
            </a:r>
          </a:p>
          <a:p>
            <a:endParaRPr lang="en-GB" sz="500" dirty="0" smtClean="0">
              <a:solidFill>
                <a:schemeClr val="bg1"/>
              </a:solidFill>
            </a:endParaRPr>
          </a:p>
          <a:p>
            <a:r>
              <a:rPr lang="en-GB" sz="2800" dirty="0" smtClean="0">
                <a:solidFill>
                  <a:schemeClr val="bg1"/>
                </a:solidFill>
              </a:rPr>
              <a:t>Body dressed in best clothes (</a:t>
            </a:r>
            <a:r>
              <a:rPr lang="en-GB" sz="2800" i="1" dirty="0" smtClean="0">
                <a:solidFill>
                  <a:schemeClr val="bg1"/>
                </a:solidFill>
              </a:rPr>
              <a:t>toga</a:t>
            </a:r>
            <a:r>
              <a:rPr lang="en-GB" sz="2800" dirty="0" smtClean="0">
                <a:solidFill>
                  <a:schemeClr val="bg1"/>
                </a:solidFill>
              </a:rPr>
              <a:t> for citizens, </a:t>
            </a:r>
            <a:r>
              <a:rPr lang="en-GB" sz="2800" i="1" dirty="0" err="1" smtClean="0">
                <a:solidFill>
                  <a:schemeClr val="bg1"/>
                </a:solidFill>
              </a:rPr>
              <a:t>praetexta</a:t>
            </a:r>
            <a:r>
              <a:rPr lang="en-GB" sz="2800" i="1" dirty="0" smtClean="0">
                <a:solidFill>
                  <a:schemeClr val="bg1"/>
                </a:solidFill>
              </a:rPr>
              <a:t> </a:t>
            </a:r>
            <a:r>
              <a:rPr lang="en-GB" sz="2800" dirty="0" smtClean="0">
                <a:solidFill>
                  <a:schemeClr val="bg1"/>
                </a:solidFill>
              </a:rPr>
              <a:t>for magistrates) and lay on display on a funeral couch in the atrium.</a:t>
            </a:r>
          </a:p>
          <a:p>
            <a:endParaRPr lang="en-GB" sz="500" dirty="0" smtClean="0">
              <a:solidFill>
                <a:schemeClr val="bg1"/>
              </a:solidFill>
            </a:endParaRPr>
          </a:p>
          <a:p>
            <a:r>
              <a:rPr lang="en-GB" sz="2800" dirty="0" smtClean="0">
                <a:solidFill>
                  <a:schemeClr val="bg1"/>
                </a:solidFill>
              </a:rPr>
              <a:t>Coin was placed under the dead man’s tongue to pay Charon the ferry man? – At Olynthus only 66 of 644 graves had a coin in them, and in northern cemetery at Roman Corinth, none have been found.</a:t>
            </a:r>
            <a:endParaRPr lang="en-GB" sz="2800" dirty="0">
              <a:solidFill>
                <a:schemeClr val="bg1"/>
              </a:solidFill>
            </a:endParaRPr>
          </a:p>
        </p:txBody>
      </p:sp>
      <p:sp>
        <p:nvSpPr>
          <p:cNvPr id="4" name="Content Placeholder 3"/>
          <p:cNvSpPr>
            <a:spLocks noGrp="1"/>
          </p:cNvSpPr>
          <p:nvPr>
            <p:ph sz="half" idx="2"/>
          </p:nvPr>
        </p:nvSpPr>
        <p:spPr>
          <a:xfrm>
            <a:off x="4562714" y="1340768"/>
            <a:ext cx="4388296" cy="1008112"/>
          </a:xfrm>
        </p:spPr>
        <p:txBody>
          <a:bodyPr>
            <a:normAutofit fontScale="77500" lnSpcReduction="20000"/>
          </a:bodyPr>
          <a:lstStyle/>
          <a:p>
            <a:r>
              <a:rPr lang="en-GB" sz="2800" dirty="0">
                <a:solidFill>
                  <a:schemeClr val="bg1"/>
                </a:solidFill>
              </a:rPr>
              <a:t>The story of </a:t>
            </a:r>
            <a:r>
              <a:rPr lang="en-GB" sz="2800" dirty="0" err="1">
                <a:solidFill>
                  <a:schemeClr val="bg1"/>
                </a:solidFill>
              </a:rPr>
              <a:t>Thelyphron</a:t>
            </a:r>
            <a:r>
              <a:rPr lang="en-GB" sz="2800" dirty="0">
                <a:solidFill>
                  <a:schemeClr val="bg1"/>
                </a:solidFill>
              </a:rPr>
              <a:t> – </a:t>
            </a:r>
            <a:r>
              <a:rPr lang="en-GB" sz="2800" b="1" dirty="0">
                <a:solidFill>
                  <a:schemeClr val="bg1"/>
                </a:solidFill>
              </a:rPr>
              <a:t>Apuleius </a:t>
            </a:r>
            <a:r>
              <a:rPr lang="en-GB" sz="2800" b="1" i="1" dirty="0" smtClean="0">
                <a:solidFill>
                  <a:schemeClr val="bg1"/>
                </a:solidFill>
              </a:rPr>
              <a:t>Met. </a:t>
            </a:r>
            <a:r>
              <a:rPr lang="en-GB" sz="2800" b="1" dirty="0">
                <a:solidFill>
                  <a:schemeClr val="bg1"/>
                </a:solidFill>
              </a:rPr>
              <a:t>2.20-31</a:t>
            </a:r>
            <a:r>
              <a:rPr lang="en-GB" sz="2800" dirty="0">
                <a:solidFill>
                  <a:schemeClr val="bg1"/>
                </a:solidFill>
              </a:rPr>
              <a:t>.</a:t>
            </a:r>
          </a:p>
          <a:p>
            <a:endParaRPr lang="en-GB" dirty="0"/>
          </a:p>
        </p:txBody>
      </p:sp>
      <p:sp>
        <p:nvSpPr>
          <p:cNvPr id="5" name="Rectangle 4"/>
          <p:cNvSpPr/>
          <p:nvPr/>
        </p:nvSpPr>
        <p:spPr>
          <a:xfrm>
            <a:off x="4704634" y="2132856"/>
            <a:ext cx="4313290" cy="4493538"/>
          </a:xfrm>
          <a:prstGeom prst="rect">
            <a:avLst/>
          </a:prstGeom>
        </p:spPr>
        <p:txBody>
          <a:bodyPr wrap="square">
            <a:spAutoFit/>
          </a:bodyPr>
          <a:lstStyle/>
          <a:p>
            <a:r>
              <a:rPr lang="en-GB" sz="2200" dirty="0">
                <a:solidFill>
                  <a:schemeClr val="bg1"/>
                </a:solidFill>
              </a:rPr>
              <a:t>“But I really dread the dark and inescapable haunts of the magic arts. They say that even the dead aren’t safe in their graves, but that their remains are gathered from tombs and funeral pyres, and pieces are snipped from corpses in order to destroy the living; and that the very moment of the funeral preparations old hags of sorceresses will swoop down to snatch a body before its own people can bury it.” – (</a:t>
            </a:r>
            <a:r>
              <a:rPr lang="en-GB" sz="2200" b="1" dirty="0">
                <a:solidFill>
                  <a:schemeClr val="bg1"/>
                </a:solidFill>
              </a:rPr>
              <a:t>20</a:t>
            </a:r>
            <a:r>
              <a:rPr lang="en-GB" sz="2200" dirty="0">
                <a:solidFill>
                  <a:schemeClr val="bg1"/>
                </a:solidFill>
              </a:rPr>
              <a: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Funerary Processions</a:t>
            </a:r>
            <a:endParaRPr lang="en-GB" dirty="0">
              <a:solidFill>
                <a:schemeClr val="bg1"/>
              </a:solidFill>
            </a:endParaRPr>
          </a:p>
        </p:txBody>
      </p:sp>
      <p:sp>
        <p:nvSpPr>
          <p:cNvPr id="3" name="Content Placeholder 2"/>
          <p:cNvSpPr>
            <a:spLocks noGrp="1"/>
          </p:cNvSpPr>
          <p:nvPr>
            <p:ph idx="1"/>
          </p:nvPr>
        </p:nvSpPr>
        <p:spPr>
          <a:xfrm>
            <a:off x="107504" y="966488"/>
            <a:ext cx="8928992" cy="2448272"/>
          </a:xfrm>
        </p:spPr>
        <p:txBody>
          <a:bodyPr>
            <a:normAutofit fontScale="92500" lnSpcReduction="20000"/>
          </a:bodyPr>
          <a:lstStyle/>
          <a:p>
            <a:r>
              <a:rPr lang="en-GB" dirty="0" smtClean="0">
                <a:solidFill>
                  <a:schemeClr val="bg1"/>
                </a:solidFill>
              </a:rPr>
              <a:t>Funeral public acts, especially for the elite, where the families social and political status were on display. </a:t>
            </a:r>
            <a:endParaRPr lang="en-GB" dirty="0" smtClean="0">
              <a:solidFill>
                <a:schemeClr val="bg1"/>
              </a:solidFill>
            </a:endParaRPr>
          </a:p>
          <a:p>
            <a:pPr lvl="1"/>
            <a:r>
              <a:rPr lang="en-GB" dirty="0" smtClean="0">
                <a:solidFill>
                  <a:schemeClr val="bg1"/>
                </a:solidFill>
              </a:rPr>
              <a:t>“</a:t>
            </a:r>
            <a:r>
              <a:rPr lang="en-GB" dirty="0" smtClean="0">
                <a:solidFill>
                  <a:schemeClr val="bg1"/>
                </a:solidFill>
              </a:rPr>
              <a:t>Let the neighbours praise the handsome funeral…” - </a:t>
            </a:r>
            <a:r>
              <a:rPr lang="en-GB" b="1" dirty="0" smtClean="0">
                <a:solidFill>
                  <a:schemeClr val="bg1"/>
                </a:solidFill>
              </a:rPr>
              <a:t>Horace </a:t>
            </a:r>
            <a:r>
              <a:rPr lang="en-GB" b="1" i="1" dirty="0" smtClean="0">
                <a:solidFill>
                  <a:schemeClr val="bg1"/>
                </a:solidFill>
              </a:rPr>
              <a:t>Sat. </a:t>
            </a:r>
            <a:r>
              <a:rPr lang="en-GB" b="1" dirty="0" smtClean="0">
                <a:solidFill>
                  <a:schemeClr val="bg1"/>
                </a:solidFill>
              </a:rPr>
              <a:t>2.5.106</a:t>
            </a:r>
            <a:r>
              <a:rPr lang="en-GB" dirty="0" smtClean="0">
                <a:solidFill>
                  <a:schemeClr val="bg1"/>
                </a:solidFill>
              </a:rPr>
              <a:t>.</a:t>
            </a:r>
          </a:p>
          <a:p>
            <a:pPr marL="0">
              <a:buNone/>
            </a:pPr>
            <a:endParaRPr lang="en-GB" sz="500" dirty="0" smtClean="0">
              <a:solidFill>
                <a:schemeClr val="bg1"/>
              </a:solidFill>
            </a:endParaRPr>
          </a:p>
          <a:p>
            <a:pPr marL="45720" indent="-457200"/>
            <a:r>
              <a:rPr lang="en-GB" dirty="0" smtClean="0">
                <a:solidFill>
                  <a:schemeClr val="bg1"/>
                </a:solidFill>
              </a:rPr>
              <a:t>Image of Sulla and </a:t>
            </a:r>
            <a:r>
              <a:rPr lang="en-GB" dirty="0" err="1" smtClean="0">
                <a:solidFill>
                  <a:schemeClr val="bg1"/>
                </a:solidFill>
              </a:rPr>
              <a:t>Lictor</a:t>
            </a:r>
            <a:r>
              <a:rPr lang="en-GB" dirty="0" smtClean="0">
                <a:solidFill>
                  <a:schemeClr val="bg1"/>
                </a:solidFill>
              </a:rPr>
              <a:t> – </a:t>
            </a:r>
            <a:r>
              <a:rPr lang="en-GB" b="1" dirty="0" smtClean="0">
                <a:solidFill>
                  <a:schemeClr val="bg1"/>
                </a:solidFill>
              </a:rPr>
              <a:t>Plutarch </a:t>
            </a:r>
            <a:r>
              <a:rPr lang="en-GB" b="1" i="1" dirty="0" smtClean="0">
                <a:solidFill>
                  <a:schemeClr val="bg1"/>
                </a:solidFill>
              </a:rPr>
              <a:t>Sulla </a:t>
            </a:r>
            <a:r>
              <a:rPr lang="en-GB" b="1" dirty="0" smtClean="0">
                <a:solidFill>
                  <a:schemeClr val="bg1"/>
                </a:solidFill>
              </a:rPr>
              <a:t>38.2</a:t>
            </a:r>
            <a:r>
              <a:rPr lang="en-GB" dirty="0" smtClean="0">
                <a:solidFill>
                  <a:schemeClr val="bg1"/>
                </a:solidFill>
              </a:rPr>
              <a:t>. </a:t>
            </a:r>
            <a:endParaRPr lang="en-GB" dirty="0" smtClean="0">
              <a:solidFill>
                <a:schemeClr val="bg1"/>
              </a:solidFill>
            </a:endParaRPr>
          </a:p>
          <a:p>
            <a:pPr marL="45720" indent="-457200"/>
            <a:endParaRPr lang="en-GB" sz="500" dirty="0">
              <a:solidFill>
                <a:schemeClr val="bg1"/>
              </a:solidFill>
            </a:endParaRPr>
          </a:p>
          <a:p>
            <a:pPr marL="45720" indent="-457200"/>
            <a:r>
              <a:rPr lang="en-GB" dirty="0">
                <a:solidFill>
                  <a:schemeClr val="bg1"/>
                </a:solidFill>
              </a:rPr>
              <a:t>Felix Arabia - burning of </a:t>
            </a:r>
            <a:r>
              <a:rPr lang="en-GB" dirty="0" smtClean="0">
                <a:solidFill>
                  <a:schemeClr val="bg1"/>
                </a:solidFill>
              </a:rPr>
              <a:t>incense– </a:t>
            </a:r>
            <a:r>
              <a:rPr lang="en-GB" b="1" dirty="0" smtClean="0">
                <a:solidFill>
                  <a:schemeClr val="bg1"/>
                </a:solidFill>
              </a:rPr>
              <a:t>Pliny </a:t>
            </a:r>
            <a:r>
              <a:rPr lang="en-GB" b="1" i="1" dirty="0">
                <a:solidFill>
                  <a:schemeClr val="bg1"/>
                </a:solidFill>
              </a:rPr>
              <a:t>NH</a:t>
            </a:r>
            <a:r>
              <a:rPr lang="en-GB" b="1" dirty="0">
                <a:solidFill>
                  <a:schemeClr val="bg1"/>
                </a:solidFill>
              </a:rPr>
              <a:t> 12.83-84</a:t>
            </a:r>
            <a:r>
              <a:rPr lang="en-GB" dirty="0">
                <a:solidFill>
                  <a:schemeClr val="bg1"/>
                </a:solidFill>
              </a:rPr>
              <a:t>.</a:t>
            </a:r>
            <a:r>
              <a:rPr lang="en-GB" b="1" dirty="0">
                <a:solidFill>
                  <a:schemeClr val="bg1"/>
                </a:solidFill>
              </a:rPr>
              <a:t> </a:t>
            </a:r>
          </a:p>
          <a:p>
            <a:pPr marL="45720" indent="-457200"/>
            <a:endParaRPr lang="en-GB" dirty="0" smtClean="0">
              <a:solidFill>
                <a:schemeClr val="bg1"/>
              </a:solidFill>
            </a:endParaRPr>
          </a:p>
          <a:p>
            <a:pPr marL="45720" indent="-457200"/>
            <a:endParaRPr lang="en-GB" dirty="0">
              <a:solidFill>
                <a:schemeClr val="bg1"/>
              </a:solidFill>
            </a:endParaRPr>
          </a:p>
          <a:p>
            <a:pPr marL="45720" indent="-457200"/>
            <a:endParaRPr lang="en-GB" dirty="0" smtClean="0">
              <a:solidFill>
                <a:schemeClr val="bg1"/>
              </a:solidFill>
            </a:endParaRPr>
          </a:p>
          <a:p>
            <a:pPr marL="45720" indent="-457200"/>
            <a:endParaRPr lang="en-GB" sz="500"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57200" y="3328511"/>
            <a:ext cx="8229600" cy="3151391"/>
          </a:xfrm>
          <a:prstGeom prst="rect">
            <a:avLst/>
          </a:prstGeom>
        </p:spPr>
      </p:pic>
      <p:sp>
        <p:nvSpPr>
          <p:cNvPr id="5" name="Content Placeholder 2"/>
          <p:cNvSpPr txBox="1">
            <a:spLocks/>
          </p:cNvSpPr>
          <p:nvPr/>
        </p:nvSpPr>
        <p:spPr>
          <a:xfrm>
            <a:off x="179512" y="6479902"/>
            <a:ext cx="8784976" cy="360040"/>
          </a:xfrm>
          <a:prstGeom prst="rect">
            <a:avLst/>
          </a:prstGeom>
        </p:spPr>
        <p:txBody>
          <a:bodyPr vert="horz">
            <a:normAutofit fontScale="92500"/>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Funerary procession – Relief from </a:t>
            </a:r>
            <a:r>
              <a:rPr kumimoji="0" lang="en-GB" b="0" i="0" u="none" strike="noStrike" kern="1200" cap="none" spc="0" normalizeH="0" baseline="0" noProof="0" dirty="0" err="1" smtClean="0">
                <a:ln>
                  <a:noFill/>
                </a:ln>
                <a:solidFill>
                  <a:schemeClr val="bg1"/>
                </a:solidFill>
                <a:effectLst/>
                <a:uLnTx/>
                <a:uFillTx/>
                <a:latin typeface="+mn-lt"/>
                <a:ea typeface="+mn-ea"/>
                <a:cs typeface="+mn-cs"/>
              </a:rPr>
              <a:t>Amiternum</a:t>
            </a:r>
            <a:r>
              <a:rPr kumimoji="0" lang="en-GB" b="0" i="0" u="none" strike="noStrike" kern="1200" cap="none" spc="0" normalizeH="0" baseline="0" noProof="0" dirty="0" smtClean="0">
                <a:ln>
                  <a:noFill/>
                </a:ln>
                <a:solidFill>
                  <a:schemeClr val="bg1"/>
                </a:solidFill>
                <a:effectLst/>
                <a:uLnTx/>
                <a:uFillTx/>
                <a:latin typeface="+mn-lt"/>
                <a:ea typeface="+mn-ea"/>
                <a:cs typeface="+mn-cs"/>
              </a:rPr>
              <a:t> (now</a:t>
            </a:r>
            <a:r>
              <a:rPr kumimoji="0" lang="en-GB" b="0" i="0" u="none" strike="noStrike" kern="1200" cap="none" spc="0" normalizeH="0" noProof="0" dirty="0" smtClean="0">
                <a:ln>
                  <a:noFill/>
                </a:ln>
                <a:solidFill>
                  <a:schemeClr val="bg1"/>
                </a:solidFill>
                <a:effectLst/>
                <a:uLnTx/>
                <a:uFillTx/>
                <a:latin typeface="+mn-lt"/>
                <a:ea typeface="+mn-ea"/>
                <a:cs typeface="+mn-cs"/>
              </a:rPr>
              <a:t> in </a:t>
            </a:r>
            <a:r>
              <a:rPr kumimoji="0" lang="en-GB" b="0" i="0" u="none" strike="noStrike" kern="1200" cap="none" spc="0" normalizeH="0" noProof="0" dirty="0" err="1" smtClean="0">
                <a:ln>
                  <a:noFill/>
                </a:ln>
                <a:solidFill>
                  <a:schemeClr val="bg1"/>
                </a:solidFill>
                <a:effectLst/>
                <a:uLnTx/>
                <a:uFillTx/>
                <a:latin typeface="+mn-lt"/>
                <a:ea typeface="+mn-ea"/>
                <a:cs typeface="+mn-cs"/>
              </a:rPr>
              <a:t>Museo</a:t>
            </a:r>
            <a:r>
              <a:rPr kumimoji="0" lang="en-GB" b="0" i="0" u="none" strike="noStrike" kern="1200" cap="none" spc="0" normalizeH="0" noProof="0" dirty="0" smtClean="0">
                <a:ln>
                  <a:noFill/>
                </a:ln>
                <a:solidFill>
                  <a:schemeClr val="bg1"/>
                </a:solidFill>
                <a:effectLst/>
                <a:uLnTx/>
                <a:uFillTx/>
                <a:latin typeface="+mn-lt"/>
                <a:ea typeface="+mn-ea"/>
                <a:cs typeface="+mn-cs"/>
              </a:rPr>
              <a:t> </a:t>
            </a:r>
            <a:r>
              <a:rPr kumimoji="0" lang="en-GB" b="0" i="0" u="none" strike="noStrike" kern="1200" cap="none" spc="0" normalizeH="0" noProof="0" dirty="0" err="1" smtClean="0">
                <a:ln>
                  <a:noFill/>
                </a:ln>
                <a:solidFill>
                  <a:schemeClr val="bg1"/>
                </a:solidFill>
                <a:effectLst/>
                <a:uLnTx/>
                <a:uFillTx/>
                <a:latin typeface="+mn-lt"/>
                <a:ea typeface="+mn-ea"/>
                <a:cs typeface="+mn-cs"/>
              </a:rPr>
              <a:t>Archeologico</a:t>
            </a:r>
            <a:r>
              <a:rPr kumimoji="0" lang="en-GB" b="0" i="0" u="none" strike="noStrike" kern="1200" cap="none" spc="0" normalizeH="0" noProof="0" dirty="0" smtClean="0">
                <a:ln>
                  <a:noFill/>
                </a:ln>
                <a:solidFill>
                  <a:schemeClr val="bg1"/>
                </a:solidFill>
                <a:effectLst/>
                <a:uLnTx/>
                <a:uFillTx/>
                <a:latin typeface="+mn-lt"/>
                <a:ea typeface="+mn-ea"/>
                <a:cs typeface="+mn-cs"/>
              </a:rPr>
              <a:t> </a:t>
            </a:r>
            <a:r>
              <a:rPr kumimoji="0" lang="en-GB" b="0" i="0" u="none" strike="noStrike" kern="1200" cap="none" spc="0" normalizeH="0" noProof="0" dirty="0" err="1" smtClean="0">
                <a:ln>
                  <a:noFill/>
                </a:ln>
                <a:solidFill>
                  <a:schemeClr val="bg1"/>
                </a:solidFill>
                <a:effectLst/>
                <a:uLnTx/>
                <a:uFillTx/>
                <a:latin typeface="+mn-lt"/>
                <a:ea typeface="+mn-ea"/>
                <a:cs typeface="+mn-cs"/>
              </a:rPr>
              <a:t>di</a:t>
            </a:r>
            <a:r>
              <a:rPr kumimoji="0" lang="en-GB" b="0" i="0" u="none" strike="noStrike" kern="1200" cap="none" spc="0" normalizeH="0" noProof="0" dirty="0" smtClean="0">
                <a:ln>
                  <a:noFill/>
                </a:ln>
                <a:solidFill>
                  <a:schemeClr val="bg1"/>
                </a:solidFill>
                <a:effectLst/>
                <a:uLnTx/>
                <a:uFillTx/>
                <a:latin typeface="+mn-lt"/>
                <a:ea typeface="+mn-ea"/>
                <a:cs typeface="+mn-cs"/>
              </a:rPr>
              <a:t> L’Aquila) </a:t>
            </a:r>
            <a:endParaRPr kumimoji="0" lang="en-GB" b="0" i="0" u="none" strike="noStrike" kern="1200" cap="none" spc="0" normalizeH="0" baseline="0" noProof="0" dirty="0" smtClean="0">
              <a:ln>
                <a:noFill/>
              </a:ln>
              <a:solidFill>
                <a:schemeClr val="bg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Ancestral Masks</a:t>
            </a:r>
            <a:endParaRPr lang="en-GB" dirty="0">
              <a:solidFill>
                <a:schemeClr val="bg1"/>
              </a:solidFill>
            </a:endParaRPr>
          </a:p>
        </p:txBody>
      </p:sp>
      <p:sp>
        <p:nvSpPr>
          <p:cNvPr id="3" name="Content Placeholder 2"/>
          <p:cNvSpPr>
            <a:spLocks noGrp="1"/>
          </p:cNvSpPr>
          <p:nvPr>
            <p:ph idx="1"/>
          </p:nvPr>
        </p:nvSpPr>
        <p:spPr>
          <a:xfrm>
            <a:off x="107504" y="1340768"/>
            <a:ext cx="5544616" cy="5517232"/>
          </a:xfrm>
        </p:spPr>
        <p:txBody>
          <a:bodyPr>
            <a:noAutofit/>
          </a:bodyPr>
          <a:lstStyle/>
          <a:p>
            <a:pPr marL="0">
              <a:buNone/>
            </a:pPr>
            <a:r>
              <a:rPr lang="en-GB" sz="2200" dirty="0" smtClean="0">
                <a:solidFill>
                  <a:schemeClr val="bg1"/>
                </a:solidFill>
              </a:rPr>
              <a:t>“But on the contrary, in the days of our ancestors, it was these that were to be seen in their halls, and not statues made by foreign artists, or works in bronze or marble: portraits modelled in wax were arranged, each in its separate niche, to be always in readiness to accompany the funeral processions of the family; occasions on which every member of the family that had ever existed was always present. The pedigree, too, of the individual was traced in lines upon each of these coloured portraits. Their </a:t>
            </a:r>
            <a:r>
              <a:rPr lang="en-GB" sz="2200" dirty="0" err="1" smtClean="0">
                <a:solidFill>
                  <a:schemeClr val="bg1"/>
                </a:solidFill>
              </a:rPr>
              <a:t>muniment</a:t>
            </a:r>
            <a:r>
              <a:rPr lang="en-GB" sz="2200" dirty="0" smtClean="0">
                <a:solidFill>
                  <a:schemeClr val="bg1"/>
                </a:solidFill>
              </a:rPr>
              <a:t>-rooms, too, were filled with archives and memoirs, stating what each had done when holding the magistracy.” – </a:t>
            </a:r>
            <a:r>
              <a:rPr lang="en-GB" sz="2200" b="1" dirty="0" smtClean="0">
                <a:solidFill>
                  <a:schemeClr val="bg1"/>
                </a:solidFill>
              </a:rPr>
              <a:t>Pliny </a:t>
            </a:r>
            <a:r>
              <a:rPr lang="en-GB" sz="2200" b="1" i="1" dirty="0" smtClean="0">
                <a:solidFill>
                  <a:schemeClr val="bg1"/>
                </a:solidFill>
              </a:rPr>
              <a:t>NH </a:t>
            </a:r>
            <a:r>
              <a:rPr lang="en-GB" sz="2200" b="1" dirty="0" smtClean="0">
                <a:solidFill>
                  <a:schemeClr val="bg1"/>
                </a:solidFill>
              </a:rPr>
              <a:t>35.4-6.</a:t>
            </a:r>
            <a:endParaRPr lang="en-GB" sz="2200" b="1" dirty="0">
              <a:solidFill>
                <a:schemeClr val="bg1"/>
              </a:solidFill>
            </a:endParaRPr>
          </a:p>
        </p:txBody>
      </p:sp>
      <p:pic>
        <p:nvPicPr>
          <p:cNvPr id="4" name="Picture 4"/>
          <p:cNvPicPr>
            <a:picLocks noChangeAspect="1" noChangeArrowheads="1"/>
          </p:cNvPicPr>
          <p:nvPr/>
        </p:nvPicPr>
        <p:blipFill>
          <a:blip r:embed="rId2" cstate="print"/>
          <a:srcRect l="23625" t="3319" r="23235" b="11423"/>
          <a:stretch>
            <a:fillRect/>
          </a:stretch>
        </p:blipFill>
        <p:spPr bwMode="auto">
          <a:xfrm>
            <a:off x="5796136" y="1556792"/>
            <a:ext cx="3134742" cy="4608512"/>
          </a:xfrm>
          <a:prstGeom prst="rect">
            <a:avLst/>
          </a:prstGeom>
          <a:noFill/>
          <a:ln w="9525">
            <a:noFill/>
            <a:miter lim="800000"/>
            <a:headEnd/>
            <a:tailEnd/>
          </a:ln>
          <a:effectLst/>
        </p:spPr>
      </p:pic>
      <p:sp>
        <p:nvSpPr>
          <p:cNvPr id="5" name="Content Placeholder 2"/>
          <p:cNvSpPr txBox="1">
            <a:spLocks/>
          </p:cNvSpPr>
          <p:nvPr/>
        </p:nvSpPr>
        <p:spPr>
          <a:xfrm>
            <a:off x="5508104" y="6381328"/>
            <a:ext cx="3635896" cy="360040"/>
          </a:xfrm>
          <a:prstGeom prst="rect">
            <a:avLst/>
          </a:prstGeom>
        </p:spPr>
        <p:txBody>
          <a:bodyPr vert="horz">
            <a:normAutofit fontScale="70000" lnSpcReduction="20000"/>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err="1" smtClean="0">
                <a:ln>
                  <a:noFill/>
                </a:ln>
                <a:solidFill>
                  <a:schemeClr val="bg1"/>
                </a:solidFill>
                <a:effectLst/>
                <a:uLnTx/>
                <a:uFillTx/>
                <a:latin typeface="+mn-lt"/>
                <a:ea typeface="+mn-ea"/>
                <a:cs typeface="+mn-cs"/>
              </a:rPr>
              <a:t>Montemartini</a:t>
            </a:r>
            <a:r>
              <a:rPr kumimoji="0" lang="en-GB" b="0" i="0" u="none" strike="noStrike" kern="1200" cap="none" spc="0" normalizeH="0" baseline="0" noProof="0" dirty="0" smtClean="0">
                <a:ln>
                  <a:noFill/>
                </a:ln>
                <a:solidFill>
                  <a:schemeClr val="bg1"/>
                </a:solidFill>
                <a:effectLst/>
                <a:uLnTx/>
                <a:uFillTx/>
                <a:latin typeface="+mn-lt"/>
                <a:ea typeface="+mn-ea"/>
                <a:cs typeface="+mn-cs"/>
              </a:rPr>
              <a:t> Museum, Rome – 1</a:t>
            </a:r>
            <a:r>
              <a:rPr kumimoji="0" lang="en-GB" b="0" i="0" u="none" strike="noStrike" kern="1200" cap="none" spc="0" normalizeH="0" baseline="30000" noProof="0" dirty="0" smtClean="0">
                <a:ln>
                  <a:noFill/>
                </a:ln>
                <a:solidFill>
                  <a:schemeClr val="bg1"/>
                </a:solidFill>
                <a:effectLst/>
                <a:uLnTx/>
                <a:uFillTx/>
                <a:latin typeface="+mn-lt"/>
                <a:ea typeface="+mn-ea"/>
                <a:cs typeface="+mn-cs"/>
              </a:rPr>
              <a:t>st</a:t>
            </a:r>
            <a:r>
              <a:rPr kumimoji="0" lang="en-GB" b="0" i="0" u="none" strike="noStrike" kern="1200" cap="none" spc="0" normalizeH="0" baseline="0" noProof="0" dirty="0" smtClean="0">
                <a:ln>
                  <a:noFill/>
                </a:ln>
                <a:solidFill>
                  <a:schemeClr val="bg1"/>
                </a:solidFill>
                <a:effectLst/>
                <a:uLnTx/>
                <a:uFillTx/>
                <a:latin typeface="+mn-lt"/>
                <a:ea typeface="+mn-ea"/>
                <a:cs typeface="+mn-cs"/>
              </a:rPr>
              <a:t> C BC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Lampooning the Deceased</a:t>
            </a:r>
            <a:endParaRPr lang="en-GB" dirty="0">
              <a:solidFill>
                <a:schemeClr val="bg1"/>
              </a:solidFill>
            </a:endParaRPr>
          </a:p>
        </p:txBody>
      </p:sp>
      <p:sp>
        <p:nvSpPr>
          <p:cNvPr id="3" name="Content Placeholder 2"/>
          <p:cNvSpPr>
            <a:spLocks noGrp="1"/>
          </p:cNvSpPr>
          <p:nvPr>
            <p:ph idx="1"/>
          </p:nvPr>
        </p:nvSpPr>
        <p:spPr>
          <a:xfrm>
            <a:off x="251520" y="1600200"/>
            <a:ext cx="8640960" cy="4997152"/>
          </a:xfrm>
        </p:spPr>
        <p:txBody>
          <a:bodyPr>
            <a:normAutofit lnSpcReduction="10000"/>
          </a:bodyPr>
          <a:lstStyle/>
          <a:p>
            <a:r>
              <a:rPr lang="en-GB" dirty="0" smtClean="0">
                <a:solidFill>
                  <a:schemeClr val="bg1"/>
                </a:solidFill>
              </a:rPr>
              <a:t>Actors and buffoons (</a:t>
            </a:r>
            <a:r>
              <a:rPr lang="en-GB" i="1" dirty="0" err="1" smtClean="0">
                <a:solidFill>
                  <a:schemeClr val="bg1"/>
                </a:solidFill>
              </a:rPr>
              <a:t>scurrae</a:t>
            </a:r>
            <a:r>
              <a:rPr lang="en-GB" dirty="0" smtClean="0">
                <a:solidFill>
                  <a:schemeClr val="bg1"/>
                </a:solidFill>
              </a:rPr>
              <a:t>, </a:t>
            </a:r>
            <a:r>
              <a:rPr lang="en-GB" i="1" dirty="0" err="1" smtClean="0">
                <a:solidFill>
                  <a:schemeClr val="bg1"/>
                </a:solidFill>
              </a:rPr>
              <a:t>histriones</a:t>
            </a:r>
            <a:r>
              <a:rPr lang="en-GB" dirty="0" smtClean="0">
                <a:solidFill>
                  <a:schemeClr val="bg1"/>
                </a:solidFill>
              </a:rPr>
              <a:t>) hired to play the role (sometimes mockingly) of the deceased. – </a:t>
            </a:r>
            <a:r>
              <a:rPr lang="en-GB" dirty="0" err="1" smtClean="0">
                <a:solidFill>
                  <a:schemeClr val="bg1"/>
                </a:solidFill>
              </a:rPr>
              <a:t>Fescennine</a:t>
            </a:r>
            <a:r>
              <a:rPr lang="en-GB" dirty="0" smtClean="0">
                <a:solidFill>
                  <a:schemeClr val="bg1"/>
                </a:solidFill>
              </a:rPr>
              <a:t> origins?</a:t>
            </a:r>
          </a:p>
          <a:p>
            <a:pPr>
              <a:buNone/>
            </a:pPr>
            <a:endParaRPr lang="en-GB" sz="1100" dirty="0" smtClean="0">
              <a:solidFill>
                <a:schemeClr val="bg1"/>
              </a:solidFill>
            </a:endParaRPr>
          </a:p>
          <a:p>
            <a:pPr marL="0">
              <a:buNone/>
            </a:pPr>
            <a:r>
              <a:rPr lang="en-GB" dirty="0" smtClean="0">
                <a:solidFill>
                  <a:schemeClr val="bg1"/>
                </a:solidFill>
              </a:rPr>
              <a:t>“And when he [Vespasian] died the famous comedian </a:t>
            </a:r>
            <a:r>
              <a:rPr lang="en-GB" dirty="0" err="1" smtClean="0">
                <a:solidFill>
                  <a:schemeClr val="bg1"/>
                </a:solidFill>
              </a:rPr>
              <a:t>Favor</a:t>
            </a:r>
            <a:r>
              <a:rPr lang="en-GB" dirty="0" smtClean="0">
                <a:solidFill>
                  <a:schemeClr val="bg1"/>
                </a:solidFill>
              </a:rPr>
              <a:t>, who had been chosen to wear his funeral mask in the procession and give the customary imitations of his gestures and words, shouted to the stewards, ‘Hey! How much will all this cost?’ ‘Ten million sesterces,’ they replied. ‘Then I’ll take a hundred thousand down, and you can just chuck me into the Tiber.’ – </a:t>
            </a:r>
            <a:r>
              <a:rPr lang="en-GB" b="1" dirty="0" smtClean="0">
                <a:solidFill>
                  <a:schemeClr val="bg1"/>
                </a:solidFill>
              </a:rPr>
              <a:t>Suetonius</a:t>
            </a:r>
            <a:r>
              <a:rPr lang="en-GB" dirty="0" smtClean="0">
                <a:solidFill>
                  <a:schemeClr val="bg1"/>
                </a:solidFill>
              </a:rPr>
              <a:t> </a:t>
            </a:r>
            <a:r>
              <a:rPr lang="en-GB" b="1" i="1" dirty="0" err="1" smtClean="0">
                <a:solidFill>
                  <a:schemeClr val="bg1"/>
                </a:solidFill>
              </a:rPr>
              <a:t>Divus</a:t>
            </a:r>
            <a:r>
              <a:rPr lang="en-GB" b="1" i="1" dirty="0" smtClean="0">
                <a:solidFill>
                  <a:schemeClr val="bg1"/>
                </a:solidFill>
              </a:rPr>
              <a:t> Vespasian </a:t>
            </a:r>
            <a:r>
              <a:rPr lang="en-GB" b="1" dirty="0" smtClean="0">
                <a:solidFill>
                  <a:schemeClr val="bg1"/>
                </a:solidFill>
              </a:rPr>
              <a:t>19</a:t>
            </a:r>
            <a:r>
              <a:rPr lang="en-GB" dirty="0" smtClean="0">
                <a:solidFill>
                  <a:schemeClr val="bg1"/>
                </a:solidFill>
              </a:rPr>
              <a:t>.</a:t>
            </a:r>
            <a:endParaRPr lang="en-GB" dirty="0">
              <a:solidFill>
                <a:schemeClr val="bg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Burial Outside the </a:t>
            </a:r>
            <a:r>
              <a:rPr lang="en-GB" i="1" dirty="0" err="1" smtClean="0">
                <a:solidFill>
                  <a:schemeClr val="bg1"/>
                </a:solidFill>
              </a:rPr>
              <a:t>Pomerium</a:t>
            </a:r>
            <a:endParaRPr lang="en-GB" i="1" dirty="0">
              <a:solidFill>
                <a:schemeClr val="bg1"/>
              </a:solidFill>
            </a:endParaRPr>
          </a:p>
        </p:txBody>
      </p:sp>
      <p:sp>
        <p:nvSpPr>
          <p:cNvPr id="3" name="Content Placeholder 2"/>
          <p:cNvSpPr>
            <a:spLocks noGrp="1"/>
          </p:cNvSpPr>
          <p:nvPr>
            <p:ph idx="1"/>
          </p:nvPr>
        </p:nvSpPr>
        <p:spPr>
          <a:xfrm>
            <a:off x="107504" y="1169308"/>
            <a:ext cx="5832647" cy="5688692"/>
          </a:xfrm>
        </p:spPr>
        <p:txBody>
          <a:bodyPr>
            <a:normAutofit/>
          </a:bodyPr>
          <a:lstStyle/>
          <a:p>
            <a:pPr marL="0">
              <a:buNone/>
            </a:pPr>
            <a:r>
              <a:rPr lang="en-GB" sz="2400" dirty="0" smtClean="0">
                <a:solidFill>
                  <a:schemeClr val="bg1"/>
                </a:solidFill>
              </a:rPr>
              <a:t>“ ‘A dead person’, the law in the Twelve Tables reads, ‘shall neither be buried nor cremated inside the city.’ This, I suppose, on account of the dangers of fire. Still, since the law includes, as a separate phrase ‘not cremated,’ it means the word buried must extend to the law to inhumation as well.” – </a:t>
            </a:r>
            <a:r>
              <a:rPr lang="en-GB" sz="2400" b="1" dirty="0" smtClean="0">
                <a:solidFill>
                  <a:schemeClr val="bg1"/>
                </a:solidFill>
              </a:rPr>
              <a:t>Cicero </a:t>
            </a:r>
            <a:r>
              <a:rPr lang="en-GB" sz="2400" b="1" i="1" dirty="0" smtClean="0">
                <a:solidFill>
                  <a:schemeClr val="bg1"/>
                </a:solidFill>
              </a:rPr>
              <a:t>On Laws </a:t>
            </a:r>
            <a:r>
              <a:rPr lang="en-GB" sz="2400" b="1" dirty="0" smtClean="0">
                <a:solidFill>
                  <a:schemeClr val="bg1"/>
                </a:solidFill>
              </a:rPr>
              <a:t>2.58</a:t>
            </a:r>
            <a:r>
              <a:rPr lang="en-GB" sz="2400" dirty="0" smtClean="0">
                <a:solidFill>
                  <a:schemeClr val="bg1"/>
                </a:solidFill>
              </a:rPr>
              <a:t>.</a:t>
            </a:r>
          </a:p>
          <a:p>
            <a:endParaRPr lang="en-GB" sz="400" dirty="0" smtClean="0">
              <a:solidFill>
                <a:schemeClr val="bg1"/>
              </a:solidFill>
            </a:endParaRPr>
          </a:p>
          <a:p>
            <a:r>
              <a:rPr lang="en-GB" sz="2200" dirty="0" smtClean="0">
                <a:solidFill>
                  <a:schemeClr val="bg1"/>
                </a:solidFill>
              </a:rPr>
              <a:t>Some exceptions – e.g. </a:t>
            </a:r>
            <a:r>
              <a:rPr lang="en-GB" sz="2200" dirty="0" err="1" smtClean="0">
                <a:solidFill>
                  <a:schemeClr val="bg1"/>
                </a:solidFill>
              </a:rPr>
              <a:t>Fabricus</a:t>
            </a:r>
            <a:r>
              <a:rPr lang="en-GB" sz="2200" dirty="0" smtClean="0">
                <a:solidFill>
                  <a:schemeClr val="bg1"/>
                </a:solidFill>
              </a:rPr>
              <a:t> </a:t>
            </a:r>
            <a:r>
              <a:rPr lang="en-GB" sz="2200" dirty="0" err="1" smtClean="0">
                <a:solidFill>
                  <a:schemeClr val="bg1"/>
                </a:solidFill>
              </a:rPr>
              <a:t>Luscinus</a:t>
            </a:r>
            <a:r>
              <a:rPr lang="en-GB" sz="2200" dirty="0" smtClean="0">
                <a:solidFill>
                  <a:schemeClr val="bg1"/>
                </a:solidFill>
              </a:rPr>
              <a:t>, Trajan.</a:t>
            </a:r>
          </a:p>
          <a:p>
            <a:endParaRPr lang="en-GB" sz="400" dirty="0">
              <a:solidFill>
                <a:schemeClr val="bg1"/>
              </a:solidFill>
            </a:endParaRPr>
          </a:p>
          <a:p>
            <a:r>
              <a:rPr lang="en-GB" sz="2200" dirty="0">
                <a:solidFill>
                  <a:schemeClr val="bg1"/>
                </a:solidFill>
              </a:rPr>
              <a:t>Tombs of wealthy and elite often located on main roads leading out of the city – areas around the Via </a:t>
            </a:r>
            <a:r>
              <a:rPr lang="en-GB" sz="2200" dirty="0" err="1">
                <a:solidFill>
                  <a:schemeClr val="bg1"/>
                </a:solidFill>
              </a:rPr>
              <a:t>Appia</a:t>
            </a:r>
            <a:r>
              <a:rPr lang="en-GB" sz="2200" dirty="0">
                <a:solidFill>
                  <a:schemeClr val="bg1"/>
                </a:solidFill>
              </a:rPr>
              <a:t> and Via Latina.</a:t>
            </a:r>
          </a:p>
          <a:p>
            <a:endParaRPr lang="en-GB" sz="2200" dirty="0">
              <a:solidFill>
                <a:schemeClr val="bg1"/>
              </a:solidFill>
            </a:endParaRPr>
          </a:p>
        </p:txBody>
      </p:sp>
      <p:pic>
        <p:nvPicPr>
          <p:cNvPr id="4" name="Picture 5" descr="via-appia-antic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1198946"/>
            <a:ext cx="2884820" cy="1709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ViaApp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3031148"/>
            <a:ext cx="2952327" cy="1749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5546358" y="2604922"/>
            <a:ext cx="3816424" cy="504056"/>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1" i="0" u="none" strike="noStrike" kern="1200" cap="none" spc="0" normalizeH="0" baseline="0" noProof="0" dirty="0" smtClean="0">
                <a:ln>
                  <a:noFill/>
                </a:ln>
                <a:solidFill>
                  <a:srgbClr val="FFFF00"/>
                </a:solidFill>
                <a:effectLst/>
                <a:uLnTx/>
                <a:uFillTx/>
                <a:latin typeface="+mn-lt"/>
                <a:ea typeface="+mn-ea"/>
                <a:cs typeface="+mn-cs"/>
              </a:rPr>
              <a:t>Via </a:t>
            </a:r>
            <a:r>
              <a:rPr kumimoji="0" lang="en-GB" b="1" i="0" u="none" strike="noStrike" kern="1200" cap="none" spc="0" normalizeH="0" baseline="0" noProof="0" dirty="0" err="1" smtClean="0">
                <a:ln>
                  <a:noFill/>
                </a:ln>
                <a:solidFill>
                  <a:srgbClr val="FFFF00"/>
                </a:solidFill>
                <a:effectLst/>
                <a:uLnTx/>
                <a:uFillTx/>
                <a:latin typeface="+mn-lt"/>
                <a:ea typeface="+mn-ea"/>
                <a:cs typeface="+mn-cs"/>
              </a:rPr>
              <a:t>Appia</a:t>
            </a:r>
            <a:endParaRPr kumimoji="0" lang="en-GB" b="1" i="0" u="none" strike="noStrike" kern="1200" cap="none" spc="0" normalizeH="0" baseline="0" noProof="0" dirty="0" smtClean="0">
              <a:ln>
                <a:noFill/>
              </a:ln>
              <a:solidFill>
                <a:srgbClr val="FFFF00"/>
              </a:solidFill>
              <a:effectLst/>
              <a:uLnTx/>
              <a:uFillTx/>
              <a:latin typeface="+mn-lt"/>
              <a:ea typeface="+mn-ea"/>
              <a:cs typeface="+mn-cs"/>
            </a:endParaRPr>
          </a:p>
        </p:txBody>
      </p:sp>
      <p:pic>
        <p:nvPicPr>
          <p:cNvPr id="7" name="Picture 6"/>
          <p:cNvPicPr>
            <a:picLocks noChangeAspect="1"/>
          </p:cNvPicPr>
          <p:nvPr/>
        </p:nvPicPr>
        <p:blipFill>
          <a:blip r:embed="rId4"/>
          <a:stretch>
            <a:fillRect/>
          </a:stretch>
        </p:blipFill>
        <p:spPr>
          <a:xfrm>
            <a:off x="7307314" y="4893305"/>
            <a:ext cx="1589666" cy="1649492"/>
          </a:xfrm>
          <a:prstGeom prst="rect">
            <a:avLst/>
          </a:prstGeom>
        </p:spPr>
      </p:pic>
      <p:sp>
        <p:nvSpPr>
          <p:cNvPr id="8" name="Content Placeholder 2"/>
          <p:cNvSpPr txBox="1">
            <a:spLocks/>
          </p:cNvSpPr>
          <p:nvPr/>
        </p:nvSpPr>
        <p:spPr>
          <a:xfrm>
            <a:off x="5204022" y="6533964"/>
            <a:ext cx="3960440" cy="648072"/>
          </a:xfrm>
          <a:prstGeom prst="rect">
            <a:avLst/>
          </a:prstGeom>
        </p:spPr>
        <p:txBody>
          <a:bodyPr vert="horz">
            <a:normAutofit/>
          </a:bodyPr>
          <a:lstStyle/>
          <a:p>
            <a:pPr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1600" b="0" i="0" u="none" strike="noStrike" kern="1200" cap="none" spc="0" normalizeH="0" baseline="0" noProof="0" dirty="0" smtClean="0">
                <a:ln>
                  <a:noFill/>
                </a:ln>
                <a:solidFill>
                  <a:schemeClr val="bg1"/>
                </a:solidFill>
                <a:effectLst/>
                <a:uLnTx/>
                <a:uFillTx/>
                <a:latin typeface="+mn-lt"/>
                <a:ea typeface="+mn-ea"/>
                <a:cs typeface="+mn-cs"/>
              </a:rPr>
              <a:t>Augustus’ mausoleum, Campus </a:t>
            </a:r>
            <a:r>
              <a:rPr kumimoji="0" lang="en-GB" sz="1600" b="0" i="0" u="none" strike="noStrike" kern="1200" cap="none" spc="0" normalizeH="0" baseline="0" noProof="0" dirty="0" err="1" smtClean="0">
                <a:ln>
                  <a:noFill/>
                </a:ln>
                <a:solidFill>
                  <a:schemeClr val="bg1"/>
                </a:solidFill>
                <a:effectLst/>
                <a:uLnTx/>
                <a:uFillTx/>
                <a:latin typeface="+mn-lt"/>
                <a:ea typeface="+mn-ea"/>
                <a:cs typeface="+mn-cs"/>
              </a:rPr>
              <a:t>Martius</a:t>
            </a:r>
            <a:endParaRPr kumimoji="0" lang="en-GB" sz="1600" b="0" i="0" u="none" strike="noStrike" kern="1200" cap="none" spc="0" normalizeH="0" baseline="0" noProof="0" dirty="0">
              <a:ln>
                <a:noFill/>
              </a:ln>
              <a:solidFill>
                <a:schemeClr val="bg1"/>
              </a:solidFill>
              <a:effectLst/>
              <a:uLnTx/>
              <a:uFillTx/>
              <a:latin typeface="+mn-lt"/>
              <a:ea typeface="+mn-ea"/>
              <a:cs typeface="+mn-cs"/>
            </a:endParaRPr>
          </a:p>
        </p:txBody>
      </p:sp>
      <p:pic>
        <p:nvPicPr>
          <p:cNvPr id="9" name="Picture 8"/>
          <p:cNvPicPr>
            <a:picLocks noChangeAspect="1"/>
          </p:cNvPicPr>
          <p:nvPr/>
        </p:nvPicPr>
        <p:blipFill>
          <a:blip r:embed="rId5"/>
          <a:stretch>
            <a:fillRect/>
          </a:stretch>
        </p:blipFill>
        <p:spPr>
          <a:xfrm>
            <a:off x="5940151" y="4903354"/>
            <a:ext cx="1249218" cy="1601625"/>
          </a:xfrm>
          <a:prstGeom prst="rect">
            <a:avLst/>
          </a:prstGeom>
        </p:spPr>
      </p:pic>
      <p:sp>
        <p:nvSpPr>
          <p:cNvPr id="10" name="AutoShape 4"/>
          <p:cNvSpPr>
            <a:spLocks noChangeArrowheads="1"/>
          </p:cNvSpPr>
          <p:nvPr/>
        </p:nvSpPr>
        <p:spPr bwMode="auto">
          <a:xfrm rot="19796296">
            <a:off x="6343794" y="5038769"/>
            <a:ext cx="279558" cy="7235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260"/>
            <a:ext cx="8229600" cy="829452"/>
          </a:xfrm>
        </p:spPr>
        <p:txBody>
          <a:bodyPr/>
          <a:lstStyle/>
          <a:p>
            <a:r>
              <a:rPr lang="en-GB" dirty="0" smtClean="0">
                <a:solidFill>
                  <a:schemeClr val="bg1"/>
                </a:solidFill>
              </a:rPr>
              <a:t>Tombs</a:t>
            </a:r>
            <a:endParaRPr lang="en-GB" dirty="0">
              <a:solidFill>
                <a:schemeClr val="bg1"/>
              </a:solidFill>
            </a:endParaRPr>
          </a:p>
        </p:txBody>
      </p:sp>
      <p:sp>
        <p:nvSpPr>
          <p:cNvPr id="3" name="Content Placeholder 2"/>
          <p:cNvSpPr>
            <a:spLocks noGrp="1"/>
          </p:cNvSpPr>
          <p:nvPr>
            <p:ph idx="1"/>
          </p:nvPr>
        </p:nvSpPr>
        <p:spPr>
          <a:xfrm>
            <a:off x="34836" y="867269"/>
            <a:ext cx="6285099" cy="3569843"/>
          </a:xfrm>
        </p:spPr>
        <p:txBody>
          <a:bodyPr>
            <a:normAutofit fontScale="85000" lnSpcReduction="20000"/>
          </a:bodyPr>
          <a:lstStyle/>
          <a:p>
            <a:endParaRPr lang="en-GB" sz="600" dirty="0" smtClean="0">
              <a:solidFill>
                <a:schemeClr val="bg1"/>
              </a:solidFill>
            </a:endParaRPr>
          </a:p>
          <a:p>
            <a:r>
              <a:rPr lang="en-GB" dirty="0" smtClean="0">
                <a:solidFill>
                  <a:schemeClr val="bg1"/>
                </a:solidFill>
              </a:rPr>
              <a:t>Tombs of wealthy became more elaborate  externally by late republic, though become more modest during early Principate (and conversely more elaborate internally).</a:t>
            </a:r>
          </a:p>
          <a:p>
            <a:endParaRPr lang="en-GB" sz="600" dirty="0" smtClean="0">
              <a:solidFill>
                <a:schemeClr val="bg1"/>
              </a:solidFill>
            </a:endParaRPr>
          </a:p>
          <a:p>
            <a:r>
              <a:rPr lang="en-GB" dirty="0" smtClean="0">
                <a:solidFill>
                  <a:schemeClr val="bg1"/>
                </a:solidFill>
              </a:rPr>
              <a:t>The very poor and those lacking families, might be buried in mass graves, like those near Esquiline.</a:t>
            </a:r>
          </a:p>
          <a:p>
            <a:endParaRPr lang="en-GB" sz="600" dirty="0" smtClean="0">
              <a:solidFill>
                <a:schemeClr val="bg1"/>
              </a:solidFill>
            </a:endParaRPr>
          </a:p>
          <a:p>
            <a:r>
              <a:rPr lang="en-GB" dirty="0" smtClean="0">
                <a:solidFill>
                  <a:schemeClr val="bg1"/>
                </a:solidFill>
              </a:rPr>
              <a:t>The less poor might be buried in graves marked by tiles or amphorae.</a:t>
            </a:r>
            <a:endParaRPr lang="en-GB" dirty="0">
              <a:solidFill>
                <a:schemeClr val="bg1"/>
              </a:solidFill>
            </a:endParaRPr>
          </a:p>
        </p:txBody>
      </p:sp>
      <p:pic>
        <p:nvPicPr>
          <p:cNvPr id="4" name="Picture 3" descr="pyramid_cestius01.jpg"/>
          <p:cNvPicPr>
            <a:picLocks noChangeAspect="1"/>
          </p:cNvPicPr>
          <p:nvPr/>
        </p:nvPicPr>
        <p:blipFill>
          <a:blip r:embed="rId2" cstate="print"/>
          <a:stretch>
            <a:fillRect/>
          </a:stretch>
        </p:blipFill>
        <p:spPr>
          <a:xfrm>
            <a:off x="6319936" y="836713"/>
            <a:ext cx="2428528" cy="2952328"/>
          </a:xfrm>
          <a:prstGeom prst="rect">
            <a:avLst/>
          </a:prstGeom>
        </p:spPr>
      </p:pic>
      <p:sp>
        <p:nvSpPr>
          <p:cNvPr id="5" name="Content Placeholder 2"/>
          <p:cNvSpPr txBox="1">
            <a:spLocks/>
          </p:cNvSpPr>
          <p:nvPr/>
        </p:nvSpPr>
        <p:spPr>
          <a:xfrm>
            <a:off x="6319936" y="3861048"/>
            <a:ext cx="3040088" cy="576064"/>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1400" b="0" i="0" u="none" strike="noStrike" kern="1200" cap="none" spc="0" normalizeH="0" baseline="0" noProof="0" dirty="0" smtClean="0">
                <a:ln>
                  <a:noFill/>
                </a:ln>
                <a:solidFill>
                  <a:schemeClr val="bg1"/>
                </a:solidFill>
                <a:effectLst/>
                <a:uLnTx/>
                <a:uFillTx/>
                <a:latin typeface="+mn-lt"/>
                <a:ea typeface="+mn-ea"/>
                <a:cs typeface="+mn-cs"/>
              </a:rPr>
              <a:t>Pyramid of Cestius – c. 18-12 BC</a:t>
            </a:r>
            <a:r>
              <a:rPr kumimoji="0" lang="en-GB" sz="1400" b="0" i="0" u="none" strike="noStrike" kern="1200" cap="none" spc="0" normalizeH="0" noProof="0" dirty="0" smtClean="0">
                <a:ln>
                  <a:noFill/>
                </a:ln>
                <a:solidFill>
                  <a:schemeClr val="bg1"/>
                </a:solidFill>
                <a:effectLst/>
                <a:uLnTx/>
                <a:uFillTx/>
                <a:latin typeface="+mn-lt"/>
                <a:ea typeface="+mn-ea"/>
                <a:cs typeface="+mn-cs"/>
              </a:rPr>
              <a:t> – Via </a:t>
            </a:r>
            <a:r>
              <a:rPr kumimoji="0" lang="en-GB" sz="1400" b="0" i="0" u="none" strike="noStrike" kern="1200" cap="none" spc="0" normalizeH="0" noProof="0" dirty="0" err="1" smtClean="0">
                <a:ln>
                  <a:noFill/>
                </a:ln>
                <a:solidFill>
                  <a:schemeClr val="bg1"/>
                </a:solidFill>
                <a:effectLst/>
                <a:uLnTx/>
                <a:uFillTx/>
                <a:latin typeface="+mn-lt"/>
                <a:ea typeface="+mn-ea"/>
                <a:cs typeface="+mn-cs"/>
              </a:rPr>
              <a:t>Ostiensis</a:t>
            </a:r>
            <a:r>
              <a:rPr kumimoji="0" lang="en-GB" sz="1400" b="0" i="0" u="none" strike="noStrike" kern="1200" cap="none" spc="0" normalizeH="0" noProof="0" dirty="0" smtClean="0">
                <a:ln>
                  <a:noFill/>
                </a:ln>
                <a:solidFill>
                  <a:schemeClr val="bg1"/>
                </a:solidFill>
                <a:effectLst/>
                <a:uLnTx/>
                <a:uFillTx/>
                <a:latin typeface="+mn-lt"/>
                <a:ea typeface="+mn-ea"/>
                <a:cs typeface="+mn-cs"/>
              </a:rPr>
              <a:t>.</a:t>
            </a:r>
            <a:r>
              <a:rPr kumimoji="0" lang="en-GB" sz="1400" b="0" i="0" u="none" strike="noStrike" kern="1200" cap="none" spc="0" normalizeH="0" baseline="0" noProof="0" dirty="0" smtClean="0">
                <a:ln>
                  <a:noFill/>
                </a:ln>
                <a:solidFill>
                  <a:schemeClr val="bg1"/>
                </a:solidFill>
                <a:effectLst/>
                <a:uLnTx/>
                <a:uFillTx/>
                <a:latin typeface="+mn-lt"/>
                <a:ea typeface="+mn-ea"/>
                <a:cs typeface="+mn-cs"/>
              </a:rPr>
              <a:t> </a:t>
            </a:r>
          </a:p>
        </p:txBody>
      </p:sp>
      <p:pic>
        <p:nvPicPr>
          <p:cNvPr id="6" name="Picture 5"/>
          <p:cNvPicPr>
            <a:picLocks noChangeAspect="1"/>
          </p:cNvPicPr>
          <p:nvPr/>
        </p:nvPicPr>
        <p:blipFill>
          <a:blip r:embed="rId3"/>
          <a:stretch>
            <a:fillRect/>
          </a:stretch>
        </p:blipFill>
        <p:spPr>
          <a:xfrm>
            <a:off x="155610" y="4425908"/>
            <a:ext cx="1485415" cy="2326399"/>
          </a:xfrm>
          <a:prstGeom prst="rect">
            <a:avLst/>
          </a:prstGeom>
        </p:spPr>
      </p:pic>
      <p:sp>
        <p:nvSpPr>
          <p:cNvPr id="7" name="Content Placeholder 2"/>
          <p:cNvSpPr txBox="1">
            <a:spLocks/>
          </p:cNvSpPr>
          <p:nvPr/>
        </p:nvSpPr>
        <p:spPr>
          <a:xfrm>
            <a:off x="1641025" y="4599856"/>
            <a:ext cx="1274791" cy="1061392"/>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Tomb of </a:t>
            </a:r>
            <a:r>
              <a:rPr kumimoji="0" lang="en-GB" b="0" i="0" u="none" strike="noStrike" kern="1200" cap="none" spc="0" normalizeH="0" baseline="0" noProof="0" dirty="0" err="1" smtClean="0">
                <a:ln>
                  <a:noFill/>
                </a:ln>
                <a:solidFill>
                  <a:schemeClr val="bg1"/>
                </a:solidFill>
                <a:effectLst/>
                <a:uLnTx/>
                <a:uFillTx/>
                <a:latin typeface="+mn-lt"/>
                <a:ea typeface="+mn-ea"/>
                <a:cs typeface="+mn-cs"/>
              </a:rPr>
              <a:t>Eurysaces</a:t>
            </a:r>
            <a:r>
              <a:rPr kumimoji="0" lang="en-GB" b="0" i="0" u="none" strike="noStrike" kern="1200" cap="none" spc="0" normalizeH="0" baseline="0" noProof="0" dirty="0" smtClean="0">
                <a:ln>
                  <a:noFill/>
                </a:ln>
                <a:solidFill>
                  <a:schemeClr val="bg1"/>
                </a:solidFill>
                <a:effectLst/>
                <a:uLnTx/>
                <a:uFillTx/>
                <a:latin typeface="+mn-lt"/>
                <a:ea typeface="+mn-ea"/>
                <a:cs typeface="+mn-cs"/>
              </a:rPr>
              <a:t>, c.30 BC. </a:t>
            </a:r>
          </a:p>
        </p:txBody>
      </p:sp>
      <p:pic>
        <p:nvPicPr>
          <p:cNvPr id="8" name="Picture 7"/>
          <p:cNvPicPr>
            <a:picLocks noChangeAspect="1"/>
          </p:cNvPicPr>
          <p:nvPr/>
        </p:nvPicPr>
        <p:blipFill>
          <a:blip r:embed="rId4"/>
          <a:stretch>
            <a:fillRect/>
          </a:stretch>
        </p:blipFill>
        <p:spPr>
          <a:xfrm>
            <a:off x="2915816" y="4534851"/>
            <a:ext cx="1368152" cy="2217456"/>
          </a:xfrm>
          <a:prstGeom prst="rect">
            <a:avLst/>
          </a:prstGeom>
        </p:spPr>
      </p:pic>
      <p:sp>
        <p:nvSpPr>
          <p:cNvPr id="9" name="Content Placeholder 2"/>
          <p:cNvSpPr txBox="1">
            <a:spLocks/>
          </p:cNvSpPr>
          <p:nvPr/>
        </p:nvSpPr>
        <p:spPr>
          <a:xfrm>
            <a:off x="4295796" y="4534849"/>
            <a:ext cx="1356323" cy="2217457"/>
          </a:xfrm>
          <a:prstGeom prst="rect">
            <a:avLst/>
          </a:prstGeom>
        </p:spPr>
        <p:txBody>
          <a:bodyPr vert="horz">
            <a:normAutofit/>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rPr>
              <a:t>Tomb of</a:t>
            </a:r>
            <a:r>
              <a:rPr kumimoji="0" lang="en-GB" b="0" i="0" u="none" strike="noStrike" kern="1200" cap="none" spc="0" normalizeH="0" noProof="0" dirty="0" smtClean="0">
                <a:ln>
                  <a:noFill/>
                </a:ln>
                <a:solidFill>
                  <a:schemeClr val="bg1"/>
                </a:solidFill>
                <a:effectLst/>
                <a:uLnTx/>
                <a:uFillTx/>
              </a:rPr>
              <a:t> P. </a:t>
            </a:r>
            <a:r>
              <a:rPr kumimoji="0" lang="en-GB" b="0" i="0" u="none" strike="noStrike" kern="1200" cap="none" spc="0" normalizeH="0" noProof="0" dirty="0" err="1" smtClean="0">
                <a:ln>
                  <a:noFill/>
                </a:ln>
                <a:solidFill>
                  <a:schemeClr val="bg1"/>
                </a:solidFill>
                <a:effectLst/>
                <a:uLnTx/>
                <a:uFillTx/>
              </a:rPr>
              <a:t>Aelius</a:t>
            </a:r>
            <a:r>
              <a:rPr lang="en-GB" dirty="0">
                <a:solidFill>
                  <a:schemeClr val="bg1"/>
                </a:solidFill>
              </a:rPr>
              <a:t> </a:t>
            </a:r>
            <a:r>
              <a:rPr lang="en-GB" dirty="0" err="1" smtClean="0">
                <a:solidFill>
                  <a:schemeClr val="bg1"/>
                </a:solidFill>
              </a:rPr>
              <a:t>Gutta</a:t>
            </a:r>
            <a:r>
              <a:rPr lang="en-GB" dirty="0" smtClean="0">
                <a:solidFill>
                  <a:schemeClr val="bg1"/>
                </a:solidFill>
              </a:rPr>
              <a:t> </a:t>
            </a:r>
            <a:r>
              <a:rPr lang="en-GB" dirty="0" err="1" smtClean="0">
                <a:solidFill>
                  <a:schemeClr val="bg1"/>
                </a:solidFill>
              </a:rPr>
              <a:t>Calpurnius</a:t>
            </a:r>
            <a:r>
              <a:rPr kumimoji="0" lang="en-GB" b="0" i="0" u="none" strike="noStrike" kern="1200" cap="none" spc="0" normalizeH="0" baseline="0" noProof="0" dirty="0" smtClean="0">
                <a:ln>
                  <a:noFill/>
                </a:ln>
                <a:solidFill>
                  <a:schemeClr val="bg1"/>
                </a:solidFill>
                <a:effectLst/>
                <a:uLnTx/>
                <a:uFillTx/>
              </a:rPr>
              <a:t> c. 2</a:t>
            </a:r>
            <a:r>
              <a:rPr kumimoji="0" lang="en-GB" b="0" i="0" u="none" strike="noStrike" kern="1200" cap="none" spc="0" normalizeH="0" baseline="30000" noProof="0" dirty="0" smtClean="0">
                <a:ln>
                  <a:noFill/>
                </a:ln>
                <a:solidFill>
                  <a:schemeClr val="bg1"/>
                </a:solidFill>
                <a:effectLst/>
                <a:uLnTx/>
                <a:uFillTx/>
              </a:rPr>
              <a:t>nd</a:t>
            </a:r>
            <a:r>
              <a:rPr kumimoji="0" lang="en-GB" b="0" i="0" u="none" strike="noStrike" kern="1200" cap="none" spc="0" normalizeH="0" baseline="0" noProof="0" dirty="0" smtClean="0">
                <a:ln>
                  <a:noFill/>
                </a:ln>
                <a:solidFill>
                  <a:schemeClr val="bg1"/>
                </a:solidFill>
                <a:effectLst/>
                <a:uLnTx/>
                <a:uFillTx/>
              </a:rPr>
              <a:t> c AD</a:t>
            </a:r>
          </a:p>
        </p:txBody>
      </p:sp>
      <p:pic>
        <p:nvPicPr>
          <p:cNvPr id="10" name="Picture 9"/>
          <p:cNvPicPr>
            <a:picLocks noChangeAspect="1"/>
          </p:cNvPicPr>
          <p:nvPr/>
        </p:nvPicPr>
        <p:blipFill>
          <a:blip r:embed="rId5"/>
          <a:stretch>
            <a:fillRect/>
          </a:stretch>
        </p:blipFill>
        <p:spPr>
          <a:xfrm>
            <a:off x="6017712" y="4509119"/>
            <a:ext cx="1445162" cy="2243188"/>
          </a:xfrm>
          <a:prstGeom prst="rect">
            <a:avLst/>
          </a:prstGeom>
        </p:spPr>
      </p:pic>
      <p:sp>
        <p:nvSpPr>
          <p:cNvPr id="11" name="Content Placeholder 2"/>
          <p:cNvSpPr txBox="1">
            <a:spLocks/>
          </p:cNvSpPr>
          <p:nvPr/>
        </p:nvSpPr>
        <p:spPr>
          <a:xfrm>
            <a:off x="7468121" y="4555098"/>
            <a:ext cx="1568375" cy="2269215"/>
          </a:xfrm>
          <a:prstGeom prst="rect">
            <a:avLst/>
          </a:prstGeom>
        </p:spPr>
        <p:txBody>
          <a:bodyPr vert="horz">
            <a:normAutofit/>
          </a:bodyPr>
          <a:lstStyle/>
          <a:p>
            <a:pPr lvl="0" indent="-411480">
              <a:spcBef>
                <a:spcPct val="20000"/>
              </a:spcBef>
              <a:buClr>
                <a:schemeClr val="tx1">
                  <a:shade val="95000"/>
                </a:schemeClr>
              </a:buClr>
              <a:buSzPct val="65000"/>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Terracotta</a:t>
            </a:r>
            <a:r>
              <a:rPr kumimoji="0" lang="en-GB" b="0" i="0" u="none" strike="noStrike" kern="1200" cap="none" spc="0" normalizeH="0" noProof="0" dirty="0" smtClean="0">
                <a:ln>
                  <a:noFill/>
                </a:ln>
                <a:solidFill>
                  <a:schemeClr val="bg1"/>
                </a:solidFill>
                <a:effectLst/>
                <a:uLnTx/>
                <a:uFillTx/>
                <a:latin typeface="+mn-lt"/>
                <a:ea typeface="+mn-ea"/>
                <a:cs typeface="+mn-cs"/>
              </a:rPr>
              <a:t> images from tomb of </a:t>
            </a:r>
            <a:r>
              <a:rPr lang="en-GB" dirty="0" err="1" smtClean="0">
                <a:solidFill>
                  <a:schemeClr val="bg1"/>
                </a:solidFill>
              </a:rPr>
              <a:t>Verrius</a:t>
            </a:r>
            <a:r>
              <a:rPr lang="en-GB" dirty="0" smtClean="0">
                <a:solidFill>
                  <a:schemeClr val="bg1"/>
                </a:solidFill>
              </a:rPr>
              <a:t> </a:t>
            </a:r>
            <a:r>
              <a:rPr lang="en-GB" dirty="0" err="1">
                <a:solidFill>
                  <a:schemeClr val="bg1"/>
                </a:solidFill>
              </a:rPr>
              <a:t>Euhelpistus</a:t>
            </a:r>
            <a:endParaRPr kumimoji="0" lang="en-GB" i="0" u="none" strike="noStrike" kern="1200" cap="none" spc="0" normalizeH="0" baseline="0" noProof="0" dirty="0" smtClean="0">
              <a:ln>
                <a:noFill/>
              </a:ln>
              <a:solidFill>
                <a:schemeClr val="bg1"/>
              </a:solidFill>
              <a:effectLst/>
              <a:uLnTx/>
              <a:uFillTx/>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Cremation and Inhumation</a:t>
            </a:r>
            <a:endParaRPr lang="en-GB" dirty="0">
              <a:solidFill>
                <a:schemeClr val="bg1"/>
              </a:solidFill>
            </a:endParaRPr>
          </a:p>
        </p:txBody>
      </p:sp>
      <p:pic>
        <p:nvPicPr>
          <p:cNvPr id="17410" name="Picture 2"/>
          <p:cNvPicPr>
            <a:picLocks noGrp="1" noChangeAspect="1" noChangeArrowheads="1"/>
          </p:cNvPicPr>
          <p:nvPr>
            <p:ph idx="1"/>
          </p:nvPr>
        </p:nvPicPr>
        <p:blipFill>
          <a:blip r:embed="rId2" cstate="print"/>
          <a:srcRect/>
          <a:stretch>
            <a:fillRect/>
          </a:stretch>
        </p:blipFill>
        <p:spPr bwMode="auto">
          <a:xfrm>
            <a:off x="179512" y="3933056"/>
            <a:ext cx="4028734" cy="2455010"/>
          </a:xfrm>
          <a:prstGeom prst="rect">
            <a:avLst/>
          </a:prstGeom>
          <a:noFill/>
          <a:ln w="9525">
            <a:noFill/>
            <a:miter lim="800000"/>
            <a:headEnd/>
            <a:tailEnd/>
          </a:ln>
        </p:spPr>
      </p:pic>
      <p:sp>
        <p:nvSpPr>
          <p:cNvPr id="6" name="Content Placeholder 2"/>
          <p:cNvSpPr txBox="1">
            <a:spLocks/>
          </p:cNvSpPr>
          <p:nvPr/>
        </p:nvSpPr>
        <p:spPr>
          <a:xfrm>
            <a:off x="-108520" y="6461839"/>
            <a:ext cx="5004048" cy="504056"/>
          </a:xfrm>
          <a:prstGeom prst="rect">
            <a:avLst/>
          </a:prstGeom>
        </p:spPr>
        <p:txBody>
          <a:bodyPr vert="horz">
            <a:norm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Ostia – Columbarium with niches for urns. </a:t>
            </a:r>
          </a:p>
        </p:txBody>
      </p:sp>
      <p:sp>
        <p:nvSpPr>
          <p:cNvPr id="7" name="Content Placeholder 2"/>
          <p:cNvSpPr txBox="1">
            <a:spLocks/>
          </p:cNvSpPr>
          <p:nvPr/>
        </p:nvSpPr>
        <p:spPr>
          <a:xfrm>
            <a:off x="107504" y="1340767"/>
            <a:ext cx="4100742" cy="2518515"/>
          </a:xfrm>
          <a:prstGeom prst="rect">
            <a:avLst/>
          </a:prstGeom>
        </p:spPr>
        <p:txBody>
          <a:bodyPr vert="horz">
            <a:normAutofit lnSpcReduction="10000"/>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1600" dirty="0" smtClean="0">
                <a:solidFill>
                  <a:schemeClr val="bg1"/>
                </a:solidFill>
              </a:rPr>
              <a:t>“Cremation was not practised among the early Romans; bodies were laid in the earth. But when they became aware that the bodies of those who fell in far-off wars were being dug up, they instituted cremation. And yet many families continued with the old ritual of burial, such as the </a:t>
            </a:r>
            <a:r>
              <a:rPr lang="en-GB" sz="1600" dirty="0" err="1" smtClean="0">
                <a:solidFill>
                  <a:schemeClr val="bg1"/>
                </a:solidFill>
              </a:rPr>
              <a:t>Cornelii</a:t>
            </a:r>
            <a:r>
              <a:rPr lang="en-GB" sz="1600" dirty="0" smtClean="0">
                <a:solidFill>
                  <a:schemeClr val="bg1"/>
                </a:solidFill>
              </a:rPr>
              <a:t>, none of whom, it is reported, were cremated before the dictator Cornelius Sulla.” – </a:t>
            </a:r>
            <a:r>
              <a:rPr lang="en-GB" sz="1600" b="1" dirty="0" smtClean="0">
                <a:solidFill>
                  <a:schemeClr val="bg1"/>
                </a:solidFill>
              </a:rPr>
              <a:t>Pliny </a:t>
            </a:r>
            <a:r>
              <a:rPr lang="en-GB" sz="1600" b="1" i="1" dirty="0" smtClean="0">
                <a:solidFill>
                  <a:schemeClr val="bg1"/>
                </a:solidFill>
              </a:rPr>
              <a:t>NH </a:t>
            </a:r>
            <a:r>
              <a:rPr lang="en-GB" sz="1600" b="1" dirty="0" smtClean="0">
                <a:solidFill>
                  <a:schemeClr val="bg1"/>
                </a:solidFill>
              </a:rPr>
              <a:t>7.187.</a:t>
            </a:r>
            <a:endParaRPr lang="en-GB" sz="1600" b="1" dirty="0">
              <a:solidFill>
                <a:schemeClr val="bg1"/>
              </a:solidFill>
            </a:endParaRPr>
          </a:p>
        </p:txBody>
      </p:sp>
      <p:pic>
        <p:nvPicPr>
          <p:cNvPr id="8" name="Content Placeholder 9" descr="cinerary urn.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5035" y="4706833"/>
            <a:ext cx="1865901"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2"/>
          <p:cNvSpPr txBox="1">
            <a:spLocks/>
          </p:cNvSpPr>
          <p:nvPr/>
        </p:nvSpPr>
        <p:spPr>
          <a:xfrm>
            <a:off x="4283968" y="1461666"/>
            <a:ext cx="4752528" cy="2687414"/>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Burial becomes increasingly popular from 3</a:t>
            </a:r>
            <a:r>
              <a:rPr lang="en-GB" baseline="30000" dirty="0" smtClean="0">
                <a:solidFill>
                  <a:schemeClr val="bg1"/>
                </a:solidFill>
              </a:rPr>
              <a:t>rd</a:t>
            </a:r>
            <a:r>
              <a:rPr lang="en-GB" dirty="0" smtClean="0">
                <a:solidFill>
                  <a:schemeClr val="bg1"/>
                </a:solidFill>
              </a:rPr>
              <a:t> c AD. </a:t>
            </a:r>
          </a:p>
          <a:p>
            <a:endParaRPr lang="en-GB" sz="900" dirty="0" smtClean="0">
              <a:solidFill>
                <a:schemeClr val="bg1"/>
              </a:solidFill>
            </a:endParaRPr>
          </a:p>
          <a:p>
            <a:r>
              <a:rPr lang="en-GB" dirty="0" smtClean="0">
                <a:solidFill>
                  <a:schemeClr val="bg1"/>
                </a:solidFill>
              </a:rPr>
              <a:t>Catacombs </a:t>
            </a:r>
            <a:r>
              <a:rPr lang="en-GB" dirty="0">
                <a:solidFill>
                  <a:schemeClr val="bg1"/>
                </a:solidFill>
              </a:rPr>
              <a:t>extend for thousands of kilometres beneath Rome</a:t>
            </a:r>
            <a:r>
              <a:rPr lang="en-GB" dirty="0" smtClean="0">
                <a:solidFill>
                  <a:schemeClr val="bg1"/>
                </a:solidFill>
              </a:rPr>
              <a:t>: </a:t>
            </a:r>
            <a:r>
              <a:rPr lang="en-GB" dirty="0">
                <a:solidFill>
                  <a:schemeClr val="bg1"/>
                </a:solidFill>
              </a:rPr>
              <a:t>thousands of inscriptions and also skeletal remains</a:t>
            </a:r>
          </a:p>
          <a:p>
            <a:endParaRPr lang="en-GB" sz="900" dirty="0">
              <a:solidFill>
                <a:schemeClr val="bg1"/>
              </a:solidFill>
            </a:endParaRPr>
          </a:p>
          <a:p>
            <a:r>
              <a:rPr lang="en-GB" dirty="0">
                <a:solidFill>
                  <a:schemeClr val="bg1"/>
                </a:solidFill>
              </a:rPr>
              <a:t>Inscriptions provide details on age, gender, professions and time of death.</a:t>
            </a:r>
          </a:p>
          <a:p>
            <a:endParaRPr lang="en-GB" dirty="0">
              <a:solidFill>
                <a:schemeClr val="bg1"/>
              </a:solidFill>
            </a:endParaRPr>
          </a:p>
        </p:txBody>
      </p:sp>
      <p:pic>
        <p:nvPicPr>
          <p:cNvPr id="3" name="Picture 2"/>
          <p:cNvPicPr>
            <a:picLocks noChangeAspect="1"/>
          </p:cNvPicPr>
          <p:nvPr/>
        </p:nvPicPr>
        <p:blipFill>
          <a:blip r:embed="rId4"/>
          <a:stretch>
            <a:fillRect/>
          </a:stretch>
        </p:blipFill>
        <p:spPr>
          <a:xfrm>
            <a:off x="5618130" y="4193108"/>
            <a:ext cx="2468350" cy="2268732"/>
          </a:xfrm>
          <a:prstGeom prst="rect">
            <a:avLst/>
          </a:prstGeom>
        </p:spPr>
      </p:pic>
      <p:sp>
        <p:nvSpPr>
          <p:cNvPr id="10" name="Content Placeholder 2"/>
          <p:cNvSpPr txBox="1">
            <a:spLocks/>
          </p:cNvSpPr>
          <p:nvPr/>
        </p:nvSpPr>
        <p:spPr>
          <a:xfrm>
            <a:off x="5026728" y="6461839"/>
            <a:ext cx="3636912" cy="396161"/>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b="0" i="0" u="none" strike="noStrike" kern="1200" cap="none" spc="0" normalizeH="0" baseline="0" noProof="0" dirty="0" smtClean="0">
                <a:ln>
                  <a:noFill/>
                </a:ln>
                <a:solidFill>
                  <a:schemeClr val="bg1"/>
                </a:solidFill>
                <a:effectLst/>
                <a:uLnTx/>
                <a:uFillTx/>
                <a:latin typeface="+mn-lt"/>
                <a:ea typeface="+mn-ea"/>
                <a:cs typeface="+mn-cs"/>
              </a:rPr>
              <a:t>Catacombs </a:t>
            </a:r>
            <a:r>
              <a:rPr kumimoji="0" lang="en-GB" b="0" i="0" u="none" strike="noStrike" kern="1200" cap="none" spc="0" normalizeH="0" noProof="0" dirty="0" smtClean="0">
                <a:ln>
                  <a:noFill/>
                </a:ln>
                <a:solidFill>
                  <a:schemeClr val="bg1"/>
                </a:solidFill>
                <a:effectLst/>
                <a:uLnTx/>
                <a:uFillTx/>
                <a:latin typeface="+mn-lt"/>
                <a:ea typeface="+mn-ea"/>
                <a:cs typeface="+mn-cs"/>
              </a:rPr>
              <a:t> - Rome</a:t>
            </a:r>
            <a:endParaRPr kumimoji="0" lang="en-GB" b="0" i="0" u="none" strike="noStrike" kern="1200" cap="none" spc="0" normalizeH="0" baseline="0" noProof="0" dirty="0" smtClean="0">
              <a:ln>
                <a:noFill/>
              </a:ln>
              <a:solidFill>
                <a:schemeClr val="bg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07504" y="1484784"/>
            <a:ext cx="8856984" cy="5373216"/>
          </a:xfrm>
        </p:spPr>
        <p:txBody>
          <a:bodyPr>
            <a:normAutofit/>
          </a:bodyPr>
          <a:lstStyle/>
          <a:p>
            <a:r>
              <a:rPr lang="en-GB" dirty="0" err="1" smtClean="0">
                <a:solidFill>
                  <a:schemeClr val="bg1"/>
                </a:solidFill>
              </a:rPr>
              <a:t>Kosak</a:t>
            </a:r>
            <a:r>
              <a:rPr lang="en-GB" dirty="0" smtClean="0">
                <a:solidFill>
                  <a:schemeClr val="bg1"/>
                </a:solidFill>
              </a:rPr>
              <a:t>, J. C. 2000: </a:t>
            </a:r>
            <a:r>
              <a:rPr lang="en-GB" i="1" dirty="0" smtClean="0">
                <a:solidFill>
                  <a:schemeClr val="bg1"/>
                </a:solidFill>
              </a:rPr>
              <a:t>‘</a:t>
            </a:r>
            <a:r>
              <a:rPr lang="en-GB" dirty="0" smtClean="0">
                <a:solidFill>
                  <a:schemeClr val="bg1"/>
                </a:solidFill>
              </a:rPr>
              <a:t>Polis </a:t>
            </a:r>
            <a:r>
              <a:rPr lang="en-GB" dirty="0" err="1" smtClean="0">
                <a:solidFill>
                  <a:schemeClr val="bg1"/>
                </a:solidFill>
              </a:rPr>
              <a:t>Nosousa</a:t>
            </a:r>
            <a:r>
              <a:rPr lang="en-GB" i="1" dirty="0" smtClean="0">
                <a:solidFill>
                  <a:schemeClr val="bg1"/>
                </a:solidFill>
              </a:rPr>
              <a:t>’,</a:t>
            </a:r>
            <a:r>
              <a:rPr lang="en-GB" dirty="0" smtClean="0">
                <a:solidFill>
                  <a:schemeClr val="bg1"/>
                </a:solidFill>
              </a:rPr>
              <a:t> in Hope, M. V., and Marshall, E. (eds.), </a:t>
            </a:r>
            <a:r>
              <a:rPr lang="en-GB" i="1" dirty="0" smtClean="0">
                <a:solidFill>
                  <a:schemeClr val="bg1"/>
                </a:solidFill>
              </a:rPr>
              <a:t>Death and Disease in the Ancient City</a:t>
            </a:r>
            <a:r>
              <a:rPr lang="en-GB" dirty="0" smtClean="0">
                <a:solidFill>
                  <a:schemeClr val="bg1"/>
                </a:solidFill>
              </a:rPr>
              <a:t> (London: </a:t>
            </a:r>
            <a:r>
              <a:rPr lang="en-GB" dirty="0" err="1" smtClean="0">
                <a:solidFill>
                  <a:schemeClr val="bg1"/>
                </a:solidFill>
              </a:rPr>
              <a:t>Routledge</a:t>
            </a:r>
            <a:r>
              <a:rPr lang="en-GB" dirty="0" smtClean="0">
                <a:solidFill>
                  <a:schemeClr val="bg1"/>
                </a:solidFill>
              </a:rPr>
              <a:t>): 35-54. </a:t>
            </a:r>
          </a:p>
          <a:p>
            <a:endParaRPr lang="en-GB" sz="1000" dirty="0" smtClean="0">
              <a:solidFill>
                <a:schemeClr val="bg1"/>
              </a:solidFill>
            </a:endParaRPr>
          </a:p>
          <a:p>
            <a:r>
              <a:rPr lang="en-GB" dirty="0" smtClean="0">
                <a:solidFill>
                  <a:schemeClr val="bg1"/>
                </a:solidFill>
              </a:rPr>
              <a:t>Patterson, J. R. 2008: ‘Living and Dying in the City of Rome: houses and tombs’, in </a:t>
            </a:r>
            <a:r>
              <a:rPr lang="en-GB" dirty="0" err="1" smtClean="0">
                <a:solidFill>
                  <a:schemeClr val="bg1"/>
                </a:solidFill>
              </a:rPr>
              <a:t>Coulston</a:t>
            </a:r>
            <a:r>
              <a:rPr lang="en-GB" dirty="0" smtClean="0">
                <a:solidFill>
                  <a:schemeClr val="bg1"/>
                </a:solidFill>
              </a:rPr>
              <a:t>, J., and Dodge, H. (eds.), </a:t>
            </a:r>
            <a:r>
              <a:rPr lang="en-GB" i="1" dirty="0" smtClean="0">
                <a:solidFill>
                  <a:schemeClr val="bg1"/>
                </a:solidFill>
              </a:rPr>
              <a:t>Ancient Rome: The Archaeology of the Eternal City </a:t>
            </a:r>
            <a:r>
              <a:rPr lang="en-GB" dirty="0" smtClean="0">
                <a:solidFill>
                  <a:schemeClr val="bg1"/>
                </a:solidFill>
              </a:rPr>
              <a:t>(Oxford: Oxford University School of Archaeology): 259-289.</a:t>
            </a:r>
          </a:p>
          <a:p>
            <a:endParaRPr lang="en-GB" sz="1000" dirty="0" smtClean="0">
              <a:solidFill>
                <a:schemeClr val="bg1"/>
              </a:solidFill>
            </a:endParaRPr>
          </a:p>
          <a:p>
            <a:r>
              <a:rPr lang="en-GB" dirty="0" smtClean="0">
                <a:solidFill>
                  <a:schemeClr val="bg1"/>
                </a:solidFill>
              </a:rPr>
              <a:t>Morris, I. 1992: </a:t>
            </a:r>
            <a:r>
              <a:rPr lang="en-GB" i="1" dirty="0" smtClean="0">
                <a:solidFill>
                  <a:schemeClr val="bg1"/>
                </a:solidFill>
              </a:rPr>
              <a:t>Death-Ritual and Social Structure in Classical Antiquity</a:t>
            </a:r>
            <a:r>
              <a:rPr lang="en-GB" dirty="0" smtClean="0">
                <a:solidFill>
                  <a:schemeClr val="bg1"/>
                </a:solidFill>
              </a:rPr>
              <a:t>. Cambridge: Cambridge University Press.</a:t>
            </a:r>
          </a:p>
          <a:p>
            <a:endParaRPr lang="en-GB" sz="1200" dirty="0">
              <a:solidFill>
                <a:schemeClr val="bg1"/>
              </a:solidFill>
            </a:endParaRPr>
          </a:p>
        </p:txBody>
      </p:sp>
    </p:spTree>
    <p:extLst>
      <p:ext uri="{BB962C8B-B14F-4D97-AF65-F5344CB8AC3E}">
        <p14:creationId xmlns:p14="http://schemas.microsoft.com/office/powerpoint/2010/main" val="15467745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509</TotalTime>
  <Words>2016</Words>
  <Application>Microsoft Office PowerPoint</Application>
  <PresentationFormat>On-screen Show (4:3)</PresentationFormat>
  <Paragraphs>160</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Book Antiqua</vt:lpstr>
      <vt:lpstr>Lucida Sans</vt:lpstr>
      <vt:lpstr>Wingdings</vt:lpstr>
      <vt:lpstr>Wingdings 2</vt:lpstr>
      <vt:lpstr>Wingdings 3</vt:lpstr>
      <vt:lpstr>Apex</vt:lpstr>
      <vt:lpstr>Athens and Rome: Life and Culture in Classical Antiquity</vt:lpstr>
      <vt:lpstr>Understanding Death</vt:lpstr>
      <vt:lpstr>PowerPoint Presentation</vt:lpstr>
      <vt:lpstr>Grave Goods</vt:lpstr>
      <vt:lpstr>PowerPoint Presentation</vt:lpstr>
      <vt:lpstr>Funerary Ritual</vt:lpstr>
      <vt:lpstr>Tending to the Deceased</vt:lpstr>
      <vt:lpstr>Grave Sites</vt:lpstr>
      <vt:lpstr>City Walls</vt:lpstr>
      <vt:lpstr>PowerPoint Presentation</vt:lpstr>
      <vt:lpstr>PowerPoint Presentation</vt:lpstr>
      <vt:lpstr>Roman Funerary Rites</vt:lpstr>
      <vt:lpstr>Funerary Processions</vt:lpstr>
      <vt:lpstr>Ancestral Masks</vt:lpstr>
      <vt:lpstr>Lampooning the Deceased</vt:lpstr>
      <vt:lpstr>Burial Outside the Pomerium</vt:lpstr>
      <vt:lpstr>Tombs</vt:lpstr>
      <vt:lpstr>Cremation and Inhumation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cp:lastModifiedBy>
  <cp:revision>95</cp:revision>
  <dcterms:created xsi:type="dcterms:W3CDTF">2014-01-13T09:42:42Z</dcterms:created>
  <dcterms:modified xsi:type="dcterms:W3CDTF">2016-12-06T19:24:33Z</dcterms:modified>
</cp:coreProperties>
</file>