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8" r:id="rId3"/>
    <p:sldId id="278" r:id="rId4"/>
    <p:sldId id="292" r:id="rId5"/>
    <p:sldId id="286" r:id="rId6"/>
    <p:sldId id="293" r:id="rId7"/>
    <p:sldId id="294" r:id="rId8"/>
    <p:sldId id="287" r:id="rId9"/>
    <p:sldId id="295" r:id="rId10"/>
    <p:sldId id="300" r:id="rId11"/>
    <p:sldId id="297" r:id="rId12"/>
    <p:sldId id="298" r:id="rId13"/>
    <p:sldId id="296" r:id="rId14"/>
    <p:sldId id="299" r:id="rId15"/>
    <p:sldId id="289" r:id="rId16"/>
    <p:sldId id="291" r:id="rId17"/>
    <p:sldId id="288" r:id="rId18"/>
    <p:sldId id="290" r:id="rId19"/>
    <p:sldId id="284" r:id="rId20"/>
    <p:sldId id="285" r:id="rId21"/>
    <p:sldId id="26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6F7872-4440-4885-A0BE-C48080E00D0B}" v="3" dt="2026-02-05T16:07:38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841" autoAdjust="0"/>
  </p:normalViewPr>
  <p:slideViewPr>
    <p:cSldViewPr snapToGrid="0">
      <p:cViewPr varScale="1">
        <p:scale>
          <a:sx n="84" d="100"/>
          <a:sy n="84" d="100"/>
        </p:scale>
        <p:origin x="9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modSld">
      <pc:chgData name="Alisdair Cunningham" userId="67e8d9ba-4582-42f1-b26c-e866daa7f65b" providerId="ADAL" clId="{D55405F9-96CE-42DD-9571-C3D40844E8B0}" dt="2026-02-05T16:07:38.367" v="2"/>
      <pc:docMkLst>
        <pc:docMk/>
      </pc:docMkLst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408066673" sldId="258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408066673" sldId="258"/>
            <ac:spMk id="3" creationId="{5C97D259-C210-48AB-7C61-CFC306A4650C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408066673" sldId="25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38.367" v="2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2-05T16:07:38.367" v="2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089347103" sldId="278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089347103" sldId="27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089347103" sldId="27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599868862" sldId="284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599868862" sldId="284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599868862" sldId="28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35289035" sldId="285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35289035" sldId="28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35289035" sldId="28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217911885" sldId="286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217911885" sldId="286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217911885" sldId="28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380021569" sldId="287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380021569" sldId="287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380021569" sldId="28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635211590" sldId="288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635211590" sldId="28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635211590" sldId="28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263702676" sldId="289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263702676" sldId="289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263702676" sldId="28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900785244" sldId="290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900785244" sldId="290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900785244" sldId="29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2699235685" sldId="291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2699235685" sldId="291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2699235685" sldId="29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654369946" sldId="292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654369946" sldId="292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654369946" sldId="29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537522998" sldId="293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537522998" sldId="293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537522998" sldId="29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455023431" sldId="294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455023431" sldId="294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455023431" sldId="29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2330289327" sldId="295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2330289327" sldId="295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2330289327" sldId="29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143531556" sldId="296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143531556" sldId="296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143531556" sldId="29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518180344" sldId="297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518180344" sldId="297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518180344" sldId="29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2787264" sldId="298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2787264" sldId="29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2787264" sldId="2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3461406563" sldId="299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3461406563" sldId="299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3461406563" sldId="29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2-05T16:07:00.780" v="1"/>
        <pc:sldMkLst>
          <pc:docMk/>
          <pc:sldMk cId="1258530060" sldId="300"/>
        </pc:sldMkLst>
        <pc:spChg chg="mod">
          <ac:chgData name="Alisdair Cunningham" userId="67e8d9ba-4582-42f1-b26c-e866daa7f65b" providerId="ADAL" clId="{D55405F9-96CE-42DD-9571-C3D40844E8B0}" dt="2026-02-05T16:07:00.780" v="1"/>
          <ac:spMkLst>
            <pc:docMk/>
            <pc:sldMk cId="1258530060" sldId="300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2-05T16:06:50.618" v="0"/>
          <ac:spMkLst>
            <pc:docMk/>
            <pc:sldMk cId="1258530060" sldId="300"/>
            <ac:spMk id="8" creationId="{C39BE701-A67E-5BFD-B044-ECF13A6217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mo365.com/blog/what-is-scope-creep-5-cause-and-ways-to-prevent-it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0100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836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3098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7192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6215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87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3999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601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3661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17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865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How to Stop Scope Creep: 5 Ways to Prevent It- pmo365 | Project Portfolio Management Solution</a:t>
            </a:r>
            <a:r>
              <a:rPr lang="en-GB" dirty="0"/>
              <a:t> https://pmo365.com/blog/what-is-scope-creep-5-cause-and-ways-to-prevent-it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1465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Wyngaard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C.J., Pretorius, J.H.C. and Pretorius, L., 2012, December. Theory of the triple constraint—A conceptual review.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2012 IEEE International Conference on Industrial Engineering and Engineering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1991-1997). IEEE.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765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Wyngaard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C.J., Pretorius, J.H.C. and Pretorius, L., 2012, December. Theory of the triple constraint—A conceptual review.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2012 IEEE International Conference on Industrial Engineering and Engineering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1991-1997). IEEE.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451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077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748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20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m.org.uk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103.62.146.201:8081/xmlui/bitstream/handle/1/6080/project%20management.pdf?sequence=1&amp;isAllowed=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50725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Lecture 13: Project Initiation and </a:t>
            </a:r>
            <a:r>
              <a:rPr lang="en-GB" sz="5000" dirty="0">
                <a:latin typeface="+mj-lt"/>
                <a:ea typeface="+mj-ea"/>
                <a:cs typeface="+mj-cs"/>
              </a:rPr>
              <a:t>Scoping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2" r="309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21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13/02/2026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Lecture contents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86128-627C-CDAF-0130-E754A86682C9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7D259-C210-48AB-7C61-CFC306A465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C23C78-DFD7-3DCE-77CD-134C80779B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868129"/>
              </p:ext>
            </p:extLst>
          </p:nvPr>
        </p:nvGraphicFramePr>
        <p:xfrm>
          <a:off x="3817424" y="1214447"/>
          <a:ext cx="6644081" cy="47548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68316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47576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 –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Project initiation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 –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Project organisational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8 –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is scoping?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Scoping exercise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Example scoping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Scoping documentation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14 –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Scope Creep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16 – 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Project constraints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148851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Assignment: Example projects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09737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90265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F53A73-2EA9-3328-7F6F-2F3281375DCC}"/>
              </a:ext>
            </a:extLst>
          </p:cNvPr>
          <p:cNvSpPr txBox="1"/>
          <p:nvPr/>
        </p:nvSpPr>
        <p:spPr>
          <a:xfrm>
            <a:off x="3817424" y="48989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,200+ Track Starting Block Stock Photos, Pictures &amp; Royalty-Free Images -  iStock | Starting line, Running, Swimming starting block">
            <a:extLst>
              <a:ext uri="{FF2B5EF4-FFF2-40B4-BE49-F238E27FC236}">
                <a16:creationId xmlns:a16="http://schemas.microsoft.com/office/drawing/2014/main" id="{09A9737C-F4F5-47BC-0FFD-FE6AE93D36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097"/>
          <a:stretch/>
        </p:blipFill>
        <p:spPr bwMode="auto">
          <a:xfrm>
            <a:off x="2906233" y="367718"/>
            <a:ext cx="9280155" cy="609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Project initiation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493388" y="857670"/>
            <a:ext cx="8548576" cy="5262979"/>
          </a:xfrm>
          <a:prstGeom prst="rect">
            <a:avLst/>
          </a:prstGeom>
          <a:solidFill>
            <a:srgbClr val="FFFFFF">
              <a:alpha val="30196"/>
            </a:srgb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Before starting any project, it is important to capture some initial information that: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Identifies the origin of the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Helps anchor the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Steers it in the right direction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ensures the project has the best possible start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Starting a project without due consideration can result in a project failing, so it does require sufficient effort and thought to ensure success.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934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9A9737C-F4F5-47BC-0FFD-FE6AE93D3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9" b="4669"/>
          <a:stretch/>
        </p:blipFill>
        <p:spPr bwMode="auto">
          <a:xfrm>
            <a:off x="2906233" y="367718"/>
            <a:ext cx="9280155" cy="609678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Project initiation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677684" y="569176"/>
            <a:ext cx="8052391" cy="5693866"/>
          </a:xfrm>
          <a:prstGeom prst="rect">
            <a:avLst/>
          </a:prstGeom>
          <a:solidFill>
            <a:srgbClr val="FFFFFF">
              <a:alpha val="40000"/>
            </a:srgb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In some businesses, Project Initiation includes the requirement for a </a:t>
            </a:r>
            <a:r>
              <a:rPr lang="en-GB" sz="2800" b="1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Business Case </a:t>
            </a:r>
            <a:r>
              <a:rPr lang="en-GB" sz="2800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and its sign off</a:t>
            </a:r>
          </a:p>
          <a:p>
            <a:endParaRPr lang="en-GB" sz="2800" dirty="0"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2800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A Business Case is a summary of the overall project aims and what added value it will bring (the ‘why’ and the ‘what’)</a:t>
            </a:r>
          </a:p>
          <a:p>
            <a:endParaRPr lang="en-GB" sz="2800" dirty="0"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2800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It can be pitched to get stakeholder buy-in / investment, and gain internal management approval</a:t>
            </a:r>
          </a:p>
          <a:p>
            <a:endParaRPr lang="en-GB" sz="2800" i="0" dirty="0"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2800" dirty="0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It does not need to have the specifics of the scope, just the aims and objectives, usually framed by the problem and the solution</a:t>
            </a:r>
            <a:endParaRPr lang="en-GB" sz="2800" i="0" dirty="0"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4369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Project organisational components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376685" y="648768"/>
            <a:ext cx="824824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It can be useful at the beginning of the project to determine each of the roles and components of a project</a:t>
            </a:r>
          </a:p>
          <a:p>
            <a:endParaRPr lang="en-GB" sz="2000" dirty="0"/>
          </a:p>
          <a:p>
            <a:r>
              <a:rPr lang="en-GB" sz="2000" b="1" dirty="0"/>
              <a:t>Project Manager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Planning, organising, decision-making, leading, communication</a:t>
            </a:r>
          </a:p>
          <a:p>
            <a:r>
              <a:rPr lang="en-GB" sz="2000" b="1" dirty="0"/>
              <a:t>Project Team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101423"/>
                </a:solidFill>
                <a:effectLst/>
              </a:rPr>
              <a:t>Technical expertise, complete activities / tasks, communicate status</a:t>
            </a:r>
          </a:p>
          <a:p>
            <a:r>
              <a:rPr lang="en-GB" sz="2000" b="1" i="0" dirty="0">
                <a:solidFill>
                  <a:srgbClr val="101423"/>
                </a:solidFill>
                <a:effectLst/>
              </a:rPr>
              <a:t>Cust</a:t>
            </a:r>
            <a:r>
              <a:rPr lang="en-GB" sz="2000" b="1" dirty="0">
                <a:solidFill>
                  <a:srgbClr val="101423"/>
                </a:solidFill>
              </a:rPr>
              <a:t>omer(s)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101423"/>
                </a:solidFill>
                <a:effectLst/>
              </a:rPr>
              <a:t>Determines scope and success criteria, provides objectives</a:t>
            </a:r>
          </a:p>
          <a:p>
            <a:r>
              <a:rPr lang="en-GB" sz="2000" b="1" i="0" dirty="0">
                <a:solidFill>
                  <a:srgbClr val="101423"/>
                </a:solidFill>
                <a:effectLst/>
              </a:rPr>
              <a:t>Stakeholder(s)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01423"/>
                </a:solidFill>
              </a:rPr>
              <a:t>Communication, define objectives, provide resources (funds)</a:t>
            </a:r>
          </a:p>
          <a:p>
            <a:r>
              <a:rPr lang="en-GB" sz="2000" b="1" i="0" dirty="0">
                <a:solidFill>
                  <a:srgbClr val="101423"/>
                </a:solidFill>
                <a:effectLst/>
              </a:rPr>
              <a:t>Supplier(s)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01423"/>
                </a:solidFill>
              </a:rPr>
              <a:t>Provide resources / expertise</a:t>
            </a:r>
          </a:p>
          <a:p>
            <a:br>
              <a:rPr lang="en-GB" sz="2000" i="0" dirty="0">
                <a:solidFill>
                  <a:srgbClr val="101423"/>
                </a:solidFill>
                <a:effectLst/>
              </a:rPr>
            </a:br>
            <a:r>
              <a:rPr lang="en-GB" sz="2000" i="0" dirty="0">
                <a:solidFill>
                  <a:srgbClr val="101423"/>
                </a:solidFill>
                <a:effectLst/>
              </a:rPr>
              <a:t>These details should be document in a ‘Roles and Responsibilities’ section</a:t>
            </a:r>
          </a:p>
          <a:p>
            <a:endParaRPr lang="en-GB" sz="20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D82036-0D45-CB4F-BC28-B3B3ECF6E1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7911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 Project organisational components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D82036-0D45-CB4F-BC28-B3B3ECF6E1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4" t="-7757" r="18376" b="-1377"/>
          <a:stretch/>
        </p:blipFill>
        <p:spPr>
          <a:xfrm>
            <a:off x="212651" y="507247"/>
            <a:ext cx="3303182" cy="3116911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CEA76D-660F-DDFF-FBCF-826C443BCBFB}"/>
              </a:ext>
            </a:extLst>
          </p:cNvPr>
          <p:cNvSpPr txBox="1"/>
          <p:nvPr/>
        </p:nvSpPr>
        <p:spPr>
          <a:xfrm>
            <a:off x="3622159" y="668390"/>
            <a:ext cx="800128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 aid understanding of the relationships between each role, an </a:t>
            </a:r>
            <a:r>
              <a:rPr lang="en-GB" sz="2400" b="1" dirty="0"/>
              <a:t>organisational chart </a:t>
            </a:r>
            <a:r>
              <a:rPr lang="en-GB" sz="2400" dirty="0"/>
              <a:t>can be created which plots who liaises with whom (who reports to whom)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This avoids any duplication or omission of responsibilities.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A table can also be created which states who individuals reports to and what their responsibilities are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5F189A0-8FCE-1D74-8C9A-8526C82D26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136340"/>
              </p:ext>
            </p:extLst>
          </p:nvPr>
        </p:nvGraphicFramePr>
        <p:xfrm>
          <a:off x="1436577" y="3853293"/>
          <a:ext cx="9692166" cy="208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361">
                  <a:extLst>
                    <a:ext uri="{9D8B030D-6E8A-4147-A177-3AD203B41FA5}">
                      <a16:colId xmlns:a16="http://schemas.microsoft.com/office/drawing/2014/main" val="3223945858"/>
                    </a:ext>
                  </a:extLst>
                </a:gridCol>
                <a:gridCol w="1420825">
                  <a:extLst>
                    <a:ext uri="{9D8B030D-6E8A-4147-A177-3AD203B41FA5}">
                      <a16:colId xmlns:a16="http://schemas.microsoft.com/office/drawing/2014/main" val="1174511892"/>
                    </a:ext>
                  </a:extLst>
                </a:gridCol>
                <a:gridCol w="1809897">
                  <a:extLst>
                    <a:ext uri="{9D8B030D-6E8A-4147-A177-3AD203B41FA5}">
                      <a16:colId xmlns:a16="http://schemas.microsoft.com/office/drawing/2014/main" val="3528246834"/>
                    </a:ext>
                  </a:extLst>
                </a:gridCol>
                <a:gridCol w="1615361">
                  <a:extLst>
                    <a:ext uri="{9D8B030D-6E8A-4147-A177-3AD203B41FA5}">
                      <a16:colId xmlns:a16="http://schemas.microsoft.com/office/drawing/2014/main" val="4266587515"/>
                    </a:ext>
                  </a:extLst>
                </a:gridCol>
                <a:gridCol w="1615361">
                  <a:extLst>
                    <a:ext uri="{9D8B030D-6E8A-4147-A177-3AD203B41FA5}">
                      <a16:colId xmlns:a16="http://schemas.microsoft.com/office/drawing/2014/main" val="908072521"/>
                    </a:ext>
                  </a:extLst>
                </a:gridCol>
                <a:gridCol w="1615361">
                  <a:extLst>
                    <a:ext uri="{9D8B030D-6E8A-4147-A177-3AD203B41FA5}">
                      <a16:colId xmlns:a16="http://schemas.microsoft.com/office/drawing/2014/main" val="37494013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Role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Responsibilities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Reports 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Deliverables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Key competencies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68795419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Project Manager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67105994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Stakeholder 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00226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7522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 Project organisational components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CEA76D-660F-DDFF-FBCF-826C443BCBFB}"/>
              </a:ext>
            </a:extLst>
          </p:cNvPr>
          <p:cNvSpPr txBox="1"/>
          <p:nvPr/>
        </p:nvSpPr>
        <p:spPr>
          <a:xfrm>
            <a:off x="160072" y="577885"/>
            <a:ext cx="118718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 better define responsibilities, specifically related to activities / tasks, a RACI matrix can also be used:</a:t>
            </a:r>
            <a:endParaRPr lang="en-GB" sz="2400" i="0" dirty="0">
              <a:solidFill>
                <a:srgbClr val="101423"/>
              </a:solidFill>
              <a:effectLst/>
            </a:endParaRP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8BC388-F44E-7386-6648-7C21F754E8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87" b="12351"/>
          <a:stretch/>
        </p:blipFill>
        <p:spPr>
          <a:xfrm>
            <a:off x="1645864" y="1310924"/>
            <a:ext cx="8900268" cy="496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023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What</a:t>
            </a:r>
            <a:r>
              <a:rPr lang="fr-FR" b="1" dirty="0"/>
              <a:t> </a:t>
            </a:r>
            <a:r>
              <a:rPr lang="fr-FR" b="1" dirty="0" err="1"/>
              <a:t>is</a:t>
            </a:r>
            <a:r>
              <a:rPr lang="fr-FR" b="1" dirty="0"/>
              <a:t> </a:t>
            </a:r>
            <a:r>
              <a:rPr lang="en-GB" b="1" dirty="0"/>
              <a:t>Scoping?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21372" y="369332"/>
            <a:ext cx="868325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Before any work can begin, scoping needs to be conducted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Scoping is a vital step, as the level of accurate detail will determine the likely project success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Scoping is:</a:t>
            </a:r>
          </a:p>
          <a:p>
            <a:r>
              <a:rPr lang="en-GB" sz="2400" i="0" dirty="0">
                <a:solidFill>
                  <a:srgbClr val="101423"/>
                </a:solidFill>
                <a:effectLst/>
              </a:rPr>
              <a:t>The process of </a:t>
            </a:r>
            <a:r>
              <a:rPr lang="en-GB" sz="2400" dirty="0">
                <a:solidFill>
                  <a:srgbClr val="101423"/>
                </a:solidFill>
              </a:rPr>
              <a:t>defining the boundaries / extents / limits of the work to meet the required output(s).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It specifies what is to be included, and therefore, what is not included.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Two types of scope exist:</a:t>
            </a:r>
          </a:p>
          <a:p>
            <a:r>
              <a:rPr lang="en-GB" sz="2400" i="0" dirty="0">
                <a:solidFill>
                  <a:srgbClr val="101423"/>
                </a:solidFill>
                <a:effectLst/>
              </a:rPr>
              <a:t>- </a:t>
            </a:r>
            <a:r>
              <a:rPr lang="en-GB" sz="2400" b="1" i="1" dirty="0">
                <a:solidFill>
                  <a:srgbClr val="101423"/>
                </a:solidFill>
                <a:effectLst/>
              </a:rPr>
              <a:t>Product scope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: The specifics of the project deli</a:t>
            </a:r>
            <a:r>
              <a:rPr lang="en-GB" sz="2400" dirty="0">
                <a:solidFill>
                  <a:srgbClr val="101423"/>
                </a:solidFill>
              </a:rPr>
              <a:t>verable / output (note, this includes technical deliverables e.g. user manual)</a:t>
            </a:r>
          </a:p>
          <a:p>
            <a:r>
              <a:rPr lang="en-GB" sz="2400" i="0" dirty="0">
                <a:solidFill>
                  <a:srgbClr val="101423"/>
                </a:solidFill>
                <a:effectLst/>
              </a:rPr>
              <a:t>- </a:t>
            </a:r>
            <a:r>
              <a:rPr lang="en-GB" sz="2400" b="1" i="1" dirty="0">
                <a:solidFill>
                  <a:srgbClr val="101423"/>
                </a:solidFill>
                <a:effectLst/>
              </a:rPr>
              <a:t>Project scope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: The specifics of the project activities / processes</a:t>
            </a:r>
            <a:endParaRPr lang="en-GB" sz="2400" dirty="0">
              <a:solidFill>
                <a:srgbClr val="101423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633A5-CCF3-9520-FE2B-FBA2D65EAE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098" name="Picture 2" descr="Boundary, extent, ledge, limitation, marge, margin, rand icon - Download on  Iconfinder">
            <a:extLst>
              <a:ext uri="{FF2B5EF4-FFF2-40B4-BE49-F238E27FC236}">
                <a16:creationId xmlns:a16="http://schemas.microsoft.com/office/drawing/2014/main" id="{73C1BDF8-3947-3193-2074-9996459FF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33" y="54281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021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What</a:t>
            </a:r>
            <a:r>
              <a:rPr lang="fr-FR" b="1" dirty="0"/>
              <a:t> </a:t>
            </a:r>
            <a:r>
              <a:rPr lang="fr-FR" b="1" dirty="0" err="1"/>
              <a:t>is</a:t>
            </a:r>
            <a:r>
              <a:rPr lang="fr-FR" b="1" dirty="0"/>
              <a:t> </a:t>
            </a:r>
            <a:r>
              <a:rPr lang="en-GB" b="1" dirty="0"/>
              <a:t>Scoping?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78079" y="608448"/>
            <a:ext cx="868325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solidFill>
                  <a:srgbClr val="101423"/>
                </a:solidFill>
                <a:effectLst/>
              </a:rPr>
              <a:t>The scope can only be defined through engagement with the customer / end user, and stakeholders.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aim is to capture the exact customer requirements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This can only be done through effective communication and documentation.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It is important to note, that customer wants and needs are not always the same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these can be definite requirements and preferred outcomes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rgbClr val="101423"/>
                </a:solidFill>
              </a:rPr>
              <a:t>a.k.a</a:t>
            </a:r>
            <a:r>
              <a:rPr lang="en-GB" sz="2400" dirty="0">
                <a:solidFill>
                  <a:srgbClr val="101423"/>
                </a:solidFill>
              </a:rPr>
              <a:t> ‘must-haves’ and ‘nice-to-haves’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customer must sign-off on these classes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these can be captured in the scoping document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they are resources dependent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633A5-CCF3-9520-FE2B-FBA2D65EAE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2" descr="Boundary, extent, ledge, limitation, marge, margin, rand icon - Download on  Iconfinder">
            <a:extLst>
              <a:ext uri="{FF2B5EF4-FFF2-40B4-BE49-F238E27FC236}">
                <a16:creationId xmlns:a16="http://schemas.microsoft.com/office/drawing/2014/main" id="{7337836B-CB84-32A3-C841-F0B13981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33" y="54281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289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385F392-5EED-8BDB-B76A-1824A2681A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Scoping Exercise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21372" y="391887"/>
            <a:ext cx="89706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0" dirty="0">
                <a:solidFill>
                  <a:srgbClr val="101423"/>
                </a:solidFill>
                <a:effectLst/>
                <a:latin typeface="Comic Sans MS" panose="030F0702030302020204" pitchFamily="66" charset="0"/>
              </a:rPr>
              <a:t>ACTIVITY: Try to define the scope for the following aim.</a:t>
            </a:r>
          </a:p>
          <a:p>
            <a:endParaRPr lang="en-GB" sz="2400" b="1" i="0" dirty="0">
              <a:solidFill>
                <a:srgbClr val="101423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GB" sz="2400" dirty="0">
                <a:solidFill>
                  <a:srgbClr val="101423"/>
                </a:solidFill>
                <a:latin typeface="Comic Sans MS" panose="030F0702030302020204" pitchFamily="66" charset="0"/>
              </a:rPr>
              <a:t>1. Draw / write a short description of your intended deliverable without asking any questions.</a:t>
            </a:r>
          </a:p>
          <a:p>
            <a:endParaRPr lang="en-GB" sz="2400" i="0" dirty="0">
              <a:solidFill>
                <a:srgbClr val="101423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GB" sz="2400" i="0" dirty="0">
                <a:solidFill>
                  <a:srgbClr val="101423"/>
                </a:solidFill>
                <a:effectLst/>
                <a:latin typeface="Comic Sans MS" panose="030F0702030302020204" pitchFamily="66" charset="0"/>
              </a:rPr>
              <a:t>2. Ask questions to help define the scope</a:t>
            </a:r>
          </a:p>
          <a:p>
            <a:endParaRPr lang="en-GB" sz="2400" dirty="0">
              <a:solidFill>
                <a:srgbClr val="101423"/>
              </a:solidFill>
              <a:latin typeface="Comic Sans MS" panose="030F0702030302020204" pitchFamily="66" charset="0"/>
            </a:endParaRPr>
          </a:p>
          <a:p>
            <a:r>
              <a:rPr lang="en-GB" sz="2400" dirty="0">
                <a:solidFill>
                  <a:srgbClr val="101423"/>
                </a:solidFill>
                <a:latin typeface="Comic Sans MS" panose="030F0702030302020204" pitchFamily="66" charset="0"/>
              </a:rPr>
              <a:t>3. </a:t>
            </a:r>
            <a:r>
              <a:rPr lang="en-GB" sz="2400" i="0" dirty="0">
                <a:solidFill>
                  <a:srgbClr val="101423"/>
                </a:solidFill>
                <a:effectLst/>
                <a:latin typeface="Comic Sans MS" panose="030F0702030302020204" pitchFamily="66" charset="0"/>
              </a:rPr>
              <a:t>Make a record of the final scope </a:t>
            </a:r>
          </a:p>
          <a:p>
            <a:endParaRPr lang="en-GB" sz="2400" dirty="0">
              <a:solidFill>
                <a:srgbClr val="101423"/>
              </a:solidFill>
              <a:latin typeface="Comic Sans MS" panose="030F0702030302020204" pitchFamily="66" charset="0"/>
            </a:endParaRPr>
          </a:p>
          <a:p>
            <a:r>
              <a:rPr lang="en-GB" sz="2400" dirty="0">
                <a:solidFill>
                  <a:srgbClr val="101423"/>
                </a:solidFill>
                <a:latin typeface="Comic Sans MS" panose="030F0702030302020204" pitchFamily="66" charset="0"/>
              </a:rPr>
              <a:t>4. C</a:t>
            </a:r>
            <a:r>
              <a:rPr lang="en-GB" sz="2400" i="0" dirty="0">
                <a:solidFill>
                  <a:srgbClr val="101423"/>
                </a:solidFill>
                <a:effectLst/>
                <a:latin typeface="Comic Sans MS" panose="030F0702030302020204" pitchFamily="66" charset="0"/>
              </a:rPr>
              <a:t>ompare my desired outcome with your written scope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endParaRPr lang="en-GB" sz="2400" dirty="0">
              <a:solidFill>
                <a:srgbClr val="101423"/>
              </a:solidFill>
            </a:endParaRPr>
          </a:p>
          <a:p>
            <a:endParaRPr lang="en-GB" sz="2400" dirty="0">
              <a:solidFill>
                <a:srgbClr val="101423"/>
              </a:solidFill>
            </a:endParaRPr>
          </a:p>
          <a:p>
            <a:pPr algn="ctr"/>
            <a:r>
              <a:rPr lang="en-GB" sz="2800" b="1" i="1" dirty="0">
                <a:solidFill>
                  <a:srgbClr val="101423"/>
                </a:solidFill>
              </a:rPr>
              <a:t>Aim: I would like a cake for my birthday</a:t>
            </a:r>
          </a:p>
        </p:txBody>
      </p:sp>
      <p:pic>
        <p:nvPicPr>
          <p:cNvPr id="6" name="Picture 2" descr="Boundary, extent, ledge, limitation, marge, margin, rand icon - Download on  Iconfinder">
            <a:extLst>
              <a:ext uri="{FF2B5EF4-FFF2-40B4-BE49-F238E27FC236}">
                <a16:creationId xmlns:a16="http://schemas.microsoft.com/office/drawing/2014/main" id="{7337836B-CB84-32A3-C841-F0B13981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33" y="54281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B2DC8C-42BF-0BBB-7F3A-262998387A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269" t="4543" r="13555" b="8717"/>
          <a:stretch/>
        </p:blipFill>
        <p:spPr>
          <a:xfrm>
            <a:off x="311889" y="369332"/>
            <a:ext cx="2551814" cy="250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530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Example scoping questions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21371" y="464471"/>
            <a:ext cx="868325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solidFill>
                  <a:srgbClr val="101423"/>
                </a:solidFill>
                <a:effectLst/>
              </a:rPr>
              <a:t>Motivation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Why do you want this product / service / feature?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What are the overall aims of this project?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Functional Characteristics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Are there specific things the output must / should do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Operational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How many users will there be (at one time, or over the lifetime)?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Cost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What is the maximum budget for this? And Ideal budget?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Timing</a:t>
            </a:r>
          </a:p>
          <a:p>
            <a:r>
              <a:rPr lang="en-GB" sz="2400" dirty="0">
                <a:solidFill>
                  <a:srgbClr val="101423"/>
                </a:solidFill>
              </a:rPr>
              <a:t>- When does it need to be completed by (latest / ideally)?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633A5-CCF3-9520-FE2B-FBA2D65EAE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2" descr="Boundary, extent, ledge, limitation, marge, margin, rand icon - Download on  Iconfinder">
            <a:extLst>
              <a:ext uri="{FF2B5EF4-FFF2-40B4-BE49-F238E27FC236}">
                <a16:creationId xmlns:a16="http://schemas.microsoft.com/office/drawing/2014/main" id="{7337836B-CB84-32A3-C841-F0B13981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33" y="54281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180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Scoping documentation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53372" y="428178"/>
            <a:ext cx="85872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01423"/>
                </a:solidFill>
              </a:rPr>
              <a:t>It is essential that the scope is recorded accurately and without ambiguity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scoping document must then be communicated internally and externally (customer, stakeholders, and potentially suppliers / contractors)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Everyone must be able to understand the requirements – provide the opportunity for feedback and review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customer must sign off on the scoping document to confirm their understanding and agreement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project team must also sign off on its feasibility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This process can take a couple of iterations, but is vital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633A5-CCF3-9520-FE2B-FBA2D65EAE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2" descr="Boundary, extent, ledge, limitation, marge, margin, rand icon - Download on  Iconfinder">
            <a:extLst>
              <a:ext uri="{FF2B5EF4-FFF2-40B4-BE49-F238E27FC236}">
                <a16:creationId xmlns:a16="http://schemas.microsoft.com/office/drawing/2014/main" id="{7337836B-CB84-32A3-C841-F0B13981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33" y="54281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Change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89860" y="369332"/>
            <a:ext cx="1151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solidFill>
                  <a:srgbClr val="101423"/>
                </a:solidFill>
                <a:latin typeface="Comic Sans MS" panose="030F0702030302020204" pitchFamily="66" charset="0"/>
              </a:rPr>
              <a:t>QUESTION: Can the project scope change?</a:t>
            </a:r>
            <a:endParaRPr lang="en-GB" sz="2400" b="1" i="1" dirty="0">
              <a:solidFill>
                <a:srgbClr val="101423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FC6596-CFB1-AEB8-7A1B-6B0A28DECF2E}"/>
              </a:ext>
            </a:extLst>
          </p:cNvPr>
          <p:cNvSpPr txBox="1"/>
          <p:nvPr/>
        </p:nvSpPr>
        <p:spPr>
          <a:xfrm>
            <a:off x="5124894" y="1144007"/>
            <a:ext cx="58588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01423"/>
                </a:solidFill>
              </a:rPr>
              <a:t>YES – the role of the Project Manager is to manage the many changing variables to ensure project success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Change can come from many sources:</a:t>
            </a:r>
          </a:p>
          <a:p>
            <a:endParaRPr lang="en-GB" sz="2400" dirty="0">
              <a:solidFill>
                <a:srgbClr val="101423"/>
              </a:solidFill>
            </a:endParaRPr>
          </a:p>
        </p:txBody>
      </p:sp>
      <p:pic>
        <p:nvPicPr>
          <p:cNvPr id="5122" name="Picture 2" descr="Change is Inevitable, article by Hope S. Brown">
            <a:extLst>
              <a:ext uri="{FF2B5EF4-FFF2-40B4-BE49-F238E27FC236}">
                <a16:creationId xmlns:a16="http://schemas.microsoft.com/office/drawing/2014/main" id="{DA9CB7F2-C6D5-8016-097B-999A8788EC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30" b="12921"/>
          <a:stretch/>
        </p:blipFill>
        <p:spPr bwMode="auto">
          <a:xfrm>
            <a:off x="598636" y="1080212"/>
            <a:ext cx="4285253" cy="256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26BC53A-24A5-7604-BDE7-490642CAB57F}"/>
              </a:ext>
            </a:extLst>
          </p:cNvPr>
          <p:cNvSpPr txBox="1"/>
          <p:nvPr/>
        </p:nvSpPr>
        <p:spPr>
          <a:xfrm>
            <a:off x="127590" y="3870062"/>
            <a:ext cx="388442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101423"/>
                </a:solidFill>
              </a:rPr>
              <a:t>Customer</a:t>
            </a:r>
            <a:r>
              <a:rPr lang="en-GB" sz="2400" dirty="0">
                <a:solidFill>
                  <a:srgbClr val="101423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change their mind on the requirement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have a different expectation from the one understood</a:t>
            </a:r>
          </a:p>
          <a:p>
            <a:endParaRPr lang="en-GB" sz="2400" dirty="0">
              <a:solidFill>
                <a:srgbClr val="101423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4E30D8-F591-8DEA-E781-91E4C790654D}"/>
              </a:ext>
            </a:extLst>
          </p:cNvPr>
          <p:cNvSpPr txBox="1"/>
          <p:nvPr/>
        </p:nvSpPr>
        <p:spPr>
          <a:xfrm>
            <a:off x="4032615" y="4329102"/>
            <a:ext cx="26475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101423"/>
                </a:solidFill>
              </a:rPr>
              <a:t>Team</a:t>
            </a:r>
            <a:r>
              <a:rPr lang="en-GB" sz="2400" dirty="0">
                <a:solidFill>
                  <a:srgbClr val="101423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Sickness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Availability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Circumstances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Skill-base</a:t>
            </a:r>
          </a:p>
          <a:p>
            <a:endParaRPr lang="en-GB" sz="2400" dirty="0">
              <a:solidFill>
                <a:srgbClr val="101423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6F210-F137-34A0-413C-D77CCF56422F}"/>
              </a:ext>
            </a:extLst>
          </p:cNvPr>
          <p:cNvSpPr txBox="1"/>
          <p:nvPr/>
        </p:nvSpPr>
        <p:spPr>
          <a:xfrm>
            <a:off x="5356368" y="3210964"/>
            <a:ext cx="34874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101423"/>
                </a:solidFill>
              </a:rPr>
              <a:t>Environment</a:t>
            </a:r>
            <a:r>
              <a:rPr lang="en-GB" sz="2400" dirty="0">
                <a:solidFill>
                  <a:srgbClr val="101423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Software / hardware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Logistics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Extreme events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706ACE-C41F-51D0-1750-77F1C883ED4B}"/>
              </a:ext>
            </a:extLst>
          </p:cNvPr>
          <p:cNvSpPr txBox="1"/>
          <p:nvPr/>
        </p:nvSpPr>
        <p:spPr>
          <a:xfrm>
            <a:off x="7141373" y="4873874"/>
            <a:ext cx="34874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101423"/>
                </a:solidFill>
              </a:rPr>
              <a:t>Contractors / suppliers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Availability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Resources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F3AC02-2C9B-2CC1-4834-BED5B9A50D9B}"/>
              </a:ext>
            </a:extLst>
          </p:cNvPr>
          <p:cNvSpPr txBox="1"/>
          <p:nvPr/>
        </p:nvSpPr>
        <p:spPr>
          <a:xfrm>
            <a:off x="8894408" y="3367595"/>
            <a:ext cx="3101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101423"/>
                </a:solidFill>
              </a:rPr>
              <a:t>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Budgets / expenses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Availability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56B9376-764C-80C2-7598-FB2ED8C4230A}"/>
              </a:ext>
            </a:extLst>
          </p:cNvPr>
          <p:cNvSpPr/>
          <p:nvPr/>
        </p:nvSpPr>
        <p:spPr>
          <a:xfrm>
            <a:off x="0" y="3671134"/>
            <a:ext cx="3820634" cy="154590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3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Scope Creep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159732" y="372138"/>
            <a:ext cx="11762909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Scope creep is the unintentional (unmanaged) increases in scope requirements (features and deliverables), often incrementally / gradually, that causes the project to extend beyond its initial agreed limits and often results in a project failing.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pPr algn="ctr"/>
            <a:r>
              <a:rPr lang="en-GB" sz="2400" dirty="0">
                <a:solidFill>
                  <a:srgbClr val="101423"/>
                </a:solidFill>
                <a:latin typeface="Comic Sans MS" panose="030F0702030302020204" pitchFamily="66" charset="0"/>
              </a:rPr>
              <a:t>“</a:t>
            </a:r>
            <a:r>
              <a:rPr lang="en-GB" sz="2400" i="0" dirty="0">
                <a:solidFill>
                  <a:srgbClr val="101423"/>
                </a:solidFill>
                <a:effectLst/>
                <a:latin typeface="Comic Sans MS" panose="030F0702030302020204" pitchFamily="66" charset="0"/>
              </a:rPr>
              <a:t>adding features and functionality (project scope) without addressing the effects on time, costs, and resources, or without customer approval”</a:t>
            </a:r>
          </a:p>
          <a:p>
            <a:pPr algn="ctr"/>
            <a:r>
              <a:rPr lang="en-GB" i="0" dirty="0">
                <a:solidFill>
                  <a:srgbClr val="101423"/>
                </a:solidFill>
                <a:effectLst/>
              </a:rPr>
              <a:t>Source: A Guide to the Project Management Body of Knowledge (PMBOK® Guide)</a:t>
            </a:r>
          </a:p>
          <a:p>
            <a:endParaRPr lang="en-GB" sz="2400" dirty="0">
              <a:solidFill>
                <a:srgbClr val="101423"/>
              </a:solidFill>
            </a:endParaRPr>
          </a:p>
        </p:txBody>
      </p:sp>
      <p:pic>
        <p:nvPicPr>
          <p:cNvPr id="7170" name="Picture 2" descr="How To Manage Scope Creep... The Deadline Killer! | Ignition Blog">
            <a:extLst>
              <a:ext uri="{FF2B5EF4-FFF2-40B4-BE49-F238E27FC236}">
                <a16:creationId xmlns:a16="http://schemas.microsoft.com/office/drawing/2014/main" id="{1EB541B1-FF03-50AB-E04F-DEC114792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611" y="3112858"/>
            <a:ext cx="8002773" cy="320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406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Scope Creep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487480" y="372138"/>
            <a:ext cx="843516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solidFill>
                  <a:srgbClr val="101423"/>
                </a:solidFill>
                <a:effectLst/>
              </a:rPr>
              <a:t>There are three elements: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The request for new requirements / deliverables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101423"/>
                </a:solidFill>
                <a:effectLst/>
              </a:rPr>
              <a:t>These requests being added to the scope without being addressed accordingly in terms of adjustment to the time or cost element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These adjustments being approved by the customer</a:t>
            </a:r>
            <a:endParaRPr lang="en-GB" sz="2400" i="0" dirty="0">
              <a:solidFill>
                <a:srgbClr val="101423"/>
              </a:solidFill>
              <a:effectLst/>
            </a:endParaRPr>
          </a:p>
          <a:p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i="0" dirty="0">
                <a:solidFill>
                  <a:srgbClr val="101423"/>
                </a:solidFill>
                <a:effectLst/>
              </a:rPr>
              <a:t>All requests (from the customer, but also from stakeholders) need to be managed correctly: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details captured (fully scoped out),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101423"/>
                </a:solidFill>
                <a:effectLst/>
              </a:rPr>
              <a:t>reviewed by all parties involved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101423"/>
                </a:solidFill>
                <a:effectLst/>
              </a:rPr>
              <a:t>decision made and recorded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01423"/>
                </a:solidFill>
              </a:rPr>
              <a:t>decision c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ommunicated (with acknowledgement of receipt and understanding)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01423"/>
              </a:solidFill>
            </a:endParaRPr>
          </a:p>
          <a:p>
            <a:r>
              <a:rPr lang="en-GB" sz="2400" i="0" dirty="0">
                <a:solidFill>
                  <a:srgbClr val="101423"/>
                </a:solidFill>
                <a:effectLst/>
              </a:rPr>
              <a:t>This process is called </a:t>
            </a:r>
            <a:r>
              <a:rPr lang="en-GB" sz="2400" b="1" i="1" dirty="0">
                <a:solidFill>
                  <a:srgbClr val="101423"/>
                </a:solidFill>
                <a:effectLst/>
              </a:rPr>
              <a:t>‘Change management’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13AD28-EED1-B256-C763-EE1F03ADA6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2" r="12152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702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Project constraints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71061" y="689758"/>
            <a:ext cx="1125772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Scope is one of the three main project constraints that must be carefully managed</a:t>
            </a:r>
          </a:p>
          <a:p>
            <a:endParaRPr lang="en-GB" sz="2400" dirty="0"/>
          </a:p>
          <a:p>
            <a:r>
              <a:rPr lang="en-GB" sz="2400" dirty="0"/>
              <a:t>This is sometimes referred to as the “Project [Management] Triangle”, the “Triple Constraints”, or the “Iron Triangle”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Demonstrates the interdependent, linked aspects of a project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Each is inter-linked, therefore, an impact to one automatically impacts the others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As a result, any </a:t>
            </a:r>
            <a:r>
              <a:rPr lang="en-GB" sz="2400" b="1" dirty="0">
                <a:solidFill>
                  <a:srgbClr val="101423"/>
                </a:solidFill>
              </a:rPr>
              <a:t>changes</a:t>
            </a:r>
            <a:r>
              <a:rPr lang="en-GB" sz="2400" dirty="0">
                <a:solidFill>
                  <a:srgbClr val="101423"/>
                </a:solidFill>
              </a:rPr>
              <a:t> to the project result in a </a:t>
            </a:r>
            <a:r>
              <a:rPr lang="en-GB" sz="2400" b="1" dirty="0">
                <a:solidFill>
                  <a:srgbClr val="101423"/>
                </a:solidFill>
              </a:rPr>
              <a:t>trade-off</a:t>
            </a:r>
          </a:p>
          <a:p>
            <a:endParaRPr lang="en-GB" sz="2400" b="1" dirty="0">
              <a:solidFill>
                <a:srgbClr val="101423"/>
              </a:solidFill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All changes have an effect on the overall quality</a:t>
            </a:r>
          </a:p>
          <a:p>
            <a:endParaRPr lang="en-GB" sz="2400" b="1" i="0" dirty="0">
              <a:solidFill>
                <a:srgbClr val="101423"/>
              </a:solidFill>
              <a:effectLst/>
            </a:endParaRP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ECC5F3-4BBE-A345-86D1-B2933C8C1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4413" y="2951915"/>
            <a:ext cx="3144113" cy="28022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B48E81-4E70-02A0-310D-BD3DF7462AAB}"/>
              </a:ext>
            </a:extLst>
          </p:cNvPr>
          <p:cNvSpPr txBox="1"/>
          <p:nvPr/>
        </p:nvSpPr>
        <p:spPr>
          <a:xfrm>
            <a:off x="5650793" y="5771575"/>
            <a:ext cx="66277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101423"/>
                </a:solidFill>
              </a:rPr>
              <a:t>Source: Van </a:t>
            </a:r>
            <a:r>
              <a:rPr lang="en-GB" sz="1600" dirty="0" err="1">
                <a:solidFill>
                  <a:srgbClr val="101423"/>
                </a:solidFill>
              </a:rPr>
              <a:t>Wyngaard</a:t>
            </a:r>
            <a:r>
              <a:rPr lang="en-GB" sz="1600" dirty="0">
                <a:solidFill>
                  <a:srgbClr val="101423"/>
                </a:solidFill>
              </a:rPr>
              <a:t>, C.J., Pretorius, J.H.C. and Pretorius, L., 2012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9235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en-GB" b="1" dirty="0"/>
              <a:t>Project constraints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71061" y="689758"/>
            <a:ext cx="489605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400" dirty="0"/>
              <a:t>Because they are interlinked, any impact on one element has an impact on the others.</a:t>
            </a:r>
          </a:p>
          <a:p>
            <a:endParaRPr lang="en-GB" sz="2400" dirty="0"/>
          </a:p>
          <a:p>
            <a:r>
              <a:rPr lang="en-GB" sz="2400" dirty="0"/>
              <a:t>For example, an increase in Scope (deliverables), requires an increase in cost and time.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101423"/>
                </a:solidFill>
              </a:rPr>
              <a:t>It is not possible to increase all three simultaneously, without negatively impacting overall quality.</a:t>
            </a:r>
          </a:p>
          <a:p>
            <a:endParaRPr lang="en-GB" sz="2400" b="1" dirty="0">
              <a:solidFill>
                <a:srgbClr val="101423"/>
              </a:solidFill>
            </a:endParaRPr>
          </a:p>
          <a:p>
            <a:endParaRPr lang="en-GB" sz="2400" b="1" i="0" dirty="0">
              <a:solidFill>
                <a:srgbClr val="101423"/>
              </a:solidFill>
              <a:effectLst/>
            </a:endParaRP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B48E81-4E70-02A0-310D-BD3DF7462AAB}"/>
              </a:ext>
            </a:extLst>
          </p:cNvPr>
          <p:cNvSpPr txBox="1"/>
          <p:nvPr/>
        </p:nvSpPr>
        <p:spPr>
          <a:xfrm>
            <a:off x="5691166" y="3079169"/>
            <a:ext cx="66277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101423"/>
                </a:solidFill>
              </a:rPr>
              <a:t>Source: Van </a:t>
            </a:r>
            <a:r>
              <a:rPr lang="en-GB" sz="1600" dirty="0" err="1">
                <a:solidFill>
                  <a:srgbClr val="101423"/>
                </a:solidFill>
              </a:rPr>
              <a:t>Wyngaard</a:t>
            </a:r>
            <a:r>
              <a:rPr lang="en-GB" sz="1600" dirty="0">
                <a:solidFill>
                  <a:srgbClr val="101423"/>
                </a:solidFill>
              </a:rPr>
              <a:t>, C.J., Pretorius, J.H.C. and Pretorius, L., 2012 </a:t>
            </a:r>
            <a:endParaRPr lang="en-GB" sz="16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D738D4-FA0D-FCDB-E26E-570129A62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796" y="495372"/>
            <a:ext cx="4896058" cy="22158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5119DC-C0C8-D101-2B8B-3F9E99DF0E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6006" y="3639853"/>
            <a:ext cx="3302846" cy="2826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211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Assignment</a:t>
            </a:r>
            <a:r>
              <a:rPr lang="fr-FR" b="1" dirty="0"/>
              <a:t>: </a:t>
            </a:r>
            <a:r>
              <a:rPr lang="en-GB" b="1" dirty="0"/>
              <a:t>Example projects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4174E-A2D4-3F9C-E3EE-32FD2B682707}"/>
              </a:ext>
            </a:extLst>
          </p:cNvPr>
          <p:cNvSpPr txBox="1"/>
          <p:nvPr/>
        </p:nvSpPr>
        <p:spPr>
          <a:xfrm>
            <a:off x="3221372" y="391886"/>
            <a:ext cx="858848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your assignment, you are expected to write a project proposal.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Using the Project Ideas document on Teams, consider the possible scoping requirements for each one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Begin to make notes on the various scoping factors and what questions would need to be asked to determine the scope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b="1" dirty="0">
                <a:solidFill>
                  <a:srgbClr val="101423"/>
                </a:solidFill>
              </a:rPr>
              <a:t>Please note:</a:t>
            </a:r>
          </a:p>
          <a:p>
            <a:r>
              <a:rPr lang="en-GB" sz="2400" dirty="0">
                <a:solidFill>
                  <a:srgbClr val="101423"/>
                </a:solidFill>
              </a:rPr>
              <a:t>You are not expected to carry out the actual project for your assignment!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Consider the projects to be ‘fictional’ – the settings and motivations are real, but a real project will not depend on the outcome of your assignment, these are just real-world environmental projects that are being used to allow you to apply your knowledge.</a:t>
            </a:r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5EB94-E0D3-DBE8-8D02-92D10E59A8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0785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 err="1"/>
              <a:t>Summary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445565" y="470629"/>
            <a:ext cx="8203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this lecture we covered:</a:t>
            </a:r>
          </a:p>
          <a:p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Project Initiation stage, including Business Case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Organisational elements, including roles and responsibilities and how to document these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Project scoping definition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How to determine the scope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Project constraints and the impacts of scope creep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Example environmental projects to begin scoping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98688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13652" y="470629"/>
            <a:ext cx="838216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Scoping Workshop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Review the proposed projects list on Teams and start to consider how you would determine their potential scope</a:t>
            </a:r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the Association of Project Managers website </a:t>
            </a:r>
          </a:p>
          <a:p>
            <a:pPr lvl="1"/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APM | Chartered Membership Organisation.</a:t>
            </a:r>
            <a:r>
              <a:rPr lang="en-GB" sz="2000" dirty="0"/>
              <a:t>: https://www.apm.org.uk/)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lvl="1"/>
            <a:r>
              <a:rPr lang="en-GB" sz="2400" b="0" i="0" dirty="0">
                <a:solidFill>
                  <a:srgbClr val="222222"/>
                </a:solidFill>
                <a:effectLst/>
              </a:rPr>
              <a:t>Lock, D., 2020. </a:t>
            </a:r>
            <a:r>
              <a:rPr lang="en-GB" sz="2400" b="0" i="1" dirty="0">
                <a:solidFill>
                  <a:srgbClr val="222222"/>
                </a:solidFill>
                <a:effectLst/>
              </a:rPr>
              <a:t>Project management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. Routledge.</a:t>
            </a:r>
          </a:p>
          <a:p>
            <a:pPr lvl="1"/>
            <a:r>
              <a:rPr lang="en-GB" sz="2400" dirty="0"/>
              <a:t>(Accessible online:  </a:t>
            </a:r>
            <a:r>
              <a:rPr lang="en-GB" sz="2400" dirty="0">
                <a:hlinkClick r:id="rId4"/>
              </a:rPr>
              <a:t>http://103.62.146.201:8081/xmlui/bitstream/handle/1/6080/project%20management.pdf?sequence=1&amp;isAllowed=y</a:t>
            </a:r>
            <a:r>
              <a:rPr lang="en-GB" sz="2400" dirty="0"/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890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“ACNA5000 Changemakers Build Your Own Brand 25/26_GRP”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13/02/2026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13: Project Initiation and Scoping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79AB2-C7CD-485B-8617-415DE1E8A4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2296</Words>
  <Application>Microsoft Office PowerPoint</Application>
  <PresentationFormat>Widescreen</PresentationFormat>
  <Paragraphs>345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6</cp:revision>
  <dcterms:created xsi:type="dcterms:W3CDTF">2023-07-26T10:21:48Z</dcterms:created>
  <dcterms:modified xsi:type="dcterms:W3CDTF">2026-02-05T16:07:41Z</dcterms:modified>
</cp:coreProperties>
</file>