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8"/>
  </p:notesMasterIdLst>
  <p:handoutMasterIdLst>
    <p:handoutMasterId r:id="rId49"/>
  </p:handoutMasterIdLst>
  <p:sldIdLst>
    <p:sldId id="257" r:id="rId3"/>
    <p:sldId id="260" r:id="rId4"/>
    <p:sldId id="261" r:id="rId5"/>
    <p:sldId id="262" r:id="rId6"/>
    <p:sldId id="263" r:id="rId7"/>
    <p:sldId id="264" r:id="rId8"/>
    <p:sldId id="265" r:id="rId9"/>
    <p:sldId id="315" r:id="rId10"/>
    <p:sldId id="267" r:id="rId11"/>
    <p:sldId id="268" r:id="rId12"/>
    <p:sldId id="316" r:id="rId13"/>
    <p:sldId id="271" r:id="rId14"/>
    <p:sldId id="272" r:id="rId15"/>
    <p:sldId id="273" r:id="rId16"/>
    <p:sldId id="274" r:id="rId17"/>
    <p:sldId id="275" r:id="rId18"/>
    <p:sldId id="276" r:id="rId19"/>
    <p:sldId id="277" r:id="rId20"/>
    <p:sldId id="278" r:id="rId21"/>
    <p:sldId id="279" r:id="rId22"/>
    <p:sldId id="297" r:id="rId23"/>
    <p:sldId id="298" r:id="rId24"/>
    <p:sldId id="299" r:id="rId25"/>
    <p:sldId id="300" r:id="rId26"/>
    <p:sldId id="301" r:id="rId27"/>
    <p:sldId id="302" r:id="rId28"/>
    <p:sldId id="303" r:id="rId29"/>
    <p:sldId id="304" r:id="rId30"/>
    <p:sldId id="305" r:id="rId31"/>
    <p:sldId id="306" r:id="rId32"/>
    <p:sldId id="317" r:id="rId33"/>
    <p:sldId id="307" r:id="rId34"/>
    <p:sldId id="308" r:id="rId35"/>
    <p:sldId id="309" r:id="rId36"/>
    <p:sldId id="286" r:id="rId37"/>
    <p:sldId id="287" r:id="rId38"/>
    <p:sldId id="288" r:id="rId39"/>
    <p:sldId id="289" r:id="rId40"/>
    <p:sldId id="290" r:id="rId41"/>
    <p:sldId id="291" r:id="rId42"/>
    <p:sldId id="292" r:id="rId43"/>
    <p:sldId id="293" r:id="rId44"/>
    <p:sldId id="294" r:id="rId45"/>
    <p:sldId id="295" r:id="rId46"/>
    <p:sldId id="296" r:id="rId4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16" autoAdjust="0"/>
    <p:restoredTop sz="94660"/>
  </p:normalViewPr>
  <p:slideViewPr>
    <p:cSldViewPr snapToGrid="0">
      <p:cViewPr varScale="1">
        <p:scale>
          <a:sx n="62" d="100"/>
          <a:sy n="62" d="100"/>
        </p:scale>
        <p:origin x="72" y="10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18AB300-192A-462D-8CD2-47E793E15607}" type="datetimeFigureOut">
              <a:rPr lang="en-GB" smtClean="0"/>
              <a:t>26/11/2018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FAFED78-BD4B-4BF4-99E0-E8C2C2B8D0DC}" type="slidenum">
              <a:rPr lang="en-GB" smtClean="0"/>
              <a:t>‹#›</a:t>
            </a:fld>
            <a:endParaRPr lang="en-GB"/>
          </a:p>
        </p:txBody>
      </p:sp>
    </p:spTree>
    <p:extLst>
      <p:ext uri="{BB962C8B-B14F-4D97-AF65-F5344CB8AC3E}">
        <p14:creationId xmlns:p14="http://schemas.microsoft.com/office/powerpoint/2010/main" val="20314515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A8CDCF-8535-4889-A7A8-0F827182A065}" type="datetimeFigureOut">
              <a:rPr lang="en-GB" smtClean="0"/>
              <a:t>26/11/2018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7952E18-708E-4013-A128-CD806077DEAF}" type="slidenum">
              <a:rPr lang="en-GB" smtClean="0"/>
              <a:t>‹#›</a:t>
            </a:fld>
            <a:endParaRPr lang="en-GB"/>
          </a:p>
        </p:txBody>
      </p:sp>
    </p:spTree>
    <p:extLst>
      <p:ext uri="{BB962C8B-B14F-4D97-AF65-F5344CB8AC3E}">
        <p14:creationId xmlns:p14="http://schemas.microsoft.com/office/powerpoint/2010/main" val="2126277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4487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67547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32645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20606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66338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8199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29016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87088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5F68BD-B675-43F3-A374-2EEA94ADEC66}"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3925493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5F68BD-B675-43F3-A374-2EEA94ADEC66}"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1937052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AC7323-0CEA-4C18-BE5F-628B1ACC676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34049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AC7323-0CEA-4C18-BE5F-628B1ACC676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6795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AC7323-0CEA-4C18-BE5F-628B1ACC676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97773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5F68BD-B675-43F3-A374-2EEA94ADEC66}"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3816403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5F68BD-B675-43F3-A374-2EEA94ADEC66}"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2685282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5F68BD-B675-43F3-A374-2EEA94ADEC66}"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2949278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28646107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8606490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2968880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4003853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2528420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26</a:t>
            </a:fld>
            <a:endParaRPr lang="en-GB" dirty="0"/>
          </a:p>
        </p:txBody>
      </p:sp>
    </p:spTree>
    <p:extLst>
      <p:ext uri="{BB962C8B-B14F-4D97-AF65-F5344CB8AC3E}">
        <p14:creationId xmlns:p14="http://schemas.microsoft.com/office/powerpoint/2010/main" val="9942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18524843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20980673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11577151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38843615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29178251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4833992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30170118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40275524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2765772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5677449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35908826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24798535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40</a:t>
            </a:fld>
            <a:endParaRPr lang="en-GB">
              <a:solidFill>
                <a:prstClr val="black"/>
              </a:solidFill>
            </a:endParaRPr>
          </a:p>
        </p:txBody>
      </p:sp>
    </p:spTree>
    <p:extLst>
      <p:ext uri="{BB962C8B-B14F-4D97-AF65-F5344CB8AC3E}">
        <p14:creationId xmlns:p14="http://schemas.microsoft.com/office/powerpoint/2010/main" val="10819815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43</a:t>
            </a:fld>
            <a:endParaRPr lang="en-GB">
              <a:solidFill>
                <a:prstClr val="black"/>
              </a:solidFill>
            </a:endParaRPr>
          </a:p>
        </p:txBody>
      </p:sp>
    </p:spTree>
    <p:extLst>
      <p:ext uri="{BB962C8B-B14F-4D97-AF65-F5344CB8AC3E}">
        <p14:creationId xmlns:p14="http://schemas.microsoft.com/office/powerpoint/2010/main" val="575587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4114021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1163761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2199974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1374253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3735169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302584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108619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3216201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1592380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4095854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157131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26/11/2018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13086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26/11/2018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326727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26/11/2018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983157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26/11/2018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2212163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26/11/2018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1511013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26/11/2018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28938563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26/11/2018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4228097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26/11/2018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11760654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26/11/2018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31956876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26/11/2018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16224524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26/11/2018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277698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t>26/11/2018</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t>‹#›</a:t>
            </a:fld>
            <a:endParaRPr lang="en-GB"/>
          </a:p>
        </p:txBody>
      </p:sp>
    </p:spTree>
    <p:extLst>
      <p:ext uri="{BB962C8B-B14F-4D97-AF65-F5344CB8AC3E}">
        <p14:creationId xmlns:p14="http://schemas.microsoft.com/office/powerpoint/2010/main" val="24355322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26/11/2018</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374550628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8.xml"/><Relationship Id="rId5" Type="http://schemas.openxmlformats.org/officeDocument/2006/relationships/image" Target="../media/image14.jpe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14.jpe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8.xml"/><Relationship Id="rId5" Type="http://schemas.openxmlformats.org/officeDocument/2006/relationships/image" Target="../media/image21.png"/><Relationship Id="rId4" Type="http://schemas.openxmlformats.org/officeDocument/2006/relationships/image" Target="../media/image20.jpe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18.xml"/><Relationship Id="rId5" Type="http://schemas.openxmlformats.org/officeDocument/2006/relationships/image" Target="../media/image27.jp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18.xml"/><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image" Target="../media/image31.gif"/></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31.gif"/></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1.gif"/></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1.gif"/></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18.xml"/><Relationship Id="rId4" Type="http://schemas.openxmlformats.org/officeDocument/2006/relationships/image" Target="../media/image31.gif"/></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2.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38.jpeg"/></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18.xml"/><Relationship Id="rId5" Type="http://schemas.openxmlformats.org/officeDocument/2006/relationships/image" Target="../media/image48.png"/><Relationship Id="rId4" Type="http://schemas.openxmlformats.org/officeDocument/2006/relationships/image" Target="../media/image47.png"/></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3.xml"/><Relationship Id="rId4" Type="http://schemas.openxmlformats.org/officeDocument/2006/relationships/image" Target="../media/image51.png"/></Relationships>
</file>

<file path=ppt/slides/_rels/slide4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378856"/>
            <a:ext cx="12192000" cy="5479143"/>
          </a:xfrm>
          <a:prstGeom prst="rect">
            <a:avLst/>
          </a:prstGeom>
        </p:spPr>
        <p:txBody>
          <a:bodyPr wrap="square" lIns="540000" tIns="360000" rIns="540000" bIns="360000" numCol="2" spcCol="360000">
            <a:normAutofit/>
          </a:bodyPr>
          <a:lstStyle/>
          <a:p>
            <a:r>
              <a:rPr lang="en-GB" sz="2400" b="1" u="sng" dirty="0">
                <a:solidFill>
                  <a:srgbClr val="FFFF00"/>
                </a:solidFill>
                <a:latin typeface="Calibri"/>
              </a:rPr>
              <a:t>PART ONE: </a:t>
            </a:r>
            <a:r>
              <a:rPr lang="en-US" sz="2400" b="1" u="sng" dirty="0">
                <a:solidFill>
                  <a:srgbClr val="FFFF00"/>
                </a:solidFill>
                <a:latin typeface="Calibri"/>
              </a:rPr>
              <a:t>Imagining ‘the City’</a:t>
            </a:r>
            <a:endParaRPr lang="en-GB" sz="2400" b="1" u="sng" dirty="0">
              <a:solidFill>
                <a:srgbClr val="FFFF00"/>
              </a:solidFill>
              <a:latin typeface="Calibri"/>
            </a:endParaRPr>
          </a:p>
          <a:p>
            <a:r>
              <a:rPr lang="en-GB" sz="2400" b="1" dirty="0">
                <a:solidFill>
                  <a:srgbClr val="FFFF00"/>
                </a:solidFill>
                <a:latin typeface="Calibri"/>
              </a:rPr>
              <a:t>Introduction to </a:t>
            </a:r>
            <a:r>
              <a:rPr lang="en-GB" sz="2400" b="1" dirty="0" smtClean="0">
                <a:solidFill>
                  <a:srgbClr val="FFFF00"/>
                </a:solidFill>
                <a:latin typeface="Calibri"/>
              </a:rPr>
              <a:t>Module</a:t>
            </a:r>
            <a:endParaRPr lang="en-GB" sz="2400" b="1" dirty="0">
              <a:solidFill>
                <a:srgbClr val="FFFF00"/>
              </a:solidFill>
              <a:latin typeface="Calibri"/>
            </a:endParaRPr>
          </a:p>
          <a:p>
            <a:pPr marL="285750" indent="-285750">
              <a:buFontTx/>
              <a:buChar char="-"/>
            </a:pPr>
            <a:r>
              <a:rPr lang="en-GB" sz="2400" dirty="0">
                <a:solidFill>
                  <a:prstClr val="white"/>
                </a:solidFill>
                <a:latin typeface="Calibri"/>
              </a:rPr>
              <a:t>Module overview</a:t>
            </a:r>
          </a:p>
          <a:p>
            <a:pPr marL="285750" indent="-285750">
              <a:buFontTx/>
              <a:buChar char="-"/>
            </a:pPr>
            <a:r>
              <a:rPr lang="en-GB" sz="2400" dirty="0">
                <a:solidFill>
                  <a:prstClr val="white"/>
                </a:solidFill>
                <a:latin typeface="Calibri"/>
              </a:rPr>
              <a:t>Assessments</a:t>
            </a:r>
          </a:p>
          <a:p>
            <a:pPr marL="285750" indent="-285750">
              <a:buFontTx/>
              <a:buChar char="-"/>
            </a:pPr>
            <a:r>
              <a:rPr lang="en-GB" sz="2400" dirty="0">
                <a:solidFill>
                  <a:prstClr val="white"/>
                </a:solidFill>
                <a:latin typeface="Calibri"/>
              </a:rPr>
              <a:t>Key ideas and </a:t>
            </a:r>
            <a:r>
              <a:rPr lang="en-GB" sz="2400" dirty="0" smtClean="0">
                <a:solidFill>
                  <a:prstClr val="white"/>
                </a:solidFill>
                <a:latin typeface="Calibri"/>
              </a:rPr>
              <a:t>approaches</a:t>
            </a:r>
          </a:p>
          <a:p>
            <a:pPr marL="285750" indent="-285750">
              <a:buFontTx/>
              <a:buChar char="-"/>
            </a:pPr>
            <a:r>
              <a:rPr lang="en-GB" sz="2400" dirty="0" smtClean="0">
                <a:solidFill>
                  <a:prstClr val="white"/>
                </a:solidFill>
                <a:latin typeface="Calibri"/>
              </a:rPr>
              <a:t>What is a City?</a:t>
            </a:r>
          </a:p>
          <a:p>
            <a:endParaRPr lang="en-GB" sz="2400" dirty="0">
              <a:solidFill>
                <a:prstClr val="white"/>
              </a:solidFill>
              <a:latin typeface="Calibri"/>
            </a:endParaRPr>
          </a:p>
          <a:p>
            <a:r>
              <a:rPr lang="en-GB" sz="2400" b="1" u="sng" dirty="0">
                <a:solidFill>
                  <a:srgbClr val="FFFF00"/>
                </a:solidFill>
              </a:rPr>
              <a:t>PART TWO: </a:t>
            </a:r>
            <a:r>
              <a:rPr lang="en-GB" sz="2400" b="1" u="sng" dirty="0" smtClean="0">
                <a:solidFill>
                  <a:srgbClr val="FFFF00"/>
                </a:solidFill>
              </a:rPr>
              <a:t>Contextualising C19 Paris</a:t>
            </a:r>
            <a:endParaRPr lang="en-GB" sz="2400" b="1" u="sng" dirty="0">
              <a:solidFill>
                <a:srgbClr val="FFFF00"/>
              </a:solidFill>
            </a:endParaRPr>
          </a:p>
          <a:p>
            <a:r>
              <a:rPr lang="en-GB" sz="2400" b="1" u="sng" dirty="0" smtClean="0">
                <a:solidFill>
                  <a:prstClr val="white"/>
                </a:solidFill>
              </a:rPr>
              <a:t>1</a:t>
            </a:r>
            <a:r>
              <a:rPr lang="en-GB" sz="2400" b="1" u="sng" dirty="0">
                <a:solidFill>
                  <a:prstClr val="white"/>
                </a:solidFill>
              </a:rPr>
              <a:t>. Capital of …</a:t>
            </a:r>
          </a:p>
          <a:p>
            <a:pPr marL="285750" indent="-285750">
              <a:buFontTx/>
              <a:buChar char="-"/>
            </a:pPr>
            <a:r>
              <a:rPr lang="en-GB" sz="2400" dirty="0">
                <a:solidFill>
                  <a:prstClr val="white"/>
                </a:solidFill>
              </a:rPr>
              <a:t>Assessments</a:t>
            </a:r>
          </a:p>
          <a:p>
            <a:pPr marL="285750" indent="-285750">
              <a:buFontTx/>
              <a:buChar char="-"/>
            </a:pPr>
            <a:r>
              <a:rPr lang="en-GB" sz="2400" dirty="0">
                <a:solidFill>
                  <a:prstClr val="white"/>
                </a:solidFill>
              </a:rPr>
              <a:t>Empire, Modernism</a:t>
            </a:r>
          </a:p>
          <a:p>
            <a:pPr marL="285750" indent="-285750">
              <a:buFontTx/>
              <a:buChar char="-"/>
            </a:pPr>
            <a:r>
              <a:rPr lang="en-GB" sz="2400" dirty="0">
                <a:solidFill>
                  <a:prstClr val="white"/>
                </a:solidFill>
              </a:rPr>
              <a:t>Walter Benjamin and </a:t>
            </a:r>
            <a:r>
              <a:rPr lang="en-GB" sz="2400" i="1" dirty="0">
                <a:solidFill>
                  <a:prstClr val="white"/>
                </a:solidFill>
              </a:rPr>
              <a:t>The Arcades Project</a:t>
            </a:r>
            <a:endParaRPr lang="en-GB" sz="2400" dirty="0">
              <a:solidFill>
                <a:prstClr val="white"/>
              </a:solidFill>
            </a:endParaRPr>
          </a:p>
          <a:p>
            <a:r>
              <a:rPr lang="en-GB" sz="2400" b="1" u="sng" dirty="0" smtClean="0">
                <a:solidFill>
                  <a:prstClr val="white"/>
                </a:solidFill>
              </a:rPr>
              <a:t>2</a:t>
            </a:r>
            <a:r>
              <a:rPr lang="en-GB" sz="2400" b="1" u="sng" dirty="0">
                <a:solidFill>
                  <a:prstClr val="white"/>
                </a:solidFill>
              </a:rPr>
              <a:t>. A Revolutionary City</a:t>
            </a:r>
          </a:p>
          <a:p>
            <a:pPr marL="285750" indent="-285750">
              <a:buFontTx/>
              <a:buChar char="-"/>
            </a:pPr>
            <a:r>
              <a:rPr lang="en-US" sz="2400" dirty="0">
                <a:solidFill>
                  <a:prstClr val="white"/>
                </a:solidFill>
              </a:rPr>
              <a:t>Symbolism of the French Revolution (1789-1799)</a:t>
            </a:r>
          </a:p>
          <a:p>
            <a:pPr marL="285750" indent="-285750">
              <a:buFontTx/>
              <a:buChar char="-"/>
            </a:pPr>
            <a:r>
              <a:rPr lang="en-US" sz="2400" dirty="0">
                <a:solidFill>
                  <a:prstClr val="white"/>
                </a:solidFill>
              </a:rPr>
              <a:t>July Revolution (1830)</a:t>
            </a:r>
          </a:p>
          <a:p>
            <a:pPr marL="285750" indent="-285750">
              <a:buFontTx/>
              <a:buChar char="-"/>
            </a:pPr>
            <a:r>
              <a:rPr lang="en-US" sz="2400" dirty="0" smtClean="0">
                <a:solidFill>
                  <a:prstClr val="white"/>
                </a:solidFill>
              </a:rPr>
              <a:t>February Revolution (1848)</a:t>
            </a:r>
          </a:p>
          <a:p>
            <a:pPr marL="285750" indent="-285750">
              <a:buFontTx/>
              <a:buChar char="-"/>
            </a:pPr>
            <a:r>
              <a:rPr lang="en-US" sz="2400" dirty="0" smtClean="0">
                <a:solidFill>
                  <a:prstClr val="white"/>
                </a:solidFill>
              </a:rPr>
              <a:t>Red Paris</a:t>
            </a:r>
          </a:p>
          <a:p>
            <a:pPr marL="285750" indent="-285750">
              <a:buFontTx/>
              <a:buChar char="-"/>
            </a:pPr>
            <a:r>
              <a:rPr lang="en-US" sz="2400" dirty="0" smtClean="0">
                <a:solidFill>
                  <a:prstClr val="white"/>
                </a:solidFill>
              </a:rPr>
              <a:t>Rise of Napoleon III</a:t>
            </a:r>
            <a:endParaRPr lang="en-US" sz="2400" dirty="0">
              <a:solidFill>
                <a:prstClr val="white"/>
              </a:solidFill>
            </a:endParaRPr>
          </a:p>
          <a:p>
            <a:pPr algn="r"/>
            <a:endParaRPr lang="en-GB" sz="2000" b="1" u="sng" dirty="0" smtClean="0">
              <a:solidFill>
                <a:srgbClr val="FFFF00"/>
              </a:solidFill>
              <a:effectLst>
                <a:outerShdw blurRad="38100" dist="38100" dir="2700000" algn="tl">
                  <a:srgbClr val="000000">
                    <a:alpha val="43137"/>
                  </a:srgbClr>
                </a:outerShdw>
              </a:effectLst>
            </a:endParaRPr>
          </a:p>
        </p:txBody>
      </p:sp>
      <p:sp>
        <p:nvSpPr>
          <p:cNvPr id="4" name="Rectangle 3"/>
          <p:cNvSpPr/>
          <p:nvPr/>
        </p:nvSpPr>
        <p:spPr>
          <a:xfrm>
            <a:off x="0" y="25436"/>
            <a:ext cx="12192000" cy="2389025"/>
          </a:xfrm>
          <a:prstGeom prst="rect">
            <a:avLst/>
          </a:prstGeom>
        </p:spPr>
        <p:txBody>
          <a:bodyPr wrap="square" lIns="540000" tIns="360000" rIns="540000" bIns="360000">
            <a:spAutoFit/>
          </a:bodyPr>
          <a:lstStyle/>
          <a:p>
            <a:r>
              <a:rPr lang="en-US" sz="2400" b="1" dirty="0" smtClean="0">
                <a:solidFill>
                  <a:srgbClr val="FF0000"/>
                </a:solidFill>
                <a:effectLst>
                  <a:outerShdw blurRad="38100" dist="38100" dir="2700000" algn="tl">
                    <a:srgbClr val="000000">
                      <a:alpha val="43137"/>
                    </a:srgbClr>
                  </a:outerShdw>
                </a:effectLst>
              </a:rPr>
              <a:t>HPHI5008/6008 </a:t>
            </a:r>
            <a:r>
              <a:rPr lang="en-GB" sz="2400" b="1" dirty="0" smtClean="0">
                <a:solidFill>
                  <a:srgbClr val="FF0000"/>
                </a:solidFill>
                <a:effectLst>
                  <a:outerShdw blurRad="38100" dist="38100" dir="2700000" algn="tl">
                    <a:srgbClr val="000000">
                      <a:alpha val="43137"/>
                    </a:srgbClr>
                  </a:outerShdw>
                </a:effectLst>
              </a:rPr>
              <a:t>Urban </a:t>
            </a:r>
            <a:r>
              <a:rPr lang="en-GB" sz="2400" b="1" dirty="0">
                <a:solidFill>
                  <a:srgbClr val="FF0000"/>
                </a:solidFill>
                <a:effectLst>
                  <a:outerShdw blurRad="38100" dist="38100" dir="2700000" algn="tl">
                    <a:srgbClr val="000000">
                      <a:alpha val="43137"/>
                    </a:srgbClr>
                  </a:outerShdw>
                </a:effectLst>
              </a:rPr>
              <a:t>Sounds and Visions</a:t>
            </a:r>
            <a:r>
              <a:rPr lang="en-GB" sz="2400" b="1" dirty="0" smtClean="0">
                <a:solidFill>
                  <a:srgbClr val="FF0000"/>
                </a:solidFill>
                <a:effectLst>
                  <a:outerShdw blurRad="38100" dist="38100" dir="2700000" algn="tl">
                    <a:srgbClr val="000000">
                      <a:alpha val="43137"/>
                    </a:srgbClr>
                  </a:outerShdw>
                </a:effectLst>
              </a:rPr>
              <a:t>: Cultural </a:t>
            </a:r>
            <a:r>
              <a:rPr lang="en-GB" sz="2400" b="1" dirty="0">
                <a:solidFill>
                  <a:srgbClr val="FF0000"/>
                </a:solidFill>
                <a:effectLst>
                  <a:outerShdw blurRad="38100" dist="38100" dir="2700000" algn="tl">
                    <a:srgbClr val="000000">
                      <a:alpha val="43137"/>
                    </a:srgbClr>
                  </a:outerShdw>
                </a:effectLst>
              </a:rPr>
              <a:t>Histories of the </a:t>
            </a:r>
            <a:r>
              <a:rPr lang="en-GB" sz="2400" b="1" dirty="0" smtClean="0">
                <a:solidFill>
                  <a:srgbClr val="FF0000"/>
                </a:solidFill>
                <a:effectLst>
                  <a:outerShdw blurRad="38100" dist="38100" dir="2700000" algn="tl">
                    <a:srgbClr val="000000">
                      <a:alpha val="43137"/>
                    </a:srgbClr>
                  </a:outerShdw>
                </a:effectLst>
              </a:rPr>
              <a:t>Modern City </a:t>
            </a:r>
          </a:p>
          <a:p>
            <a:r>
              <a:rPr lang="en-GB" sz="2400" b="1" dirty="0" smtClean="0">
                <a:solidFill>
                  <a:srgbClr val="FF0000"/>
                </a:solidFill>
                <a:effectLst>
                  <a:outerShdw blurRad="38100" dist="38100" dir="2700000" algn="tl">
                    <a:srgbClr val="000000">
                      <a:alpha val="43137"/>
                    </a:srgbClr>
                  </a:outerShdw>
                </a:effectLst>
              </a:rPr>
              <a:t>Week </a:t>
            </a:r>
            <a:r>
              <a:rPr lang="en-GB" sz="2400" b="1" dirty="0">
                <a:solidFill>
                  <a:srgbClr val="FF0000"/>
                </a:solidFill>
                <a:effectLst>
                  <a:outerShdw blurRad="38100" dist="38100" dir="2700000" algn="tl">
                    <a:srgbClr val="000000">
                      <a:alpha val="43137"/>
                    </a:srgbClr>
                  </a:outerShdw>
                </a:effectLst>
              </a:rPr>
              <a:t>1 </a:t>
            </a:r>
            <a:r>
              <a:rPr lang="en-GB" sz="2400" b="1" dirty="0" smtClean="0">
                <a:solidFill>
                  <a:srgbClr val="FF0000"/>
                </a:solidFill>
                <a:effectLst>
                  <a:outerShdw blurRad="38100" dist="38100" dir="2700000" algn="tl">
                    <a:srgbClr val="000000">
                      <a:alpha val="43137"/>
                    </a:srgbClr>
                  </a:outerShdw>
                </a:effectLst>
              </a:rPr>
              <a:t>Paris: Capital of the Nineteenth Century</a:t>
            </a:r>
          </a:p>
          <a:p>
            <a:pPr algn="r"/>
            <a:r>
              <a:rPr lang="en-GB" sz="2400" b="1" dirty="0" smtClean="0">
                <a:effectLst>
                  <a:outerShdw blurRad="38100" dist="38100" dir="2700000" algn="tl">
                    <a:srgbClr val="000000">
                      <a:alpha val="43137"/>
                    </a:srgbClr>
                  </a:outerShdw>
                </a:effectLst>
              </a:rPr>
              <a:t>Lecture </a:t>
            </a:r>
            <a:r>
              <a:rPr lang="en-GB" sz="2400" b="1" dirty="0">
                <a:effectLst>
                  <a:outerShdw blurRad="38100" dist="38100" dir="2700000" algn="tl">
                    <a:srgbClr val="000000">
                      <a:alpha val="43137"/>
                    </a:srgbClr>
                  </a:outerShdw>
                </a:effectLst>
              </a:rPr>
              <a:t>1: A Revolutionary Capital</a:t>
            </a:r>
          </a:p>
          <a:p>
            <a:endParaRPr lang="en-GB" b="1" dirty="0" smtClean="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8969995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1999" cy="7696200"/>
          </a:xfrm>
          <a:prstGeom prst="rect">
            <a:avLst/>
          </a:prstGeom>
        </p:spPr>
        <p:txBody>
          <a:bodyPr wrap="square" lIns="720000" tIns="720000" rIns="720000" bIns="720000" numCol="2" spcCol="540000">
            <a:normAutofit fontScale="92500" lnSpcReduction="20000"/>
          </a:bodyPr>
          <a:lstStyle/>
          <a:p>
            <a:pPr indent="-457200"/>
            <a:r>
              <a:rPr lang="en-GB" sz="3000" b="1" u="sng" dirty="0" smtClean="0">
                <a:solidFill>
                  <a:srgbClr val="FFFF00"/>
                </a:solidFill>
              </a:rPr>
              <a:t>Week </a:t>
            </a:r>
            <a:r>
              <a:rPr lang="en-GB" sz="3000" b="1" u="sng" dirty="0">
                <a:solidFill>
                  <a:srgbClr val="FFFF00"/>
                </a:solidFill>
              </a:rPr>
              <a:t>1: Paris, Capital of the 19</a:t>
            </a:r>
            <a:r>
              <a:rPr lang="en-GB" sz="3000" b="1" u="sng" baseline="30000" dirty="0">
                <a:solidFill>
                  <a:srgbClr val="FFFF00"/>
                </a:solidFill>
              </a:rPr>
              <a:t>th</a:t>
            </a:r>
            <a:r>
              <a:rPr lang="en-GB" sz="3000" b="1" u="sng" dirty="0">
                <a:solidFill>
                  <a:srgbClr val="FFFF00"/>
                </a:solidFill>
              </a:rPr>
              <a:t> Century</a:t>
            </a:r>
            <a:endParaRPr lang="en-GB" sz="3000" dirty="0">
              <a:solidFill>
                <a:srgbClr val="FFFF00"/>
              </a:solidFill>
            </a:endParaRPr>
          </a:p>
          <a:p>
            <a:pPr indent="-457200"/>
            <a:r>
              <a:rPr lang="en-GB" sz="2200" b="1" dirty="0" smtClean="0"/>
              <a:t>Lecture </a:t>
            </a:r>
            <a:r>
              <a:rPr lang="en-GB" sz="2200" b="1" dirty="0"/>
              <a:t>1: A Revolutionary Capital</a:t>
            </a:r>
            <a:endParaRPr lang="en-GB" sz="2200" dirty="0"/>
          </a:p>
          <a:p>
            <a:pPr indent="-457200"/>
            <a:r>
              <a:rPr lang="en-GB" sz="2200" b="1" dirty="0" smtClean="0"/>
              <a:t>Lecture </a:t>
            </a:r>
            <a:r>
              <a:rPr lang="en-GB" sz="2200" b="1" dirty="0"/>
              <a:t>2: Haussmann and the Rebuilding of 19th-Century </a:t>
            </a:r>
            <a:r>
              <a:rPr lang="en-GB" sz="2200" b="1" dirty="0" smtClean="0"/>
              <a:t>Paris</a:t>
            </a:r>
            <a:endParaRPr lang="en-GB" sz="2200" dirty="0"/>
          </a:p>
          <a:p>
            <a:pPr indent="-457200"/>
            <a:r>
              <a:rPr lang="en-GB" sz="2200" b="1" dirty="0"/>
              <a:t>Lecture 3: Baudelaire and the ‘Discovery’ of ‘Modernity</a:t>
            </a:r>
            <a:r>
              <a:rPr lang="en-GB" sz="2200" b="1" dirty="0" smtClean="0"/>
              <a:t>’</a:t>
            </a:r>
            <a:endParaRPr lang="en-GB" sz="2200" dirty="0"/>
          </a:p>
          <a:p>
            <a:pPr indent="-457200"/>
            <a:r>
              <a:rPr lang="en-GB" sz="2200" b="1" dirty="0"/>
              <a:t>Lecture 4: </a:t>
            </a:r>
            <a:r>
              <a:rPr lang="en-GB" sz="2200" b="1" dirty="0" err="1"/>
              <a:t>Flâneuses</a:t>
            </a:r>
            <a:r>
              <a:rPr lang="en-GB" sz="2200" b="1" dirty="0"/>
              <a:t>: Women, Art and the City</a:t>
            </a:r>
            <a:endParaRPr lang="en-GB" sz="2200" dirty="0"/>
          </a:p>
          <a:p>
            <a:pPr indent="-457200"/>
            <a:endParaRPr lang="en-GB" sz="2200" dirty="0" smtClean="0"/>
          </a:p>
          <a:p>
            <a:pPr indent="-457200"/>
            <a:endParaRPr lang="en-GB" sz="2200" dirty="0"/>
          </a:p>
          <a:p>
            <a:pPr indent="-457200"/>
            <a:r>
              <a:rPr lang="en-GB" sz="3000" b="1" u="sng" dirty="0">
                <a:solidFill>
                  <a:srgbClr val="FFFF00"/>
                </a:solidFill>
              </a:rPr>
              <a:t>Week 2: Shanghai: Paris of the East</a:t>
            </a:r>
            <a:endParaRPr lang="en-GB" sz="3000" b="1" dirty="0">
              <a:solidFill>
                <a:srgbClr val="FFFF00"/>
              </a:solidFill>
            </a:endParaRPr>
          </a:p>
          <a:p>
            <a:pPr indent="-457200"/>
            <a:r>
              <a:rPr lang="en-GB" sz="2200" b="1" dirty="0" smtClean="0"/>
              <a:t>Lecture </a:t>
            </a:r>
            <a:r>
              <a:rPr lang="en-GB" sz="2200" b="1" dirty="0"/>
              <a:t>5: A Century of Humiliation? The Opium Wars and the Foreign </a:t>
            </a:r>
            <a:r>
              <a:rPr lang="en-GB" sz="2200" b="1" dirty="0" smtClean="0"/>
              <a:t>Concessions</a:t>
            </a:r>
          </a:p>
          <a:p>
            <a:pPr indent="-457200"/>
            <a:r>
              <a:rPr lang="en-GB" sz="2200" b="1" dirty="0">
                <a:solidFill>
                  <a:srgbClr val="FFFF00"/>
                </a:solidFill>
              </a:rPr>
              <a:t>Film Screening: </a:t>
            </a:r>
            <a:r>
              <a:rPr lang="en-GB" sz="2200" b="1" i="1" dirty="0">
                <a:solidFill>
                  <a:srgbClr val="FFFF00"/>
                </a:solidFill>
              </a:rPr>
              <a:t>Empire of the Sun </a:t>
            </a:r>
            <a:r>
              <a:rPr lang="en-GB" sz="2200" b="1" dirty="0">
                <a:solidFill>
                  <a:srgbClr val="FFFF00"/>
                </a:solidFill>
              </a:rPr>
              <a:t>(1987). Cliff Tucker Lecture Theatre, </a:t>
            </a:r>
            <a:r>
              <a:rPr lang="en-GB" sz="2200" b="1" dirty="0" smtClean="0">
                <a:solidFill>
                  <a:srgbClr val="FFFF00"/>
                </a:solidFill>
              </a:rPr>
              <a:t>Monday 4 December 6pm</a:t>
            </a:r>
            <a:r>
              <a:rPr lang="en-GB" sz="2200" b="1" dirty="0">
                <a:solidFill>
                  <a:srgbClr val="FFFF00"/>
                </a:solidFill>
              </a:rPr>
              <a:t>.</a:t>
            </a:r>
            <a:endParaRPr lang="en-GB" sz="2200" dirty="0">
              <a:solidFill>
                <a:srgbClr val="FFFF00"/>
              </a:solidFill>
            </a:endParaRPr>
          </a:p>
          <a:p>
            <a:pPr indent="-457200"/>
            <a:r>
              <a:rPr lang="en-GB" sz="2200" b="1" dirty="0" smtClean="0"/>
              <a:t>Lecture </a:t>
            </a:r>
            <a:r>
              <a:rPr lang="en-GB" sz="2200" b="1" dirty="0"/>
              <a:t>6: Modernity Shanghai</a:t>
            </a:r>
            <a:endParaRPr lang="en-GB" sz="2200" dirty="0"/>
          </a:p>
          <a:p>
            <a:pPr indent="-457200"/>
            <a:r>
              <a:rPr lang="en-GB" sz="2200" b="1" dirty="0" smtClean="0"/>
              <a:t>Lecture </a:t>
            </a:r>
            <a:r>
              <a:rPr lang="en-GB" sz="2200" b="1" dirty="0"/>
              <a:t>7: Mapping and Policing Shanghai</a:t>
            </a:r>
            <a:endParaRPr lang="en-GB" sz="2200" dirty="0"/>
          </a:p>
          <a:p>
            <a:pPr indent="-457200"/>
            <a:r>
              <a:rPr lang="en-GB" sz="2200" b="1" dirty="0" smtClean="0"/>
              <a:t>Lecture </a:t>
            </a:r>
            <a:r>
              <a:rPr lang="en-GB" sz="2200" b="1" dirty="0"/>
              <a:t>8: Shanghai in War and Revolution</a:t>
            </a:r>
            <a:endParaRPr lang="en-GB" sz="2200" dirty="0"/>
          </a:p>
          <a:p>
            <a:pPr indent="-457200"/>
            <a:endParaRPr lang="en-GB" sz="2600" b="1" dirty="0" smtClean="0">
              <a:solidFill>
                <a:srgbClr val="FFFF00"/>
              </a:solidFill>
            </a:endParaRPr>
          </a:p>
          <a:p>
            <a:pPr indent="-457200"/>
            <a:endParaRPr lang="en-GB" sz="2600" b="1" dirty="0">
              <a:solidFill>
                <a:srgbClr val="FFFF00"/>
              </a:solidFill>
            </a:endParaRPr>
          </a:p>
          <a:p>
            <a:pPr indent="-457200"/>
            <a:endParaRPr lang="en-GB" sz="2600" b="1" dirty="0" smtClean="0">
              <a:solidFill>
                <a:srgbClr val="FFFF00"/>
              </a:solidFill>
            </a:endParaRPr>
          </a:p>
          <a:p>
            <a:pPr indent="-457200"/>
            <a:r>
              <a:rPr lang="en-GB" sz="3000" b="1" u="sng" dirty="0" smtClean="0">
                <a:solidFill>
                  <a:srgbClr val="FFFF00"/>
                </a:solidFill>
              </a:rPr>
              <a:t>Week </a:t>
            </a:r>
            <a:r>
              <a:rPr lang="en-GB" sz="3000" b="1" u="sng" dirty="0">
                <a:solidFill>
                  <a:srgbClr val="FFFF00"/>
                </a:solidFill>
              </a:rPr>
              <a:t>3: Algiers: Colonial City</a:t>
            </a:r>
          </a:p>
          <a:p>
            <a:pPr indent="-457200"/>
            <a:r>
              <a:rPr lang="en-GB" sz="2200" b="1" dirty="0" smtClean="0"/>
              <a:t>Lecture </a:t>
            </a:r>
            <a:r>
              <a:rPr lang="en-GB" sz="2200" b="1" dirty="0"/>
              <a:t>9:  Imagining Colonial Algiers: Orientalism and </a:t>
            </a:r>
            <a:r>
              <a:rPr lang="en-GB" sz="2200" b="1" i="1" dirty="0" err="1"/>
              <a:t>Pépé</a:t>
            </a:r>
            <a:r>
              <a:rPr lang="en-GB" sz="2200" b="1" i="1" dirty="0"/>
              <a:t> le </a:t>
            </a:r>
            <a:r>
              <a:rPr lang="en-GB" sz="2200" b="1" i="1" dirty="0" err="1"/>
              <a:t>Moko</a:t>
            </a:r>
            <a:endParaRPr lang="en-GB" sz="2200" dirty="0"/>
          </a:p>
          <a:p>
            <a:pPr indent="-457200"/>
            <a:r>
              <a:rPr lang="en-GB" sz="2200" b="1" dirty="0" smtClean="0">
                <a:solidFill>
                  <a:srgbClr val="FFFF00"/>
                </a:solidFill>
              </a:rPr>
              <a:t>Film </a:t>
            </a:r>
            <a:r>
              <a:rPr lang="en-GB" sz="2200" b="1" dirty="0">
                <a:solidFill>
                  <a:srgbClr val="FFFF00"/>
                </a:solidFill>
              </a:rPr>
              <a:t>Screening: </a:t>
            </a:r>
            <a:r>
              <a:rPr lang="en-GB" sz="2200" b="1" i="1" dirty="0" err="1">
                <a:solidFill>
                  <a:srgbClr val="FFFF00"/>
                </a:solidFill>
              </a:rPr>
              <a:t>Pépé</a:t>
            </a:r>
            <a:r>
              <a:rPr lang="en-GB" sz="2200" b="1" i="1" dirty="0">
                <a:solidFill>
                  <a:srgbClr val="FFFF00"/>
                </a:solidFill>
              </a:rPr>
              <a:t> le </a:t>
            </a:r>
            <a:r>
              <a:rPr lang="en-GB" sz="2200" b="1" i="1" dirty="0" err="1">
                <a:solidFill>
                  <a:srgbClr val="FFFF00"/>
                </a:solidFill>
              </a:rPr>
              <a:t>Moko</a:t>
            </a:r>
            <a:r>
              <a:rPr lang="en-GB" sz="2200" b="1" i="1" dirty="0">
                <a:solidFill>
                  <a:srgbClr val="FFFF00"/>
                </a:solidFill>
              </a:rPr>
              <a:t> </a:t>
            </a:r>
            <a:r>
              <a:rPr lang="en-GB" sz="2200" b="1" dirty="0">
                <a:solidFill>
                  <a:srgbClr val="FFFF00"/>
                </a:solidFill>
              </a:rPr>
              <a:t>(1937). Cliff Tucker Lecture Theatre</a:t>
            </a:r>
            <a:r>
              <a:rPr lang="en-GB" sz="2200" b="1" dirty="0" smtClean="0">
                <a:solidFill>
                  <a:srgbClr val="FFFF00"/>
                </a:solidFill>
              </a:rPr>
              <a:t>, Monday 11 December </a:t>
            </a:r>
            <a:r>
              <a:rPr lang="en-GB" sz="2200" b="1" dirty="0">
                <a:solidFill>
                  <a:srgbClr val="FFFF00"/>
                </a:solidFill>
              </a:rPr>
              <a:t>6pm.</a:t>
            </a:r>
            <a:endParaRPr lang="en-GB" sz="2200" dirty="0">
              <a:solidFill>
                <a:srgbClr val="FFFF00"/>
              </a:solidFill>
            </a:endParaRPr>
          </a:p>
          <a:p>
            <a:pPr indent="-457200"/>
            <a:r>
              <a:rPr lang="en-GB" sz="2200" b="1" dirty="0">
                <a:solidFill>
                  <a:srgbClr val="FFFF00"/>
                </a:solidFill>
              </a:rPr>
              <a:t> </a:t>
            </a:r>
            <a:r>
              <a:rPr lang="en-GB" sz="2200" b="1" dirty="0" smtClean="0"/>
              <a:t>Lecture </a:t>
            </a:r>
            <a:r>
              <a:rPr lang="en-GB" sz="2200" b="1" dirty="0"/>
              <a:t>10: Settler Algiers: Albert Camus and the </a:t>
            </a:r>
            <a:r>
              <a:rPr lang="en-GB" sz="2200" b="1" i="1" dirty="0" err="1"/>
              <a:t>Pieds</a:t>
            </a:r>
            <a:r>
              <a:rPr lang="en-GB" sz="2200" b="1" i="1" dirty="0"/>
              <a:t>-Noirs</a:t>
            </a:r>
            <a:endParaRPr lang="en-GB" sz="2200" dirty="0"/>
          </a:p>
          <a:p>
            <a:pPr indent="-457200"/>
            <a:r>
              <a:rPr lang="en-GB" sz="2200" b="1" dirty="0" smtClean="0"/>
              <a:t>Lecture </a:t>
            </a:r>
            <a:r>
              <a:rPr lang="en-GB" sz="2200" b="1" dirty="0"/>
              <a:t>11: City in Revolution: </a:t>
            </a:r>
            <a:r>
              <a:rPr lang="en-GB" sz="2200" b="1" i="1" dirty="0"/>
              <a:t>The Battle of Algiers</a:t>
            </a:r>
            <a:endParaRPr lang="en-GB" sz="2200" dirty="0"/>
          </a:p>
          <a:p>
            <a:pPr indent="-457200"/>
            <a:r>
              <a:rPr lang="en-GB" sz="2200" b="1" dirty="0" smtClean="0"/>
              <a:t>Lecture </a:t>
            </a:r>
            <a:r>
              <a:rPr lang="en-GB" sz="2200" b="1" dirty="0"/>
              <a:t>12: Algiers, Third World Capital: Frantz Fanon and Beyond</a:t>
            </a:r>
            <a:endParaRPr lang="en-GB" sz="2200" dirty="0"/>
          </a:p>
          <a:p>
            <a:pPr indent="-457200"/>
            <a:endParaRPr lang="en-GB" sz="2200" b="1" u="sng" dirty="0" smtClean="0"/>
          </a:p>
          <a:p>
            <a:pPr indent="-457200"/>
            <a:r>
              <a:rPr lang="en-GB" sz="3000" b="1" u="sng" dirty="0" smtClean="0">
                <a:solidFill>
                  <a:srgbClr val="FFFF00"/>
                </a:solidFill>
              </a:rPr>
              <a:t>Week </a:t>
            </a:r>
            <a:r>
              <a:rPr lang="en-GB" sz="3000" b="1" u="sng" dirty="0">
                <a:solidFill>
                  <a:srgbClr val="FFFF00"/>
                </a:solidFill>
              </a:rPr>
              <a:t>4: Berlin: Divided City</a:t>
            </a:r>
            <a:endParaRPr lang="en-GB" sz="3000" b="1" dirty="0">
              <a:solidFill>
                <a:srgbClr val="FFFF00"/>
              </a:solidFill>
            </a:endParaRPr>
          </a:p>
          <a:p>
            <a:pPr indent="-457200"/>
            <a:r>
              <a:rPr lang="en-GB" sz="2200" b="1" dirty="0" smtClean="0"/>
              <a:t>Lecture </a:t>
            </a:r>
            <a:r>
              <a:rPr lang="en-GB" sz="2200" b="1" dirty="0"/>
              <a:t>13: Permissive City: Sexual Science and LGBT+ Identities in Interwar Berlin</a:t>
            </a:r>
            <a:endParaRPr lang="en-GB" sz="2200" dirty="0"/>
          </a:p>
          <a:p>
            <a:pPr indent="-457200"/>
            <a:r>
              <a:rPr lang="en-GB" sz="2200" b="1" dirty="0" smtClean="0"/>
              <a:t>Lecture </a:t>
            </a:r>
            <a:r>
              <a:rPr lang="en-GB" sz="2200" b="1" dirty="0"/>
              <a:t>14: Seeing and Hearing the Divided City: David Bowie and Cold War Berlin</a:t>
            </a:r>
            <a:endParaRPr lang="en-GB" sz="2200" dirty="0"/>
          </a:p>
          <a:p>
            <a:pPr indent="-457200"/>
            <a:r>
              <a:rPr lang="en-GB" sz="2200" b="1" dirty="0" smtClean="0"/>
              <a:t>Lecture </a:t>
            </a:r>
            <a:r>
              <a:rPr lang="en-GB" sz="2200" b="1" dirty="0"/>
              <a:t>15: Where Are We Now? Berlin after the Wall</a:t>
            </a:r>
            <a:endParaRPr lang="en-GB" sz="2200" dirty="0"/>
          </a:p>
          <a:p>
            <a:pPr indent="-457200"/>
            <a:r>
              <a:rPr lang="en-GB" sz="2200" dirty="0"/>
              <a:t> </a:t>
            </a:r>
          </a:p>
          <a:p>
            <a:pPr indent="-457200"/>
            <a:r>
              <a:rPr lang="en-GB" sz="2000" dirty="0"/>
              <a:t/>
            </a:r>
            <a:br>
              <a:rPr lang="en-GB" sz="2000" dirty="0"/>
            </a:br>
            <a:r>
              <a:rPr lang="en-GB" sz="2000" dirty="0"/>
              <a:t> </a:t>
            </a:r>
          </a:p>
          <a:p>
            <a:endParaRPr lang="en-GB" sz="2000" b="1"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Tree>
    <p:extLst>
      <p:ext uri="{BB962C8B-B14F-4D97-AF65-F5344CB8AC3E}">
        <p14:creationId xmlns:p14="http://schemas.microsoft.com/office/powerpoint/2010/main" val="39099387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600" dirty="0">
                <a:solidFill>
                  <a:srgbClr val="FFFF00"/>
                </a:solidFill>
              </a:rPr>
              <a:t>‘CITY’</a:t>
            </a:r>
            <a:endParaRPr lang="en-US" sz="6600" dirty="0">
              <a:solidFill>
                <a:srgbClr val="FFFF00"/>
              </a:solidFill>
            </a:endParaRPr>
          </a:p>
        </p:txBody>
      </p:sp>
      <p:sp>
        <p:nvSpPr>
          <p:cNvPr id="3" name="Content Placeholder 2"/>
          <p:cNvSpPr>
            <a:spLocks noGrp="1"/>
          </p:cNvSpPr>
          <p:nvPr>
            <p:ph idx="1"/>
          </p:nvPr>
        </p:nvSpPr>
        <p:spPr>
          <a:xfrm>
            <a:off x="1276350" y="2320781"/>
            <a:ext cx="10255746" cy="4525963"/>
          </a:xfrm>
        </p:spPr>
        <p:txBody>
          <a:bodyPr>
            <a:normAutofit fontScale="92500" lnSpcReduction="20000"/>
          </a:bodyPr>
          <a:lstStyle/>
          <a:p>
            <a:endParaRPr lang="en-GB" smtClean="0"/>
          </a:p>
          <a:p>
            <a:r>
              <a:rPr lang="en-GB" smtClean="0"/>
              <a:t>Which cities are you most familiar with and why?</a:t>
            </a:r>
          </a:p>
          <a:p>
            <a:r>
              <a:rPr lang="en-GB" smtClean="0"/>
              <a:t>When you hear or see the word ‘city’ what and where do you think of?</a:t>
            </a:r>
          </a:p>
          <a:p>
            <a:r>
              <a:rPr lang="en-GB" smtClean="0"/>
              <a:t>What do you think are the distinguishing characteristics of a city?</a:t>
            </a:r>
          </a:p>
          <a:p>
            <a:r>
              <a:rPr lang="en-GB" smtClean="0"/>
              <a:t>What types of buildings, spaces or institutions do you associate with ‘the city’?</a:t>
            </a:r>
          </a:p>
          <a:p>
            <a:r>
              <a:rPr lang="en-GB" smtClean="0"/>
              <a:t>What makes a ‘good’ or ‘bad’ city? What makes something ‘urban’?</a:t>
            </a:r>
          </a:p>
          <a:p>
            <a:pPr marL="0" indent="0">
              <a:buNone/>
            </a:pPr>
            <a:endParaRPr lang="en-GB" smtClean="0"/>
          </a:p>
          <a:p>
            <a:endParaRPr lang="en-US" dirty="0"/>
          </a:p>
        </p:txBody>
      </p:sp>
      <p:pic>
        <p:nvPicPr>
          <p:cNvPr id="5" name="Picture 4"/>
          <p:cNvPicPr>
            <a:picLocks noChangeAspect="1"/>
          </p:cNvPicPr>
          <p:nvPr/>
        </p:nvPicPr>
        <p:blipFill>
          <a:blip r:embed="rId2"/>
          <a:stretch>
            <a:fillRect/>
          </a:stretch>
        </p:blipFill>
        <p:spPr>
          <a:xfrm>
            <a:off x="4205858" y="0"/>
            <a:ext cx="6487543" cy="2200052"/>
          </a:xfrm>
          <a:prstGeom prst="rect">
            <a:avLst/>
          </a:prstGeom>
        </p:spPr>
      </p:pic>
      <p:sp>
        <p:nvSpPr>
          <p:cNvPr id="6" name="Rectangle 5"/>
          <p:cNvSpPr/>
          <p:nvPr/>
        </p:nvSpPr>
        <p:spPr>
          <a:xfrm>
            <a:off x="5951984" y="2122344"/>
            <a:ext cx="5580112" cy="369332"/>
          </a:xfrm>
          <a:prstGeom prst="rect">
            <a:avLst/>
          </a:prstGeom>
        </p:spPr>
        <p:txBody>
          <a:bodyPr wrap="square">
            <a:spAutoFit/>
          </a:bodyPr>
          <a:lstStyle/>
          <a:p>
            <a:r>
              <a:rPr lang="en-GB"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Kiluanji</a:t>
            </a:r>
            <a:r>
              <a:rPr lang="en-GB" dirty="0">
                <a:solidFill>
                  <a:prstClr val="white"/>
                </a:solidFill>
                <a:latin typeface="Calibri" panose="020F0502020204030204" pitchFamily="34" charset="0"/>
                <a:ea typeface="Calibri" panose="020F0502020204030204" pitchFamily="34" charset="0"/>
                <a:cs typeface="Times New Roman" panose="02020603050405020304" pitchFamily="18" charset="0"/>
              </a:rPr>
              <a:t> Kia </a:t>
            </a:r>
            <a:r>
              <a:rPr lang="en-GB"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Henda</a:t>
            </a:r>
            <a:r>
              <a:rPr lang="en-GB" dirty="0">
                <a:solidFill>
                  <a:prstClr val="white"/>
                </a:solidFill>
                <a:latin typeface="Calibri" panose="020F0502020204030204" pitchFamily="34" charset="0"/>
                <a:ea typeface="Calibri" panose="020F0502020204030204" pitchFamily="34" charset="0"/>
                <a:cs typeface="Times New Roman" panose="02020603050405020304" pitchFamily="18" charset="0"/>
              </a:rPr>
              <a:t>, </a:t>
            </a:r>
            <a:r>
              <a:rPr lang="en-GB" i="1" dirty="0">
                <a:solidFill>
                  <a:prstClr val="white"/>
                </a:solidFill>
                <a:latin typeface="Calibri" panose="020F0502020204030204" pitchFamily="34" charset="0"/>
                <a:ea typeface="Calibri" panose="020F0502020204030204" pitchFamily="34" charset="0"/>
                <a:cs typeface="Times New Roman" panose="02020603050405020304" pitchFamily="18" charset="0"/>
              </a:rPr>
              <a:t>Rusty Mirage (Skyline), </a:t>
            </a:r>
            <a:r>
              <a:rPr lang="en-GB" dirty="0">
                <a:solidFill>
                  <a:prstClr val="white"/>
                </a:solidFill>
                <a:latin typeface="Calibri" panose="020F0502020204030204" pitchFamily="34" charset="0"/>
                <a:ea typeface="Calibri" panose="020F0502020204030204" pitchFamily="34" charset="0"/>
                <a:cs typeface="Times New Roman" panose="02020603050405020304" pitchFamily="18" charset="0"/>
              </a:rPr>
              <a:t>(2013) </a:t>
            </a:r>
            <a:endParaRPr lang="en-US" dirty="0">
              <a:solidFill>
                <a:prstClr val="white"/>
              </a:solidFill>
              <a:latin typeface="Calibri"/>
            </a:endParaRPr>
          </a:p>
        </p:txBody>
      </p:sp>
    </p:spTree>
    <p:extLst>
      <p:ext uri="{BB962C8B-B14F-4D97-AF65-F5344CB8AC3E}">
        <p14:creationId xmlns:p14="http://schemas.microsoft.com/office/powerpoint/2010/main" val="2907968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88640"/>
            <a:ext cx="4248472" cy="1008112"/>
          </a:xfrm>
        </p:spPr>
        <p:txBody>
          <a:bodyPr>
            <a:normAutofit/>
          </a:bodyPr>
          <a:lstStyle/>
          <a:p>
            <a:pPr algn="l"/>
            <a:endParaRPr lang="en-US" sz="3600" dirty="0"/>
          </a:p>
        </p:txBody>
      </p:sp>
      <p:sp>
        <p:nvSpPr>
          <p:cNvPr id="3" name="Content Placeholder 2"/>
          <p:cNvSpPr>
            <a:spLocks noGrp="1"/>
          </p:cNvSpPr>
          <p:nvPr>
            <p:ph idx="1"/>
          </p:nvPr>
        </p:nvSpPr>
        <p:spPr>
          <a:xfrm>
            <a:off x="1775520" y="188640"/>
            <a:ext cx="4608512" cy="6048672"/>
          </a:xfrm>
        </p:spPr>
        <p:txBody>
          <a:bodyPr>
            <a:normAutofit fontScale="85000" lnSpcReduction="20000"/>
          </a:bodyPr>
          <a:lstStyle/>
          <a:p>
            <a:pPr marL="0" indent="0">
              <a:buNone/>
            </a:pPr>
            <a:r>
              <a:rPr lang="en-GB" dirty="0" smtClean="0">
                <a:solidFill>
                  <a:srgbClr val="FFFF00"/>
                </a:solidFill>
              </a:rPr>
              <a:t>[Marco Polo] … "</a:t>
            </a:r>
            <a:r>
              <a:rPr lang="en-GB" dirty="0">
                <a:solidFill>
                  <a:srgbClr val="FFFF00"/>
                </a:solidFill>
              </a:rPr>
              <a:t>Sire, now I have told you about all the cities I know." </a:t>
            </a:r>
            <a:endParaRPr lang="en-US" dirty="0">
              <a:solidFill>
                <a:srgbClr val="FFFF00"/>
              </a:solidFill>
            </a:endParaRPr>
          </a:p>
          <a:p>
            <a:pPr marL="0" indent="0">
              <a:buNone/>
            </a:pPr>
            <a:r>
              <a:rPr lang="en-GB" dirty="0" smtClean="0"/>
              <a:t>[</a:t>
            </a:r>
            <a:r>
              <a:rPr lang="en-GB" dirty="0"/>
              <a:t>Kublai Khan] "There is still one of which you never </a:t>
            </a:r>
            <a:r>
              <a:rPr lang="en-GB" dirty="0" smtClean="0"/>
              <a:t>speak …. Venice." </a:t>
            </a:r>
          </a:p>
          <a:p>
            <a:pPr marL="0" indent="0">
              <a:buNone/>
            </a:pPr>
            <a:r>
              <a:rPr lang="en-GB" dirty="0" smtClean="0">
                <a:solidFill>
                  <a:srgbClr val="FFFF00"/>
                </a:solidFill>
              </a:rPr>
              <a:t>[Polo] "What </a:t>
            </a:r>
            <a:r>
              <a:rPr lang="en-GB" dirty="0">
                <a:solidFill>
                  <a:srgbClr val="FFFF00"/>
                </a:solidFill>
              </a:rPr>
              <a:t>else do you believe I have been talking to you about? … </a:t>
            </a:r>
            <a:r>
              <a:rPr lang="en-GB" b="1" dirty="0">
                <a:solidFill>
                  <a:srgbClr val="FFFF00"/>
                </a:solidFill>
                <a:effectLst>
                  <a:outerShdw blurRad="38100" dist="38100" dir="2700000" algn="tl">
                    <a:srgbClr val="000000">
                      <a:alpha val="43137"/>
                    </a:srgbClr>
                  </a:outerShdw>
                </a:effectLst>
              </a:rPr>
              <a:t>Every time I describe a city I am saying something about Venice </a:t>
            </a:r>
            <a:r>
              <a:rPr lang="en-GB" dirty="0">
                <a:solidFill>
                  <a:srgbClr val="FFFF00"/>
                </a:solidFill>
              </a:rPr>
              <a:t>… To distinguish the other cities' qualities, </a:t>
            </a:r>
            <a:r>
              <a:rPr lang="en-GB" dirty="0">
                <a:solidFill>
                  <a:srgbClr val="FFFF00"/>
                </a:solidFill>
                <a:effectLst>
                  <a:outerShdw blurRad="38100" dist="38100" dir="2700000" algn="tl">
                    <a:srgbClr val="000000">
                      <a:alpha val="43137"/>
                    </a:srgbClr>
                  </a:outerShdw>
                </a:effectLst>
              </a:rPr>
              <a:t>I must speak of a first city that remains implicit</a:t>
            </a:r>
            <a:r>
              <a:rPr lang="en-GB" dirty="0">
                <a:solidFill>
                  <a:srgbClr val="FFFF00"/>
                </a:solidFill>
              </a:rPr>
              <a:t>. For me it is Venice</a:t>
            </a:r>
            <a:r>
              <a:rPr lang="en-GB" dirty="0" smtClean="0">
                <a:solidFill>
                  <a:srgbClr val="FFFF00"/>
                </a:solidFill>
              </a:rPr>
              <a:t>.“</a:t>
            </a:r>
          </a:p>
          <a:p>
            <a:pPr>
              <a:buFontTx/>
              <a:buChar char="-"/>
            </a:pPr>
            <a:r>
              <a:rPr lang="en-GB" dirty="0" err="1" smtClean="0"/>
              <a:t>Italo</a:t>
            </a:r>
            <a:r>
              <a:rPr lang="en-GB" dirty="0" smtClean="0"/>
              <a:t> Calvino, </a:t>
            </a:r>
            <a:r>
              <a:rPr lang="en-GB" i="1" dirty="0" smtClean="0"/>
              <a:t>Invisible Cities </a:t>
            </a:r>
            <a:r>
              <a:rPr lang="en-GB" dirty="0" smtClean="0"/>
              <a:t>(1972 [English 1974]) </a:t>
            </a:r>
          </a:p>
          <a:p>
            <a:pPr>
              <a:buFontTx/>
              <a:buChar char="-"/>
            </a:pPr>
            <a:endParaRPr lang="en-US" dirty="0"/>
          </a:p>
          <a:p>
            <a:pPr marL="0" indent="0">
              <a:buNone/>
            </a:pPr>
            <a:endParaRPr lang="en-US" dirty="0"/>
          </a:p>
        </p:txBody>
      </p:sp>
      <p:sp>
        <p:nvSpPr>
          <p:cNvPr id="4" name="Rectangle 3"/>
          <p:cNvSpPr/>
          <p:nvPr/>
        </p:nvSpPr>
        <p:spPr>
          <a:xfrm>
            <a:off x="7152928" y="2769096"/>
            <a:ext cx="3528392" cy="1224136"/>
          </a:xfrm>
          <a:prstGeom prst="rect">
            <a:avLst/>
          </a:prstGeom>
        </p:spPr>
        <p:txBody>
          <a:bodyPr wrap="square">
            <a:spAutoFit/>
          </a:bodyPr>
          <a:lstStyle/>
          <a:p>
            <a:r>
              <a:rPr lang="en-US" dirty="0">
                <a:solidFill>
                  <a:prstClr val="white"/>
                </a:solidFill>
                <a:latin typeface="Calibri"/>
              </a:rPr>
              <a:t>Marco Polo expedition at court of Kublai Khan, 1271. Miniature from The Book of the Wonders of the World' (by Marco Polo (1298)</a:t>
            </a:r>
          </a:p>
        </p:txBody>
      </p:sp>
      <p:pic>
        <p:nvPicPr>
          <p:cNvPr id="5" name="Picture 4"/>
          <p:cNvPicPr>
            <a:picLocks noChangeAspect="1"/>
          </p:cNvPicPr>
          <p:nvPr/>
        </p:nvPicPr>
        <p:blipFill>
          <a:blip r:embed="rId2"/>
          <a:stretch>
            <a:fillRect/>
          </a:stretch>
        </p:blipFill>
        <p:spPr>
          <a:xfrm>
            <a:off x="6553200" y="188641"/>
            <a:ext cx="4114800" cy="2562225"/>
          </a:xfrm>
          <a:prstGeom prst="rect">
            <a:avLst/>
          </a:prstGeom>
        </p:spPr>
      </p:pic>
      <p:pic>
        <p:nvPicPr>
          <p:cNvPr id="6" name="Picture 5"/>
          <p:cNvPicPr>
            <a:picLocks noChangeAspect="1"/>
          </p:cNvPicPr>
          <p:nvPr/>
        </p:nvPicPr>
        <p:blipFill>
          <a:blip r:embed="rId3"/>
          <a:stretch>
            <a:fillRect/>
          </a:stretch>
        </p:blipFill>
        <p:spPr>
          <a:xfrm>
            <a:off x="8680600" y="3993232"/>
            <a:ext cx="1894953" cy="2940968"/>
          </a:xfrm>
          <a:prstGeom prst="rect">
            <a:avLst/>
          </a:prstGeom>
        </p:spPr>
      </p:pic>
    </p:spTree>
    <p:extLst>
      <p:ext uri="{BB962C8B-B14F-4D97-AF65-F5344CB8AC3E}">
        <p14:creationId xmlns:p14="http://schemas.microsoft.com/office/powerpoint/2010/main" val="19403382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88640"/>
            <a:ext cx="4248472" cy="1008112"/>
          </a:xfrm>
        </p:spPr>
        <p:txBody>
          <a:bodyPr>
            <a:normAutofit/>
          </a:bodyPr>
          <a:lstStyle/>
          <a:p>
            <a:pPr algn="l"/>
            <a:endParaRPr lang="en-US" sz="3600" dirty="0"/>
          </a:p>
        </p:txBody>
      </p:sp>
      <p:sp>
        <p:nvSpPr>
          <p:cNvPr id="3" name="Content Placeholder 2"/>
          <p:cNvSpPr>
            <a:spLocks noGrp="1"/>
          </p:cNvSpPr>
          <p:nvPr>
            <p:ph idx="1"/>
          </p:nvPr>
        </p:nvSpPr>
        <p:spPr>
          <a:xfrm>
            <a:off x="1600200" y="188640"/>
            <a:ext cx="4783832" cy="6345510"/>
          </a:xfrm>
        </p:spPr>
        <p:txBody>
          <a:bodyPr>
            <a:normAutofit fontScale="85000" lnSpcReduction="20000"/>
          </a:bodyPr>
          <a:lstStyle/>
          <a:p>
            <a:pPr marL="0" indent="0">
              <a:buNone/>
            </a:pPr>
            <a:r>
              <a:rPr lang="en-GB" dirty="0" smtClean="0">
                <a:solidFill>
                  <a:srgbClr val="FFFF00"/>
                </a:solidFill>
              </a:rPr>
              <a:t>[Marco Polo] … "</a:t>
            </a:r>
            <a:r>
              <a:rPr lang="en-GB" dirty="0">
                <a:solidFill>
                  <a:srgbClr val="FFFF00"/>
                </a:solidFill>
              </a:rPr>
              <a:t>Sire, now I have told you about all the cities I know." </a:t>
            </a:r>
            <a:endParaRPr lang="en-US" dirty="0">
              <a:solidFill>
                <a:srgbClr val="FFFF00"/>
              </a:solidFill>
            </a:endParaRPr>
          </a:p>
          <a:p>
            <a:pPr marL="0" indent="0">
              <a:buNone/>
            </a:pPr>
            <a:r>
              <a:rPr lang="en-GB" dirty="0" smtClean="0"/>
              <a:t>[</a:t>
            </a:r>
            <a:r>
              <a:rPr lang="en-GB" dirty="0"/>
              <a:t>Kublai Khan] "There is still one of which you never </a:t>
            </a:r>
            <a:r>
              <a:rPr lang="en-GB" dirty="0" smtClean="0"/>
              <a:t>speak …. Venice." </a:t>
            </a:r>
          </a:p>
          <a:p>
            <a:pPr marL="0" indent="0">
              <a:buNone/>
            </a:pPr>
            <a:r>
              <a:rPr lang="en-GB" dirty="0" smtClean="0">
                <a:solidFill>
                  <a:srgbClr val="FFFF00"/>
                </a:solidFill>
              </a:rPr>
              <a:t>[Polo] "What </a:t>
            </a:r>
            <a:r>
              <a:rPr lang="en-GB" dirty="0">
                <a:solidFill>
                  <a:srgbClr val="FFFF00"/>
                </a:solidFill>
              </a:rPr>
              <a:t>else do you believe I have been talking to you about? … </a:t>
            </a:r>
            <a:r>
              <a:rPr lang="en-GB" b="1" dirty="0">
                <a:solidFill>
                  <a:srgbClr val="FFFF00"/>
                </a:solidFill>
                <a:effectLst>
                  <a:outerShdw blurRad="38100" dist="38100" dir="2700000" algn="tl">
                    <a:srgbClr val="000000">
                      <a:alpha val="43137"/>
                    </a:srgbClr>
                  </a:outerShdw>
                </a:effectLst>
              </a:rPr>
              <a:t>Every time I describe a city I am saying something about </a:t>
            </a:r>
            <a:r>
              <a:rPr lang="en-GB" b="1" strike="sngStrike" dirty="0" smtClean="0">
                <a:solidFill>
                  <a:srgbClr val="FFFF00"/>
                </a:solidFill>
                <a:effectLst>
                  <a:outerShdw blurRad="38100" dist="38100" dir="2700000" algn="tl">
                    <a:srgbClr val="000000">
                      <a:alpha val="43137"/>
                    </a:srgbClr>
                  </a:outerShdw>
                </a:effectLst>
              </a:rPr>
              <a:t>Venice </a:t>
            </a:r>
            <a:r>
              <a:rPr lang="en-GB" b="1" dirty="0" smtClean="0">
                <a:solidFill>
                  <a:srgbClr val="FFFF00"/>
                </a:solidFill>
                <a:effectLst>
                  <a:outerShdw blurRad="38100" dist="38100" dir="2700000" algn="tl">
                    <a:srgbClr val="000000">
                      <a:alpha val="43137"/>
                    </a:srgbClr>
                  </a:outerShdw>
                </a:effectLst>
              </a:rPr>
              <a:t> Liverpool </a:t>
            </a:r>
            <a:r>
              <a:rPr lang="en-GB" dirty="0" smtClean="0">
                <a:solidFill>
                  <a:srgbClr val="FFFF00"/>
                </a:solidFill>
              </a:rPr>
              <a:t>… </a:t>
            </a:r>
            <a:r>
              <a:rPr lang="en-GB" dirty="0">
                <a:solidFill>
                  <a:srgbClr val="FFFF00"/>
                </a:solidFill>
              </a:rPr>
              <a:t>To distinguish the other cities' qualities, </a:t>
            </a:r>
            <a:r>
              <a:rPr lang="en-GB" dirty="0">
                <a:solidFill>
                  <a:srgbClr val="FFFF00"/>
                </a:solidFill>
                <a:effectLst>
                  <a:outerShdw blurRad="38100" dist="38100" dir="2700000" algn="tl">
                    <a:srgbClr val="000000">
                      <a:alpha val="43137"/>
                    </a:srgbClr>
                  </a:outerShdw>
                </a:effectLst>
              </a:rPr>
              <a:t>I must speak of a first city that remains implicit</a:t>
            </a:r>
            <a:r>
              <a:rPr lang="en-GB" dirty="0">
                <a:solidFill>
                  <a:srgbClr val="FFFF00"/>
                </a:solidFill>
              </a:rPr>
              <a:t>. For me it is </a:t>
            </a:r>
            <a:r>
              <a:rPr lang="en-GB" strike="sngStrike" dirty="0" smtClean="0">
                <a:solidFill>
                  <a:srgbClr val="FFFF00"/>
                </a:solidFill>
              </a:rPr>
              <a:t>Venice </a:t>
            </a:r>
            <a:r>
              <a:rPr lang="en-GB" dirty="0" smtClean="0">
                <a:solidFill>
                  <a:srgbClr val="FFFF00"/>
                </a:solidFill>
              </a:rPr>
              <a:t>Liverpool.“</a:t>
            </a:r>
          </a:p>
          <a:p>
            <a:pPr>
              <a:buFontTx/>
              <a:buChar char="-"/>
            </a:pPr>
            <a:r>
              <a:rPr lang="en-GB" dirty="0" err="1" smtClean="0"/>
              <a:t>Italo</a:t>
            </a:r>
            <a:r>
              <a:rPr lang="en-GB" dirty="0" smtClean="0"/>
              <a:t> Calvino, </a:t>
            </a:r>
            <a:r>
              <a:rPr lang="en-GB" i="1" dirty="0" smtClean="0"/>
              <a:t>Invisible Cities </a:t>
            </a:r>
            <a:r>
              <a:rPr lang="en-GB" dirty="0" smtClean="0"/>
              <a:t>(1972 [English 1974]) </a:t>
            </a:r>
          </a:p>
          <a:p>
            <a:pPr>
              <a:buFontTx/>
              <a:buChar char="-"/>
            </a:pPr>
            <a:endParaRPr lang="en-US" dirty="0"/>
          </a:p>
          <a:p>
            <a:pPr marL="0" indent="0">
              <a:buNone/>
            </a:pPr>
            <a:endParaRPr lang="en-US" dirty="0"/>
          </a:p>
        </p:txBody>
      </p:sp>
      <p:sp>
        <p:nvSpPr>
          <p:cNvPr id="4" name="Rectangle 3"/>
          <p:cNvSpPr/>
          <p:nvPr/>
        </p:nvSpPr>
        <p:spPr>
          <a:xfrm>
            <a:off x="7152928" y="2769096"/>
            <a:ext cx="3528392" cy="1224136"/>
          </a:xfrm>
          <a:prstGeom prst="rect">
            <a:avLst/>
          </a:prstGeom>
        </p:spPr>
        <p:txBody>
          <a:bodyPr wrap="square">
            <a:spAutoFit/>
          </a:bodyPr>
          <a:lstStyle/>
          <a:p>
            <a:r>
              <a:rPr lang="en-US" dirty="0">
                <a:solidFill>
                  <a:prstClr val="white"/>
                </a:solidFill>
                <a:latin typeface="Calibri"/>
              </a:rPr>
              <a:t>Marco Polo expedition at court of Kublai Khan, 1271. Miniature from The Book of the Wonders of the World' (by Marco Polo (1298)</a:t>
            </a:r>
          </a:p>
        </p:txBody>
      </p:sp>
      <p:pic>
        <p:nvPicPr>
          <p:cNvPr id="5" name="Picture 4"/>
          <p:cNvPicPr>
            <a:picLocks noChangeAspect="1"/>
          </p:cNvPicPr>
          <p:nvPr/>
        </p:nvPicPr>
        <p:blipFill>
          <a:blip r:embed="rId2"/>
          <a:stretch>
            <a:fillRect/>
          </a:stretch>
        </p:blipFill>
        <p:spPr>
          <a:xfrm>
            <a:off x="6553200" y="188641"/>
            <a:ext cx="4114800" cy="2562225"/>
          </a:xfrm>
          <a:prstGeom prst="rect">
            <a:avLst/>
          </a:prstGeom>
        </p:spPr>
      </p:pic>
      <p:pic>
        <p:nvPicPr>
          <p:cNvPr id="6" name="Picture 5"/>
          <p:cNvPicPr>
            <a:picLocks noChangeAspect="1"/>
          </p:cNvPicPr>
          <p:nvPr/>
        </p:nvPicPr>
        <p:blipFill>
          <a:blip r:embed="rId3"/>
          <a:stretch>
            <a:fillRect/>
          </a:stretch>
        </p:blipFill>
        <p:spPr>
          <a:xfrm>
            <a:off x="8680600" y="3993232"/>
            <a:ext cx="1894953" cy="2940968"/>
          </a:xfrm>
          <a:prstGeom prst="rect">
            <a:avLst/>
          </a:prstGeom>
        </p:spPr>
      </p:pic>
    </p:spTree>
    <p:extLst>
      <p:ext uri="{BB962C8B-B14F-4D97-AF65-F5344CB8AC3E}">
        <p14:creationId xmlns:p14="http://schemas.microsoft.com/office/powerpoint/2010/main" val="11488228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2400" y="0"/>
            <a:ext cx="11620500" cy="5866900"/>
          </a:xfrm>
          <a:prstGeom prst="rect">
            <a:avLst/>
          </a:prstGeom>
        </p:spPr>
        <p:txBody>
          <a:bodyPr wrap="square" lIns="540000" tIns="360000" rIns="540000" bIns="360000" numCol="1" spcCol="360000">
            <a:spAutoFit/>
          </a:bodyPr>
          <a:lstStyle/>
          <a:p>
            <a:r>
              <a:rPr lang="en-GB" sz="3200" b="1" u="sng" dirty="0"/>
              <a:t>ASSESSMENT</a:t>
            </a:r>
            <a:endParaRPr lang="en-GB" sz="3200" dirty="0"/>
          </a:p>
          <a:p>
            <a:r>
              <a:rPr lang="en-GB" sz="3200" b="1" u="sng" dirty="0"/>
              <a:t>Portfolio (Comprising two 1,500-word critical analyses; one 2000-word essay)</a:t>
            </a:r>
            <a:endParaRPr lang="en-GB" sz="3200" dirty="0"/>
          </a:p>
          <a:p>
            <a:r>
              <a:rPr lang="en-GB" sz="3200" b="1" dirty="0"/>
              <a:t> </a:t>
            </a:r>
            <a:endParaRPr lang="en-GB" sz="3200" dirty="0"/>
          </a:p>
          <a:p>
            <a:r>
              <a:rPr lang="en-GB" sz="3200" b="1" u="sng" dirty="0"/>
              <a:t>Deadlines</a:t>
            </a:r>
            <a:endParaRPr lang="en-GB" sz="3200" dirty="0"/>
          </a:p>
          <a:p>
            <a:r>
              <a:rPr lang="en-GB" sz="3200" b="1" dirty="0"/>
              <a:t>Critical analysis 1: 	Friday 7 December, 11.59pm</a:t>
            </a:r>
            <a:endParaRPr lang="en-GB" sz="3200" dirty="0"/>
          </a:p>
          <a:p>
            <a:r>
              <a:rPr lang="en-GB" sz="3200" b="1" dirty="0"/>
              <a:t>Critical analysis 2: 	Friday 14 December, 11.59pm </a:t>
            </a:r>
            <a:endParaRPr lang="en-GB" sz="3200" dirty="0"/>
          </a:p>
          <a:p>
            <a:r>
              <a:rPr lang="en-GB" sz="3200" b="1" dirty="0"/>
              <a:t>Essay: 			Friday 21 December, 11.59pm</a:t>
            </a:r>
            <a:endParaRPr lang="en-GB" sz="3200" dirty="0"/>
          </a:p>
          <a:p>
            <a:r>
              <a:rPr lang="en-GB" b="1" dirty="0"/>
              <a:t> </a:t>
            </a:r>
            <a:endParaRPr lang="en-GB" dirty="0"/>
          </a:p>
          <a:p>
            <a:pPr algn="just"/>
            <a:r>
              <a:rPr lang="en-US" sz="2000" b="1" i="1" dirty="0">
                <a:solidFill>
                  <a:prstClr val="white"/>
                </a:solidFill>
                <a:latin typeface="Calibri"/>
              </a:rPr>
              <a:t/>
            </a:r>
            <a:br>
              <a:rPr lang="en-US" sz="2000" b="1" i="1" dirty="0">
                <a:solidFill>
                  <a:prstClr val="white"/>
                </a:solidFill>
                <a:latin typeface="Calibri"/>
              </a:rPr>
            </a:br>
            <a:endParaRPr lang="en-US" sz="2000" dirty="0">
              <a:solidFill>
                <a:prstClr val="white"/>
              </a:solidFill>
              <a:latin typeface="Calibri"/>
            </a:endParaRPr>
          </a:p>
          <a:p>
            <a:pPr algn="just"/>
            <a:endParaRPr lang="en-GB" sz="2000"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Tree>
    <p:extLst>
      <p:ext uri="{BB962C8B-B14F-4D97-AF65-F5344CB8AC3E}">
        <p14:creationId xmlns:p14="http://schemas.microsoft.com/office/powerpoint/2010/main" val="948361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2000" cy="7190339"/>
          </a:xfrm>
          <a:prstGeom prst="rect">
            <a:avLst/>
          </a:prstGeom>
        </p:spPr>
        <p:txBody>
          <a:bodyPr wrap="square" lIns="540000" tIns="360000" rIns="540000" bIns="360000" numCol="1" spcCol="360000">
            <a:spAutoFit/>
          </a:bodyPr>
          <a:lstStyle/>
          <a:p>
            <a:r>
              <a:rPr lang="en-GB" sz="2000" b="1" u="sng" dirty="0"/>
              <a:t>Portfolio components 1 and 2: Critical analysis portfolio (2x1500 words) – 60% of module grade (30% each</a:t>
            </a:r>
            <a:r>
              <a:rPr lang="en-GB" sz="2000" b="1" u="sng" dirty="0" smtClean="0"/>
              <a:t>)</a:t>
            </a:r>
            <a:endParaRPr lang="en-GB" sz="2000" dirty="0" smtClean="0"/>
          </a:p>
          <a:p>
            <a:endParaRPr lang="en-GB" sz="2000" dirty="0"/>
          </a:p>
          <a:p>
            <a:pPr algn="just"/>
            <a:r>
              <a:rPr lang="en-GB" sz="2000" dirty="0" smtClean="0"/>
              <a:t>This </a:t>
            </a:r>
            <a:r>
              <a:rPr lang="en-GB" sz="2000" dirty="0"/>
              <a:t>assessment component asks students to consider how the city has been imagined and depicted in different mediums and types of representation. The assessment consists of </a:t>
            </a:r>
            <a:r>
              <a:rPr lang="en-GB" sz="2000" b="1" dirty="0"/>
              <a:t>two written analyses </a:t>
            </a:r>
            <a:r>
              <a:rPr lang="en-GB" sz="2000" dirty="0"/>
              <a:t>of different representations of cities covered on the module syllabus (Paris, Shanghai, Algiers, Berlin). Students are asked to analyse </a:t>
            </a:r>
            <a:r>
              <a:rPr lang="en-GB" sz="2000" b="1" u="sng" dirty="0"/>
              <a:t>two</a:t>
            </a:r>
            <a:r>
              <a:rPr lang="en-GB" sz="2000" dirty="0"/>
              <a:t> from the following</a:t>
            </a:r>
            <a:r>
              <a:rPr lang="en-GB" sz="2000" dirty="0" smtClean="0"/>
              <a:t>:</a:t>
            </a:r>
          </a:p>
          <a:p>
            <a:endParaRPr lang="en-GB" sz="2000" dirty="0"/>
          </a:p>
          <a:p>
            <a:pPr marL="342900" indent="-342900" algn="ctr">
              <a:buFontTx/>
              <a:buChar char="-"/>
            </a:pPr>
            <a:r>
              <a:rPr lang="en-GB" sz="2000" dirty="0" smtClean="0"/>
              <a:t>A </a:t>
            </a:r>
            <a:r>
              <a:rPr lang="en-GB" sz="2000" dirty="0"/>
              <a:t>literary source (e.g. a novel, a play, journalism, a memoir or poem[s</a:t>
            </a:r>
            <a:r>
              <a:rPr lang="en-GB" sz="2000" dirty="0" smtClean="0"/>
              <a:t>])</a:t>
            </a:r>
          </a:p>
          <a:p>
            <a:pPr marL="342900" indent="-342900" algn="ctr">
              <a:buFontTx/>
              <a:buChar char="-"/>
            </a:pPr>
            <a:r>
              <a:rPr lang="en-GB" sz="2000" dirty="0" smtClean="0"/>
              <a:t>A </a:t>
            </a:r>
            <a:r>
              <a:rPr lang="en-GB" sz="2000" dirty="0"/>
              <a:t>visual source (e.g. a painting, photographs or a </a:t>
            </a:r>
            <a:r>
              <a:rPr lang="en-GB" sz="2000" dirty="0" smtClean="0"/>
              <a:t>film)</a:t>
            </a:r>
          </a:p>
          <a:p>
            <a:pPr marL="342900" indent="-342900" algn="ctr">
              <a:buFontTx/>
              <a:buChar char="-"/>
            </a:pPr>
            <a:r>
              <a:rPr lang="en-GB" sz="2000" dirty="0" smtClean="0"/>
              <a:t>A </a:t>
            </a:r>
            <a:r>
              <a:rPr lang="en-GB" sz="2000" dirty="0"/>
              <a:t>musical source (e.g. a pop song, film score or classical composition</a:t>
            </a:r>
            <a:r>
              <a:rPr lang="en-GB" sz="2000" dirty="0" smtClean="0"/>
              <a:t>).</a:t>
            </a:r>
          </a:p>
          <a:p>
            <a:pPr marL="342900" indent="-342900">
              <a:buFontTx/>
              <a:buChar char="-"/>
            </a:pPr>
            <a:endParaRPr lang="en-GB" sz="2000" dirty="0"/>
          </a:p>
          <a:p>
            <a:pPr algn="just"/>
            <a:r>
              <a:rPr lang="en-GB" sz="2000" dirty="0"/>
              <a:t>The choice of which of these cities and source types to focus on is at students’ own discretion – although the chosen source should relate to the chronology of the modern period covered on the module (c. 1860s–present). Students’ choices are not, though, necessarily restricted to materials included on the module syllabus. The aim of this stipulation is to allow students to demonstrate their understandings of specific aspects of the module syllabus, but to also encourage them to apply this knowledge to different contexts.</a:t>
            </a:r>
          </a:p>
          <a:p>
            <a:pPr algn="just"/>
            <a:r>
              <a:rPr lang="en-GB" sz="2000" dirty="0" smtClean="0"/>
              <a:t>	Students </a:t>
            </a:r>
            <a:r>
              <a:rPr lang="en-GB" sz="2000" dirty="0"/>
              <a:t>are permitted to write about the same city in the two critical analyses; </a:t>
            </a:r>
            <a:r>
              <a:rPr lang="en-GB" sz="2000" i="1" dirty="0"/>
              <a:t>however, if they opt to do so, care must be taken to avoid duplication (and/or self-plagiarism) across the two analyses.  </a:t>
            </a:r>
            <a:endParaRPr lang="en-GB" sz="2000" dirty="0"/>
          </a:p>
          <a:p>
            <a:pPr algn="just"/>
            <a:endParaRPr lang="en-US" sz="2000" dirty="0">
              <a:solidFill>
                <a:prstClr val="white"/>
              </a:solidFill>
              <a:latin typeface="Calibri"/>
            </a:endParaRPr>
          </a:p>
          <a:p>
            <a:pPr algn="just"/>
            <a:r>
              <a:rPr lang="en-GB" sz="2000" b="1" dirty="0">
                <a:solidFill>
                  <a:prstClr val="white"/>
                </a:solidFill>
                <a:latin typeface="Calibri"/>
              </a:rPr>
              <a:t> </a:t>
            </a:r>
            <a:endParaRPr lang="en-GB" sz="2000"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Tree>
    <p:extLst>
      <p:ext uri="{BB962C8B-B14F-4D97-AF65-F5344CB8AC3E}">
        <p14:creationId xmlns:p14="http://schemas.microsoft.com/office/powerpoint/2010/main" val="18558734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2000" cy="6944118"/>
          </a:xfrm>
          <a:prstGeom prst="rect">
            <a:avLst/>
          </a:prstGeom>
        </p:spPr>
        <p:txBody>
          <a:bodyPr wrap="square" lIns="540000" tIns="360000" rIns="540000" bIns="360000" numCol="1" spcCol="360000">
            <a:spAutoFit/>
          </a:bodyPr>
          <a:lstStyle/>
          <a:p>
            <a:r>
              <a:rPr lang="en-GB" sz="2400" b="1" dirty="0"/>
              <a:t>Select a city (Paris, Shanghai, Algiers or Berlin) and critically analyse how it is represented in a particular literary/visual/musical source. In the process, you may wish to use the following questions as a guide:</a:t>
            </a:r>
            <a:endParaRPr lang="en-GB" sz="2400" dirty="0"/>
          </a:p>
          <a:p>
            <a:r>
              <a:rPr lang="en-GB" sz="2400" b="1" dirty="0"/>
              <a:t> </a:t>
            </a:r>
            <a:endParaRPr lang="en-GB" sz="2400" dirty="0"/>
          </a:p>
          <a:p>
            <a:pPr marL="342900" lvl="0" indent="-342900">
              <a:buFont typeface="Arial" panose="020B0604020202020204" pitchFamily="34" charset="0"/>
              <a:buChar char="•"/>
            </a:pPr>
            <a:r>
              <a:rPr lang="en-GB" sz="2400" b="1" dirty="0"/>
              <a:t>What stands out as the source’s key features? What drew your attention to it?</a:t>
            </a:r>
            <a:endParaRPr lang="en-GB" sz="2400" dirty="0"/>
          </a:p>
          <a:p>
            <a:pPr marL="342900" lvl="0" indent="-342900">
              <a:buFont typeface="Arial" panose="020B0604020202020204" pitchFamily="34" charset="0"/>
              <a:buChar char="•"/>
            </a:pPr>
            <a:r>
              <a:rPr lang="en-GB" sz="2400" b="1" dirty="0"/>
              <a:t>What is the medium of the source, and does this effect interpretation of it?</a:t>
            </a:r>
            <a:endParaRPr lang="en-GB" sz="2400" dirty="0"/>
          </a:p>
          <a:p>
            <a:pPr marL="342900" lvl="0" indent="-342900">
              <a:buFont typeface="Arial" panose="020B0604020202020204" pitchFamily="34" charset="0"/>
              <a:buChar char="•"/>
            </a:pPr>
            <a:r>
              <a:rPr lang="en-GB" sz="2400" b="1" dirty="0"/>
              <a:t>Who was the author/creator of the source, and does this effect interpretation of it?</a:t>
            </a:r>
            <a:endParaRPr lang="en-GB" sz="2400" dirty="0"/>
          </a:p>
          <a:p>
            <a:pPr marL="342900" lvl="0" indent="-342900">
              <a:buFont typeface="Arial" panose="020B0604020202020204" pitchFamily="34" charset="0"/>
              <a:buChar char="•"/>
            </a:pPr>
            <a:r>
              <a:rPr lang="en-GB" sz="2400" b="1" dirty="0"/>
              <a:t>When was the source created, and does this effect interpretation of it?</a:t>
            </a:r>
            <a:endParaRPr lang="en-GB" sz="2400" dirty="0"/>
          </a:p>
          <a:p>
            <a:pPr marL="342900" lvl="0" indent="-342900">
              <a:buFont typeface="Arial" panose="020B0604020202020204" pitchFamily="34" charset="0"/>
              <a:buChar char="•"/>
            </a:pPr>
            <a:r>
              <a:rPr lang="en-GB" sz="2400" b="1" dirty="0"/>
              <a:t>Does the source make reference to specific historical events or cultural phenomena associated with your chosen city and/or cities in general? If so in what ways?</a:t>
            </a:r>
            <a:endParaRPr lang="en-GB" sz="2400" dirty="0"/>
          </a:p>
          <a:p>
            <a:pPr marL="342900" lvl="0" indent="-342900">
              <a:buFont typeface="Arial" panose="020B0604020202020204" pitchFamily="34" charset="0"/>
              <a:buChar char="•"/>
            </a:pPr>
            <a:r>
              <a:rPr lang="en-GB" sz="2400" b="1" dirty="0"/>
              <a:t>Does the source depict the city in a positive or negative fashion?</a:t>
            </a:r>
            <a:endParaRPr lang="en-GB" sz="2400" dirty="0"/>
          </a:p>
          <a:p>
            <a:pPr marL="342900" lvl="0" indent="-342900">
              <a:buFont typeface="Arial" panose="020B0604020202020204" pitchFamily="34" charset="0"/>
              <a:buChar char="•"/>
            </a:pPr>
            <a:r>
              <a:rPr lang="en-GB" sz="2400" b="1" dirty="0"/>
              <a:t>How has the source been interpreted by scholars, critics and/or general audiences?</a:t>
            </a:r>
            <a:endParaRPr lang="en-GB" sz="2400" dirty="0"/>
          </a:p>
          <a:p>
            <a:pPr marL="342900" lvl="0" indent="-342900">
              <a:buFont typeface="Arial" panose="020B0604020202020204" pitchFamily="34" charset="0"/>
              <a:buChar char="•"/>
            </a:pPr>
            <a:r>
              <a:rPr lang="en-GB" sz="2400" b="1" dirty="0"/>
              <a:t>Is the source an effective or ineffective representation of the city, and why</a:t>
            </a:r>
            <a:r>
              <a:rPr lang="en-GB" sz="2400" b="1" dirty="0" smtClean="0"/>
              <a:t>?</a:t>
            </a:r>
          </a:p>
          <a:p>
            <a:pPr lvl="0"/>
            <a:endParaRPr lang="en-GB" sz="2400" dirty="0"/>
          </a:p>
          <a:p>
            <a:r>
              <a:rPr lang="en-GB" sz="2400" b="1" dirty="0"/>
              <a:t>Answer with reference to relevant secondary sources and with</a:t>
            </a:r>
            <a:r>
              <a:rPr lang="en-GB" sz="2400" b="1" dirty="0">
                <a:solidFill>
                  <a:srgbClr val="FFFF00"/>
                </a:solidFill>
              </a:rPr>
              <a:t> </a:t>
            </a:r>
            <a:r>
              <a:rPr lang="en-GB" sz="2400" b="1" u="sng" dirty="0">
                <a:solidFill>
                  <a:srgbClr val="FFFF00"/>
                </a:solidFill>
              </a:rPr>
              <a:t>comparisons to one or more other relevant representations of </a:t>
            </a:r>
            <a:r>
              <a:rPr lang="en-GB" sz="2400" b="1" u="sng" dirty="0" smtClean="0">
                <a:solidFill>
                  <a:srgbClr val="FFFF00"/>
                </a:solidFill>
              </a:rPr>
              <a:t>cities (LEVEL 6)</a:t>
            </a:r>
            <a:r>
              <a:rPr lang="en-GB" sz="2400" b="1" dirty="0" smtClean="0"/>
              <a:t>. </a:t>
            </a:r>
            <a:endParaRPr lang="en-GB" sz="2400" dirty="0"/>
          </a:p>
          <a:p>
            <a:endParaRPr lang="en-GB" sz="2000"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Tree>
    <p:extLst>
      <p:ext uri="{BB962C8B-B14F-4D97-AF65-F5344CB8AC3E}">
        <p14:creationId xmlns:p14="http://schemas.microsoft.com/office/powerpoint/2010/main" val="21885920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7937"/>
            <a:ext cx="12192000" cy="3927908"/>
          </a:xfrm>
          <a:prstGeom prst="rect">
            <a:avLst/>
          </a:prstGeom>
        </p:spPr>
        <p:txBody>
          <a:bodyPr wrap="square" lIns="540000" tIns="360000" rIns="540000" bIns="360000" numCol="1" spcCol="360000">
            <a:spAutoFit/>
          </a:bodyPr>
          <a:lstStyle/>
          <a:p>
            <a:r>
              <a:rPr lang="en-GB" sz="2400" b="1" u="sng" dirty="0" smtClean="0"/>
              <a:t>Portfolio </a:t>
            </a:r>
            <a:r>
              <a:rPr lang="en-GB" sz="2400" b="1" u="sng" dirty="0"/>
              <a:t>component 2: Essay (2000 words) – 40% of module grade</a:t>
            </a:r>
            <a:endParaRPr lang="en-GB" sz="2400" dirty="0"/>
          </a:p>
          <a:p>
            <a:r>
              <a:rPr lang="en-GB" sz="2400" dirty="0"/>
              <a:t>This assessment component encourages a more expansive investigation of modern cities than that employed in the critical analyses in that it is geared more towards the lived experience of cities as opposed their cultural representation. Questions ask students to consider the spatial dynamics of cities, and how they have been theorised by scholars. Students can choose to write on buildings/spaces/institutions either generally or in relation to particular cities. These can include buildings/spaces/institutions/cities included on the module syllabus or ones of students’ own choosing.</a:t>
            </a:r>
          </a:p>
          <a:p>
            <a:endParaRPr lang="en-GB" sz="1600" b="1"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pic>
        <p:nvPicPr>
          <p:cNvPr id="8" name="Picture 7"/>
          <p:cNvPicPr>
            <a:picLocks noChangeAspect="1"/>
          </p:cNvPicPr>
          <p:nvPr/>
        </p:nvPicPr>
        <p:blipFill>
          <a:blip r:embed="rId3"/>
          <a:stretch>
            <a:fillRect/>
          </a:stretch>
        </p:blipFill>
        <p:spPr>
          <a:xfrm>
            <a:off x="2096593" y="3573016"/>
            <a:ext cx="4004050" cy="3024336"/>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84032" y="3573016"/>
            <a:ext cx="3425735" cy="3024336"/>
          </a:xfrm>
          <a:prstGeom prst="rect">
            <a:avLst/>
          </a:prstGeom>
        </p:spPr>
      </p:pic>
    </p:spTree>
    <p:extLst>
      <p:ext uri="{BB962C8B-B14F-4D97-AF65-F5344CB8AC3E}">
        <p14:creationId xmlns:p14="http://schemas.microsoft.com/office/powerpoint/2010/main" val="25596024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7937"/>
            <a:ext cx="12192000" cy="7190339"/>
          </a:xfrm>
          <a:prstGeom prst="rect">
            <a:avLst/>
          </a:prstGeom>
        </p:spPr>
        <p:txBody>
          <a:bodyPr wrap="square" lIns="540000" tIns="360000" rIns="540000" bIns="360000" numCol="1" spcCol="360000">
            <a:spAutoFit/>
          </a:bodyPr>
          <a:lstStyle/>
          <a:p>
            <a:pPr algn="just"/>
            <a:r>
              <a:rPr lang="en-GB" sz="2000" b="1" dirty="0">
                <a:solidFill>
                  <a:prstClr val="white"/>
                </a:solidFill>
                <a:latin typeface="Calibri"/>
              </a:rPr>
              <a:t>Q 1</a:t>
            </a:r>
            <a:r>
              <a:rPr lang="en-GB" sz="2000" b="1" dirty="0" smtClean="0">
                <a:solidFill>
                  <a:prstClr val="white"/>
                </a:solidFill>
                <a:latin typeface="Calibri"/>
              </a:rPr>
              <a:t>. Below </a:t>
            </a:r>
            <a:r>
              <a:rPr lang="en-GB" sz="2000" b="1" dirty="0">
                <a:solidFill>
                  <a:prstClr val="white"/>
                </a:solidFill>
                <a:latin typeface="Calibri"/>
              </a:rPr>
              <a:t>is a list of types of buildings/spaces/institutions which are characteristic of modern cities. Select one type of building/space/institution and analyse its relationship to the wider city:</a:t>
            </a: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pPr algn="just"/>
            <a:endParaRPr lang="en-GB" sz="2000" b="1" dirty="0">
              <a:solidFill>
                <a:prstClr val="white"/>
              </a:solidFill>
              <a:latin typeface="Calibri"/>
            </a:endParaRPr>
          </a:p>
          <a:p>
            <a:endParaRPr lang="en-GB" sz="2000" b="1" dirty="0" smtClean="0"/>
          </a:p>
          <a:p>
            <a:r>
              <a:rPr lang="en-GB" sz="2000" b="1" dirty="0" smtClean="0"/>
              <a:t>In </a:t>
            </a:r>
            <a:r>
              <a:rPr lang="en-GB" sz="2000" b="1" dirty="0"/>
              <a:t>the process, answer the following questions </a:t>
            </a:r>
            <a:r>
              <a:rPr lang="en-GB" sz="2000" b="1" u="sng" dirty="0">
                <a:solidFill>
                  <a:srgbClr val="FFFF00"/>
                </a:solidFill>
              </a:rPr>
              <a:t>with reference to specific examples and relevant </a:t>
            </a:r>
            <a:r>
              <a:rPr lang="en-GB" sz="2000" b="1" u="sng" dirty="0" smtClean="0">
                <a:solidFill>
                  <a:srgbClr val="FFFF00"/>
                </a:solidFill>
              </a:rPr>
              <a:t>scholarship (Level 6)</a:t>
            </a:r>
            <a:r>
              <a:rPr lang="en-GB" sz="2000" b="1" dirty="0" smtClean="0"/>
              <a:t>: </a:t>
            </a:r>
            <a:endParaRPr lang="en-GB" sz="2000" dirty="0"/>
          </a:p>
          <a:p>
            <a:pPr marL="342900" lvl="0" indent="-342900">
              <a:buFont typeface="Arial" panose="020B0604020202020204" pitchFamily="34" charset="0"/>
              <a:buChar char="•"/>
            </a:pPr>
            <a:r>
              <a:rPr lang="en-GB" sz="2000" b="1" dirty="0"/>
              <a:t>What makes your chosen building/space/institution characteristic of the modern city</a:t>
            </a:r>
            <a:r>
              <a:rPr lang="en-GB" sz="2000" b="1" dirty="0" smtClean="0"/>
              <a:t>?</a:t>
            </a:r>
          </a:p>
          <a:p>
            <a:pPr marL="342900" lvl="0" indent="-342900">
              <a:buFont typeface="Arial" panose="020B0604020202020204" pitchFamily="34" charset="0"/>
              <a:buChar char="•"/>
            </a:pPr>
            <a:r>
              <a:rPr lang="en-GB" sz="2000" b="1" dirty="0" smtClean="0"/>
              <a:t>What </a:t>
            </a:r>
            <a:r>
              <a:rPr lang="en-GB" sz="2000" b="1" dirty="0"/>
              <a:t>insights does your chosen building/space/institution provide about the history, culture and/or contemporary status of cities</a:t>
            </a:r>
            <a:r>
              <a:rPr lang="en-GB" sz="2000" b="1" dirty="0" smtClean="0"/>
              <a:t>?</a:t>
            </a:r>
          </a:p>
          <a:p>
            <a:pPr marL="342900" lvl="0" indent="-342900">
              <a:buFont typeface="Arial" panose="020B0604020202020204" pitchFamily="34" charset="0"/>
              <a:buChar char="•"/>
            </a:pPr>
            <a:r>
              <a:rPr lang="en-GB" sz="2000" b="1" dirty="0" smtClean="0"/>
              <a:t>How </a:t>
            </a:r>
            <a:r>
              <a:rPr lang="en-GB" sz="2000" b="1" dirty="0"/>
              <a:t>does your chosen building/space/institution relate to existing interpretations of historians and/or other scholars?</a:t>
            </a:r>
            <a:endParaRPr lang="en-GB" sz="2000" dirty="0"/>
          </a:p>
          <a:p>
            <a:r>
              <a:rPr lang="en-GB" sz="2000" b="1" dirty="0"/>
              <a:t> </a:t>
            </a:r>
            <a:endParaRPr lang="en-GB" sz="2000" b="1"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2" name="TextBox 1"/>
          <p:cNvSpPr txBox="1"/>
          <p:nvPr/>
        </p:nvSpPr>
        <p:spPr>
          <a:xfrm>
            <a:off x="2279576" y="1330475"/>
            <a:ext cx="7920880" cy="2736305"/>
          </a:xfrm>
          <a:prstGeom prst="rect">
            <a:avLst/>
          </a:prstGeom>
          <a:noFill/>
        </p:spPr>
        <p:txBody>
          <a:bodyPr wrap="square" numCol="2" rtlCol="0">
            <a:noAutofit/>
          </a:bodyPr>
          <a:lstStyle/>
          <a:p>
            <a:pPr algn="ctr" fontAlgn="base"/>
            <a:r>
              <a:rPr lang="en-GB" sz="2000" b="1" dirty="0">
                <a:solidFill>
                  <a:prstClr val="white"/>
                </a:solidFill>
                <a:latin typeface="Calibri"/>
              </a:rPr>
              <a:t>Shopping arcades</a:t>
            </a:r>
            <a:endParaRPr lang="en-US" sz="2000" dirty="0">
              <a:solidFill>
                <a:prstClr val="white"/>
              </a:solidFill>
              <a:latin typeface="Calibri"/>
            </a:endParaRPr>
          </a:p>
          <a:p>
            <a:pPr algn="ctr" fontAlgn="base"/>
            <a:r>
              <a:rPr lang="en-GB" sz="2000" b="1" dirty="0">
                <a:solidFill>
                  <a:prstClr val="white"/>
                </a:solidFill>
                <a:latin typeface="Calibri"/>
              </a:rPr>
              <a:t>Department stores</a:t>
            </a:r>
            <a:endParaRPr lang="en-US" sz="2000" dirty="0">
              <a:solidFill>
                <a:prstClr val="white"/>
              </a:solidFill>
              <a:latin typeface="Calibri"/>
            </a:endParaRPr>
          </a:p>
          <a:p>
            <a:pPr algn="ctr" fontAlgn="base"/>
            <a:r>
              <a:rPr lang="en-GB" sz="2000" b="1" dirty="0">
                <a:solidFill>
                  <a:prstClr val="white"/>
                </a:solidFill>
                <a:latin typeface="Calibri"/>
              </a:rPr>
              <a:t>Museums/art galleries</a:t>
            </a:r>
            <a:endParaRPr lang="en-US" sz="2000" dirty="0">
              <a:solidFill>
                <a:prstClr val="white"/>
              </a:solidFill>
              <a:latin typeface="Calibri"/>
            </a:endParaRPr>
          </a:p>
          <a:p>
            <a:pPr algn="ctr" fontAlgn="base"/>
            <a:r>
              <a:rPr lang="en-GB" sz="2000" b="1" dirty="0">
                <a:solidFill>
                  <a:prstClr val="white"/>
                </a:solidFill>
                <a:latin typeface="Calibri"/>
              </a:rPr>
              <a:t>Cinemas</a:t>
            </a:r>
            <a:endParaRPr lang="en-US" sz="2000" dirty="0">
              <a:solidFill>
                <a:prstClr val="white"/>
              </a:solidFill>
              <a:latin typeface="Calibri"/>
            </a:endParaRPr>
          </a:p>
          <a:p>
            <a:pPr algn="ctr" fontAlgn="base"/>
            <a:r>
              <a:rPr lang="en-GB" sz="2000" b="1" dirty="0">
                <a:solidFill>
                  <a:prstClr val="white"/>
                </a:solidFill>
                <a:latin typeface="Calibri"/>
              </a:rPr>
              <a:t>Railway stations</a:t>
            </a:r>
            <a:endParaRPr lang="en-US" sz="2000" dirty="0">
              <a:solidFill>
                <a:prstClr val="white"/>
              </a:solidFill>
              <a:latin typeface="Calibri"/>
            </a:endParaRPr>
          </a:p>
          <a:p>
            <a:pPr algn="ctr" fontAlgn="base"/>
            <a:r>
              <a:rPr lang="en-GB" sz="2000" b="1" dirty="0">
                <a:solidFill>
                  <a:prstClr val="white"/>
                </a:solidFill>
                <a:latin typeface="Calibri"/>
              </a:rPr>
              <a:t>International Expositions/World’s Fairs</a:t>
            </a:r>
            <a:endParaRPr lang="en-US" sz="2000" dirty="0">
              <a:solidFill>
                <a:prstClr val="white"/>
              </a:solidFill>
              <a:latin typeface="Calibri"/>
            </a:endParaRPr>
          </a:p>
          <a:p>
            <a:pPr algn="ctr" fontAlgn="base"/>
            <a:r>
              <a:rPr lang="en-GB" sz="2000" b="1" dirty="0">
                <a:solidFill>
                  <a:prstClr val="white"/>
                </a:solidFill>
                <a:latin typeface="Calibri"/>
              </a:rPr>
              <a:t>Zoos</a:t>
            </a:r>
            <a:endParaRPr lang="en-US" sz="2000" dirty="0">
              <a:solidFill>
                <a:prstClr val="white"/>
              </a:solidFill>
              <a:latin typeface="Calibri"/>
            </a:endParaRPr>
          </a:p>
          <a:p>
            <a:pPr algn="ctr" fontAlgn="base"/>
            <a:r>
              <a:rPr lang="en-GB" sz="2000" b="1" dirty="0">
                <a:solidFill>
                  <a:prstClr val="white"/>
                </a:solidFill>
                <a:latin typeface="Calibri"/>
              </a:rPr>
              <a:t>Sports arenas</a:t>
            </a:r>
            <a:endParaRPr lang="en-US" sz="2000" dirty="0">
              <a:solidFill>
                <a:prstClr val="white"/>
              </a:solidFill>
              <a:latin typeface="Calibri"/>
            </a:endParaRPr>
          </a:p>
          <a:p>
            <a:pPr algn="ctr" fontAlgn="base"/>
            <a:r>
              <a:rPr lang="en-GB" sz="2000" b="1" dirty="0">
                <a:solidFill>
                  <a:prstClr val="white"/>
                </a:solidFill>
                <a:latin typeface="Calibri"/>
              </a:rPr>
              <a:t>Cemeteries</a:t>
            </a:r>
            <a:endParaRPr lang="en-US" sz="2000" dirty="0">
              <a:solidFill>
                <a:prstClr val="white"/>
              </a:solidFill>
              <a:latin typeface="Calibri"/>
            </a:endParaRPr>
          </a:p>
          <a:p>
            <a:pPr algn="ctr" fontAlgn="base"/>
            <a:r>
              <a:rPr lang="en-GB" sz="2000" b="1" dirty="0">
                <a:solidFill>
                  <a:prstClr val="white"/>
                </a:solidFill>
                <a:latin typeface="Calibri"/>
              </a:rPr>
              <a:t>Skyscrapers</a:t>
            </a:r>
            <a:endParaRPr lang="en-US" sz="2000" dirty="0">
              <a:solidFill>
                <a:prstClr val="white"/>
              </a:solidFill>
              <a:latin typeface="Calibri"/>
            </a:endParaRPr>
          </a:p>
          <a:p>
            <a:pPr algn="ctr" fontAlgn="base"/>
            <a:r>
              <a:rPr lang="en-GB" sz="2000" b="1" dirty="0">
                <a:solidFill>
                  <a:prstClr val="white"/>
                </a:solidFill>
                <a:latin typeface="Calibri"/>
              </a:rPr>
              <a:t>Factories</a:t>
            </a:r>
            <a:endParaRPr lang="en-US" sz="2000" dirty="0">
              <a:solidFill>
                <a:prstClr val="white"/>
              </a:solidFill>
              <a:latin typeface="Calibri"/>
            </a:endParaRPr>
          </a:p>
          <a:p>
            <a:pPr algn="ctr" fontAlgn="base"/>
            <a:r>
              <a:rPr lang="en-GB" sz="2000" b="1" dirty="0">
                <a:solidFill>
                  <a:prstClr val="white"/>
                </a:solidFill>
                <a:latin typeface="Calibri"/>
              </a:rPr>
              <a:t>Parks</a:t>
            </a:r>
            <a:endParaRPr lang="en-US" sz="2000" dirty="0">
              <a:solidFill>
                <a:prstClr val="white"/>
              </a:solidFill>
              <a:latin typeface="Calibri"/>
            </a:endParaRPr>
          </a:p>
          <a:p>
            <a:pPr algn="ctr" fontAlgn="base"/>
            <a:r>
              <a:rPr lang="en-GB" sz="2000" b="1" dirty="0">
                <a:solidFill>
                  <a:prstClr val="white"/>
                </a:solidFill>
                <a:latin typeface="Calibri"/>
              </a:rPr>
              <a:t>Hotels</a:t>
            </a:r>
            <a:endParaRPr lang="en-US" sz="2000" dirty="0">
              <a:solidFill>
                <a:prstClr val="white"/>
              </a:solidFill>
              <a:latin typeface="Calibri"/>
            </a:endParaRPr>
          </a:p>
          <a:p>
            <a:pPr algn="ctr" fontAlgn="base"/>
            <a:r>
              <a:rPr lang="en-GB" sz="2000" b="1" dirty="0">
                <a:solidFill>
                  <a:prstClr val="white"/>
                </a:solidFill>
                <a:latin typeface="Calibri"/>
              </a:rPr>
              <a:t>Town halls/civic buildings</a:t>
            </a:r>
            <a:endParaRPr lang="en-US" sz="2000" dirty="0">
              <a:solidFill>
                <a:prstClr val="white"/>
              </a:solidFill>
              <a:latin typeface="Calibri"/>
            </a:endParaRPr>
          </a:p>
          <a:p>
            <a:pPr algn="ctr" fontAlgn="base"/>
            <a:r>
              <a:rPr lang="en-GB" sz="2000" b="1" dirty="0">
                <a:solidFill>
                  <a:prstClr val="white"/>
                </a:solidFill>
                <a:latin typeface="Calibri"/>
              </a:rPr>
              <a:t>Public squares</a:t>
            </a:r>
            <a:endParaRPr lang="en-US" sz="2000" dirty="0">
              <a:solidFill>
                <a:prstClr val="white"/>
              </a:solidFill>
              <a:latin typeface="Calibri"/>
            </a:endParaRPr>
          </a:p>
          <a:p>
            <a:pPr algn="ctr" fontAlgn="base"/>
            <a:r>
              <a:rPr lang="en-GB" sz="2000" b="1" dirty="0">
                <a:solidFill>
                  <a:prstClr val="white"/>
                </a:solidFill>
                <a:latin typeface="Calibri"/>
              </a:rPr>
              <a:t>Memorials/statues</a:t>
            </a:r>
            <a:endParaRPr lang="en-US" sz="2000" dirty="0">
              <a:solidFill>
                <a:prstClr val="white"/>
              </a:solidFill>
              <a:latin typeface="Calibri"/>
            </a:endParaRPr>
          </a:p>
        </p:txBody>
      </p:sp>
    </p:spTree>
    <p:extLst>
      <p:ext uri="{BB962C8B-B14F-4D97-AF65-F5344CB8AC3E}">
        <p14:creationId xmlns:p14="http://schemas.microsoft.com/office/powerpoint/2010/main" val="27469064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7937"/>
            <a:ext cx="12192000" cy="6944118"/>
          </a:xfrm>
          <a:prstGeom prst="rect">
            <a:avLst/>
          </a:prstGeom>
        </p:spPr>
        <p:txBody>
          <a:bodyPr wrap="square" lIns="540000" tIns="360000" rIns="540000" bIns="360000" numCol="1" spcCol="360000">
            <a:spAutoFit/>
          </a:bodyPr>
          <a:lstStyle/>
          <a:p>
            <a:r>
              <a:rPr lang="en-GB" sz="3200" b="1" dirty="0"/>
              <a:t>2.  Select a building, space or institution located in a particular city (e.g. the Louvre, Paris; the Bund, Shanghai; Place du </a:t>
            </a:r>
            <a:r>
              <a:rPr lang="en-GB" sz="3200" b="1" dirty="0" err="1"/>
              <a:t>Gouvernement</a:t>
            </a:r>
            <a:r>
              <a:rPr lang="en-GB" sz="3200" b="1" dirty="0"/>
              <a:t>/Place des Martyrs, Algiers; the Jewish Museum, Berlin), and discuss its relationship to the wider city. In the process, answer the following questions </a:t>
            </a:r>
            <a:r>
              <a:rPr lang="en-GB" sz="3200" b="1" u="sng" dirty="0">
                <a:solidFill>
                  <a:srgbClr val="FFFF00"/>
                </a:solidFill>
              </a:rPr>
              <a:t>with reference to relevant </a:t>
            </a:r>
            <a:r>
              <a:rPr lang="en-GB" sz="3200" b="1" u="sng" dirty="0" smtClean="0">
                <a:solidFill>
                  <a:srgbClr val="FFFF00"/>
                </a:solidFill>
              </a:rPr>
              <a:t>scholarship (Level 6)</a:t>
            </a:r>
            <a:r>
              <a:rPr lang="en-GB" sz="3200" b="1" dirty="0" smtClean="0"/>
              <a:t>:</a:t>
            </a:r>
            <a:endParaRPr lang="en-GB" sz="3200" dirty="0"/>
          </a:p>
          <a:p>
            <a:pPr marL="457200" lvl="0" indent="-457200">
              <a:buFont typeface="Arial" panose="020B0604020202020204" pitchFamily="34" charset="0"/>
              <a:buChar char="•"/>
            </a:pPr>
            <a:r>
              <a:rPr lang="en-GB" sz="3200" b="1" dirty="0"/>
              <a:t>What insights does your chosen building/space/institution provide about the city in which it is located? </a:t>
            </a:r>
            <a:endParaRPr lang="en-GB" sz="3200" b="1" dirty="0" smtClean="0"/>
          </a:p>
          <a:p>
            <a:pPr marL="457200" lvl="0" indent="-457200">
              <a:buFont typeface="Arial" panose="020B0604020202020204" pitchFamily="34" charset="0"/>
              <a:buChar char="•"/>
            </a:pPr>
            <a:r>
              <a:rPr lang="en-GB" sz="3200" b="1" dirty="0" smtClean="0"/>
              <a:t>What </a:t>
            </a:r>
            <a:r>
              <a:rPr lang="en-GB" sz="3200" b="1" dirty="0"/>
              <a:t>makes it characteristic of the city’s history, culture and/or contemporary status? </a:t>
            </a:r>
            <a:endParaRPr lang="en-GB" sz="3200" b="1" dirty="0" smtClean="0"/>
          </a:p>
          <a:p>
            <a:pPr marL="457200" lvl="0" indent="-457200">
              <a:buFont typeface="Arial" panose="020B0604020202020204" pitchFamily="34" charset="0"/>
              <a:buChar char="•"/>
            </a:pPr>
            <a:r>
              <a:rPr lang="en-GB" sz="3200" b="1" dirty="0" smtClean="0"/>
              <a:t>How </a:t>
            </a:r>
            <a:r>
              <a:rPr lang="en-GB" sz="3200" b="1" dirty="0"/>
              <a:t>does your chosen building/space/institution relate to existing interpretations of historians and/or other scholars?</a:t>
            </a:r>
            <a:endParaRPr lang="en-GB" sz="3200" dirty="0"/>
          </a:p>
          <a:p>
            <a:pPr algn="just"/>
            <a:endParaRPr lang="en-GB" sz="2000" b="1" dirty="0">
              <a:solidFill>
                <a:prstClr val="white"/>
              </a:solidFill>
              <a:latin typeface="Calibri"/>
            </a:endParaRPr>
          </a:p>
        </p:txBody>
      </p:sp>
      <p:sp>
        <p:nvSpPr>
          <p:cNvPr id="4" name="AutoShape 4" descr="https://parisapartment.files.wordpress.com/2013/12/tumblr_mlchiioknl1rwl0c9o1_1280.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
        <p:nvSpPr>
          <p:cNvPr id="5" name="AutoShape 2" descr="https://upload.wikimedia.org/wikipedia/commons/thumb/a/a9/BritishEmpireExhibition.jpg/220px-BritishEmpireExhibition.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latin typeface="Calibri"/>
            </a:endParaRPr>
          </a:p>
        </p:txBody>
      </p:sp>
    </p:spTree>
    <p:extLst>
      <p:ext uri="{BB962C8B-B14F-4D97-AF65-F5344CB8AC3E}">
        <p14:creationId xmlns:p14="http://schemas.microsoft.com/office/powerpoint/2010/main" val="9144418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Straight Arrow Connector 16"/>
          <p:cNvCxnSpPr/>
          <p:nvPr/>
        </p:nvCxnSpPr>
        <p:spPr>
          <a:xfrm flipH="1">
            <a:off x="4727848" y="5051997"/>
            <a:ext cx="7200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0" y="-2"/>
            <a:ext cx="8105044" cy="4599200"/>
          </a:xfrm>
          <a:prstGeom prst="rect">
            <a:avLst/>
          </a:prstGeom>
        </p:spPr>
        <p:txBody>
          <a:bodyPr wrap="square" lIns="540000" tIns="540000" rIns="540000" bIns="540000">
            <a:spAutoFit/>
          </a:bodyPr>
          <a:lstStyle/>
          <a:p>
            <a:pPr algn="just"/>
            <a:r>
              <a:rPr lang="en-GB" sz="4800" dirty="0">
                <a:solidFill>
                  <a:prstClr val="white"/>
                </a:solidFill>
                <a:latin typeface="Calibri"/>
              </a:rPr>
              <a:t>‘What is a City?’</a:t>
            </a:r>
          </a:p>
          <a:p>
            <a:pPr algn="just"/>
            <a:endParaRPr lang="en-GB" sz="2800" dirty="0">
              <a:solidFill>
                <a:prstClr val="white"/>
              </a:solidFill>
              <a:latin typeface="Calibri"/>
            </a:endParaRPr>
          </a:p>
          <a:p>
            <a:pPr algn="just"/>
            <a:r>
              <a:rPr lang="en-GB" sz="2800" dirty="0">
                <a:solidFill>
                  <a:prstClr val="white"/>
                </a:solidFill>
                <a:latin typeface="Calibri"/>
              </a:rPr>
              <a:t>“The city as </a:t>
            </a:r>
            <a:r>
              <a:rPr lang="en-GB" sz="2800" b="1" dirty="0">
                <a:solidFill>
                  <a:srgbClr val="FFFF00"/>
                </a:solidFill>
                <a:latin typeface="Calibri"/>
              </a:rPr>
              <a:t>a purely physical fact </a:t>
            </a:r>
            <a:r>
              <a:rPr lang="en-GB" sz="2800" dirty="0">
                <a:solidFill>
                  <a:prstClr val="white"/>
                </a:solidFill>
                <a:latin typeface="Calibri"/>
              </a:rPr>
              <a:t>has been subject to numerous investigations. But what is the city as </a:t>
            </a:r>
            <a:r>
              <a:rPr lang="en-GB" sz="2800" b="1" dirty="0">
                <a:solidFill>
                  <a:srgbClr val="FFFF00"/>
                </a:solidFill>
                <a:latin typeface="Calibri"/>
              </a:rPr>
              <a:t>a social institution</a:t>
            </a:r>
            <a:r>
              <a:rPr lang="en-GB" sz="2800" dirty="0">
                <a:solidFill>
                  <a:prstClr val="white"/>
                </a:solidFill>
                <a:latin typeface="Calibri"/>
              </a:rPr>
              <a:t>?”</a:t>
            </a:r>
          </a:p>
          <a:p>
            <a:pPr marL="285750" indent="-285750" algn="r">
              <a:buFontTx/>
              <a:buChar char="-"/>
              <a:defRPr/>
            </a:pPr>
            <a:r>
              <a:rPr lang="en-GB" sz="2800" dirty="0">
                <a:solidFill>
                  <a:prstClr val="white"/>
                </a:solidFill>
                <a:latin typeface="Calibri"/>
              </a:rPr>
              <a:t>Lewis Mumford (1895 –1990)</a:t>
            </a:r>
          </a:p>
          <a:p>
            <a:pPr algn="r">
              <a:defRPr/>
            </a:pPr>
            <a:r>
              <a:rPr lang="en-GB" sz="2000" dirty="0">
                <a:solidFill>
                  <a:prstClr val="white"/>
                </a:solidFill>
                <a:latin typeface="Calibri"/>
              </a:rPr>
              <a:t>‘What is a City? (1937)’ in Richard T </a:t>
            </a:r>
            <a:r>
              <a:rPr lang="en-GB" sz="2000" dirty="0" err="1">
                <a:solidFill>
                  <a:prstClr val="white"/>
                </a:solidFill>
                <a:latin typeface="Calibri"/>
              </a:rPr>
              <a:t>LeGates</a:t>
            </a:r>
            <a:r>
              <a:rPr lang="en-GB" sz="2000" dirty="0">
                <a:solidFill>
                  <a:prstClr val="white"/>
                </a:solidFill>
                <a:latin typeface="Calibri"/>
              </a:rPr>
              <a:t> and Frederic Stout eds. </a:t>
            </a:r>
            <a:r>
              <a:rPr lang="en-GB" sz="2000" i="1" dirty="0">
                <a:solidFill>
                  <a:prstClr val="white"/>
                </a:solidFill>
                <a:latin typeface="Calibri"/>
              </a:rPr>
              <a:t>The City Reader </a:t>
            </a:r>
            <a:r>
              <a:rPr lang="en-GB" sz="2000" dirty="0">
                <a:solidFill>
                  <a:prstClr val="white"/>
                </a:solidFill>
                <a:latin typeface="Calibri"/>
              </a:rPr>
              <a:t>(London: Routledge, 1996), pp. 91–95.</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5045" y="0"/>
            <a:ext cx="2576887" cy="3945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05045" y="3645024"/>
            <a:ext cx="2600265" cy="3548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52712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Straight Arrow Connector 16"/>
          <p:cNvCxnSpPr/>
          <p:nvPr/>
        </p:nvCxnSpPr>
        <p:spPr>
          <a:xfrm flipH="1">
            <a:off x="4727848" y="5051997"/>
            <a:ext cx="7200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781050" y="-2"/>
            <a:ext cx="7323994" cy="6261193"/>
          </a:xfrm>
          <a:prstGeom prst="rect">
            <a:avLst/>
          </a:prstGeom>
        </p:spPr>
        <p:txBody>
          <a:bodyPr wrap="square" lIns="540000" tIns="540000" rIns="540000" bIns="540000">
            <a:spAutoFit/>
          </a:bodyPr>
          <a:lstStyle/>
          <a:p>
            <a:pPr algn="just"/>
            <a:r>
              <a:rPr lang="en-GB" sz="2800" dirty="0">
                <a:solidFill>
                  <a:prstClr val="white"/>
                </a:solidFill>
                <a:latin typeface="Calibri"/>
              </a:rPr>
              <a:t>“ …The city in its complete sense is a </a:t>
            </a:r>
            <a:r>
              <a:rPr lang="en-GB" sz="2800" b="1" dirty="0">
                <a:solidFill>
                  <a:srgbClr val="FFC000"/>
                </a:solidFill>
                <a:latin typeface="Calibri"/>
              </a:rPr>
              <a:t>geographic plexus </a:t>
            </a:r>
            <a:r>
              <a:rPr lang="en-GB" sz="2000" dirty="0">
                <a:solidFill>
                  <a:prstClr val="white"/>
                </a:solidFill>
                <a:latin typeface="Calibri"/>
              </a:rPr>
              <a:t>[an intricate network, like cells in a body]</a:t>
            </a:r>
            <a:r>
              <a:rPr lang="en-GB" sz="2800" dirty="0">
                <a:solidFill>
                  <a:prstClr val="white"/>
                </a:solidFill>
                <a:latin typeface="Calibri"/>
              </a:rPr>
              <a:t>, an </a:t>
            </a:r>
            <a:r>
              <a:rPr lang="en-GB" sz="2800" b="1" dirty="0">
                <a:solidFill>
                  <a:srgbClr val="92D050"/>
                </a:solidFill>
                <a:latin typeface="Calibri"/>
              </a:rPr>
              <a:t>economic organization</a:t>
            </a:r>
            <a:r>
              <a:rPr lang="en-GB" sz="2800" dirty="0">
                <a:solidFill>
                  <a:prstClr val="white"/>
                </a:solidFill>
                <a:latin typeface="Calibri"/>
              </a:rPr>
              <a:t>, an </a:t>
            </a:r>
            <a:r>
              <a:rPr lang="en-GB" sz="2800" b="1" dirty="0">
                <a:solidFill>
                  <a:srgbClr val="C00000"/>
                </a:solidFill>
                <a:latin typeface="Calibri"/>
              </a:rPr>
              <a:t>institutional process</a:t>
            </a:r>
            <a:r>
              <a:rPr lang="en-GB" sz="2800" dirty="0">
                <a:solidFill>
                  <a:prstClr val="white"/>
                </a:solidFill>
                <a:latin typeface="Calibri"/>
              </a:rPr>
              <a:t>,  a </a:t>
            </a:r>
            <a:r>
              <a:rPr lang="en-GB" sz="2800" b="1" dirty="0">
                <a:solidFill>
                  <a:srgbClr val="E68422"/>
                </a:solidFill>
                <a:latin typeface="Calibri"/>
              </a:rPr>
              <a:t>theatre of social action</a:t>
            </a:r>
            <a:r>
              <a:rPr lang="en-GB" sz="2800" dirty="0">
                <a:solidFill>
                  <a:prstClr val="white"/>
                </a:solidFill>
                <a:latin typeface="Calibri"/>
              </a:rPr>
              <a:t>, and an </a:t>
            </a:r>
            <a:r>
              <a:rPr lang="en-GB" sz="2800" b="1" dirty="0">
                <a:solidFill>
                  <a:srgbClr val="FF9999"/>
                </a:solidFill>
                <a:latin typeface="Calibri"/>
              </a:rPr>
              <a:t>aesthetic symbol</a:t>
            </a:r>
            <a:r>
              <a:rPr lang="en-GB" sz="2800" b="1" dirty="0">
                <a:solidFill>
                  <a:prstClr val="white"/>
                </a:solidFill>
                <a:latin typeface="Calibri"/>
              </a:rPr>
              <a:t> </a:t>
            </a:r>
            <a:r>
              <a:rPr lang="en-GB" sz="2800" dirty="0">
                <a:solidFill>
                  <a:prstClr val="white"/>
                </a:solidFill>
                <a:latin typeface="Calibri"/>
              </a:rPr>
              <a:t>of collective unity. </a:t>
            </a:r>
            <a:r>
              <a:rPr lang="en-GB" sz="3600" b="1" dirty="0">
                <a:solidFill>
                  <a:srgbClr val="FFFF00"/>
                </a:solidFill>
                <a:effectLst>
                  <a:outerShdw blurRad="38100" dist="38100" dir="2700000" algn="tl">
                    <a:srgbClr val="000000">
                      <a:alpha val="43137"/>
                    </a:srgbClr>
                  </a:outerShdw>
                </a:effectLst>
                <a:latin typeface="Calibri"/>
              </a:rPr>
              <a:t>The city fosters art and is art; the city creates the theatre and is the theatre</a:t>
            </a:r>
            <a:r>
              <a:rPr lang="en-GB" sz="2800" dirty="0">
                <a:solidFill>
                  <a:prstClr val="white"/>
                </a:solidFill>
                <a:latin typeface="Calibri"/>
              </a:rPr>
              <a:t>.”</a:t>
            </a:r>
          </a:p>
          <a:p>
            <a:pPr algn="r">
              <a:defRPr/>
            </a:pPr>
            <a:r>
              <a:rPr lang="en-GB" sz="2800" dirty="0">
                <a:solidFill>
                  <a:prstClr val="white"/>
                </a:solidFill>
                <a:latin typeface="Calibri"/>
              </a:rPr>
              <a:t>Lewis Mumford (1895 –1990)</a:t>
            </a:r>
          </a:p>
          <a:p>
            <a:pPr algn="r">
              <a:defRPr/>
            </a:pPr>
            <a:r>
              <a:rPr lang="en-GB" sz="2000" dirty="0">
                <a:solidFill>
                  <a:prstClr val="white"/>
                </a:solidFill>
                <a:latin typeface="Calibri"/>
              </a:rPr>
              <a:t>‘What is a City? (1937)’ in Richard T </a:t>
            </a:r>
            <a:r>
              <a:rPr lang="en-GB" sz="2000" dirty="0" err="1">
                <a:solidFill>
                  <a:prstClr val="white"/>
                </a:solidFill>
                <a:latin typeface="Calibri"/>
              </a:rPr>
              <a:t>LeGates</a:t>
            </a:r>
            <a:r>
              <a:rPr lang="en-GB" sz="2000" dirty="0">
                <a:solidFill>
                  <a:prstClr val="white"/>
                </a:solidFill>
                <a:latin typeface="Calibri"/>
              </a:rPr>
              <a:t> and Frederic Stout eds. </a:t>
            </a:r>
            <a:r>
              <a:rPr lang="en-GB" sz="2000" i="1" dirty="0">
                <a:solidFill>
                  <a:prstClr val="white"/>
                </a:solidFill>
                <a:latin typeface="Calibri"/>
              </a:rPr>
              <a:t>The City Reader </a:t>
            </a:r>
            <a:r>
              <a:rPr lang="en-GB" sz="2000" dirty="0">
                <a:solidFill>
                  <a:prstClr val="white"/>
                </a:solidFill>
                <a:latin typeface="Calibri"/>
              </a:rPr>
              <a:t>(London: Routledge, 1996), pp. 91–95.</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5045" y="0"/>
            <a:ext cx="2576887" cy="3945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05045" y="3645024"/>
            <a:ext cx="2600265" cy="3548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58458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9859490" y="271186"/>
            <a:ext cx="2149797" cy="3256105"/>
          </a:xfrm>
          <a:prstGeom prst="rect">
            <a:avLst/>
          </a:prstGeom>
        </p:spPr>
      </p:pic>
      <p:sp>
        <p:nvSpPr>
          <p:cNvPr id="5" name="Rectangle 4"/>
          <p:cNvSpPr/>
          <p:nvPr/>
        </p:nvSpPr>
        <p:spPr>
          <a:xfrm>
            <a:off x="285750" y="-2"/>
            <a:ext cx="9288972" cy="6876746"/>
          </a:xfrm>
          <a:prstGeom prst="rect">
            <a:avLst/>
          </a:prstGeom>
        </p:spPr>
        <p:txBody>
          <a:bodyPr wrap="square" lIns="540000" tIns="540000" rIns="540000" bIns="540000">
            <a:spAutoFit/>
          </a:bodyPr>
          <a:lstStyle/>
          <a:p>
            <a:pPr algn="just"/>
            <a:r>
              <a:rPr lang="en-GB" sz="2400" dirty="0">
                <a:solidFill>
                  <a:prstClr val="white"/>
                </a:solidFill>
                <a:latin typeface="Calibri"/>
              </a:rPr>
              <a:t>“Cities are </a:t>
            </a:r>
            <a:r>
              <a:rPr lang="en-GB" sz="2400" b="1" dirty="0">
                <a:solidFill>
                  <a:prstClr val="white"/>
                </a:solidFill>
                <a:latin typeface="Calibri"/>
              </a:rPr>
              <a:t>a product of time</a:t>
            </a:r>
            <a:r>
              <a:rPr lang="en-GB" sz="2400" dirty="0">
                <a:solidFill>
                  <a:prstClr val="white"/>
                </a:solidFill>
                <a:latin typeface="Calibri"/>
              </a:rPr>
              <a:t>. They are the moulds in which men’s lifetimes have cooled and congealed, giving lasting shape, by way of art, to moments that would otherwise vanish with the living  … </a:t>
            </a:r>
            <a:r>
              <a:rPr lang="en-GB" sz="2400" b="1" dirty="0">
                <a:solidFill>
                  <a:srgbClr val="FFFF00"/>
                </a:solidFill>
                <a:latin typeface="Calibri"/>
              </a:rPr>
              <a:t>In the city, time becomes visible</a:t>
            </a:r>
            <a:r>
              <a:rPr lang="en-GB" sz="2400" dirty="0">
                <a:solidFill>
                  <a:prstClr val="white"/>
                </a:solidFill>
                <a:latin typeface="Calibri"/>
              </a:rPr>
              <a:t>: buildings and monuments and public ways, more open than the written record, more subject to the gaze of many men than the scattered artefacts of the countryside, leave an imprint on the minds even of the ignorant or the indifferent, through the material facts of preservation, </a:t>
            </a:r>
            <a:r>
              <a:rPr lang="en-GB" sz="2400" b="1" i="1" dirty="0">
                <a:solidFill>
                  <a:srgbClr val="FFFF00"/>
                </a:solidFill>
                <a:latin typeface="Calibri"/>
              </a:rPr>
              <a:t>time challenges time, time clashes with time</a:t>
            </a:r>
            <a:r>
              <a:rPr lang="en-GB" sz="2400" dirty="0">
                <a:solidFill>
                  <a:prstClr val="white"/>
                </a:solidFill>
                <a:latin typeface="Calibri"/>
              </a:rPr>
              <a:t>: habits and values carry over beyond the living group, streaking different strata of the time the character of any single generation. </a:t>
            </a:r>
            <a:r>
              <a:rPr lang="en-GB" sz="2400" b="1" dirty="0">
                <a:solidFill>
                  <a:srgbClr val="FFC000"/>
                </a:solidFill>
                <a:latin typeface="Calibri"/>
              </a:rPr>
              <a:t>Layer upon layer, past times preserve themselves in the city</a:t>
            </a:r>
            <a:r>
              <a:rPr lang="en-GB" sz="2400" dirty="0">
                <a:solidFill>
                  <a:prstClr val="white"/>
                </a:solidFill>
                <a:latin typeface="Calibri"/>
              </a:rPr>
              <a:t> …. by the diversity of its time-structures, </a:t>
            </a:r>
            <a:r>
              <a:rPr lang="en-GB" sz="2400" b="1" dirty="0">
                <a:solidFill>
                  <a:srgbClr val="FFC000"/>
                </a:solidFill>
                <a:latin typeface="Calibri"/>
              </a:rPr>
              <a:t>the city in part escapes the tyranny of a single present</a:t>
            </a:r>
            <a:r>
              <a:rPr lang="en-GB" sz="2400" dirty="0">
                <a:solidFill>
                  <a:prstClr val="white"/>
                </a:solidFill>
                <a:latin typeface="Calibri"/>
              </a:rPr>
              <a:t>.”</a:t>
            </a:r>
          </a:p>
          <a:p>
            <a:pPr marL="342900" indent="-342900" algn="just">
              <a:buFontTx/>
              <a:buChar char="-"/>
            </a:pPr>
            <a:r>
              <a:rPr lang="en-GB" sz="2000" dirty="0">
                <a:solidFill>
                  <a:prstClr val="white"/>
                </a:solidFill>
                <a:latin typeface="Calibri"/>
              </a:rPr>
              <a:t>Lewis Mumford, </a:t>
            </a:r>
            <a:r>
              <a:rPr lang="en-GB" sz="2000" i="1" dirty="0">
                <a:solidFill>
                  <a:prstClr val="white"/>
                </a:solidFill>
                <a:latin typeface="Calibri"/>
              </a:rPr>
              <a:t>The Culture of Cities</a:t>
            </a:r>
            <a:r>
              <a:rPr lang="en-GB" sz="2000" dirty="0">
                <a:solidFill>
                  <a:prstClr val="white"/>
                </a:solidFill>
                <a:latin typeface="Calibri"/>
              </a:rPr>
              <a:t> (Secker &amp; Warburg: London, 1940), pp. 3–5.</a:t>
            </a:r>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74722" y="3527291"/>
            <a:ext cx="2123728" cy="3085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80212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8487890" y="188641"/>
            <a:ext cx="2149797" cy="3256105"/>
          </a:xfrm>
          <a:prstGeom prst="rect">
            <a:avLst/>
          </a:prstGeom>
        </p:spPr>
      </p:pic>
      <p:sp>
        <p:nvSpPr>
          <p:cNvPr id="5" name="Rectangle 4"/>
          <p:cNvSpPr/>
          <p:nvPr/>
        </p:nvSpPr>
        <p:spPr>
          <a:xfrm>
            <a:off x="1541748" y="-2"/>
            <a:ext cx="6985224" cy="7092190"/>
          </a:xfrm>
          <a:prstGeom prst="rect">
            <a:avLst/>
          </a:prstGeom>
        </p:spPr>
        <p:txBody>
          <a:bodyPr wrap="square" lIns="540000" tIns="540000" rIns="540000" bIns="540000">
            <a:spAutoFit/>
          </a:bodyPr>
          <a:lstStyle/>
          <a:p>
            <a:pPr algn="just"/>
            <a:r>
              <a:rPr lang="en-GB" sz="2800" dirty="0">
                <a:solidFill>
                  <a:prstClr val="white"/>
                </a:solidFill>
                <a:latin typeface="Calibri"/>
              </a:rPr>
              <a:t>“… There is a sense in which one of [the city’s] principal functions is to serve </a:t>
            </a:r>
            <a:r>
              <a:rPr lang="en-GB" sz="2800" b="1" dirty="0">
                <a:solidFill>
                  <a:srgbClr val="FFFF00"/>
                </a:solidFill>
                <a:latin typeface="Calibri"/>
              </a:rPr>
              <a:t>as a museum</a:t>
            </a:r>
            <a:r>
              <a:rPr lang="en-GB" sz="2800" dirty="0">
                <a:solidFill>
                  <a:prstClr val="white"/>
                </a:solidFill>
                <a:latin typeface="Calibri"/>
              </a:rPr>
              <a:t>: the historical city retains, by its amplitude and long past, a larger and more </a:t>
            </a:r>
            <a:r>
              <a:rPr lang="en-GB" sz="2800" b="1" dirty="0">
                <a:solidFill>
                  <a:prstClr val="white"/>
                </a:solidFill>
                <a:latin typeface="Calibri"/>
              </a:rPr>
              <a:t>various collection of human specimens than can be found elsewhere</a:t>
            </a:r>
            <a:r>
              <a:rPr lang="en-GB" sz="2800" dirty="0">
                <a:solidFill>
                  <a:prstClr val="white"/>
                </a:solidFill>
                <a:latin typeface="Calibri"/>
              </a:rPr>
              <a:t>. </a:t>
            </a:r>
            <a:r>
              <a:rPr lang="en-GB" sz="2800" b="1" dirty="0">
                <a:solidFill>
                  <a:prstClr val="white"/>
                </a:solidFill>
                <a:latin typeface="Calibri"/>
              </a:rPr>
              <a:t>Every variety of human function, every experiment in human association, every technological process, every mode of architecture and planning, can be found somewhere within its crowded area</a:t>
            </a:r>
            <a:r>
              <a:rPr lang="en-GB" sz="2800" dirty="0">
                <a:solidFill>
                  <a:prstClr val="white"/>
                </a:solidFill>
                <a:latin typeface="Calibri"/>
              </a:rPr>
              <a:t>.”</a:t>
            </a:r>
          </a:p>
          <a:p>
            <a:pPr marL="342900" indent="-342900" algn="just">
              <a:buFontTx/>
              <a:buChar char="-"/>
            </a:pPr>
            <a:r>
              <a:rPr lang="en-GB" dirty="0">
                <a:solidFill>
                  <a:prstClr val="white"/>
                </a:solidFill>
                <a:latin typeface="Calibri"/>
              </a:rPr>
              <a:t>Lewis Mumford, </a:t>
            </a:r>
            <a:r>
              <a:rPr lang="en-GB" i="1" dirty="0">
                <a:solidFill>
                  <a:prstClr val="white"/>
                </a:solidFill>
                <a:latin typeface="Calibri"/>
              </a:rPr>
              <a:t>The City in History: Its Origins, Its Transformations, and Its Prospects </a:t>
            </a:r>
            <a:r>
              <a:rPr lang="en-GB" dirty="0">
                <a:solidFill>
                  <a:prstClr val="white"/>
                </a:solidFill>
                <a:latin typeface="Calibri"/>
              </a:rPr>
              <a:t>(Secker &amp; Warburg: London, 1961), pp. 562–563.</a:t>
            </a:r>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26972" y="3527291"/>
            <a:ext cx="2123728" cy="3085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8649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
            <a:ext cx="6392149" cy="4714603"/>
          </a:xfrm>
        </p:spPr>
        <p:txBody>
          <a:bodyPr vert="horz" wrap="square" lIns="540000" tIns="360000" rIns="360000" bIns="360000" numCol="1" anchor="t" anchorCtr="0" compatLnSpc="1">
            <a:prstTxWarp prst="textNoShape">
              <a:avLst/>
            </a:prstTxWarp>
          </a:bodyPr>
          <a:lstStyle/>
          <a:p>
            <a:pPr marL="0" indent="0" algn="just">
              <a:buNone/>
            </a:pPr>
            <a:r>
              <a:rPr lang="en-GB" sz="2800" dirty="0"/>
              <a:t>Foucault interprets the museum as an example of a ‘different’ or ‘other’ space (</a:t>
            </a:r>
            <a:r>
              <a:rPr lang="en-GB" sz="2800" b="1" dirty="0">
                <a:solidFill>
                  <a:srgbClr val="FFFF00"/>
                </a:solidFill>
              </a:rPr>
              <a:t>heterotopia</a:t>
            </a:r>
            <a:r>
              <a:rPr lang="en-GB" sz="2800" dirty="0"/>
              <a:t>). Heterotopias are spaces that have “the curious property of being in relation with all the other sites” in which “the real sites, all the other real sites found within [a] culture, are simultaneously represented, contested and inverted.”</a:t>
            </a:r>
          </a:p>
          <a:p>
            <a:pPr algn="r"/>
            <a:r>
              <a:rPr lang="en-GB" sz="2800" b="1" dirty="0"/>
              <a:t>Key idea: the complexity and dynamism of the relationship between particular spaces and external city</a:t>
            </a:r>
          </a:p>
          <a:p>
            <a:pPr>
              <a:buFontTx/>
              <a:buChar char="-"/>
            </a:pPr>
            <a:endParaRPr lang="en-GB" dirty="0" smtClean="0"/>
          </a:p>
          <a:p>
            <a:pPr marL="0" indent="0">
              <a:buNone/>
            </a:pP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8005931" y="482372"/>
            <a:ext cx="2647341" cy="40011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464152" y="4509121"/>
            <a:ext cx="3203848" cy="2246769"/>
          </a:xfrm>
          <a:prstGeom prst="rect">
            <a:avLst/>
          </a:prstGeom>
        </p:spPr>
        <p:txBody>
          <a:bodyPr wrap="square">
            <a:spAutoFit/>
          </a:bodyPr>
          <a:lstStyle/>
          <a:p>
            <a:pPr algn="r"/>
            <a:r>
              <a:rPr lang="en-GB" sz="2000" dirty="0">
                <a:solidFill>
                  <a:prstClr val="white"/>
                </a:solidFill>
                <a:latin typeface="Calibri"/>
              </a:rPr>
              <a:t>Michel Foucault ((1926–1984), ‘Of Other Spaces,’ </a:t>
            </a:r>
            <a:r>
              <a:rPr lang="en-GB" sz="2000" i="1" dirty="0">
                <a:solidFill>
                  <a:prstClr val="white"/>
                </a:solidFill>
                <a:latin typeface="Calibri"/>
              </a:rPr>
              <a:t>Diacritics </a:t>
            </a:r>
            <a:r>
              <a:rPr lang="en-GB" sz="2000" dirty="0">
                <a:solidFill>
                  <a:prstClr val="white"/>
                </a:solidFill>
                <a:latin typeface="Calibri"/>
              </a:rPr>
              <a:t>(Vol. 16, No. 1, Spring 1986), pp. 22–27 [originally delivered as a lecture 1967; published in French 1984].</a:t>
            </a:r>
          </a:p>
        </p:txBody>
      </p:sp>
    </p:spTree>
    <p:extLst>
      <p:ext uri="{BB962C8B-B14F-4D97-AF65-F5344CB8AC3E}">
        <p14:creationId xmlns:p14="http://schemas.microsoft.com/office/powerpoint/2010/main" val="23818383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8487890" y="188641"/>
            <a:ext cx="2149797" cy="3256105"/>
          </a:xfrm>
          <a:prstGeom prst="rect">
            <a:avLst/>
          </a:prstGeom>
        </p:spPr>
      </p:pic>
      <p:sp>
        <p:nvSpPr>
          <p:cNvPr id="5" name="Rectangle 4"/>
          <p:cNvSpPr/>
          <p:nvPr/>
        </p:nvSpPr>
        <p:spPr>
          <a:xfrm>
            <a:off x="1541748" y="-2"/>
            <a:ext cx="6858508" cy="7092190"/>
          </a:xfrm>
          <a:prstGeom prst="rect">
            <a:avLst/>
          </a:prstGeom>
        </p:spPr>
        <p:txBody>
          <a:bodyPr wrap="square" lIns="540000" tIns="540000" rIns="540000" bIns="540000">
            <a:spAutoFit/>
          </a:bodyPr>
          <a:lstStyle/>
          <a:p>
            <a:pPr algn="just"/>
            <a:r>
              <a:rPr lang="en-GB" sz="2800" dirty="0">
                <a:solidFill>
                  <a:prstClr val="white"/>
                </a:solidFill>
                <a:latin typeface="Calibri"/>
              </a:rPr>
              <a:t>“…  That immensity, that </a:t>
            </a:r>
            <a:r>
              <a:rPr lang="en-GB" sz="2800" b="1" dirty="0">
                <a:solidFill>
                  <a:srgbClr val="FFFF00"/>
                </a:solidFill>
                <a:latin typeface="Calibri"/>
              </a:rPr>
              <a:t>retentiveness</a:t>
            </a:r>
            <a:r>
              <a:rPr lang="en-GB" sz="2800" dirty="0">
                <a:solidFill>
                  <a:prstClr val="white"/>
                </a:solidFill>
                <a:latin typeface="Calibri"/>
              </a:rPr>
              <a:t>, is one of the greatest values of the big city. The </a:t>
            </a:r>
            <a:r>
              <a:rPr lang="en-GB" sz="2800" b="1" dirty="0">
                <a:solidFill>
                  <a:srgbClr val="FF9999"/>
                </a:solidFill>
                <a:latin typeface="Calibri"/>
              </a:rPr>
              <a:t>breadth of human experience </a:t>
            </a:r>
            <a:r>
              <a:rPr lang="en-GB" sz="2800" dirty="0">
                <a:solidFill>
                  <a:prstClr val="white"/>
                </a:solidFill>
                <a:latin typeface="Calibri"/>
              </a:rPr>
              <a:t>that the dynamic, still healthy metropolis offers is rivalled by its density and depth, its capacity for making available </a:t>
            </a:r>
            <a:r>
              <a:rPr lang="en-GB" sz="2800" b="1" dirty="0">
                <a:solidFill>
                  <a:srgbClr val="FFFF00"/>
                </a:solidFill>
                <a:latin typeface="Calibri"/>
              </a:rPr>
              <a:t>layer upon layer of human history and biography</a:t>
            </a:r>
            <a:r>
              <a:rPr lang="en-GB" sz="2800" dirty="0">
                <a:solidFill>
                  <a:prstClr val="white"/>
                </a:solidFill>
                <a:latin typeface="Calibri"/>
              </a:rPr>
              <a:t>, not merely through its own records and monuments, but through distant areas that its great resources make it possible to draw upon.”</a:t>
            </a:r>
          </a:p>
          <a:p>
            <a:pPr marL="342900" indent="-342900" algn="just">
              <a:buFontTx/>
              <a:buChar char="-"/>
            </a:pPr>
            <a:r>
              <a:rPr lang="en-GB" dirty="0">
                <a:solidFill>
                  <a:prstClr val="white"/>
                </a:solidFill>
                <a:latin typeface="Calibri"/>
              </a:rPr>
              <a:t>Lewis Mumford, </a:t>
            </a:r>
            <a:r>
              <a:rPr lang="en-GB" i="1" dirty="0">
                <a:solidFill>
                  <a:prstClr val="white"/>
                </a:solidFill>
                <a:latin typeface="Calibri"/>
              </a:rPr>
              <a:t>The City in History: Its Origins, Its Transformations, and Its Prospects </a:t>
            </a:r>
            <a:r>
              <a:rPr lang="en-GB" dirty="0">
                <a:solidFill>
                  <a:prstClr val="white"/>
                </a:solidFill>
                <a:latin typeface="Calibri"/>
              </a:rPr>
              <a:t>(Secker &amp; Warburg: London, 1961), pp. 562–563.</a:t>
            </a:r>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26972" y="3527291"/>
            <a:ext cx="2123728" cy="3085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12429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Straight Arrow Connector 16"/>
          <p:cNvCxnSpPr/>
          <p:nvPr/>
        </p:nvCxnSpPr>
        <p:spPr>
          <a:xfrm flipH="1">
            <a:off x="4727848" y="5051997"/>
            <a:ext cx="7200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55848" y="-133350"/>
            <a:ext cx="8772417" cy="6762750"/>
          </a:xfrm>
          <a:prstGeom prst="rect">
            <a:avLst/>
          </a:prstGeom>
        </p:spPr>
        <p:txBody>
          <a:bodyPr wrap="square" lIns="540000" tIns="540000" rIns="540000" bIns="540000">
            <a:spAutoFit/>
          </a:bodyPr>
          <a:lstStyle/>
          <a:p>
            <a:pPr algn="just">
              <a:defRPr/>
            </a:pPr>
            <a:r>
              <a:rPr lang="en-GB" sz="3600" dirty="0">
                <a:solidFill>
                  <a:prstClr val="white"/>
                </a:solidFill>
                <a:latin typeface="Calibri"/>
              </a:rPr>
              <a:t>“Ruins, monuments and urban architecture point to an environment where past continually impinges on the present … And </a:t>
            </a:r>
            <a:r>
              <a:rPr lang="en-GB" sz="3600" b="1" dirty="0">
                <a:solidFill>
                  <a:prstClr val="white"/>
                </a:solidFill>
                <a:latin typeface="Calibri"/>
              </a:rPr>
              <a:t>just as psychoanalysis is dedicated to uncovering the power of the past as it acts on the lives of the present, so </a:t>
            </a:r>
            <a:r>
              <a:rPr lang="en-GB" sz="3600" b="1" dirty="0">
                <a:solidFill>
                  <a:srgbClr val="FFFF00"/>
                </a:solidFill>
                <a:latin typeface="Calibri"/>
              </a:rPr>
              <a:t>a study of urban culture must look to history to understand the power of the urban imaginary</a:t>
            </a:r>
            <a:r>
              <a:rPr lang="en-GB" sz="3600" dirty="0">
                <a:solidFill>
                  <a:prstClr val="white"/>
                </a:solidFill>
                <a:latin typeface="Calibri"/>
              </a:rPr>
              <a:t>.” </a:t>
            </a:r>
          </a:p>
          <a:p>
            <a:pPr algn="r">
              <a:defRPr/>
            </a:pPr>
            <a:r>
              <a:rPr lang="en-GB" sz="2200" dirty="0">
                <a:solidFill>
                  <a:prstClr val="white"/>
                </a:solidFill>
                <a:latin typeface="Calibri"/>
              </a:rPr>
              <a:t>- </a:t>
            </a:r>
            <a:r>
              <a:rPr lang="en-GB" dirty="0">
                <a:solidFill>
                  <a:prstClr val="white"/>
                </a:solidFill>
                <a:latin typeface="Calibri"/>
              </a:rPr>
              <a:t>Ben Highmore, </a:t>
            </a:r>
            <a:r>
              <a:rPr lang="en-GB" i="1" dirty="0">
                <a:solidFill>
                  <a:prstClr val="white"/>
                </a:solidFill>
                <a:latin typeface="Calibri"/>
              </a:rPr>
              <a:t>Cityscapes: Cultural Readings in the Material and Symbolic City</a:t>
            </a:r>
            <a:r>
              <a:rPr lang="en-GB" dirty="0">
                <a:solidFill>
                  <a:prstClr val="white"/>
                </a:solidFill>
                <a:latin typeface="Calibri"/>
              </a:rPr>
              <a:t> (Palgrave Macmillan: Basingstoke, 2005), pp. 4–5.</a:t>
            </a:r>
            <a:endParaRPr lang="en-GB" sz="2000" dirty="0">
              <a:solidFill>
                <a:prstClr val="white"/>
              </a:solidFill>
              <a:latin typeface="Calibri"/>
            </a:endParaRPr>
          </a:p>
        </p:txBody>
      </p:sp>
      <p:pic>
        <p:nvPicPr>
          <p:cNvPr id="4" name="Content Placeholder 3"/>
          <p:cNvPicPr>
            <a:picLocks noChangeAspect="1"/>
          </p:cNvPicPr>
          <p:nvPr/>
        </p:nvPicPr>
        <p:blipFill>
          <a:blip r:embed="rId3"/>
          <a:stretch>
            <a:fillRect/>
          </a:stretch>
        </p:blipFill>
        <p:spPr>
          <a:xfrm>
            <a:off x="8928265" y="322932"/>
            <a:ext cx="3263735" cy="5105341"/>
          </a:xfrm>
          <a:prstGeom prst="rect">
            <a:avLst/>
          </a:prstGeom>
        </p:spPr>
      </p:pic>
    </p:spTree>
    <p:extLst>
      <p:ext uri="{BB962C8B-B14F-4D97-AF65-F5344CB8AC3E}">
        <p14:creationId xmlns:p14="http://schemas.microsoft.com/office/powerpoint/2010/main" val="7674989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Straight Arrow Connector 16"/>
          <p:cNvCxnSpPr/>
          <p:nvPr/>
        </p:nvCxnSpPr>
        <p:spPr>
          <a:xfrm flipH="1">
            <a:off x="4727848" y="5051997"/>
            <a:ext cx="7200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762000" y="1"/>
            <a:ext cx="7315200" cy="6322748"/>
          </a:xfrm>
          <a:prstGeom prst="rect">
            <a:avLst/>
          </a:prstGeom>
        </p:spPr>
        <p:txBody>
          <a:bodyPr wrap="square" lIns="540000" tIns="540000" rIns="540000" bIns="540000">
            <a:spAutoFit/>
          </a:bodyPr>
          <a:lstStyle/>
          <a:p>
            <a:pPr algn="just">
              <a:defRPr/>
            </a:pPr>
            <a:r>
              <a:rPr lang="en-GB" sz="4400" dirty="0">
                <a:solidFill>
                  <a:prstClr val="white"/>
                </a:solidFill>
                <a:latin typeface="Calibri"/>
              </a:rPr>
              <a:t>“[The city is] </a:t>
            </a:r>
            <a:r>
              <a:rPr lang="en-GB" sz="4400" dirty="0">
                <a:solidFill>
                  <a:srgbClr val="FFFF00"/>
                </a:solidFill>
                <a:latin typeface="Calibri"/>
              </a:rPr>
              <a:t>a tangle of physicality and symbolism, the sedimentation of various histories, the mingling of imaginings and experiences</a:t>
            </a:r>
            <a:r>
              <a:rPr lang="en-GB" sz="4400" dirty="0">
                <a:solidFill>
                  <a:prstClr val="white"/>
                </a:solidFill>
                <a:latin typeface="Calibri"/>
              </a:rPr>
              <a:t>.”</a:t>
            </a:r>
            <a:endParaRPr lang="en-GB" sz="4400" dirty="0">
              <a:solidFill>
                <a:srgbClr val="FFFF00"/>
              </a:solidFill>
              <a:latin typeface="Calibri"/>
            </a:endParaRPr>
          </a:p>
          <a:p>
            <a:pPr algn="just">
              <a:defRPr/>
            </a:pPr>
            <a:r>
              <a:rPr lang="en-GB" sz="2800" dirty="0">
                <a:solidFill>
                  <a:prstClr val="white"/>
                </a:solidFill>
                <a:latin typeface="Calibri"/>
              </a:rPr>
              <a:t>- </a:t>
            </a:r>
            <a:r>
              <a:rPr lang="en-GB" sz="2400" dirty="0">
                <a:solidFill>
                  <a:prstClr val="white"/>
                </a:solidFill>
                <a:latin typeface="Calibri"/>
              </a:rPr>
              <a:t>Ben Highmore, </a:t>
            </a:r>
            <a:r>
              <a:rPr lang="en-GB" sz="2400" i="1" dirty="0">
                <a:solidFill>
                  <a:prstClr val="white"/>
                </a:solidFill>
                <a:latin typeface="Calibri"/>
              </a:rPr>
              <a:t>Cityscapes: Cultural Readings in the Material and Symbolic City</a:t>
            </a:r>
            <a:r>
              <a:rPr lang="en-GB" sz="2400" dirty="0">
                <a:solidFill>
                  <a:prstClr val="white"/>
                </a:solidFill>
                <a:latin typeface="Calibri"/>
              </a:rPr>
              <a:t> (Palgrave Macmillan: Basingstoke, 2005), pp. 4–5.</a:t>
            </a:r>
            <a:endParaRPr lang="en-GB" sz="2800" dirty="0">
              <a:solidFill>
                <a:prstClr val="white"/>
              </a:solidFill>
              <a:latin typeface="Calibri"/>
            </a:endParaRPr>
          </a:p>
        </p:txBody>
      </p:sp>
      <p:pic>
        <p:nvPicPr>
          <p:cNvPr id="6" name="Content Placeholder 3"/>
          <p:cNvPicPr>
            <a:picLocks noChangeAspect="1"/>
          </p:cNvPicPr>
          <p:nvPr/>
        </p:nvPicPr>
        <p:blipFill>
          <a:blip r:embed="rId3"/>
          <a:stretch>
            <a:fillRect/>
          </a:stretch>
        </p:blipFill>
        <p:spPr>
          <a:xfrm>
            <a:off x="8928265" y="322932"/>
            <a:ext cx="3263735" cy="5105341"/>
          </a:xfrm>
          <a:prstGeom prst="rect">
            <a:avLst/>
          </a:prstGeom>
        </p:spPr>
      </p:pic>
    </p:spTree>
    <p:extLst>
      <p:ext uri="{BB962C8B-B14F-4D97-AF65-F5344CB8AC3E}">
        <p14:creationId xmlns:p14="http://schemas.microsoft.com/office/powerpoint/2010/main" val="36133062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Straight Arrow Connector 16"/>
          <p:cNvCxnSpPr/>
          <p:nvPr/>
        </p:nvCxnSpPr>
        <p:spPr>
          <a:xfrm flipH="1">
            <a:off x="4727848" y="5051997"/>
            <a:ext cx="7200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704850" y="95250"/>
            <a:ext cx="7620000" cy="6138083"/>
          </a:xfrm>
          <a:prstGeom prst="rect">
            <a:avLst/>
          </a:prstGeom>
        </p:spPr>
        <p:txBody>
          <a:bodyPr wrap="square" lIns="540000" tIns="540000" rIns="540000" bIns="540000">
            <a:spAutoFit/>
          </a:bodyPr>
          <a:lstStyle/>
          <a:p>
            <a:pPr algn="just">
              <a:defRPr/>
            </a:pPr>
            <a:r>
              <a:rPr lang="en-GB" sz="3600" dirty="0">
                <a:solidFill>
                  <a:prstClr val="white"/>
                </a:solidFill>
                <a:latin typeface="Calibri"/>
              </a:rPr>
              <a:t>“… To privilege the </a:t>
            </a:r>
            <a:r>
              <a:rPr lang="en-GB" sz="3600" dirty="0" err="1">
                <a:solidFill>
                  <a:srgbClr val="FFFF00"/>
                </a:solidFill>
                <a:latin typeface="Calibri"/>
              </a:rPr>
              <a:t>metaphorics</a:t>
            </a:r>
            <a:r>
              <a:rPr lang="en-GB" sz="3600" dirty="0">
                <a:solidFill>
                  <a:srgbClr val="FFFF00"/>
                </a:solidFill>
                <a:latin typeface="Calibri"/>
              </a:rPr>
              <a:t> </a:t>
            </a:r>
            <a:r>
              <a:rPr lang="en-GB" sz="3600" dirty="0">
                <a:solidFill>
                  <a:prstClr val="white"/>
                </a:solidFill>
                <a:latin typeface="Calibri"/>
              </a:rPr>
              <a:t>of the city </a:t>
            </a:r>
            <a:r>
              <a:rPr lang="en-GB" sz="3600" b="1" i="1" dirty="0">
                <a:solidFill>
                  <a:srgbClr val="FFFF00"/>
                </a:solidFill>
                <a:latin typeface="Calibri"/>
              </a:rPr>
              <a:t>is</a:t>
            </a:r>
            <a:r>
              <a:rPr lang="en-GB" sz="3600" dirty="0">
                <a:solidFill>
                  <a:prstClr val="white"/>
                </a:solidFill>
                <a:latin typeface="Calibri"/>
              </a:rPr>
              <a:t> </a:t>
            </a:r>
            <a:r>
              <a:rPr lang="en-GB" sz="3600" b="1" i="1" u="sng" dirty="0">
                <a:solidFill>
                  <a:srgbClr val="FFFF00"/>
                </a:solidFill>
                <a:latin typeface="Calibri"/>
              </a:rPr>
              <a:t>not</a:t>
            </a:r>
            <a:r>
              <a:rPr lang="en-GB" sz="3600" b="1" i="1" dirty="0">
                <a:solidFill>
                  <a:srgbClr val="FFFF00"/>
                </a:solidFill>
                <a:latin typeface="Calibri"/>
              </a:rPr>
              <a:t> to leave the real city behind</a:t>
            </a:r>
            <a:r>
              <a:rPr lang="en-GB" sz="3600" dirty="0">
                <a:solidFill>
                  <a:prstClr val="white"/>
                </a:solidFill>
                <a:latin typeface="Calibri"/>
              </a:rPr>
              <a:t> … but to insist that </a:t>
            </a:r>
            <a:r>
              <a:rPr lang="en-GB" sz="3600" b="1" dirty="0">
                <a:solidFill>
                  <a:srgbClr val="FFFF00"/>
                </a:solidFill>
                <a:latin typeface="Calibri"/>
              </a:rPr>
              <a:t>our real experiences of cities are ‘caught’ in networks of dense metaphorical meanings </a:t>
            </a:r>
            <a:r>
              <a:rPr lang="en-GB" sz="3600" dirty="0">
                <a:solidFill>
                  <a:prstClr val="white"/>
                </a:solidFill>
                <a:latin typeface="Calibri"/>
              </a:rPr>
              <a:t>... the actuality of the city is its </a:t>
            </a:r>
            <a:r>
              <a:rPr lang="en-GB" sz="3600" b="1" dirty="0">
                <a:solidFill>
                  <a:srgbClr val="FF9999"/>
                </a:solidFill>
                <a:latin typeface="Calibri"/>
              </a:rPr>
              <a:t>lived </a:t>
            </a:r>
            <a:r>
              <a:rPr lang="en-GB" sz="3600" b="1" dirty="0" err="1">
                <a:solidFill>
                  <a:srgbClr val="FF9999"/>
                </a:solidFill>
                <a:latin typeface="Calibri"/>
              </a:rPr>
              <a:t>metaphoricity</a:t>
            </a:r>
            <a:r>
              <a:rPr lang="en-GB" sz="3600" dirty="0">
                <a:solidFill>
                  <a:prstClr val="white"/>
                </a:solidFill>
                <a:latin typeface="Calibri"/>
              </a:rPr>
              <a:t>.”</a:t>
            </a:r>
          </a:p>
          <a:p>
            <a:pPr algn="r">
              <a:defRPr/>
            </a:pPr>
            <a:r>
              <a:rPr lang="en-GB" sz="2200" dirty="0">
                <a:solidFill>
                  <a:prstClr val="white"/>
                </a:solidFill>
                <a:latin typeface="Calibri"/>
              </a:rPr>
              <a:t>- </a:t>
            </a:r>
            <a:r>
              <a:rPr lang="en-GB" dirty="0">
                <a:solidFill>
                  <a:prstClr val="white"/>
                </a:solidFill>
                <a:latin typeface="Calibri"/>
              </a:rPr>
              <a:t>Ben Highmore, </a:t>
            </a:r>
            <a:r>
              <a:rPr lang="en-GB" i="1" dirty="0">
                <a:solidFill>
                  <a:prstClr val="white"/>
                </a:solidFill>
                <a:latin typeface="Calibri"/>
              </a:rPr>
              <a:t>Cityscapes: Cultural Readings in the Material and Symbolic City</a:t>
            </a:r>
            <a:r>
              <a:rPr lang="en-GB" dirty="0">
                <a:solidFill>
                  <a:prstClr val="white"/>
                </a:solidFill>
                <a:latin typeface="Calibri"/>
              </a:rPr>
              <a:t> (Palgrave Macmillan: Basingstoke, 2005), pp. 4–5.</a:t>
            </a:r>
            <a:endParaRPr lang="en-GB" sz="2000" dirty="0">
              <a:solidFill>
                <a:prstClr val="white"/>
              </a:solidFill>
              <a:latin typeface="Calibri"/>
            </a:endParaRPr>
          </a:p>
        </p:txBody>
      </p:sp>
      <p:pic>
        <p:nvPicPr>
          <p:cNvPr id="4" name="Content Placeholder 3"/>
          <p:cNvPicPr>
            <a:picLocks noChangeAspect="1"/>
          </p:cNvPicPr>
          <p:nvPr/>
        </p:nvPicPr>
        <p:blipFill>
          <a:blip r:embed="rId3"/>
          <a:stretch>
            <a:fillRect/>
          </a:stretch>
        </p:blipFill>
        <p:spPr>
          <a:xfrm>
            <a:off x="8928265" y="322932"/>
            <a:ext cx="3263735" cy="5105341"/>
          </a:xfrm>
          <a:prstGeom prst="rect">
            <a:avLst/>
          </a:prstGeom>
        </p:spPr>
      </p:pic>
    </p:spTree>
    <p:extLst>
      <p:ext uri="{BB962C8B-B14F-4D97-AF65-F5344CB8AC3E}">
        <p14:creationId xmlns:p14="http://schemas.microsoft.com/office/powerpoint/2010/main" val="1284622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668000" cy="2389025"/>
          </a:xfrm>
          <a:prstGeom prst="rect">
            <a:avLst/>
          </a:prstGeom>
        </p:spPr>
        <p:txBody>
          <a:bodyPr wrap="square" lIns="540000" tIns="360000" rIns="540000" bIns="360000">
            <a:spAutoFit/>
          </a:bodyPr>
          <a:lstStyle/>
          <a:p>
            <a:r>
              <a:rPr lang="en-GB" b="1" u="sng" dirty="0">
                <a:solidFill>
                  <a:srgbClr val="FFFF00"/>
                </a:solidFill>
              </a:rPr>
              <a:t>PART TWO: </a:t>
            </a:r>
            <a:r>
              <a:rPr lang="en-GB" b="1" u="sng" dirty="0" smtClean="0">
                <a:solidFill>
                  <a:srgbClr val="FFFF00"/>
                </a:solidFill>
              </a:rPr>
              <a:t>Contextualising C19 Paris</a:t>
            </a:r>
          </a:p>
          <a:p>
            <a:r>
              <a:rPr lang="en-GB" b="1" u="sng" dirty="0" smtClean="0">
                <a:solidFill>
                  <a:prstClr val="white"/>
                </a:solidFill>
              </a:rPr>
              <a:t>1</a:t>
            </a:r>
            <a:r>
              <a:rPr lang="en-GB" b="1" u="sng" dirty="0">
                <a:solidFill>
                  <a:prstClr val="white"/>
                </a:solidFill>
              </a:rPr>
              <a:t>.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62" y="1027931"/>
            <a:ext cx="4138708" cy="5316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8335" y="1090251"/>
            <a:ext cx="3985587" cy="5288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37986" y="1027931"/>
            <a:ext cx="3169599" cy="5303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932644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537" y="1027932"/>
            <a:ext cx="2741685" cy="3522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1864" y="1056013"/>
            <a:ext cx="2664296" cy="3535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24192" y="1056014"/>
            <a:ext cx="2088232" cy="3493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0" y="0"/>
            <a:ext cx="12192000" cy="6605564"/>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pPr algn="just"/>
            <a:r>
              <a:rPr lang="en-GB" sz="2000" b="1" dirty="0">
                <a:solidFill>
                  <a:srgbClr val="FFFF00"/>
                </a:solidFill>
                <a:effectLst>
                  <a:outerShdw blurRad="38100" dist="38100" dir="2700000" algn="tl">
                    <a:srgbClr val="000000">
                      <a:alpha val="43137"/>
                    </a:srgbClr>
                  </a:outerShdw>
                </a:effectLst>
              </a:rPr>
              <a:t>“ … In a blessed battle whose causes of success were enabled by Allah, a group of believers from the soldiers of the Caliphate (may Allah strengthen and support it) set out targeting the </a:t>
            </a:r>
            <a:r>
              <a:rPr lang="en-GB" sz="2800" b="1" dirty="0">
                <a:solidFill>
                  <a:srgbClr val="FFFF00"/>
                </a:solidFill>
                <a:effectLst>
                  <a:outerShdw blurRad="38100" dist="38100" dir="2700000" algn="tl">
                    <a:srgbClr val="000000">
                      <a:alpha val="43137"/>
                    </a:srgbClr>
                  </a:outerShdw>
                </a:effectLst>
              </a:rPr>
              <a:t>capital of prostitution and vice</a:t>
            </a:r>
            <a:r>
              <a:rPr lang="en-GB" sz="2000" b="1" dirty="0">
                <a:solidFill>
                  <a:srgbClr val="FFFF00"/>
                </a:solidFill>
                <a:effectLst>
                  <a:outerShdw blurRad="38100" dist="38100" dir="2700000" algn="tl">
                    <a:srgbClr val="000000">
                      <a:alpha val="43137"/>
                    </a:srgbClr>
                  </a:outerShdw>
                </a:effectLst>
              </a:rPr>
              <a:t>, the lead carrier of the cross in Europe — Paris.” </a:t>
            </a:r>
          </a:p>
          <a:p>
            <a:pPr marL="285750" indent="-285750" algn="r">
              <a:buFontTx/>
              <a:buChar char="-"/>
            </a:pPr>
            <a:r>
              <a:rPr lang="en-GB" dirty="0">
                <a:solidFill>
                  <a:prstClr val="white"/>
                </a:solidFill>
              </a:rPr>
              <a:t>Islamic State statement on November 2015 terrorist attacks</a:t>
            </a:r>
          </a:p>
        </p:txBody>
      </p:sp>
    </p:spTree>
    <p:extLst>
      <p:ext uri="{BB962C8B-B14F-4D97-AF65-F5344CB8AC3E}">
        <p14:creationId xmlns:p14="http://schemas.microsoft.com/office/powerpoint/2010/main" val="22496271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668000" cy="2389025"/>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3074" name="Picture 2" descr="E:\UWTSD\AHHI6011 - Idea of the City\Week 2 - Paris\Capita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61126"/>
            <a:ext cx="8573618" cy="60968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38284" y="761126"/>
            <a:ext cx="3610748" cy="4578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935759" y="57398"/>
            <a:ext cx="8213271" cy="646331"/>
          </a:xfrm>
          <a:prstGeom prst="rect">
            <a:avLst/>
          </a:prstGeom>
        </p:spPr>
        <p:txBody>
          <a:bodyPr wrap="square">
            <a:spAutoFit/>
          </a:bodyPr>
          <a:lstStyle/>
          <a:p>
            <a:endParaRPr lang="en-GB" b="1" i="1" dirty="0">
              <a:solidFill>
                <a:prstClr val="white"/>
              </a:solidFill>
            </a:endParaRPr>
          </a:p>
          <a:p>
            <a:r>
              <a:rPr lang="en-GB" b="1" dirty="0">
                <a:solidFill>
                  <a:srgbClr val="FFFF00"/>
                </a:solidFill>
              </a:rPr>
              <a:t>‘Paris, </a:t>
            </a:r>
            <a:r>
              <a:rPr lang="en-GB" b="1" dirty="0" err="1">
                <a:solidFill>
                  <a:srgbClr val="FFFF00"/>
                </a:solidFill>
              </a:rPr>
              <a:t>Capitale</a:t>
            </a:r>
            <a:r>
              <a:rPr lang="en-GB" b="1" dirty="0">
                <a:solidFill>
                  <a:srgbClr val="FFFF00"/>
                </a:solidFill>
              </a:rPr>
              <a:t> du Monde </a:t>
            </a:r>
            <a:r>
              <a:rPr lang="en-GB" b="1" dirty="0" err="1">
                <a:solidFill>
                  <a:srgbClr val="FFFF00"/>
                </a:solidFill>
              </a:rPr>
              <a:t>Civilsé</a:t>
            </a:r>
            <a:r>
              <a:rPr lang="en-GB" b="1" dirty="0">
                <a:solidFill>
                  <a:srgbClr val="FFFF00"/>
                </a:solidFill>
              </a:rPr>
              <a:t>, </a:t>
            </a:r>
            <a:r>
              <a:rPr lang="en-GB" b="1" i="1" dirty="0" err="1">
                <a:solidFill>
                  <a:srgbClr val="FFFF00"/>
                </a:solidFill>
              </a:rPr>
              <a:t>l’Exposition</a:t>
            </a:r>
            <a:r>
              <a:rPr lang="en-GB" b="1" i="1" dirty="0">
                <a:solidFill>
                  <a:srgbClr val="FFFF00"/>
                </a:solidFill>
              </a:rPr>
              <a:t> </a:t>
            </a:r>
            <a:r>
              <a:rPr lang="en-GB" b="1" i="1" dirty="0" err="1">
                <a:solidFill>
                  <a:srgbClr val="FFFF00"/>
                </a:solidFill>
              </a:rPr>
              <a:t>Universelle</a:t>
            </a:r>
            <a:r>
              <a:rPr lang="en-GB" b="1" dirty="0">
                <a:solidFill>
                  <a:srgbClr val="FFFF00"/>
                </a:solidFill>
              </a:rPr>
              <a:t>, 1900</a:t>
            </a:r>
          </a:p>
        </p:txBody>
      </p:sp>
    </p:spTree>
    <p:extLst>
      <p:ext uri="{BB962C8B-B14F-4D97-AF65-F5344CB8AC3E}">
        <p14:creationId xmlns:p14="http://schemas.microsoft.com/office/powerpoint/2010/main" val="2892239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7900737" cy="344532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3289677"/>
            <a:ext cx="7911307" cy="3568323"/>
          </a:xfrm>
          <a:prstGeom prst="rect">
            <a:avLst/>
          </a:prstGeom>
        </p:spPr>
      </p:pic>
      <p:sp>
        <p:nvSpPr>
          <p:cNvPr id="16" name="Rectangle 15"/>
          <p:cNvSpPr/>
          <p:nvPr/>
        </p:nvSpPr>
        <p:spPr>
          <a:xfrm>
            <a:off x="0" y="1"/>
            <a:ext cx="12192000" cy="3527798"/>
          </a:xfrm>
          <a:prstGeom prst="rect">
            <a:avLst/>
          </a:prstGeom>
        </p:spPr>
        <p:txBody>
          <a:bodyPr wrap="square" lIns="540000" tIns="360000" rIns="540000" bIns="360000">
            <a:spAutoFit/>
          </a:bodyPr>
          <a:lstStyle/>
          <a:p>
            <a:pPr marL="3257550" lvl="6" indent="-514350" algn="r">
              <a:buAutoNum type="arabicPeriod"/>
            </a:pPr>
            <a:r>
              <a:rPr lang="en-GB" sz="2800" b="1" dirty="0" smtClean="0">
                <a:solidFill>
                  <a:srgbClr val="FFFF00"/>
                </a:solidFill>
              </a:rPr>
              <a:t>Capital </a:t>
            </a:r>
            <a:r>
              <a:rPr lang="en-GB" sz="2800" b="1" dirty="0">
                <a:solidFill>
                  <a:srgbClr val="FFFF00"/>
                </a:solidFill>
              </a:rPr>
              <a:t>of … </a:t>
            </a:r>
            <a:endParaRPr lang="en-GB" sz="2800" b="1" dirty="0" smtClean="0">
              <a:solidFill>
                <a:srgbClr val="FFFF00"/>
              </a:solidFill>
            </a:endParaRPr>
          </a:p>
          <a:p>
            <a:pPr lvl="6" algn="r"/>
            <a:r>
              <a:rPr lang="en-GB" sz="2800" b="1" dirty="0" smtClean="0">
                <a:solidFill>
                  <a:srgbClr val="FFFF00"/>
                </a:solidFill>
              </a:rPr>
              <a:t>French </a:t>
            </a:r>
            <a:r>
              <a:rPr lang="en-GB" sz="2800" b="1" dirty="0">
                <a:solidFill>
                  <a:srgbClr val="FFFF00"/>
                </a:solidFill>
              </a:rPr>
              <a:t>Empire</a:t>
            </a: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330545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 y="1"/>
            <a:ext cx="8556171" cy="3220021"/>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French Empire</a:t>
            </a:r>
          </a:p>
          <a:p>
            <a:endParaRPr lang="en-GB" b="1" dirty="0">
              <a:solidFill>
                <a:srgbClr val="FFFF00"/>
              </a:solidFill>
            </a:endParaRPr>
          </a:p>
          <a:p>
            <a:endParaRPr lang="en-GB" b="1" u="sng" dirty="0">
              <a:solidFill>
                <a:prstClr val="white"/>
              </a:solidFill>
            </a:endParaRPr>
          </a:p>
          <a:p>
            <a:r>
              <a:rPr lang="en-US" b="1" dirty="0" err="1">
                <a:effectLst>
                  <a:outerShdw blurRad="38100" dist="38100" dir="2700000" algn="tl">
                    <a:srgbClr val="000000">
                      <a:alpha val="43137"/>
                    </a:srgbClr>
                  </a:outerShdw>
                </a:effectLst>
              </a:rPr>
              <a:t>Trocadéro</a:t>
            </a:r>
            <a:r>
              <a:rPr lang="en-US" b="1" dirty="0">
                <a:effectLst>
                  <a:outerShdw blurRad="38100" dist="38100" dir="2700000" algn="tl">
                    <a:srgbClr val="000000">
                      <a:alpha val="43137"/>
                    </a:srgbClr>
                  </a:outerShdw>
                </a:effectLst>
              </a:rPr>
              <a:t> Palace during the Exposition </a:t>
            </a:r>
            <a:r>
              <a:rPr lang="en-US" b="1" dirty="0" err="1">
                <a:effectLst>
                  <a:outerShdw blurRad="38100" dist="38100" dir="2700000" algn="tl">
                    <a:srgbClr val="000000">
                      <a:alpha val="43137"/>
                    </a:srgbClr>
                  </a:outerShdw>
                </a:effectLst>
              </a:rPr>
              <a:t>Universelle</a:t>
            </a:r>
            <a:r>
              <a:rPr lang="en-US" b="1" dirty="0">
                <a:effectLst>
                  <a:outerShdw blurRad="38100" dist="38100" dir="2700000" algn="tl">
                    <a:srgbClr val="000000">
                      <a:alpha val="43137"/>
                    </a:srgbClr>
                  </a:outerShdw>
                </a:effectLst>
              </a:rPr>
              <a:t> of 1900</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3"/>
          <a:stretch>
            <a:fillRect/>
          </a:stretch>
        </p:blipFill>
        <p:spPr>
          <a:xfrm>
            <a:off x="496045" y="2252921"/>
            <a:ext cx="6161465" cy="4501767"/>
          </a:xfrm>
          <a:prstGeom prst="rect">
            <a:avLst/>
          </a:prstGeom>
        </p:spPr>
      </p:pic>
      <p:pic>
        <p:nvPicPr>
          <p:cNvPr id="10" name="Picture 5" descr="E:\UWTSD\AHHI6011 - Idea of the City\Week 1 - London\World's Fairs Lectures\Photographs\parisexpositiono00maur_009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5246" y="0"/>
            <a:ext cx="5536156" cy="675468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1753931"/>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39951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0"/>
            <a:ext cx="9144000" cy="1958138"/>
          </a:xfrm>
          <a:prstGeom prst="rect">
            <a:avLst/>
          </a:prstGeom>
          <a:noFill/>
        </p:spPr>
        <p:txBody>
          <a:bodyPr wrap="square" lIns="540000" tIns="360000" rIns="540000" bIns="360000" rtlCol="0">
            <a:spAutoFit/>
          </a:bodyPr>
          <a:lstStyle/>
          <a:p>
            <a:pPr lvl="1"/>
            <a:endParaRPr lang="en-GB" sz="1600" dirty="0"/>
          </a:p>
          <a:p>
            <a:pPr lvl="0"/>
            <a:r>
              <a:rPr lang="en-GB" sz="1600" dirty="0"/>
              <a:t> </a:t>
            </a:r>
          </a:p>
          <a:p>
            <a:pPr marL="285750" indent="-285750">
              <a:buFont typeface="Arial" panose="020B0604020202020204" pitchFamily="34" charset="0"/>
              <a:buChar char="•"/>
            </a:pPr>
            <a:endParaRPr lang="en-GB" sz="1600" dirty="0"/>
          </a:p>
          <a:p>
            <a:pPr lvl="0"/>
            <a:endParaRPr lang="en-GB" sz="1600" dirty="0"/>
          </a:p>
          <a:p>
            <a:pPr lvl="0"/>
            <a:endParaRPr lang="en-GB" sz="1600" dirty="0"/>
          </a:p>
        </p:txBody>
      </p:sp>
      <p:pic>
        <p:nvPicPr>
          <p:cNvPr id="399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2646040" cy="3792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9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3808052"/>
            <a:ext cx="4879918" cy="3049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439817" y="17868"/>
            <a:ext cx="1465684" cy="1754326"/>
          </a:xfrm>
          <a:prstGeom prst="rect">
            <a:avLst/>
          </a:prstGeom>
        </p:spPr>
        <p:txBody>
          <a:bodyPr wrap="square">
            <a:spAutoFit/>
          </a:bodyPr>
          <a:lstStyle/>
          <a:p>
            <a:r>
              <a:rPr lang="en-GB" dirty="0"/>
              <a:t>African exhibits in  </a:t>
            </a:r>
            <a:r>
              <a:rPr lang="fr-FR" dirty="0"/>
              <a:t>Musée d'Ethnographie du Trocadéro</a:t>
            </a:r>
            <a:r>
              <a:rPr lang="en-GB" dirty="0"/>
              <a:t> </a:t>
            </a: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05500" y="-1871"/>
            <a:ext cx="4762500" cy="335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466774" y="3264571"/>
            <a:ext cx="3201225" cy="357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403919" y="3792658"/>
            <a:ext cx="1062853" cy="3046988"/>
          </a:xfrm>
          <a:prstGeom prst="rect">
            <a:avLst/>
          </a:prstGeom>
        </p:spPr>
        <p:txBody>
          <a:bodyPr wrap="square">
            <a:spAutoFit/>
          </a:bodyPr>
          <a:lstStyle/>
          <a:p>
            <a:r>
              <a:rPr lang="en-GB" sz="1600" dirty="0"/>
              <a:t>Josephine Baker and George-Henri </a:t>
            </a:r>
            <a:r>
              <a:rPr lang="en-GB" sz="1600" dirty="0" err="1"/>
              <a:t>Rivière</a:t>
            </a:r>
            <a:r>
              <a:rPr lang="en-GB" sz="1600" dirty="0"/>
              <a:t> in the music hall of the </a:t>
            </a:r>
            <a:r>
              <a:rPr lang="en-GB" sz="1600" dirty="0" err="1"/>
              <a:t>Musée</a:t>
            </a:r>
            <a:r>
              <a:rPr lang="en-GB" sz="1600" dirty="0"/>
              <a:t> </a:t>
            </a:r>
            <a:r>
              <a:rPr lang="en-GB" sz="1600" dirty="0" err="1"/>
              <a:t>d'Ethnographie</a:t>
            </a:r>
            <a:r>
              <a:rPr lang="en-GB" sz="1600" dirty="0"/>
              <a:t> du </a:t>
            </a:r>
            <a:r>
              <a:rPr lang="en-GB" sz="1600" dirty="0" err="1"/>
              <a:t>Trocadéro</a:t>
            </a:r>
            <a:r>
              <a:rPr lang="en-GB" sz="1600" dirty="0"/>
              <a:t>, 1933</a:t>
            </a:r>
          </a:p>
        </p:txBody>
      </p:sp>
    </p:spTree>
    <p:extLst>
      <p:ext uri="{BB962C8B-B14F-4D97-AF65-F5344CB8AC3E}">
        <p14:creationId xmlns:p14="http://schemas.microsoft.com/office/powerpoint/2010/main" val="16645780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14510" y="4004815"/>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1524000" y="1"/>
            <a:ext cx="9144000" cy="294302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MODERN</a:t>
            </a:r>
            <a:r>
              <a:rPr lang="en-GB" b="1" i="1" u="sng" dirty="0">
                <a:solidFill>
                  <a:srgbClr val="FFFF00"/>
                </a:solidFill>
              </a:rPr>
              <a:t>ISM</a:t>
            </a:r>
            <a:endParaRPr lang="en-GB" b="1" u="sng" dirty="0">
              <a:solidFill>
                <a:srgbClr val="FFFF00"/>
              </a:solidFill>
            </a:endParaRP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1893697" y="5017486"/>
            <a:ext cx="2978168" cy="923330"/>
          </a:xfrm>
          <a:prstGeom prst="rect">
            <a:avLst/>
          </a:prstGeom>
        </p:spPr>
        <p:txBody>
          <a:bodyPr wrap="square">
            <a:spAutoFit/>
          </a:bodyPr>
          <a:lstStyle/>
          <a:p>
            <a:r>
              <a:rPr lang="en-US" dirty="0"/>
              <a:t>African mask; self-portrait by Pablo Picasso; </a:t>
            </a:r>
            <a:r>
              <a:rPr lang="en-US" i="1" dirty="0"/>
              <a:t>Les Demoiselles </a:t>
            </a:r>
            <a:r>
              <a:rPr lang="en-US" i="1" dirty="0" err="1"/>
              <a:t>d’Avignon</a:t>
            </a:r>
            <a:r>
              <a:rPr lang="en-US" i="1" dirty="0"/>
              <a:t> </a:t>
            </a:r>
            <a:r>
              <a:rPr lang="en-US" dirty="0"/>
              <a:t>1907</a:t>
            </a:r>
          </a:p>
        </p:txBody>
      </p:sp>
      <p:pic>
        <p:nvPicPr>
          <p:cNvPr id="7" name="Picture 6"/>
          <p:cNvPicPr>
            <a:picLocks noChangeAspect="1"/>
          </p:cNvPicPr>
          <p:nvPr/>
        </p:nvPicPr>
        <p:blipFill rotWithShape="1">
          <a:blip r:embed="rId4"/>
          <a:srcRect l="5906" r="36508" b="4418"/>
          <a:stretch/>
        </p:blipFill>
        <p:spPr>
          <a:xfrm>
            <a:off x="7069880" y="0"/>
            <a:ext cx="3575508" cy="400481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04065" y="1058534"/>
            <a:ext cx="5692381" cy="3768979"/>
          </a:xfrm>
          <a:prstGeom prst="rect">
            <a:avLst/>
          </a:prstGeom>
        </p:spPr>
      </p:pic>
    </p:spTree>
    <p:extLst>
      <p:ext uri="{BB962C8B-B14F-4D97-AF65-F5344CB8AC3E}">
        <p14:creationId xmlns:p14="http://schemas.microsoft.com/office/powerpoint/2010/main" val="32300857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87488" y="44626"/>
            <a:ext cx="5184576" cy="6667119"/>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endParaRPr lang="en-GB" sz="1400" b="1" dirty="0">
              <a:solidFill>
                <a:srgbClr val="FFFF00"/>
              </a:solidFill>
            </a:endParaRPr>
          </a:p>
          <a:p>
            <a:r>
              <a:rPr lang="en-GB" sz="2000" b="1" dirty="0">
                <a:solidFill>
                  <a:srgbClr val="FFFF00"/>
                </a:solidFill>
              </a:rPr>
              <a:t>Benjamin (1892–1940), ‘Paris, Capital of the 19th Century’ essays </a:t>
            </a:r>
            <a:r>
              <a:rPr lang="en-GB" b="1" dirty="0">
                <a:solidFill>
                  <a:srgbClr val="FFFF00"/>
                </a:solidFill>
              </a:rPr>
              <a:t>(1935, 1939)</a:t>
            </a:r>
          </a:p>
          <a:p>
            <a:pPr algn="just"/>
            <a:endParaRPr lang="en-GB" sz="1400" b="1" u="sng" dirty="0">
              <a:solidFill>
                <a:prstClr val="white"/>
              </a:solidFill>
            </a:endParaRPr>
          </a:p>
          <a:p>
            <a:pPr marL="285750" indent="-285750" algn="just">
              <a:buFont typeface="Arial" panose="020B0604020202020204" pitchFamily="34" charset="0"/>
              <a:buChar char="•"/>
            </a:pPr>
            <a:r>
              <a:rPr lang="en-GB" sz="2000" b="1" dirty="0">
                <a:solidFill>
                  <a:srgbClr val="FFFF00"/>
                </a:solidFill>
              </a:rPr>
              <a:t>Marxist polymath; key influence on Frankfurt School</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Famous works </a:t>
            </a:r>
            <a:r>
              <a:rPr lang="en-GB" sz="2000" b="1" dirty="0" err="1">
                <a:solidFill>
                  <a:srgbClr val="FFFF00"/>
                </a:solidFill>
              </a:rPr>
              <a:t>inc.</a:t>
            </a:r>
            <a:r>
              <a:rPr lang="en-GB" sz="2000" b="1" dirty="0">
                <a:solidFill>
                  <a:srgbClr val="FFFF00"/>
                </a:solidFill>
              </a:rPr>
              <a:t> ‘The Work of Art in the Age of Mechanical Reproduction’ (1936), ‘Theses on the Philosophy of History’ (1940)</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b. Berlin, exiled in Paris during Nazi era; committed suicide after occupation of France</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‘Capital of 19</a:t>
            </a:r>
            <a:r>
              <a:rPr lang="en-GB" sz="2000" b="1" baseline="30000" dirty="0">
                <a:solidFill>
                  <a:srgbClr val="FFFF00"/>
                </a:solidFill>
              </a:rPr>
              <a:t>th</a:t>
            </a:r>
            <a:r>
              <a:rPr lang="en-GB" sz="2000" b="1" dirty="0">
                <a:solidFill>
                  <a:srgbClr val="FFFF00"/>
                </a:solidFill>
              </a:rPr>
              <a:t> Century’ the intended introduction  to a volume on Parisian arcades</a:t>
            </a:r>
            <a:endParaRPr lang="en-GB"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1361" y="188640"/>
            <a:ext cx="4009470" cy="278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4621" y="3068961"/>
            <a:ext cx="3528392" cy="2239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032105" y="5733257"/>
            <a:ext cx="3496461" cy="830997"/>
          </a:xfrm>
          <a:prstGeom prst="rect">
            <a:avLst/>
          </a:prstGeom>
        </p:spPr>
        <p:txBody>
          <a:bodyPr wrap="square">
            <a:spAutoFit/>
          </a:bodyPr>
          <a:lstStyle/>
          <a:p>
            <a:pPr algn="r"/>
            <a:r>
              <a:rPr lang="en-GB" sz="1600" b="1" dirty="0">
                <a:solidFill>
                  <a:prstClr val="white"/>
                </a:solidFill>
              </a:rPr>
              <a:t>Benjamin researching his uncompleted </a:t>
            </a:r>
            <a:r>
              <a:rPr lang="en-GB" sz="1600" b="1" i="1" dirty="0">
                <a:solidFill>
                  <a:prstClr val="white"/>
                </a:solidFill>
              </a:rPr>
              <a:t>Arcades Project </a:t>
            </a:r>
            <a:r>
              <a:rPr lang="en-GB" sz="1600" b="1" dirty="0">
                <a:solidFill>
                  <a:prstClr val="white"/>
                </a:solidFill>
              </a:rPr>
              <a:t>at the </a:t>
            </a:r>
            <a:r>
              <a:rPr lang="en-GB" sz="1600" b="1" dirty="0" err="1">
                <a:solidFill>
                  <a:prstClr val="white"/>
                </a:solidFill>
              </a:rPr>
              <a:t>Bibliotheque</a:t>
            </a:r>
            <a:r>
              <a:rPr lang="en-GB" sz="1600" b="1" dirty="0">
                <a:solidFill>
                  <a:prstClr val="white"/>
                </a:solidFill>
              </a:rPr>
              <a:t> </a:t>
            </a:r>
            <a:r>
              <a:rPr lang="en-GB" sz="1600" b="1" dirty="0" err="1">
                <a:solidFill>
                  <a:prstClr val="white"/>
                </a:solidFill>
              </a:rPr>
              <a:t>Nationale</a:t>
            </a:r>
            <a:r>
              <a:rPr lang="en-GB" sz="1600" b="1" dirty="0">
                <a:solidFill>
                  <a:prstClr val="white"/>
                </a:solidFill>
              </a:rPr>
              <a:t>, Paris</a:t>
            </a:r>
          </a:p>
        </p:txBody>
      </p:sp>
    </p:spTree>
    <p:extLst>
      <p:ext uri="{BB962C8B-B14F-4D97-AF65-F5344CB8AC3E}">
        <p14:creationId xmlns:p14="http://schemas.microsoft.com/office/powerpoint/2010/main" val="59258683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6443408" cy="8329112"/>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800" b="1" dirty="0">
                <a:solidFill>
                  <a:prstClr val="white"/>
                </a:solidFill>
              </a:rPr>
              <a:t>“Most of the Paris arcades are built in the fifteen years following 1822 … They are the </a:t>
            </a:r>
            <a:r>
              <a:rPr lang="en-GB" sz="2800" b="1" dirty="0">
                <a:solidFill>
                  <a:srgbClr val="FFFF00"/>
                </a:solidFill>
              </a:rPr>
              <a:t>forerunners of department stores </a:t>
            </a:r>
            <a:r>
              <a:rPr lang="en-GB" sz="2800" b="1" dirty="0">
                <a:solidFill>
                  <a:prstClr val="white"/>
                </a:solidFill>
              </a:rPr>
              <a:t>… centres of </a:t>
            </a:r>
            <a:r>
              <a:rPr lang="en-GB" sz="2800" b="1" dirty="0">
                <a:solidFill>
                  <a:srgbClr val="FFFF00"/>
                </a:solidFill>
              </a:rPr>
              <a:t>commerce</a:t>
            </a:r>
            <a:r>
              <a:rPr lang="en-GB" sz="2800" b="1" dirty="0">
                <a:solidFill>
                  <a:prstClr val="white"/>
                </a:solidFill>
              </a:rPr>
              <a:t> in </a:t>
            </a:r>
            <a:r>
              <a:rPr lang="en-GB" sz="2800" b="1" dirty="0">
                <a:solidFill>
                  <a:srgbClr val="FFFF00"/>
                </a:solidFill>
              </a:rPr>
              <a:t>luxury</a:t>
            </a:r>
            <a:r>
              <a:rPr lang="en-GB" sz="2800" b="1" dirty="0">
                <a:solidFill>
                  <a:prstClr val="white"/>
                </a:solidFill>
              </a:rPr>
              <a:t> items. In fitting them out, art enters the service of the merchant. Contemporaries never tire of admiring them. For a long time they remain an attraction for </a:t>
            </a:r>
            <a:r>
              <a:rPr lang="en-GB" sz="2800" b="1" dirty="0">
                <a:solidFill>
                  <a:srgbClr val="FFFF00"/>
                </a:solidFill>
              </a:rPr>
              <a:t>tourists </a:t>
            </a:r>
            <a:r>
              <a:rPr lang="en-GB" sz="2800" b="1" dirty="0">
                <a:solidFill>
                  <a:prstClr val="white"/>
                </a:solidFill>
              </a:rPr>
              <a:t>…</a:t>
            </a:r>
            <a:endParaRPr lang="en-GB" sz="28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15357375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6443408" cy="9067776"/>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sz="2800" b="1" u="sng" dirty="0">
              <a:solidFill>
                <a:prstClr val="white"/>
              </a:solidFill>
            </a:endParaRPr>
          </a:p>
          <a:p>
            <a:pPr algn="just"/>
            <a:r>
              <a:rPr lang="en-GB" sz="2800" b="1" dirty="0">
                <a:solidFill>
                  <a:prstClr val="white"/>
                </a:solidFill>
              </a:rPr>
              <a:t>	“…  </a:t>
            </a:r>
            <a:r>
              <a:rPr lang="en-GB" sz="2800" b="1" i="1" dirty="0">
                <a:solidFill>
                  <a:prstClr val="white"/>
                </a:solidFill>
              </a:rPr>
              <a:t>An Illustrated Guide to Paris</a:t>
            </a:r>
            <a:r>
              <a:rPr lang="en-GB" sz="2800" b="1" dirty="0">
                <a:solidFill>
                  <a:prstClr val="white"/>
                </a:solidFill>
              </a:rPr>
              <a:t> says: ‘These arcades, a recent invention of </a:t>
            </a:r>
            <a:r>
              <a:rPr lang="en-GB" sz="2800" b="1" dirty="0">
                <a:solidFill>
                  <a:srgbClr val="FFFF00"/>
                </a:solidFill>
              </a:rPr>
              <a:t>industrial luxury </a:t>
            </a:r>
            <a:r>
              <a:rPr lang="en-GB" sz="2800" b="1" dirty="0">
                <a:solidFill>
                  <a:prstClr val="white"/>
                </a:solidFill>
              </a:rPr>
              <a:t>are glass-roofed, marble-panelled corridors extending through whole blocks of buildings, whose owners have joined together for such enterprises. Lining both sides of the arcade, which gets light from above, are the most elegant shops, </a:t>
            </a:r>
            <a:r>
              <a:rPr lang="en-GB" sz="2800" b="1" dirty="0">
                <a:solidFill>
                  <a:srgbClr val="FFFF00"/>
                </a:solidFill>
              </a:rPr>
              <a:t>so that the passage is a city, a world in miniature</a:t>
            </a:r>
            <a:r>
              <a:rPr lang="en-GB" sz="2800" b="1" dirty="0" smtClean="0">
                <a:solidFill>
                  <a:prstClr val="white"/>
                </a:solidFill>
              </a:rPr>
              <a:t>.’</a:t>
            </a:r>
            <a:endParaRPr lang="en-GB" sz="28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409445887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6443408" cy="8913888"/>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400" b="1" dirty="0" smtClean="0">
                <a:solidFill>
                  <a:prstClr val="white"/>
                </a:solidFill>
              </a:rPr>
              <a:t>“The </a:t>
            </a:r>
            <a:r>
              <a:rPr lang="en-GB" sz="2400" b="1" dirty="0">
                <a:solidFill>
                  <a:prstClr val="white"/>
                </a:solidFill>
              </a:rPr>
              <a:t>arcades are the scene of the first attempts at </a:t>
            </a:r>
            <a:r>
              <a:rPr lang="en-GB" sz="2400" b="1" dirty="0" smtClean="0">
                <a:solidFill>
                  <a:srgbClr val="FFFF00"/>
                </a:solidFill>
              </a:rPr>
              <a:t>gas lighting</a:t>
            </a:r>
            <a:r>
              <a:rPr lang="en-GB" sz="2400" b="1" dirty="0" smtClean="0">
                <a:solidFill>
                  <a:prstClr val="white"/>
                </a:solidFill>
              </a:rPr>
              <a:t>.</a:t>
            </a:r>
          </a:p>
          <a:p>
            <a:pPr algn="just"/>
            <a:r>
              <a:rPr lang="en-GB" sz="2400" b="1" dirty="0">
                <a:solidFill>
                  <a:prstClr val="white"/>
                </a:solidFill>
              </a:rPr>
              <a:t>	</a:t>
            </a:r>
            <a:r>
              <a:rPr lang="en-GB" sz="2400" b="1" dirty="0" smtClean="0">
                <a:solidFill>
                  <a:prstClr val="white"/>
                </a:solidFill>
              </a:rPr>
              <a:t>“The second </a:t>
            </a:r>
            <a:r>
              <a:rPr lang="en-GB" sz="2400" b="1" dirty="0">
                <a:solidFill>
                  <a:prstClr val="white"/>
                </a:solidFill>
              </a:rPr>
              <a:t>condition for the emergence of the arcades is the beginning of </a:t>
            </a:r>
            <a:r>
              <a:rPr lang="en-GB" sz="2400" b="1" dirty="0" smtClean="0">
                <a:solidFill>
                  <a:srgbClr val="FFFF00"/>
                </a:solidFill>
              </a:rPr>
              <a:t>iron</a:t>
            </a:r>
            <a:r>
              <a:rPr lang="en-GB" sz="2400" b="1" dirty="0" smtClean="0">
                <a:solidFill>
                  <a:prstClr val="white"/>
                </a:solidFill>
              </a:rPr>
              <a:t> construction … </a:t>
            </a:r>
            <a:r>
              <a:rPr lang="en-GB" sz="2400" b="1" dirty="0"/>
              <a:t>This development enters a </a:t>
            </a:r>
            <a:r>
              <a:rPr lang="en-GB" sz="2400" b="1" dirty="0" smtClean="0"/>
              <a:t>decisive new </a:t>
            </a:r>
            <a:r>
              <a:rPr lang="en-GB" sz="2400" b="1" dirty="0"/>
              <a:t>phase when it becomes clear that the </a:t>
            </a:r>
            <a:r>
              <a:rPr lang="en-GB" sz="2400" b="1" dirty="0" smtClean="0">
                <a:solidFill>
                  <a:srgbClr val="FFFF00"/>
                </a:solidFill>
              </a:rPr>
              <a:t>locomotive </a:t>
            </a:r>
            <a:r>
              <a:rPr lang="en-GB" sz="2400" b="1" dirty="0" smtClean="0"/>
              <a:t>usefully </a:t>
            </a:r>
            <a:r>
              <a:rPr lang="en-GB" sz="2400" b="1" dirty="0"/>
              <a:t>functions only on iron rails</a:t>
            </a:r>
            <a:r>
              <a:rPr lang="en-GB" sz="2400" b="1" dirty="0" smtClean="0"/>
              <a:t>. The </a:t>
            </a:r>
            <a:r>
              <a:rPr lang="en-GB" sz="2400" b="1" dirty="0"/>
              <a:t>rail becomes the first prefabricated iron component, the precursor of </a:t>
            </a:r>
            <a:r>
              <a:rPr lang="en-GB" sz="2400" b="1" dirty="0" smtClean="0"/>
              <a:t>the girder</a:t>
            </a:r>
            <a:r>
              <a:rPr lang="en-GB" sz="2400" b="1" dirty="0"/>
              <a:t>. Iron is avoided in home </a:t>
            </a:r>
            <a:r>
              <a:rPr lang="en-GB" sz="2400" b="1" dirty="0" smtClean="0"/>
              <a:t>construction </a:t>
            </a:r>
            <a:r>
              <a:rPr lang="en-GB" sz="2400" b="1" dirty="0"/>
              <a:t>but used in arcades, exhibition halls</a:t>
            </a:r>
            <a:r>
              <a:rPr lang="en-GB" sz="2400" b="1" dirty="0" smtClean="0"/>
              <a:t>, train stations – buildings </a:t>
            </a:r>
            <a:r>
              <a:rPr lang="en-GB" sz="2400" b="1" dirty="0"/>
              <a:t>that serve </a:t>
            </a:r>
            <a:r>
              <a:rPr lang="en-GB" sz="2400" b="1" dirty="0">
                <a:solidFill>
                  <a:srgbClr val="FFFF00"/>
                </a:solidFill>
              </a:rPr>
              <a:t>transitory </a:t>
            </a:r>
            <a:r>
              <a:rPr lang="en-GB" sz="2400" b="1" dirty="0" smtClean="0">
                <a:solidFill>
                  <a:srgbClr val="FFFF00"/>
                </a:solidFill>
              </a:rPr>
              <a:t>purposes</a:t>
            </a:r>
            <a:r>
              <a:rPr lang="en-GB" sz="2400" b="1" dirty="0" smtClean="0"/>
              <a:t>.”</a:t>
            </a:r>
            <a:endParaRPr lang="en-GB" sz="24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17431784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443408" cy="9344775"/>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3200" b="1" dirty="0">
                <a:ea typeface="Calibri"/>
                <a:cs typeface="Times New Roman"/>
              </a:rPr>
              <a:t>“In 1839 it was considered elegant to take a tortoise out walking. This gives us an idea of the tempo in the arcades … One can well imagine the elegant set mimicking the pace of this creature more easily in the arcades than on the boulevards.”</a:t>
            </a:r>
          </a:p>
          <a:p>
            <a:pPr marL="285750" indent="-285750" algn="just">
              <a:buFontTx/>
              <a:buChar char="-"/>
            </a:pPr>
            <a:r>
              <a:rPr lang="en-GB" sz="2800" b="1" dirty="0">
                <a:cs typeface="Times New Roman"/>
              </a:rPr>
              <a:t>Benjamin, </a:t>
            </a:r>
            <a:r>
              <a:rPr lang="en-GB" sz="2800" b="1" i="1" dirty="0">
                <a:cs typeface="Times New Roman"/>
              </a:rPr>
              <a:t>Arcades Project</a:t>
            </a:r>
            <a:r>
              <a:rPr lang="en-GB" sz="2800" b="1" dirty="0">
                <a:cs typeface="Times New Roman"/>
              </a:rPr>
              <a:t>, pp. 442,881</a:t>
            </a:r>
            <a:r>
              <a:rPr lang="en-GB" sz="2000" dirty="0">
                <a:solidFill>
                  <a:srgbClr val="FFFF00"/>
                </a:solidFill>
                <a:cs typeface="Times New Roman"/>
              </a:rPr>
              <a:t>.</a:t>
            </a:r>
            <a:endParaRPr lang="en-GB" sz="2000"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391932027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443408" cy="9313997"/>
          </a:xfrm>
          <a:prstGeom prst="rect">
            <a:avLst/>
          </a:prstGeom>
        </p:spPr>
        <p:txBody>
          <a:bodyPr wrap="square" lIns="540000" tIns="360000" rIns="540000" bIns="360000">
            <a:spAutoFit/>
          </a:bodyPr>
          <a:lstStyle/>
          <a:p>
            <a:pPr marL="342900" indent="-342900">
              <a:buFontTx/>
              <a:buAutoNum type="arabicPeriod"/>
            </a:pPr>
            <a:r>
              <a:rPr lang="en-GB" sz="2000" b="1" u="sng" dirty="0">
                <a:solidFill>
                  <a:prstClr val="white"/>
                </a:solidFill>
              </a:rPr>
              <a:t>Capital of … Benjamin, </a:t>
            </a:r>
            <a:r>
              <a:rPr lang="en-GB" sz="2000" b="1" i="1" u="sng" dirty="0">
                <a:solidFill>
                  <a:prstClr val="white"/>
                </a:solidFill>
              </a:rPr>
              <a:t>The Arcades </a:t>
            </a:r>
            <a:endParaRPr lang="en-GB" sz="2000" b="1" u="sng" dirty="0">
              <a:solidFill>
                <a:prstClr val="white"/>
              </a:solidFill>
            </a:endParaRPr>
          </a:p>
          <a:p>
            <a:pPr marL="342900" indent="-342900">
              <a:buFontTx/>
              <a:buAutoNum type="arabicPeriod"/>
            </a:pPr>
            <a:endParaRPr lang="en-GB" sz="2000" b="1" u="sng" dirty="0">
              <a:solidFill>
                <a:prstClr val="white"/>
              </a:solidFill>
            </a:endParaRPr>
          </a:p>
          <a:p>
            <a:pPr algn="just"/>
            <a:r>
              <a:rPr lang="en-GB" sz="2400" b="1" dirty="0">
                <a:solidFill>
                  <a:prstClr val="white"/>
                </a:solidFill>
              </a:rPr>
              <a:t>“The arcades as </a:t>
            </a:r>
            <a:r>
              <a:rPr lang="en-GB" sz="2400" b="1" dirty="0">
                <a:solidFill>
                  <a:srgbClr val="FFFF00"/>
                </a:solidFill>
              </a:rPr>
              <a:t>temples of commodity capital</a:t>
            </a:r>
            <a:r>
              <a:rPr lang="en-GB" sz="2400" b="1" dirty="0">
                <a:solidFill>
                  <a:prstClr val="white"/>
                </a:solidFill>
              </a:rPr>
              <a:t>.”</a:t>
            </a:r>
          </a:p>
          <a:p>
            <a:pPr algn="just"/>
            <a:endParaRPr lang="en-GB" sz="1600" b="1" dirty="0">
              <a:solidFill>
                <a:prstClr val="white"/>
              </a:solidFill>
            </a:endParaRPr>
          </a:p>
          <a:p>
            <a:pPr algn="just"/>
            <a:r>
              <a:rPr lang="en-GB" sz="2400" b="1" dirty="0">
                <a:solidFill>
                  <a:prstClr val="white"/>
                </a:solidFill>
              </a:rPr>
              <a:t>	“If the </a:t>
            </a:r>
            <a:r>
              <a:rPr lang="en-GB" sz="2400" b="1" dirty="0">
                <a:solidFill>
                  <a:srgbClr val="FFFF00"/>
                </a:solidFill>
              </a:rPr>
              <a:t>beginnings of modern architecture to some extent lie in the arcades</a:t>
            </a:r>
            <a:r>
              <a:rPr lang="en-GB" sz="2400" b="1" dirty="0">
                <a:solidFill>
                  <a:prstClr val="white"/>
                </a:solidFill>
              </a:rPr>
              <a:t>, their antiquated effect on the present generation has exactly the same significance as the antiquated effect of a father on his son.”</a:t>
            </a:r>
          </a:p>
          <a:p>
            <a:pPr algn="just"/>
            <a:endParaRPr lang="en-GB" sz="1600" b="1" dirty="0">
              <a:solidFill>
                <a:prstClr val="white"/>
              </a:solidFill>
            </a:endParaRPr>
          </a:p>
          <a:p>
            <a:pPr algn="just"/>
            <a:r>
              <a:rPr lang="en-GB" sz="2400" b="1" dirty="0">
                <a:solidFill>
                  <a:prstClr val="white"/>
                </a:solidFill>
              </a:rPr>
              <a:t>	“ …the history and situation of the Paris arcades are the </a:t>
            </a:r>
            <a:r>
              <a:rPr lang="en-GB" sz="2400" b="1" dirty="0">
                <a:solidFill>
                  <a:srgbClr val="FFFF00"/>
                </a:solidFill>
              </a:rPr>
              <a:t>key for the underworld of </a:t>
            </a:r>
            <a:r>
              <a:rPr lang="en-GB" sz="2400" b="1" i="1" dirty="0">
                <a:solidFill>
                  <a:srgbClr val="FFFF00"/>
                </a:solidFill>
              </a:rPr>
              <a:t>this</a:t>
            </a:r>
            <a:r>
              <a:rPr lang="en-GB" sz="2400" b="1" dirty="0">
                <a:solidFill>
                  <a:srgbClr val="FFFF00"/>
                </a:solidFill>
              </a:rPr>
              <a:t> century </a:t>
            </a:r>
            <a:r>
              <a:rPr lang="en-GB" sz="1600" b="1" dirty="0">
                <a:solidFill>
                  <a:prstClr val="white"/>
                </a:solidFill>
              </a:rPr>
              <a:t>[i.e. the 20</a:t>
            </a:r>
            <a:r>
              <a:rPr lang="en-GB" sz="1600" b="1" baseline="30000" dirty="0">
                <a:solidFill>
                  <a:prstClr val="white"/>
                </a:solidFill>
              </a:rPr>
              <a:t>th</a:t>
            </a:r>
            <a:r>
              <a:rPr lang="en-GB" sz="1600" b="1" dirty="0">
                <a:solidFill>
                  <a:prstClr val="white"/>
                </a:solidFill>
              </a:rPr>
              <a:t> century]</a:t>
            </a:r>
            <a:r>
              <a:rPr lang="en-GB" sz="2400" b="1" dirty="0">
                <a:solidFill>
                  <a:prstClr val="white"/>
                </a:solidFill>
              </a:rPr>
              <a:t>.”</a:t>
            </a:r>
            <a:endParaRPr lang="en-GB" sz="2400" b="1"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3"/>
            <a:ext cx="2244880" cy="2062103"/>
          </a:xfrm>
          <a:prstGeom prst="rect">
            <a:avLst/>
          </a:prstGeom>
        </p:spPr>
        <p:txBody>
          <a:bodyPr wrap="square">
            <a:spAutoFit/>
          </a:bodyPr>
          <a:lstStyle/>
          <a:p>
            <a:pPr algn="r"/>
            <a:r>
              <a:rPr lang="en-GB" sz="1600" dirty="0">
                <a:solidFill>
                  <a:prstClr val="white"/>
                </a:solidFill>
              </a:rPr>
              <a:t>Quotes from Walter Benjamin, </a:t>
            </a:r>
            <a:r>
              <a:rPr lang="en-GB" sz="1600" i="1" dirty="0">
                <a:solidFill>
                  <a:prstClr val="white"/>
                </a:solidFill>
              </a:rPr>
              <a:t>The Arcades Project</a:t>
            </a:r>
            <a:r>
              <a:rPr lang="en-GB" sz="1600" dirty="0">
                <a:solidFill>
                  <a:prstClr val="white"/>
                </a:solidFill>
              </a:rPr>
              <a:t>, translated by Howard </a:t>
            </a:r>
            <a:r>
              <a:rPr lang="en-GB" sz="1600" dirty="0" err="1">
                <a:solidFill>
                  <a:prstClr val="white"/>
                </a:solidFill>
              </a:rPr>
              <a:t>Eiland</a:t>
            </a:r>
            <a:r>
              <a:rPr lang="en-GB" sz="1600" dirty="0">
                <a:solidFill>
                  <a:prstClr val="white"/>
                </a:solidFill>
              </a:rPr>
              <a:t> and Kevin McLaughlin (Cambridge, Massachusetts: Harvard:, 1999), pp. 37, 69, 83</a:t>
            </a:r>
            <a:endParaRPr lang="en-GB" sz="1600" i="1" dirty="0">
              <a:solidFill>
                <a:prstClr val="white"/>
              </a:solidFill>
            </a:endParaRPr>
          </a:p>
        </p:txBody>
      </p:sp>
    </p:spTree>
    <p:extLst>
      <p:ext uri="{BB962C8B-B14F-4D97-AF65-F5344CB8AC3E}">
        <p14:creationId xmlns:p14="http://schemas.microsoft.com/office/powerpoint/2010/main" val="20715974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500" y="1"/>
            <a:ext cx="8020050" cy="10929824"/>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sz="1400" b="1" u="sng" dirty="0">
              <a:solidFill>
                <a:srgbClr val="FFFF00"/>
              </a:solidFill>
            </a:endParaRPr>
          </a:p>
          <a:p>
            <a:pPr algn="just"/>
            <a:r>
              <a:rPr lang="en-GB" b="1" dirty="0">
                <a:solidFill>
                  <a:prstClr val="white"/>
                </a:solidFill>
              </a:rPr>
              <a:t>Q 1. Below is a list of types of buildings/spaces/institutions which are characteristic of modern cities. Select one type of building/space/institution and analyse its relationship to the wider city:</a:t>
            </a: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endParaRPr lang="en-GB" b="1" dirty="0"/>
          </a:p>
          <a:p>
            <a:r>
              <a:rPr lang="en-GB" b="1" dirty="0"/>
              <a:t>In the process, answer the following questions </a:t>
            </a:r>
            <a:r>
              <a:rPr lang="en-GB" b="1" u="sng" dirty="0">
                <a:solidFill>
                  <a:srgbClr val="FFFF00"/>
                </a:solidFill>
              </a:rPr>
              <a:t>with reference to specific examples and relevant scholarship (Level 6)</a:t>
            </a:r>
            <a:r>
              <a:rPr lang="en-GB" b="1" dirty="0"/>
              <a:t>: </a:t>
            </a:r>
            <a:endParaRPr lang="en-GB" dirty="0"/>
          </a:p>
          <a:p>
            <a:pPr marL="342900" lvl="0" indent="-342900">
              <a:buFont typeface="Arial" panose="020B0604020202020204" pitchFamily="34" charset="0"/>
              <a:buChar char="•"/>
            </a:pPr>
            <a:r>
              <a:rPr lang="en-GB" b="1" dirty="0"/>
              <a:t>What makes your chosen building/space/institution characteristic of the modern city?</a:t>
            </a:r>
          </a:p>
          <a:p>
            <a:pPr marL="342900" lvl="0" indent="-342900">
              <a:buFont typeface="Arial" panose="020B0604020202020204" pitchFamily="34" charset="0"/>
              <a:buChar char="•"/>
            </a:pPr>
            <a:r>
              <a:rPr lang="en-GB" b="1" dirty="0"/>
              <a:t>What insights does your chosen building/space/institution provide about the history, culture and/or contemporary status of cities?</a:t>
            </a:r>
          </a:p>
          <a:p>
            <a:pPr marL="342900" lvl="0" indent="-342900">
              <a:buFont typeface="Arial" panose="020B0604020202020204" pitchFamily="34" charset="0"/>
              <a:buChar char="•"/>
            </a:pPr>
            <a:r>
              <a:rPr lang="en-GB" b="1" dirty="0"/>
              <a:t>How does your chosen building/space/institution relate to existing interpretations of historians and/or other scholars?</a:t>
            </a:r>
            <a:endParaRPr lang="en-GB" dirty="0"/>
          </a:p>
          <a:p>
            <a:pPr marL="342900" indent="-342900" algn="just">
              <a:buFontTx/>
              <a:buChar char="-"/>
            </a:pPr>
            <a:endParaRPr lang="en-GB" sz="2400" i="1" dirty="0">
              <a:solidFill>
                <a:prstClr val="white"/>
              </a:solidFill>
            </a:endParaRPr>
          </a:p>
          <a:p>
            <a:pPr algn="just"/>
            <a:endParaRPr lang="en-GB" sz="2300" b="1" dirty="0">
              <a:solidFill>
                <a:srgbClr val="FFFF00"/>
              </a:solidFill>
            </a:endParaRPr>
          </a:p>
          <a:p>
            <a:pPr algn="just"/>
            <a:endParaRPr lang="en-GB" sz="2300" b="1" dirty="0">
              <a:solidFill>
                <a:srgbClr val="FFFF00"/>
              </a:solidFill>
            </a:endParaRPr>
          </a:p>
          <a:p>
            <a:pPr algn="just"/>
            <a:endParaRPr lang="en-GB" sz="23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sp>
        <p:nvSpPr>
          <p:cNvPr id="5" name="TextBox 4"/>
          <p:cNvSpPr txBox="1"/>
          <p:nvPr/>
        </p:nvSpPr>
        <p:spPr>
          <a:xfrm>
            <a:off x="1964304" y="1796430"/>
            <a:ext cx="4392488" cy="1923604"/>
          </a:xfrm>
          <a:prstGeom prst="rect">
            <a:avLst/>
          </a:prstGeom>
          <a:noFill/>
        </p:spPr>
        <p:txBody>
          <a:bodyPr wrap="square" numCol="2" rtlCol="0">
            <a:spAutoFit/>
          </a:bodyPr>
          <a:lstStyle/>
          <a:p>
            <a:pPr algn="ctr"/>
            <a:r>
              <a:rPr lang="en-GB" sz="1700" b="1" dirty="0">
                <a:solidFill>
                  <a:srgbClr val="FFFF00"/>
                </a:solidFill>
              </a:rPr>
              <a:t>Shopping arcades</a:t>
            </a:r>
            <a:endParaRPr lang="en-GB" sz="1700" dirty="0">
              <a:solidFill>
                <a:srgbClr val="FFFF00"/>
              </a:solidFill>
            </a:endParaRPr>
          </a:p>
          <a:p>
            <a:pPr algn="ctr"/>
            <a:r>
              <a:rPr lang="en-GB" sz="1700" b="1" dirty="0">
                <a:solidFill>
                  <a:srgbClr val="FFFF00"/>
                </a:solidFill>
              </a:rPr>
              <a:t>Department stores</a:t>
            </a:r>
            <a:endParaRPr lang="en-GB" sz="1700" dirty="0">
              <a:solidFill>
                <a:srgbClr val="FFFF00"/>
              </a:solidFill>
            </a:endParaRPr>
          </a:p>
          <a:p>
            <a:pPr algn="ctr"/>
            <a:r>
              <a:rPr lang="en-GB" sz="1700" b="1" dirty="0">
                <a:solidFill>
                  <a:srgbClr val="FFFF00"/>
                </a:solidFill>
              </a:rPr>
              <a:t>Museums</a:t>
            </a:r>
            <a:endParaRPr lang="en-GB" sz="1700" dirty="0">
              <a:solidFill>
                <a:srgbClr val="FFFF00"/>
              </a:solidFill>
            </a:endParaRPr>
          </a:p>
          <a:p>
            <a:pPr algn="ctr"/>
            <a:r>
              <a:rPr lang="en-GB" sz="1700" b="1" dirty="0">
                <a:solidFill>
                  <a:srgbClr val="FFFF00"/>
                </a:solidFill>
              </a:rPr>
              <a:t>Cinemas</a:t>
            </a:r>
            <a:endParaRPr lang="en-GB" sz="1700" dirty="0">
              <a:solidFill>
                <a:srgbClr val="FFFF00"/>
              </a:solidFill>
            </a:endParaRPr>
          </a:p>
          <a:p>
            <a:pPr algn="ctr"/>
            <a:r>
              <a:rPr lang="en-GB" sz="1700" b="1" dirty="0">
                <a:solidFill>
                  <a:srgbClr val="FFFF00"/>
                </a:solidFill>
              </a:rPr>
              <a:t>Railway stations</a:t>
            </a:r>
            <a:endParaRPr lang="en-GB" sz="1700" dirty="0">
              <a:solidFill>
                <a:srgbClr val="FFFF00"/>
              </a:solidFill>
            </a:endParaRPr>
          </a:p>
          <a:p>
            <a:pPr algn="ctr"/>
            <a:r>
              <a:rPr lang="en-GB" sz="1700" b="1" dirty="0">
                <a:solidFill>
                  <a:srgbClr val="FFFF00"/>
                </a:solidFill>
              </a:rPr>
              <a:t>International Expositions/World’s Fairs</a:t>
            </a:r>
            <a:endParaRPr lang="en-GB" sz="1700" dirty="0">
              <a:solidFill>
                <a:srgbClr val="FFFF00"/>
              </a:solidFill>
            </a:endParaRPr>
          </a:p>
          <a:p>
            <a:pPr algn="ctr"/>
            <a:r>
              <a:rPr lang="en-GB" sz="1700" b="1" dirty="0">
                <a:solidFill>
                  <a:srgbClr val="FFFF00"/>
                </a:solidFill>
              </a:rPr>
              <a:t>Zoos</a:t>
            </a:r>
            <a:endParaRPr lang="en-GB" sz="1700" dirty="0">
              <a:solidFill>
                <a:srgbClr val="FFFF00"/>
              </a:solidFill>
            </a:endParaRPr>
          </a:p>
          <a:p>
            <a:pPr algn="ctr"/>
            <a:r>
              <a:rPr lang="en-GB" sz="1700" b="1" dirty="0">
                <a:solidFill>
                  <a:srgbClr val="FFFF00"/>
                </a:solidFill>
              </a:rPr>
              <a:t>Sports arenas</a:t>
            </a:r>
            <a:endParaRPr lang="en-GB" sz="1700" dirty="0">
              <a:solidFill>
                <a:srgbClr val="FFFF00"/>
              </a:solidFill>
            </a:endParaRPr>
          </a:p>
          <a:p>
            <a:pPr algn="ctr"/>
            <a:r>
              <a:rPr lang="en-GB" sz="1700" b="1" dirty="0">
                <a:solidFill>
                  <a:srgbClr val="FFFF00"/>
                </a:solidFill>
              </a:rPr>
              <a:t>Cemeteries</a:t>
            </a:r>
            <a:endParaRPr lang="en-GB" sz="1700" dirty="0">
              <a:solidFill>
                <a:srgbClr val="FFFF00"/>
              </a:solidFill>
            </a:endParaRPr>
          </a:p>
          <a:p>
            <a:pPr algn="ctr"/>
            <a:r>
              <a:rPr lang="en-GB" sz="1700" b="1" dirty="0">
                <a:solidFill>
                  <a:srgbClr val="FFFF00"/>
                </a:solidFill>
              </a:rPr>
              <a:t>Skyscrapers</a:t>
            </a:r>
            <a:endParaRPr lang="en-GB" sz="1700" dirty="0">
              <a:solidFill>
                <a:srgbClr val="FFFF00"/>
              </a:solidFill>
            </a:endParaRPr>
          </a:p>
          <a:p>
            <a:pPr algn="ctr"/>
            <a:r>
              <a:rPr lang="en-GB" sz="1700" b="1" dirty="0">
                <a:solidFill>
                  <a:srgbClr val="FFFF00"/>
                </a:solidFill>
              </a:rPr>
              <a:t>Factories</a:t>
            </a:r>
            <a:endParaRPr lang="en-GB" sz="1700" dirty="0">
              <a:solidFill>
                <a:srgbClr val="FFFF00"/>
              </a:solidFill>
            </a:endParaRPr>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0596" y="4012585"/>
            <a:ext cx="4061404" cy="2845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30596" y="31449"/>
            <a:ext cx="4032448"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17205" y="2257199"/>
            <a:ext cx="2484070" cy="2553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532921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7608168" cy="8421445"/>
          </a:xfrm>
          <a:prstGeom prst="rect">
            <a:avLst/>
          </a:prstGeom>
        </p:spPr>
        <p:txBody>
          <a:bodyPr wrap="square" lIns="540000" tIns="360000" rIns="540000" bIns="360000">
            <a:spAutoFit/>
          </a:bodyPr>
          <a:lstStyle/>
          <a:p>
            <a:r>
              <a:rPr lang="en-GB" b="1" u="sng" dirty="0">
                <a:solidFill>
                  <a:prstClr val="white"/>
                </a:solidFill>
              </a:rPr>
              <a:t>2. A Revolutionary City</a:t>
            </a:r>
          </a:p>
          <a:p>
            <a:endParaRPr lang="en-GB" b="1" dirty="0">
              <a:solidFill>
                <a:srgbClr val="FFFF00"/>
              </a:solidFill>
            </a:endParaRPr>
          </a:p>
          <a:p>
            <a:r>
              <a:rPr lang="en-GB" sz="2000" dirty="0">
                <a:solidFill>
                  <a:prstClr val="white"/>
                </a:solidFill>
              </a:rPr>
              <a:t>The French First Republic (1792–1804)</a:t>
            </a:r>
          </a:p>
          <a:p>
            <a:endParaRPr lang="en-GB" sz="2000" dirty="0">
              <a:solidFill>
                <a:prstClr val="white"/>
              </a:solidFill>
            </a:endParaRPr>
          </a:p>
          <a:p>
            <a:r>
              <a:rPr lang="en-GB" sz="2000" dirty="0">
                <a:solidFill>
                  <a:prstClr val="white"/>
                </a:solidFill>
              </a:rPr>
              <a:t>The First French Empire (1804–1814, 1815) </a:t>
            </a:r>
          </a:p>
          <a:p>
            <a:endParaRPr lang="en-GB" sz="2000" dirty="0">
              <a:solidFill>
                <a:prstClr val="white"/>
              </a:solidFill>
            </a:endParaRPr>
          </a:p>
          <a:p>
            <a:r>
              <a:rPr lang="en-GB" sz="2000" dirty="0">
                <a:solidFill>
                  <a:prstClr val="white"/>
                </a:solidFill>
              </a:rPr>
              <a:t>Bourbon Restoration (1814 –1815, 1815–1830)</a:t>
            </a:r>
          </a:p>
          <a:p>
            <a:endParaRPr lang="en-GB" sz="2000" dirty="0">
              <a:solidFill>
                <a:prstClr val="white"/>
              </a:solidFill>
            </a:endParaRPr>
          </a:p>
          <a:p>
            <a:r>
              <a:rPr lang="en-GB" sz="2000" dirty="0">
                <a:solidFill>
                  <a:prstClr val="white"/>
                </a:solidFill>
              </a:rPr>
              <a:t>House of Orleans (1830–1848)</a:t>
            </a:r>
          </a:p>
          <a:p>
            <a:endParaRPr lang="en-GB" sz="2000" dirty="0">
              <a:solidFill>
                <a:prstClr val="white"/>
              </a:solidFill>
            </a:endParaRPr>
          </a:p>
          <a:p>
            <a:r>
              <a:rPr lang="en-GB" sz="2000" dirty="0">
                <a:solidFill>
                  <a:prstClr val="white"/>
                </a:solidFill>
              </a:rPr>
              <a:t>The French Second Republic (</a:t>
            </a:r>
            <a:r>
              <a:rPr lang="en-GB" sz="1600" dirty="0">
                <a:solidFill>
                  <a:prstClr val="white"/>
                </a:solidFill>
              </a:rPr>
              <a:t>Feb</a:t>
            </a:r>
            <a:r>
              <a:rPr lang="en-GB" sz="2000" dirty="0">
                <a:solidFill>
                  <a:prstClr val="white"/>
                </a:solidFill>
              </a:rPr>
              <a:t>1848–</a:t>
            </a:r>
            <a:r>
              <a:rPr lang="en-GB" sz="1600" dirty="0">
                <a:solidFill>
                  <a:prstClr val="white"/>
                </a:solidFill>
              </a:rPr>
              <a:t>Dec</a:t>
            </a:r>
            <a:r>
              <a:rPr lang="en-GB" sz="2000" dirty="0">
                <a:solidFill>
                  <a:prstClr val="white"/>
                </a:solidFill>
              </a:rPr>
              <a:t>1852)</a:t>
            </a:r>
          </a:p>
          <a:p>
            <a:endParaRPr lang="en-GB" sz="2000" dirty="0">
              <a:solidFill>
                <a:prstClr val="white"/>
              </a:solidFill>
            </a:endParaRPr>
          </a:p>
          <a:p>
            <a:endParaRPr lang="en-GB" sz="1400" dirty="0">
              <a:solidFill>
                <a:prstClr val="white"/>
              </a:solidFill>
            </a:endParaRPr>
          </a:p>
          <a:p>
            <a:endParaRPr lang="en-GB" sz="2000" dirty="0">
              <a:solidFill>
                <a:prstClr val="white"/>
              </a:solidFill>
            </a:endParaRPr>
          </a:p>
          <a:p>
            <a:r>
              <a:rPr lang="en-GB" sz="2000" dirty="0">
                <a:solidFill>
                  <a:prstClr val="white"/>
                </a:solidFill>
              </a:rPr>
              <a:t>Second French Empire (1852–1870)</a:t>
            </a:r>
          </a:p>
          <a:p>
            <a:endParaRPr lang="en-GB" sz="2000" dirty="0">
              <a:solidFill>
                <a:prstClr val="white"/>
              </a:solidFill>
            </a:endParaRPr>
          </a:p>
          <a:p>
            <a:r>
              <a:rPr lang="en-GB" sz="2000" dirty="0">
                <a:solidFill>
                  <a:prstClr val="white"/>
                </a:solidFill>
              </a:rPr>
              <a:t>The French Third Republic (1870–1940)</a:t>
            </a:r>
          </a:p>
          <a:p>
            <a:endParaRPr lang="en-GB" sz="2000" dirty="0">
              <a:solidFill>
                <a:prstClr val="white"/>
              </a:solidFill>
            </a:endParaRPr>
          </a:p>
          <a:p>
            <a:r>
              <a:rPr lang="en-GB" sz="2000" dirty="0">
                <a:solidFill>
                  <a:prstClr val="white"/>
                </a:solidFill>
              </a:rPr>
              <a:t>The French Fourth Republic (1946–1958)</a:t>
            </a:r>
          </a:p>
          <a:p>
            <a:r>
              <a:rPr lang="en-GB" sz="2000" dirty="0">
                <a:solidFill>
                  <a:prstClr val="white"/>
                </a:solidFill>
              </a:rPr>
              <a:t>The French Fifth Republic (1958–Present)</a:t>
            </a:r>
          </a:p>
          <a:p>
            <a:r>
              <a:rPr lang="en-GB" dirty="0">
                <a:solidFill>
                  <a:prstClr val="white"/>
                </a:solidFill>
              </a:rPr>
              <a:t>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5447928" y="268655"/>
            <a:ext cx="6744072" cy="7221117"/>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rPr>
              <a:t>French Revolution (1789-1799</a:t>
            </a:r>
            <a:r>
              <a:rPr lang="en-GB" sz="2000" dirty="0">
                <a:solidFill>
                  <a:srgbClr val="FFFF00"/>
                </a:solidFill>
                <a:effectLst>
                  <a:outerShdw blurRad="38100" dist="38100" dir="2700000" algn="tl">
                    <a:srgbClr val="000000">
                      <a:alpha val="43137"/>
                    </a:srgbClr>
                  </a:outerShdw>
                </a:effectLst>
              </a:rPr>
              <a:t>)</a:t>
            </a:r>
          </a:p>
          <a:p>
            <a:pPr algn="r"/>
            <a:endParaRPr lang="en-GB" dirty="0">
              <a:solidFill>
                <a:srgbClr val="FFFF00"/>
              </a:solidFill>
            </a:endParaRPr>
          </a:p>
          <a:p>
            <a:pPr algn="r"/>
            <a:r>
              <a:rPr lang="en-GB" dirty="0">
                <a:solidFill>
                  <a:srgbClr val="FFFF00"/>
                </a:solidFill>
              </a:rPr>
              <a:t>Bonaparte coup (1799), proclaimed emperor (1804)</a:t>
            </a:r>
          </a:p>
          <a:p>
            <a:pPr algn="r"/>
            <a:endParaRPr lang="en-GB" dirty="0">
              <a:solidFill>
                <a:srgbClr val="FFFF00"/>
              </a:solidFill>
            </a:endParaRPr>
          </a:p>
          <a:p>
            <a:pPr algn="r"/>
            <a:endParaRPr lang="en-GB" dirty="0">
              <a:solidFill>
                <a:srgbClr val="FFFF00"/>
              </a:solidFill>
            </a:endParaRPr>
          </a:p>
          <a:p>
            <a:pPr algn="r"/>
            <a:endParaRPr lang="en-GB" sz="2000" b="1" dirty="0" smtClean="0">
              <a:solidFill>
                <a:srgbClr val="FFFF00"/>
              </a:solidFill>
              <a:effectLst>
                <a:outerShdw blurRad="38100" dist="38100" dir="2700000" algn="tl">
                  <a:srgbClr val="000000">
                    <a:alpha val="43137"/>
                  </a:srgbClr>
                </a:outerShdw>
              </a:effectLst>
            </a:endParaRPr>
          </a:p>
          <a:p>
            <a:pPr algn="r"/>
            <a:r>
              <a:rPr lang="en-GB" sz="2000" b="1" dirty="0" smtClean="0">
                <a:solidFill>
                  <a:srgbClr val="FFFF00"/>
                </a:solidFill>
                <a:effectLst>
                  <a:outerShdw blurRad="38100" dist="38100" dir="2700000" algn="tl">
                    <a:srgbClr val="000000">
                      <a:alpha val="43137"/>
                    </a:srgbClr>
                  </a:outerShdw>
                </a:effectLst>
              </a:rPr>
              <a:t>July  </a:t>
            </a:r>
            <a:r>
              <a:rPr lang="en-GB" sz="2000" b="1" dirty="0">
                <a:solidFill>
                  <a:srgbClr val="FFFF00"/>
                </a:solidFill>
                <a:effectLst>
                  <a:outerShdw blurRad="38100" dist="38100" dir="2700000" algn="tl">
                    <a:srgbClr val="000000">
                      <a:alpha val="43137"/>
                    </a:srgbClr>
                  </a:outerShdw>
                </a:effectLst>
              </a:rPr>
              <a:t>Revolution (1830</a:t>
            </a:r>
            <a:r>
              <a:rPr lang="en-GB" b="1" dirty="0">
                <a:solidFill>
                  <a:srgbClr val="FFFF00"/>
                </a:solidFill>
                <a:effectLst>
                  <a:outerShdw blurRad="38100" dist="38100" dir="2700000" algn="tl">
                    <a:srgbClr val="000000">
                      <a:alpha val="43137"/>
                    </a:srgbClr>
                  </a:outerShdw>
                </a:effectLst>
              </a:rPr>
              <a:t>)</a:t>
            </a: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Rebellion (1832)</a:t>
            </a:r>
          </a:p>
          <a:p>
            <a:pPr algn="r"/>
            <a:endParaRPr lang="en-GB" dirty="0">
              <a:solidFill>
                <a:srgbClr val="FFFF00"/>
              </a:solidFill>
            </a:endParaRP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Days uprising (1848)</a:t>
            </a:r>
          </a:p>
          <a:p>
            <a:pPr algn="r"/>
            <a:r>
              <a:rPr lang="en-GB" dirty="0">
                <a:solidFill>
                  <a:srgbClr val="FFFF00"/>
                </a:solidFill>
              </a:rPr>
              <a:t>Napoleon III elected president (Dec 1848)</a:t>
            </a:r>
          </a:p>
          <a:p>
            <a:pPr algn="r"/>
            <a:r>
              <a:rPr lang="en-GB" dirty="0">
                <a:solidFill>
                  <a:srgbClr val="FFFF00"/>
                </a:solidFill>
              </a:rPr>
              <a:t>Coup of 1851; empire re-established (1852)</a:t>
            </a:r>
          </a:p>
          <a:p>
            <a:pPr algn="r"/>
            <a:r>
              <a:rPr lang="en-GB" dirty="0">
                <a:solidFill>
                  <a:srgbClr val="FFFF00"/>
                </a:solidFill>
              </a:rPr>
              <a:t>			</a:t>
            </a:r>
          </a:p>
          <a:p>
            <a:pPr algn="r"/>
            <a:endParaRPr lang="en-GB" dirty="0" smtClean="0">
              <a:solidFill>
                <a:srgbClr val="FFFF00"/>
              </a:solidFill>
            </a:endParaRPr>
          </a:p>
          <a:p>
            <a:pPr algn="r"/>
            <a:endParaRPr lang="en-GB" dirty="0">
              <a:solidFill>
                <a:srgbClr val="FFFF00"/>
              </a:solidFill>
            </a:endParaRPr>
          </a:p>
          <a:p>
            <a:pPr algn="r"/>
            <a:r>
              <a:rPr lang="en-GB" dirty="0" smtClean="0">
                <a:solidFill>
                  <a:srgbClr val="FFFF00"/>
                </a:solidFill>
              </a:rPr>
              <a:t>Abdication </a:t>
            </a:r>
            <a:r>
              <a:rPr lang="en-GB" dirty="0">
                <a:solidFill>
                  <a:srgbClr val="FFFF00"/>
                </a:solidFill>
              </a:rPr>
              <a:t>of Napoleon III, defeat in Franco-Prussian War (1870)</a:t>
            </a:r>
          </a:p>
          <a:p>
            <a:pPr algn="r"/>
            <a:r>
              <a:rPr lang="en-GB" dirty="0">
                <a:solidFill>
                  <a:srgbClr val="FFFF00"/>
                </a:solidFill>
              </a:rPr>
              <a:t>		</a:t>
            </a:r>
            <a:r>
              <a:rPr lang="en-GB" b="1" dirty="0">
                <a:solidFill>
                  <a:srgbClr val="FFFF00"/>
                </a:solidFill>
                <a:effectLst>
                  <a:outerShdw blurRad="38100" dist="38100" dir="2700000" algn="tl">
                    <a:srgbClr val="000000">
                      <a:alpha val="43137"/>
                    </a:srgbClr>
                  </a:outerShdw>
                </a:effectLst>
              </a:rPr>
              <a:t>Paris Commune (1871)</a:t>
            </a:r>
          </a:p>
          <a:p>
            <a:pPr algn="r"/>
            <a:endParaRPr lang="en-GB" dirty="0">
              <a:solidFill>
                <a:srgbClr val="FFFF00"/>
              </a:solidFill>
            </a:endParaRPr>
          </a:p>
          <a:p>
            <a:pPr algn="r"/>
            <a:endParaRPr lang="en-GB" dirty="0">
              <a:solidFill>
                <a:srgbClr val="FFFF00"/>
              </a:solidFill>
            </a:endParaRPr>
          </a:p>
          <a:p>
            <a:pPr algn="r"/>
            <a:r>
              <a:rPr lang="en-GB" dirty="0">
                <a:solidFill>
                  <a:srgbClr val="FFFF00"/>
                </a:solidFill>
              </a:rPr>
              <a:t>Paris Student riots (1968</a:t>
            </a:r>
            <a:r>
              <a:rPr lang="en-GB" sz="2000" dirty="0">
                <a:solidFill>
                  <a:srgbClr val="FFFF00"/>
                </a:solidFill>
              </a:rPr>
              <a:t>)</a:t>
            </a:r>
          </a:p>
        </p:txBody>
      </p:sp>
    </p:spTree>
    <p:extLst>
      <p:ext uri="{BB962C8B-B14F-4D97-AF65-F5344CB8AC3E}">
        <p14:creationId xmlns:p14="http://schemas.microsoft.com/office/powerpoint/2010/main" val="37876543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30777"/>
            <a:ext cx="12192000" cy="1650361"/>
          </a:xfrm>
          <a:prstGeom prst="rect">
            <a:avLst/>
          </a:prstGeom>
        </p:spPr>
        <p:txBody>
          <a:bodyPr wrap="square" lIns="540000" tIns="360000" rIns="540000" bIns="360000">
            <a:spAutoFit/>
          </a:bodyPr>
          <a:lstStyle/>
          <a:p>
            <a:r>
              <a:rPr lang="en-GB" sz="2000" b="1" u="sng" dirty="0">
                <a:solidFill>
                  <a:prstClr val="white"/>
                </a:solidFill>
              </a:rPr>
              <a:t>2. A Revolutionary City: Symbolism of the French Revolution (1789-1799)</a:t>
            </a:r>
          </a:p>
          <a:p>
            <a:pPr algn="r"/>
            <a:r>
              <a:rPr lang="en-GB" sz="2000" dirty="0">
                <a:solidFill>
                  <a:prstClr val="white"/>
                </a:solidFill>
              </a:rPr>
              <a:t>The French First Republic (1792–1804)</a:t>
            </a:r>
          </a:p>
          <a:p>
            <a:endParaRPr lang="en-GB" sz="2000" dirty="0">
              <a:solidFill>
                <a:prstClr val="white"/>
              </a:solidFill>
            </a:endParaRPr>
          </a:p>
        </p:txBody>
      </p:sp>
      <p:sp>
        <p:nvSpPr>
          <p:cNvPr id="3" name="Rectangle 2"/>
          <p:cNvSpPr/>
          <p:nvPr/>
        </p:nvSpPr>
        <p:spPr>
          <a:xfrm>
            <a:off x="5447928" y="1"/>
            <a:ext cx="5220072" cy="1311807"/>
          </a:xfrm>
          <a:prstGeom prst="rect">
            <a:avLst/>
          </a:prstGeom>
        </p:spPr>
        <p:txBody>
          <a:bodyPr wrap="square" lIns="540000" tIns="360000" rIns="540000" bIns="360000">
            <a:spAutoFit/>
          </a:bodyPr>
          <a:lstStyle/>
          <a:p>
            <a:pPr algn="r"/>
            <a:endParaRPr lang="en-GB" sz="2000" dirty="0">
              <a:solidFill>
                <a:prstClr val="black"/>
              </a:solidFill>
              <a:effectLst>
                <a:outerShdw blurRad="38100" dist="38100" dir="2700000" algn="tl">
                  <a:srgbClr val="000000">
                    <a:alpha val="43137"/>
                  </a:srgbClr>
                </a:outerShdw>
              </a:effectLst>
            </a:endParaRPr>
          </a:p>
          <a:p>
            <a:pPr algn="r"/>
            <a:endParaRPr lang="en-GB" dirty="0">
              <a:solidFill>
                <a:prstClr val="black"/>
              </a:solidFill>
            </a:endParaRPr>
          </a:p>
        </p:txBody>
      </p:sp>
      <p:pic>
        <p:nvPicPr>
          <p:cNvPr id="10" name="Picture 5" descr="File:Serment du Jeu de Paume - Jacques-Louis Dav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2475377"/>
            <a:ext cx="6813321" cy="438262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28" y="794402"/>
            <a:ext cx="4709401" cy="60635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5087888" y="1019419"/>
            <a:ext cx="7104112" cy="1754326"/>
          </a:xfrm>
          <a:prstGeom prst="rect">
            <a:avLst/>
          </a:prstGeom>
        </p:spPr>
        <p:txBody>
          <a:bodyPr wrap="square">
            <a:spAutoFit/>
          </a:bodyPr>
          <a:lstStyle/>
          <a:p>
            <a:pPr algn="r"/>
            <a:r>
              <a:rPr lang="en-GB" dirty="0">
                <a:solidFill>
                  <a:srgbClr val="FFFF00"/>
                </a:solidFill>
              </a:rPr>
              <a:t>Role of revolutionary art and imagery: </a:t>
            </a:r>
          </a:p>
          <a:p>
            <a:pPr algn="r"/>
            <a:r>
              <a:rPr lang="en-GB" dirty="0">
                <a:solidFill>
                  <a:srgbClr val="FFFF00"/>
                </a:solidFill>
              </a:rPr>
              <a:t>‘The Death of Marat’ (1793</a:t>
            </a:r>
            <a:r>
              <a:rPr lang="it-IT" dirty="0">
                <a:solidFill>
                  <a:srgbClr val="FFFF00"/>
                </a:solidFill>
              </a:rPr>
              <a:t>) and ‘The Tennis Court Oath of June 1789’ (1791) by Jacques-Louis David (David = a member of National Convention, seat of Republican governement, 1792–1795)</a:t>
            </a:r>
          </a:p>
          <a:p>
            <a:pPr algn="r"/>
            <a:endParaRPr lang="it-IT" dirty="0">
              <a:solidFill>
                <a:srgbClr val="FFFF00"/>
              </a:solidFill>
            </a:endParaRPr>
          </a:p>
          <a:p>
            <a:pPr algn="r"/>
            <a:r>
              <a:rPr lang="it-IT" dirty="0">
                <a:solidFill>
                  <a:prstClr val="white"/>
                </a:solidFill>
              </a:rPr>
              <a:t>.</a:t>
            </a:r>
          </a:p>
        </p:txBody>
      </p:sp>
    </p:spTree>
    <p:extLst>
      <p:ext uri="{BB962C8B-B14F-4D97-AF65-F5344CB8AC3E}">
        <p14:creationId xmlns:p14="http://schemas.microsoft.com/office/powerpoint/2010/main" val="31704441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826724" y="2823811"/>
            <a:ext cx="2568866" cy="3407838"/>
          </a:xfrm>
          <a:prstGeom prst="rect">
            <a:avLst/>
          </a:prstGeom>
        </p:spPr>
        <p:txBody>
          <a:bodyPr wrap="square" lIns="360000" tIns="72000" rIns="360000" bIns="72000">
            <a:spAutoFit/>
          </a:bodyPr>
          <a:lstStyle/>
          <a:p>
            <a:pPr algn="r"/>
            <a:r>
              <a:rPr lang="en-GB" sz="2400" b="1" dirty="0">
                <a:solidFill>
                  <a:srgbClr val="FFFF00"/>
                </a:solidFill>
              </a:rPr>
              <a:t>Festival of August 10,1793 </a:t>
            </a:r>
          </a:p>
          <a:p>
            <a:pPr algn="r"/>
            <a:r>
              <a:rPr lang="en-GB" sz="1400" dirty="0">
                <a:solidFill>
                  <a:srgbClr val="FFFF00"/>
                </a:solidFill>
              </a:rPr>
              <a:t>‘The Celebration of Unity, destroying the emblems of Monarchy, Place de la Concorde  formerly Place Louis XV], August 10 1793,’ painting by Pierre Antoine </a:t>
            </a:r>
            <a:r>
              <a:rPr lang="en-GB" sz="1400" dirty="0" err="1">
                <a:solidFill>
                  <a:srgbClr val="FFFF00"/>
                </a:solidFill>
              </a:rPr>
              <a:t>Demachy</a:t>
            </a:r>
            <a:r>
              <a:rPr lang="en-GB" sz="1400" dirty="0">
                <a:solidFill>
                  <a:srgbClr val="FFFF00"/>
                </a:solidFill>
              </a:rPr>
              <a:t> (1723-1807); La Place du Louis XV,, c. 1770</a:t>
            </a: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39" y="3327401"/>
            <a:ext cx="4389437"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http://paris1900.lartnouveau.com/paris08/concorde/cpa/1pce_cond1770.jpg"/>
          <p:cNvPicPr/>
          <p:nvPr/>
        </p:nvPicPr>
        <p:blipFill>
          <a:blip r:embed="rId4">
            <a:extLst>
              <a:ext uri="{28A0092B-C50C-407E-A947-70E740481C1C}">
                <a14:useLocalDpi xmlns:a14="http://schemas.microsoft.com/office/drawing/2010/main" val="0"/>
              </a:ext>
            </a:extLst>
          </a:blip>
          <a:srcRect/>
          <a:stretch>
            <a:fillRect/>
          </a:stretch>
        </p:blipFill>
        <p:spPr bwMode="auto">
          <a:xfrm>
            <a:off x="5192485" y="3069771"/>
            <a:ext cx="4911229" cy="3788229"/>
          </a:xfrm>
          <a:prstGeom prst="rect">
            <a:avLst/>
          </a:prstGeom>
          <a:noFill/>
          <a:ln>
            <a:noFill/>
          </a:ln>
        </p:spPr>
      </p:pic>
      <p:sp>
        <p:nvSpPr>
          <p:cNvPr id="7" name="Rectangle 6"/>
          <p:cNvSpPr/>
          <p:nvPr/>
        </p:nvSpPr>
        <p:spPr>
          <a:xfrm>
            <a:off x="0" y="9420"/>
            <a:ext cx="10668000" cy="1065585"/>
          </a:xfrm>
          <a:prstGeom prst="rect">
            <a:avLst/>
          </a:prstGeom>
        </p:spPr>
        <p:txBody>
          <a:bodyPr wrap="square" lIns="360000" tIns="360000" rIns="360000" bIns="360000">
            <a:spAutoFit/>
          </a:bodyPr>
          <a:lstStyle/>
          <a:p>
            <a:r>
              <a:rPr lang="en-GB" sz="2200" b="1" u="sng" dirty="0">
                <a:solidFill>
                  <a:srgbClr val="FFC000"/>
                </a:solidFill>
                <a:effectLst>
                  <a:outerShdw blurRad="38100" dist="38100" dir="2700000" algn="tl">
                    <a:srgbClr val="000000">
                      <a:alpha val="43137"/>
                    </a:srgbClr>
                  </a:outerShdw>
                </a:effectLst>
              </a:rPr>
              <a:t>2. A Revolutionary City: Symbolism of the French Revolution </a:t>
            </a:r>
            <a:r>
              <a:rPr lang="en-GB" sz="2000" b="1" u="sng" dirty="0">
                <a:solidFill>
                  <a:srgbClr val="FFC000"/>
                </a:solidFill>
                <a:effectLst>
                  <a:outerShdw blurRad="38100" dist="38100" dir="2700000" algn="tl">
                    <a:srgbClr val="000000">
                      <a:alpha val="43137"/>
                    </a:srgbClr>
                  </a:outerShdw>
                </a:effectLst>
              </a:rPr>
              <a:t>(1789-1799)</a:t>
            </a:r>
          </a:p>
        </p:txBody>
      </p:sp>
      <p:sp>
        <p:nvSpPr>
          <p:cNvPr id="8" name="Rectangle 7"/>
          <p:cNvSpPr/>
          <p:nvPr/>
        </p:nvSpPr>
        <p:spPr>
          <a:xfrm>
            <a:off x="2999657" y="3327401"/>
            <a:ext cx="2913781" cy="1200329"/>
          </a:xfrm>
          <a:prstGeom prst="rect">
            <a:avLst/>
          </a:prstGeom>
        </p:spPr>
        <p:txBody>
          <a:bodyPr wrap="square">
            <a:spAutoFit/>
          </a:bodyPr>
          <a:lstStyle/>
          <a:p>
            <a:pPr algn="r"/>
            <a:r>
              <a:rPr lang="en-GB" b="1" dirty="0">
                <a:solidFill>
                  <a:srgbClr val="FF0000"/>
                </a:solidFill>
                <a:effectLst>
                  <a:outerShdw blurRad="38100" dist="38100" dir="2700000" algn="tl">
                    <a:srgbClr val="000000">
                      <a:alpha val="43137"/>
                    </a:srgbClr>
                  </a:outerShdw>
                </a:effectLst>
              </a:rPr>
              <a:t>Note symbolism of Marianne, Goddess of Liberty and Republican icon</a:t>
            </a:r>
          </a:p>
          <a:p>
            <a:pPr algn="r"/>
            <a:endParaRPr lang="en-GB" b="1" dirty="0">
              <a:solidFill>
                <a:srgbClr val="FF0000"/>
              </a:solidFill>
              <a:effectLst>
                <a:outerShdw blurRad="38100" dist="38100" dir="2700000" algn="tl">
                  <a:srgbClr val="000000">
                    <a:alpha val="43137"/>
                  </a:srgbClr>
                </a:outerShdw>
              </a:effectLst>
            </a:endParaRPr>
          </a:p>
        </p:txBody>
      </p:sp>
      <p:sp>
        <p:nvSpPr>
          <p:cNvPr id="10" name="Rectangle 9"/>
          <p:cNvSpPr/>
          <p:nvPr/>
        </p:nvSpPr>
        <p:spPr>
          <a:xfrm>
            <a:off x="42939" y="552116"/>
            <a:ext cx="12149061" cy="2912245"/>
          </a:xfrm>
          <a:prstGeom prst="rect">
            <a:avLst/>
          </a:prstGeom>
        </p:spPr>
        <p:txBody>
          <a:bodyPr wrap="square" lIns="360000" tIns="360000" rIns="360000" bIns="360000">
            <a:spAutoFit/>
          </a:bodyPr>
          <a:lstStyle/>
          <a:p>
            <a:pPr marL="342900" indent="-342900">
              <a:buFont typeface="Arial" panose="020B0604020202020204" pitchFamily="34" charset="0"/>
              <a:buChar char="•"/>
            </a:pPr>
            <a:r>
              <a:rPr lang="en-GB" sz="2000" b="1" dirty="0">
                <a:solidFill>
                  <a:prstClr val="white"/>
                </a:solidFill>
              </a:rPr>
              <a:t>Parisian cityscape refitted to Republican ideology</a:t>
            </a:r>
          </a:p>
          <a:p>
            <a:pPr marL="800100" lvl="1" indent="-342900">
              <a:buFontTx/>
              <a:buChar char="-"/>
            </a:pPr>
            <a:r>
              <a:rPr lang="en-GB" sz="2000" dirty="0">
                <a:solidFill>
                  <a:prstClr val="white"/>
                </a:solidFill>
              </a:rPr>
              <a:t>Streets renamed</a:t>
            </a:r>
          </a:p>
          <a:p>
            <a:pPr marL="800100" lvl="1" indent="-342900">
              <a:buFontTx/>
              <a:buChar char="-"/>
            </a:pPr>
            <a:r>
              <a:rPr lang="en-GB" sz="2000" dirty="0">
                <a:solidFill>
                  <a:prstClr val="white"/>
                </a:solidFill>
              </a:rPr>
              <a:t>Removal of royalist symbols</a:t>
            </a:r>
          </a:p>
          <a:p>
            <a:pPr marL="800100" lvl="1" indent="-342900">
              <a:buFontTx/>
              <a:buChar char="-"/>
            </a:pPr>
            <a:r>
              <a:rPr lang="en-GB" sz="2000" dirty="0">
                <a:solidFill>
                  <a:prstClr val="white"/>
                </a:solidFill>
              </a:rPr>
              <a:t>Transferral of royal property/institutions into public ownership, use </a:t>
            </a:r>
            <a:r>
              <a:rPr lang="en-GB" sz="1600" dirty="0">
                <a:solidFill>
                  <a:prstClr val="white"/>
                </a:solidFill>
              </a:rPr>
              <a:t>(e.g. Louvre)</a:t>
            </a:r>
          </a:p>
          <a:p>
            <a:pPr marL="800100" lvl="1" indent="-342900">
              <a:buFontTx/>
              <a:buChar char="-"/>
            </a:pPr>
            <a:r>
              <a:rPr lang="en-GB" sz="2000" dirty="0">
                <a:solidFill>
                  <a:prstClr val="white"/>
                </a:solidFill>
              </a:rPr>
              <a:t>Use of public space for festivities and displays of Republican power </a:t>
            </a:r>
            <a:r>
              <a:rPr lang="en-GB" sz="1600" dirty="0">
                <a:solidFill>
                  <a:prstClr val="white"/>
                </a:solidFill>
              </a:rPr>
              <a:t>(e.g. Festival of August 10)</a:t>
            </a:r>
          </a:p>
          <a:p>
            <a:pPr marL="342900" indent="-342900">
              <a:buFont typeface="Arial" panose="020B0604020202020204" pitchFamily="34" charset="0"/>
              <a:buChar char="•"/>
            </a:pPr>
            <a:endParaRPr lang="en-GB" sz="2000" dirty="0">
              <a:solidFill>
                <a:prstClr val="white"/>
              </a:solidFill>
            </a:endParaRPr>
          </a:p>
          <a:p>
            <a:r>
              <a:rPr lang="en-GB" sz="2200" dirty="0">
                <a:solidFill>
                  <a:prstClr val="black"/>
                </a:solidFill>
              </a:rPr>
              <a:t> </a:t>
            </a:r>
          </a:p>
        </p:txBody>
      </p:sp>
    </p:spTree>
    <p:extLst>
      <p:ext uri="{BB962C8B-B14F-4D97-AF65-F5344CB8AC3E}">
        <p14:creationId xmlns:p14="http://schemas.microsoft.com/office/powerpoint/2010/main" val="262734700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81200" y="79580"/>
            <a:ext cx="8287554" cy="6811772"/>
          </a:xfrm>
          <a:prstGeom prst="rect">
            <a:avLst/>
          </a:prstGeom>
        </p:spPr>
      </p:pic>
      <p:sp>
        <p:nvSpPr>
          <p:cNvPr id="7" name="Rectangle 6"/>
          <p:cNvSpPr/>
          <p:nvPr/>
        </p:nvSpPr>
        <p:spPr>
          <a:xfrm>
            <a:off x="2135561" y="1435945"/>
            <a:ext cx="2578911" cy="715581"/>
          </a:xfrm>
          <a:prstGeom prst="rect">
            <a:avLst/>
          </a:prstGeom>
        </p:spPr>
        <p:txBody>
          <a:bodyPr wrap="square">
            <a:spAutoFit/>
          </a:bodyPr>
          <a:lstStyle/>
          <a:p>
            <a:pPr defTabSz="685800">
              <a:defRPr/>
            </a:pPr>
            <a:r>
              <a:rPr lang="en-US" sz="1350" dirty="0">
                <a:solidFill>
                  <a:srgbClr val="FFFF00"/>
                </a:solidFill>
                <a:latin typeface="Franklin Gothic Medium"/>
              </a:rPr>
              <a:t>‘Allegory’ of Bourbon Restoration, by Louis-Philippe </a:t>
            </a:r>
            <a:r>
              <a:rPr lang="en-US" sz="1350" dirty="0" err="1">
                <a:solidFill>
                  <a:srgbClr val="FFFF00"/>
                </a:solidFill>
                <a:latin typeface="Franklin Gothic Medium"/>
              </a:rPr>
              <a:t>Crépin</a:t>
            </a:r>
            <a:r>
              <a:rPr lang="en-US" sz="1350" dirty="0">
                <a:solidFill>
                  <a:srgbClr val="FFFF00"/>
                </a:solidFill>
                <a:latin typeface="Franklin Gothic Medium"/>
              </a:rPr>
              <a:t> (1814)</a:t>
            </a:r>
          </a:p>
        </p:txBody>
      </p:sp>
      <p:sp>
        <p:nvSpPr>
          <p:cNvPr id="10" name="Content Placeholder 6"/>
          <p:cNvSpPr txBox="1">
            <a:spLocks/>
          </p:cNvSpPr>
          <p:nvPr/>
        </p:nvSpPr>
        <p:spPr>
          <a:xfrm>
            <a:off x="7320137" y="4437113"/>
            <a:ext cx="3240359" cy="1865126"/>
          </a:xfrm>
          <a:prstGeom prst="rect">
            <a:avLst/>
          </a:prstGeom>
        </p:spPr>
        <p:txBody>
          <a:bodyPr wrap="square" lIns="411480" tIns="274320" rIns="411480" bIns="27432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05740" indent="-171450" algn="r" defTabSz="685800">
              <a:buClr>
                <a:srgbClr val="C66951"/>
              </a:buClr>
              <a:defRPr/>
            </a:pPr>
            <a:r>
              <a:rPr lang="en-GB" sz="2400" spc="113" dirty="0">
                <a:solidFill>
                  <a:schemeClr val="tx1"/>
                </a:solidFill>
                <a:latin typeface="+mj-lt"/>
              </a:rPr>
              <a:t>Conservative constitutional monarchy</a:t>
            </a:r>
          </a:p>
          <a:p>
            <a:pPr marL="205740" indent="-171450" defTabSz="685800">
              <a:buClr>
                <a:srgbClr val="C66951"/>
              </a:buClr>
              <a:defRPr/>
            </a:pPr>
            <a:endParaRPr lang="en-GB" sz="1100" spc="113" dirty="0">
              <a:solidFill>
                <a:srgbClr val="00B050"/>
              </a:solidFill>
              <a:latin typeface="Franklin Gothic Medium"/>
            </a:endParaRPr>
          </a:p>
        </p:txBody>
      </p:sp>
      <p:sp>
        <p:nvSpPr>
          <p:cNvPr id="11" name="Title 1"/>
          <p:cNvSpPr>
            <a:spLocks noGrp="1"/>
          </p:cNvSpPr>
          <p:nvPr>
            <p:ph type="title"/>
          </p:nvPr>
        </p:nvSpPr>
        <p:spPr/>
        <p:txBody>
          <a:bodyPr>
            <a:normAutofit fontScale="90000"/>
          </a:bodyPr>
          <a:lstStyle/>
          <a:p>
            <a:r>
              <a:rPr lang="en-GB" dirty="0" smtClean="0"/>
              <a:t>#</a:t>
            </a:r>
            <a:br>
              <a:rPr lang="en-GB" dirty="0" smtClean="0"/>
            </a:br>
            <a:r>
              <a:rPr lang="en-GB" dirty="0"/>
              <a:t/>
            </a:r>
            <a:br>
              <a:rPr lang="en-GB" dirty="0"/>
            </a:br>
            <a:r>
              <a:rPr lang="en-GB" sz="3600" b="1" dirty="0">
                <a:solidFill>
                  <a:srgbClr val="FFC000"/>
                </a:solidFill>
                <a:effectLst>
                  <a:outerShdw blurRad="38100" dist="38100" dir="2700000" algn="tl">
                    <a:srgbClr val="000000">
                      <a:alpha val="43137"/>
                    </a:srgbClr>
                  </a:outerShdw>
                </a:effectLst>
              </a:rPr>
              <a:t>Bourbon Restoration </a:t>
            </a:r>
            <a:r>
              <a:rPr lang="en-GB" sz="3600" dirty="0">
                <a:solidFill>
                  <a:srgbClr val="FFC000"/>
                </a:solidFill>
              </a:rPr>
              <a:t>(1814–1815, 1815–1830)</a:t>
            </a:r>
            <a:br>
              <a:rPr lang="en-GB" sz="3600" dirty="0">
                <a:solidFill>
                  <a:srgbClr val="FFC000"/>
                </a:solidFill>
              </a:rPr>
            </a:br>
            <a:r>
              <a:rPr lang="en-GB" sz="3600" dirty="0">
                <a:solidFill>
                  <a:srgbClr val="FFC000"/>
                </a:solidFill>
              </a:rPr>
              <a:t/>
            </a:r>
            <a:br>
              <a:rPr lang="en-GB" sz="3600" dirty="0">
                <a:solidFill>
                  <a:srgbClr val="FFC000"/>
                </a:solidFill>
              </a:rPr>
            </a:br>
            <a:endParaRPr lang="en-US" dirty="0">
              <a:solidFill>
                <a:srgbClr val="FFC000"/>
              </a:solidFill>
            </a:endParaRPr>
          </a:p>
        </p:txBody>
      </p:sp>
    </p:spTree>
    <p:extLst>
      <p:ext uri="{BB962C8B-B14F-4D97-AF65-F5344CB8AC3E}">
        <p14:creationId xmlns:p14="http://schemas.microsoft.com/office/powerpoint/2010/main" val="347381234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3556" y="0"/>
            <a:ext cx="9628444" cy="5777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45013" y="5757489"/>
            <a:ext cx="9572813" cy="584775"/>
          </a:xfrm>
          <a:prstGeom prst="rect">
            <a:avLst/>
          </a:prstGeom>
        </p:spPr>
        <p:txBody>
          <a:bodyPr wrap="none">
            <a:spAutoFit/>
          </a:bodyPr>
          <a:lstStyle/>
          <a:p>
            <a:r>
              <a:rPr lang="en-GB" sz="3200" b="1" dirty="0">
                <a:solidFill>
                  <a:srgbClr val="FFFF00"/>
                </a:solidFill>
                <a:effectLst>
                  <a:outerShdw blurRad="38100" dist="38100" dir="2700000" algn="tl">
                    <a:srgbClr val="000000">
                      <a:alpha val="43137"/>
                    </a:srgbClr>
                  </a:outerShdw>
                </a:effectLst>
              </a:rPr>
              <a:t>House of Orleans </a:t>
            </a:r>
            <a:r>
              <a:rPr lang="en-GB" sz="3200" b="1" dirty="0" smtClean="0">
                <a:solidFill>
                  <a:srgbClr val="FFFF00"/>
                </a:solidFill>
                <a:effectLst>
                  <a:outerShdw blurRad="38100" dist="38100" dir="2700000" algn="tl">
                    <a:srgbClr val="000000">
                      <a:alpha val="43137"/>
                    </a:srgbClr>
                  </a:outerShdw>
                </a:effectLst>
              </a:rPr>
              <a:t>(</a:t>
            </a:r>
            <a:r>
              <a:rPr lang="en-GB" sz="3200" b="1" dirty="0">
                <a:solidFill>
                  <a:srgbClr val="FFFF00"/>
                </a:solidFill>
                <a:effectLst>
                  <a:outerShdw blurRad="38100" dist="38100" dir="2700000" algn="tl">
                    <a:srgbClr val="000000">
                      <a:alpha val="43137"/>
                    </a:srgbClr>
                  </a:outerShdw>
                </a:effectLst>
              </a:rPr>
              <a:t>1830–1848) constitutional monarchy</a:t>
            </a:r>
          </a:p>
        </p:txBody>
      </p:sp>
      <p:sp>
        <p:nvSpPr>
          <p:cNvPr id="5" name="Rectangle 4"/>
          <p:cNvSpPr/>
          <p:nvPr/>
        </p:nvSpPr>
        <p:spPr>
          <a:xfrm>
            <a:off x="10384971" y="310243"/>
            <a:ext cx="1625820" cy="2031325"/>
          </a:xfrm>
          <a:prstGeom prst="rect">
            <a:avLst/>
          </a:prstGeom>
        </p:spPr>
        <p:txBody>
          <a:bodyPr wrap="square">
            <a:spAutoFit/>
          </a:bodyPr>
          <a:lstStyle/>
          <a:p>
            <a:pPr algn="r"/>
            <a:r>
              <a:rPr lang="en-GB" b="1" dirty="0">
                <a:solidFill>
                  <a:srgbClr val="FF0000"/>
                </a:solidFill>
                <a:effectLst>
                  <a:outerShdw blurRad="38100" dist="38100" dir="2700000" algn="tl">
                    <a:srgbClr val="000000">
                      <a:alpha val="43137"/>
                    </a:srgbClr>
                  </a:outerShdw>
                </a:effectLst>
              </a:rPr>
              <a:t>Note symbolism of Marianne, Goddess of Liberty and Republican icon</a:t>
            </a:r>
          </a:p>
        </p:txBody>
      </p:sp>
      <p:sp>
        <p:nvSpPr>
          <p:cNvPr id="6" name="TextBox 5"/>
          <p:cNvSpPr txBox="1"/>
          <p:nvPr/>
        </p:nvSpPr>
        <p:spPr>
          <a:xfrm>
            <a:off x="0" y="0"/>
            <a:ext cx="12306300" cy="7498116"/>
          </a:xfrm>
          <a:prstGeom prst="rect">
            <a:avLst/>
          </a:prstGeom>
          <a:noFill/>
        </p:spPr>
        <p:txBody>
          <a:bodyPr wrap="square" lIns="540000" tIns="360000" rIns="540000" bIns="360000" rtlCol="0">
            <a:spAutoFit/>
          </a:bodyPr>
          <a:lstStyle/>
          <a:p>
            <a:r>
              <a:rPr lang="en-GB" sz="2800" b="1" dirty="0">
                <a:solidFill>
                  <a:srgbClr val="FFFF00"/>
                </a:solidFill>
              </a:rPr>
              <a:t>2. A Revolutionary City</a:t>
            </a:r>
            <a:r>
              <a:rPr lang="en-GB" sz="2800" b="1" dirty="0" smtClean="0">
                <a:solidFill>
                  <a:srgbClr val="FFFF00"/>
                </a:solidFill>
              </a:rPr>
              <a:t>:</a:t>
            </a:r>
          </a:p>
          <a:p>
            <a:r>
              <a:rPr lang="en-GB" sz="2800" b="1" dirty="0" smtClean="0">
                <a:solidFill>
                  <a:srgbClr val="FFFF00"/>
                </a:solidFill>
                <a:effectLst>
                  <a:outerShdw blurRad="38100" dist="38100" dir="2700000" algn="tl">
                    <a:srgbClr val="000000">
                      <a:alpha val="43137"/>
                    </a:srgbClr>
                  </a:outerShdw>
                </a:effectLst>
              </a:rPr>
              <a:t>July </a:t>
            </a:r>
            <a:r>
              <a:rPr lang="en-GB" sz="2800" b="1" dirty="0">
                <a:solidFill>
                  <a:srgbClr val="FFFF00"/>
                </a:solidFill>
                <a:effectLst>
                  <a:outerShdw blurRad="38100" dist="38100" dir="2700000" algn="tl">
                    <a:srgbClr val="000000">
                      <a:alpha val="43137"/>
                    </a:srgbClr>
                  </a:outerShdw>
                </a:effectLst>
              </a:rPr>
              <a:t>Revolution (1830)</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pPr algn="r"/>
            <a:r>
              <a:rPr lang="en-GB" sz="1600" dirty="0">
                <a:solidFill>
                  <a:prstClr val="white"/>
                </a:solidFill>
              </a:rPr>
              <a:t>‘Liberty Leading the People,’ </a:t>
            </a:r>
            <a:r>
              <a:rPr lang="en-GB" sz="1600" dirty="0" err="1">
                <a:solidFill>
                  <a:prstClr val="white"/>
                </a:solidFill>
              </a:rPr>
              <a:t>Eugène</a:t>
            </a:r>
            <a:r>
              <a:rPr lang="en-GB" sz="1600" dirty="0">
                <a:solidFill>
                  <a:prstClr val="white"/>
                </a:solidFill>
              </a:rPr>
              <a:t> Delacroix  (1830</a:t>
            </a:r>
            <a:r>
              <a:rPr lang="it-IT" sz="1600" dirty="0" smtClean="0">
                <a:solidFill>
                  <a:prstClr val="white"/>
                </a:solidFill>
              </a:rPr>
              <a:t>) Housed </a:t>
            </a:r>
            <a:r>
              <a:rPr lang="it-IT" sz="1600" dirty="0">
                <a:solidFill>
                  <a:prstClr val="white"/>
                </a:solidFill>
              </a:rPr>
              <a:t>at the Louvre</a:t>
            </a:r>
            <a:r>
              <a:rPr lang="en-GB" sz="1600" dirty="0">
                <a:solidFill>
                  <a:prstClr val="white"/>
                </a:solidFill>
              </a:rPr>
              <a:t> </a:t>
            </a:r>
          </a:p>
          <a:p>
            <a:pPr marL="342900" indent="-342900">
              <a:buFontTx/>
              <a:buAutoNum type="arabicPlain" startAt="1830"/>
            </a:pPr>
            <a:endParaRPr lang="en-GB" sz="1600" dirty="0">
              <a:solidFill>
                <a:prstClr val="white"/>
              </a:solidFill>
            </a:endParaRPr>
          </a:p>
        </p:txBody>
      </p:sp>
    </p:spTree>
    <p:extLst>
      <p:ext uri="{BB962C8B-B14F-4D97-AF65-F5344CB8AC3E}">
        <p14:creationId xmlns:p14="http://schemas.microsoft.com/office/powerpoint/2010/main" val="56435133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482453"/>
          </a:xfrm>
          <a:prstGeom prst="rect">
            <a:avLst/>
          </a:prstGeom>
          <a:noFill/>
        </p:spPr>
        <p:txBody>
          <a:bodyPr wrap="square" lIns="540000" tIns="360000" rIns="540000" bIns="360000" rtlCol="0">
            <a:spAutoFit/>
          </a:bodyPr>
          <a:lstStyle/>
          <a:p>
            <a:r>
              <a:rPr lang="en-GB" sz="2200" b="1" dirty="0">
                <a:solidFill>
                  <a:srgbClr val="FFFF00"/>
                </a:solidFill>
              </a:rPr>
              <a:t>2. A Revolutionary City: </a:t>
            </a:r>
            <a:r>
              <a:rPr lang="en-GB" sz="2200" b="1" dirty="0">
                <a:solidFill>
                  <a:srgbClr val="FFFF00"/>
                </a:solidFill>
                <a:effectLst>
                  <a:outerShdw blurRad="38100" dist="38100" dir="2700000" algn="tl">
                    <a:srgbClr val="000000">
                      <a:alpha val="43137"/>
                    </a:srgbClr>
                  </a:outerShdw>
                </a:effectLst>
              </a:rPr>
              <a:t>July Revolution (1830)</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r>
              <a:rPr lang="en-US" sz="1600" i="1" dirty="0"/>
              <a:t>Taking of the </a:t>
            </a:r>
            <a:r>
              <a:rPr lang="en-US" sz="1600" i="1" dirty="0" err="1"/>
              <a:t>Hôtel</a:t>
            </a:r>
            <a:r>
              <a:rPr lang="en-US" sz="1600" i="1" dirty="0"/>
              <a:t> de Ville </a:t>
            </a:r>
            <a:r>
              <a:rPr lang="en-US" sz="1600" dirty="0"/>
              <a:t>by </a:t>
            </a:r>
            <a:r>
              <a:rPr lang="en-US" sz="1600" dirty="0" err="1"/>
              <a:t>Amédée</a:t>
            </a:r>
            <a:r>
              <a:rPr lang="en-US" sz="1600" dirty="0"/>
              <a:t> Bourgeois (1830s)</a:t>
            </a:r>
            <a:r>
              <a:rPr lang="en-US" sz="1600" i="1" dirty="0"/>
              <a:t>; Battle outside the </a:t>
            </a:r>
            <a:r>
              <a:rPr lang="en-US" sz="1600" i="1" dirty="0" err="1"/>
              <a:t>Hôtel</a:t>
            </a:r>
            <a:r>
              <a:rPr lang="en-US" sz="1600" i="1" dirty="0"/>
              <a:t> de Ville</a:t>
            </a:r>
            <a:r>
              <a:rPr lang="en-US" sz="1600" dirty="0"/>
              <a:t>, by Jean Victor </a:t>
            </a:r>
            <a:r>
              <a:rPr lang="en-US" sz="1600" dirty="0" err="1"/>
              <a:t>Schnet</a:t>
            </a:r>
            <a:r>
              <a:rPr lang="en-US" sz="1600" dirty="0"/>
              <a:t> </a:t>
            </a:r>
            <a:r>
              <a:rPr lang="en-GB" sz="1600" dirty="0">
                <a:solidFill>
                  <a:prstClr val="white"/>
                </a:solidFill>
              </a:rPr>
              <a:t>(1833</a:t>
            </a:r>
            <a:r>
              <a:rPr lang="it-IT" sz="1600" dirty="0">
                <a:solidFill>
                  <a:prstClr val="white"/>
                </a:solidFill>
              </a:rPr>
              <a:t>)</a:t>
            </a:r>
          </a:p>
          <a:p>
            <a:pPr marL="342900" indent="-342900">
              <a:buFontTx/>
              <a:buAutoNum type="arabicPlain" startAt="1830"/>
            </a:pPr>
            <a:endParaRPr lang="en-GB" sz="1600" dirty="0">
              <a:solidFill>
                <a:prstClr val="white"/>
              </a:solidFill>
            </a:endParaRPr>
          </a:p>
        </p:txBody>
      </p:sp>
      <p:sp>
        <p:nvSpPr>
          <p:cNvPr id="3" name="Rectangle 2"/>
          <p:cNvSpPr/>
          <p:nvPr/>
        </p:nvSpPr>
        <p:spPr>
          <a:xfrm>
            <a:off x="538843" y="5828774"/>
            <a:ext cx="6246399" cy="830997"/>
          </a:xfrm>
          <a:prstGeom prst="rect">
            <a:avLst/>
          </a:prstGeom>
        </p:spPr>
        <p:txBody>
          <a:bodyPr wrap="square">
            <a:spAutoFit/>
          </a:bodyPr>
          <a:lstStyle/>
          <a:p>
            <a:r>
              <a:rPr lang="en-GB" sz="2400" b="1" dirty="0">
                <a:solidFill>
                  <a:srgbClr val="FFFF00"/>
                </a:solidFill>
                <a:effectLst>
                  <a:outerShdw blurRad="38100" dist="38100" dir="2700000" algn="tl">
                    <a:srgbClr val="000000">
                      <a:alpha val="43137"/>
                    </a:srgbClr>
                  </a:outerShdw>
                </a:effectLst>
              </a:rPr>
              <a:t>House of Orleans </a:t>
            </a:r>
          </a:p>
          <a:p>
            <a:r>
              <a:rPr lang="en-GB" sz="2400" b="1" dirty="0">
                <a:solidFill>
                  <a:srgbClr val="FFFF00"/>
                </a:solidFill>
                <a:effectLst>
                  <a:outerShdw blurRad="38100" dist="38100" dir="2700000" algn="tl">
                    <a:srgbClr val="000000">
                      <a:alpha val="43137"/>
                    </a:srgbClr>
                  </a:outerShdw>
                </a:effectLst>
              </a:rPr>
              <a:t>(1830–1848) constitutional monarchy</a:t>
            </a:r>
          </a:p>
        </p:txBody>
      </p:sp>
      <p:pic>
        <p:nvPicPr>
          <p:cNvPr id="6" name="Picture 5"/>
          <p:cNvPicPr>
            <a:picLocks noChangeAspect="1"/>
          </p:cNvPicPr>
          <p:nvPr/>
        </p:nvPicPr>
        <p:blipFill>
          <a:blip r:embed="rId3"/>
          <a:stretch>
            <a:fillRect/>
          </a:stretch>
        </p:blipFill>
        <p:spPr>
          <a:xfrm>
            <a:off x="5398605" y="930962"/>
            <a:ext cx="6660232" cy="4442323"/>
          </a:xfrm>
          <a:prstGeom prst="rect">
            <a:avLst/>
          </a:prstGeom>
        </p:spPr>
      </p:pic>
      <p:pic>
        <p:nvPicPr>
          <p:cNvPr id="7" name="Picture 6"/>
          <p:cNvPicPr>
            <a:picLocks noChangeAspect="1"/>
          </p:cNvPicPr>
          <p:nvPr/>
        </p:nvPicPr>
        <p:blipFill>
          <a:blip r:embed="rId4"/>
          <a:stretch>
            <a:fillRect/>
          </a:stretch>
        </p:blipFill>
        <p:spPr>
          <a:xfrm>
            <a:off x="324159" y="930961"/>
            <a:ext cx="4840900" cy="4442323"/>
          </a:xfrm>
          <a:prstGeom prst="rect">
            <a:avLst/>
          </a:prstGeom>
        </p:spPr>
      </p:pic>
    </p:spTree>
    <p:extLst>
      <p:ext uri="{BB962C8B-B14F-4D97-AF65-F5344CB8AC3E}">
        <p14:creationId xmlns:p14="http://schemas.microsoft.com/office/powerpoint/2010/main" val="20105372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ouis Philippe 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7546" y="0"/>
            <a:ext cx="6980454" cy="464988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4439816" y="4765790"/>
            <a:ext cx="1485900" cy="1338828"/>
          </a:xfrm>
          <a:prstGeom prst="rect">
            <a:avLst/>
          </a:prstGeom>
        </p:spPr>
        <p:txBody>
          <a:bodyPr wrap="square">
            <a:spAutoFit/>
          </a:bodyPr>
          <a:lstStyle/>
          <a:p>
            <a:r>
              <a:rPr lang="en-GB" sz="1350" dirty="0">
                <a:solidFill>
                  <a:schemeClr val="bg1"/>
                </a:solidFill>
              </a:rPr>
              <a:t>Louis-Philippe I, swearing on Constitutional Charter, , by Francois Gerard (1834) </a:t>
            </a:r>
          </a:p>
        </p:txBody>
      </p:sp>
      <p:sp>
        <p:nvSpPr>
          <p:cNvPr id="8" name="Rectangle 7"/>
          <p:cNvSpPr/>
          <p:nvPr/>
        </p:nvSpPr>
        <p:spPr>
          <a:xfrm>
            <a:off x="6166892" y="4765791"/>
            <a:ext cx="4321596" cy="1569660"/>
          </a:xfrm>
          <a:prstGeom prst="rect">
            <a:avLst/>
          </a:prstGeom>
        </p:spPr>
        <p:txBody>
          <a:bodyPr wrap="square">
            <a:spAutoFit/>
          </a:bodyPr>
          <a:lstStyle/>
          <a:p>
            <a:r>
              <a:rPr lang="en-GB" sz="3200" b="1" dirty="0">
                <a:solidFill>
                  <a:srgbClr val="FFFF00"/>
                </a:solidFill>
                <a:effectLst>
                  <a:outerShdw blurRad="38100" dist="38100" dir="2700000" algn="tl">
                    <a:srgbClr val="000000">
                      <a:alpha val="43137"/>
                    </a:srgbClr>
                  </a:outerShdw>
                </a:effectLst>
              </a:rPr>
              <a:t>Constitutional monarchy: </a:t>
            </a:r>
            <a:r>
              <a:rPr lang="en-GB" sz="3200" dirty="0">
                <a:solidFill>
                  <a:srgbClr val="FFFF00"/>
                </a:solidFill>
              </a:rPr>
              <a:t>Louis Philippe as ‘citizen king’ </a:t>
            </a:r>
          </a:p>
        </p:txBody>
      </p:sp>
      <p:sp>
        <p:nvSpPr>
          <p:cNvPr id="2" name="Title 1"/>
          <p:cNvSpPr>
            <a:spLocks noGrp="1"/>
          </p:cNvSpPr>
          <p:nvPr>
            <p:ph type="title"/>
          </p:nvPr>
        </p:nvSpPr>
        <p:spPr/>
        <p:txBody>
          <a:bodyPr/>
          <a:lstStyle/>
          <a:p>
            <a:endParaRPr lang="en-GB" dirty="0"/>
          </a:p>
        </p:txBody>
      </p:sp>
      <p:sp>
        <p:nvSpPr>
          <p:cNvPr id="9" name="Title 2"/>
          <p:cNvSpPr txBox="1">
            <a:spLocks/>
          </p:cNvSpPr>
          <p:nvPr/>
        </p:nvSpPr>
        <p:spPr>
          <a:xfrm>
            <a:off x="1981200" y="274638"/>
            <a:ext cx="4906888" cy="272231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a:t>July Revolution (1830)</a:t>
            </a:r>
          </a:p>
        </p:txBody>
      </p:sp>
      <p:pic>
        <p:nvPicPr>
          <p:cNvPr id="10" name="Content Placeholder 5"/>
          <p:cNvPicPr>
            <a:picLocks noChangeAspect="1"/>
          </p:cNvPicPr>
          <p:nvPr/>
        </p:nvPicPr>
        <p:blipFill>
          <a:blip r:embed="rId3"/>
          <a:stretch>
            <a:fillRect/>
          </a:stretch>
        </p:blipFill>
        <p:spPr>
          <a:xfrm>
            <a:off x="1554748" y="3063036"/>
            <a:ext cx="2643893" cy="3787378"/>
          </a:xfrm>
          <a:prstGeom prst="rect">
            <a:avLst/>
          </a:prstGeom>
        </p:spPr>
      </p:pic>
    </p:spTree>
    <p:extLst>
      <p:ext uri="{BB962C8B-B14F-4D97-AF65-F5344CB8AC3E}">
        <p14:creationId xmlns:p14="http://schemas.microsoft.com/office/powerpoint/2010/main" val="87427635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32633" y="0"/>
            <a:ext cx="9144000" cy="7098006"/>
          </a:xfrm>
          <a:prstGeom prst="rect">
            <a:avLst/>
          </a:prstGeom>
          <a:noFill/>
        </p:spPr>
        <p:txBody>
          <a:bodyPr wrap="square" lIns="540000" tIns="360000" rIns="540000" bIns="360000" rtlCol="0">
            <a:spAutoFit/>
          </a:bodyPr>
          <a:lstStyle/>
          <a:p>
            <a:r>
              <a:rPr lang="en-GB" sz="2200" b="1" dirty="0">
                <a:solidFill>
                  <a:srgbClr val="FFFF00"/>
                </a:solidFill>
              </a:rPr>
              <a:t>2. A Revolutionary City: </a:t>
            </a:r>
            <a:r>
              <a:rPr lang="en-GB" sz="2200" b="1" dirty="0">
                <a:solidFill>
                  <a:srgbClr val="FFFF00"/>
                </a:solidFill>
                <a:effectLst>
                  <a:outerShdw blurRad="38100" dist="38100" dir="2700000" algn="tl">
                    <a:srgbClr val="000000">
                      <a:alpha val="43137"/>
                    </a:srgbClr>
                  </a:outerShdw>
                </a:effectLst>
              </a:rPr>
              <a:t>February Revolution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US" sz="1600" dirty="0"/>
          </a:p>
          <a:p>
            <a:endParaRPr lang="en-GB" sz="2800" dirty="0">
              <a:solidFill>
                <a:srgbClr val="FFC000"/>
              </a:solidFill>
            </a:endParaRPr>
          </a:p>
          <a:p>
            <a:r>
              <a:rPr lang="en-GB" sz="2800" dirty="0">
                <a:solidFill>
                  <a:srgbClr val="FFC000"/>
                </a:solidFill>
              </a:rPr>
              <a:t>The French Second Republic (</a:t>
            </a:r>
            <a:r>
              <a:rPr lang="en-GB" sz="2000" dirty="0">
                <a:solidFill>
                  <a:srgbClr val="FFC000"/>
                </a:solidFill>
              </a:rPr>
              <a:t>Feb</a:t>
            </a:r>
            <a:r>
              <a:rPr lang="en-GB" sz="2800" dirty="0">
                <a:solidFill>
                  <a:srgbClr val="FFC000"/>
                </a:solidFill>
              </a:rPr>
              <a:t>1848–</a:t>
            </a:r>
            <a:r>
              <a:rPr lang="en-GB" sz="2000" dirty="0">
                <a:solidFill>
                  <a:srgbClr val="FFC000"/>
                </a:solidFill>
              </a:rPr>
              <a:t>Dec</a:t>
            </a:r>
            <a:r>
              <a:rPr lang="en-GB" sz="2800" dirty="0">
                <a:solidFill>
                  <a:srgbClr val="FFC000"/>
                </a:solidFill>
              </a:rPr>
              <a:t>1852)</a:t>
            </a:r>
          </a:p>
          <a:p>
            <a:endParaRPr lang="en-GB" sz="1600" dirty="0">
              <a:solidFill>
                <a:prstClr val="white"/>
              </a:solidFill>
            </a:endParaRPr>
          </a:p>
        </p:txBody>
      </p:sp>
      <p:pic>
        <p:nvPicPr>
          <p:cNvPr id="4" name="Picture 3"/>
          <p:cNvPicPr>
            <a:picLocks noChangeAspect="1"/>
          </p:cNvPicPr>
          <p:nvPr/>
        </p:nvPicPr>
        <p:blipFill>
          <a:blip r:embed="rId2"/>
          <a:stretch>
            <a:fillRect/>
          </a:stretch>
        </p:blipFill>
        <p:spPr>
          <a:xfrm>
            <a:off x="1524001" y="908720"/>
            <a:ext cx="9231796" cy="4608512"/>
          </a:xfrm>
          <a:prstGeom prst="rect">
            <a:avLst/>
          </a:prstGeom>
        </p:spPr>
      </p:pic>
      <p:sp>
        <p:nvSpPr>
          <p:cNvPr id="2" name="Rectangle 1"/>
          <p:cNvSpPr/>
          <p:nvPr/>
        </p:nvSpPr>
        <p:spPr>
          <a:xfrm>
            <a:off x="7968208" y="908720"/>
            <a:ext cx="2699792" cy="1754326"/>
          </a:xfrm>
          <a:prstGeom prst="rect">
            <a:avLst/>
          </a:prstGeom>
        </p:spPr>
        <p:txBody>
          <a:bodyPr wrap="square">
            <a:spAutoFit/>
          </a:bodyPr>
          <a:lstStyle/>
          <a:p>
            <a:pPr algn="r"/>
            <a:r>
              <a:rPr lang="en-US" dirty="0"/>
              <a:t>Alphonse de Lamartine heralding revolution outside Paris Town Hall, February 25 1848	</a:t>
            </a:r>
          </a:p>
          <a:p>
            <a:pPr algn="r"/>
            <a:r>
              <a:rPr lang="en-US" dirty="0"/>
              <a:t>Henri Félix Emmanuel </a:t>
            </a:r>
            <a:r>
              <a:rPr lang="en-US" dirty="0" err="1"/>
              <a:t>Philippoteaux</a:t>
            </a:r>
            <a:r>
              <a:rPr lang="en-US" dirty="0"/>
              <a:t>  </a:t>
            </a:r>
            <a:r>
              <a:rPr lang="en-GB" dirty="0"/>
              <a:t>(C19)</a:t>
            </a:r>
          </a:p>
        </p:txBody>
      </p:sp>
    </p:spTree>
    <p:extLst>
      <p:ext uri="{BB962C8B-B14F-4D97-AF65-F5344CB8AC3E}">
        <p14:creationId xmlns:p14="http://schemas.microsoft.com/office/powerpoint/2010/main" val="256483844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3327"/>
            <a:ext cx="9144000" cy="6017880"/>
          </a:xfrm>
          <a:prstGeom prst="rect">
            <a:avLst/>
          </a:prstGeom>
          <a:noFill/>
        </p:spPr>
        <p:txBody>
          <a:bodyPr wrap="square" lIns="540000" tIns="360000" rIns="540000" bIns="540000" rtlCol="0">
            <a:spAutoFit/>
          </a:bodyPr>
          <a:lstStyle/>
          <a:p>
            <a:r>
              <a:rPr lang="en-GB" sz="2200" b="1" dirty="0">
                <a:solidFill>
                  <a:srgbClr val="FF0000"/>
                </a:solidFill>
              </a:rPr>
              <a:t>2. A Revolutionary City: Red Paris</a:t>
            </a:r>
          </a:p>
          <a:p>
            <a:r>
              <a:rPr lang="en-GB" sz="2200" b="1" dirty="0">
                <a:effectLst>
                  <a:outerShdw blurRad="38100" dist="38100" dir="2700000" algn="tl">
                    <a:srgbClr val="000000">
                      <a:alpha val="43137"/>
                    </a:srgbClr>
                  </a:outerShdw>
                </a:effectLst>
              </a:rPr>
              <a:t>June Rebellion (1832) June Days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2492897"/>
            <a:ext cx="5400600" cy="421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312024" y="1268762"/>
            <a:ext cx="4176464" cy="1200329"/>
          </a:xfrm>
          <a:prstGeom prst="rect">
            <a:avLst/>
          </a:prstGeom>
        </p:spPr>
        <p:txBody>
          <a:bodyPr wrap="square">
            <a:spAutoFit/>
          </a:bodyPr>
          <a:lstStyle/>
          <a:p>
            <a:r>
              <a:rPr lang="en-GB" dirty="0">
                <a:solidFill>
                  <a:prstClr val="white"/>
                </a:solidFill>
              </a:rPr>
              <a:t>Later depiction of republicans during June Rebellion, as featured in Victor Hugo’s </a:t>
            </a:r>
            <a:r>
              <a:rPr lang="en-GB" i="1" dirty="0">
                <a:solidFill>
                  <a:prstClr val="white"/>
                </a:solidFill>
              </a:rPr>
              <a:t>Les </a:t>
            </a:r>
            <a:r>
              <a:rPr lang="en-GB" i="1" dirty="0" err="1">
                <a:solidFill>
                  <a:prstClr val="white"/>
                </a:solidFill>
              </a:rPr>
              <a:t>Miserables</a:t>
            </a:r>
            <a:r>
              <a:rPr lang="en-GB" dirty="0">
                <a:solidFill>
                  <a:prstClr val="white"/>
                </a:solidFill>
              </a:rPr>
              <a:t>; </a:t>
            </a:r>
            <a:r>
              <a:rPr lang="en-GB" i="1" dirty="0">
                <a:solidFill>
                  <a:prstClr val="white"/>
                </a:solidFill>
              </a:rPr>
              <a:t>Barricade on Rue </a:t>
            </a:r>
            <a:r>
              <a:rPr lang="en-GB" i="1" dirty="0" err="1">
                <a:solidFill>
                  <a:prstClr val="white"/>
                </a:solidFill>
              </a:rPr>
              <a:t>Soufflot</a:t>
            </a:r>
            <a:r>
              <a:rPr lang="en-GB" i="1" dirty="0">
                <a:solidFill>
                  <a:prstClr val="white"/>
                </a:solidFill>
              </a:rPr>
              <a:t>, June 1848</a:t>
            </a:r>
            <a:r>
              <a:rPr lang="en-GB" dirty="0">
                <a:solidFill>
                  <a:prstClr val="white"/>
                </a:solidFill>
              </a:rPr>
              <a:t>, by Horace Verne (below)</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25240" y="1102246"/>
            <a:ext cx="4438650"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25954" y="4077073"/>
            <a:ext cx="4001727" cy="2315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945138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Election of Louis Napoleon, December 1848</a:t>
            </a:r>
            <a:endParaRPr lang="en-GB" dirty="0"/>
          </a:p>
        </p:txBody>
      </p:sp>
      <p:pic>
        <p:nvPicPr>
          <p:cNvPr id="5" name="Picture 4"/>
          <p:cNvPicPr>
            <a:picLocks noChangeAspect="1"/>
          </p:cNvPicPr>
          <p:nvPr/>
        </p:nvPicPr>
        <p:blipFill rotWithShape="1">
          <a:blip r:embed="rId2"/>
          <a:srcRect l="59480" t="29132" r="3020" b="27914"/>
          <a:stretch/>
        </p:blipFill>
        <p:spPr>
          <a:xfrm>
            <a:off x="7195294" y="1643063"/>
            <a:ext cx="4787900" cy="4216012"/>
          </a:xfrm>
          <a:prstGeom prst="rect">
            <a:avLst/>
          </a:prstGeom>
        </p:spPr>
      </p:pic>
      <p:pic>
        <p:nvPicPr>
          <p:cNvPr id="6" name="Picture 5"/>
          <p:cNvPicPr>
            <a:picLocks noChangeAspect="1"/>
          </p:cNvPicPr>
          <p:nvPr/>
        </p:nvPicPr>
        <p:blipFill>
          <a:blip r:embed="rId3"/>
          <a:stretch>
            <a:fillRect/>
          </a:stretch>
        </p:blipFill>
        <p:spPr>
          <a:xfrm>
            <a:off x="3327400" y="1632348"/>
            <a:ext cx="3867894" cy="5052436"/>
          </a:xfrm>
          <a:prstGeom prst="rect">
            <a:avLst/>
          </a:prstGeom>
        </p:spPr>
      </p:pic>
      <p:pic>
        <p:nvPicPr>
          <p:cNvPr id="8" name="Content Placeholder 3"/>
          <p:cNvPicPr>
            <a:picLocks noChangeAspect="1"/>
          </p:cNvPicPr>
          <p:nvPr/>
        </p:nvPicPr>
        <p:blipFill>
          <a:blip r:embed="rId4"/>
          <a:stretch>
            <a:fillRect/>
          </a:stretch>
        </p:blipFill>
        <p:spPr>
          <a:xfrm>
            <a:off x="215900" y="1643063"/>
            <a:ext cx="3234463" cy="5041720"/>
          </a:xfrm>
          <a:prstGeom prst="rect">
            <a:avLst/>
          </a:prstGeom>
        </p:spPr>
      </p:pic>
    </p:spTree>
    <p:extLst>
      <p:ext uri="{BB962C8B-B14F-4D97-AF65-F5344CB8AC3E}">
        <p14:creationId xmlns:p14="http://schemas.microsoft.com/office/powerpoint/2010/main" val="235561102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French Empire (</a:t>
            </a:r>
            <a:r>
              <a:rPr lang="en-GB" dirty="0" smtClean="0">
                <a:solidFill>
                  <a:prstClr val="white"/>
                </a:solidFill>
              </a:rPr>
              <a:t>1852–1870</a:t>
            </a:r>
            <a:r>
              <a:rPr lang="en-GB" dirty="0">
                <a:solidFill>
                  <a:prstClr val="white"/>
                </a:solidFill>
              </a:rPr>
              <a:t>)</a:t>
            </a:r>
            <a:br>
              <a:rPr lang="en-GB" dirty="0">
                <a:solidFill>
                  <a:prstClr val="white"/>
                </a:solidFill>
              </a:rPr>
            </a:br>
            <a:endParaRPr lang="en-US" dirty="0"/>
          </a:p>
        </p:txBody>
      </p:sp>
      <p:sp>
        <p:nvSpPr>
          <p:cNvPr id="4" name="Rectangle 3"/>
          <p:cNvSpPr/>
          <p:nvPr/>
        </p:nvSpPr>
        <p:spPr>
          <a:xfrm>
            <a:off x="308784" y="1205948"/>
            <a:ext cx="6894132" cy="523220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rPr>
              <a:t>Suppression of June Days uprising (June 1848)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rPr>
              <a:t>Napoleon III elected president (Dec 1848)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srgbClr val="002060"/>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002060"/>
                </a:solidFill>
                <a:effectLst/>
                <a:uLnTx/>
                <a:uFillTx/>
              </a:rPr>
              <a:t>Coup of Dec 1851; empire re-established (1852)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002060"/>
                </a:solidFill>
                <a:effectLst/>
                <a:uLnTx/>
                <a:uFillTx/>
              </a:rPr>
              <a:t>Second French Empire (1852–1870)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srgbClr val="002060"/>
              </a:solidFill>
            </a:endParaRPr>
          </a:p>
          <a:p>
            <a:r>
              <a:rPr lang="en-GB" sz="2400" dirty="0">
                <a:solidFill>
                  <a:prstClr val="white"/>
                </a:solidFill>
              </a:rPr>
              <a:t>Emperor Napoléon III </a:t>
            </a:r>
            <a:r>
              <a:rPr lang="en-GB" sz="2400" dirty="0" smtClean="0">
                <a:solidFill>
                  <a:prstClr val="white"/>
                </a:solidFill>
              </a:rPr>
              <a:t>appointed Baron </a:t>
            </a:r>
            <a:r>
              <a:rPr lang="en-GB" sz="2400" dirty="0">
                <a:solidFill>
                  <a:prstClr val="white"/>
                </a:solidFill>
              </a:rPr>
              <a:t>Georges-</a:t>
            </a:r>
            <a:r>
              <a:rPr lang="en-GB" sz="2400" dirty="0" err="1">
                <a:solidFill>
                  <a:prstClr val="white"/>
                </a:solidFill>
              </a:rPr>
              <a:t>Eugène</a:t>
            </a:r>
            <a:r>
              <a:rPr lang="en-GB" sz="2400" dirty="0">
                <a:solidFill>
                  <a:prstClr val="white"/>
                </a:solidFill>
              </a:rPr>
              <a:t> Haussmann  (1809–1891), prefect of the Seine, between 1853 and 1870. </a:t>
            </a:r>
          </a:p>
          <a:p>
            <a:endParaRPr lang="en-GB" sz="2400" dirty="0" smtClean="0">
              <a:solidFill>
                <a:prstClr val="white"/>
              </a:solidFill>
            </a:endParaRPr>
          </a:p>
          <a:p>
            <a:r>
              <a:rPr lang="en-GB" sz="2400" dirty="0" smtClean="0">
                <a:solidFill>
                  <a:prstClr val="white"/>
                </a:solidFill>
              </a:rPr>
              <a:t>Haussmann </a:t>
            </a:r>
            <a:r>
              <a:rPr lang="en-GB" sz="2400" dirty="0" smtClean="0">
                <a:solidFill>
                  <a:prstClr val="white"/>
                </a:solidFill>
              </a:rPr>
              <a:t>commissioned </a:t>
            </a:r>
            <a:r>
              <a:rPr lang="en-GB" sz="2400" dirty="0">
                <a:solidFill>
                  <a:prstClr val="white"/>
                </a:solidFill>
              </a:rPr>
              <a:t>by </a:t>
            </a:r>
            <a:r>
              <a:rPr lang="en-GB" sz="2400" dirty="0" smtClean="0">
                <a:solidFill>
                  <a:prstClr val="white"/>
                </a:solidFill>
              </a:rPr>
              <a:t>to </a:t>
            </a:r>
            <a:r>
              <a:rPr lang="en-GB" sz="2400" dirty="0">
                <a:solidFill>
                  <a:prstClr val="white"/>
                </a:solidFill>
              </a:rPr>
              <a:t>oversee public works scheme in Paris</a:t>
            </a:r>
            <a:endParaRPr kumimoji="0" lang="en-GB" sz="2400" b="0" i="0" u="none" strike="noStrike" kern="1200" cap="none" spc="0" normalizeH="0" baseline="0" noProof="0" dirty="0" smtClean="0">
              <a:ln>
                <a:noFill/>
              </a:ln>
              <a:solidFill>
                <a:srgbClr val="002060"/>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smtClean="0">
              <a:ln>
                <a:noFill/>
              </a:ln>
              <a:solidFill>
                <a:srgbClr val="00206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11" name="Picture 10"/>
          <p:cNvPicPr>
            <a:picLocks noChangeAspect="1"/>
          </p:cNvPicPr>
          <p:nvPr/>
        </p:nvPicPr>
        <p:blipFill>
          <a:blip r:embed="rId2"/>
          <a:stretch>
            <a:fillRect/>
          </a:stretch>
        </p:blipFill>
        <p:spPr>
          <a:xfrm>
            <a:off x="7643178" y="846138"/>
            <a:ext cx="4240039" cy="5923411"/>
          </a:xfrm>
          <a:prstGeom prst="rect">
            <a:avLst/>
          </a:prstGeom>
        </p:spPr>
      </p:pic>
      <p:sp>
        <p:nvSpPr>
          <p:cNvPr id="12" name="Rectangle 11"/>
          <p:cNvSpPr/>
          <p:nvPr/>
        </p:nvSpPr>
        <p:spPr>
          <a:xfrm>
            <a:off x="7804549" y="972017"/>
            <a:ext cx="195103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00"/>
                </a:solidFill>
                <a:effectLst/>
                <a:uLnTx/>
                <a:uFillTx/>
                <a:latin typeface="Franklin Gothic Medium"/>
                <a:ea typeface="+mn-ea"/>
                <a:cs typeface="+mn-cs"/>
              </a:rPr>
              <a:t>Louis-Napoléon </a:t>
            </a:r>
            <a:r>
              <a:rPr kumimoji="0" lang="en-US" sz="1800" b="1" i="0" u="none" strike="noStrike" kern="1200" cap="none" spc="0" normalizeH="0" baseline="0" noProof="0" dirty="0" smtClean="0">
                <a:ln>
                  <a:noFill/>
                </a:ln>
                <a:solidFill>
                  <a:srgbClr val="FFFF00"/>
                </a:solidFill>
                <a:effectLst/>
                <a:uLnTx/>
                <a:uFillTx/>
                <a:latin typeface="Franklin Gothic Medium"/>
                <a:ea typeface="+mn-ea"/>
                <a:cs typeface="+mn-cs"/>
              </a:rPr>
              <a:t>Bonaparte, Napoleon III – Emperor of France, 1852–1870</a:t>
            </a:r>
            <a:endParaRPr kumimoji="0" lang="en-US" sz="1800" b="0" i="0" u="none" strike="noStrike" kern="1200" cap="none" spc="0" normalizeH="0" baseline="0" noProof="0" dirty="0">
              <a:ln>
                <a:noFill/>
              </a:ln>
              <a:solidFill>
                <a:srgbClr val="FFFF00"/>
              </a:solidFill>
              <a:effectLst/>
              <a:uLnTx/>
              <a:uFillTx/>
              <a:latin typeface="Franklin Gothic Medium"/>
              <a:ea typeface="+mn-ea"/>
              <a:cs typeface="+mn-cs"/>
            </a:endParaRPr>
          </a:p>
        </p:txBody>
      </p:sp>
    </p:spTree>
    <p:extLst>
      <p:ext uri="{BB962C8B-B14F-4D97-AF65-F5344CB8AC3E}">
        <p14:creationId xmlns:p14="http://schemas.microsoft.com/office/powerpoint/2010/main" val="325077318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lIns="540000" tIns="360000" rIns="540000" bIns="360000" numCol="1" spcCol="360000">
        <a:spAutoFit/>
      </a:bodyPr>
      <a:lstStyle>
        <a:defPPr>
          <a:defRPr sz="2000" b="1" dirty="0"/>
        </a:defPPr>
      </a:lstStyle>
    </a:spDef>
  </a:objectDefaults>
  <a:extraClrSchemeLst/>
</a:theme>
</file>

<file path=ppt/theme/theme2.xml><?xml version="1.0" encoding="utf-8"?>
<a:theme xmlns:a="http://schemas.openxmlformats.org/drawingml/2006/main" name="2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TotalTime>
  <Words>3447</Words>
  <Application>Microsoft Office PowerPoint</Application>
  <PresentationFormat>Widescreen</PresentationFormat>
  <Paragraphs>537</Paragraphs>
  <Slides>45</Slides>
  <Notes>36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45</vt:i4>
      </vt:variant>
    </vt:vector>
  </HeadingPairs>
  <TitlesOfParts>
    <vt:vector size="52" baseType="lpstr">
      <vt:lpstr>Arial</vt:lpstr>
      <vt:lpstr>Calibri</vt:lpstr>
      <vt:lpstr>Franklin Gothic Medium</vt:lpstr>
      <vt:lpstr>Times New Roman</vt:lpstr>
      <vt:lpstr>Wingdings 2</vt:lpstr>
      <vt:lpstr>1_Office Theme</vt:lpstr>
      <vt:lpstr>2_Office Theme</vt:lpstr>
      <vt:lpstr>PowerPoint Presentation</vt:lpstr>
      <vt:lpstr>PowerPoint Presentation</vt:lpstr>
      <vt:lpstr>‘CITY’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Bourbon Restoration (1814–1815, 1815–1830)  </vt:lpstr>
      <vt:lpstr>PowerPoint Presentation</vt:lpstr>
      <vt:lpstr>PowerPoint Presentation</vt:lpstr>
      <vt:lpstr>PowerPoint Presentation</vt:lpstr>
      <vt:lpstr>PowerPoint Presentation</vt:lpstr>
      <vt:lpstr>PowerPoint Presentation</vt:lpstr>
      <vt:lpstr>Election of Louis Napoleon, December 1848</vt:lpstr>
      <vt:lpstr>Second French Empire (1852–1870)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11</cp:revision>
  <cp:lastPrinted>2018-11-26T08:21:28Z</cp:lastPrinted>
  <dcterms:created xsi:type="dcterms:W3CDTF">2018-11-22T10:37:21Z</dcterms:created>
  <dcterms:modified xsi:type="dcterms:W3CDTF">2018-11-26T09:29:36Z</dcterms:modified>
</cp:coreProperties>
</file>