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8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embeddedFontLst>
    <p:embeddedFont>
      <p:font typeface="Aptos Light" panose="020B0004020202020204" pitchFamily="34" charset="0"/>
      <p:regular r:id="rId19"/>
      <p:italic r:id="rId20"/>
    </p:embeddedFont>
    <p:embeddedFont>
      <p:font typeface="Walbaum Display" panose="02070503090703020303" pitchFamily="18" charset="0"/>
      <p:regular r:id="rId21"/>
      <p:bold r:id="rId22"/>
      <p:italic r:id="rId23"/>
      <p:boldItalic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762B"/>
    <a:srgbClr val="BA9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0123" autoAdjust="0"/>
  </p:normalViewPr>
  <p:slideViewPr>
    <p:cSldViewPr snapToGrid="0" snapToObjects="1">
      <p:cViewPr varScale="1">
        <p:scale>
          <a:sx n="71" d="100"/>
          <a:sy n="71" d="100"/>
        </p:scale>
        <p:origin x="867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3279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510F2-EAE5-4027-1012-FE3A21587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907E47-87D4-4486-13B2-E563A949C0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2C69EE-080A-B308-FC79-CF826F5FE5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8C994B-8994-BE0F-294B-DBFA1970508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6480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B9CACB-4F1E-BBA6-F50E-4740D67B5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584750-1C9B-8338-05AA-14AC518036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889078-E9F9-A48E-4318-CD25B53B87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71E12-BC3B-FDE0-9AF9-794BA1B2E1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427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D8A43-1A2F-B61C-6333-D35326CA6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DFDCDB-5B55-2834-6714-FC80007096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44823A-20D4-B38B-5248-067451C1A3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5FF558-713F-7860-063B-2C02A39FD65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59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72A86-335C-DA53-CC77-0B6F17884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CA69FD-3E04-8159-4CCD-CA07523EA4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083CC1-5AF5-A429-8B03-DB82101E84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C2360C-4173-B96D-7A1D-352A1A0FBC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5573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21C16-3453-8D69-2938-C94C30832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9EA34C-5779-6C5E-7B40-ED6FB99ABA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0E3F93-97C5-FA89-1077-654E36A594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F23447-3800-85CD-45A8-E690890D0C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7267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D12220-5C39-8251-4642-2373BD516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6CE57A-2920-9FD4-40C1-53F56E2FA3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85EAD2-D2BA-7C51-A5E1-6C66038D0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79359A-5DA4-EDD6-3371-D6B76280CF6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807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40410"/>
            <a:ext cx="10813067" cy="7838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998185"/>
            <a:ext cx="10813067" cy="54150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2974" y="1606318"/>
            <a:ext cx="11268845" cy="479145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B8170F-0370-4A38-8BF3-83D69476AE62}" type="datetime1">
              <a:rPr lang="en-US" smtClean="0"/>
              <a:t>9/25/2026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FC4771-5A22-2E68-AB04-0949D0A15B66}"/>
              </a:ext>
            </a:extLst>
          </p:cNvPr>
          <p:cNvCxnSpPr>
            <a:cxnSpLocks/>
          </p:cNvCxnSpPr>
          <p:nvPr/>
        </p:nvCxnSpPr>
        <p:spPr>
          <a:xfrm flipH="1">
            <a:off x="0" y="159971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A95C5A-6D75-9E1D-C459-7F2022E84F55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ED5AC1-9F96-A868-7F45-523BF1A45E7C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E1F764-5B01-7711-9CF1-7EA13A629701}"/>
              </a:ext>
            </a:extLst>
          </p:cNvPr>
          <p:cNvCxnSpPr>
            <a:cxnSpLocks/>
          </p:cNvCxnSpPr>
          <p:nvPr/>
        </p:nvCxnSpPr>
        <p:spPr>
          <a:xfrm flipH="1">
            <a:off x="0" y="639617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308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60221"/>
            <a:ext cx="10515600" cy="13304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04291"/>
            <a:ext cx="10515600" cy="41726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6D044F-5574-D6D7-2A47-5069E411C22F}"/>
              </a:ext>
            </a:extLst>
          </p:cNvPr>
          <p:cNvCxnSpPr>
            <a:cxnSpLocks/>
          </p:cNvCxnSpPr>
          <p:nvPr/>
        </p:nvCxnSpPr>
        <p:spPr>
          <a:xfrm flipH="1">
            <a:off x="0" y="1825625"/>
            <a:ext cx="12210293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499264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45" y="1480212"/>
            <a:ext cx="3849131" cy="2871351"/>
          </a:xfrm>
        </p:spPr>
        <p:txBody>
          <a:bodyPr anchor="ctr">
            <a:normAutofit/>
          </a:bodyPr>
          <a:lstStyle>
            <a:lvl1pPr algn="ctr">
              <a:defRPr sz="36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46" y="5410440"/>
            <a:ext cx="3849128" cy="10682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04414" cy="6859634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29501" y="6445997"/>
            <a:ext cx="295546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26650" y="6445997"/>
            <a:ext cx="135305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5D1244-0536-4076-95F8-65E3144966FF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BE003B-9AA9-5AAB-16A3-CC8CD5997AAA}"/>
              </a:ext>
            </a:extLst>
          </p:cNvPr>
          <p:cNvCxnSpPr>
            <a:cxnSpLocks/>
          </p:cNvCxnSpPr>
          <p:nvPr/>
        </p:nvCxnSpPr>
        <p:spPr>
          <a:xfrm flipH="1">
            <a:off x="7206802" y="5031087"/>
            <a:ext cx="498519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CBC2A1-BC50-27CD-C764-435FA7A59ABD}"/>
              </a:ext>
            </a:extLst>
          </p:cNvPr>
          <p:cNvCxnSpPr>
            <a:cxnSpLocks/>
          </p:cNvCxnSpPr>
          <p:nvPr/>
        </p:nvCxnSpPr>
        <p:spPr>
          <a:xfrm>
            <a:off x="720680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1760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6222" y="1246912"/>
            <a:ext cx="8919556" cy="3050766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378" y="5345199"/>
            <a:ext cx="7289245" cy="118403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F94E15-B448-489B-871D-A40527BFA7B7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C4A186-7A3C-2849-F4A7-5B5565EB29E6}"/>
              </a:ext>
            </a:extLst>
          </p:cNvPr>
          <p:cNvCxnSpPr>
            <a:cxnSpLocks/>
          </p:cNvCxnSpPr>
          <p:nvPr/>
        </p:nvCxnSpPr>
        <p:spPr>
          <a:xfrm flipH="1">
            <a:off x="0" y="5016433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0C7E87E-EC44-47F9-6172-5EEA03DE5D87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48233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2D6AD5-6168-B411-89A9-90C82303B25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C6DA0-2CB8-AFC5-DB06-AB9235983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38087"/>
            <a:ext cx="8932653" cy="3312544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cap="all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16A9F-28B9-2207-66D3-D952EB7EC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-789870"/>
            <a:ext cx="10515600" cy="63835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3F77F-C41D-1011-B9F4-A5DE814F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75108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CD507-925C-84B3-8F49-9F3B91209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3B4AE-32E8-CAFF-4A3C-6CBE4FFF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BFA0DE8-9E4B-D747-CB64-14B8DEDC02EA}"/>
              </a:ext>
            </a:extLst>
          </p:cNvPr>
          <p:cNvCxnSpPr>
            <a:cxnSpLocks/>
          </p:cNvCxnSpPr>
          <p:nvPr/>
        </p:nvCxnSpPr>
        <p:spPr>
          <a:xfrm flipH="1">
            <a:off x="0" y="1367580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EB75EB-F27E-271A-C843-4096E1F19057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4506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02D18C4-A1A8-6CA4-B4A2-0E9791DC7F7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22507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79085" y="2249592"/>
            <a:ext cx="6100623" cy="3787062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694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0D0A563-F018-FFF1-B911-D69E42CEEAA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30279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DA2B1BE-7DDF-C8B4-6A46-21B5A0257D0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8364" y="1830708"/>
            <a:ext cx="5321063" cy="456392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6552" y="2191025"/>
            <a:ext cx="5733156" cy="3894807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5DD64E6-257D-65B2-D2A7-6A1002E1E580}"/>
              </a:ext>
            </a:extLst>
          </p:cNvPr>
          <p:cNvCxnSpPr>
            <a:cxnSpLocks/>
          </p:cNvCxnSpPr>
          <p:nvPr/>
        </p:nvCxnSpPr>
        <p:spPr>
          <a:xfrm>
            <a:off x="5321065" y="1822345"/>
            <a:ext cx="0" cy="5035655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820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1299"/>
            <a:ext cx="3689927" cy="1486906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4515" y="2780147"/>
            <a:ext cx="6567049" cy="3359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C9D0B-C1A3-434D-9CF9-A666A14DD8A1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5C1EC-3A2D-2E51-65A6-6155B3776C4A}"/>
              </a:ext>
            </a:extLst>
          </p:cNvPr>
          <p:cNvCxnSpPr>
            <a:cxnSpLocks/>
          </p:cNvCxnSpPr>
          <p:nvPr/>
        </p:nvCxnSpPr>
        <p:spPr>
          <a:xfrm flipH="1">
            <a:off x="0" y="239797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97FEE4-9B7E-CE58-4AA3-EC6E3E1861F3}"/>
              </a:ext>
            </a:extLst>
          </p:cNvPr>
          <p:cNvCxnSpPr>
            <a:cxnSpLocks/>
          </p:cNvCxnSpPr>
          <p:nvPr/>
        </p:nvCxnSpPr>
        <p:spPr>
          <a:xfrm>
            <a:off x="4469245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7192707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360">
          <p15:clr>
            <a:srgbClr val="FBAE40"/>
          </p15:clr>
        </p15:guide>
        <p15:guide id="4" pos="2928">
          <p15:clr>
            <a:srgbClr val="FBAE40"/>
          </p15:clr>
        </p15:guide>
        <p15:guide id="5" pos="47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473"/>
            <a:ext cx="3664107" cy="386405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0349" y="720473"/>
            <a:ext cx="6309360" cy="5303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22FE-7CAA-4561-B3B2-F8D8C37BE3D2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AC6891-86BE-FF41-E94E-AB97BFFB2322}"/>
              </a:ext>
            </a:extLst>
          </p:cNvPr>
          <p:cNvCxnSpPr>
            <a:cxnSpLocks/>
          </p:cNvCxnSpPr>
          <p:nvPr/>
        </p:nvCxnSpPr>
        <p:spPr>
          <a:xfrm>
            <a:off x="464346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51E503-5C8D-3CDA-5CC2-A56B4F2A619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2025225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995" y="559483"/>
            <a:ext cx="6825541" cy="10096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421943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1994" y="2083837"/>
            <a:ext cx="6825545" cy="4032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811448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A625-EDE8-4CCD-93F2-36B8EAED6AA1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423739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4425535" y="1810995"/>
            <a:ext cx="7750205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655900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644" y="669386"/>
            <a:ext cx="7231413" cy="10058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8994" y="-5468"/>
            <a:ext cx="4011836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2644" y="1812385"/>
            <a:ext cx="7231407" cy="44238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408011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A7B9-17B9-4425-9158-739F678A55EB}" type="datetime1">
              <a:rPr lang="en-US" smtClean="0"/>
              <a:t>9/25/2026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00921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351679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0728"/>
            <a:ext cx="7281067" cy="10058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3728"/>
            <a:ext cx="7281061" cy="44238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5489" y="-6369"/>
            <a:ext cx="3996512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FF4C-7F6A-4962-9270-F797B8959287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818828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272423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78485"/>
            <a:ext cx="6369370" cy="10058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1484"/>
            <a:ext cx="6360897" cy="42921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7100" y="-8466"/>
            <a:ext cx="4914895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F86E1-145A-4683-AD05-97E7E41B4995}" type="datetime1">
              <a:rPr lang="en-US" smtClean="0"/>
              <a:t>9/25/2026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727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8676699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8145"/>
            <a:ext cx="4000497" cy="16797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2880"/>
            <a:ext cx="4000497" cy="3789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53323" y="0"/>
            <a:ext cx="733867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4000500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14CE5-CB23-4F24-AF40-FFA10F25B799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849331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187134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9922" y="458144"/>
            <a:ext cx="3909536" cy="14858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6839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9922" y="2463789"/>
            <a:ext cx="3909534" cy="35610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9A3FF-4925-4C53-B6D9-F2B1807D4179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A67EAFE-BA64-2156-9780-AA400F6F3026}"/>
              </a:ext>
            </a:extLst>
          </p:cNvPr>
          <p:cNvCxnSpPr>
            <a:cxnSpLocks/>
          </p:cNvCxnSpPr>
          <p:nvPr/>
        </p:nvCxnSpPr>
        <p:spPr>
          <a:xfrm>
            <a:off x="727134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F2342-86AA-3EA4-EB3B-2DB8D68315E6}"/>
              </a:ext>
            </a:extLst>
          </p:cNvPr>
          <p:cNvCxnSpPr>
            <a:cxnSpLocks/>
          </p:cNvCxnSpPr>
          <p:nvPr/>
        </p:nvCxnSpPr>
        <p:spPr>
          <a:xfrm flipH="1">
            <a:off x="7227420" y="2212509"/>
            <a:ext cx="493532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202313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959530"/>
            <a:ext cx="3512409" cy="219986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B441162-7125-E1E0-1B82-FCC1AB84227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857" y="-1"/>
            <a:ext cx="12192000" cy="364897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3613" y="3959529"/>
            <a:ext cx="7011183" cy="23695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1" y="6445997"/>
            <a:ext cx="3543299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747AD-BB60-464B-B16B-6CC7DCEAA31E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FF81FBD-8D67-B5E4-E22E-74E98EF89F80}"/>
              </a:ext>
            </a:extLst>
          </p:cNvPr>
          <p:cNvCxnSpPr>
            <a:cxnSpLocks/>
          </p:cNvCxnSpPr>
          <p:nvPr/>
        </p:nvCxnSpPr>
        <p:spPr>
          <a:xfrm>
            <a:off x="4290210" y="3648976"/>
            <a:ext cx="0" cy="3209024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92870-1B48-2935-21E8-3BC6F474C661}"/>
              </a:ext>
            </a:extLst>
          </p:cNvPr>
          <p:cNvCxnSpPr>
            <a:cxnSpLocks/>
          </p:cNvCxnSpPr>
          <p:nvPr/>
        </p:nvCxnSpPr>
        <p:spPr>
          <a:xfrm flipH="1">
            <a:off x="-857" y="3654706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18487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77072"/>
            <a:ext cx="4958078" cy="122548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42182"/>
            <a:ext cx="5758172" cy="454645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142" y="377072"/>
            <a:ext cx="5558655" cy="57974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0F08F-40FA-4D3B-96CF-F8FAF483E9A7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575817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1842182"/>
            <a:ext cx="5758174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1148985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407360"/>
            <a:ext cx="3543299" cy="173282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598"/>
            <a:ext cx="4460008" cy="3601433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635" y="788704"/>
            <a:ext cx="6730614" cy="53858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543300" cy="365125"/>
          </a:xfrm>
        </p:spPr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EDF0F-3515-4895-B663-882304741893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4068031"/>
            <a:ext cx="446000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446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58D1-F636-9620-582E-41FBB707092B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7293293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1F6A87-CC7B-D4BD-1F6A-C3948971C39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88720" y="5264780"/>
            <a:ext cx="9811512" cy="109728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10000"/>
              </a:lnSpc>
              <a:defRPr lang="en-US" sz="2800" cap="all" spc="100" baseline="0" dirty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76656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ADE133-B5D6-A1C0-6BC9-C723D008EC0E}"/>
              </a:ext>
            </a:extLst>
          </p:cNvPr>
          <p:cNvCxnSpPr>
            <a:cxnSpLocks/>
          </p:cNvCxnSpPr>
          <p:nvPr/>
        </p:nvCxnSpPr>
        <p:spPr>
          <a:xfrm flipH="1">
            <a:off x="0" y="501866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6231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FB4D75-C478-D736-9A5A-B64DEA24103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93103" y="1493520"/>
            <a:ext cx="8805794" cy="3911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5400" b="0">
                <a:solidFill>
                  <a:schemeClr val="tx2"/>
                </a:solidFill>
                <a:latin typeface="+mj-lt"/>
              </a:defRPr>
            </a:lvl1pPr>
            <a:lvl2pPr marL="228600" indent="0" algn="ctr">
              <a:lnSpc>
                <a:spcPct val="110000"/>
              </a:lnSpc>
              <a:buNone/>
              <a:defRPr sz="4800" b="0">
                <a:solidFill>
                  <a:schemeClr val="tx2"/>
                </a:solidFill>
                <a:latin typeface="+mj-lt"/>
              </a:defRPr>
            </a:lvl2pPr>
            <a:lvl3pPr marL="457200" indent="0" algn="ctr">
              <a:lnSpc>
                <a:spcPct val="110000"/>
              </a:lnSpc>
              <a:buNone/>
              <a:defRPr sz="4400" b="0">
                <a:solidFill>
                  <a:schemeClr val="tx2"/>
                </a:solidFill>
                <a:latin typeface="+mj-lt"/>
              </a:defRPr>
            </a:lvl3pPr>
            <a:lvl4pPr marL="685800" indent="0" algn="ctr">
              <a:lnSpc>
                <a:spcPct val="110000"/>
              </a:lnSpc>
              <a:buNone/>
              <a:defRPr sz="4000" b="0">
                <a:solidFill>
                  <a:schemeClr val="tx2"/>
                </a:solidFill>
                <a:latin typeface="+mj-lt"/>
              </a:defRPr>
            </a:lvl4pPr>
            <a:lvl5pPr marL="914400" indent="0" algn="ctr">
              <a:lnSpc>
                <a:spcPct val="110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3B8C54-B76A-4DD8-BD0B-11200408342B}" type="datetime1">
              <a:rPr lang="en-US" smtClean="0"/>
              <a:t>9/25/2026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547212-589F-3A5C-2FF7-4E576B86E3A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E2472-A2D0-B3C4-1592-E709B2EC9AD6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F95E0B8-C6C3-8095-D53F-FB618E39D7CE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D2DF78-237E-1E21-906C-273460F55F55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3599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7DCC75-46A1-9953-9459-89672E9805A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2100" y="5549186"/>
            <a:ext cx="9199563" cy="6531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 cap="all" spc="100" baseline="0">
                <a:solidFill>
                  <a:schemeClr val="accent4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6EB602-83B2-B4EE-7805-FB94B774766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562100" y="823913"/>
            <a:ext cx="9199563" cy="3614737"/>
          </a:xfrm>
        </p:spPr>
        <p:txBody>
          <a:bodyPr anchor="ctr">
            <a:normAutofit/>
          </a:bodyPr>
          <a:lstStyle>
            <a:lvl1pPr marL="182880" indent="-182880">
              <a:buNone/>
              <a:defRPr sz="400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1338F2-C5CE-45A7-7748-138B348BA1E7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4CFB94-8AB3-65DB-0B12-EC4F7DAAEBF7}"/>
              </a:ext>
            </a:extLst>
          </p:cNvPr>
          <p:cNvCxnSpPr>
            <a:cxnSpLocks/>
          </p:cNvCxnSpPr>
          <p:nvPr/>
        </p:nvCxnSpPr>
        <p:spPr>
          <a:xfrm flipH="1">
            <a:off x="0" y="504372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8488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27BF6-CDFA-AAF4-F7FD-F4F8D06FF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5309"/>
            <a:ext cx="11277600" cy="914400"/>
          </a:xfrm>
        </p:spPr>
        <p:txBody>
          <a:bodyPr anchor="ctr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B1904-05A3-AF54-90B7-8B4E5E9BFC6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5613" y="1677988"/>
            <a:ext cx="5181600" cy="44989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D15555F-2C1E-04D7-CE37-D06ABFB5685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3200" y="1677988"/>
            <a:ext cx="5180013" cy="4498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8197-F703-726D-4372-C7520052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FAA39-5E1E-3A94-5A04-C36BA19E3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80595-19B6-01B9-FCF5-F94B0C1BB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2C5098A-8A29-951C-ABCF-B4C329C3A94F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4A1D01-2B46-73F0-8DC7-926AA95F7DFC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5784152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F27A1-B3E2-4312-9475-76586DB1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6838"/>
            <a:ext cx="11274552" cy="914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D6984-5D8F-6F35-3DC2-352D46E75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199" y="1475623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D5136-48A0-D788-8CE2-627309A00EC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522538"/>
            <a:ext cx="5178425" cy="38068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7CEA6-7FDB-2A72-485B-D38A79C18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56248" y="1475622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C4D723F-4492-3B3B-CE74-0959714EEB1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6375" y="2522538"/>
            <a:ext cx="5175249" cy="38068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FA108E0-63AE-4B5C-404F-AD0FEC4AB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2E2EB77-3CF8-CDC9-D0D4-1AC07FC5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918C09E-FCA3-F1F6-7408-40D98FCE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4F547E-1AC1-2FFD-3E17-DC3F25B07823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95E25D-D4B1-2002-F8AB-8B987C1683D9}"/>
              </a:ext>
            </a:extLst>
          </p:cNvPr>
          <p:cNvCxnSpPr>
            <a:cxnSpLocks/>
          </p:cNvCxnSpPr>
          <p:nvPr/>
        </p:nvCxnSpPr>
        <p:spPr>
          <a:xfrm flipH="1">
            <a:off x="0" y="226812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35EA16-C700-BA75-F075-2E4BC3EAFBE2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08867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2C1-DD73-A90F-46E0-33A4D558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8C10-87B8-01D2-2FEE-DAC41B9C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5E57E-7F73-3825-2158-80859BAD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9701D-AA71-4F6F-B74A-236E07E9ABE4}" type="datetime1">
              <a:rPr lang="en-US" smtClean="0"/>
              <a:t>9/25/2026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634BF-792D-AC8C-B0E0-492263401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189758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51370D-0A93-44DD-E049-EF3265B7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F00A2-5853-30A7-62F5-7C7CB5A22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6D589-8B08-4190-9F3B-BA01ED2999CB}" type="datetime1">
              <a:rPr lang="en-US" smtClean="0"/>
              <a:t>9/25/2026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E97DA-A7DF-E3FF-8937-F6A36D17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683301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319627-2791-E32D-91B0-857B27F822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11122508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3528206"/>
            <a:ext cx="11122509" cy="275425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12446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CD7571-736E-B4CB-34E0-C8B31B5A98C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6768193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528206"/>
            <a:ext cx="6768193" cy="1794899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45097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013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BA9700"/>
          </a:fgClr>
          <a:bgClr>
            <a:schemeClr val="tx2">
              <a:lumMod val="10000"/>
              <a:lumOff val="9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57148D-D60C-3359-4AC2-15A43E221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1"/>
            <a:ext cx="10515600" cy="1157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731C-FCAE-A05A-5A11-57005B86A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52E70-B2DF-717F-6373-70A688FAD8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445997"/>
            <a:ext cx="3949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215E5-6146-14C5-665E-EF04630DC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37594" y="6445997"/>
            <a:ext cx="18421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18A4B20A-718A-4149-B5D2-676E857EB828}" type="datetime1">
              <a:rPr lang="en-US" smtClean="0"/>
              <a:t>9/25/2026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8FA3A-8706-3F4B-41CC-B024431F6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4800" y="6445997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882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  <p:sldLayoutId id="2147483698" r:id="rId18"/>
    <p:sldLayoutId id="2147483699" r:id="rId19"/>
    <p:sldLayoutId id="2147483700" r:id="rId20"/>
    <p:sldLayoutId id="2147483701" r:id="rId21"/>
    <p:sldLayoutId id="2147483702" r:id="rId22"/>
    <p:sldLayoutId id="2147483703" r:id="rId23"/>
    <p:sldLayoutId id="2147483704" r:id="rId24"/>
    <p:sldLayoutId id="2147483705" r:id="rId25"/>
    <p:sldLayoutId id="2147483706" r:id="rId26"/>
    <p:sldLayoutId id="2147483707" r:id="rId27"/>
    <p:sldLayoutId id="2147483708" r:id="rId2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08">
          <p15:clr>
            <a:srgbClr val="F26B43"/>
          </p15:clr>
        </p15:guide>
        <p15:guide id="3" pos="4872">
          <p15:clr>
            <a:srgbClr val="F26B43"/>
          </p15:clr>
        </p15:guide>
        <p15:guide id="4" pos="5160">
          <p15:clr>
            <a:srgbClr val="F26B43"/>
          </p15:clr>
        </p15:guide>
        <p15:guide id="5" pos="2520">
          <p15:clr>
            <a:srgbClr val="F26B43"/>
          </p15:clr>
        </p15:guide>
        <p15:guide id="6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ggle.com/datasets/shashwatwork/phishing-dataset-for-machine-learni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42979-022-01069-1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98086" y="799009"/>
            <a:ext cx="4831177" cy="17600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4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Detecting Phishing Attacks Using Machine Learning Techniques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855248" y="4298950"/>
            <a:ext cx="683322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dirty="0">
                <a:solidFill>
                  <a:srgbClr val="3A3630"/>
                </a:solidFill>
                <a:latin typeface="Times New Roman" panose="02020603050405020304" pitchFamily="18" charset="0"/>
                <a:ea typeface="Source Sans 3 Bold" pitchFamily="34" charset="-122"/>
                <a:cs typeface="Times New Roman" panose="02020603050405020304" pitchFamily="18" charset="0"/>
              </a:rPr>
              <a:t>MSc Cybersecurity and Digital Forensics</a:t>
            </a:r>
            <a:r>
              <a:rPr lang="en-US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MSc Computing – Masters Project(ACFA7003)</a:t>
            </a:r>
            <a:endParaRPr lang="en-A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Name: </a:t>
            </a: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Sohanur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Rahman </a:t>
            </a:r>
            <a:endParaRPr lang="en-A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l">
              <a:lnSpc>
                <a:spcPct val="133000"/>
              </a:lnSpc>
              <a:buNone/>
            </a:pPr>
            <a:r>
              <a:rPr lang="en-US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ID: 2434329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I and Machine Learning in Phishing Detection | PhishGrid">
            <a:extLst>
              <a:ext uri="{FF2B5EF4-FFF2-40B4-BE49-F238E27FC236}">
                <a16:creationId xmlns:a16="http://schemas.microsoft.com/office/drawing/2014/main" id="{550EBBC2-C4C3-AB64-F4B2-C52384FE19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7489" y="1108075"/>
            <a:ext cx="5686425" cy="31908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">
            <a:extLst>
              <a:ext uri="{FF2B5EF4-FFF2-40B4-BE49-F238E27FC236}">
                <a16:creationId xmlns:a16="http://schemas.microsoft.com/office/drawing/2014/main" id="{B0AC0444-1E12-9FFD-80D1-7B55AD5908CC}"/>
              </a:ext>
            </a:extLst>
          </p:cNvPr>
          <p:cNvSpPr/>
          <p:nvPr/>
        </p:nvSpPr>
        <p:spPr>
          <a:xfrm>
            <a:off x="1748596" y="2945508"/>
            <a:ext cx="2608251" cy="2581233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Shape 1">
            <a:extLst>
              <a:ext uri="{FF2B5EF4-FFF2-40B4-BE49-F238E27FC236}">
                <a16:creationId xmlns:a16="http://schemas.microsoft.com/office/drawing/2014/main" id="{EA033154-D132-F280-CF83-923C87848DB8}"/>
              </a:ext>
            </a:extLst>
          </p:cNvPr>
          <p:cNvSpPr/>
          <p:nvPr/>
        </p:nvSpPr>
        <p:spPr>
          <a:xfrm>
            <a:off x="5146591" y="2945507"/>
            <a:ext cx="2608251" cy="2581233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Shape 1">
            <a:extLst>
              <a:ext uri="{FF2B5EF4-FFF2-40B4-BE49-F238E27FC236}">
                <a16:creationId xmlns:a16="http://schemas.microsoft.com/office/drawing/2014/main" id="{23B3B7FD-A166-5C7B-ACC5-F88EFE4A0683}"/>
              </a:ext>
            </a:extLst>
          </p:cNvPr>
          <p:cNvSpPr/>
          <p:nvPr/>
        </p:nvSpPr>
        <p:spPr>
          <a:xfrm>
            <a:off x="8616139" y="2983351"/>
            <a:ext cx="2975226" cy="2581233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" name="Text 0"/>
          <p:cNvSpPr/>
          <p:nvPr/>
        </p:nvSpPr>
        <p:spPr>
          <a:xfrm>
            <a:off x="795841" y="706735"/>
            <a:ext cx="10795524" cy="11733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dirty="0"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The Cybersecurity Challenge: Evolving Phishing Threats</a:t>
            </a:r>
            <a:endParaRPr lang="en-US" sz="36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1923136" y="3134303"/>
            <a:ext cx="2187619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Phishing evolution</a:t>
            </a:r>
            <a:endParaRPr 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1942755" y="3509862"/>
            <a:ext cx="2077916" cy="19151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lnSpc>
                <a:spcPct val="133000"/>
              </a:lnSpc>
              <a:buNone/>
            </a:pP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Phishing attacks continuously evolve beyond fixed security rules — attackers modify URLs, domains, and webpage designs.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5418794" y="3169327"/>
            <a:ext cx="2187619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Detection gap</a:t>
            </a:r>
            <a:endParaRPr 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5392683" y="3623617"/>
            <a:ext cx="2187619" cy="15959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Traditional detection struggles with previously unseen threats; ML identifies patterns across multiple features.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1842" y="3287812"/>
            <a:ext cx="114297" cy="11430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8883221" y="3216572"/>
            <a:ext cx="2708144" cy="5865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Controlled comparisons</a:t>
            </a:r>
            <a:endParaRPr 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7"/>
          <p:cNvSpPr/>
          <p:nvPr/>
        </p:nvSpPr>
        <p:spPr>
          <a:xfrm>
            <a:off x="8883221" y="3780845"/>
            <a:ext cx="2187619" cy="15959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Controlled comparisons support robust evidence-based model selection. 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D2904ED-4C90-80EF-445B-83D17E52C930}"/>
              </a:ext>
            </a:extLst>
          </p:cNvPr>
          <p:cNvSpPr txBox="1"/>
          <p:nvPr/>
        </p:nvSpPr>
        <p:spPr>
          <a:xfrm>
            <a:off x="2789603" y="6062511"/>
            <a:ext cx="6093618" cy="330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50" dirty="0"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References: Carroll et al. (2022); Mosa et al. (2023).</a:t>
            </a:r>
            <a:endParaRPr lang="en-I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98085" y="664071"/>
            <a:ext cx="10893279" cy="11733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dirty="0"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Research Direction: Aim, Objectives and Questions</a:t>
            </a:r>
            <a:endParaRPr lang="en-US" sz="36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1228921" y="2183457"/>
            <a:ext cx="2139801" cy="2407741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2"/>
          <p:cNvSpPr/>
          <p:nvPr/>
        </p:nvSpPr>
        <p:spPr>
          <a:xfrm>
            <a:off x="1428345" y="2509489"/>
            <a:ext cx="154271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Aim</a:t>
            </a:r>
            <a:endParaRPr 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1428345" y="2970996"/>
            <a:ext cx="1542714" cy="127674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Develop and evaluate phishing classification models.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660222" y="2168097"/>
            <a:ext cx="2139801" cy="2407741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5"/>
          <p:cNvSpPr/>
          <p:nvPr/>
        </p:nvSpPr>
        <p:spPr>
          <a:xfrm>
            <a:off x="3976933" y="2451882"/>
            <a:ext cx="154271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Objective 1</a:t>
            </a:r>
            <a:endParaRPr 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3976933" y="3060478"/>
            <a:ext cx="1542714" cy="15959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Examine methods, features, and protocols used for phishing detection.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391978" y="2168096"/>
            <a:ext cx="2614862" cy="2407741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6790827" y="2486485"/>
            <a:ext cx="154271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Objective 2</a:t>
            </a:r>
            <a:endParaRPr 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790826" y="3012482"/>
            <a:ext cx="1790741" cy="127674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IN" sz="15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Evaluate the models using accuracy, precision, recall, F1-score and ROC-AUC.</a:t>
            </a:r>
            <a:endParaRPr lang="en-US" sz="15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1228921" y="4906503"/>
            <a:ext cx="7352647" cy="1450181"/>
          </a:xfrm>
          <a:prstGeom prst="roundRect">
            <a:avLst>
              <a:gd name="adj" fmla="val 2063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1428345" y="5134797"/>
            <a:ext cx="5824689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Objective 3</a:t>
            </a:r>
            <a:endParaRPr 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428345" y="5555556"/>
            <a:ext cx="6639890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Validate models using multiple metrics to identify the strongest algorithm (RQ3).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4">
            <a:extLst>
              <a:ext uri="{FF2B5EF4-FFF2-40B4-BE49-F238E27FC236}">
                <a16:creationId xmlns:a16="http://schemas.microsoft.com/office/drawing/2014/main" id="{C9A28A26-539A-A320-8A8E-5560CDCEC0E8}"/>
              </a:ext>
            </a:extLst>
          </p:cNvPr>
          <p:cNvSpPr/>
          <p:nvPr/>
        </p:nvSpPr>
        <p:spPr>
          <a:xfrm>
            <a:off x="846534" y="1729978"/>
            <a:ext cx="4587477" cy="2684214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Shape 4">
            <a:extLst>
              <a:ext uri="{FF2B5EF4-FFF2-40B4-BE49-F238E27FC236}">
                <a16:creationId xmlns:a16="http://schemas.microsoft.com/office/drawing/2014/main" id="{88B9180F-040C-424C-A49C-6ABE35D307A0}"/>
              </a:ext>
            </a:extLst>
          </p:cNvPr>
          <p:cNvSpPr/>
          <p:nvPr/>
        </p:nvSpPr>
        <p:spPr>
          <a:xfrm>
            <a:off x="5871219" y="1729978"/>
            <a:ext cx="3931584" cy="2684214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" name="Text 0"/>
          <p:cNvSpPr/>
          <p:nvPr/>
        </p:nvSpPr>
        <p:spPr>
          <a:xfrm>
            <a:off x="698086" y="611584"/>
            <a:ext cx="10795524" cy="11183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5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Literature Gap: The Need for Controlled Benchmarking</a:t>
            </a:r>
            <a:endParaRPr lang="en-US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154905" y="2122188"/>
            <a:ext cx="3364212" cy="14866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285750" indent="-285750">
              <a:lnSpc>
                <a:spcPct val="150000"/>
              </a:lnSpc>
              <a:spcAft>
                <a:spcPts val="1250"/>
              </a:spcAft>
              <a:buFont typeface="Wingdings" panose="05000000000000000000" pitchFamily="2" charset="2"/>
              <a:buChar char="Ø"/>
            </a:pPr>
            <a:r>
              <a:rPr lang="en-US" sz="15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Literature highlights continuously evolving phishing detection challenges.</a:t>
            </a:r>
            <a:endParaRPr lang="en-US" sz="15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1250"/>
              </a:spcAft>
              <a:buFont typeface="Wingdings" panose="05000000000000000000" pitchFamily="2" charset="2"/>
              <a:buChar char="Ø"/>
            </a:pPr>
            <a:r>
              <a:rPr lang="en-US" sz="15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URL and HTML features provide complementary evidence for classification.</a:t>
            </a:r>
            <a:endParaRPr lang="en-US" sz="15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345F36-2FB1-12C2-6223-4305DBC8D88A}"/>
              </a:ext>
            </a:extLst>
          </p:cNvPr>
          <p:cNvSpPr txBox="1"/>
          <p:nvPr/>
        </p:nvSpPr>
        <p:spPr>
          <a:xfrm>
            <a:off x="2215851" y="5179091"/>
            <a:ext cx="6098240" cy="362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500" dirty="0">
                <a:solidFill>
                  <a:srgbClr val="38512F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References:</a:t>
            </a:r>
            <a:r>
              <a:rPr lang="en-US" sz="15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</a:t>
            </a:r>
            <a:r>
              <a:rPr lang="en-US" sz="1500" dirty="0" err="1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Aljabri</a:t>
            </a:r>
            <a:r>
              <a:rPr lang="en-US" sz="15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et al. (2022); </a:t>
            </a:r>
            <a:r>
              <a:rPr lang="en-US" sz="1500" dirty="0" err="1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Aljofey</a:t>
            </a:r>
            <a:r>
              <a:rPr lang="en-US" sz="15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et al. (2022); Mosa et al. (2023).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F57461-4816-56F1-48BD-C9D8BFC8D99F}"/>
              </a:ext>
            </a:extLst>
          </p:cNvPr>
          <p:cNvSpPr txBox="1"/>
          <p:nvPr/>
        </p:nvSpPr>
        <p:spPr>
          <a:xfrm>
            <a:off x="1087139" y="2086491"/>
            <a:ext cx="3796902" cy="1948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1250"/>
              </a:spcAft>
              <a:buFont typeface="Wingdings" panose="05000000000000000000" pitchFamily="2" charset="2"/>
              <a:buChar char="Ø"/>
            </a:pPr>
            <a:r>
              <a:rPr lang="en-US" sz="15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Classifier performance varies across datasets and feature sets.</a:t>
            </a:r>
            <a:endParaRPr lang="en-US" sz="15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1250"/>
              </a:spcAft>
              <a:buFont typeface="Wingdings" panose="05000000000000000000" pitchFamily="2" charset="2"/>
              <a:buChar char="Ø"/>
            </a:pPr>
            <a:r>
              <a:rPr lang="en-US" sz="15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Evaluation practices differ across existing studies; controlled benchmarking addresses comparison gaps.</a:t>
            </a:r>
            <a:endParaRPr lang="en-US" sz="15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043968" y="306834"/>
            <a:ext cx="10449641" cy="8616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Methodological Framework: Controlled Experimental Investigation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269971" y="1454829"/>
            <a:ext cx="292886" cy="18305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01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5269971" y="1776784"/>
            <a:ext cx="6223638" cy="19050"/>
          </a:xfrm>
          <a:prstGeom prst="rect">
            <a:avLst/>
          </a:prstGeom>
          <a:solidFill>
            <a:srgbClr val="38512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5269971" y="1968779"/>
            <a:ext cx="6223638" cy="215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Philosophy &amp; approach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269971" y="2295606"/>
            <a:ext cx="6223638" cy="40620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4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Positivist philosophy supported objective, measurable evidence; a deductive approach tested established ML knowledge.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269971" y="2952651"/>
            <a:ext cx="292886" cy="18305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02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5269971" y="3182541"/>
            <a:ext cx="6223638" cy="19050"/>
          </a:xfrm>
          <a:prstGeom prst="rect">
            <a:avLst/>
          </a:prstGeom>
          <a:solidFill>
            <a:srgbClr val="38512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5269971" y="3293864"/>
            <a:ext cx="6223638" cy="215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Strategy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269971" y="3620691"/>
            <a:ext cx="6223638" cy="2031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4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Quantitative experimental strategy enabled systematic model comparisons.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269971" y="3994249"/>
            <a:ext cx="292886" cy="18305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03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5269971" y="4224139"/>
            <a:ext cx="6223638" cy="19050"/>
          </a:xfrm>
          <a:prstGeom prst="rect">
            <a:avLst/>
          </a:prstGeom>
          <a:solidFill>
            <a:srgbClr val="38512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5269971" y="4335463"/>
            <a:ext cx="6223638" cy="215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Data &amp; ethics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5269971" y="4615359"/>
            <a:ext cx="6223638" cy="2031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4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Secondary Kaggle data avoided human participant requirements.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5269971" y="5035848"/>
            <a:ext cx="292886" cy="18305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04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5269971" y="5265738"/>
            <a:ext cx="6223638" cy="19050"/>
          </a:xfrm>
          <a:prstGeom prst="rect">
            <a:avLst/>
          </a:prstGeom>
          <a:solidFill>
            <a:srgbClr val="38512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5"/>
          <p:cNvSpPr/>
          <p:nvPr/>
        </p:nvSpPr>
        <p:spPr>
          <a:xfrm>
            <a:off x="5269971" y="5377061"/>
            <a:ext cx="6223638" cy="215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Evaluation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5269971" y="5725245"/>
            <a:ext cx="6223638" cy="40620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4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Five metrics supported comprehensive model evaluation overall.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CD3D44-3906-D9C9-EED9-458CBF7C1C8D}"/>
              </a:ext>
            </a:extLst>
          </p:cNvPr>
          <p:cNvSpPr txBox="1"/>
          <p:nvPr/>
        </p:nvSpPr>
        <p:spPr>
          <a:xfrm>
            <a:off x="1489262" y="6281862"/>
            <a:ext cx="609824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300" dirty="0">
                <a:solidFill>
                  <a:srgbClr val="38512F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References:</a:t>
            </a:r>
            <a:r>
              <a:rPr lang="en-US" sz="13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Saunders et al. (2023); Do et al. (2022); Sujon et al. (2025).</a:t>
            </a:r>
            <a:endParaRPr lang="en-IN" sz="1300" dirty="0"/>
          </a:p>
        </p:txBody>
      </p:sp>
      <p:pic>
        <p:nvPicPr>
          <p:cNvPr id="22" name="image12.png">
            <a:extLst>
              <a:ext uri="{FF2B5EF4-FFF2-40B4-BE49-F238E27FC236}">
                <a16:creationId xmlns:a16="http://schemas.microsoft.com/office/drawing/2014/main" id="{5D354ED0-8CDF-F7B5-FFEF-E36C8DE84564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981332" y="1625939"/>
            <a:ext cx="3890706" cy="4148385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4">
            <a:extLst>
              <a:ext uri="{FF2B5EF4-FFF2-40B4-BE49-F238E27FC236}">
                <a16:creationId xmlns:a16="http://schemas.microsoft.com/office/drawing/2014/main" id="{25AD9F0F-5FAF-FCDD-8FB0-46D80FED8062}"/>
              </a:ext>
            </a:extLst>
          </p:cNvPr>
          <p:cNvSpPr/>
          <p:nvPr/>
        </p:nvSpPr>
        <p:spPr>
          <a:xfrm>
            <a:off x="590511" y="4001940"/>
            <a:ext cx="4738728" cy="2684610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" name="Text 0"/>
          <p:cNvSpPr/>
          <p:nvPr/>
        </p:nvSpPr>
        <p:spPr>
          <a:xfrm>
            <a:off x="698086" y="584597"/>
            <a:ext cx="10795524" cy="5775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Dataset Profile and Exploratory Feature Evidence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3604" y="1406001"/>
            <a:ext cx="2125796" cy="5577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2000"/>
              </a:lnSpc>
              <a:spcAft>
                <a:spcPts val="1700"/>
              </a:spcAft>
              <a:buNone/>
            </a:pPr>
            <a:r>
              <a:rPr lang="en-US" sz="24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10,000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A04C8C-5E85-598E-CF41-27ABFE9598D2}"/>
              </a:ext>
            </a:extLst>
          </p:cNvPr>
          <p:cNvSpPr txBox="1"/>
          <p:nvPr/>
        </p:nvSpPr>
        <p:spPr>
          <a:xfrm>
            <a:off x="693603" y="4174411"/>
            <a:ext cx="4759739" cy="2107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lnSpc>
                <a:spcPct val="132000"/>
              </a:lnSpc>
              <a:spcAft>
                <a:spcPts val="1700"/>
              </a:spcAft>
              <a:buFont typeface="Wingdings" panose="05000000000000000000" pitchFamily="2" charset="2"/>
              <a:buChar char="ü"/>
            </a:pPr>
            <a:r>
              <a:rPr lang="en-US" sz="15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Classes were perfectly balanced across both target categories; no missing values or duplicate rows identified.</a:t>
            </a:r>
            <a:endParaRPr lang="en-US" sz="15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32000"/>
              </a:lnSpc>
              <a:buFont typeface="Wingdings" panose="05000000000000000000" pitchFamily="2" charset="2"/>
              <a:buChar char="ü"/>
            </a:pPr>
            <a:r>
              <a:rPr lang="en-US" sz="1500" dirty="0" err="1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UrlLength</a:t>
            </a:r>
            <a:r>
              <a:rPr lang="en-US" sz="15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showed the largest class mean difference; several feature distributions displayed clear class separation.</a:t>
            </a:r>
            <a:endParaRPr lang="en-US" sz="15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2">
            <a:extLst>
              <a:ext uri="{FF2B5EF4-FFF2-40B4-BE49-F238E27FC236}">
                <a16:creationId xmlns:a16="http://schemas.microsoft.com/office/drawing/2014/main" id="{8BE8111C-7CAC-3F37-BD11-A278E1886D9E}"/>
              </a:ext>
            </a:extLst>
          </p:cNvPr>
          <p:cNvSpPr/>
          <p:nvPr/>
        </p:nvSpPr>
        <p:spPr>
          <a:xfrm>
            <a:off x="693603" y="1918059"/>
            <a:ext cx="2351035" cy="45719"/>
          </a:xfrm>
          <a:prstGeom prst="rect">
            <a:avLst/>
          </a:prstGeom>
          <a:solidFill>
            <a:srgbClr val="38512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0CFD4E-5931-88ED-4242-77DC49B5F74A}"/>
              </a:ext>
            </a:extLst>
          </p:cNvPr>
          <p:cNvSpPr txBox="1"/>
          <p:nvPr/>
        </p:nvSpPr>
        <p:spPr>
          <a:xfrm>
            <a:off x="590510" y="2049556"/>
            <a:ext cx="6098240" cy="384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32000"/>
              </a:lnSpc>
              <a:spcAft>
                <a:spcPts val="1700"/>
              </a:spcAft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Total no of observations.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2">
            <a:extLst>
              <a:ext uri="{FF2B5EF4-FFF2-40B4-BE49-F238E27FC236}">
                <a16:creationId xmlns:a16="http://schemas.microsoft.com/office/drawing/2014/main" id="{AE9FEA43-09DC-036A-0694-2906B1484E18}"/>
              </a:ext>
            </a:extLst>
          </p:cNvPr>
          <p:cNvSpPr/>
          <p:nvPr/>
        </p:nvSpPr>
        <p:spPr>
          <a:xfrm>
            <a:off x="658845" y="3131060"/>
            <a:ext cx="2351035" cy="45719"/>
          </a:xfrm>
          <a:prstGeom prst="rect">
            <a:avLst/>
          </a:prstGeom>
          <a:solidFill>
            <a:srgbClr val="38512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">
            <a:extLst>
              <a:ext uri="{FF2B5EF4-FFF2-40B4-BE49-F238E27FC236}">
                <a16:creationId xmlns:a16="http://schemas.microsoft.com/office/drawing/2014/main" id="{FDB5E826-AEDE-63BB-506A-740763415BF1}"/>
              </a:ext>
            </a:extLst>
          </p:cNvPr>
          <p:cNvSpPr/>
          <p:nvPr/>
        </p:nvSpPr>
        <p:spPr>
          <a:xfrm>
            <a:off x="698086" y="2602423"/>
            <a:ext cx="2125796" cy="5577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2000"/>
              </a:lnSpc>
              <a:spcAft>
                <a:spcPts val="1700"/>
              </a:spcAft>
              <a:buNone/>
            </a:pPr>
            <a:r>
              <a:rPr lang="en-US" sz="24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50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">
            <a:extLst>
              <a:ext uri="{FF2B5EF4-FFF2-40B4-BE49-F238E27FC236}">
                <a16:creationId xmlns:a16="http://schemas.microsoft.com/office/drawing/2014/main" id="{5A87202B-8B62-AF88-C575-52897F690C26}"/>
              </a:ext>
            </a:extLst>
          </p:cNvPr>
          <p:cNvSpPr/>
          <p:nvPr/>
        </p:nvSpPr>
        <p:spPr>
          <a:xfrm>
            <a:off x="658845" y="3310471"/>
            <a:ext cx="2125796" cy="5577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2000"/>
              </a:lnSpc>
              <a:spcAft>
                <a:spcPts val="1700"/>
              </a:spcAft>
              <a:buNone/>
            </a:pPr>
            <a:r>
              <a:rPr lang="en-US" sz="16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Total no of features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38BA32-8152-B486-7363-E289A0D7D3A6}"/>
              </a:ext>
            </a:extLst>
          </p:cNvPr>
          <p:cNvSpPr txBox="1"/>
          <p:nvPr/>
        </p:nvSpPr>
        <p:spPr>
          <a:xfrm>
            <a:off x="3639630" y="1756252"/>
            <a:ext cx="10290361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0000"/>
              </a:lnSpc>
              <a:spcAft>
                <a:spcPts val="1000"/>
              </a:spcAft>
              <a:buNone/>
            </a:pPr>
            <a:r>
              <a:rPr lang="en-IN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Source- </a:t>
            </a:r>
            <a:r>
              <a:rPr lang="en-IN" sz="1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https://www.kaggle.com/datasets/shashwatwork/phishing-dataset-for-machine-learning</a:t>
            </a:r>
            <a:endParaRPr lang="en-IN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E5F23E9-612C-F2CA-F44F-75830EF88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8146" y="2203910"/>
            <a:ext cx="3265655" cy="218110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0F0B6CB-224E-7795-6DEC-9D8EB47B49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4940" y="4467365"/>
            <a:ext cx="4759740" cy="210743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4">
            <a:extLst>
              <a:ext uri="{FF2B5EF4-FFF2-40B4-BE49-F238E27FC236}">
                <a16:creationId xmlns:a16="http://schemas.microsoft.com/office/drawing/2014/main" id="{626D064B-287D-80D6-D4AE-E72AE1F39E93}"/>
              </a:ext>
            </a:extLst>
          </p:cNvPr>
          <p:cNvSpPr/>
          <p:nvPr/>
        </p:nvSpPr>
        <p:spPr>
          <a:xfrm>
            <a:off x="797706" y="2482515"/>
            <a:ext cx="4581118" cy="4052755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" name="Text 0"/>
          <p:cNvSpPr/>
          <p:nvPr/>
        </p:nvSpPr>
        <p:spPr>
          <a:xfrm>
            <a:off x="698086" y="648097"/>
            <a:ext cx="10795524" cy="11733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Experimental Pipeline: Data Integrity and Leakage Control</a:t>
            </a:r>
            <a:endParaRPr lang="en-US" sz="36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991450" y="2993503"/>
            <a:ext cx="3970516" cy="3730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ü"/>
            </a:pPr>
            <a:r>
              <a:rPr lang="en-I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Removed identifier and constant hostname features during data cleaning.</a:t>
            </a:r>
          </a:p>
          <a:p>
            <a:pPr marL="285750" indent="-285750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ü"/>
            </a:pP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Used an 80/20 stratified train-test partition consistently with random state 42 for reproducibility.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50000"/>
              </a:lnSpc>
              <a:spcAft>
                <a:spcPts val="1400"/>
              </a:spcAft>
              <a:buFont typeface="Wingdings" panose="05000000000000000000" pitchFamily="2" charset="2"/>
              <a:buChar char="ü"/>
            </a:pPr>
            <a:r>
              <a:rPr lang="en-US" sz="1550" dirty="0" err="1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StandardScaler</a:t>
            </a:r>
            <a:r>
              <a:rPr lang="en-US" sz="155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was fitted using training data only; untouched test data protected final evaluation integrity.</a:t>
            </a:r>
            <a:endParaRPr lang="en-US" sz="15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A42969-3D0C-7314-B465-CDCA276DAFF4}"/>
              </a:ext>
            </a:extLst>
          </p:cNvPr>
          <p:cNvSpPr txBox="1"/>
          <p:nvPr/>
        </p:nvSpPr>
        <p:spPr>
          <a:xfrm>
            <a:off x="5707038" y="6021454"/>
            <a:ext cx="6098240" cy="3768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rgbClr val="38512F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References:</a:t>
            </a:r>
            <a:r>
              <a:rPr lang="en-US" sz="155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Kapoor and Narayanan (2023); Moscovich and Rosset (2022).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E838111-EDA0-2CC8-6C7C-C82324957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9425" y="2482515"/>
            <a:ext cx="5675655" cy="301428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086" y="526974"/>
            <a:ext cx="10795524" cy="11733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Model Portfolio: Six Complementary Classification Approaches</a:t>
            </a:r>
            <a:endParaRPr lang="en-US" sz="36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8086" y="2398812"/>
            <a:ext cx="498661" cy="49867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446077" y="2398812"/>
            <a:ext cx="4525056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Logistic Regression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1446077" y="2811760"/>
            <a:ext cx="4525056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Interpretable linear baseline.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20463" y="2398812"/>
            <a:ext cx="498661" cy="49867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968455" y="2398812"/>
            <a:ext cx="4525155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Decision Tree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6968455" y="2811760"/>
            <a:ext cx="4525155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Captures nonlinear relationships and interactions.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8086" y="3529905"/>
            <a:ext cx="498661" cy="498673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446077" y="3529905"/>
            <a:ext cx="4525056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Random Forest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1446077" y="3942854"/>
            <a:ext cx="4525056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Ensemble of trees for variance reduction.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20463" y="3529905"/>
            <a:ext cx="498661" cy="49867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6968455" y="3529905"/>
            <a:ext cx="4525155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SVM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6968455" y="3942854"/>
            <a:ext cx="4525155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Margin-based classifier effective in high-dimensional spaces.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98086" y="4980186"/>
            <a:ext cx="498661" cy="498673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1446077" y="4980186"/>
            <a:ext cx="4525056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KNN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0"/>
          <p:cNvSpPr/>
          <p:nvPr/>
        </p:nvSpPr>
        <p:spPr>
          <a:xfrm>
            <a:off x="1446077" y="5393134"/>
            <a:ext cx="4525056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Instance-based classifier using local neighborhoods.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220463" y="4980186"/>
            <a:ext cx="498661" cy="498673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6968455" y="4980186"/>
            <a:ext cx="4525155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XGBoost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2"/>
          <p:cNvSpPr/>
          <p:nvPr/>
        </p:nvSpPr>
        <p:spPr>
          <a:xfrm>
            <a:off x="6968455" y="5393134"/>
            <a:ext cx="4525155" cy="6383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55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Gradient-boosted decision-tree ensemble with strong baseline performance.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4">
            <a:extLst>
              <a:ext uri="{FF2B5EF4-FFF2-40B4-BE49-F238E27FC236}">
                <a16:creationId xmlns:a16="http://schemas.microsoft.com/office/drawing/2014/main" id="{1A5763AE-CEC6-6DBF-D9A5-402D6A8A0C1C}"/>
              </a:ext>
            </a:extLst>
          </p:cNvPr>
          <p:cNvSpPr/>
          <p:nvPr/>
        </p:nvSpPr>
        <p:spPr>
          <a:xfrm>
            <a:off x="698087" y="1023305"/>
            <a:ext cx="5958208" cy="2029177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" name="Text 0"/>
          <p:cNvSpPr/>
          <p:nvPr/>
        </p:nvSpPr>
        <p:spPr>
          <a:xfrm>
            <a:off x="698238" y="252540"/>
            <a:ext cx="1079552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Baseline Evaluation: Strong Ensemble Performance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691411"/>
              </p:ext>
            </p:extLst>
          </p:nvPr>
        </p:nvGraphicFramePr>
        <p:xfrm>
          <a:off x="698239" y="4936805"/>
          <a:ext cx="10795523" cy="1795780"/>
        </p:xfrm>
        <a:graphic>
          <a:graphicData uri="http://schemas.openxmlformats.org/drawingml/2006/table">
            <a:tbl>
              <a:tblPr/>
              <a:tblGrid>
                <a:gridCol w="25401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1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1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510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51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510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92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Model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851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851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12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Train Accuracy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3851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Test Accuracy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Precision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Recall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F1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Logistic Regression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851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0.9443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0.9520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0.9449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0.9600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0.9524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2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Decision Tree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1.0000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0.9655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0.9623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0.9690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0.9656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  <a:alpha val="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2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Random Forest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1.0000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0.9850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0.9860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0.9840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0.9850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2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SVM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0.9726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0.9690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0.9616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0.9770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0.9692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2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KNN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0.9616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0.9615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0.9556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0.9680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0.9617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>
                        <a:alpha val="4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2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XGBoost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0.9995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0.9865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0.9850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0.9880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3A3630"/>
                          </a:solidFill>
                          <a:latin typeface="Times New Roman" panose="02020603050405020304" pitchFamily="18" charset="0"/>
                          <a:ea typeface="Source Sans 3" pitchFamily="34" charset="-122"/>
                          <a:cs typeface="Times New Roman" panose="02020603050405020304" pitchFamily="18" charset="0"/>
                        </a:rPr>
                        <a:t>0.9865</a:t>
                      </a:r>
                      <a:endParaRPr lang="en-US" sz="1600" dirty="0">
                        <a:latin typeface="Times New Roman" panose="02020603050405020304" pitchFamily="18" charset="0"/>
                        <a:ea typeface="Source Sans 3" charset="0"/>
                        <a:cs typeface="Times New Roman" panose="02020603050405020304" pitchFamily="18" charset="0"/>
                      </a:endParaRPr>
                    </a:p>
                  </a:txBody>
                  <a:tcPr marL="99739" marR="99739" marT="6350" marB="6350" anchor="ctr">
                    <a:lnL w="12700" cap="flat" cmpd="sng" algn="ctr">
                      <a:solidFill>
                        <a:srgbClr val="FEF5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4EB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CDB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F00E8B3-2FC7-1531-DD33-A5513BEBB393}"/>
              </a:ext>
            </a:extLst>
          </p:cNvPr>
          <p:cNvSpPr txBox="1"/>
          <p:nvPr/>
        </p:nvSpPr>
        <p:spPr>
          <a:xfrm>
            <a:off x="805662" y="1115837"/>
            <a:ext cx="9937113" cy="1782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 rtl="0" fontAlgn="base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XGBoost achieved strongest baseline test performance overall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Baseline XGBoost accuracy reached 0.9865 overall performance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Random Forest followed closely with 0.9850 accuracy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XGBoost recorded highest baseline recall at 0.9880</a:t>
            </a:r>
          </a:p>
          <a:p>
            <a:pPr marL="342900" lvl="0" indent="-342900" algn="just" rtl="0" fontAlgn="base">
              <a:lnSpc>
                <a:spcPct val="150000"/>
              </a:lnSpc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Decision Tree showed evidence of baseline overfitting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90157D-6FF4-82C4-E6BE-57E52AF9C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607" y="3301565"/>
            <a:ext cx="3043764" cy="14209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B009052-4A1F-F28A-04B5-1E31A93542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087" y="3301565"/>
            <a:ext cx="2959514" cy="14209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020FD39-8A02-F4C9-D674-F9B8EACFC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5849" y="3301564"/>
            <a:ext cx="2959514" cy="142092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074489" y="390206"/>
            <a:ext cx="9145276" cy="108168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4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Hyperparameter Optimisation: Systematic Model Refinement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479418" y="2166285"/>
            <a:ext cx="1961506" cy="3886895"/>
          </a:xfrm>
          <a:prstGeom prst="roundRect">
            <a:avLst>
              <a:gd name="adj" fmla="val 1406"/>
            </a:avLst>
          </a:prstGeom>
          <a:solidFill>
            <a:schemeClr val="tx2">
              <a:lumMod val="50000"/>
              <a:lumOff val="50000"/>
            </a:schemeClr>
          </a:solidFill>
          <a:ln w="25399">
            <a:solidFill>
              <a:srgbClr val="D9CDB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2"/>
          <p:cNvSpPr/>
          <p:nvPr/>
        </p:nvSpPr>
        <p:spPr>
          <a:xfrm>
            <a:off x="5628339" y="2486534"/>
            <a:ext cx="1543011" cy="5409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Cross-validation</a:t>
            </a:r>
            <a:endParaRPr lang="en-US" sz="17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628340" y="3138473"/>
            <a:ext cx="1543011" cy="14128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Five-fold stratified CV improved validation stability and reduced sampling variance.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7505662" y="2166285"/>
            <a:ext cx="1961605" cy="3886895"/>
          </a:xfrm>
          <a:prstGeom prst="roundRect">
            <a:avLst>
              <a:gd name="adj" fmla="val 1406"/>
            </a:avLst>
          </a:prstGeom>
          <a:solidFill>
            <a:schemeClr val="tx2">
              <a:lumMod val="25000"/>
              <a:lumOff val="75000"/>
            </a:schemeClr>
          </a:solidFill>
          <a:ln w="25399">
            <a:solidFill>
              <a:srgbClr val="D9CDB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5"/>
          <p:cNvSpPr/>
          <p:nvPr/>
        </p:nvSpPr>
        <p:spPr>
          <a:xfrm>
            <a:off x="7610185" y="2441936"/>
            <a:ext cx="1543111" cy="5409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dirty="0">
                <a:solidFill>
                  <a:srgbClr val="3A3630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Search strategy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7610185" y="3100246"/>
            <a:ext cx="1543111" cy="28257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1400" dirty="0">
                <a:solidFill>
                  <a:srgbClr val="3A3630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GridSearchCV systematically evaluated predefined parameter combinations across models using F1-score as the selection metric.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9532005" y="2166285"/>
            <a:ext cx="1961605" cy="3886895"/>
          </a:xfrm>
          <a:prstGeom prst="roundRect">
            <a:avLst>
              <a:gd name="adj" fmla="val 1406"/>
            </a:avLst>
          </a:prstGeom>
          <a:solidFill>
            <a:schemeClr val="tx2">
              <a:lumMod val="50000"/>
              <a:lumOff val="50000"/>
            </a:schemeClr>
          </a:solidFill>
          <a:ln w="25399">
            <a:solidFill>
              <a:srgbClr val="D9CDB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9741252" y="2362795"/>
            <a:ext cx="1543111" cy="2704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Outcome</a:t>
            </a:r>
            <a:endParaRPr lang="en-US" sz="17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9741252" y="3057029"/>
            <a:ext cx="1543111" cy="25431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XGBoost achieved the highest cross-validation F1-score; best configuration retained 200 estimators during optimisation. 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0FFB4BB-EF6D-75F7-FDE2-4CAC4A3A25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0791361"/>
              </p:ext>
            </p:extLst>
          </p:nvPr>
        </p:nvGraphicFramePr>
        <p:xfrm>
          <a:off x="907637" y="1815342"/>
          <a:ext cx="4402120" cy="47239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4339">
                  <a:extLst>
                    <a:ext uri="{9D8B030D-6E8A-4147-A177-3AD203B41FA5}">
                      <a16:colId xmlns:a16="http://schemas.microsoft.com/office/drawing/2014/main" val="358144844"/>
                    </a:ext>
                  </a:extLst>
                </a:gridCol>
                <a:gridCol w="1000162">
                  <a:extLst>
                    <a:ext uri="{9D8B030D-6E8A-4147-A177-3AD203B41FA5}">
                      <a16:colId xmlns:a16="http://schemas.microsoft.com/office/drawing/2014/main" val="3053119730"/>
                    </a:ext>
                  </a:extLst>
                </a:gridCol>
                <a:gridCol w="859294">
                  <a:extLst>
                    <a:ext uri="{9D8B030D-6E8A-4147-A177-3AD203B41FA5}">
                      <a16:colId xmlns:a16="http://schemas.microsoft.com/office/drawing/2014/main" val="991635910"/>
                    </a:ext>
                  </a:extLst>
                </a:gridCol>
                <a:gridCol w="1295984">
                  <a:extLst>
                    <a:ext uri="{9D8B030D-6E8A-4147-A177-3AD203B41FA5}">
                      <a16:colId xmlns:a16="http://schemas.microsoft.com/office/drawing/2014/main" val="3435158197"/>
                    </a:ext>
                  </a:extLst>
                </a:gridCol>
                <a:gridCol w="542341">
                  <a:extLst>
                    <a:ext uri="{9D8B030D-6E8A-4147-A177-3AD203B41FA5}">
                      <a16:colId xmlns:a16="http://schemas.microsoft.com/office/drawing/2014/main" val="4057667987"/>
                    </a:ext>
                  </a:extLst>
                </a:gridCol>
              </a:tblGrid>
              <a:tr h="43437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Model</a:t>
                      </a:r>
                      <a:endParaRPr lang="en-IN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Parameters</a:t>
                      </a:r>
                      <a:endParaRPr lang="en-IN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Search Values</a:t>
                      </a:r>
                      <a:endParaRPr lang="en-IN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Best Hyperparameters</a:t>
                      </a:r>
                      <a:endParaRPr lang="en-IN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CV F1</a:t>
                      </a:r>
                      <a:endParaRPr lang="en-IN" sz="1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extLst>
                  <a:ext uri="{0D108BD9-81ED-4DB2-BD59-A6C34878D82A}">
                    <a16:rowId xmlns:a16="http://schemas.microsoft.com/office/drawing/2014/main" val="3768160427"/>
                  </a:ext>
                </a:extLst>
              </a:tr>
              <a:tr h="59140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Logistic Regression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[0.01, 0.1, 1, 10]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 = 10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0.9422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9630736"/>
                  </a:ext>
                </a:extLst>
              </a:tr>
              <a:tr h="84350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Decision Tree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max_depth; min_samples_split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[None, 5, 10, 15]; [2, 5, 10]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max_depth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10; </a:t>
                      </a: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min_samples_split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5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0.9693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extLst>
                  <a:ext uri="{0D108BD9-81ED-4DB2-BD59-A6C34878D82A}">
                    <a16:rowId xmlns:a16="http://schemas.microsoft.com/office/drawing/2014/main" val="2213915423"/>
                  </a:ext>
                </a:extLst>
              </a:tr>
              <a:tr h="59140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Random Forest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n_estimators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; </a:t>
                      </a: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max_depth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[100, 200]; [None, 10, 20]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n_estimators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100; </a:t>
                      </a: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max_depth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None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0.9828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3173618"/>
                  </a:ext>
                </a:extLst>
              </a:tr>
              <a:tr h="59140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SVM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C; kernel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[0.1, 1, 10]; [linear, rbf]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 = 10; kernel = </a:t>
                      </a: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rbf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0.9719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extLst>
                  <a:ext uri="{0D108BD9-81ED-4DB2-BD59-A6C34878D82A}">
                    <a16:rowId xmlns:a16="http://schemas.microsoft.com/office/drawing/2014/main" val="2323651351"/>
                  </a:ext>
                </a:extLst>
              </a:tr>
              <a:tr h="43437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KNN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n_neighbors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[3, 5, 7, 9, 11]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n_neighbors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3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0.9474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573437"/>
                  </a:ext>
                </a:extLst>
              </a:tr>
              <a:tr h="84350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XGBoost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n_estimators; max_depth; learning_rate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[100, 200]; [3, 6]; [0.05, 0.1]</a:t>
                      </a:r>
                      <a:endParaRPr lang="en-IN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n_estimators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200; </a:t>
                      </a: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max_depth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6; </a:t>
                      </a:r>
                      <a:r>
                        <a:rPr lang="en-IN" sz="1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learning_rate</a:t>
                      </a: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= 0.10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1200"/>
                        </a:spcBef>
                        <a:buNone/>
                      </a:pPr>
                      <a:r>
                        <a:rPr lang="en-IN" sz="1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0.9859</a:t>
                      </a:r>
                      <a:endParaRPr lang="en-IN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385" marR="61385" marT="61385" marB="61385"/>
                </a:tc>
                <a:extLst>
                  <a:ext uri="{0D108BD9-81ED-4DB2-BD59-A6C34878D82A}">
                    <a16:rowId xmlns:a16="http://schemas.microsoft.com/office/drawing/2014/main" val="3709239415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0B797994-21B4-055E-03FF-49D6F9D54160}"/>
              </a:ext>
            </a:extLst>
          </p:cNvPr>
          <p:cNvSpPr txBox="1"/>
          <p:nvPr/>
        </p:nvSpPr>
        <p:spPr>
          <a:xfrm>
            <a:off x="6313423" y="6275175"/>
            <a:ext cx="6098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Reference: </a:t>
            </a:r>
            <a:r>
              <a:rPr lang="en-US" sz="1400" dirty="0" err="1"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Bischl</a:t>
            </a:r>
            <a:r>
              <a:rPr lang="en-US" sz="1400" dirty="0">
                <a:latin typeface="Times New Roman" panose="02020603050405020304" pitchFamily="18" charset="0"/>
                <a:ea typeface="Source Sans 3" pitchFamily="34" charset="-122"/>
                <a:cs typeface="Times New Roman" panose="02020603050405020304" pitchFamily="18" charset="0"/>
              </a:rPr>
              <a:t> et al. (2023).</a:t>
            </a:r>
            <a:endParaRPr lang="en-IN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F9A92C-AAF9-9509-2113-B6139D0B7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4">
            <a:extLst>
              <a:ext uri="{FF2B5EF4-FFF2-40B4-BE49-F238E27FC236}">
                <a16:creationId xmlns:a16="http://schemas.microsoft.com/office/drawing/2014/main" id="{218B5FFB-F9A6-6872-C9CB-C96403A36EE7}"/>
              </a:ext>
            </a:extLst>
          </p:cNvPr>
          <p:cNvSpPr/>
          <p:nvPr/>
        </p:nvSpPr>
        <p:spPr>
          <a:xfrm>
            <a:off x="871256" y="4226660"/>
            <a:ext cx="9509871" cy="2029177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D460E81D-0D5F-5039-A663-E4CF3884781E}"/>
              </a:ext>
            </a:extLst>
          </p:cNvPr>
          <p:cNvSpPr/>
          <p:nvPr/>
        </p:nvSpPr>
        <p:spPr>
          <a:xfrm>
            <a:off x="698238" y="252540"/>
            <a:ext cx="1079552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Final Performance: </a:t>
            </a:r>
            <a:r>
              <a:rPr lang="en-US" sz="3200" dirty="0" err="1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XGBoost</a:t>
            </a:r>
            <a:r>
              <a:rPr lang="en-US" sz="32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 leads Classification Accuracy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A21AF06-FE49-A5BF-7015-0BFEB75DFB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1031903"/>
              </p:ext>
            </p:extLst>
          </p:nvPr>
        </p:nvGraphicFramePr>
        <p:xfrm>
          <a:off x="871257" y="1249252"/>
          <a:ext cx="9509872" cy="262360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3627">
                  <a:extLst>
                    <a:ext uri="{9D8B030D-6E8A-4147-A177-3AD203B41FA5}">
                      <a16:colId xmlns:a16="http://schemas.microsoft.com/office/drawing/2014/main" val="4060205816"/>
                    </a:ext>
                  </a:extLst>
                </a:gridCol>
                <a:gridCol w="1627104">
                  <a:extLst>
                    <a:ext uri="{9D8B030D-6E8A-4147-A177-3AD203B41FA5}">
                      <a16:colId xmlns:a16="http://schemas.microsoft.com/office/drawing/2014/main" val="3689081942"/>
                    </a:ext>
                  </a:extLst>
                </a:gridCol>
                <a:gridCol w="1374350">
                  <a:extLst>
                    <a:ext uri="{9D8B030D-6E8A-4147-A177-3AD203B41FA5}">
                      <a16:colId xmlns:a16="http://schemas.microsoft.com/office/drawing/2014/main" val="4152841589"/>
                    </a:ext>
                  </a:extLst>
                </a:gridCol>
                <a:gridCol w="1579713">
                  <a:extLst>
                    <a:ext uri="{9D8B030D-6E8A-4147-A177-3AD203B41FA5}">
                      <a16:colId xmlns:a16="http://schemas.microsoft.com/office/drawing/2014/main" val="661661516"/>
                    </a:ext>
                  </a:extLst>
                </a:gridCol>
                <a:gridCol w="1421742">
                  <a:extLst>
                    <a:ext uri="{9D8B030D-6E8A-4147-A177-3AD203B41FA5}">
                      <a16:colId xmlns:a16="http://schemas.microsoft.com/office/drawing/2014/main" val="2647177930"/>
                    </a:ext>
                  </a:extLst>
                </a:gridCol>
                <a:gridCol w="1453336">
                  <a:extLst>
                    <a:ext uri="{9D8B030D-6E8A-4147-A177-3AD203B41FA5}">
                      <a16:colId xmlns:a16="http://schemas.microsoft.com/office/drawing/2014/main" val="4025736987"/>
                    </a:ext>
                  </a:extLst>
                </a:gridCol>
              </a:tblGrid>
              <a:tr h="330917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Model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Accuracy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Precision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Recall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F1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ROC-AUC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3820413"/>
                  </a:ext>
                </a:extLst>
              </a:tr>
              <a:tr h="398569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Logistic Regression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0.9525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0.9449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0.9610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0.9529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0.9869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754791547"/>
                  </a:ext>
                </a:extLst>
              </a:tr>
              <a:tr h="330917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Decision Tree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0.9650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0.9604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0.9700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0.9652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0.9670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679567"/>
                  </a:ext>
                </a:extLst>
              </a:tr>
              <a:tr h="330917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Random Forest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0.9855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0.9860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0.9850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0.9855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0.9990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88932124"/>
                  </a:ext>
                </a:extLst>
              </a:tr>
              <a:tr h="330917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SVM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0.9730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0.9674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0.9790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0.9732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0.9964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930806"/>
                  </a:ext>
                </a:extLst>
              </a:tr>
              <a:tr h="330917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KNN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0.9655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0.9641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0.9670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0.9656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0.9818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936174109"/>
                  </a:ext>
                </a:extLst>
              </a:tr>
              <a:tr h="330917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XGBoost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0.9870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0.9870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0.9870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0.9870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IN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0.9987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03122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41CDB5D-AC58-2371-850D-97C8DF13B9AC}"/>
              </a:ext>
            </a:extLst>
          </p:cNvPr>
          <p:cNvSpPr txBox="1"/>
          <p:nvPr/>
        </p:nvSpPr>
        <p:spPr>
          <a:xfrm>
            <a:off x="1179980" y="4350202"/>
            <a:ext cx="6098240" cy="1782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 rtl="0" fontAlgn="base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XGBoost achieved 0.9870 across four evaluation metrics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Random Forest achieved highest ROC-AUC at 0.9990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SVM reached strong ROC-AUC performance at 0.9964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KNN and Decision Tree remained comparatively weaker</a:t>
            </a:r>
          </a:p>
          <a:p>
            <a:pPr marL="342900" lvl="0" indent="-342900" algn="just" rtl="0" fontAlgn="base">
              <a:lnSpc>
                <a:spcPct val="150000"/>
              </a:lnSpc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IN" sz="15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Overall classification evidence strongly favoured XGBoost selection</a:t>
            </a:r>
          </a:p>
        </p:txBody>
      </p:sp>
    </p:spTree>
    <p:extLst>
      <p:ext uri="{BB962C8B-B14F-4D97-AF65-F5344CB8AC3E}">
        <p14:creationId xmlns:p14="http://schemas.microsoft.com/office/powerpoint/2010/main" val="2967186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20A74-F4FA-4CA7-59E9-8E83A0EFF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4">
            <a:extLst>
              <a:ext uri="{FF2B5EF4-FFF2-40B4-BE49-F238E27FC236}">
                <a16:creationId xmlns:a16="http://schemas.microsoft.com/office/drawing/2014/main" id="{95BEA5C3-96F6-8DBD-509C-78781739749E}"/>
              </a:ext>
            </a:extLst>
          </p:cNvPr>
          <p:cNvSpPr/>
          <p:nvPr/>
        </p:nvSpPr>
        <p:spPr>
          <a:xfrm>
            <a:off x="698238" y="4580092"/>
            <a:ext cx="3940997" cy="1878724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0">
            <a:extLst>
              <a:ext uri="{FF2B5EF4-FFF2-40B4-BE49-F238E27FC236}">
                <a16:creationId xmlns:a16="http://schemas.microsoft.com/office/drawing/2014/main" id="{571853D4-7CEF-4D9F-F83D-7DFAD30139F5}"/>
              </a:ext>
            </a:extLst>
          </p:cNvPr>
          <p:cNvSpPr/>
          <p:nvPr/>
        </p:nvSpPr>
        <p:spPr>
          <a:xfrm>
            <a:off x="698238" y="399185"/>
            <a:ext cx="1079552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Security Evaluation: Errors and Discrimination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F23515-BA67-8059-A583-78AD1E2C359B}"/>
              </a:ext>
            </a:extLst>
          </p:cNvPr>
          <p:cNvSpPr txBox="1"/>
          <p:nvPr/>
        </p:nvSpPr>
        <p:spPr>
          <a:xfrm>
            <a:off x="698238" y="1897404"/>
            <a:ext cx="60982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987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4443BC-ECAF-00C0-592C-45DDB052D1A8}"/>
              </a:ext>
            </a:extLst>
          </p:cNvPr>
          <p:cNvSpPr txBox="1"/>
          <p:nvPr/>
        </p:nvSpPr>
        <p:spPr>
          <a:xfrm>
            <a:off x="582960" y="2589675"/>
            <a:ext cx="6098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True positives and True negatives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D84747-9E3F-F323-EAE9-8E5C491C555B}"/>
              </a:ext>
            </a:extLst>
          </p:cNvPr>
          <p:cNvSpPr txBox="1"/>
          <p:nvPr/>
        </p:nvSpPr>
        <p:spPr>
          <a:xfrm>
            <a:off x="698238" y="3118604"/>
            <a:ext cx="60982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51F9B1-FC21-7070-8F02-FF6C79B304FE}"/>
              </a:ext>
            </a:extLst>
          </p:cNvPr>
          <p:cNvSpPr txBox="1"/>
          <p:nvPr/>
        </p:nvSpPr>
        <p:spPr>
          <a:xfrm>
            <a:off x="582960" y="3758775"/>
            <a:ext cx="6098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False positives and False negatives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EAD38B0-985E-B096-2D52-07414E477A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9856" y="1033424"/>
            <a:ext cx="4837857" cy="311250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46E5DC0-9E57-784A-3C04-EB6E0B6933D6}"/>
              </a:ext>
            </a:extLst>
          </p:cNvPr>
          <p:cNvSpPr txBox="1"/>
          <p:nvPr/>
        </p:nvSpPr>
        <p:spPr>
          <a:xfrm>
            <a:off x="698238" y="4714272"/>
            <a:ext cx="3566833" cy="1525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 rtl="0" fontAlgn="base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ü"/>
            </a:pPr>
            <a:r>
              <a:rPr lang="en-IN" sz="16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Random Forest produced strongest ROC discrimination performance</a:t>
            </a:r>
          </a:p>
          <a:p>
            <a:pPr marL="342900" lvl="0" indent="-342900" algn="just" rtl="0" fontAlgn="base">
              <a:lnSpc>
                <a:spcPct val="150000"/>
              </a:lnSpc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IN" sz="16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False negatives remain the key security concern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B9AA01-2C6B-5AF8-682C-A37CFF329BE7}"/>
              </a:ext>
            </a:extLst>
          </p:cNvPr>
          <p:cNvSpPr txBox="1"/>
          <p:nvPr/>
        </p:nvSpPr>
        <p:spPr>
          <a:xfrm>
            <a:off x="1766301" y="1379954"/>
            <a:ext cx="60982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400" b="0" i="0" u="sng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XGBoost</a:t>
            </a:r>
            <a:endParaRPr lang="en-IN" sz="2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6F2A143-0D1A-B80B-0B3C-2F70E9991A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0060" y="4416475"/>
            <a:ext cx="2757448" cy="2205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405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44BEF-DDD5-5A38-6CD8-1881D2A29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4">
            <a:extLst>
              <a:ext uri="{FF2B5EF4-FFF2-40B4-BE49-F238E27FC236}">
                <a16:creationId xmlns:a16="http://schemas.microsoft.com/office/drawing/2014/main" id="{D5BC1B81-03F2-05D3-11B0-B2F57A97AB00}"/>
              </a:ext>
            </a:extLst>
          </p:cNvPr>
          <p:cNvSpPr/>
          <p:nvPr/>
        </p:nvSpPr>
        <p:spPr>
          <a:xfrm>
            <a:off x="897591" y="1811585"/>
            <a:ext cx="9133915" cy="3002461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721E9674-23D1-D0CE-C100-3AF388ADCB33}"/>
              </a:ext>
            </a:extLst>
          </p:cNvPr>
          <p:cNvSpPr/>
          <p:nvPr/>
        </p:nvSpPr>
        <p:spPr>
          <a:xfrm>
            <a:off x="698238" y="399185"/>
            <a:ext cx="1079552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Critical Discussion: Performance Gains and Limitations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B34543-60C3-003F-BC62-E70595323128}"/>
              </a:ext>
            </a:extLst>
          </p:cNvPr>
          <p:cNvSpPr txBox="1"/>
          <p:nvPr/>
        </p:nvSpPr>
        <p:spPr>
          <a:xfrm>
            <a:off x="1153085" y="2009499"/>
            <a:ext cx="8044703" cy="2345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 rtl="0" fontAlgn="base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ü"/>
            </a:pPr>
            <a:r>
              <a:rPr lang="en-IN" sz="20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Hyperparameter tuning improved models by different amounts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20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SVM and KNN showed largest accuracy improvements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20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Other models changed only marginally after tuning</a:t>
            </a:r>
          </a:p>
          <a:p>
            <a:pPr marL="342900" lvl="0" indent="-342900" algn="just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20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Public dataset limits wider real-world model generalisation</a:t>
            </a:r>
          </a:p>
          <a:p>
            <a:pPr marL="342900" lvl="0" indent="-342900" algn="just" rtl="0" fontAlgn="base">
              <a:lnSpc>
                <a:spcPct val="150000"/>
              </a:lnSpc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IN" sz="20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Live phishing environments require broader external validation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E5DA75-FD3C-55FB-B223-9610D657E12F}"/>
              </a:ext>
            </a:extLst>
          </p:cNvPr>
          <p:cNvSpPr txBox="1"/>
          <p:nvPr/>
        </p:nvSpPr>
        <p:spPr>
          <a:xfrm>
            <a:off x="897591" y="5473930"/>
            <a:ext cx="609824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600" b="1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Reference:</a:t>
            </a:r>
            <a:r>
              <a:rPr lang="en-IN" sz="16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1600" b="0" i="0" u="none" strike="noStrike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Kustiawan</a:t>
            </a:r>
            <a:r>
              <a:rPr lang="en-IN" sz="16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Ghauth (2025); </a:t>
            </a:r>
            <a:r>
              <a:rPr lang="en-IN" sz="1600" b="0" i="0" u="none" strike="noStrike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Aljabri</a:t>
            </a:r>
            <a:r>
              <a:rPr lang="en-IN" sz="16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al. (2022).</a:t>
            </a:r>
            <a:endParaRPr lang="en-IN" sz="16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4316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0D0ED-196F-457C-3A9C-D4FDE1F0BE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4">
            <a:extLst>
              <a:ext uri="{FF2B5EF4-FFF2-40B4-BE49-F238E27FC236}">
                <a16:creationId xmlns:a16="http://schemas.microsoft.com/office/drawing/2014/main" id="{28377872-53EC-13B7-78D4-9C7851B4CD75}"/>
              </a:ext>
            </a:extLst>
          </p:cNvPr>
          <p:cNvSpPr/>
          <p:nvPr/>
        </p:nvSpPr>
        <p:spPr>
          <a:xfrm>
            <a:off x="897591" y="1811585"/>
            <a:ext cx="9133915" cy="3002461"/>
          </a:xfrm>
          <a:prstGeom prst="roundRect">
            <a:avLst>
              <a:gd name="adj" fmla="val 1541"/>
            </a:avLst>
          </a:prstGeom>
          <a:solidFill>
            <a:schemeClr val="tx2">
              <a:lumMod val="50000"/>
              <a:lumOff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2F362F49-227E-E1DF-4313-23CF9F386CBA}"/>
              </a:ext>
            </a:extLst>
          </p:cNvPr>
          <p:cNvSpPr/>
          <p:nvPr/>
        </p:nvSpPr>
        <p:spPr>
          <a:xfrm>
            <a:off x="698238" y="545830"/>
            <a:ext cx="1079552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8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Conclusion and Future Research Priorities</a:t>
            </a:r>
            <a:endParaRPr lang="en-US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3AF646-EF04-17BD-9D25-F05DD9F0160C}"/>
              </a:ext>
            </a:extLst>
          </p:cNvPr>
          <p:cNvSpPr txBox="1"/>
          <p:nvPr/>
        </p:nvSpPr>
        <p:spPr>
          <a:xfrm>
            <a:off x="1153085" y="2055727"/>
            <a:ext cx="8044703" cy="2120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aim and three objectives were successfully achieved</a:t>
            </a:r>
          </a:p>
          <a:p>
            <a:pPr marL="285750" lvl="0" indent="-28575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XGBoost emerged as the strongest overall classifier</a:t>
            </a:r>
          </a:p>
          <a:p>
            <a:pPr marL="285750" lvl="0" indent="-28575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Random Forest provided marginally superior ROC discrimination</a:t>
            </a:r>
          </a:p>
          <a:p>
            <a:pPr marL="285750" lvl="0" indent="-28575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Future work requires larger and evolving datasets</a:t>
            </a:r>
          </a:p>
          <a:p>
            <a:pPr marL="285750" lvl="0" indent="-28575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Real-world deployment should include retraining and model explainability</a:t>
            </a:r>
          </a:p>
        </p:txBody>
      </p:sp>
    </p:spTree>
    <p:extLst>
      <p:ext uri="{BB962C8B-B14F-4D97-AF65-F5344CB8AC3E}">
        <p14:creationId xmlns:p14="http://schemas.microsoft.com/office/powerpoint/2010/main" val="3006414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78756-54F5-9D51-7980-338BA211E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9366C128-3A7C-8E0E-A029-F52292467DCD}"/>
              </a:ext>
            </a:extLst>
          </p:cNvPr>
          <p:cNvSpPr/>
          <p:nvPr/>
        </p:nvSpPr>
        <p:spPr>
          <a:xfrm>
            <a:off x="4312975" y="105894"/>
            <a:ext cx="1079552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References Lists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3A6DCD-855D-3FC4-E74B-453B9CF5298B}"/>
              </a:ext>
            </a:extLst>
          </p:cNvPr>
          <p:cNvSpPr txBox="1"/>
          <p:nvPr/>
        </p:nvSpPr>
        <p:spPr>
          <a:xfrm>
            <a:off x="190500" y="723126"/>
            <a:ext cx="12001500" cy="7294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Mosa, D.T., Shams, M.Y.,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Abohany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A.A., El-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kenawy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E.S.M. and Thabet, M., 2023. Machine learning techniques for detecting phishing URL attacks. Computers, Materials &amp; Continua, 75(1), pp.1271-1290. Available at https://doi.org/10.32604/cmc.2023.036422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Aljabri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Altamimi, H.S.,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Albelali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S.A., Al-Harbi, M.,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Alhuraib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H.T., Alotaibi, N.K., Alahmadi, A.A.,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Alhaidari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Mohammad, R.M.A. and Salah, K., 2022. Detecting malicious URLs using machine learning techniques: review and research directions. IEEE Access, 10, pp.121395-121417. Available at https://doi.org/10.1109/ACCESS.2022.3222307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Aljofey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Jiang, Q., Rasool, A., Chen, H., Liu, W., Qu, Q. and Wang, Y., 2022. An effective detection approach for phishing websites using URL and HTML features. Scientific Reports, 12(1), p.8842. Available at https://doi.org/10.1038/s41598-022-10841-5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Saunders, M.N.K., Lewis, P. and Thornhill, A. (2023) Research Methods for Business Students. 9th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Carroll, F., Adejobi, J.A. and </a:t>
            </a:r>
            <a:r>
              <a:rPr lang="en-IN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Montasari</a:t>
            </a:r>
            <a:r>
              <a:rPr lang="en-IN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2022. How good are we at detecting a phishing attack? Investigating the evolving phishing attack email and why it continues to successfully deceive society. SN Computer science, 3(2), p.170. Available at</a:t>
            </a:r>
            <a:r>
              <a:rPr lang="en-IN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 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https://doi.org/10.1007/s42979-022-01069-1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Do, N.Q., Selamat, A.,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Krejcar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O., Herrera-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Viedma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and Fujita, H., 2022. Deep learning for phishing detection: Taxonomy, current challenges and future directions.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Ieee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Access, 10, pp.36429-36463. Available at https://doi.org/10.1109/ACCESS.2022.3151903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Sujon, K.M., Hassan, R., Choi, K. and Samad, M.A., 2025. Accuracy, precision, recall, f1-score, or MCC? empirical evidence from advanced statistics, ML, and XAI for evaluating business predictive models. Journal of Big Data, 12(1), p.268. Available at https://doi.org/10.1186/s40537-025-01313-4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Kapoor, S. and Narayanan, A. (2023) ‘Leakage and the reproducibility crisis in machine-learning-based science’, Patterns, 4(9), 100804. Available at: https://doi.org/10.1016/j.patter.2023.100804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Moscovich, A. and Rosset, S. (2022) ‘On the cross-validation bias due to unsupervised preprocessing’, Journal of the Royal Statistical Society: Series B (Statistical Methodology), 84(4), pp. 1474–1502. Available at: https://doi.org/10.1111/rssb.12537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Bischl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Binder, M., Lang, M.,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Pielok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T., Richter, J., Coors, S., Thomas, J., Ullmann, T., Becker, M., Boulesteix, A.-L., Deng, D. and Lindauer, M. (2023) ‘Hyperparameter optimization: Foundations, algorithms, best practices, and open challenges’, Wiley Interdisciplinary Reviews: Data Mining and Knowledge Discovery, 13(2), e1484. Available at: https://doi.org/10.1002/widm.1484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Kustiawan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Y.A. and Ghauth, K.I., 2025. Evaluating the impact of feature engineering in phishing URL detection: A comparative study of URL, HTML, and derived features. IEEE Access, 13, pp.126756-126768. Available at https://doi.org/10.1109/ACCESS.2025.3579223</a:t>
            </a: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530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19BF88-B4AA-2DBE-3270-3E8CC98E9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89D44BFA-6404-CCBF-3124-8AD26FA4D823}"/>
              </a:ext>
            </a:extLst>
          </p:cNvPr>
          <p:cNvSpPr/>
          <p:nvPr/>
        </p:nvSpPr>
        <p:spPr>
          <a:xfrm>
            <a:off x="298187" y="2988244"/>
            <a:ext cx="10795524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6000" b="1" dirty="0">
                <a:solidFill>
                  <a:srgbClr val="38512F"/>
                </a:solidFill>
                <a:latin typeface="Times New Roman" panose="02020603050405020304" pitchFamily="18" charset="0"/>
                <a:ea typeface="Lora" pitchFamily="34" charset="-122"/>
                <a:cs typeface="Times New Roman" panose="02020603050405020304" pitchFamily="18" charset="0"/>
              </a:rPr>
              <a:t>Thank You</a:t>
            </a:r>
          </a:p>
          <a:p>
            <a:pPr marL="0" indent="0" algn="ctr">
              <a:lnSpc>
                <a:spcPct val="104000"/>
              </a:lnSpc>
              <a:buNone/>
            </a:pPr>
            <a:endParaRPr lang="en-US" sz="6000" b="1" dirty="0">
              <a:solidFill>
                <a:srgbClr val="38512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1428957"/>
      </p:ext>
    </p:extLst>
  </p:cSld>
  <p:clrMapOvr>
    <a:masterClrMapping/>
  </p:clrMapOvr>
</p:sld>
</file>

<file path=ppt/theme/theme1.xml><?xml version="1.0" encoding="utf-8"?>
<a:theme xmlns:a="http://schemas.openxmlformats.org/drawingml/2006/main" name="Shoji">
  <a:themeElements>
    <a:clrScheme name="Shoji">
      <a:dk1>
        <a:srgbClr val="131313"/>
      </a:dk1>
      <a:lt1>
        <a:sysClr val="window" lastClr="FFFFFF"/>
      </a:lt1>
      <a:dk2>
        <a:srgbClr val="1D3433"/>
      </a:dk2>
      <a:lt2>
        <a:srgbClr val="F3F2ED"/>
      </a:lt2>
      <a:accent1>
        <a:srgbClr val="7C5C3E"/>
      </a:accent1>
      <a:accent2>
        <a:srgbClr val="B8A189"/>
      </a:accent2>
      <a:accent3>
        <a:srgbClr val="A1A696"/>
      </a:accent3>
      <a:accent4>
        <a:srgbClr val="566868"/>
      </a:accent4>
      <a:accent5>
        <a:srgbClr val="786F50"/>
      </a:accent5>
      <a:accent6>
        <a:srgbClr val="A9A375"/>
      </a:accent6>
      <a:hlink>
        <a:srgbClr val="B1785F"/>
      </a:hlink>
      <a:folHlink>
        <a:srgbClr val="6C7F7F"/>
      </a:folHlink>
    </a:clrScheme>
    <a:fontScheme name="Custom 35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hoji" id="{FC7F6458-703E-4B19-BAF9-E88A9B02521B}" vid="{6FBA4037-BA28-4926-BD89-6C54034403A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Shoji</Template>
  <TotalTime>0</TotalTime>
  <Words>1778</Words>
  <Application>Microsoft Office PowerPoint</Application>
  <PresentationFormat>Widescreen</PresentationFormat>
  <Paragraphs>273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Aptos Light</vt:lpstr>
      <vt:lpstr>Times New Roman</vt:lpstr>
      <vt:lpstr>Walbaum Display</vt:lpstr>
      <vt:lpstr>Wingdings</vt:lpstr>
      <vt:lpstr>Shoji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2026-09-08T18:17:14Z</dcterms:created>
  <dcterms:modified xsi:type="dcterms:W3CDTF">2026-09-25T12:13:15Z</dcterms:modified>
</cp:coreProperties>
</file>