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36" r:id="rId1"/>
    <p:sldMasterId id="2147483735" r:id="rId2"/>
  </p:sldMasterIdLst>
  <p:sldIdLst>
    <p:sldId id="256" r:id="rId3"/>
    <p:sldId id="287" r:id="rId4"/>
    <p:sldId id="276" r:id="rId5"/>
    <p:sldId id="277" r:id="rId6"/>
    <p:sldId id="278" r:id="rId7"/>
    <p:sldId id="279" r:id="rId8"/>
    <p:sldId id="258" r:id="rId9"/>
    <p:sldId id="259" r:id="rId10"/>
    <p:sldId id="261" r:id="rId11"/>
    <p:sldId id="262" r:id="rId12"/>
    <p:sldId id="260" r:id="rId13"/>
    <p:sldId id="257" r:id="rId14"/>
    <p:sldId id="264" r:id="rId15"/>
    <p:sldId id="265" r:id="rId16"/>
    <p:sldId id="273" r:id="rId17"/>
    <p:sldId id="268" r:id="rId18"/>
    <p:sldId id="283" r:id="rId19"/>
    <p:sldId id="284" r:id="rId20"/>
    <p:sldId id="280" r:id="rId21"/>
    <p:sldId id="281" r:id="rId22"/>
    <p:sldId id="272" r:id="rId23"/>
    <p:sldId id="275" r:id="rId24"/>
    <p:sldId id="271" r:id="rId25"/>
    <p:sldId id="285" r:id="rId26"/>
    <p:sldId id="286"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1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464"/>
    <p:restoredTop sz="94681"/>
  </p:normalViewPr>
  <p:slideViewPr>
    <p:cSldViewPr snapToGrid="0" snapToObjects="1">
      <p:cViewPr varScale="1">
        <p:scale>
          <a:sx n="100" d="100"/>
          <a:sy n="100" d="100"/>
        </p:scale>
        <p:origin x="176" y="7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8DE6C8-AB1D-4204-BC9C-3366B0BF0435}"/>
              </a:ext>
            </a:extLst>
          </p:cNvPr>
          <p:cNvSpPr>
            <a:spLocks noGrp="1"/>
          </p:cNvSpPr>
          <p:nvPr>
            <p:ph type="ctrTitle"/>
          </p:nvPr>
        </p:nvSpPr>
        <p:spPr>
          <a:xfrm>
            <a:off x="678426" y="889820"/>
            <a:ext cx="9989574" cy="3598606"/>
          </a:xfrm>
        </p:spPr>
        <p:txBody>
          <a:bodyPr anchor="t">
            <a:normAutofit/>
          </a:bodyPr>
          <a:lstStyle>
            <a:lvl1pPr algn="l">
              <a:defRPr sz="5400"/>
            </a:lvl1pPr>
          </a:lstStyle>
          <a:p>
            <a:r>
              <a:rPr lang="en-US" dirty="0"/>
              <a:t>Click to edit Master title style</a:t>
            </a:r>
          </a:p>
        </p:txBody>
      </p:sp>
      <p:sp>
        <p:nvSpPr>
          <p:cNvPr id="3" name="Subtitle 2">
            <a:extLst>
              <a:ext uri="{FF2B5EF4-FFF2-40B4-BE49-F238E27FC236}">
                <a16:creationId xmlns:a16="http://schemas.microsoft.com/office/drawing/2014/main" id="{7A7B9009-EE50-4EE5-B6EB-CD6EC83D3FA3}"/>
              </a:ext>
            </a:extLst>
          </p:cNvPr>
          <p:cNvSpPr>
            <a:spLocks noGrp="1"/>
          </p:cNvSpPr>
          <p:nvPr>
            <p:ph type="subTitle" idx="1"/>
          </p:nvPr>
        </p:nvSpPr>
        <p:spPr>
          <a:xfrm>
            <a:off x="678426" y="4488426"/>
            <a:ext cx="6991776" cy="1302774"/>
          </a:xfrm>
        </p:spPr>
        <p:txBody>
          <a:bodyPr anchor="b">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99C8667E-058A-436F-B8EA-5B3A99D43D09}"/>
              </a:ext>
            </a:extLst>
          </p:cNvPr>
          <p:cNvSpPr>
            <a:spLocks noGrp="1"/>
          </p:cNvSpPr>
          <p:nvPr>
            <p:ph type="dt" sz="half" idx="10"/>
          </p:nvPr>
        </p:nvSpPr>
        <p:spPr/>
        <p:txBody>
          <a:bodyPr/>
          <a:lstStyle/>
          <a:p>
            <a:fld id="{2F3E8B1C-86EF-43CF-8304-249481088644}" type="datetimeFigureOut">
              <a:rPr lang="en-US" smtClean="0"/>
              <a:t>10/16/20</a:t>
            </a:fld>
            <a:endParaRPr lang="en-US"/>
          </a:p>
        </p:txBody>
      </p:sp>
      <p:sp>
        <p:nvSpPr>
          <p:cNvPr id="5" name="Footer Placeholder 4">
            <a:extLst>
              <a:ext uri="{FF2B5EF4-FFF2-40B4-BE49-F238E27FC236}">
                <a16:creationId xmlns:a16="http://schemas.microsoft.com/office/drawing/2014/main" id="{52680305-1AD7-482D-BFFD-6CDB83AB39A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E5762A1-52E9-402D-B65E-DF193E44CE83}"/>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12865425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987CA6-BFD9-4CB1-8892-F6B062E8244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0CDA8C3-9C0C-4E52-9A62-E4DB159E6B0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CC3EC35-E02F-41FF-9232-F90692A902FC}"/>
              </a:ext>
            </a:extLst>
          </p:cNvPr>
          <p:cNvSpPr>
            <a:spLocks noGrp="1"/>
          </p:cNvSpPr>
          <p:nvPr>
            <p:ph type="dt" sz="half" idx="10"/>
          </p:nvPr>
        </p:nvSpPr>
        <p:spPr/>
        <p:txBody>
          <a:bodyPr/>
          <a:lstStyle/>
          <a:p>
            <a:fld id="{2F3E8B1C-86EF-43CF-8304-249481088644}" type="datetimeFigureOut">
              <a:rPr lang="en-US" smtClean="0"/>
              <a:t>10/16/20</a:t>
            </a:fld>
            <a:endParaRPr lang="en-US"/>
          </a:p>
        </p:txBody>
      </p:sp>
      <p:sp>
        <p:nvSpPr>
          <p:cNvPr id="5" name="Footer Placeholder 4">
            <a:extLst>
              <a:ext uri="{FF2B5EF4-FFF2-40B4-BE49-F238E27FC236}">
                <a16:creationId xmlns:a16="http://schemas.microsoft.com/office/drawing/2014/main" id="{39D13D38-5DF1-443B-8A12-71E834FDC6A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25E644A-4A37-4757-9809-5B035E2874E6}"/>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42030623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E6578B-CD85-4BF1-A729-E8E8079B595F}"/>
              </a:ext>
            </a:extLst>
          </p:cNvPr>
          <p:cNvSpPr>
            <a:spLocks noGrp="1"/>
          </p:cNvSpPr>
          <p:nvPr>
            <p:ph type="title"/>
          </p:nvPr>
        </p:nvSpPr>
        <p:spPr>
          <a:xfrm>
            <a:off x="715383" y="1709738"/>
            <a:ext cx="10632067" cy="2852737"/>
          </a:xfrm>
        </p:spPr>
        <p:txBody>
          <a:bodyPr anchor="b"/>
          <a:lstStyle>
            <a:lvl1pPr>
              <a:defRPr sz="6000"/>
            </a:lvl1pPr>
          </a:lstStyle>
          <a:p>
            <a:r>
              <a:rPr lang="en-US" dirty="0"/>
              <a:t>Click to edit Master title style</a:t>
            </a:r>
          </a:p>
        </p:txBody>
      </p:sp>
      <p:sp>
        <p:nvSpPr>
          <p:cNvPr id="3" name="Text Placeholder 2">
            <a:extLst>
              <a:ext uri="{FF2B5EF4-FFF2-40B4-BE49-F238E27FC236}">
                <a16:creationId xmlns:a16="http://schemas.microsoft.com/office/drawing/2014/main" id="{A58448C1-C13F-4826-8347-EEB00A6643D6}"/>
              </a:ext>
            </a:extLst>
          </p:cNvPr>
          <p:cNvSpPr>
            <a:spLocks noGrp="1"/>
          </p:cNvSpPr>
          <p:nvPr>
            <p:ph type="body" idx="1"/>
          </p:nvPr>
        </p:nvSpPr>
        <p:spPr>
          <a:xfrm>
            <a:off x="715383" y="4589463"/>
            <a:ext cx="10632067"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806546A-957F-4C4D-9744-1177AD258E10}"/>
              </a:ext>
            </a:extLst>
          </p:cNvPr>
          <p:cNvSpPr>
            <a:spLocks noGrp="1"/>
          </p:cNvSpPr>
          <p:nvPr>
            <p:ph type="dt" sz="half" idx="10"/>
          </p:nvPr>
        </p:nvSpPr>
        <p:spPr/>
        <p:txBody>
          <a:bodyPr/>
          <a:lstStyle/>
          <a:p>
            <a:fld id="{2F3E8B1C-86EF-43CF-8304-249481088644}" type="datetimeFigureOut">
              <a:rPr lang="en-US" smtClean="0"/>
              <a:t>10/16/20</a:t>
            </a:fld>
            <a:endParaRPr lang="en-US"/>
          </a:p>
        </p:txBody>
      </p:sp>
      <p:sp>
        <p:nvSpPr>
          <p:cNvPr id="5" name="Footer Placeholder 4">
            <a:extLst>
              <a:ext uri="{FF2B5EF4-FFF2-40B4-BE49-F238E27FC236}">
                <a16:creationId xmlns:a16="http://schemas.microsoft.com/office/drawing/2014/main" id="{B1DB149C-CC63-4E3A-A83D-EF637EB5197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DB94775-7982-41EC-B584-D51224D38F77}"/>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17924628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CE4BD8-507D-48E4-A624-F16A741C3609}"/>
              </a:ext>
            </a:extLst>
          </p:cNvPr>
          <p:cNvSpPr>
            <a:spLocks noGrp="1"/>
          </p:cNvSpPr>
          <p:nvPr>
            <p:ph type="title"/>
          </p:nvPr>
        </p:nvSpPr>
        <p:spPr>
          <a:xfrm>
            <a:off x="700635" y="922096"/>
            <a:ext cx="10691265" cy="1127930"/>
          </a:xfrm>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810A07E4-3A39-457C-A059-7DFB6039D947}"/>
              </a:ext>
            </a:extLst>
          </p:cNvPr>
          <p:cNvSpPr>
            <a:spLocks noGrp="1"/>
          </p:cNvSpPr>
          <p:nvPr>
            <p:ph sz="half" idx="1"/>
          </p:nvPr>
        </p:nvSpPr>
        <p:spPr>
          <a:xfrm>
            <a:off x="715383" y="2128684"/>
            <a:ext cx="5304417" cy="384441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7B141E17-47CE-4A78-B0FA-0E9786DA67C5}"/>
              </a:ext>
            </a:extLst>
          </p:cNvPr>
          <p:cNvSpPr>
            <a:spLocks noGrp="1"/>
          </p:cNvSpPr>
          <p:nvPr>
            <p:ph sz="half" idx="2"/>
          </p:nvPr>
        </p:nvSpPr>
        <p:spPr>
          <a:xfrm>
            <a:off x="6172200" y="2128684"/>
            <a:ext cx="5219700" cy="384441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89F02C13-D3ED-4044-9716-F29D79A184C9}"/>
              </a:ext>
            </a:extLst>
          </p:cNvPr>
          <p:cNvSpPr>
            <a:spLocks noGrp="1"/>
          </p:cNvSpPr>
          <p:nvPr>
            <p:ph type="dt" sz="half" idx="10"/>
          </p:nvPr>
        </p:nvSpPr>
        <p:spPr/>
        <p:txBody>
          <a:bodyPr/>
          <a:lstStyle/>
          <a:p>
            <a:fld id="{2F3E8B1C-86EF-43CF-8304-249481088644}" type="datetimeFigureOut">
              <a:rPr lang="en-US" smtClean="0"/>
              <a:t>10/16/20</a:t>
            </a:fld>
            <a:endParaRPr lang="en-US"/>
          </a:p>
        </p:txBody>
      </p:sp>
      <p:sp>
        <p:nvSpPr>
          <p:cNvPr id="6" name="Footer Placeholder 5">
            <a:extLst>
              <a:ext uri="{FF2B5EF4-FFF2-40B4-BE49-F238E27FC236}">
                <a16:creationId xmlns:a16="http://schemas.microsoft.com/office/drawing/2014/main" id="{8AF334AD-FB29-4355-B5CF-85E61B4F340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A5AA154-790C-4774-9C21-8C543E733F26}"/>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26678080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07DD35-7673-4F88-86B0-634883B5E345}"/>
              </a:ext>
            </a:extLst>
          </p:cNvPr>
          <p:cNvSpPr>
            <a:spLocks noGrp="1"/>
          </p:cNvSpPr>
          <p:nvPr>
            <p:ph type="title"/>
          </p:nvPr>
        </p:nvSpPr>
        <p:spPr>
          <a:xfrm>
            <a:off x="685887" y="929148"/>
            <a:ext cx="10640005" cy="761540"/>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5EC820D7-3E0B-47C6-A583-C4C839C5AF03}"/>
              </a:ext>
            </a:extLst>
          </p:cNvPr>
          <p:cNvSpPr>
            <a:spLocks noGrp="1"/>
          </p:cNvSpPr>
          <p:nvPr>
            <p:ph type="body" idx="1"/>
          </p:nvPr>
        </p:nvSpPr>
        <p:spPr>
          <a:xfrm>
            <a:off x="715384" y="1681163"/>
            <a:ext cx="5282192" cy="657225"/>
          </a:xfrm>
        </p:spPr>
        <p:txBody>
          <a:bodyPr anchor="b">
            <a:normAutofit/>
          </a:bodyPr>
          <a:lstStyle>
            <a:lvl1pPr marL="0" indent="0">
              <a:buNone/>
              <a:defRPr sz="16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6A839A7B-97D5-400F-B802-A0FF28FE9F15}"/>
              </a:ext>
            </a:extLst>
          </p:cNvPr>
          <p:cNvSpPr>
            <a:spLocks noGrp="1"/>
          </p:cNvSpPr>
          <p:nvPr>
            <p:ph sz="half" idx="2"/>
          </p:nvPr>
        </p:nvSpPr>
        <p:spPr>
          <a:xfrm>
            <a:off x="715384" y="2505075"/>
            <a:ext cx="5282192" cy="3423777"/>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C2E0ECA2-DBF1-4681-9DFA-93AFD1B371DB}"/>
              </a:ext>
            </a:extLst>
          </p:cNvPr>
          <p:cNvSpPr>
            <a:spLocks noGrp="1"/>
          </p:cNvSpPr>
          <p:nvPr>
            <p:ph type="body" sz="quarter" idx="3"/>
          </p:nvPr>
        </p:nvSpPr>
        <p:spPr>
          <a:xfrm>
            <a:off x="6172200" y="1681163"/>
            <a:ext cx="5183188" cy="657225"/>
          </a:xfrm>
        </p:spPr>
        <p:txBody>
          <a:bodyPr anchor="b">
            <a:normAutofit/>
          </a:bodyPr>
          <a:lstStyle>
            <a:lvl1pPr marL="0" indent="0">
              <a:buNone/>
              <a:defRPr sz="16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390EBBBB-517F-4ED7-9E51-CF0F7590B4D4}"/>
              </a:ext>
            </a:extLst>
          </p:cNvPr>
          <p:cNvSpPr>
            <a:spLocks noGrp="1"/>
          </p:cNvSpPr>
          <p:nvPr>
            <p:ph sz="quarter" idx="4"/>
          </p:nvPr>
        </p:nvSpPr>
        <p:spPr>
          <a:xfrm>
            <a:off x="6172200" y="2505075"/>
            <a:ext cx="5183188" cy="342377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511B5C7-1E37-478F-B4B0-C7202FFE41B9}"/>
              </a:ext>
            </a:extLst>
          </p:cNvPr>
          <p:cNvSpPr>
            <a:spLocks noGrp="1"/>
          </p:cNvSpPr>
          <p:nvPr>
            <p:ph type="dt" sz="half" idx="10"/>
          </p:nvPr>
        </p:nvSpPr>
        <p:spPr/>
        <p:txBody>
          <a:bodyPr/>
          <a:lstStyle/>
          <a:p>
            <a:fld id="{2F3E8B1C-86EF-43CF-8304-249481088644}" type="datetimeFigureOut">
              <a:rPr lang="en-US" smtClean="0"/>
              <a:t>10/16/20</a:t>
            </a:fld>
            <a:endParaRPr lang="en-US"/>
          </a:p>
        </p:txBody>
      </p:sp>
      <p:sp>
        <p:nvSpPr>
          <p:cNvPr id="8" name="Footer Placeholder 7">
            <a:extLst>
              <a:ext uri="{FF2B5EF4-FFF2-40B4-BE49-F238E27FC236}">
                <a16:creationId xmlns:a16="http://schemas.microsoft.com/office/drawing/2014/main" id="{9153F7EF-507C-4CB3-86C5-8B34FFFC1D8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8E3DEA6-E4EB-4C2A-8B4F-55EC965B6219}"/>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6103642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032964-A933-4B98-A141-A4B316DAFA9F}"/>
              </a:ext>
            </a:extLst>
          </p:cNvPr>
          <p:cNvSpPr>
            <a:spLocks noGrp="1"/>
          </p:cNvSpPr>
          <p:nvPr>
            <p:ph type="title"/>
          </p:nvPr>
        </p:nvSpPr>
        <p:spPr/>
        <p:txBody>
          <a:bodyPr/>
          <a:lstStyle/>
          <a:p>
            <a:r>
              <a:rPr lang="en-US" dirty="0"/>
              <a:t>Click to edit Master title style</a:t>
            </a:r>
          </a:p>
        </p:txBody>
      </p:sp>
      <p:sp>
        <p:nvSpPr>
          <p:cNvPr id="3" name="Date Placeholder 2">
            <a:extLst>
              <a:ext uri="{FF2B5EF4-FFF2-40B4-BE49-F238E27FC236}">
                <a16:creationId xmlns:a16="http://schemas.microsoft.com/office/drawing/2014/main" id="{5D684C9D-23DA-42B0-9DD3-7592F72E8DC9}"/>
              </a:ext>
            </a:extLst>
          </p:cNvPr>
          <p:cNvSpPr>
            <a:spLocks noGrp="1"/>
          </p:cNvSpPr>
          <p:nvPr>
            <p:ph type="dt" sz="half" idx="10"/>
          </p:nvPr>
        </p:nvSpPr>
        <p:spPr/>
        <p:txBody>
          <a:bodyPr/>
          <a:lstStyle/>
          <a:p>
            <a:fld id="{2F3E8B1C-86EF-43CF-8304-249481088644}" type="datetimeFigureOut">
              <a:rPr lang="en-US" smtClean="0"/>
              <a:t>10/16/20</a:t>
            </a:fld>
            <a:endParaRPr lang="en-US"/>
          </a:p>
        </p:txBody>
      </p:sp>
      <p:sp>
        <p:nvSpPr>
          <p:cNvPr id="4" name="Footer Placeholder 3">
            <a:extLst>
              <a:ext uri="{FF2B5EF4-FFF2-40B4-BE49-F238E27FC236}">
                <a16:creationId xmlns:a16="http://schemas.microsoft.com/office/drawing/2014/main" id="{68BF8F05-876F-49D8-AE30-5BB2A91ECD59}"/>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53D20DA-9260-4577-BB51-789570A243AF}"/>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12867273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D2C1F24-E0A1-45A7-8EF5-92CD9799341C}"/>
              </a:ext>
            </a:extLst>
          </p:cNvPr>
          <p:cNvSpPr>
            <a:spLocks noGrp="1"/>
          </p:cNvSpPr>
          <p:nvPr>
            <p:ph type="dt" sz="half" idx="10"/>
          </p:nvPr>
        </p:nvSpPr>
        <p:spPr/>
        <p:txBody>
          <a:bodyPr/>
          <a:lstStyle/>
          <a:p>
            <a:fld id="{2F3E8B1C-86EF-43CF-8304-249481088644}" type="datetimeFigureOut">
              <a:rPr lang="en-US" smtClean="0"/>
              <a:t>10/16/20</a:t>
            </a:fld>
            <a:endParaRPr lang="en-US"/>
          </a:p>
        </p:txBody>
      </p:sp>
      <p:sp>
        <p:nvSpPr>
          <p:cNvPr id="3" name="Footer Placeholder 2">
            <a:extLst>
              <a:ext uri="{FF2B5EF4-FFF2-40B4-BE49-F238E27FC236}">
                <a16:creationId xmlns:a16="http://schemas.microsoft.com/office/drawing/2014/main" id="{3E021C19-210E-46B0-9036-5D8AECC9260C}"/>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A880FEF-487E-44DF-8615-DF2210419602}"/>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17906975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A568EE-74C8-43A6-90BC-2DDD965CF64A}"/>
              </a:ext>
            </a:extLst>
          </p:cNvPr>
          <p:cNvSpPr>
            <a:spLocks noGrp="1"/>
          </p:cNvSpPr>
          <p:nvPr>
            <p:ph type="title"/>
          </p:nvPr>
        </p:nvSpPr>
        <p:spPr>
          <a:xfrm>
            <a:off x="678426" y="781665"/>
            <a:ext cx="4093599" cy="1223452"/>
          </a:xfrm>
        </p:spPr>
        <p:txBody>
          <a:bodyPr anchor="b"/>
          <a:lstStyle>
            <a:lvl1pPr>
              <a:defRPr sz="3200"/>
            </a:lvl1pPr>
          </a:lstStyle>
          <a:p>
            <a:r>
              <a:rPr lang="en-US" dirty="0"/>
              <a:t>Click to edit Master title style</a:t>
            </a:r>
          </a:p>
        </p:txBody>
      </p:sp>
      <p:sp>
        <p:nvSpPr>
          <p:cNvPr id="3" name="Content Placeholder 2">
            <a:extLst>
              <a:ext uri="{FF2B5EF4-FFF2-40B4-BE49-F238E27FC236}">
                <a16:creationId xmlns:a16="http://schemas.microsoft.com/office/drawing/2014/main" id="{971C35AC-CAE3-48CF-A3E4-A075C9FDD71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2D9D03EA-5FAD-4609-A2B8-624E426847E3}"/>
              </a:ext>
            </a:extLst>
          </p:cNvPr>
          <p:cNvSpPr>
            <a:spLocks noGrp="1"/>
          </p:cNvSpPr>
          <p:nvPr>
            <p:ph type="body" sz="half" idx="2"/>
          </p:nvPr>
        </p:nvSpPr>
        <p:spPr>
          <a:xfrm>
            <a:off x="688258" y="2315497"/>
            <a:ext cx="4093599" cy="355349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0B58D2EA-2191-4216-B64D-067BDFE12375}"/>
              </a:ext>
            </a:extLst>
          </p:cNvPr>
          <p:cNvSpPr>
            <a:spLocks noGrp="1"/>
          </p:cNvSpPr>
          <p:nvPr>
            <p:ph type="dt" sz="half" idx="10"/>
          </p:nvPr>
        </p:nvSpPr>
        <p:spPr/>
        <p:txBody>
          <a:bodyPr/>
          <a:lstStyle/>
          <a:p>
            <a:fld id="{2F3E8B1C-86EF-43CF-8304-249481088644}" type="datetimeFigureOut">
              <a:rPr lang="en-US" smtClean="0"/>
              <a:t>10/16/20</a:t>
            </a:fld>
            <a:endParaRPr lang="en-US"/>
          </a:p>
        </p:txBody>
      </p:sp>
      <p:sp>
        <p:nvSpPr>
          <p:cNvPr id="6" name="Footer Placeholder 5">
            <a:extLst>
              <a:ext uri="{FF2B5EF4-FFF2-40B4-BE49-F238E27FC236}">
                <a16:creationId xmlns:a16="http://schemas.microsoft.com/office/drawing/2014/main" id="{78042128-DAB4-481C-BEE6-3523E8E88BA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E50E382-C500-4A4C-A7C6-43860383AB91}"/>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2892444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9FE98B-EACF-4251-A8AF-0D9EDD17C664}"/>
              </a:ext>
            </a:extLst>
          </p:cNvPr>
          <p:cNvSpPr>
            <a:spLocks noGrp="1"/>
          </p:cNvSpPr>
          <p:nvPr>
            <p:ph type="title"/>
          </p:nvPr>
        </p:nvSpPr>
        <p:spPr>
          <a:xfrm>
            <a:off x="683342" y="1066800"/>
            <a:ext cx="4103431" cy="1317523"/>
          </a:xfrm>
        </p:spPr>
        <p:txBody>
          <a:bodyPr anchor="b"/>
          <a:lstStyle>
            <a:lvl1pPr>
              <a:defRPr sz="3200"/>
            </a:lvl1pPr>
          </a:lstStyle>
          <a:p>
            <a:r>
              <a:rPr lang="en-US" dirty="0"/>
              <a:t>Click to edit Master title style</a:t>
            </a:r>
          </a:p>
        </p:txBody>
      </p:sp>
      <p:sp>
        <p:nvSpPr>
          <p:cNvPr id="3" name="Picture Placeholder 2">
            <a:extLst>
              <a:ext uri="{FF2B5EF4-FFF2-40B4-BE49-F238E27FC236}">
                <a16:creationId xmlns:a16="http://schemas.microsoft.com/office/drawing/2014/main" id="{3905F473-761A-4002-AF70-9FF878D0139E}"/>
              </a:ext>
            </a:extLst>
          </p:cNvPr>
          <p:cNvSpPr>
            <a:spLocks noGrp="1"/>
          </p:cNvSpPr>
          <p:nvPr>
            <p:ph type="pic" idx="1"/>
          </p:nvPr>
        </p:nvSpPr>
        <p:spPr>
          <a:xfrm>
            <a:off x="5183188" y="1066800"/>
            <a:ext cx="6172200" cy="47942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A0C2E6A-F834-4540-BB00-E13CB45DC362}"/>
              </a:ext>
            </a:extLst>
          </p:cNvPr>
          <p:cNvSpPr>
            <a:spLocks noGrp="1"/>
          </p:cNvSpPr>
          <p:nvPr>
            <p:ph type="body" sz="half" idx="2"/>
          </p:nvPr>
        </p:nvSpPr>
        <p:spPr>
          <a:xfrm>
            <a:off x="683342" y="2552700"/>
            <a:ext cx="4103431" cy="33162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F0C38EAB-AD63-415C-B263-BA1D8FBE3CB0}"/>
              </a:ext>
            </a:extLst>
          </p:cNvPr>
          <p:cNvSpPr>
            <a:spLocks noGrp="1"/>
          </p:cNvSpPr>
          <p:nvPr>
            <p:ph type="dt" sz="half" idx="10"/>
          </p:nvPr>
        </p:nvSpPr>
        <p:spPr/>
        <p:txBody>
          <a:bodyPr/>
          <a:lstStyle/>
          <a:p>
            <a:fld id="{2F3E8B1C-86EF-43CF-8304-249481088644}" type="datetimeFigureOut">
              <a:rPr lang="en-US" smtClean="0"/>
              <a:t>10/16/20</a:t>
            </a:fld>
            <a:endParaRPr lang="en-US"/>
          </a:p>
        </p:txBody>
      </p:sp>
      <p:sp>
        <p:nvSpPr>
          <p:cNvPr id="6" name="Footer Placeholder 5">
            <a:extLst>
              <a:ext uri="{FF2B5EF4-FFF2-40B4-BE49-F238E27FC236}">
                <a16:creationId xmlns:a16="http://schemas.microsoft.com/office/drawing/2014/main" id="{422E5541-B6DE-45E8-BCFE-0DFC4F57407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BB78D45-289B-46AF-8CB9-E6150BEA17ED}"/>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39248430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6359C1-C098-4BF4-A55D-782F4E606B8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D343C7E-1E8B-4D38-9B81-1AA2A8978ED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8A70B00-53AE-4D3F-91BE-A8D789ED9864}"/>
              </a:ext>
            </a:extLst>
          </p:cNvPr>
          <p:cNvSpPr>
            <a:spLocks noGrp="1"/>
          </p:cNvSpPr>
          <p:nvPr>
            <p:ph type="dt" sz="half" idx="10"/>
          </p:nvPr>
        </p:nvSpPr>
        <p:spPr/>
        <p:txBody>
          <a:bodyPr/>
          <a:lstStyle/>
          <a:p>
            <a:fld id="{2F3E8B1C-86EF-43CF-8304-249481088644}" type="datetimeFigureOut">
              <a:rPr lang="en-US" smtClean="0"/>
              <a:t>10/16/20</a:t>
            </a:fld>
            <a:endParaRPr lang="en-US"/>
          </a:p>
        </p:txBody>
      </p:sp>
      <p:sp>
        <p:nvSpPr>
          <p:cNvPr id="5" name="Footer Placeholder 4">
            <a:extLst>
              <a:ext uri="{FF2B5EF4-FFF2-40B4-BE49-F238E27FC236}">
                <a16:creationId xmlns:a16="http://schemas.microsoft.com/office/drawing/2014/main" id="{06647FC7-8124-4F70-A849-B6BCC5189CC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47CEBE4-50DC-47DB-B699-CCC024336C9F}"/>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37751596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B418279-D3B8-4C6A-AB74-9DE377771270}"/>
              </a:ext>
            </a:extLst>
          </p:cNvPr>
          <p:cNvSpPr>
            <a:spLocks noGrp="1"/>
          </p:cNvSpPr>
          <p:nvPr>
            <p:ph type="title" orient="vert"/>
          </p:nvPr>
        </p:nvSpPr>
        <p:spPr>
          <a:xfrm>
            <a:off x="9242322" y="997974"/>
            <a:ext cx="2349043" cy="4984956"/>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E28F733C-9309-4197-BACA-207CDC8935C9}"/>
              </a:ext>
            </a:extLst>
          </p:cNvPr>
          <p:cNvSpPr>
            <a:spLocks noGrp="1"/>
          </p:cNvSpPr>
          <p:nvPr>
            <p:ph type="body" orient="vert" idx="1"/>
          </p:nvPr>
        </p:nvSpPr>
        <p:spPr>
          <a:xfrm>
            <a:off x="838200" y="997973"/>
            <a:ext cx="8404122" cy="4984956"/>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6ACD4D0-5BE6-412D-B08B-5DFFD593513E}"/>
              </a:ext>
            </a:extLst>
          </p:cNvPr>
          <p:cNvSpPr>
            <a:spLocks noGrp="1"/>
          </p:cNvSpPr>
          <p:nvPr>
            <p:ph type="dt" sz="half" idx="10"/>
          </p:nvPr>
        </p:nvSpPr>
        <p:spPr/>
        <p:txBody>
          <a:bodyPr/>
          <a:lstStyle/>
          <a:p>
            <a:fld id="{2F3E8B1C-86EF-43CF-8304-249481088644}" type="datetimeFigureOut">
              <a:rPr lang="en-US" smtClean="0"/>
              <a:t>10/16/20</a:t>
            </a:fld>
            <a:endParaRPr lang="en-US"/>
          </a:p>
        </p:txBody>
      </p:sp>
      <p:sp>
        <p:nvSpPr>
          <p:cNvPr id="5" name="Footer Placeholder 4">
            <a:extLst>
              <a:ext uri="{FF2B5EF4-FFF2-40B4-BE49-F238E27FC236}">
                <a16:creationId xmlns:a16="http://schemas.microsoft.com/office/drawing/2014/main" id="{55021651-B786-4A39-A10F-F5231D0A2C5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4504D2D-9379-40DE-9F45-3004BE54F16B}"/>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32300779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Blank">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AFC13A-5B5D-4FA4-AA0C-65A513DC8ACF}"/>
              </a:ext>
            </a:extLst>
          </p:cNvPr>
          <p:cNvSpPr>
            <a:spLocks noGrp="1"/>
          </p:cNvSpPr>
          <p:nvPr>
            <p:ph type="title" hasCustomPrompt="1"/>
          </p:nvPr>
        </p:nvSpPr>
        <p:spPr>
          <a:xfrm>
            <a:off x="831273" y="605118"/>
            <a:ext cx="10529455" cy="933055"/>
          </a:xfrm>
        </p:spPr>
        <p:txBody>
          <a:bodyPr anchor="t">
            <a:normAutofit/>
          </a:bodyPr>
          <a:lstStyle>
            <a:lvl1pPr algn="ctr">
              <a:lnSpc>
                <a:spcPct val="100000"/>
              </a:lnSpc>
              <a:defRPr sz="2824" b="1">
                <a:solidFill>
                  <a:schemeClr val="accent4"/>
                </a:solidFill>
              </a:defRPr>
            </a:lvl1pPr>
          </a:lstStyle>
          <a:p>
            <a:r>
              <a:rPr lang="en-US" dirty="0"/>
              <a:t>Click to edit master title style</a:t>
            </a:r>
          </a:p>
        </p:txBody>
      </p:sp>
    </p:spTree>
    <p:extLst>
      <p:ext uri="{BB962C8B-B14F-4D97-AF65-F5344CB8AC3E}">
        <p14:creationId xmlns:p14="http://schemas.microsoft.com/office/powerpoint/2010/main" val="2602801424"/>
      </p:ext>
    </p:extLst>
  </p:cSld>
  <p:clrMapOvr>
    <a:masterClrMapping/>
  </p:clrMapOvr>
  <p:extLst>
    <p:ext uri="{DCECCB84-F9BA-43D5-87BE-67443E8EF086}">
      <p15:sldGuideLst xmlns:p15="http://schemas.microsoft.com/office/powerpoint/2012/main">
        <p15:guide id="1" pos="432">
          <p15:clr>
            <a:srgbClr val="FBAE40"/>
          </p15:clr>
        </p15:guide>
        <p15:guide id="3" pos="5904">
          <p15:clr>
            <a:srgbClr val="FBAE40"/>
          </p15:clr>
        </p15:guide>
        <p15:guide id="4" orient="horz" pos="4464">
          <p15:clr>
            <a:srgbClr val="FBAE40"/>
          </p15:clr>
        </p15:guide>
        <p15:guide id="5" pos="3168">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Graphic 1" descr="Tag=AccentColor&#10;Flavor=Light&#10;Target=Fill">
            <a:extLst>
              <a:ext uri="{FF2B5EF4-FFF2-40B4-BE49-F238E27FC236}">
                <a16:creationId xmlns:a16="http://schemas.microsoft.com/office/drawing/2014/main" id="{0D57E7FA-E8FC-45AC-868F-CDC8144939D6}"/>
              </a:ext>
            </a:extLst>
          </p:cNvPr>
          <p:cNvSpPr/>
          <p:nvPr/>
        </p:nvSpPr>
        <p:spPr>
          <a:xfrm rot="10800000" flipV="1">
            <a:off x="2599854" y="527562"/>
            <a:ext cx="6992292" cy="5102484"/>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807094A5-EB6F-441D-88F8-CD7A30C84707}"/>
              </a:ext>
            </a:extLst>
          </p:cNvPr>
          <p:cNvSpPr>
            <a:spLocks noGrp="1"/>
          </p:cNvSpPr>
          <p:nvPr>
            <p:ph type="ctrTitle"/>
          </p:nvPr>
        </p:nvSpPr>
        <p:spPr>
          <a:xfrm>
            <a:off x="1508760" y="1591056"/>
            <a:ext cx="5705856" cy="3264408"/>
          </a:xfrm>
        </p:spPr>
        <p:txBody>
          <a:bodyPr anchor="b">
            <a:normAutofit/>
          </a:bodyPr>
          <a:lstStyle>
            <a:lvl1pPr algn="l">
              <a:defRPr sz="48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1C7CE1E3-3929-42A6-81B7-056BD88EF353}"/>
              </a:ext>
            </a:extLst>
          </p:cNvPr>
          <p:cNvSpPr>
            <a:spLocks noGrp="1"/>
          </p:cNvSpPr>
          <p:nvPr>
            <p:ph type="subTitle" idx="1"/>
          </p:nvPr>
        </p:nvSpPr>
        <p:spPr>
          <a:xfrm>
            <a:off x="1524000" y="4928616"/>
            <a:ext cx="5705856" cy="996696"/>
          </a:xfrm>
        </p:spPr>
        <p:txBody>
          <a:bodyPr/>
          <a:lstStyle>
            <a:lvl1pPr marL="0" indent="0" algn="l">
              <a:buNone/>
              <a:defRPr sz="2400" cap="all"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5CE951E3-0794-422C-AF76-0AD4A7FB19EB}"/>
              </a:ext>
            </a:extLst>
          </p:cNvPr>
          <p:cNvSpPr>
            <a:spLocks noGrp="1"/>
          </p:cNvSpPr>
          <p:nvPr>
            <p:ph type="dt" sz="half" idx="10"/>
          </p:nvPr>
        </p:nvSpPr>
        <p:spPr/>
        <p:txBody>
          <a:bodyPr/>
          <a:lstStyle/>
          <a:p>
            <a:fld id="{3C04E684-10F4-4CC3-A0B9-F03AA7BE37CF}" type="datetimeFigureOut">
              <a:rPr lang="en-US" smtClean="0"/>
              <a:t>10/16/20</a:t>
            </a:fld>
            <a:endParaRPr lang="en-US"/>
          </a:p>
        </p:txBody>
      </p:sp>
      <p:sp>
        <p:nvSpPr>
          <p:cNvPr id="5" name="Footer Placeholder 4">
            <a:extLst>
              <a:ext uri="{FF2B5EF4-FFF2-40B4-BE49-F238E27FC236}">
                <a16:creationId xmlns:a16="http://schemas.microsoft.com/office/drawing/2014/main" id="{114EBFA8-0291-4D77-A9D9-B17FC2382A8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57AC4D4-C4EE-4624-A329-C608A1D5AFE1}"/>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295340356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Freeform: Shape 6" descr="Tag=AccentColor&#10;Flavor=Light&#10;Target=Fill">
            <a:extLst>
              <a:ext uri="{FF2B5EF4-FFF2-40B4-BE49-F238E27FC236}">
                <a16:creationId xmlns:a16="http://schemas.microsoft.com/office/drawing/2014/main" id="{13B7BB51-92B8-4089-8DAB-1202A4D1C6A3}"/>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26030E26-A86A-417A-AA64-699AA8DD3DA5}"/>
              </a:ext>
            </a:extLst>
          </p:cNvPr>
          <p:cNvSpPr>
            <a:spLocks noGrp="1"/>
          </p:cNvSpPr>
          <p:nvPr>
            <p:ph type="title"/>
          </p:nvPr>
        </p:nvSpPr>
        <p:spPr/>
        <p:txBody>
          <a:bodyPr>
            <a:normAutofit/>
          </a:bodyPr>
          <a:lstStyle>
            <a:lvl1pPr>
              <a:defRPr sz="4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D19CF97E-0E6E-41E9-B75B-0371E744D1E8}"/>
              </a:ext>
            </a:extLst>
          </p:cNvPr>
          <p:cNvSpPr>
            <a:spLocks noGrp="1"/>
          </p:cNvSpPr>
          <p:nvPr>
            <p:ph idx="1"/>
          </p:nvPr>
        </p:nvSpPr>
        <p:spPr>
          <a:xfrm>
            <a:off x="838200" y="2011680"/>
            <a:ext cx="1051560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70BAE770-8363-44CD-8A22-AB26C5C5361B}"/>
              </a:ext>
            </a:extLst>
          </p:cNvPr>
          <p:cNvSpPr>
            <a:spLocks noGrp="1"/>
          </p:cNvSpPr>
          <p:nvPr>
            <p:ph type="dt" sz="half" idx="10"/>
          </p:nvPr>
        </p:nvSpPr>
        <p:spPr/>
        <p:txBody>
          <a:bodyPr/>
          <a:lstStyle/>
          <a:p>
            <a:fld id="{3C04E684-10F4-4CC3-A0B9-F03AA7BE37CF}" type="datetimeFigureOut">
              <a:rPr lang="en-US" smtClean="0"/>
              <a:t>10/16/20</a:t>
            </a:fld>
            <a:endParaRPr lang="en-US"/>
          </a:p>
        </p:txBody>
      </p:sp>
      <p:sp>
        <p:nvSpPr>
          <p:cNvPr id="5" name="Footer Placeholder 4">
            <a:extLst>
              <a:ext uri="{FF2B5EF4-FFF2-40B4-BE49-F238E27FC236}">
                <a16:creationId xmlns:a16="http://schemas.microsoft.com/office/drawing/2014/main" id="{36E618F2-3B8E-4449-91E7-F8AA4960938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63428F0-E5C2-42A1-AB2F-1A19FFAD19CF}"/>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32229269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Graphic 9" descr="Tag=AccentColor&#10;Flavor=Light&#10;Target=Fill">
            <a:extLst>
              <a:ext uri="{FF2B5EF4-FFF2-40B4-BE49-F238E27FC236}">
                <a16:creationId xmlns:a16="http://schemas.microsoft.com/office/drawing/2014/main" id="{DB2CE8D6-5B4E-4EBE-9ED5-A1DA7E2A5CDA}"/>
              </a:ext>
            </a:extLst>
          </p:cNvPr>
          <p:cNvSpPr/>
          <p:nvPr/>
        </p:nvSpPr>
        <p:spPr>
          <a:xfrm>
            <a:off x="7209816" y="0"/>
            <a:ext cx="4143984" cy="5747660"/>
          </a:xfrm>
          <a:custGeom>
            <a:avLst/>
            <a:gdLst>
              <a:gd name="connsiteX0" fmla="*/ 0 w 3843750"/>
              <a:gd name="connsiteY0" fmla="*/ 346 h 5956080"/>
              <a:gd name="connsiteX1" fmla="*/ 72373 w 3843750"/>
              <a:gd name="connsiteY1" fmla="*/ 2447534 h 5956080"/>
              <a:gd name="connsiteX2" fmla="*/ 145093 w 3843750"/>
              <a:gd name="connsiteY2" fmla="*/ 3878724 h 5956080"/>
              <a:gd name="connsiteX3" fmla="*/ 237897 w 3843750"/>
              <a:gd name="connsiteY3" fmla="*/ 4208041 h 5956080"/>
              <a:gd name="connsiteX4" fmla="*/ 281875 w 3843750"/>
              <a:gd name="connsiteY4" fmla="*/ 4677601 h 5956080"/>
              <a:gd name="connsiteX5" fmla="*/ 360135 w 3843750"/>
              <a:gd name="connsiteY5" fmla="*/ 5287407 h 5956080"/>
              <a:gd name="connsiteX6" fmla="*/ 414155 w 3843750"/>
              <a:gd name="connsiteY6" fmla="*/ 5817914 h 5956080"/>
              <a:gd name="connsiteX7" fmla="*/ 681487 w 3843750"/>
              <a:gd name="connsiteY7" fmla="*/ 5914873 h 5956080"/>
              <a:gd name="connsiteX8" fmla="*/ 892373 w 3843750"/>
              <a:gd name="connsiteY8" fmla="*/ 5605295 h 5956080"/>
              <a:gd name="connsiteX9" fmla="*/ 1027770 w 3843750"/>
              <a:gd name="connsiteY9" fmla="*/ 5804063 h 5956080"/>
              <a:gd name="connsiteX10" fmla="*/ 1200566 w 3843750"/>
              <a:gd name="connsiteY10" fmla="*/ 5527036 h 5956080"/>
              <a:gd name="connsiteX11" fmla="*/ 1348083 w 3843750"/>
              <a:gd name="connsiteY11" fmla="*/ 5363590 h 5956080"/>
              <a:gd name="connsiteX12" fmla="*/ 1425997 w 3843750"/>
              <a:gd name="connsiteY12" fmla="*/ 4800532 h 5956080"/>
              <a:gd name="connsiteX13" fmla="*/ 1517416 w 3843750"/>
              <a:gd name="connsiteY13" fmla="*/ 4640549 h 5956080"/>
              <a:gd name="connsiteX14" fmla="*/ 1569705 w 3843750"/>
              <a:gd name="connsiteY14" fmla="*/ 4803995 h 5956080"/>
              <a:gd name="connsiteX15" fmla="*/ 1530921 w 3843750"/>
              <a:gd name="connsiteY15" fmla="*/ 5433885 h 5956080"/>
              <a:gd name="connsiteX16" fmla="*/ 1614721 w 3843750"/>
              <a:gd name="connsiteY16" fmla="*/ 5319957 h 5956080"/>
              <a:gd name="connsiteX17" fmla="*/ 1800676 w 3843750"/>
              <a:gd name="connsiteY17" fmla="*/ 4608691 h 5956080"/>
              <a:gd name="connsiteX18" fmla="*/ 1918759 w 3843750"/>
              <a:gd name="connsiteY18" fmla="*/ 4486799 h 5956080"/>
              <a:gd name="connsiteX19" fmla="*/ 2009139 w 3843750"/>
              <a:gd name="connsiteY19" fmla="*/ 4715000 h 5956080"/>
              <a:gd name="connsiteX20" fmla="*/ 2135532 w 3843750"/>
              <a:gd name="connsiteY20" fmla="*/ 5321689 h 5956080"/>
              <a:gd name="connsiteX21" fmla="*/ 2209291 w 3843750"/>
              <a:gd name="connsiteY21" fmla="*/ 5028733 h 5956080"/>
              <a:gd name="connsiteX22" fmla="*/ 2501208 w 3843750"/>
              <a:gd name="connsiteY22" fmla="*/ 4457711 h 5956080"/>
              <a:gd name="connsiteX23" fmla="*/ 2695127 w 3843750"/>
              <a:gd name="connsiteY23" fmla="*/ 4973674 h 5956080"/>
              <a:gd name="connsiteX24" fmla="*/ 2825329 w 3843750"/>
              <a:gd name="connsiteY24" fmla="*/ 4563328 h 5956080"/>
              <a:gd name="connsiteX25" fmla="*/ 2904628 w 3843750"/>
              <a:gd name="connsiteY25" fmla="*/ 4466368 h 5956080"/>
              <a:gd name="connsiteX26" fmla="*/ 2922635 w 3843750"/>
              <a:gd name="connsiteY26" fmla="*/ 4519696 h 5956080"/>
              <a:gd name="connsiteX27" fmla="*/ 3089544 w 3843750"/>
              <a:gd name="connsiteY27" fmla="*/ 3606545 h 5956080"/>
              <a:gd name="connsiteX28" fmla="*/ 3150490 w 3843750"/>
              <a:gd name="connsiteY28" fmla="*/ 3989882 h 5956080"/>
              <a:gd name="connsiteX29" fmla="*/ 3755448 w 3843750"/>
              <a:gd name="connsiteY29" fmla="*/ 1538193 h 5956080"/>
              <a:gd name="connsiteX30" fmla="*/ 3850330 w 3843750"/>
              <a:gd name="connsiteY30" fmla="*/ 0 h 5956080"/>
              <a:gd name="connsiteX31" fmla="*/ 0 w 3843750"/>
              <a:gd name="connsiteY31" fmla="*/ 0 h 5956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3843750" h="5956080">
                <a:moveTo>
                  <a:pt x="0" y="346"/>
                </a:moveTo>
                <a:cubicBezTo>
                  <a:pt x="12120" y="1234155"/>
                  <a:pt x="72720" y="2447534"/>
                  <a:pt x="72373" y="2447534"/>
                </a:cubicBezTo>
                <a:cubicBezTo>
                  <a:pt x="72720" y="2449265"/>
                  <a:pt x="114274" y="3641520"/>
                  <a:pt x="145093" y="3878724"/>
                </a:cubicBezTo>
                <a:cubicBezTo>
                  <a:pt x="176258" y="4119392"/>
                  <a:pt x="210194" y="3969797"/>
                  <a:pt x="237897" y="4208041"/>
                </a:cubicBezTo>
                <a:cubicBezTo>
                  <a:pt x="250017" y="4367677"/>
                  <a:pt x="237204" y="4527661"/>
                  <a:pt x="281875" y="4677601"/>
                </a:cubicBezTo>
                <a:cubicBezTo>
                  <a:pt x="278758" y="4908226"/>
                  <a:pt x="338319" y="5059552"/>
                  <a:pt x="360135" y="5287407"/>
                </a:cubicBezTo>
                <a:cubicBezTo>
                  <a:pt x="370177" y="5468860"/>
                  <a:pt x="348015" y="5649274"/>
                  <a:pt x="414155" y="5817914"/>
                </a:cubicBezTo>
                <a:cubicBezTo>
                  <a:pt x="467137" y="5947770"/>
                  <a:pt x="534662" y="6049578"/>
                  <a:pt x="681487" y="5914873"/>
                </a:cubicBezTo>
                <a:cubicBezTo>
                  <a:pt x="680448" y="5747964"/>
                  <a:pt x="925963" y="5772897"/>
                  <a:pt x="892373" y="5605295"/>
                </a:cubicBezTo>
                <a:cubicBezTo>
                  <a:pt x="1003184" y="5641309"/>
                  <a:pt x="945009" y="5759046"/>
                  <a:pt x="1027770" y="5804063"/>
                </a:cubicBezTo>
                <a:cubicBezTo>
                  <a:pt x="1099105" y="5719915"/>
                  <a:pt x="1051664" y="5551968"/>
                  <a:pt x="1200566" y="5527036"/>
                </a:cubicBezTo>
                <a:cubicBezTo>
                  <a:pt x="1352931" y="5564088"/>
                  <a:pt x="1336655" y="5453970"/>
                  <a:pt x="1348083" y="5363590"/>
                </a:cubicBezTo>
                <a:cubicBezTo>
                  <a:pt x="1370938" y="5149586"/>
                  <a:pt x="1389291" y="5009687"/>
                  <a:pt x="1425997" y="4800532"/>
                </a:cubicBezTo>
                <a:cubicBezTo>
                  <a:pt x="1436385" y="4748243"/>
                  <a:pt x="1415608" y="4628775"/>
                  <a:pt x="1517416" y="4640549"/>
                </a:cubicBezTo>
                <a:cubicBezTo>
                  <a:pt x="1596022" y="4651976"/>
                  <a:pt x="1566242" y="4746512"/>
                  <a:pt x="1569705" y="4803995"/>
                </a:cubicBezTo>
                <a:cubicBezTo>
                  <a:pt x="1600177" y="5128809"/>
                  <a:pt x="1532998" y="5109763"/>
                  <a:pt x="1530921" y="5433885"/>
                </a:cubicBezTo>
                <a:cubicBezTo>
                  <a:pt x="1530574" y="5446697"/>
                  <a:pt x="1580786" y="5458125"/>
                  <a:pt x="1614721" y="5319957"/>
                </a:cubicBezTo>
                <a:cubicBezTo>
                  <a:pt x="1681208" y="5047432"/>
                  <a:pt x="1760507" y="4832736"/>
                  <a:pt x="1800676" y="4608691"/>
                </a:cubicBezTo>
                <a:cubicBezTo>
                  <a:pt x="1848463" y="4656824"/>
                  <a:pt x="1889671" y="4439704"/>
                  <a:pt x="1918759" y="4486799"/>
                </a:cubicBezTo>
                <a:cubicBezTo>
                  <a:pt x="1932264" y="4566098"/>
                  <a:pt x="1956503" y="4642626"/>
                  <a:pt x="2009139" y="4715000"/>
                </a:cubicBezTo>
                <a:cubicBezTo>
                  <a:pt x="2054502" y="4933851"/>
                  <a:pt x="2004983" y="5137812"/>
                  <a:pt x="2135532" y="5321689"/>
                </a:cubicBezTo>
                <a:cubicBezTo>
                  <a:pt x="2135532" y="5321689"/>
                  <a:pt x="2137610" y="5265245"/>
                  <a:pt x="2209291" y="5028733"/>
                </a:cubicBezTo>
                <a:cubicBezTo>
                  <a:pt x="2267120" y="4838277"/>
                  <a:pt x="2341225" y="4936622"/>
                  <a:pt x="2501208" y="4457711"/>
                </a:cubicBezTo>
                <a:cubicBezTo>
                  <a:pt x="2545186" y="4641934"/>
                  <a:pt x="2446495" y="4877753"/>
                  <a:pt x="2695127" y="4973674"/>
                </a:cubicBezTo>
                <a:cubicBezTo>
                  <a:pt x="2743260" y="4833775"/>
                  <a:pt x="2706208" y="4662365"/>
                  <a:pt x="2825329" y="4563328"/>
                </a:cubicBezTo>
                <a:cubicBezTo>
                  <a:pt x="2859958" y="4534586"/>
                  <a:pt x="2884890" y="4501689"/>
                  <a:pt x="2904628" y="4466368"/>
                </a:cubicBezTo>
                <a:cubicBezTo>
                  <a:pt x="2910515" y="4484375"/>
                  <a:pt x="2916749" y="4503074"/>
                  <a:pt x="2922635" y="4519696"/>
                </a:cubicBezTo>
                <a:cubicBezTo>
                  <a:pt x="2946529" y="4491647"/>
                  <a:pt x="3082618" y="3784882"/>
                  <a:pt x="3089544" y="3606545"/>
                </a:cubicBezTo>
                <a:cubicBezTo>
                  <a:pt x="3124172" y="3733285"/>
                  <a:pt x="3150490" y="3989882"/>
                  <a:pt x="3150490" y="3989882"/>
                </a:cubicBezTo>
                <a:cubicBezTo>
                  <a:pt x="3150490" y="3989882"/>
                  <a:pt x="3300085" y="3936900"/>
                  <a:pt x="3755448" y="1538193"/>
                </a:cubicBezTo>
                <a:cubicBezTo>
                  <a:pt x="3791461" y="1348775"/>
                  <a:pt x="3824704" y="697762"/>
                  <a:pt x="3850330" y="0"/>
                </a:cubicBezTo>
                <a:lnTo>
                  <a:pt x="0" y="0"/>
                </a:lnTo>
                <a:close/>
              </a:path>
            </a:pathLst>
          </a:custGeom>
          <a:solidFill>
            <a:schemeClr val="accent1">
              <a:alpha val="20000"/>
            </a:schemeClr>
          </a:solidFill>
          <a:ln w="32707"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64AD5705-B027-4C44-B38A-60296E29EB12}"/>
              </a:ext>
            </a:extLst>
          </p:cNvPr>
          <p:cNvSpPr>
            <a:spLocks noGrp="1"/>
          </p:cNvSpPr>
          <p:nvPr>
            <p:ph type="title"/>
          </p:nvPr>
        </p:nvSpPr>
        <p:spPr>
          <a:xfrm>
            <a:off x="831850" y="1078991"/>
            <a:ext cx="5266944" cy="3136392"/>
          </a:xfrm>
        </p:spPr>
        <p:txBody>
          <a:bodyPr anchor="b">
            <a:normAutofit/>
          </a:bodyPr>
          <a:lstStyle>
            <a:lvl1pPr>
              <a:defRPr sz="48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E8BBAC4-9088-44CF-BA2D-B8DD24FB5274}"/>
              </a:ext>
            </a:extLst>
          </p:cNvPr>
          <p:cNvSpPr>
            <a:spLocks noGrp="1"/>
          </p:cNvSpPr>
          <p:nvPr>
            <p:ph type="body" idx="1"/>
          </p:nvPr>
        </p:nvSpPr>
        <p:spPr>
          <a:xfrm>
            <a:off x="831850" y="4279392"/>
            <a:ext cx="5266944" cy="1500187"/>
          </a:xfrm>
        </p:spPr>
        <p:txBody>
          <a:bodyPr/>
          <a:lstStyle>
            <a:lvl1pPr marL="0" indent="0">
              <a:buNone/>
              <a:defRPr sz="2400" cap="all" baseline="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793FB3F-D2A6-4919-B57B-C08861D46303}"/>
              </a:ext>
            </a:extLst>
          </p:cNvPr>
          <p:cNvSpPr>
            <a:spLocks noGrp="1"/>
          </p:cNvSpPr>
          <p:nvPr>
            <p:ph type="dt" sz="half" idx="10"/>
          </p:nvPr>
        </p:nvSpPr>
        <p:spPr/>
        <p:txBody>
          <a:bodyPr/>
          <a:lstStyle/>
          <a:p>
            <a:fld id="{3C04E684-10F4-4CC3-A0B9-F03AA7BE37CF}" type="datetimeFigureOut">
              <a:rPr lang="en-US" smtClean="0"/>
              <a:t>10/16/20</a:t>
            </a:fld>
            <a:endParaRPr lang="en-US"/>
          </a:p>
        </p:txBody>
      </p:sp>
      <p:sp>
        <p:nvSpPr>
          <p:cNvPr id="5" name="Footer Placeholder 4">
            <a:extLst>
              <a:ext uri="{FF2B5EF4-FFF2-40B4-BE49-F238E27FC236}">
                <a16:creationId xmlns:a16="http://schemas.microsoft.com/office/drawing/2014/main" id="{989049E0-6BE5-43FA-A4D4-ACAFC871A79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DF8C28D-1479-4F15-B906-0AEBBCCA8CFA}"/>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261460807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Freeform: Shape 7" descr="Tag=AccentColor&#10;Flavor=Light&#10;Target=Fill">
            <a:extLst>
              <a:ext uri="{FF2B5EF4-FFF2-40B4-BE49-F238E27FC236}">
                <a16:creationId xmlns:a16="http://schemas.microsoft.com/office/drawing/2014/main" id="{FD51F360-8860-4FB5-A0A5-773473DD8B39}"/>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D2A77EC9-372A-4ECA-9088-780532AF057F}"/>
              </a:ext>
            </a:extLst>
          </p:cNvPr>
          <p:cNvSpPr>
            <a:spLocks noGrp="1"/>
          </p:cNvSpPr>
          <p:nvPr>
            <p:ph type="title"/>
          </p:nvPr>
        </p:nvSpPr>
        <p:spPr/>
        <p:txBody>
          <a:bodyPr>
            <a:normAutofit/>
          </a:bodyPr>
          <a:lstStyle>
            <a:lvl1pPr>
              <a:defRPr sz="4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7C882CE-1B27-414A-9B06-AA5D2DB683BA}"/>
              </a:ext>
            </a:extLst>
          </p:cNvPr>
          <p:cNvSpPr>
            <a:spLocks noGrp="1"/>
          </p:cNvSpPr>
          <p:nvPr>
            <p:ph sz="half" idx="1"/>
          </p:nvPr>
        </p:nvSpPr>
        <p:spPr>
          <a:xfrm>
            <a:off x="838200" y="2011680"/>
            <a:ext cx="493776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A0397E60-5D92-4530-96D1-FC09AF3C2742}"/>
              </a:ext>
            </a:extLst>
          </p:cNvPr>
          <p:cNvSpPr>
            <a:spLocks noGrp="1"/>
          </p:cNvSpPr>
          <p:nvPr>
            <p:ph sz="half" idx="2"/>
          </p:nvPr>
        </p:nvSpPr>
        <p:spPr>
          <a:xfrm>
            <a:off x="6419088" y="2011680"/>
            <a:ext cx="493776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034240FE-0C6A-47E9-9B0A-7B3C60877372}"/>
              </a:ext>
            </a:extLst>
          </p:cNvPr>
          <p:cNvSpPr>
            <a:spLocks noGrp="1"/>
          </p:cNvSpPr>
          <p:nvPr>
            <p:ph type="dt" sz="half" idx="10"/>
          </p:nvPr>
        </p:nvSpPr>
        <p:spPr/>
        <p:txBody>
          <a:bodyPr/>
          <a:lstStyle/>
          <a:p>
            <a:fld id="{3C04E684-10F4-4CC3-A0B9-F03AA7BE37CF}" type="datetimeFigureOut">
              <a:rPr lang="en-US" smtClean="0"/>
              <a:t>10/16/20</a:t>
            </a:fld>
            <a:endParaRPr lang="en-US"/>
          </a:p>
        </p:txBody>
      </p:sp>
      <p:sp>
        <p:nvSpPr>
          <p:cNvPr id="6" name="Footer Placeholder 5">
            <a:extLst>
              <a:ext uri="{FF2B5EF4-FFF2-40B4-BE49-F238E27FC236}">
                <a16:creationId xmlns:a16="http://schemas.microsoft.com/office/drawing/2014/main" id="{8671AE1B-BB18-4C7E-AA77-3A4D401A5F3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6FA7B1D-FEDD-4E29-A352-29E5F498B323}"/>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313616698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Shape 9" descr="Tag=AccentColor&#10;Flavor=Light&#10;Target=Fill">
            <a:extLst>
              <a:ext uri="{FF2B5EF4-FFF2-40B4-BE49-F238E27FC236}">
                <a16:creationId xmlns:a16="http://schemas.microsoft.com/office/drawing/2014/main" id="{527D753D-3426-457C-9082-B92894509EC0}"/>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164D2B94-0682-4185-BCE3-89AF214A4FA8}"/>
              </a:ext>
            </a:extLst>
          </p:cNvPr>
          <p:cNvSpPr>
            <a:spLocks noGrp="1"/>
          </p:cNvSpPr>
          <p:nvPr>
            <p:ph type="title"/>
          </p:nvPr>
        </p:nvSpPr>
        <p:spPr>
          <a:xfrm>
            <a:off x="839788" y="365125"/>
            <a:ext cx="10515600" cy="1325563"/>
          </a:xfrm>
        </p:spPr>
        <p:txBody>
          <a:bodyPr>
            <a:normAutofit/>
          </a:bodyPr>
          <a:lstStyle>
            <a:lvl1pPr>
              <a:defRPr sz="4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8D65C47E-B85E-4B3E-A669-DEEC7F5DF2FB}"/>
              </a:ext>
            </a:extLst>
          </p:cNvPr>
          <p:cNvSpPr>
            <a:spLocks noGrp="1"/>
          </p:cNvSpPr>
          <p:nvPr>
            <p:ph type="body" idx="1"/>
          </p:nvPr>
        </p:nvSpPr>
        <p:spPr>
          <a:xfrm>
            <a:off x="839788" y="2011680"/>
            <a:ext cx="4937760" cy="950976"/>
          </a:xfrm>
        </p:spPr>
        <p:txBody>
          <a:bodyPr anchor="b">
            <a:normAutofit/>
          </a:bodyPr>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324517F-FE8C-49AD-9A52-0F4301052699}"/>
              </a:ext>
            </a:extLst>
          </p:cNvPr>
          <p:cNvSpPr>
            <a:spLocks noGrp="1"/>
          </p:cNvSpPr>
          <p:nvPr>
            <p:ph sz="half" idx="2"/>
          </p:nvPr>
        </p:nvSpPr>
        <p:spPr>
          <a:xfrm>
            <a:off x="839788" y="3127248"/>
            <a:ext cx="4937760" cy="30632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C80C73EC-7117-4DC2-9075-14102F2E282B}"/>
              </a:ext>
            </a:extLst>
          </p:cNvPr>
          <p:cNvSpPr>
            <a:spLocks noGrp="1"/>
          </p:cNvSpPr>
          <p:nvPr>
            <p:ph type="body" sz="quarter" idx="3"/>
          </p:nvPr>
        </p:nvSpPr>
        <p:spPr>
          <a:xfrm>
            <a:off x="6419088" y="2011680"/>
            <a:ext cx="4937760" cy="950976"/>
          </a:xfrm>
        </p:spPr>
        <p:txBody>
          <a:bodyPr anchor="b">
            <a:normAutofit/>
          </a:bodyPr>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DD9A323-865B-4177-8F98-9BA304E022E0}"/>
              </a:ext>
            </a:extLst>
          </p:cNvPr>
          <p:cNvSpPr>
            <a:spLocks noGrp="1"/>
          </p:cNvSpPr>
          <p:nvPr>
            <p:ph sz="quarter" idx="4"/>
          </p:nvPr>
        </p:nvSpPr>
        <p:spPr>
          <a:xfrm>
            <a:off x="6419088" y="3127248"/>
            <a:ext cx="4937760" cy="30632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2AA4E5D6-7075-4584-BD43-D966F0B58E6D}"/>
              </a:ext>
            </a:extLst>
          </p:cNvPr>
          <p:cNvSpPr>
            <a:spLocks noGrp="1"/>
          </p:cNvSpPr>
          <p:nvPr>
            <p:ph type="dt" sz="half" idx="10"/>
          </p:nvPr>
        </p:nvSpPr>
        <p:spPr/>
        <p:txBody>
          <a:bodyPr/>
          <a:lstStyle/>
          <a:p>
            <a:fld id="{3C04E684-10F4-4CC3-A0B9-F03AA7BE37CF}" type="datetimeFigureOut">
              <a:rPr lang="en-US" smtClean="0"/>
              <a:t>10/16/20</a:t>
            </a:fld>
            <a:endParaRPr lang="en-US"/>
          </a:p>
        </p:txBody>
      </p:sp>
      <p:sp>
        <p:nvSpPr>
          <p:cNvPr id="8" name="Footer Placeholder 7">
            <a:extLst>
              <a:ext uri="{FF2B5EF4-FFF2-40B4-BE49-F238E27FC236}">
                <a16:creationId xmlns:a16="http://schemas.microsoft.com/office/drawing/2014/main" id="{8C38B83D-8A05-4F3C-A409-1602C963075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AD250E7-8A73-449C-A140-A2A2582D7F33}"/>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68329505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Graphic 1" descr="Tag=AccentColor&#10;Flavor=Light&#10;Target=Fill">
            <a:extLst>
              <a:ext uri="{FF2B5EF4-FFF2-40B4-BE49-F238E27FC236}">
                <a16:creationId xmlns:a16="http://schemas.microsoft.com/office/drawing/2014/main" id="{AAFBE1F6-FC6D-4C3D-9AC3-97028E6F18C7}"/>
              </a:ext>
            </a:extLst>
          </p:cNvPr>
          <p:cNvSpPr/>
          <p:nvPr/>
        </p:nvSpPr>
        <p:spPr>
          <a:xfrm rot="10800000" flipV="1">
            <a:off x="1969639" y="181596"/>
            <a:ext cx="8252722" cy="6022258"/>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192825A4-268B-4301-8432-F9E9B2661AEC}"/>
              </a:ext>
            </a:extLst>
          </p:cNvPr>
          <p:cNvSpPr>
            <a:spLocks noGrp="1"/>
          </p:cNvSpPr>
          <p:nvPr>
            <p:ph type="title"/>
          </p:nvPr>
        </p:nvSpPr>
        <p:spPr>
          <a:xfrm>
            <a:off x="2843784" y="1572768"/>
            <a:ext cx="6501384" cy="4096512"/>
          </a:xfrm>
        </p:spPr>
        <p:txBody>
          <a:bodyPr>
            <a:normAutofit/>
          </a:bodyPr>
          <a:lstStyle>
            <a:lvl1pPr algn="ctr">
              <a:defRPr sz="4000"/>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DA33410F-8A90-47F6-BD39-4AC0E4358351}"/>
              </a:ext>
            </a:extLst>
          </p:cNvPr>
          <p:cNvSpPr>
            <a:spLocks noGrp="1"/>
          </p:cNvSpPr>
          <p:nvPr>
            <p:ph type="dt" sz="half" idx="10"/>
          </p:nvPr>
        </p:nvSpPr>
        <p:spPr/>
        <p:txBody>
          <a:bodyPr/>
          <a:lstStyle/>
          <a:p>
            <a:fld id="{3C04E684-10F4-4CC3-A0B9-F03AA7BE37CF}" type="datetimeFigureOut">
              <a:rPr lang="en-US" smtClean="0"/>
              <a:t>10/16/20</a:t>
            </a:fld>
            <a:endParaRPr lang="en-US"/>
          </a:p>
        </p:txBody>
      </p:sp>
      <p:sp>
        <p:nvSpPr>
          <p:cNvPr id="4" name="Footer Placeholder 3">
            <a:extLst>
              <a:ext uri="{FF2B5EF4-FFF2-40B4-BE49-F238E27FC236}">
                <a16:creationId xmlns:a16="http://schemas.microsoft.com/office/drawing/2014/main" id="{D1D819A9-F8DE-4E5C-AFC3-E0105ACD829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4E25320-A12F-4F3E-8EC9-11292FF36BEA}"/>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76609820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1">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1C9756B-145D-4BA8-AA43-904C1E7CB86D}"/>
              </a:ext>
            </a:extLst>
          </p:cNvPr>
          <p:cNvSpPr>
            <a:spLocks noGrp="1"/>
          </p:cNvSpPr>
          <p:nvPr>
            <p:ph type="dt" sz="half" idx="10"/>
          </p:nvPr>
        </p:nvSpPr>
        <p:spPr/>
        <p:txBody>
          <a:bodyPr/>
          <a:lstStyle/>
          <a:p>
            <a:fld id="{3C04E684-10F4-4CC3-A0B9-F03AA7BE37CF}" type="datetimeFigureOut">
              <a:rPr lang="en-US" smtClean="0"/>
              <a:t>10/16/20</a:t>
            </a:fld>
            <a:endParaRPr lang="en-US"/>
          </a:p>
        </p:txBody>
      </p:sp>
      <p:sp>
        <p:nvSpPr>
          <p:cNvPr id="3" name="Footer Placeholder 2">
            <a:extLst>
              <a:ext uri="{FF2B5EF4-FFF2-40B4-BE49-F238E27FC236}">
                <a16:creationId xmlns:a16="http://schemas.microsoft.com/office/drawing/2014/main" id="{B21DB60F-139E-4C44-89AF-3F8F5EC241F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88226C9-C193-4B47-9717-4BC86C9092C7}"/>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156548080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2">
    <p:spTree>
      <p:nvGrpSpPr>
        <p:cNvPr id="1" name=""/>
        <p:cNvGrpSpPr/>
        <p:nvPr/>
      </p:nvGrpSpPr>
      <p:grpSpPr>
        <a:xfrm>
          <a:off x="0" y="0"/>
          <a:ext cx="0" cy="0"/>
          <a:chOff x="0" y="0"/>
          <a:chExt cx="0" cy="0"/>
        </a:xfrm>
      </p:grpSpPr>
      <p:sp>
        <p:nvSpPr>
          <p:cNvPr id="6" name="Freeform: Shape 5" descr="Mask ID=&#10;Mask position=bottom, center&#10;Mask family= brushstroke, landscape, wide">
            <a:extLst>
              <a:ext uri="{FF2B5EF4-FFF2-40B4-BE49-F238E27FC236}">
                <a16:creationId xmlns:a16="http://schemas.microsoft.com/office/drawing/2014/main" id="{736BF44D-E8DD-45FA-931D-CBCC67D57944}"/>
              </a:ext>
            </a:extLst>
          </p:cNvPr>
          <p:cNvSpPr/>
          <p:nvPr/>
        </p:nvSpPr>
        <p:spPr>
          <a:xfrm>
            <a:off x="1768100" y="-1"/>
            <a:ext cx="10423900" cy="5920155"/>
          </a:xfrm>
          <a:custGeom>
            <a:avLst/>
            <a:gdLst>
              <a:gd name="connsiteX0" fmla="*/ 10423900 w 10423900"/>
              <a:gd name="connsiteY0" fmla="*/ 0 h 5491534"/>
              <a:gd name="connsiteX1" fmla="*/ 3493157 w 10423900"/>
              <a:gd name="connsiteY1" fmla="*/ 0 h 5491534"/>
              <a:gd name="connsiteX2" fmla="*/ 3493018 w 10423900"/>
              <a:gd name="connsiteY2" fmla="*/ 31 h 5491534"/>
              <a:gd name="connsiteX3" fmla="*/ 3245493 w 10423900"/>
              <a:gd name="connsiteY3" fmla="*/ 104839 h 5491534"/>
              <a:gd name="connsiteX4" fmla="*/ 4434802 w 10423900"/>
              <a:gd name="connsiteY4" fmla="*/ 284558 h 5491534"/>
              <a:gd name="connsiteX5" fmla="*/ 4011937 w 10423900"/>
              <a:gd name="connsiteY5" fmla="*/ 395559 h 5491534"/>
              <a:gd name="connsiteX6" fmla="*/ 3573213 w 10423900"/>
              <a:gd name="connsiteY6" fmla="*/ 474847 h 5491534"/>
              <a:gd name="connsiteX7" fmla="*/ 3097489 w 10423900"/>
              <a:gd name="connsiteY7" fmla="*/ 532990 h 5491534"/>
              <a:gd name="connsiteX8" fmla="*/ 2664052 w 10423900"/>
              <a:gd name="connsiteY8" fmla="*/ 649279 h 5491534"/>
              <a:gd name="connsiteX9" fmla="*/ 3795218 w 10423900"/>
              <a:gd name="connsiteY9" fmla="*/ 696852 h 5491534"/>
              <a:gd name="connsiteX10" fmla="*/ 3208492 w 10423900"/>
              <a:gd name="connsiteY10" fmla="*/ 802568 h 5491534"/>
              <a:gd name="connsiteX11" fmla="*/ 2727483 w 10423900"/>
              <a:gd name="connsiteY11" fmla="*/ 939999 h 5491534"/>
              <a:gd name="connsiteX12" fmla="*/ 2389190 w 10423900"/>
              <a:gd name="connsiteY12" fmla="*/ 1003429 h 5491534"/>
              <a:gd name="connsiteX13" fmla="*/ 2029754 w 10423900"/>
              <a:gd name="connsiteY13" fmla="*/ 1019287 h 5491534"/>
              <a:gd name="connsiteX14" fmla="*/ 1945181 w 10423900"/>
              <a:gd name="connsiteY14" fmla="*/ 1119716 h 5491534"/>
              <a:gd name="connsiteX15" fmla="*/ 2056184 w 10423900"/>
              <a:gd name="connsiteY15" fmla="*/ 1225434 h 5491534"/>
              <a:gd name="connsiteX16" fmla="*/ 2225329 w 10423900"/>
              <a:gd name="connsiteY16" fmla="*/ 1236004 h 5491534"/>
              <a:gd name="connsiteX17" fmla="*/ 3234920 w 10423900"/>
              <a:gd name="connsiteY17" fmla="*/ 1262435 h 5491534"/>
              <a:gd name="connsiteX18" fmla="*/ 0 w 10423900"/>
              <a:gd name="connsiteY18" fmla="*/ 1495009 h 5491534"/>
              <a:gd name="connsiteX19" fmla="*/ 438724 w 10423900"/>
              <a:gd name="connsiteY19" fmla="*/ 1637728 h 5491534"/>
              <a:gd name="connsiteX20" fmla="*/ 586726 w 10423900"/>
              <a:gd name="connsiteY20" fmla="*/ 2028877 h 5491534"/>
              <a:gd name="connsiteX21" fmla="*/ 1125878 w 10423900"/>
              <a:gd name="connsiteY21" fmla="*/ 2250882 h 5491534"/>
              <a:gd name="connsiteX22" fmla="*/ 1474744 w 10423900"/>
              <a:gd name="connsiteY22" fmla="*/ 2330169 h 5491534"/>
              <a:gd name="connsiteX23" fmla="*/ 2272901 w 10423900"/>
              <a:gd name="connsiteY23" fmla="*/ 2446458 h 5491534"/>
              <a:gd name="connsiteX24" fmla="*/ 2389190 w 10423900"/>
              <a:gd name="connsiteY24" fmla="*/ 2636747 h 5491534"/>
              <a:gd name="connsiteX25" fmla="*/ 2489621 w 10423900"/>
              <a:gd name="connsiteY25" fmla="*/ 2848179 h 5491534"/>
              <a:gd name="connsiteX26" fmla="*/ 2701053 w 10423900"/>
              <a:gd name="connsiteY26" fmla="*/ 2985611 h 5491534"/>
              <a:gd name="connsiteX27" fmla="*/ 1057165 w 10423900"/>
              <a:gd name="connsiteY27" fmla="*/ 2964468 h 5491534"/>
              <a:gd name="connsiteX28" fmla="*/ 2912485 w 10423900"/>
              <a:gd name="connsiteY28" fmla="*/ 3408477 h 5491534"/>
              <a:gd name="connsiteX29" fmla="*/ 2748626 w 10423900"/>
              <a:gd name="connsiteY29" fmla="*/ 3582909 h 5491534"/>
              <a:gd name="connsiteX30" fmla="*/ 3763503 w 10423900"/>
              <a:gd name="connsiteY30" fmla="*/ 3820771 h 5491534"/>
              <a:gd name="connsiteX31" fmla="*/ 3219063 w 10423900"/>
              <a:gd name="connsiteY31" fmla="*/ 3847199 h 5491534"/>
              <a:gd name="connsiteX32" fmla="*/ 6385269 w 10423900"/>
              <a:gd name="connsiteY32" fmla="*/ 4840933 h 5491534"/>
              <a:gd name="connsiteX33" fmla="*/ 10285854 w 10423900"/>
              <a:gd name="connsiteY33" fmla="*/ 5471118 h 5491534"/>
              <a:gd name="connsiteX34" fmla="*/ 10423900 w 10423900"/>
              <a:gd name="connsiteY34" fmla="*/ 5491534 h 5491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0423900" h="5491534">
                <a:moveTo>
                  <a:pt x="10423900" y="0"/>
                </a:moveTo>
                <a:lnTo>
                  <a:pt x="3493157" y="0"/>
                </a:lnTo>
                <a:lnTo>
                  <a:pt x="3493018" y="31"/>
                </a:lnTo>
                <a:cubicBezTo>
                  <a:pt x="3414969" y="12668"/>
                  <a:pt x="3328744" y="21588"/>
                  <a:pt x="3245493" y="104839"/>
                </a:cubicBezTo>
                <a:cubicBezTo>
                  <a:pt x="3668357" y="162984"/>
                  <a:pt x="4075366" y="51981"/>
                  <a:pt x="4434802" y="284558"/>
                </a:cubicBezTo>
                <a:cubicBezTo>
                  <a:pt x="4302656" y="400846"/>
                  <a:pt x="4154654" y="374416"/>
                  <a:pt x="4011937" y="395559"/>
                </a:cubicBezTo>
                <a:cubicBezTo>
                  <a:pt x="3863934" y="416704"/>
                  <a:pt x="3721217" y="453704"/>
                  <a:pt x="3573213" y="474847"/>
                </a:cubicBezTo>
                <a:cubicBezTo>
                  <a:pt x="3414639" y="501275"/>
                  <a:pt x="3256063" y="506562"/>
                  <a:pt x="3097489" y="532990"/>
                </a:cubicBezTo>
                <a:cubicBezTo>
                  <a:pt x="2965345" y="554135"/>
                  <a:pt x="2822627" y="517133"/>
                  <a:pt x="2664052" y="649279"/>
                </a:cubicBezTo>
                <a:cubicBezTo>
                  <a:pt x="3055203" y="744424"/>
                  <a:pt x="3409352" y="601706"/>
                  <a:pt x="3795218" y="696852"/>
                </a:cubicBezTo>
                <a:cubicBezTo>
                  <a:pt x="3567928" y="781425"/>
                  <a:pt x="3382924" y="754995"/>
                  <a:pt x="3208492" y="802568"/>
                </a:cubicBezTo>
                <a:cubicBezTo>
                  <a:pt x="3049916" y="850140"/>
                  <a:pt x="2859627" y="797282"/>
                  <a:pt x="2727483" y="939999"/>
                </a:cubicBezTo>
                <a:cubicBezTo>
                  <a:pt x="2627052" y="1051000"/>
                  <a:pt x="2521336" y="1066858"/>
                  <a:pt x="2389190" y="1003429"/>
                </a:cubicBezTo>
                <a:cubicBezTo>
                  <a:pt x="2272901" y="945284"/>
                  <a:pt x="2146043" y="961142"/>
                  <a:pt x="2029754" y="1019287"/>
                </a:cubicBezTo>
                <a:cubicBezTo>
                  <a:pt x="1987468" y="1040430"/>
                  <a:pt x="1945181" y="1066858"/>
                  <a:pt x="1945181" y="1119716"/>
                </a:cubicBezTo>
                <a:cubicBezTo>
                  <a:pt x="1945181" y="1193719"/>
                  <a:pt x="1998039" y="1214862"/>
                  <a:pt x="2056184" y="1225434"/>
                </a:cubicBezTo>
                <a:cubicBezTo>
                  <a:pt x="2109042" y="1236004"/>
                  <a:pt x="2172471" y="1246577"/>
                  <a:pt x="2225329" y="1236004"/>
                </a:cubicBezTo>
                <a:cubicBezTo>
                  <a:pt x="2563622" y="1177861"/>
                  <a:pt x="2896629" y="1273005"/>
                  <a:pt x="3234920" y="1262435"/>
                </a:cubicBezTo>
                <a:cubicBezTo>
                  <a:pt x="2172471" y="1489724"/>
                  <a:pt x="1099450" y="1415723"/>
                  <a:pt x="0" y="1495009"/>
                </a:cubicBezTo>
                <a:cubicBezTo>
                  <a:pt x="142717" y="1653583"/>
                  <a:pt x="327721" y="1521439"/>
                  <a:pt x="438724" y="1637728"/>
                </a:cubicBezTo>
                <a:cubicBezTo>
                  <a:pt x="333006" y="1880875"/>
                  <a:pt x="375293" y="2013020"/>
                  <a:pt x="586726" y="2028877"/>
                </a:cubicBezTo>
                <a:cubicBezTo>
                  <a:pt x="792873" y="2044734"/>
                  <a:pt x="1014877" y="1960161"/>
                  <a:pt x="1125878" y="2250882"/>
                </a:cubicBezTo>
                <a:cubicBezTo>
                  <a:pt x="1157593" y="2340740"/>
                  <a:pt x="1353170" y="2314312"/>
                  <a:pt x="1474744" y="2330169"/>
                </a:cubicBezTo>
                <a:cubicBezTo>
                  <a:pt x="1739034" y="2367170"/>
                  <a:pt x="2019183" y="2330169"/>
                  <a:pt x="2272901" y="2446458"/>
                </a:cubicBezTo>
                <a:cubicBezTo>
                  <a:pt x="2373332" y="2488744"/>
                  <a:pt x="2442048" y="2520459"/>
                  <a:pt x="2389190" y="2636747"/>
                </a:cubicBezTo>
                <a:cubicBezTo>
                  <a:pt x="2336332" y="2758321"/>
                  <a:pt x="2405048" y="2800607"/>
                  <a:pt x="2489621" y="2848179"/>
                </a:cubicBezTo>
                <a:cubicBezTo>
                  <a:pt x="2553051" y="2885180"/>
                  <a:pt x="2648195" y="2874609"/>
                  <a:pt x="2701053" y="2985611"/>
                </a:cubicBezTo>
                <a:cubicBezTo>
                  <a:pt x="2146043" y="2969753"/>
                  <a:pt x="1606888" y="2879895"/>
                  <a:pt x="1057165" y="2964468"/>
                </a:cubicBezTo>
                <a:cubicBezTo>
                  <a:pt x="1659748" y="3175900"/>
                  <a:pt x="2320474" y="3165328"/>
                  <a:pt x="2912485" y="3408477"/>
                </a:cubicBezTo>
                <a:cubicBezTo>
                  <a:pt x="2891342" y="3493050"/>
                  <a:pt x="2753911" y="3456048"/>
                  <a:pt x="2748626" y="3582909"/>
                </a:cubicBezTo>
                <a:cubicBezTo>
                  <a:pt x="3060489" y="3715055"/>
                  <a:pt x="3435782" y="3625195"/>
                  <a:pt x="3763503" y="3820771"/>
                </a:cubicBezTo>
                <a:cubicBezTo>
                  <a:pt x="3573213" y="3910629"/>
                  <a:pt x="3398782" y="3762626"/>
                  <a:pt x="3219063" y="3847199"/>
                </a:cubicBezTo>
                <a:cubicBezTo>
                  <a:pt x="3277208" y="3974060"/>
                  <a:pt x="5909545" y="4756360"/>
                  <a:pt x="6385269" y="4840933"/>
                </a:cubicBezTo>
                <a:cubicBezTo>
                  <a:pt x="7171204" y="4982659"/>
                  <a:pt x="9157515" y="5302348"/>
                  <a:pt x="10285854" y="5471118"/>
                </a:cubicBezTo>
                <a:lnTo>
                  <a:pt x="10423900" y="5491534"/>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Date Placeholder 1">
            <a:extLst>
              <a:ext uri="{FF2B5EF4-FFF2-40B4-BE49-F238E27FC236}">
                <a16:creationId xmlns:a16="http://schemas.microsoft.com/office/drawing/2014/main" id="{71C9756B-145D-4BA8-AA43-904C1E7CB86D}"/>
              </a:ext>
            </a:extLst>
          </p:cNvPr>
          <p:cNvSpPr>
            <a:spLocks noGrp="1"/>
          </p:cNvSpPr>
          <p:nvPr>
            <p:ph type="dt" sz="half" idx="10"/>
          </p:nvPr>
        </p:nvSpPr>
        <p:spPr/>
        <p:txBody>
          <a:bodyPr/>
          <a:lstStyle/>
          <a:p>
            <a:fld id="{3C04E684-10F4-4CC3-A0B9-F03AA7BE37CF}" type="datetimeFigureOut">
              <a:rPr lang="en-US" smtClean="0"/>
              <a:t>10/16/20</a:t>
            </a:fld>
            <a:endParaRPr lang="en-US"/>
          </a:p>
        </p:txBody>
      </p:sp>
      <p:sp>
        <p:nvSpPr>
          <p:cNvPr id="3" name="Footer Placeholder 2">
            <a:extLst>
              <a:ext uri="{FF2B5EF4-FFF2-40B4-BE49-F238E27FC236}">
                <a16:creationId xmlns:a16="http://schemas.microsoft.com/office/drawing/2014/main" id="{B21DB60F-139E-4C44-89AF-3F8F5EC241F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88226C9-C193-4B47-9717-4BC86C9092C7}"/>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76816821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Freeform: Shape 7" descr="Tag=AccentColor&#10;Flavor=Light&#10;Target=Fill">
            <a:extLst>
              <a:ext uri="{FF2B5EF4-FFF2-40B4-BE49-F238E27FC236}">
                <a16:creationId xmlns:a16="http://schemas.microsoft.com/office/drawing/2014/main" id="{76C5A8FA-6B61-4934-AF55-C595090CA5DC}"/>
              </a:ext>
            </a:extLst>
          </p:cNvPr>
          <p:cNvSpPr/>
          <p:nvPr/>
        </p:nvSpPr>
        <p:spPr>
          <a:xfrm>
            <a:off x="4726728" y="0"/>
            <a:ext cx="7472381" cy="6858000"/>
          </a:xfrm>
          <a:custGeom>
            <a:avLst/>
            <a:gdLst>
              <a:gd name="connsiteX0" fmla="*/ 1232666 w 7472381"/>
              <a:gd name="connsiteY0" fmla="*/ 0 h 6886575"/>
              <a:gd name="connsiteX1" fmla="*/ 7472381 w 7472381"/>
              <a:gd name="connsiteY1" fmla="*/ 0 h 6886575"/>
              <a:gd name="connsiteX2" fmla="*/ 7472381 w 7472381"/>
              <a:gd name="connsiteY2" fmla="*/ 814388 h 6886575"/>
              <a:gd name="connsiteX3" fmla="*/ 7472381 w 7472381"/>
              <a:gd name="connsiteY3" fmla="*/ 6411516 h 6886575"/>
              <a:gd name="connsiteX4" fmla="*/ 7472381 w 7472381"/>
              <a:gd name="connsiteY4" fmla="*/ 6886575 h 6886575"/>
              <a:gd name="connsiteX5" fmla="*/ 6992676 w 7472381"/>
              <a:gd name="connsiteY5" fmla="*/ 6886575 h 6886575"/>
              <a:gd name="connsiteX6" fmla="*/ 1946893 w 7472381"/>
              <a:gd name="connsiteY6" fmla="*/ 6886575 h 6886575"/>
              <a:gd name="connsiteX7" fmla="*/ 1506276 w 7472381"/>
              <a:gd name="connsiteY7" fmla="*/ 6686550 h 6886575"/>
              <a:gd name="connsiteX8" fmla="*/ 1314394 w 7472381"/>
              <a:gd name="connsiteY8" fmla="*/ 6457949 h 6886575"/>
              <a:gd name="connsiteX9" fmla="*/ 1246880 w 7472381"/>
              <a:gd name="connsiteY9" fmla="*/ 6393656 h 6886575"/>
              <a:gd name="connsiteX10" fmla="*/ 1079872 w 7472381"/>
              <a:gd name="connsiteY10" fmla="*/ 6307931 h 6886575"/>
              <a:gd name="connsiteX11" fmla="*/ 788495 w 7472381"/>
              <a:gd name="connsiteY11" fmla="*/ 6125765 h 6886575"/>
              <a:gd name="connsiteX12" fmla="*/ 895097 w 7472381"/>
              <a:gd name="connsiteY12" fmla="*/ 6082903 h 6886575"/>
              <a:gd name="connsiteX13" fmla="*/ 1204239 w 7472381"/>
              <a:gd name="connsiteY13" fmla="*/ 6193631 h 6886575"/>
              <a:gd name="connsiteX14" fmla="*/ 1428102 w 7472381"/>
              <a:gd name="connsiteY14" fmla="*/ 6222206 h 6886575"/>
              <a:gd name="connsiteX15" fmla="*/ 1111852 w 7472381"/>
              <a:gd name="connsiteY15" fmla="*/ 6029325 h 6886575"/>
              <a:gd name="connsiteX16" fmla="*/ 806262 w 7472381"/>
              <a:gd name="connsiteY16" fmla="*/ 5779294 h 6886575"/>
              <a:gd name="connsiteX17" fmla="*/ 1040785 w 7472381"/>
              <a:gd name="connsiteY17" fmla="*/ 5825728 h 6886575"/>
              <a:gd name="connsiteX18" fmla="*/ 1051445 w 7472381"/>
              <a:gd name="connsiteY18" fmla="*/ 5793581 h 6886575"/>
              <a:gd name="connsiteX19" fmla="*/ 845349 w 7472381"/>
              <a:gd name="connsiteY19" fmla="*/ 5497115 h 6886575"/>
              <a:gd name="connsiteX20" fmla="*/ 745855 w 7472381"/>
              <a:gd name="connsiteY20" fmla="*/ 5375672 h 6886575"/>
              <a:gd name="connsiteX21" fmla="*/ 291024 w 7472381"/>
              <a:gd name="connsiteY21" fmla="*/ 5014913 h 6886575"/>
              <a:gd name="connsiteX22" fmla="*/ 724535 w 7472381"/>
              <a:gd name="connsiteY22" fmla="*/ 5175647 h 6886575"/>
              <a:gd name="connsiteX23" fmla="*/ 276811 w 7472381"/>
              <a:gd name="connsiteY23" fmla="*/ 4825603 h 6886575"/>
              <a:gd name="connsiteX24" fmla="*/ 60055 w 7472381"/>
              <a:gd name="connsiteY24" fmla="*/ 4697016 h 6886575"/>
              <a:gd name="connsiteX25" fmla="*/ 6755 w 7472381"/>
              <a:gd name="connsiteY25" fmla="*/ 4622006 h 6886575"/>
              <a:gd name="connsiteX26" fmla="*/ 102696 w 7472381"/>
              <a:gd name="connsiteY26" fmla="*/ 4604146 h 6886575"/>
              <a:gd name="connsiteX27" fmla="*/ 397625 w 7472381"/>
              <a:gd name="connsiteY27" fmla="*/ 4632722 h 6886575"/>
              <a:gd name="connsiteX28" fmla="*/ 31628 w 7472381"/>
              <a:gd name="connsiteY28" fmla="*/ 4396978 h 6886575"/>
              <a:gd name="connsiteX29" fmla="*/ 305237 w 7472381"/>
              <a:gd name="connsiteY29" fmla="*/ 4432697 h 6886575"/>
              <a:gd name="connsiteX30" fmla="*/ 383412 w 7472381"/>
              <a:gd name="connsiteY30" fmla="*/ 4339828 h 6886575"/>
              <a:gd name="connsiteX31" fmla="*/ 511333 w 7472381"/>
              <a:gd name="connsiteY31" fmla="*/ 4189810 h 6886575"/>
              <a:gd name="connsiteX32" fmla="*/ 600167 w 7472381"/>
              <a:gd name="connsiteY32" fmla="*/ 4107656 h 6886575"/>
              <a:gd name="connsiteX33" fmla="*/ 635701 w 7472381"/>
              <a:gd name="connsiteY33" fmla="*/ 3843337 h 6886575"/>
              <a:gd name="connsiteX34" fmla="*/ 561080 w 7472381"/>
              <a:gd name="connsiteY34" fmla="*/ 3554015 h 6886575"/>
              <a:gd name="connsiteX35" fmla="*/ 354985 w 7472381"/>
              <a:gd name="connsiteY35" fmla="*/ 3407569 h 6886575"/>
              <a:gd name="connsiteX36" fmla="*/ 415392 w 7472381"/>
              <a:gd name="connsiteY36" fmla="*/ 3243263 h 6886575"/>
              <a:gd name="connsiteX37" fmla="*/ 852456 w 7472381"/>
              <a:gd name="connsiteY37" fmla="*/ 3343275 h 6886575"/>
              <a:gd name="connsiteX38" fmla="*/ 202190 w 7472381"/>
              <a:gd name="connsiteY38" fmla="*/ 2953940 h 6886575"/>
              <a:gd name="connsiteX39" fmla="*/ 312344 w 7472381"/>
              <a:gd name="connsiteY39" fmla="*/ 2936081 h 6886575"/>
              <a:gd name="connsiteX40" fmla="*/ 706768 w 7472381"/>
              <a:gd name="connsiteY40" fmla="*/ 2714625 h 6886575"/>
              <a:gd name="connsiteX41" fmla="*/ 728088 w 7472381"/>
              <a:gd name="connsiteY41" fmla="*/ 2703909 h 6886575"/>
              <a:gd name="connsiteX42" fmla="*/ 795602 w 7472381"/>
              <a:gd name="connsiteY42" fmla="*/ 2564606 h 6886575"/>
              <a:gd name="connsiteX43" fmla="*/ 1008804 w 7472381"/>
              <a:gd name="connsiteY43" fmla="*/ 2543175 h 6886575"/>
              <a:gd name="connsiteX44" fmla="*/ 1186473 w 7472381"/>
              <a:gd name="connsiteY44" fmla="*/ 2575322 h 6886575"/>
              <a:gd name="connsiteX45" fmla="*/ 1378355 w 7472381"/>
              <a:gd name="connsiteY45" fmla="*/ 2536031 h 6886575"/>
              <a:gd name="connsiteX46" fmla="*/ 1548916 w 7472381"/>
              <a:gd name="connsiteY46" fmla="*/ 2553891 h 6886575"/>
              <a:gd name="connsiteX47" fmla="*/ 1694604 w 7472381"/>
              <a:gd name="connsiteY47" fmla="*/ 2528888 h 6886575"/>
              <a:gd name="connsiteX48" fmla="*/ 1552469 w 7472381"/>
              <a:gd name="connsiteY48" fmla="*/ 2411015 h 6886575"/>
              <a:gd name="connsiteX49" fmla="*/ 1353481 w 7472381"/>
              <a:gd name="connsiteY49" fmla="*/ 2411015 h 6886575"/>
              <a:gd name="connsiteX50" fmla="*/ 1211346 w 7472381"/>
              <a:gd name="connsiteY50" fmla="*/ 2336007 h 6886575"/>
              <a:gd name="connsiteX51" fmla="*/ 1076318 w 7472381"/>
              <a:gd name="connsiteY51" fmla="*/ 2200275 h 6886575"/>
              <a:gd name="connsiteX52" fmla="*/ 600167 w 7472381"/>
              <a:gd name="connsiteY52" fmla="*/ 1982390 h 6886575"/>
              <a:gd name="connsiteX53" fmla="*/ 514886 w 7472381"/>
              <a:gd name="connsiteY53" fmla="*/ 1900238 h 6886575"/>
              <a:gd name="connsiteX54" fmla="*/ 1872273 w 7472381"/>
              <a:gd name="connsiteY54" fmla="*/ 2218135 h 6886575"/>
              <a:gd name="connsiteX55" fmla="*/ 1452975 w 7472381"/>
              <a:gd name="connsiteY55" fmla="*/ 2085975 h 6886575"/>
              <a:gd name="connsiteX56" fmla="*/ 1737245 w 7472381"/>
              <a:gd name="connsiteY56" fmla="*/ 2110978 h 6886575"/>
              <a:gd name="connsiteX57" fmla="*/ 1893593 w 7472381"/>
              <a:gd name="connsiteY57" fmla="*/ 2021681 h 6886575"/>
              <a:gd name="connsiteX58" fmla="*/ 1893593 w 7472381"/>
              <a:gd name="connsiteY58" fmla="*/ 1993106 h 6886575"/>
              <a:gd name="connsiteX59" fmla="*/ 1776332 w 7472381"/>
              <a:gd name="connsiteY59" fmla="*/ 1910953 h 6886575"/>
              <a:gd name="connsiteX60" fmla="*/ 1708818 w 7472381"/>
              <a:gd name="connsiteY60" fmla="*/ 1857375 h 6886575"/>
              <a:gd name="connsiteX61" fmla="*/ 1524043 w 7472381"/>
              <a:gd name="connsiteY61" fmla="*/ 1664493 h 6886575"/>
              <a:gd name="connsiteX62" fmla="*/ 1655517 w 7472381"/>
              <a:gd name="connsiteY62" fmla="*/ 1643062 h 6886575"/>
              <a:gd name="connsiteX63" fmla="*/ 1705264 w 7472381"/>
              <a:gd name="connsiteY63" fmla="*/ 1603772 h 6886575"/>
              <a:gd name="connsiteX64" fmla="*/ 1669731 w 7472381"/>
              <a:gd name="connsiteY64" fmla="*/ 1546622 h 6886575"/>
              <a:gd name="connsiteX65" fmla="*/ 1261093 w 7472381"/>
              <a:gd name="connsiteY65" fmla="*/ 1371600 h 6886575"/>
              <a:gd name="connsiteX66" fmla="*/ 1229113 w 7472381"/>
              <a:gd name="connsiteY66" fmla="*/ 1235869 h 6886575"/>
              <a:gd name="connsiteX67" fmla="*/ 1307287 w 7472381"/>
              <a:gd name="connsiteY67" fmla="*/ 1214437 h 6886575"/>
              <a:gd name="connsiteX68" fmla="*/ 1396121 w 7472381"/>
              <a:gd name="connsiteY68" fmla="*/ 1225153 h 6886575"/>
              <a:gd name="connsiteX69" fmla="*/ 1325054 w 7472381"/>
              <a:gd name="connsiteY69" fmla="*/ 1117997 h 6886575"/>
              <a:gd name="connsiteX70" fmla="*/ 1037231 w 7472381"/>
              <a:gd name="connsiteY70" fmla="*/ 1010841 h 6886575"/>
              <a:gd name="connsiteX71" fmla="*/ 983931 w 7472381"/>
              <a:gd name="connsiteY71" fmla="*/ 953690 h 6886575"/>
              <a:gd name="connsiteX72" fmla="*/ 1054998 w 7472381"/>
              <a:gd name="connsiteY72" fmla="*/ 925115 h 6886575"/>
              <a:gd name="connsiteX73" fmla="*/ 1108299 w 7472381"/>
              <a:gd name="connsiteY73" fmla="*/ 914400 h 6886575"/>
              <a:gd name="connsiteX74" fmla="*/ 6755 w 7472381"/>
              <a:gd name="connsiteY74" fmla="*/ 467915 h 6886575"/>
              <a:gd name="connsiteX75" fmla="*/ 255490 w 7472381"/>
              <a:gd name="connsiteY75" fmla="*/ 464344 h 6886575"/>
              <a:gd name="connsiteX76" fmla="*/ 500673 w 7472381"/>
              <a:gd name="connsiteY76" fmla="*/ 535781 h 6886575"/>
              <a:gd name="connsiteX77" fmla="*/ 760069 w 7472381"/>
              <a:gd name="connsiteY77" fmla="*/ 525066 h 6886575"/>
              <a:gd name="connsiteX78" fmla="*/ 1005251 w 7472381"/>
              <a:gd name="connsiteY78" fmla="*/ 560785 h 6886575"/>
              <a:gd name="connsiteX79" fmla="*/ 1218453 w 7472381"/>
              <a:gd name="connsiteY79" fmla="*/ 560785 h 6886575"/>
              <a:gd name="connsiteX80" fmla="*/ 1019464 w 7472381"/>
              <a:gd name="connsiteY80" fmla="*/ 507206 h 6886575"/>
              <a:gd name="connsiteX81" fmla="*/ 944844 w 7472381"/>
              <a:gd name="connsiteY81" fmla="*/ 417909 h 6886575"/>
              <a:gd name="connsiteX82" fmla="*/ 969717 w 7472381"/>
              <a:gd name="connsiteY82" fmla="*/ 335757 h 6886575"/>
              <a:gd name="connsiteX83" fmla="*/ 1051445 w 7472381"/>
              <a:gd name="connsiteY83" fmla="*/ 360759 h 6886575"/>
              <a:gd name="connsiteX84" fmla="*/ 1147386 w 7472381"/>
              <a:gd name="connsiteY84" fmla="*/ 453629 h 6886575"/>
              <a:gd name="connsiteX85" fmla="*/ 1168706 w 7472381"/>
              <a:gd name="connsiteY85" fmla="*/ 396478 h 6886575"/>
              <a:gd name="connsiteX86" fmla="*/ 1225560 w 7472381"/>
              <a:gd name="connsiteY86" fmla="*/ 353615 h 6886575"/>
              <a:gd name="connsiteX87" fmla="*/ 1552469 w 7472381"/>
              <a:gd name="connsiteY87" fmla="*/ 375047 h 6886575"/>
              <a:gd name="connsiteX88" fmla="*/ 1335714 w 7472381"/>
              <a:gd name="connsiteY88" fmla="*/ 192881 h 6886575"/>
              <a:gd name="connsiteX89" fmla="*/ 1197133 w 7472381"/>
              <a:gd name="connsiteY89" fmla="*/ 164306 h 6886575"/>
              <a:gd name="connsiteX90" fmla="*/ 1165153 w 7472381"/>
              <a:gd name="connsiteY90" fmla="*/ 89297 h 6886575"/>
              <a:gd name="connsiteX91" fmla="*/ 1229113 w 7472381"/>
              <a:gd name="connsiteY91" fmla="*/ 71437 h 6886575"/>
              <a:gd name="connsiteX92" fmla="*/ 1548916 w 7472381"/>
              <a:gd name="connsiteY92" fmla="*/ 135731 h 6886575"/>
              <a:gd name="connsiteX93" fmla="*/ 1602217 w 7472381"/>
              <a:gd name="connsiteY93" fmla="*/ 110728 h 6886575"/>
              <a:gd name="connsiteX94" fmla="*/ 1232666 w 7472381"/>
              <a:gd name="connsiteY94" fmla="*/ 0 h 6886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7472381" h="6886575">
                <a:moveTo>
                  <a:pt x="1232666" y="0"/>
                </a:moveTo>
                <a:lnTo>
                  <a:pt x="7472381" y="0"/>
                </a:lnTo>
                <a:lnTo>
                  <a:pt x="7472381" y="814388"/>
                </a:lnTo>
                <a:lnTo>
                  <a:pt x="7472381" y="6411516"/>
                </a:lnTo>
                <a:lnTo>
                  <a:pt x="7472381" y="6886575"/>
                </a:lnTo>
                <a:lnTo>
                  <a:pt x="6992676" y="6886575"/>
                </a:lnTo>
                <a:lnTo>
                  <a:pt x="1946893" y="6886575"/>
                </a:lnTo>
                <a:cubicBezTo>
                  <a:pt x="1801205" y="6815137"/>
                  <a:pt x="1662624" y="6729412"/>
                  <a:pt x="1506276" y="6686550"/>
                </a:cubicBezTo>
                <a:cubicBezTo>
                  <a:pt x="1399675" y="6657975"/>
                  <a:pt x="1296627" y="6607969"/>
                  <a:pt x="1314394" y="6457949"/>
                </a:cubicBezTo>
                <a:cubicBezTo>
                  <a:pt x="1317947" y="6415087"/>
                  <a:pt x="1289520" y="6382941"/>
                  <a:pt x="1246880" y="6393656"/>
                </a:cubicBezTo>
                <a:cubicBezTo>
                  <a:pt x="1165153" y="6415087"/>
                  <a:pt x="1126065" y="6354365"/>
                  <a:pt x="1079872" y="6307931"/>
                </a:cubicBezTo>
                <a:cubicBezTo>
                  <a:pt x="998144" y="6225779"/>
                  <a:pt x="919970" y="6140052"/>
                  <a:pt x="788495" y="6125765"/>
                </a:cubicBezTo>
                <a:cubicBezTo>
                  <a:pt x="813369" y="6061471"/>
                  <a:pt x="856009" y="6068615"/>
                  <a:pt x="895097" y="6082903"/>
                </a:cubicBezTo>
                <a:cubicBezTo>
                  <a:pt x="998144" y="6118622"/>
                  <a:pt x="1101192" y="6157912"/>
                  <a:pt x="1204239" y="6193631"/>
                </a:cubicBezTo>
                <a:cubicBezTo>
                  <a:pt x="1271754" y="6215062"/>
                  <a:pt x="1339267" y="6247209"/>
                  <a:pt x="1428102" y="6222206"/>
                </a:cubicBezTo>
                <a:cubicBezTo>
                  <a:pt x="1349928" y="6093619"/>
                  <a:pt x="1218453" y="6068615"/>
                  <a:pt x="1111852" y="6029325"/>
                </a:cubicBezTo>
                <a:cubicBezTo>
                  <a:pt x="980377" y="5979319"/>
                  <a:pt x="902203" y="5886450"/>
                  <a:pt x="806262" y="5779294"/>
                </a:cubicBezTo>
                <a:cubicBezTo>
                  <a:pt x="902203" y="5750719"/>
                  <a:pt x="962610" y="5829300"/>
                  <a:pt x="1040785" y="5825728"/>
                </a:cubicBezTo>
                <a:cubicBezTo>
                  <a:pt x="1044338" y="5815012"/>
                  <a:pt x="1051445" y="5793581"/>
                  <a:pt x="1051445" y="5793581"/>
                </a:cubicBezTo>
                <a:cubicBezTo>
                  <a:pt x="923523" y="5736431"/>
                  <a:pt x="866670" y="5629275"/>
                  <a:pt x="845349" y="5497115"/>
                </a:cubicBezTo>
                <a:cubicBezTo>
                  <a:pt x="838243" y="5429250"/>
                  <a:pt x="792049" y="5407819"/>
                  <a:pt x="745855" y="5375672"/>
                </a:cubicBezTo>
                <a:cubicBezTo>
                  <a:pt x="589507" y="5264943"/>
                  <a:pt x="422499" y="5164931"/>
                  <a:pt x="291024" y="5014913"/>
                </a:cubicBezTo>
                <a:cubicBezTo>
                  <a:pt x="443819" y="5032771"/>
                  <a:pt x="564633" y="5132784"/>
                  <a:pt x="724535" y="5175647"/>
                </a:cubicBezTo>
                <a:cubicBezTo>
                  <a:pt x="596614" y="5011340"/>
                  <a:pt x="429605" y="4925615"/>
                  <a:pt x="276811" y="4825603"/>
                </a:cubicBezTo>
                <a:cubicBezTo>
                  <a:pt x="205743" y="4779169"/>
                  <a:pt x="141783" y="4722018"/>
                  <a:pt x="60055" y="4697016"/>
                </a:cubicBezTo>
                <a:cubicBezTo>
                  <a:pt x="31628" y="4689872"/>
                  <a:pt x="-18119" y="4672013"/>
                  <a:pt x="6755" y="4622006"/>
                </a:cubicBezTo>
                <a:cubicBezTo>
                  <a:pt x="28075" y="4579144"/>
                  <a:pt x="67162" y="4593432"/>
                  <a:pt x="102696" y="4604146"/>
                </a:cubicBezTo>
                <a:cubicBezTo>
                  <a:pt x="187976" y="4632722"/>
                  <a:pt x="280364" y="4632722"/>
                  <a:pt x="397625" y="4632722"/>
                </a:cubicBezTo>
                <a:cubicBezTo>
                  <a:pt x="298131" y="4496990"/>
                  <a:pt x="116909" y="4539853"/>
                  <a:pt x="31628" y="4396978"/>
                </a:cubicBezTo>
                <a:cubicBezTo>
                  <a:pt x="138229" y="4371976"/>
                  <a:pt x="219957" y="4421982"/>
                  <a:pt x="305237" y="4432697"/>
                </a:cubicBezTo>
                <a:cubicBezTo>
                  <a:pt x="383412" y="4443413"/>
                  <a:pt x="401178" y="4418409"/>
                  <a:pt x="383412" y="4339828"/>
                </a:cubicBezTo>
                <a:cubicBezTo>
                  <a:pt x="354985" y="4218385"/>
                  <a:pt x="397625" y="4157662"/>
                  <a:pt x="511333" y="4189810"/>
                </a:cubicBezTo>
                <a:cubicBezTo>
                  <a:pt x="617934" y="4221956"/>
                  <a:pt x="628594" y="4175522"/>
                  <a:pt x="600167" y="4107656"/>
                </a:cubicBezTo>
                <a:cubicBezTo>
                  <a:pt x="557527" y="4007644"/>
                  <a:pt x="603720" y="3929063"/>
                  <a:pt x="635701" y="3843337"/>
                </a:cubicBezTo>
                <a:cubicBezTo>
                  <a:pt x="685448" y="3714750"/>
                  <a:pt x="664128" y="3650456"/>
                  <a:pt x="561080" y="3554015"/>
                </a:cubicBezTo>
                <a:cubicBezTo>
                  <a:pt x="500673" y="3500438"/>
                  <a:pt x="440265" y="3454003"/>
                  <a:pt x="354985" y="3407569"/>
                </a:cubicBezTo>
                <a:cubicBezTo>
                  <a:pt x="550420" y="3382565"/>
                  <a:pt x="347878" y="3296841"/>
                  <a:pt x="415392" y="3243263"/>
                </a:cubicBezTo>
                <a:cubicBezTo>
                  <a:pt x="553973" y="3221831"/>
                  <a:pt x="664128" y="3393282"/>
                  <a:pt x="852456" y="3343275"/>
                </a:cubicBezTo>
                <a:cubicBezTo>
                  <a:pt x="625041" y="3196828"/>
                  <a:pt x="369198" y="3150393"/>
                  <a:pt x="202190" y="2953940"/>
                </a:cubicBezTo>
                <a:cubicBezTo>
                  <a:pt x="241277" y="2911078"/>
                  <a:pt x="280364" y="2953940"/>
                  <a:pt x="312344" y="2936081"/>
                </a:cubicBezTo>
                <a:cubicBezTo>
                  <a:pt x="312344" y="2925365"/>
                  <a:pt x="685448" y="2993232"/>
                  <a:pt x="706768" y="2714625"/>
                </a:cubicBezTo>
                <a:cubicBezTo>
                  <a:pt x="713875" y="2714625"/>
                  <a:pt x="720982" y="2714625"/>
                  <a:pt x="728088" y="2703909"/>
                </a:cubicBezTo>
                <a:cubicBezTo>
                  <a:pt x="767175" y="2664619"/>
                  <a:pt x="731642" y="2571750"/>
                  <a:pt x="795602" y="2564606"/>
                </a:cubicBezTo>
                <a:cubicBezTo>
                  <a:pt x="866670" y="2557462"/>
                  <a:pt x="934184" y="2525315"/>
                  <a:pt x="1008804" y="2543175"/>
                </a:cubicBezTo>
                <a:cubicBezTo>
                  <a:pt x="1065658" y="2557462"/>
                  <a:pt x="1126065" y="2575322"/>
                  <a:pt x="1186473" y="2575322"/>
                </a:cubicBezTo>
                <a:cubicBezTo>
                  <a:pt x="1250433" y="2575322"/>
                  <a:pt x="1339267" y="2696766"/>
                  <a:pt x="1378355" y="2536031"/>
                </a:cubicBezTo>
                <a:cubicBezTo>
                  <a:pt x="1378355" y="2528888"/>
                  <a:pt x="1488509" y="2546747"/>
                  <a:pt x="1548916" y="2553891"/>
                </a:cubicBezTo>
                <a:cubicBezTo>
                  <a:pt x="1598663" y="2561035"/>
                  <a:pt x="1659071" y="2593181"/>
                  <a:pt x="1694604" y="2528888"/>
                </a:cubicBezTo>
                <a:cubicBezTo>
                  <a:pt x="1712371" y="2489596"/>
                  <a:pt x="1627090" y="2418159"/>
                  <a:pt x="1552469" y="2411015"/>
                </a:cubicBezTo>
                <a:cubicBezTo>
                  <a:pt x="1484956" y="2403872"/>
                  <a:pt x="1417442" y="2396728"/>
                  <a:pt x="1353481" y="2411015"/>
                </a:cubicBezTo>
                <a:cubicBezTo>
                  <a:pt x="1275307" y="2428875"/>
                  <a:pt x="1232666" y="2400300"/>
                  <a:pt x="1211346" y="2336007"/>
                </a:cubicBezTo>
                <a:cubicBezTo>
                  <a:pt x="1186473" y="2268141"/>
                  <a:pt x="1140279" y="2232422"/>
                  <a:pt x="1076318" y="2200275"/>
                </a:cubicBezTo>
                <a:cubicBezTo>
                  <a:pt x="919970" y="2121694"/>
                  <a:pt x="770729" y="2028825"/>
                  <a:pt x="600167" y="1982390"/>
                </a:cubicBezTo>
                <a:cubicBezTo>
                  <a:pt x="568187" y="1975246"/>
                  <a:pt x="529100" y="1960959"/>
                  <a:pt x="514886" y="1900238"/>
                </a:cubicBezTo>
                <a:cubicBezTo>
                  <a:pt x="976824" y="1993106"/>
                  <a:pt x="1396121" y="2232422"/>
                  <a:pt x="1872273" y="2218135"/>
                </a:cubicBezTo>
                <a:cubicBezTo>
                  <a:pt x="1744351" y="2143125"/>
                  <a:pt x="1591557" y="2139554"/>
                  <a:pt x="1452975" y="2085975"/>
                </a:cubicBezTo>
                <a:cubicBezTo>
                  <a:pt x="1552469" y="2046685"/>
                  <a:pt x="1644857" y="2089547"/>
                  <a:pt x="1737245" y="2110978"/>
                </a:cubicBezTo>
                <a:cubicBezTo>
                  <a:pt x="1815419" y="2128837"/>
                  <a:pt x="1886486" y="2132410"/>
                  <a:pt x="1893593" y="2021681"/>
                </a:cubicBezTo>
                <a:cubicBezTo>
                  <a:pt x="1893593" y="2010965"/>
                  <a:pt x="1893593" y="2003821"/>
                  <a:pt x="1893593" y="1993106"/>
                </a:cubicBezTo>
                <a:cubicBezTo>
                  <a:pt x="1865166" y="1946672"/>
                  <a:pt x="1826079" y="1925240"/>
                  <a:pt x="1776332" y="1910953"/>
                </a:cubicBezTo>
                <a:cubicBezTo>
                  <a:pt x="1747905" y="1903809"/>
                  <a:pt x="1708818" y="1889522"/>
                  <a:pt x="1708818" y="1857375"/>
                </a:cubicBezTo>
                <a:cubicBezTo>
                  <a:pt x="1712371" y="1735931"/>
                  <a:pt x="1616430" y="1700212"/>
                  <a:pt x="1524043" y="1664493"/>
                </a:cubicBezTo>
                <a:cubicBezTo>
                  <a:pt x="1573790" y="1603772"/>
                  <a:pt x="1616430" y="1646635"/>
                  <a:pt x="1655517" y="1643062"/>
                </a:cubicBezTo>
                <a:cubicBezTo>
                  <a:pt x="1680391" y="1639491"/>
                  <a:pt x="1705264" y="1635919"/>
                  <a:pt x="1705264" y="1603772"/>
                </a:cubicBezTo>
                <a:cubicBezTo>
                  <a:pt x="1705264" y="1578769"/>
                  <a:pt x="1694604" y="1546622"/>
                  <a:pt x="1669731" y="1546622"/>
                </a:cubicBezTo>
                <a:cubicBezTo>
                  <a:pt x="1513383" y="1543050"/>
                  <a:pt x="1424548" y="1371600"/>
                  <a:pt x="1261093" y="1371600"/>
                </a:cubicBezTo>
                <a:cubicBezTo>
                  <a:pt x="1161599" y="1371600"/>
                  <a:pt x="1310841" y="1275159"/>
                  <a:pt x="1229113" y="1235869"/>
                </a:cubicBezTo>
                <a:cubicBezTo>
                  <a:pt x="1211346" y="1225153"/>
                  <a:pt x="1278860" y="1210866"/>
                  <a:pt x="1307287" y="1214437"/>
                </a:cubicBezTo>
                <a:cubicBezTo>
                  <a:pt x="1335714" y="1218009"/>
                  <a:pt x="1360588" y="1243013"/>
                  <a:pt x="1396121" y="1225153"/>
                </a:cubicBezTo>
                <a:cubicBezTo>
                  <a:pt x="1413888" y="1160860"/>
                  <a:pt x="1367694" y="1135856"/>
                  <a:pt x="1325054" y="1117997"/>
                </a:cubicBezTo>
                <a:cubicBezTo>
                  <a:pt x="1232666" y="1075135"/>
                  <a:pt x="1140279" y="1025129"/>
                  <a:pt x="1037231" y="1010841"/>
                </a:cubicBezTo>
                <a:cubicBezTo>
                  <a:pt x="1001698" y="1007269"/>
                  <a:pt x="980377" y="989409"/>
                  <a:pt x="983931" y="953690"/>
                </a:cubicBezTo>
                <a:cubicBezTo>
                  <a:pt x="991037" y="907256"/>
                  <a:pt x="1026571" y="921544"/>
                  <a:pt x="1054998" y="925115"/>
                </a:cubicBezTo>
                <a:cubicBezTo>
                  <a:pt x="1072765" y="928688"/>
                  <a:pt x="1090532" y="939403"/>
                  <a:pt x="1108299" y="914400"/>
                </a:cubicBezTo>
                <a:cubicBezTo>
                  <a:pt x="692555" y="660797"/>
                  <a:pt x="472246" y="675085"/>
                  <a:pt x="6755" y="467915"/>
                </a:cubicBezTo>
                <a:cubicBezTo>
                  <a:pt x="109802" y="428625"/>
                  <a:pt x="184423" y="457200"/>
                  <a:pt x="255490" y="464344"/>
                </a:cubicBezTo>
                <a:cubicBezTo>
                  <a:pt x="433159" y="482203"/>
                  <a:pt x="323004" y="514350"/>
                  <a:pt x="500673" y="535781"/>
                </a:cubicBezTo>
                <a:cubicBezTo>
                  <a:pt x="585954" y="546497"/>
                  <a:pt x="664128" y="582216"/>
                  <a:pt x="760069" y="525066"/>
                </a:cubicBezTo>
                <a:cubicBezTo>
                  <a:pt x="824029" y="485775"/>
                  <a:pt x="927077" y="528637"/>
                  <a:pt x="1005251" y="560785"/>
                </a:cubicBezTo>
                <a:cubicBezTo>
                  <a:pt x="1069212" y="589360"/>
                  <a:pt x="1133172" y="596503"/>
                  <a:pt x="1218453" y="560785"/>
                </a:cubicBezTo>
                <a:cubicBezTo>
                  <a:pt x="1140279" y="539354"/>
                  <a:pt x="1079872" y="521494"/>
                  <a:pt x="1019464" y="507206"/>
                </a:cubicBezTo>
                <a:cubicBezTo>
                  <a:pt x="969717" y="496491"/>
                  <a:pt x="941290" y="471488"/>
                  <a:pt x="944844" y="417909"/>
                </a:cubicBezTo>
                <a:cubicBezTo>
                  <a:pt x="944844" y="389334"/>
                  <a:pt x="934184" y="350044"/>
                  <a:pt x="969717" y="335757"/>
                </a:cubicBezTo>
                <a:cubicBezTo>
                  <a:pt x="998144" y="321469"/>
                  <a:pt x="1037231" y="335757"/>
                  <a:pt x="1051445" y="360759"/>
                </a:cubicBezTo>
                <a:cubicBezTo>
                  <a:pt x="1069212" y="407194"/>
                  <a:pt x="1086978" y="450056"/>
                  <a:pt x="1147386" y="453629"/>
                </a:cubicBezTo>
                <a:cubicBezTo>
                  <a:pt x="1229113" y="460771"/>
                  <a:pt x="1182919" y="432197"/>
                  <a:pt x="1168706" y="396478"/>
                </a:cubicBezTo>
                <a:cubicBezTo>
                  <a:pt x="1154492" y="357188"/>
                  <a:pt x="1197133" y="346472"/>
                  <a:pt x="1225560" y="353615"/>
                </a:cubicBezTo>
                <a:cubicBezTo>
                  <a:pt x="1332161" y="385763"/>
                  <a:pt x="1442315" y="328613"/>
                  <a:pt x="1552469" y="375047"/>
                </a:cubicBezTo>
                <a:cubicBezTo>
                  <a:pt x="1524043" y="260747"/>
                  <a:pt x="1463635" y="210741"/>
                  <a:pt x="1335714" y="192881"/>
                </a:cubicBezTo>
                <a:cubicBezTo>
                  <a:pt x="1289520" y="189310"/>
                  <a:pt x="1239773" y="196453"/>
                  <a:pt x="1197133" y="164306"/>
                </a:cubicBezTo>
                <a:cubicBezTo>
                  <a:pt x="1172259" y="146447"/>
                  <a:pt x="1147386" y="125016"/>
                  <a:pt x="1165153" y="89297"/>
                </a:cubicBezTo>
                <a:cubicBezTo>
                  <a:pt x="1175813" y="64294"/>
                  <a:pt x="1204239" y="64294"/>
                  <a:pt x="1229113" y="71437"/>
                </a:cubicBezTo>
                <a:cubicBezTo>
                  <a:pt x="1332161" y="110728"/>
                  <a:pt x="1442315" y="121444"/>
                  <a:pt x="1548916" y="135731"/>
                </a:cubicBezTo>
                <a:cubicBezTo>
                  <a:pt x="1566683" y="139303"/>
                  <a:pt x="1584450" y="146447"/>
                  <a:pt x="1602217" y="110728"/>
                </a:cubicBezTo>
                <a:cubicBezTo>
                  <a:pt x="1477849" y="78581"/>
                  <a:pt x="1357034" y="35719"/>
                  <a:pt x="1232666" y="0"/>
                </a:cubicBezTo>
                <a:close/>
              </a:path>
            </a:pathLst>
          </a:custGeom>
          <a:solidFill>
            <a:schemeClr val="accent1">
              <a:alpha val="20000"/>
            </a:schemeClr>
          </a:solidFill>
          <a:ln w="32707" cap="flat">
            <a:noFill/>
            <a:prstDash val="solid"/>
            <a:miter/>
          </a:ln>
        </p:spPr>
        <p:txBody>
          <a:bodyPr rtlCol="0" anchor="ctr"/>
          <a:lstStyle/>
          <a:p>
            <a:endParaRPr lang="en-US">
              <a:solidFill>
                <a:schemeClr val="tx1"/>
              </a:solidFill>
            </a:endParaRPr>
          </a:p>
        </p:txBody>
      </p:sp>
      <p:sp>
        <p:nvSpPr>
          <p:cNvPr id="2" name="Title 1">
            <a:extLst>
              <a:ext uri="{FF2B5EF4-FFF2-40B4-BE49-F238E27FC236}">
                <a16:creationId xmlns:a16="http://schemas.microsoft.com/office/drawing/2014/main" id="{146AD042-DE90-4088-8A07-B9A64C2CE03E}"/>
              </a:ext>
            </a:extLst>
          </p:cNvPr>
          <p:cNvSpPr>
            <a:spLocks noGrp="1"/>
          </p:cNvSpPr>
          <p:nvPr>
            <p:ph type="title"/>
          </p:nvPr>
        </p:nvSpPr>
        <p:spPr>
          <a:xfrm>
            <a:off x="839788" y="640080"/>
            <a:ext cx="3886200" cy="2953512"/>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BF2FFC98-62A0-445A-BEDA-785BE925A1D8}"/>
              </a:ext>
            </a:extLst>
          </p:cNvPr>
          <p:cNvSpPr>
            <a:spLocks noGrp="1"/>
          </p:cNvSpPr>
          <p:nvPr>
            <p:ph idx="1"/>
          </p:nvPr>
        </p:nvSpPr>
        <p:spPr>
          <a:xfrm>
            <a:off x="7059168" y="640080"/>
            <a:ext cx="4489704" cy="5596128"/>
          </a:xfrm>
        </p:spPr>
        <p:txBody>
          <a:bodyPr anchor="ct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DB4D7827-8489-4EE4-88EE-16685FE6DE8A}"/>
              </a:ext>
            </a:extLst>
          </p:cNvPr>
          <p:cNvSpPr>
            <a:spLocks noGrp="1"/>
          </p:cNvSpPr>
          <p:nvPr>
            <p:ph type="body" sz="half" idx="2"/>
          </p:nvPr>
        </p:nvSpPr>
        <p:spPr>
          <a:xfrm>
            <a:off x="839788" y="3776472"/>
            <a:ext cx="3886200" cy="246888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33534F-EA91-4A50-B0F6-10D689E458EF}"/>
              </a:ext>
            </a:extLst>
          </p:cNvPr>
          <p:cNvSpPr>
            <a:spLocks noGrp="1"/>
          </p:cNvSpPr>
          <p:nvPr>
            <p:ph type="dt" sz="half" idx="10"/>
          </p:nvPr>
        </p:nvSpPr>
        <p:spPr/>
        <p:txBody>
          <a:bodyPr/>
          <a:lstStyle/>
          <a:p>
            <a:fld id="{3C04E684-10F4-4CC3-A0B9-F03AA7BE37CF}" type="datetimeFigureOut">
              <a:rPr lang="en-US" smtClean="0"/>
              <a:t>10/16/20</a:t>
            </a:fld>
            <a:endParaRPr lang="en-US"/>
          </a:p>
        </p:txBody>
      </p:sp>
      <p:sp>
        <p:nvSpPr>
          <p:cNvPr id="6" name="Footer Placeholder 5">
            <a:extLst>
              <a:ext uri="{FF2B5EF4-FFF2-40B4-BE49-F238E27FC236}">
                <a16:creationId xmlns:a16="http://schemas.microsoft.com/office/drawing/2014/main" id="{6C20F3F7-8B4B-4015-AA9C-109D05B2F146}"/>
              </a:ext>
            </a:extLst>
          </p:cNvPr>
          <p:cNvSpPr>
            <a:spLocks noGrp="1"/>
          </p:cNvSpPr>
          <p:nvPr>
            <p:ph type="ftr" sz="quarter" idx="11"/>
          </p:nvPr>
        </p:nvSpPr>
        <p:spPr/>
        <p:txBody>
          <a:bodyPr/>
          <a:lstStyle>
            <a:lvl1pPr algn="l">
              <a:defRPr/>
            </a:lvl1pPr>
          </a:lstStyle>
          <a:p>
            <a:endParaRPr lang="en-US"/>
          </a:p>
        </p:txBody>
      </p:sp>
      <p:sp>
        <p:nvSpPr>
          <p:cNvPr id="7" name="Slide Number Placeholder 6">
            <a:extLst>
              <a:ext uri="{FF2B5EF4-FFF2-40B4-BE49-F238E27FC236}">
                <a16:creationId xmlns:a16="http://schemas.microsoft.com/office/drawing/2014/main" id="{910B6EE2-78A1-4D01-87BE-A1487FBD271F}"/>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237977332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Graphic 1" descr="Tag=AccentColor&#10;Flavor=Light&#10;Target=Fill">
            <a:extLst>
              <a:ext uri="{FF2B5EF4-FFF2-40B4-BE49-F238E27FC236}">
                <a16:creationId xmlns:a16="http://schemas.microsoft.com/office/drawing/2014/main" id="{0EE21C0F-70D8-4F3C-9392-07559C90EE6E}"/>
              </a:ext>
            </a:extLst>
          </p:cNvPr>
          <p:cNvSpPr/>
          <p:nvPr/>
        </p:nvSpPr>
        <p:spPr>
          <a:xfrm rot="10800000" flipH="1" flipV="1">
            <a:off x="684965" y="1332237"/>
            <a:ext cx="5263732" cy="3841102"/>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48DB1DFE-8154-440D-93CF-FEF7860E897F}"/>
              </a:ext>
            </a:extLst>
          </p:cNvPr>
          <p:cNvSpPr>
            <a:spLocks noGrp="1"/>
          </p:cNvSpPr>
          <p:nvPr>
            <p:ph type="title"/>
          </p:nvPr>
        </p:nvSpPr>
        <p:spPr>
          <a:xfrm>
            <a:off x="1399032" y="2523744"/>
            <a:ext cx="3831336" cy="1453896"/>
          </a:xfrm>
        </p:spPr>
        <p:txBody>
          <a:bodyPr anchor="b"/>
          <a:lstStyle>
            <a:lvl1pPr algn="ct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9CD9D1F5-05CC-48F3-A314-315EF1703043}"/>
              </a:ext>
            </a:extLst>
          </p:cNvPr>
          <p:cNvSpPr>
            <a:spLocks noGrp="1"/>
          </p:cNvSpPr>
          <p:nvPr>
            <p:ph type="pic" idx="1"/>
          </p:nvPr>
        </p:nvSpPr>
        <p:spPr>
          <a:xfrm>
            <a:off x="6711696" y="640079"/>
            <a:ext cx="4837176" cy="556869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211807DE-1178-4BBB-89D8-9046239C2DE9}"/>
              </a:ext>
            </a:extLst>
          </p:cNvPr>
          <p:cNvSpPr>
            <a:spLocks noGrp="1"/>
          </p:cNvSpPr>
          <p:nvPr>
            <p:ph type="body" sz="half" idx="2"/>
          </p:nvPr>
        </p:nvSpPr>
        <p:spPr>
          <a:xfrm>
            <a:off x="1655064" y="4087368"/>
            <a:ext cx="3319272" cy="649224"/>
          </a:xfrm>
        </p:spPr>
        <p:txBody>
          <a:bodyPr>
            <a:noAutofit/>
          </a:bodyPr>
          <a:lstStyle>
            <a:lvl1pPr marL="0" indent="0" algn="ctr">
              <a:buNone/>
              <a:defRPr sz="2000" cap="all" baseline="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D48EA59-A1BC-48B7-9495-6D5C6035B14B}"/>
              </a:ext>
            </a:extLst>
          </p:cNvPr>
          <p:cNvSpPr>
            <a:spLocks noGrp="1"/>
          </p:cNvSpPr>
          <p:nvPr>
            <p:ph type="dt" sz="half" idx="10"/>
          </p:nvPr>
        </p:nvSpPr>
        <p:spPr/>
        <p:txBody>
          <a:bodyPr/>
          <a:lstStyle/>
          <a:p>
            <a:fld id="{3C04E684-10F4-4CC3-A0B9-F03AA7BE37CF}" type="datetimeFigureOut">
              <a:rPr lang="en-US" smtClean="0"/>
              <a:t>10/16/20</a:t>
            </a:fld>
            <a:endParaRPr lang="en-US"/>
          </a:p>
        </p:txBody>
      </p:sp>
      <p:sp>
        <p:nvSpPr>
          <p:cNvPr id="6" name="Footer Placeholder 5">
            <a:extLst>
              <a:ext uri="{FF2B5EF4-FFF2-40B4-BE49-F238E27FC236}">
                <a16:creationId xmlns:a16="http://schemas.microsoft.com/office/drawing/2014/main" id="{49F85A72-B50F-440E-AAD3-53C099F6D9B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2C2D00B-4207-4720-8C68-605CAFDD5CA2}"/>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312366146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1C888B-58B8-4428-8B1D-4E26FC5DD59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314F67B-D516-42FA-A2CA-2DCD37CFE8D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82BA5FF-4919-4FF8-9C04-06CE156B762F}"/>
              </a:ext>
            </a:extLst>
          </p:cNvPr>
          <p:cNvSpPr>
            <a:spLocks noGrp="1"/>
          </p:cNvSpPr>
          <p:nvPr>
            <p:ph type="dt" sz="half" idx="10"/>
          </p:nvPr>
        </p:nvSpPr>
        <p:spPr/>
        <p:txBody>
          <a:bodyPr/>
          <a:lstStyle/>
          <a:p>
            <a:fld id="{3C04E684-10F4-4CC3-A0B9-F03AA7BE37CF}" type="datetimeFigureOut">
              <a:rPr lang="en-US" smtClean="0"/>
              <a:t>10/16/20</a:t>
            </a:fld>
            <a:endParaRPr lang="en-US"/>
          </a:p>
        </p:txBody>
      </p:sp>
      <p:sp>
        <p:nvSpPr>
          <p:cNvPr id="5" name="Footer Placeholder 4">
            <a:extLst>
              <a:ext uri="{FF2B5EF4-FFF2-40B4-BE49-F238E27FC236}">
                <a16:creationId xmlns:a16="http://schemas.microsoft.com/office/drawing/2014/main" id="{CBEDA970-128E-4150-8E5A-A1B056E835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AEC6CD1-EE5E-42EF-B76D-BB803BA6AB5E}"/>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97855863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50C2A1B-34CA-4877-9435-D77DF325757F}"/>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F255E5E-4A81-44CC-8D99-F56E625D463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19CEECF-A221-4ECC-AD9C-E197D516D24C}"/>
              </a:ext>
            </a:extLst>
          </p:cNvPr>
          <p:cNvSpPr>
            <a:spLocks noGrp="1"/>
          </p:cNvSpPr>
          <p:nvPr>
            <p:ph type="dt" sz="half" idx="10"/>
          </p:nvPr>
        </p:nvSpPr>
        <p:spPr/>
        <p:txBody>
          <a:bodyPr/>
          <a:lstStyle/>
          <a:p>
            <a:fld id="{3C04E684-10F4-4CC3-A0B9-F03AA7BE37CF}" type="datetimeFigureOut">
              <a:rPr lang="en-US" smtClean="0"/>
              <a:t>10/16/20</a:t>
            </a:fld>
            <a:endParaRPr lang="en-US"/>
          </a:p>
        </p:txBody>
      </p:sp>
      <p:sp>
        <p:nvSpPr>
          <p:cNvPr id="5" name="Footer Placeholder 4">
            <a:extLst>
              <a:ext uri="{FF2B5EF4-FFF2-40B4-BE49-F238E27FC236}">
                <a16:creationId xmlns:a16="http://schemas.microsoft.com/office/drawing/2014/main" id="{018F41AE-0DDE-49ED-9F0C-E0E16F599A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7B47FB7-77F0-4C43-B81E-D04B31C953DA}"/>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18441935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A362AC-B59F-4AC7-B279-57DDD5336BCA}"/>
              </a:ext>
            </a:extLst>
          </p:cNvPr>
          <p:cNvSpPr>
            <a:spLocks noGrp="1"/>
          </p:cNvSpPr>
          <p:nvPr>
            <p:ph type="title"/>
          </p:nvPr>
        </p:nvSpPr>
        <p:spPr>
          <a:xfrm>
            <a:off x="700635" y="922096"/>
            <a:ext cx="10691265" cy="1371030"/>
          </a:xfrm>
          <a:prstGeom prst="rect">
            <a:avLst/>
          </a:prstGeom>
        </p:spPr>
        <p:txBody>
          <a:bodyPr vert="horz" lIns="91440" tIns="45720" rIns="91440" bIns="45720" rtlCol="0" anchor="t">
            <a:normAutofit/>
          </a:bodyPr>
          <a:lstStyle/>
          <a:p>
            <a:r>
              <a:rPr lang="en-US" dirty="0"/>
              <a:t>Click to edit Master title style</a:t>
            </a:r>
          </a:p>
        </p:txBody>
      </p:sp>
      <p:sp>
        <p:nvSpPr>
          <p:cNvPr id="3" name="Text Placeholder 2">
            <a:extLst>
              <a:ext uri="{FF2B5EF4-FFF2-40B4-BE49-F238E27FC236}">
                <a16:creationId xmlns:a16="http://schemas.microsoft.com/office/drawing/2014/main" id="{0E6042DB-75BD-4EC1-B6D9-8A72EF940CAA}"/>
              </a:ext>
            </a:extLst>
          </p:cNvPr>
          <p:cNvSpPr>
            <a:spLocks noGrp="1"/>
          </p:cNvSpPr>
          <p:nvPr>
            <p:ph type="body" idx="1"/>
          </p:nvPr>
        </p:nvSpPr>
        <p:spPr>
          <a:xfrm>
            <a:off x="700635" y="2293126"/>
            <a:ext cx="10691265" cy="363608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21DD1378-7C96-4079-B44C-3D86B4657596}"/>
              </a:ext>
            </a:extLst>
          </p:cNvPr>
          <p:cNvSpPr>
            <a:spLocks noGrp="1"/>
          </p:cNvSpPr>
          <p:nvPr>
            <p:ph type="dt" sz="half" idx="2"/>
          </p:nvPr>
        </p:nvSpPr>
        <p:spPr>
          <a:xfrm>
            <a:off x="8369448" y="6356350"/>
            <a:ext cx="2592594" cy="365125"/>
          </a:xfrm>
          <a:prstGeom prst="rect">
            <a:avLst/>
          </a:prstGeom>
        </p:spPr>
        <p:txBody>
          <a:bodyPr vert="horz" lIns="91440" tIns="45720" rIns="91440" bIns="45720" rtlCol="0" anchor="ctr"/>
          <a:lstStyle>
            <a:lvl1pPr algn="r">
              <a:defRPr sz="1050">
                <a:solidFill>
                  <a:schemeClr val="tx1"/>
                </a:solidFill>
                <a:latin typeface="+mj-lt"/>
              </a:defRPr>
            </a:lvl1pPr>
          </a:lstStyle>
          <a:p>
            <a:fld id="{2F3E8B1C-86EF-43CF-8304-249481088644}" type="datetimeFigureOut">
              <a:rPr lang="en-US" smtClean="0"/>
              <a:pPr/>
              <a:t>10/16/20</a:t>
            </a:fld>
            <a:endParaRPr lang="en-US"/>
          </a:p>
        </p:txBody>
      </p:sp>
      <p:sp>
        <p:nvSpPr>
          <p:cNvPr id="5" name="Footer Placeholder 4">
            <a:extLst>
              <a:ext uri="{FF2B5EF4-FFF2-40B4-BE49-F238E27FC236}">
                <a16:creationId xmlns:a16="http://schemas.microsoft.com/office/drawing/2014/main" id="{D19B6B78-577F-43F5-BAEE-BF72484C9850}"/>
              </a:ext>
            </a:extLst>
          </p:cNvPr>
          <p:cNvSpPr>
            <a:spLocks noGrp="1"/>
          </p:cNvSpPr>
          <p:nvPr>
            <p:ph type="ftr" sz="quarter" idx="3"/>
          </p:nvPr>
        </p:nvSpPr>
        <p:spPr>
          <a:xfrm>
            <a:off x="715383" y="6356350"/>
            <a:ext cx="4539727" cy="365125"/>
          </a:xfrm>
          <a:prstGeom prst="rect">
            <a:avLst/>
          </a:prstGeom>
        </p:spPr>
        <p:txBody>
          <a:bodyPr vert="horz" lIns="91440" tIns="45720" rIns="91440" bIns="45720" rtlCol="0" anchor="ctr"/>
          <a:lstStyle>
            <a:lvl1pPr algn="l">
              <a:defRPr sz="1050">
                <a:solidFill>
                  <a:schemeClr val="tx1"/>
                </a:solidFill>
                <a:latin typeface="+mj-lt"/>
              </a:defRPr>
            </a:lvl1pPr>
          </a:lstStyle>
          <a:p>
            <a:endParaRPr lang="en-US"/>
          </a:p>
        </p:txBody>
      </p:sp>
      <p:sp>
        <p:nvSpPr>
          <p:cNvPr id="6" name="Slide Number Placeholder 5">
            <a:extLst>
              <a:ext uri="{FF2B5EF4-FFF2-40B4-BE49-F238E27FC236}">
                <a16:creationId xmlns:a16="http://schemas.microsoft.com/office/drawing/2014/main" id="{A8CC75B8-AF8F-4D8A-9B3D-D1951A64BADB}"/>
              </a:ext>
            </a:extLst>
          </p:cNvPr>
          <p:cNvSpPr>
            <a:spLocks noGrp="1"/>
          </p:cNvSpPr>
          <p:nvPr>
            <p:ph type="sldNum" sz="quarter" idx="4"/>
          </p:nvPr>
        </p:nvSpPr>
        <p:spPr>
          <a:xfrm>
            <a:off x="10919012" y="6356350"/>
            <a:ext cx="672354" cy="365125"/>
          </a:xfrm>
          <a:prstGeom prst="rect">
            <a:avLst/>
          </a:prstGeom>
        </p:spPr>
        <p:txBody>
          <a:bodyPr vert="horz" lIns="91440" tIns="45720" rIns="91440" bIns="45720" rtlCol="0" anchor="ctr"/>
          <a:lstStyle>
            <a:lvl1pPr algn="r">
              <a:defRPr sz="1800">
                <a:solidFill>
                  <a:schemeClr val="tx1"/>
                </a:solidFill>
              </a:defRPr>
            </a:lvl1pPr>
          </a:lstStyle>
          <a:p>
            <a:fld id="{C3DB2ADC-AF19-4574-8C10-79B5B04FCA27}" type="slidenum">
              <a:rPr lang="en-US" smtClean="0"/>
              <a:pPr/>
              <a:t>‹#›</a:t>
            </a:fld>
            <a:endParaRPr lang="en-US"/>
          </a:p>
        </p:txBody>
      </p:sp>
      <p:cxnSp>
        <p:nvCxnSpPr>
          <p:cNvPr id="7" name="Straight Connector 6">
            <a:extLst>
              <a:ext uri="{FF2B5EF4-FFF2-40B4-BE49-F238E27FC236}">
                <a16:creationId xmlns:a16="http://schemas.microsoft.com/office/drawing/2014/main" id="{F64F9B95-9045-48D2-B9F3-2927E98F54AA}"/>
              </a:ext>
            </a:extLst>
          </p:cNvPr>
          <p:cNvCxnSpPr>
            <a:cxnSpLocks/>
          </p:cNvCxnSpPr>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85AA86F-6A4D-4BCB-A045-D992CDC2959B}"/>
              </a:ext>
            </a:extLst>
          </p:cNvPr>
          <p:cNvCxnSpPr>
            <a:cxnSpLocks/>
          </p:cNvCxnSpPr>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25986064"/>
      </p:ext>
    </p:extLst>
  </p:cSld>
  <p:clrMap bg1="lt1" tx1="dk1" bg2="lt2" tx2="dk2" accent1="accent1" accent2="accent2" accent3="accent3" accent4="accent4" accent5="accent5" accent6="accent6" hlink="hlink" folHlink="folHlink"/>
  <p:sldLayoutIdLst>
    <p:sldLayoutId id="2147483737" r:id="rId1"/>
    <p:sldLayoutId id="2147483738" r:id="rId2"/>
    <p:sldLayoutId id="2147483739" r:id="rId3"/>
    <p:sldLayoutId id="2147483740" r:id="rId4"/>
    <p:sldLayoutId id="2147483741" r:id="rId5"/>
    <p:sldLayoutId id="2147483742" r:id="rId6"/>
    <p:sldLayoutId id="2147483743" r:id="rId7"/>
    <p:sldLayoutId id="2147483744" r:id="rId8"/>
    <p:sldLayoutId id="2147483745" r:id="rId9"/>
    <p:sldLayoutId id="2147483746" r:id="rId10"/>
    <p:sldLayoutId id="2147483747" r:id="rId11"/>
    <p:sldLayoutId id="2147483749" r:id="rId12"/>
  </p:sldLayoutIdLst>
  <p:txStyles>
    <p:titleStyle>
      <a:lvl1pPr algn="l" defTabSz="914400" rtl="0" eaLnBrk="1" latinLnBrk="0" hangingPunct="1">
        <a:lnSpc>
          <a:spcPct val="100000"/>
        </a:lnSpc>
        <a:spcBef>
          <a:spcPct val="0"/>
        </a:spcBef>
        <a:buNone/>
        <a:defRPr sz="4000" kern="1200" cap="all" spc="30"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8615C6B-1C98-4B1C-AB4B-1E1898E593B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2E8DFF97-B7FD-47F9-BC7F-DD4B4C5EA2F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A1831D22-079E-43E3-86A4-BA12DB888C7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C04E684-10F4-4CC3-A0B9-F03AA7BE37CF}" type="datetimeFigureOut">
              <a:rPr lang="en-US" smtClean="0"/>
              <a:t>10/16/20</a:t>
            </a:fld>
            <a:endParaRPr lang="en-US"/>
          </a:p>
        </p:txBody>
      </p:sp>
      <p:sp>
        <p:nvSpPr>
          <p:cNvPr id="5" name="Footer Placeholder 4">
            <a:extLst>
              <a:ext uri="{FF2B5EF4-FFF2-40B4-BE49-F238E27FC236}">
                <a16:creationId xmlns:a16="http://schemas.microsoft.com/office/drawing/2014/main" id="{A14C30A2-140B-4A5D-BEEC-C1314AF1F3F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1B71BA8F-7826-496D-91F8-B3ECDF34DA7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1845F5A-061D-4825-9AE9-D7794091C6CF}" type="slidenum">
              <a:rPr lang="en-US" smtClean="0"/>
              <a:t>‹#›</a:t>
            </a:fld>
            <a:endParaRPr lang="en-US"/>
          </a:p>
        </p:txBody>
      </p:sp>
    </p:spTree>
    <p:extLst>
      <p:ext uri="{BB962C8B-B14F-4D97-AF65-F5344CB8AC3E}">
        <p14:creationId xmlns:p14="http://schemas.microsoft.com/office/powerpoint/2010/main" val="3432364624"/>
      </p:ext>
    </p:extLst>
  </p:cSld>
  <p:clrMap bg1="lt1" tx1="dk1" bg2="lt2" tx2="dk2" accent1="accent1" accent2="accent2" accent3="accent3" accent4="accent4" accent5="accent5" accent6="accent6" hlink="hlink" folHlink="folHlink"/>
  <p:sldLayoutIdLst>
    <p:sldLayoutId id="2147483731" r:id="rId1"/>
    <p:sldLayoutId id="2147483732" r:id="rId2"/>
    <p:sldLayoutId id="2147483733" r:id="rId3"/>
    <p:sldLayoutId id="2147483734" r:id="rId4"/>
    <p:sldLayoutId id="2147483723" r:id="rId5"/>
    <p:sldLayoutId id="2147483724" r:id="rId6"/>
    <p:sldLayoutId id="2147483730" r:id="rId7"/>
    <p:sldLayoutId id="2147483725" r:id="rId8"/>
    <p:sldLayoutId id="2147483726" r:id="rId9"/>
    <p:sldLayoutId id="2147483727" r:id="rId10"/>
    <p:sldLayoutId id="2147483728" r:id="rId11"/>
    <p:sldLayoutId id="2147483729" r:id="rId12"/>
  </p:sldLayoutIdLst>
  <p:txStyles>
    <p:titleStyle>
      <a:lvl1pPr algn="l" defTabSz="914400" rtl="0" eaLnBrk="1" latinLnBrk="0" hangingPunct="1">
        <a:lnSpc>
          <a:spcPct val="90000"/>
        </a:lnSpc>
        <a:spcBef>
          <a:spcPct val="0"/>
        </a:spcBef>
        <a:buNone/>
        <a:defRPr sz="4400" i="1" kern="1200">
          <a:solidFill>
            <a:schemeClr val="tx1"/>
          </a:solidFill>
          <a:latin typeface="+mj-lt"/>
          <a:ea typeface="+mj-ea"/>
          <a:cs typeface="+mj-cs"/>
        </a:defRPr>
      </a:lvl1pPr>
    </p:titleStyle>
    <p:bodyStyle>
      <a:lvl1pPr marL="228600" indent="-228600" algn="l" defTabSz="914400" rtl="0" eaLnBrk="1" latinLnBrk="0" hangingPunct="1">
        <a:lnSpc>
          <a:spcPct val="10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0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0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tif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tif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ons.gov.uk/peoplepopulationandcommunity/culturalidentity/ethnicity/articles/ethnicityandnationalidentityinenglandandwales/2012-12-11" TargetMode="External"/><Relationship Id="rId2" Type="http://schemas.openxmlformats.org/officeDocument/2006/relationships/image" Target="../media/image6.tiff"/><Relationship Id="rId1" Type="http://schemas.openxmlformats.org/officeDocument/2006/relationships/slideLayout" Target="../slideLayouts/slideLayout2.xml"/><Relationship Id="rId4" Type="http://schemas.openxmlformats.org/officeDocument/2006/relationships/hyperlink" Target="https://www.icnarc.org/About/Latest-News/2020/04/04/Report-On-2249-Patients-Critically-Ill-With-Covid-19"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s://www.ifs.org.uk/inequality/chapter/are-some-ethnic-groups-more-vulnerable-to-covid-19-than-others/" TargetMode="External"/><Relationship Id="rId2" Type="http://schemas.openxmlformats.org/officeDocument/2006/relationships/image" Target="../media/image7.tif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tif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1.tiff"/><Relationship Id="rId2" Type="http://schemas.openxmlformats.org/officeDocument/2006/relationships/image" Target="../media/image10.tiff"/><Relationship Id="rId1" Type="http://schemas.openxmlformats.org/officeDocument/2006/relationships/slideLayout" Target="../slideLayouts/slideLayout2.xml"/><Relationship Id="rId4" Type="http://schemas.openxmlformats.org/officeDocument/2006/relationships/image" Target="../media/image12.tiff"/></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8" Type="http://schemas.openxmlformats.org/officeDocument/2006/relationships/image" Target="../media/image21.svg"/><Relationship Id="rId13" Type="http://schemas.openxmlformats.org/officeDocument/2006/relationships/image" Target="../media/image26.png"/><Relationship Id="rId3" Type="http://schemas.openxmlformats.org/officeDocument/2006/relationships/image" Target="../media/image16.png"/><Relationship Id="rId7" Type="http://schemas.openxmlformats.org/officeDocument/2006/relationships/image" Target="../media/image20.png"/><Relationship Id="rId12" Type="http://schemas.openxmlformats.org/officeDocument/2006/relationships/image" Target="../media/image25.png"/><Relationship Id="rId2" Type="http://schemas.openxmlformats.org/officeDocument/2006/relationships/image" Target="../media/image15.png"/><Relationship Id="rId1" Type="http://schemas.openxmlformats.org/officeDocument/2006/relationships/slideLayout" Target="../slideLayouts/slideLayout12.xml"/><Relationship Id="rId6" Type="http://schemas.openxmlformats.org/officeDocument/2006/relationships/image" Target="../media/image19.svg"/><Relationship Id="rId11" Type="http://schemas.openxmlformats.org/officeDocument/2006/relationships/image" Target="../media/image24.png"/><Relationship Id="rId5" Type="http://schemas.openxmlformats.org/officeDocument/2006/relationships/image" Target="../media/image18.png"/><Relationship Id="rId10" Type="http://schemas.openxmlformats.org/officeDocument/2006/relationships/image" Target="../media/image23.svg"/><Relationship Id="rId4" Type="http://schemas.openxmlformats.org/officeDocument/2006/relationships/image" Target="../media/image17.svg"/><Relationship Id="rId9" Type="http://schemas.openxmlformats.org/officeDocument/2006/relationships/image" Target="../media/image22.png"/><Relationship Id="rId14" Type="http://schemas.openxmlformats.org/officeDocument/2006/relationships/image" Target="../media/image27.svg"/></Relationships>
</file>

<file path=ppt/slides/_rels/slide23.xml.rels><?xml version="1.0" encoding="UTF-8" standalone="yes"?>
<Relationships xmlns="http://schemas.openxmlformats.org/package/2006/relationships"><Relationship Id="rId3" Type="http://schemas.openxmlformats.org/officeDocument/2006/relationships/hyperlink" Target="https://www.cdc.gov/coronavirus/2019-ncov/hcp/non-us-settings/overview/index.html" TargetMode="External"/><Relationship Id="rId2" Type="http://schemas.openxmlformats.org/officeDocument/2006/relationships/hyperlink" Target="https://doi.org/10.1007/s40615-020-00837-0" TargetMode="External"/><Relationship Id="rId1" Type="http://schemas.openxmlformats.org/officeDocument/2006/relationships/slideLayout" Target="../slideLayouts/slideLayout2.xml"/><Relationship Id="rId6" Type="http://schemas.openxmlformats.org/officeDocument/2006/relationships/hyperlink" Target="https://news.sky.com/story/former-head-of-mi6-says-theory-coronavirus-was-made-in-wuhan-lab-must-not-be-dismissed-as-conspiracy-12021693" TargetMode="External"/><Relationship Id="rId5" Type="http://schemas.openxmlformats.org/officeDocument/2006/relationships/hyperlink" Target="https://www.gov.uk/government/publications/covid-19-understanding-the-impact-on-bame-communities" TargetMode="External"/><Relationship Id="rId4" Type="http://schemas.openxmlformats.org/officeDocument/2006/relationships/hyperlink" Target="https://www.dmu.ac.uk/about-dmu/news/2020/june/research-shows-25-of-britain-could-have-avoided-lockdown-during-covid-19-crisis.aspx" TargetMode="External"/></Relationships>
</file>

<file path=ppt/slides/_rels/slide24.xml.rels><?xml version="1.0" encoding="UTF-8" standalone="yes"?>
<Relationships xmlns="http://schemas.openxmlformats.org/package/2006/relationships"><Relationship Id="rId3" Type="http://schemas.openxmlformats.org/officeDocument/2006/relationships/hyperlink" Target="https://ebmh.bmj.com/" TargetMode="External"/><Relationship Id="rId2" Type="http://schemas.openxmlformats.org/officeDocument/2006/relationships/hyperlink" Target="https://www.icnarc.org/Our-Audit/Audits/Cmp/Reports" TargetMode="External"/><Relationship Id="rId1" Type="http://schemas.openxmlformats.org/officeDocument/2006/relationships/slideLayout" Target="../slideLayouts/slideLayout2.xml"/><Relationship Id="rId6" Type="http://schemas.openxmlformats.org/officeDocument/2006/relationships/hyperlink" Target="https://news.sky.com/story/coronavirus-urgent-action-needed-to-protect-bame-groups-from-covid-19-scientists-say-12020432" TargetMode="External"/><Relationship Id="rId5" Type="http://schemas.openxmlformats.org/officeDocument/2006/relationships/hyperlink" Target="https://www.cebm.net/covid-19/bame-covid-19-deaths-what-do-we-know-rapid-data-evidence-review/" TargetMode="External"/><Relationship Id="rId4" Type="http://schemas.openxmlformats.org/officeDocument/2006/relationships/hyperlink" Target="https://www.nuffieldfoundation.org/news/depression-and-anxiety-higher-amongst-those-from-black-asian-and-minority-ethnic-backgrounds-during-lockdown" TargetMode="External"/></Relationships>
</file>

<file path=ppt/slides/_rels/slide25.xml.rels><?xml version="1.0" encoding="UTF-8" standalone="yes"?>
<Relationships xmlns="http://schemas.openxmlformats.org/package/2006/relationships"><Relationship Id="rId8" Type="http://schemas.openxmlformats.org/officeDocument/2006/relationships/hyperlink" Target="https://www.who.int/publications/i/item/modes-of-transmission-of-virus-causing-covid-19-implications-for-ipc-precaution-recommendations" TargetMode="External"/><Relationship Id="rId3" Type="http://schemas.openxmlformats.org/officeDocument/2006/relationships/hyperlink" Target="https://www.bbc.co.uk/news/blogs-trending-53997203" TargetMode="External"/><Relationship Id="rId7" Type="http://schemas.openxmlformats.org/officeDocument/2006/relationships/hyperlink" Target="https://www.nursinginpractice.com/clinical/understanding-the-increased-covid-19-risk-in-men-and-bame-communities/" TargetMode="External"/><Relationship Id="rId2" Type="http://schemas.openxmlformats.org/officeDocument/2006/relationships/hyperlink" Target="https://www.theguardian.com/world/2020/may/01/british-bame-covid-19-death-rate-more-than-twice-that-of-whites" TargetMode="External"/><Relationship Id="rId1" Type="http://schemas.openxmlformats.org/officeDocument/2006/relationships/slideLayout" Target="../slideLayouts/slideLayout2.xml"/><Relationship Id="rId6" Type="http://schemas.openxmlformats.org/officeDocument/2006/relationships/hyperlink" Target="https://www.gov.uk/coronavirus" TargetMode="External"/><Relationship Id="rId11" Type="http://schemas.openxmlformats.org/officeDocument/2006/relationships/hyperlink" Target="https://covid19.who.int/" TargetMode="External"/><Relationship Id="rId5" Type="http://schemas.openxmlformats.org/officeDocument/2006/relationships/hyperlink" Target="https://doi.org/10.1038/s41415-020-1781-6" TargetMode="External"/><Relationship Id="rId10" Type="http://schemas.openxmlformats.org/officeDocument/2006/relationships/hyperlink" Target="https://www.weforum.org/agenda/2020/07/black-asian-minority-groups-lockdown-covid19-coronavirus/" TargetMode="External"/><Relationship Id="rId4" Type="http://schemas.openxmlformats.org/officeDocument/2006/relationships/hyperlink" Target="https://www.ifs.org.uk/inequality/chapter/are-some-ethnic-groups-more-vulnerable-to-covid19-than-others/" TargetMode="External"/><Relationship Id="rId9" Type="http://schemas.openxmlformats.org/officeDocument/2006/relationships/hyperlink" Target="https://www.who.int/publications/i/item/WHO-2019-nCoV-IPC-2020.4"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2" name="Rectangle 30">
            <a:extLst>
              <a:ext uri="{FF2B5EF4-FFF2-40B4-BE49-F238E27FC236}">
                <a16:creationId xmlns:a16="http://schemas.microsoft.com/office/drawing/2014/main" id="{33E93247-6229-44AB-A550-739E971E6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C5FD97A-1382-4D6B-A200-F6E2600C7C45}"/>
              </a:ext>
            </a:extLst>
          </p:cNvPr>
          <p:cNvSpPr>
            <a:spLocks noGrp="1"/>
          </p:cNvSpPr>
          <p:nvPr>
            <p:ph type="ctrTitle"/>
          </p:nvPr>
        </p:nvSpPr>
        <p:spPr>
          <a:xfrm>
            <a:off x="679914" y="4702834"/>
            <a:ext cx="10801350" cy="1364991"/>
          </a:xfrm>
        </p:spPr>
        <p:txBody>
          <a:bodyPr>
            <a:noAutofit/>
          </a:bodyPr>
          <a:lstStyle/>
          <a:p>
            <a:pPr lvl="0" defTabSz="457200">
              <a:spcBef>
                <a:spcPts val="0"/>
              </a:spcBef>
            </a:pPr>
            <a:r>
              <a:rPr lang="en-GB" sz="1400" b="1" cap="none" spc="0" dirty="0">
                <a:solidFill>
                  <a:prstClr val="black"/>
                </a:solidFill>
                <a:latin typeface="+mn-lt"/>
                <a:ea typeface="+mn-ea"/>
                <a:cs typeface="+mn-cs"/>
              </a:rPr>
              <a:t>Harun </a:t>
            </a:r>
            <a:r>
              <a:rPr lang="en-GB" sz="1400" b="1" cap="none" spc="0" dirty="0" err="1">
                <a:solidFill>
                  <a:prstClr val="black"/>
                </a:solidFill>
                <a:latin typeface="+mn-lt"/>
                <a:ea typeface="+mn-ea"/>
                <a:cs typeface="+mn-cs"/>
              </a:rPr>
              <a:t>Boksh</a:t>
            </a:r>
            <a:r>
              <a:rPr lang="en-GB" sz="1400" b="1" cap="none" spc="0">
                <a:solidFill>
                  <a:prstClr val="black"/>
                </a:solidFill>
                <a:latin typeface="+mn-lt"/>
                <a:ea typeface="+mn-ea"/>
                <a:cs typeface="+mn-cs"/>
              </a:rPr>
              <a:t> – 1809605</a:t>
            </a:r>
            <a:br>
              <a:rPr lang="en-GB" sz="1400" b="1" cap="none" spc="0">
                <a:solidFill>
                  <a:prstClr val="black"/>
                </a:solidFill>
                <a:latin typeface="+mn-lt"/>
                <a:ea typeface="+mn-ea"/>
                <a:cs typeface="+mn-cs"/>
              </a:rPr>
            </a:br>
            <a:r>
              <a:rPr lang="en-GB" sz="1400" b="1" cap="none" spc="0">
                <a:solidFill>
                  <a:prstClr val="black"/>
                </a:solidFill>
                <a:latin typeface="+mn-lt"/>
                <a:ea typeface="+mn-ea"/>
                <a:cs typeface="+mn-cs"/>
              </a:rPr>
              <a:t>Rashid Khan – 1809620 </a:t>
            </a:r>
            <a:br>
              <a:rPr lang="en-GB" sz="1400" b="1" cap="none" spc="0">
                <a:solidFill>
                  <a:prstClr val="black"/>
                </a:solidFill>
                <a:latin typeface="+mn-lt"/>
                <a:ea typeface="+mn-ea"/>
                <a:cs typeface="+mn-cs"/>
              </a:rPr>
            </a:br>
            <a:r>
              <a:rPr lang="en-GB" sz="1400" b="1" cap="none" spc="0">
                <a:solidFill>
                  <a:prstClr val="black"/>
                </a:solidFill>
                <a:latin typeface="+mn-lt"/>
                <a:ea typeface="+mn-ea"/>
                <a:cs typeface="+mn-cs"/>
              </a:rPr>
              <a:t>Mohammed Belal Ahmed – 1810818</a:t>
            </a:r>
            <a:br>
              <a:rPr lang="en-GB" sz="1400" b="1" cap="none" spc="0">
                <a:solidFill>
                  <a:prstClr val="black"/>
                </a:solidFill>
                <a:latin typeface="+mn-lt"/>
                <a:ea typeface="+mn-ea"/>
                <a:cs typeface="+mn-cs"/>
              </a:rPr>
            </a:br>
            <a:r>
              <a:rPr lang="en-GB" sz="1400" b="1" cap="none" spc="0">
                <a:solidFill>
                  <a:prstClr val="black"/>
                </a:solidFill>
                <a:latin typeface="+mn-lt"/>
                <a:ea typeface="+mn-ea"/>
                <a:cs typeface="+mn-cs"/>
              </a:rPr>
              <a:t>Naazneen Ara – 1810991</a:t>
            </a:r>
            <a:br>
              <a:rPr lang="en-GB" sz="1400" b="1" cap="none" spc="0">
                <a:solidFill>
                  <a:prstClr val="black"/>
                </a:solidFill>
                <a:latin typeface="+mn-lt"/>
                <a:ea typeface="+mn-ea"/>
                <a:cs typeface="+mn-cs"/>
              </a:rPr>
            </a:br>
            <a:r>
              <a:rPr lang="en-GB" sz="1400" b="1" cap="none" spc="0">
                <a:solidFill>
                  <a:prstClr val="black"/>
                </a:solidFill>
                <a:latin typeface="+mn-lt"/>
                <a:ea typeface="+mn-ea"/>
                <a:cs typeface="+mn-cs"/>
              </a:rPr>
              <a:t>Ferdows Jahan Jesi - 1810819</a:t>
            </a:r>
            <a:br>
              <a:rPr lang="en-GB" sz="1400" b="1" cap="none" spc="0">
                <a:solidFill>
                  <a:prstClr val="black"/>
                </a:solidFill>
                <a:latin typeface="+mn-lt"/>
                <a:ea typeface="+mn-ea"/>
                <a:cs typeface="+mn-cs"/>
              </a:rPr>
            </a:br>
            <a:endParaRPr lang="en-GB" sz="1400" b="1">
              <a:latin typeface="+mn-lt"/>
            </a:endParaRPr>
          </a:p>
        </p:txBody>
      </p:sp>
      <p:sp>
        <p:nvSpPr>
          <p:cNvPr id="3" name="Subtitle 2">
            <a:extLst>
              <a:ext uri="{FF2B5EF4-FFF2-40B4-BE49-F238E27FC236}">
                <a16:creationId xmlns:a16="http://schemas.microsoft.com/office/drawing/2014/main" id="{3E2E029E-00D9-400C-B0A3-8146E47F753E}"/>
              </a:ext>
            </a:extLst>
          </p:cNvPr>
          <p:cNvSpPr>
            <a:spLocks noGrp="1"/>
          </p:cNvSpPr>
          <p:nvPr>
            <p:ph type="subTitle" idx="1"/>
          </p:nvPr>
        </p:nvSpPr>
        <p:spPr>
          <a:xfrm>
            <a:off x="695325" y="6145084"/>
            <a:ext cx="9470954" cy="420764"/>
          </a:xfrm>
        </p:spPr>
        <p:txBody>
          <a:bodyPr anchor="t">
            <a:normAutofit/>
          </a:bodyPr>
          <a:lstStyle/>
          <a:p>
            <a:r>
              <a:rPr lang="en-GB" sz="1800" b="1"/>
              <a:t>Public Health Policy Presentation</a:t>
            </a:r>
          </a:p>
        </p:txBody>
      </p:sp>
      <p:pic>
        <p:nvPicPr>
          <p:cNvPr id="5" name="Picture Placeholder 13" descr="A picture containing cake, close, sitting, decorated&#10;&#10;Description automatically generated">
            <a:extLst>
              <a:ext uri="{FF2B5EF4-FFF2-40B4-BE49-F238E27FC236}">
                <a16:creationId xmlns:a16="http://schemas.microsoft.com/office/drawing/2014/main" id="{D7C8EE8D-81F7-4CD7-BBB7-7B4F37F7B215}"/>
              </a:ext>
            </a:extLst>
          </p:cNvPr>
          <p:cNvPicPr>
            <a:picLocks noChangeAspect="1"/>
          </p:cNvPicPr>
          <p:nvPr/>
        </p:nvPicPr>
        <p:blipFill rotWithShape="1">
          <a:blip r:embed="rId2"/>
          <a:srcRect t="20240" r="2" b="20626"/>
          <a:stretch/>
        </p:blipFill>
        <p:spPr>
          <a:xfrm>
            <a:off x="800100" y="712916"/>
            <a:ext cx="10591800" cy="3491895"/>
          </a:xfrm>
          <a:prstGeom prst="rect">
            <a:avLst/>
          </a:prstGeom>
        </p:spPr>
      </p:pic>
      <p:cxnSp>
        <p:nvCxnSpPr>
          <p:cNvPr id="43" name="Straight Connector 32">
            <a:extLst>
              <a:ext uri="{FF2B5EF4-FFF2-40B4-BE49-F238E27FC236}">
                <a16:creationId xmlns:a16="http://schemas.microsoft.com/office/drawing/2014/main" id="{EE2E603F-4A95-4FE8-BB06-211DFD75DBE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455508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pic>
        <p:nvPicPr>
          <p:cNvPr id="6" name="Picture 5">
            <a:extLst>
              <a:ext uri="{FF2B5EF4-FFF2-40B4-BE49-F238E27FC236}">
                <a16:creationId xmlns:a16="http://schemas.microsoft.com/office/drawing/2014/main" id="{66446322-16F0-4B5A-90CF-8A4AF97D5FE4}"/>
              </a:ext>
            </a:extLst>
          </p:cNvPr>
          <p:cNvPicPr>
            <a:picLocks noChangeAspect="1"/>
          </p:cNvPicPr>
          <p:nvPr/>
        </p:nvPicPr>
        <p:blipFill>
          <a:blip r:embed="rId3"/>
          <a:stretch>
            <a:fillRect/>
          </a:stretch>
        </p:blipFill>
        <p:spPr>
          <a:xfrm>
            <a:off x="911475" y="1027033"/>
            <a:ext cx="6340390" cy="1176630"/>
          </a:xfrm>
          <a:prstGeom prst="rect">
            <a:avLst/>
          </a:prstGeom>
        </p:spPr>
      </p:pic>
    </p:spTree>
    <p:extLst>
      <p:ext uri="{BB962C8B-B14F-4D97-AF65-F5344CB8AC3E}">
        <p14:creationId xmlns:p14="http://schemas.microsoft.com/office/powerpoint/2010/main" val="665231825"/>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2" name="Rectangle 30">
            <a:extLst>
              <a:ext uri="{FF2B5EF4-FFF2-40B4-BE49-F238E27FC236}">
                <a16:creationId xmlns:a16="http://schemas.microsoft.com/office/drawing/2014/main" id="{33E93247-6229-44AB-A550-739E971E6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C5FD97A-1382-4D6B-A200-F6E2600C7C45}"/>
              </a:ext>
            </a:extLst>
          </p:cNvPr>
          <p:cNvSpPr>
            <a:spLocks noGrp="1"/>
          </p:cNvSpPr>
          <p:nvPr>
            <p:ph type="ctrTitle"/>
          </p:nvPr>
        </p:nvSpPr>
        <p:spPr>
          <a:xfrm>
            <a:off x="679914" y="4702835"/>
            <a:ext cx="10801350" cy="978772"/>
          </a:xfrm>
        </p:spPr>
        <p:txBody>
          <a:bodyPr>
            <a:normAutofit/>
          </a:bodyPr>
          <a:lstStyle/>
          <a:p>
            <a:pPr>
              <a:lnSpc>
                <a:spcPct val="90000"/>
              </a:lnSpc>
            </a:pPr>
            <a:r>
              <a:rPr lang="en-US" sz="3800" b="1">
                <a:latin typeface="+mn-lt"/>
              </a:rPr>
              <a:t>Coronavirus and the BAME GROUP</a:t>
            </a:r>
            <a:endParaRPr lang="en-GB" sz="3800" b="1">
              <a:latin typeface="+mn-lt"/>
            </a:endParaRPr>
          </a:p>
        </p:txBody>
      </p:sp>
      <p:sp>
        <p:nvSpPr>
          <p:cNvPr id="3" name="Subtitle 2">
            <a:extLst>
              <a:ext uri="{FF2B5EF4-FFF2-40B4-BE49-F238E27FC236}">
                <a16:creationId xmlns:a16="http://schemas.microsoft.com/office/drawing/2014/main" id="{3E2E029E-00D9-400C-B0A3-8146E47F753E}"/>
              </a:ext>
            </a:extLst>
          </p:cNvPr>
          <p:cNvSpPr>
            <a:spLocks noGrp="1"/>
          </p:cNvSpPr>
          <p:nvPr>
            <p:ph type="subTitle" idx="1"/>
          </p:nvPr>
        </p:nvSpPr>
        <p:spPr>
          <a:xfrm>
            <a:off x="695325" y="5717566"/>
            <a:ext cx="9470954" cy="533983"/>
          </a:xfrm>
        </p:spPr>
        <p:txBody>
          <a:bodyPr anchor="t">
            <a:normAutofit/>
          </a:bodyPr>
          <a:lstStyle/>
          <a:p>
            <a:r>
              <a:rPr lang="en-GB" sz="1800" b="1"/>
              <a:t>Introduction by Harun Boksh</a:t>
            </a:r>
          </a:p>
        </p:txBody>
      </p:sp>
      <p:pic>
        <p:nvPicPr>
          <p:cNvPr id="5" name="Picture Placeholder 13" descr="A picture containing cake, close, sitting, decorated&#10;&#10;Description automatically generated">
            <a:extLst>
              <a:ext uri="{FF2B5EF4-FFF2-40B4-BE49-F238E27FC236}">
                <a16:creationId xmlns:a16="http://schemas.microsoft.com/office/drawing/2014/main" id="{D7C8EE8D-81F7-4CD7-BBB7-7B4F37F7B215}"/>
              </a:ext>
            </a:extLst>
          </p:cNvPr>
          <p:cNvPicPr>
            <a:picLocks noChangeAspect="1"/>
          </p:cNvPicPr>
          <p:nvPr/>
        </p:nvPicPr>
        <p:blipFill rotWithShape="1">
          <a:blip r:embed="rId2"/>
          <a:srcRect t="20240" r="2" b="20626"/>
          <a:stretch/>
        </p:blipFill>
        <p:spPr>
          <a:xfrm>
            <a:off x="800100" y="712916"/>
            <a:ext cx="10591800" cy="3491895"/>
          </a:xfrm>
          <a:prstGeom prst="rect">
            <a:avLst/>
          </a:prstGeom>
        </p:spPr>
      </p:pic>
      <p:cxnSp>
        <p:nvCxnSpPr>
          <p:cNvPr id="43" name="Straight Connector 32">
            <a:extLst>
              <a:ext uri="{FF2B5EF4-FFF2-40B4-BE49-F238E27FC236}">
                <a16:creationId xmlns:a16="http://schemas.microsoft.com/office/drawing/2014/main" id="{EE2E603F-4A95-4FE8-BB06-211DFD75DBE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455508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58513527"/>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20" name="Straight Connector 9">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Straight Connector 11">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22" name="Rectangle 13">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C5FD97A-1382-4D6B-A200-F6E2600C7C45}"/>
              </a:ext>
            </a:extLst>
          </p:cNvPr>
          <p:cNvSpPr>
            <a:spLocks noGrp="1"/>
          </p:cNvSpPr>
          <p:nvPr>
            <p:ph type="ctrTitle"/>
          </p:nvPr>
        </p:nvSpPr>
        <p:spPr>
          <a:xfrm>
            <a:off x="7992709" y="895448"/>
            <a:ext cx="3619697" cy="1919469"/>
          </a:xfrm>
        </p:spPr>
        <p:txBody>
          <a:bodyPr vert="horz" lIns="91440" tIns="45720" rIns="91440" bIns="45720" rtlCol="0" anchor="t">
            <a:normAutofit fontScale="90000"/>
          </a:bodyPr>
          <a:lstStyle/>
          <a:p>
            <a:pPr>
              <a:lnSpc>
                <a:spcPct val="90000"/>
              </a:lnSpc>
            </a:pPr>
            <a:r>
              <a:rPr lang="en-US" sz="3600" b="1" kern="1200" cap="all" spc="30" baseline="0">
                <a:solidFill>
                  <a:schemeClr val="tx1"/>
                </a:solidFill>
                <a:latin typeface="+mj-lt"/>
                <a:ea typeface="+mj-ea"/>
                <a:cs typeface="+mj-cs"/>
              </a:rPr>
              <a:t>An overview of Covid-19 (Coronavirus)</a:t>
            </a:r>
            <a:br>
              <a:rPr lang="en-US" sz="3600" b="1" kern="1200" cap="all" spc="30" baseline="0">
                <a:solidFill>
                  <a:schemeClr val="tx1"/>
                </a:solidFill>
                <a:latin typeface="+mj-lt"/>
                <a:ea typeface="+mj-ea"/>
                <a:cs typeface="+mj-cs"/>
              </a:rPr>
            </a:br>
            <a:r>
              <a:rPr lang="en-US" sz="1800" b="1" kern="1200" cap="all" spc="30" baseline="0">
                <a:solidFill>
                  <a:schemeClr val="tx1"/>
                </a:solidFill>
                <a:latin typeface="+mj-lt"/>
                <a:ea typeface="+mj-ea"/>
                <a:cs typeface="+mj-cs"/>
              </a:rPr>
              <a:t>By Harun Boksh</a:t>
            </a:r>
            <a:br>
              <a:rPr lang="en-US" sz="2500" b="1" kern="1200" cap="all" spc="30" baseline="0">
                <a:solidFill>
                  <a:schemeClr val="tx1"/>
                </a:solidFill>
                <a:latin typeface="+mj-lt"/>
                <a:ea typeface="+mj-ea"/>
                <a:cs typeface="+mj-cs"/>
              </a:rPr>
            </a:br>
            <a:endParaRPr lang="en-US" sz="2500" b="1" kern="1200" cap="all" spc="30" baseline="0">
              <a:solidFill>
                <a:schemeClr val="tx1"/>
              </a:solidFill>
              <a:latin typeface="+mj-lt"/>
              <a:ea typeface="+mj-ea"/>
              <a:cs typeface="+mj-cs"/>
            </a:endParaRPr>
          </a:p>
        </p:txBody>
      </p:sp>
      <p:pic>
        <p:nvPicPr>
          <p:cNvPr id="5" name="Picture Placeholder 13" descr="A picture containing cake, close, sitting, decorated&#10;&#10;Description automatically generated">
            <a:extLst>
              <a:ext uri="{FF2B5EF4-FFF2-40B4-BE49-F238E27FC236}">
                <a16:creationId xmlns:a16="http://schemas.microsoft.com/office/drawing/2014/main" id="{D7C8EE8D-81F7-4CD7-BBB7-7B4F37F7B215}"/>
              </a:ext>
            </a:extLst>
          </p:cNvPr>
          <p:cNvPicPr>
            <a:picLocks noChangeAspect="1"/>
          </p:cNvPicPr>
          <p:nvPr/>
        </p:nvPicPr>
        <p:blipFill rotWithShape="1">
          <a:blip r:embed="rId2"/>
          <a:srcRect l="22183" r="18350" b="-1"/>
          <a:stretch/>
        </p:blipFill>
        <p:spPr>
          <a:xfrm>
            <a:off x="20" y="10"/>
            <a:ext cx="7315180" cy="6857984"/>
          </a:xfrm>
          <a:prstGeom prst="rect">
            <a:avLst/>
          </a:prstGeom>
        </p:spPr>
      </p:pic>
      <p:cxnSp>
        <p:nvCxnSpPr>
          <p:cNvPr id="23" name="Straight Connector 15">
            <a:extLst>
              <a:ext uri="{FF2B5EF4-FFF2-40B4-BE49-F238E27FC236}">
                <a16:creationId xmlns:a16="http://schemas.microsoft.com/office/drawing/2014/main" id="{D2E57F3D-33BE-4306-87E6-24576371951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15300" y="723900"/>
            <a:ext cx="16383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Subtitle 2">
            <a:extLst>
              <a:ext uri="{FF2B5EF4-FFF2-40B4-BE49-F238E27FC236}">
                <a16:creationId xmlns:a16="http://schemas.microsoft.com/office/drawing/2014/main" id="{3E2E029E-00D9-400C-B0A3-8146E47F753E}"/>
              </a:ext>
            </a:extLst>
          </p:cNvPr>
          <p:cNvSpPr>
            <a:spLocks noGrp="1"/>
          </p:cNvSpPr>
          <p:nvPr>
            <p:ph type="subTitle" idx="1"/>
          </p:nvPr>
        </p:nvSpPr>
        <p:spPr>
          <a:xfrm>
            <a:off x="7991572" y="4043084"/>
            <a:ext cx="3581303" cy="2334822"/>
          </a:xfrm>
        </p:spPr>
        <p:txBody>
          <a:bodyPr vert="horz" lIns="91440" tIns="45720" rIns="91440" bIns="45720" rtlCol="0">
            <a:normAutofit/>
          </a:bodyPr>
          <a:lstStyle/>
          <a:p>
            <a:pPr indent="-228600">
              <a:lnSpc>
                <a:spcPct val="110000"/>
              </a:lnSpc>
              <a:buFont typeface="Arial" panose="020B0604020202020204" pitchFamily="34" charset="0"/>
              <a:buChar char="•"/>
            </a:pPr>
            <a:endParaRPr lang="en-US" sz="1100" dirty="0"/>
          </a:p>
        </p:txBody>
      </p:sp>
      <p:sp>
        <p:nvSpPr>
          <p:cNvPr id="4" name="TextBox 3">
            <a:extLst>
              <a:ext uri="{FF2B5EF4-FFF2-40B4-BE49-F238E27FC236}">
                <a16:creationId xmlns:a16="http://schemas.microsoft.com/office/drawing/2014/main" id="{BFA598AD-BFDA-D84A-9323-A1FC72E2F996}"/>
              </a:ext>
            </a:extLst>
          </p:cNvPr>
          <p:cNvSpPr txBox="1"/>
          <p:nvPr/>
        </p:nvSpPr>
        <p:spPr>
          <a:xfrm>
            <a:off x="7962949" y="2892068"/>
            <a:ext cx="3581302" cy="2062103"/>
          </a:xfrm>
          <a:prstGeom prst="rect">
            <a:avLst/>
          </a:prstGeom>
          <a:noFill/>
        </p:spPr>
        <p:txBody>
          <a:bodyPr wrap="square" rtlCol="0">
            <a:spAutoFit/>
          </a:bodyPr>
          <a:lstStyle/>
          <a:p>
            <a:pPr marL="285750" indent="-285750">
              <a:buFont typeface="Arial" panose="020B0604020202020204" pitchFamily="34" charset="0"/>
              <a:buChar char="•"/>
            </a:pPr>
            <a:r>
              <a:rPr lang="en-US" sz="1600" b="1" dirty="0"/>
              <a:t>EMERGENCE </a:t>
            </a:r>
            <a:r>
              <a:rPr lang="en-US" sz="1600" dirty="0"/>
              <a:t>(COVID-19 &amp; IP 2020). </a:t>
            </a:r>
          </a:p>
          <a:p>
            <a:pPr marL="285750" indent="-285750">
              <a:buFont typeface="Arial" panose="020B0604020202020204" pitchFamily="34" charset="0"/>
              <a:buChar char="•"/>
            </a:pPr>
            <a:endParaRPr lang="en-US" sz="1600" b="1" dirty="0"/>
          </a:p>
          <a:p>
            <a:pPr marL="285750" indent="-285750">
              <a:buFont typeface="Arial" panose="020B0604020202020204" pitchFamily="34" charset="0"/>
              <a:buChar char="•"/>
            </a:pPr>
            <a:r>
              <a:rPr lang="en-US" sz="1600" b="1" dirty="0"/>
              <a:t>TRANSMISSION</a:t>
            </a:r>
          </a:p>
          <a:p>
            <a:pPr marL="285750" indent="-285750">
              <a:buFont typeface="Arial" panose="020B0604020202020204" pitchFamily="34" charset="0"/>
              <a:buChar char="•"/>
            </a:pPr>
            <a:endParaRPr lang="en-US" sz="1600" b="1" dirty="0"/>
          </a:p>
          <a:p>
            <a:pPr marL="285750" indent="-285750">
              <a:buFont typeface="Arial" panose="020B0604020202020204" pitchFamily="34" charset="0"/>
              <a:buChar char="•"/>
            </a:pPr>
            <a:r>
              <a:rPr lang="en-US" sz="1600" b="1" dirty="0"/>
              <a:t>PEOPLE AT HIGHER RISKS </a:t>
            </a:r>
            <a:r>
              <a:rPr lang="en-US" sz="1600" dirty="0"/>
              <a:t>(WHO 2020)</a:t>
            </a:r>
          </a:p>
          <a:p>
            <a:pPr marL="285750" indent="-285750">
              <a:buFont typeface="Arial" panose="020B0604020202020204" pitchFamily="34" charset="0"/>
              <a:buChar char="•"/>
            </a:pPr>
            <a:endParaRPr lang="en-US" sz="1600" b="1" dirty="0"/>
          </a:p>
        </p:txBody>
      </p:sp>
    </p:spTree>
    <p:extLst>
      <p:ext uri="{BB962C8B-B14F-4D97-AF65-F5344CB8AC3E}">
        <p14:creationId xmlns:p14="http://schemas.microsoft.com/office/powerpoint/2010/main" val="2318843506"/>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14" name="Rectangle 13">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C5FD97A-1382-4D6B-A200-F6E2600C7C45}"/>
              </a:ext>
            </a:extLst>
          </p:cNvPr>
          <p:cNvSpPr>
            <a:spLocks noGrp="1"/>
          </p:cNvSpPr>
          <p:nvPr>
            <p:ph type="ctrTitle"/>
          </p:nvPr>
        </p:nvSpPr>
        <p:spPr>
          <a:xfrm>
            <a:off x="7992709" y="895448"/>
            <a:ext cx="3619697" cy="1919469"/>
          </a:xfrm>
        </p:spPr>
        <p:txBody>
          <a:bodyPr vert="horz" lIns="91440" tIns="45720" rIns="91440" bIns="45720" rtlCol="0" anchor="t">
            <a:normAutofit fontScale="90000"/>
          </a:bodyPr>
          <a:lstStyle/>
          <a:p>
            <a:pPr>
              <a:lnSpc>
                <a:spcPct val="90000"/>
              </a:lnSpc>
            </a:pPr>
            <a:r>
              <a:rPr lang="en-US" sz="2400" b="1" kern="1200" cap="all" spc="30" baseline="0" dirty="0">
                <a:solidFill>
                  <a:schemeClr val="tx1"/>
                </a:solidFill>
                <a:effectLst/>
                <a:latin typeface="+mj-lt"/>
                <a:ea typeface="+mj-ea"/>
                <a:cs typeface="+mj-cs"/>
              </a:rPr>
              <a:t>An overview of our target group - People From Ethnic Backgrounds (BAME)</a:t>
            </a:r>
            <a:br>
              <a:rPr lang="en-US" sz="2400" b="1" kern="1200" cap="all" spc="30" baseline="0" dirty="0">
                <a:solidFill>
                  <a:schemeClr val="tx1"/>
                </a:solidFill>
                <a:effectLst/>
                <a:latin typeface="+mj-lt"/>
                <a:ea typeface="+mj-ea"/>
                <a:cs typeface="+mj-cs"/>
              </a:rPr>
            </a:br>
            <a:r>
              <a:rPr lang="en-US" sz="1800" b="1" kern="1200" cap="all" spc="30" baseline="0" dirty="0">
                <a:solidFill>
                  <a:schemeClr val="tx1"/>
                </a:solidFill>
                <a:effectLst/>
                <a:latin typeface="+mj-lt"/>
                <a:ea typeface="+mj-ea"/>
                <a:cs typeface="+mj-cs"/>
              </a:rPr>
              <a:t>By Harun Boksh</a:t>
            </a:r>
            <a:br>
              <a:rPr lang="en-US" sz="1900" b="1" kern="1200" cap="all" spc="30" baseline="0" dirty="0">
                <a:solidFill>
                  <a:schemeClr val="tx1"/>
                </a:solidFill>
                <a:effectLst/>
                <a:latin typeface="+mj-lt"/>
                <a:ea typeface="+mj-ea"/>
                <a:cs typeface="+mj-cs"/>
              </a:rPr>
            </a:br>
            <a:br>
              <a:rPr lang="en-US" sz="1900" kern="1200" cap="all" spc="30" baseline="0" dirty="0">
                <a:solidFill>
                  <a:schemeClr val="tx1"/>
                </a:solidFill>
                <a:latin typeface="+mj-lt"/>
                <a:ea typeface="+mj-ea"/>
                <a:cs typeface="+mj-cs"/>
              </a:rPr>
            </a:br>
            <a:endParaRPr lang="en-US" sz="1900" b="1" kern="1200" cap="all" spc="30" baseline="0" dirty="0">
              <a:solidFill>
                <a:schemeClr val="tx1"/>
              </a:solidFill>
              <a:latin typeface="+mj-lt"/>
              <a:ea typeface="+mj-ea"/>
              <a:cs typeface="+mj-cs"/>
            </a:endParaRPr>
          </a:p>
        </p:txBody>
      </p:sp>
      <p:pic>
        <p:nvPicPr>
          <p:cNvPr id="5" name="Picture Placeholder 13" descr="A picture containing cake, close, sitting, decorated&#10;&#10;Description automatically generated">
            <a:extLst>
              <a:ext uri="{FF2B5EF4-FFF2-40B4-BE49-F238E27FC236}">
                <a16:creationId xmlns:a16="http://schemas.microsoft.com/office/drawing/2014/main" id="{D7C8EE8D-81F7-4CD7-BBB7-7B4F37F7B215}"/>
              </a:ext>
            </a:extLst>
          </p:cNvPr>
          <p:cNvPicPr>
            <a:picLocks noChangeAspect="1"/>
          </p:cNvPicPr>
          <p:nvPr/>
        </p:nvPicPr>
        <p:blipFill rotWithShape="1">
          <a:blip r:embed="rId2"/>
          <a:srcRect l="22183" r="18350" b="-1"/>
          <a:stretch/>
        </p:blipFill>
        <p:spPr>
          <a:xfrm>
            <a:off x="20" y="10"/>
            <a:ext cx="7315180" cy="6857984"/>
          </a:xfrm>
          <a:prstGeom prst="rect">
            <a:avLst/>
          </a:prstGeom>
        </p:spPr>
      </p:pic>
      <p:cxnSp>
        <p:nvCxnSpPr>
          <p:cNvPr id="16" name="Straight Connector 15">
            <a:extLst>
              <a:ext uri="{FF2B5EF4-FFF2-40B4-BE49-F238E27FC236}">
                <a16:creationId xmlns:a16="http://schemas.microsoft.com/office/drawing/2014/main" id="{D2E57F3D-33BE-4306-87E6-24576371951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15300" y="723900"/>
            <a:ext cx="16383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Subtitle 2">
            <a:extLst>
              <a:ext uri="{FF2B5EF4-FFF2-40B4-BE49-F238E27FC236}">
                <a16:creationId xmlns:a16="http://schemas.microsoft.com/office/drawing/2014/main" id="{3E2E029E-00D9-400C-B0A3-8146E47F753E}"/>
              </a:ext>
            </a:extLst>
          </p:cNvPr>
          <p:cNvSpPr>
            <a:spLocks noGrp="1"/>
          </p:cNvSpPr>
          <p:nvPr>
            <p:ph type="subTitle" idx="1"/>
          </p:nvPr>
        </p:nvSpPr>
        <p:spPr>
          <a:xfrm>
            <a:off x="7962948" y="2884354"/>
            <a:ext cx="3581303" cy="2334822"/>
          </a:xfrm>
        </p:spPr>
        <p:txBody>
          <a:bodyPr vert="horz" lIns="91440" tIns="45720" rIns="91440" bIns="45720" rtlCol="0">
            <a:normAutofit/>
          </a:bodyPr>
          <a:lstStyle/>
          <a:p>
            <a:pPr algn="just">
              <a:lnSpc>
                <a:spcPct val="110000"/>
              </a:lnSpc>
            </a:pPr>
            <a:r>
              <a:rPr lang="en-US" sz="1400" dirty="0">
                <a:effectLst/>
              </a:rPr>
              <a:t>(Ahmed</a:t>
            </a:r>
            <a:r>
              <a:rPr lang="en-US" sz="1400" dirty="0"/>
              <a:t> ,2020)</a:t>
            </a:r>
          </a:p>
          <a:p>
            <a:pPr algn="just">
              <a:lnSpc>
                <a:spcPct val="110000"/>
              </a:lnSpc>
            </a:pPr>
            <a:r>
              <a:rPr lang="en-US" sz="1400" dirty="0"/>
              <a:t>(National Institute for Health and Care Excellence 2013). </a:t>
            </a:r>
          </a:p>
          <a:p>
            <a:pPr algn="just">
              <a:lnSpc>
                <a:spcPct val="110000"/>
              </a:lnSpc>
            </a:pPr>
            <a:r>
              <a:rPr lang="en-US" sz="1400" dirty="0">
                <a:effectLst/>
              </a:rPr>
              <a:t>(</a:t>
            </a:r>
            <a:r>
              <a:rPr lang="en-US" sz="1400" dirty="0" err="1">
                <a:effectLst/>
              </a:rPr>
              <a:t>Trivedy</a:t>
            </a:r>
            <a:r>
              <a:rPr lang="en-US" sz="1400" dirty="0"/>
              <a:t> et al.</a:t>
            </a:r>
            <a:r>
              <a:rPr lang="en-US" sz="1400" dirty="0">
                <a:effectLst/>
              </a:rPr>
              <a:t>2020). </a:t>
            </a:r>
            <a:endParaRPr lang="en-US" sz="1400" dirty="0"/>
          </a:p>
        </p:txBody>
      </p:sp>
      <p:sp>
        <p:nvSpPr>
          <p:cNvPr id="4" name="TextBox 3">
            <a:extLst>
              <a:ext uri="{FF2B5EF4-FFF2-40B4-BE49-F238E27FC236}">
                <a16:creationId xmlns:a16="http://schemas.microsoft.com/office/drawing/2014/main" id="{E5931FC3-CAC9-6548-9015-620EC47FA830}"/>
              </a:ext>
            </a:extLst>
          </p:cNvPr>
          <p:cNvSpPr txBox="1"/>
          <p:nvPr/>
        </p:nvSpPr>
        <p:spPr>
          <a:xfrm>
            <a:off x="7991572" y="2639660"/>
            <a:ext cx="3073400" cy="1200329"/>
          </a:xfrm>
          <a:prstGeom prst="rect">
            <a:avLst/>
          </a:prstGeom>
          <a:noFill/>
        </p:spPr>
        <p:txBody>
          <a:bodyPr wrap="square" rtlCol="0">
            <a:spAutoFit/>
          </a:bodyPr>
          <a:lstStyle/>
          <a:p>
            <a:pPr marL="285750" indent="-285750">
              <a:buFont typeface="Arial" panose="020B0604020202020204" pitchFamily="34" charset="0"/>
              <a:buChar char="•"/>
            </a:pPr>
            <a:r>
              <a:rPr lang="en-US" b="1" dirty="0"/>
              <a:t>Why people from ethnic backgrounds BAME are negatively affected by covid</a:t>
            </a:r>
          </a:p>
        </p:txBody>
      </p:sp>
    </p:spTree>
    <p:extLst>
      <p:ext uri="{BB962C8B-B14F-4D97-AF65-F5344CB8AC3E}">
        <p14:creationId xmlns:p14="http://schemas.microsoft.com/office/powerpoint/2010/main" val="1208255620"/>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9">
            <a:extLst>
              <a:ext uri="{FF2B5EF4-FFF2-40B4-BE49-F238E27FC236}">
                <a16:creationId xmlns:a16="http://schemas.microsoft.com/office/drawing/2014/main" id="{60E52DF2-6802-459B-AC2A-AF976DEB1D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C5FD97A-1382-4D6B-A200-F6E2600C7C45}"/>
              </a:ext>
            </a:extLst>
          </p:cNvPr>
          <p:cNvSpPr>
            <a:spLocks noGrp="1"/>
          </p:cNvSpPr>
          <p:nvPr>
            <p:ph type="ctrTitle"/>
          </p:nvPr>
        </p:nvSpPr>
        <p:spPr>
          <a:xfrm>
            <a:off x="7888180" y="937596"/>
            <a:ext cx="3730839" cy="2491404"/>
          </a:xfrm>
        </p:spPr>
        <p:txBody>
          <a:bodyPr anchor="b">
            <a:normAutofit fontScale="90000"/>
          </a:bodyPr>
          <a:lstStyle/>
          <a:p>
            <a:pPr>
              <a:lnSpc>
                <a:spcPct val="90000"/>
              </a:lnSpc>
            </a:pPr>
            <a:r>
              <a:rPr lang="en-GB" sz="2800" b="1" dirty="0">
                <a:effectLst/>
                <a:latin typeface="+mn-lt"/>
                <a:ea typeface="Calibri" panose="020F0502020204030204" pitchFamily="34" charset="0"/>
                <a:cs typeface="Times New Roman" panose="02020603050405020304" pitchFamily="18" charset="0"/>
              </a:rPr>
              <a:t>Impact of Covid-19 on people from ethnic backgrounds (BAME).</a:t>
            </a:r>
            <a:br>
              <a:rPr lang="en-GB" sz="2800" b="1" dirty="0">
                <a:effectLst/>
                <a:latin typeface="+mn-lt"/>
                <a:ea typeface="Calibri" panose="020F0502020204030204" pitchFamily="34" charset="0"/>
                <a:cs typeface="Times New Roman" panose="02020603050405020304" pitchFamily="18" charset="0"/>
              </a:rPr>
            </a:br>
            <a:r>
              <a:rPr lang="en-GB" sz="1800" b="1" dirty="0">
                <a:effectLst/>
                <a:latin typeface="+mn-lt"/>
                <a:ea typeface="Calibri" panose="020F0502020204030204" pitchFamily="34" charset="0"/>
                <a:cs typeface="Times New Roman" panose="02020603050405020304" pitchFamily="18" charset="0"/>
              </a:rPr>
              <a:t>By Harun Boksh</a:t>
            </a:r>
            <a:br>
              <a:rPr lang="en-GB" sz="2800" b="1" dirty="0">
                <a:effectLst/>
                <a:latin typeface="+mn-lt"/>
                <a:ea typeface="Calibri" panose="020F0502020204030204" pitchFamily="34" charset="0"/>
                <a:cs typeface="Times New Roman" panose="02020603050405020304" pitchFamily="18" charset="0"/>
              </a:rPr>
            </a:br>
            <a:br>
              <a:rPr lang="en-GB" sz="2800" dirty="0"/>
            </a:br>
            <a:endParaRPr lang="en-GB" sz="2800" b="1" dirty="0"/>
          </a:p>
        </p:txBody>
      </p:sp>
      <p:pic>
        <p:nvPicPr>
          <p:cNvPr id="5" name="Picture Placeholder 13" descr="A picture containing cake, close, sitting, decorated&#10;&#10;Description automatically generated">
            <a:extLst>
              <a:ext uri="{FF2B5EF4-FFF2-40B4-BE49-F238E27FC236}">
                <a16:creationId xmlns:a16="http://schemas.microsoft.com/office/drawing/2014/main" id="{D7C8EE8D-81F7-4CD7-BBB7-7B4F37F7B215}"/>
              </a:ext>
            </a:extLst>
          </p:cNvPr>
          <p:cNvPicPr>
            <a:picLocks noChangeAspect="1"/>
          </p:cNvPicPr>
          <p:nvPr/>
        </p:nvPicPr>
        <p:blipFill rotWithShape="1">
          <a:blip r:embed="rId2"/>
          <a:srcRect l="22161" r="18327" b="-1"/>
          <a:stretch/>
        </p:blipFill>
        <p:spPr>
          <a:xfrm>
            <a:off x="20" y="10"/>
            <a:ext cx="7320707" cy="6857985"/>
          </a:xfrm>
          <a:prstGeom prst="rect">
            <a:avLst/>
          </a:prstGeom>
        </p:spPr>
      </p:pic>
      <p:cxnSp>
        <p:nvCxnSpPr>
          <p:cNvPr id="23" name="Straight Connector 11">
            <a:extLst>
              <a:ext uri="{FF2B5EF4-FFF2-40B4-BE49-F238E27FC236}">
                <a16:creationId xmlns:a16="http://schemas.microsoft.com/office/drawing/2014/main" id="{EE2E603F-4A95-4FE8-BB06-211DFD75DBE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15300" y="723900"/>
            <a:ext cx="16383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AC5F08CC-B4D8-834F-8C3E-24060A387BAA}"/>
              </a:ext>
            </a:extLst>
          </p:cNvPr>
          <p:cNvSpPr txBox="1"/>
          <p:nvPr/>
        </p:nvSpPr>
        <p:spPr>
          <a:xfrm>
            <a:off x="7874805" y="3385350"/>
            <a:ext cx="3618019" cy="1754326"/>
          </a:xfrm>
          <a:prstGeom prst="rect">
            <a:avLst/>
          </a:prstGeom>
          <a:noFill/>
        </p:spPr>
        <p:txBody>
          <a:bodyPr wrap="square" rtlCol="0">
            <a:spAutoFit/>
          </a:bodyPr>
          <a:lstStyle/>
          <a:p>
            <a:pPr marL="285750" indent="-285750">
              <a:buFont typeface="Arial" panose="020B0604020202020204" pitchFamily="34" charset="0"/>
              <a:buChar char="•"/>
            </a:pPr>
            <a:r>
              <a:rPr lang="en-US" b="1" dirty="0"/>
              <a:t>Examining possible reasons why covid 19 is negatively affecting the BAME community. </a:t>
            </a:r>
            <a:r>
              <a:rPr lang="en-GB" dirty="0">
                <a:ea typeface="Calibri" panose="020F0502020204030204" pitchFamily="34" charset="0"/>
                <a:cs typeface="Times New Roman" panose="02020603050405020304" pitchFamily="18" charset="0"/>
              </a:rPr>
              <a:t>(Siddique et al. 2020). </a:t>
            </a:r>
            <a:endParaRPr lang="en-GB" sz="2400" dirty="0"/>
          </a:p>
          <a:p>
            <a:pPr marL="285750" indent="-285750">
              <a:buFont typeface="Arial" panose="020B0604020202020204" pitchFamily="34" charset="0"/>
              <a:buChar char="•"/>
            </a:pPr>
            <a:endParaRPr lang="en-US" b="1" dirty="0"/>
          </a:p>
        </p:txBody>
      </p:sp>
    </p:spTree>
    <p:extLst>
      <p:ext uri="{BB962C8B-B14F-4D97-AF65-F5344CB8AC3E}">
        <p14:creationId xmlns:p14="http://schemas.microsoft.com/office/powerpoint/2010/main" val="1009565392"/>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9">
            <a:extLst>
              <a:ext uri="{FF2B5EF4-FFF2-40B4-BE49-F238E27FC236}">
                <a16:creationId xmlns:a16="http://schemas.microsoft.com/office/drawing/2014/main" id="{33E93247-6229-44AB-A550-739E971E6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C5FD97A-1382-4D6B-A200-F6E2600C7C45}"/>
              </a:ext>
            </a:extLst>
          </p:cNvPr>
          <p:cNvSpPr>
            <a:spLocks noGrp="1"/>
          </p:cNvSpPr>
          <p:nvPr>
            <p:ph type="ctrTitle"/>
          </p:nvPr>
        </p:nvSpPr>
        <p:spPr>
          <a:xfrm>
            <a:off x="5604552" y="871758"/>
            <a:ext cx="5825448" cy="3871143"/>
          </a:xfrm>
        </p:spPr>
        <p:txBody>
          <a:bodyPr>
            <a:normAutofit/>
          </a:bodyPr>
          <a:lstStyle/>
          <a:p>
            <a:pPr>
              <a:lnSpc>
                <a:spcPct val="90000"/>
              </a:lnSpc>
            </a:pPr>
            <a:r>
              <a:rPr lang="en-GB" sz="4600" b="1" dirty="0">
                <a:effectLst/>
                <a:latin typeface="+mn-lt"/>
                <a:ea typeface="Calibri" panose="020F0502020204030204" pitchFamily="34" charset="0"/>
                <a:cs typeface="Times New Roman" panose="02020603050405020304" pitchFamily="18" charset="0"/>
              </a:rPr>
              <a:t>Purpose of ou</a:t>
            </a:r>
            <a:r>
              <a:rPr lang="en-GB" sz="4600" b="1" dirty="0">
                <a:latin typeface="+mn-lt"/>
                <a:ea typeface="Calibri" panose="020F0502020204030204" pitchFamily="34" charset="0"/>
                <a:cs typeface="Times New Roman" panose="02020603050405020304" pitchFamily="18" charset="0"/>
              </a:rPr>
              <a:t>r presentation</a:t>
            </a:r>
            <a:br>
              <a:rPr lang="en-GB" sz="4600" b="1" dirty="0">
                <a:latin typeface="+mn-lt"/>
                <a:ea typeface="Calibri" panose="020F0502020204030204" pitchFamily="34" charset="0"/>
                <a:cs typeface="Times New Roman" panose="02020603050405020304" pitchFamily="18" charset="0"/>
              </a:rPr>
            </a:br>
            <a:r>
              <a:rPr lang="en-GB" sz="1600" b="1" dirty="0">
                <a:latin typeface="+mn-lt"/>
                <a:ea typeface="Calibri" panose="020F0502020204030204" pitchFamily="34" charset="0"/>
                <a:cs typeface="Times New Roman" panose="02020603050405020304" pitchFamily="18" charset="0"/>
              </a:rPr>
              <a:t>By Harun </a:t>
            </a:r>
            <a:r>
              <a:rPr lang="en-GB" sz="1600" b="1" dirty="0" err="1">
                <a:latin typeface="+mn-lt"/>
                <a:ea typeface="Calibri" panose="020F0502020204030204" pitchFamily="34" charset="0"/>
                <a:cs typeface="Times New Roman" panose="02020603050405020304" pitchFamily="18" charset="0"/>
              </a:rPr>
              <a:t>Boksh</a:t>
            </a:r>
            <a:br>
              <a:rPr lang="en-GB" sz="4600" dirty="0">
                <a:latin typeface="+mn-lt"/>
              </a:rPr>
            </a:br>
            <a:endParaRPr lang="en-GB" sz="4600" b="1" dirty="0">
              <a:latin typeface="+mn-lt"/>
            </a:endParaRPr>
          </a:p>
        </p:txBody>
      </p:sp>
      <p:pic>
        <p:nvPicPr>
          <p:cNvPr id="5" name="Picture Placeholder 13" descr="A picture containing cake, close, sitting, decorated&#10;&#10;Description automatically generated">
            <a:extLst>
              <a:ext uri="{FF2B5EF4-FFF2-40B4-BE49-F238E27FC236}">
                <a16:creationId xmlns:a16="http://schemas.microsoft.com/office/drawing/2014/main" id="{D7C8EE8D-81F7-4CD7-BBB7-7B4F37F7B215}"/>
              </a:ext>
            </a:extLst>
          </p:cNvPr>
          <p:cNvPicPr>
            <a:picLocks noChangeAspect="1"/>
          </p:cNvPicPr>
          <p:nvPr/>
        </p:nvPicPr>
        <p:blipFill rotWithShape="1">
          <a:blip r:embed="rId2"/>
          <a:srcRect l="32094" r="28261" b="-1"/>
          <a:stretch/>
        </p:blipFill>
        <p:spPr>
          <a:xfrm>
            <a:off x="1" y="10"/>
            <a:ext cx="4876799" cy="6857989"/>
          </a:xfrm>
          <a:prstGeom prst="rect">
            <a:avLst/>
          </a:prstGeom>
        </p:spPr>
      </p:pic>
      <p:cxnSp>
        <p:nvCxnSpPr>
          <p:cNvPr id="23" name="Straight Connector 11">
            <a:extLst>
              <a:ext uri="{FF2B5EF4-FFF2-40B4-BE49-F238E27FC236}">
                <a16:creationId xmlns:a16="http://schemas.microsoft.com/office/drawing/2014/main" id="{EE2E603F-4A95-4FE8-BB06-211DFD75DBE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723776" y="723900"/>
            <a:ext cx="5706224"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2CF06E40-3ECB-4820-95B5-8A70B07D4B4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723776" y="6134100"/>
            <a:ext cx="566812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37716315"/>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A6B7FAD-ACD5-B544-9962-BB023580F35D}"/>
              </a:ext>
            </a:extLst>
          </p:cNvPr>
          <p:cNvSpPr>
            <a:spLocks noGrp="1"/>
          </p:cNvSpPr>
          <p:nvPr>
            <p:ph type="title"/>
          </p:nvPr>
        </p:nvSpPr>
        <p:spPr>
          <a:xfrm>
            <a:off x="694111" y="909637"/>
            <a:ext cx="5933795" cy="1362073"/>
          </a:xfrm>
        </p:spPr>
        <p:txBody>
          <a:bodyPr>
            <a:normAutofit/>
          </a:bodyPr>
          <a:lstStyle/>
          <a:p>
            <a:r>
              <a:rPr lang="en-US"/>
              <a:t>the incidence of covid 19 to the bame group</a:t>
            </a:r>
          </a:p>
        </p:txBody>
      </p:sp>
      <p:cxnSp>
        <p:nvCxnSpPr>
          <p:cNvPr id="27" name="Straight Connector 26">
            <a:extLst>
              <a:ext uri="{FF2B5EF4-FFF2-40B4-BE49-F238E27FC236}">
                <a16:creationId xmlns:a16="http://schemas.microsoft.com/office/drawing/2014/main" id="{511FC409-B3C2-4F68-865C-C5333D6F271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57150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D2140367-415C-374F-9064-080DEE5A9EC0}"/>
              </a:ext>
            </a:extLst>
          </p:cNvPr>
          <p:cNvSpPr>
            <a:spLocks noGrp="1"/>
          </p:cNvSpPr>
          <p:nvPr>
            <p:ph idx="1"/>
          </p:nvPr>
        </p:nvSpPr>
        <p:spPr>
          <a:xfrm>
            <a:off x="700088" y="2276474"/>
            <a:ext cx="6041371" cy="4140951"/>
          </a:xfrm>
        </p:spPr>
        <p:txBody>
          <a:bodyPr>
            <a:normAutofit/>
          </a:bodyPr>
          <a:lstStyle/>
          <a:p>
            <a:pPr>
              <a:lnSpc>
                <a:spcPct val="110000"/>
              </a:lnSpc>
            </a:pPr>
            <a:r>
              <a:rPr lang="en-US" sz="1200"/>
              <a:t>GEOGRAPHICAL DISTRIBUTION</a:t>
            </a:r>
          </a:p>
          <a:p>
            <a:pPr marL="0" indent="0">
              <a:lnSpc>
                <a:spcPct val="110000"/>
              </a:lnSpc>
              <a:buNone/>
            </a:pPr>
            <a:r>
              <a:rPr lang="en-US" sz="1200"/>
              <a:t>Males in England London had the highest rates followed by the north west, north east, and the west midlands. Southwest had the lowest</a:t>
            </a:r>
          </a:p>
          <a:p>
            <a:pPr marL="0" indent="0">
              <a:lnSpc>
                <a:spcPct val="110000"/>
              </a:lnSpc>
              <a:buNone/>
            </a:pPr>
            <a:r>
              <a:rPr lang="en-US" sz="1200"/>
              <a:t>Females in England the northeast and the northwest had a higher diagnosis than London but the death rates were the highest in London.</a:t>
            </a:r>
          </a:p>
          <a:p>
            <a:pPr>
              <a:lnSpc>
                <a:spcPct val="110000"/>
              </a:lnSpc>
            </a:pPr>
            <a:r>
              <a:rPr lang="en-GB" sz="1200"/>
              <a:t>Some of the areas identified as suitable for alternative measures to lockdown include Huntingdon, Bath, Brighton Pavilion, Halifax, Lincoln, Milton Keynes, West Aberdeenshire, and Inverness. (Regional ethnic diversity, 2020)</a:t>
            </a:r>
          </a:p>
          <a:p>
            <a:pPr>
              <a:lnSpc>
                <a:spcPct val="110000"/>
              </a:lnSpc>
            </a:pPr>
            <a:r>
              <a:rPr lang="en-GB" sz="1200"/>
              <a:t>By contrast, hot spot areas include all London boroughs (across Greater London and Central London), as well as areas in and around major cities such as Birmingham, Manchester, Newcastle and Leeds. (Regional ethnic diversity, 2020)</a:t>
            </a:r>
          </a:p>
          <a:p>
            <a:pPr>
              <a:lnSpc>
                <a:spcPct val="110000"/>
              </a:lnSpc>
            </a:pPr>
            <a:endParaRPr lang="en-GB" sz="1100"/>
          </a:p>
          <a:p>
            <a:pPr marL="0" indent="0">
              <a:lnSpc>
                <a:spcPct val="110000"/>
              </a:lnSpc>
              <a:buNone/>
            </a:pPr>
            <a:r>
              <a:rPr lang="en-GB" sz="1100"/>
              <a:t> </a:t>
            </a:r>
            <a:endParaRPr lang="en-GB"/>
          </a:p>
          <a:p>
            <a:pPr marL="0" indent="0">
              <a:lnSpc>
                <a:spcPct val="110000"/>
              </a:lnSpc>
              <a:buNone/>
            </a:pPr>
            <a:endParaRPr lang="en-US" sz="1400"/>
          </a:p>
          <a:p>
            <a:pPr>
              <a:lnSpc>
                <a:spcPct val="110000"/>
              </a:lnSpc>
            </a:pPr>
            <a:endParaRPr lang="en-US" sz="1400"/>
          </a:p>
          <a:p>
            <a:pPr>
              <a:lnSpc>
                <a:spcPct val="110000"/>
              </a:lnSpc>
            </a:pPr>
            <a:endParaRPr lang="en-US" sz="1400"/>
          </a:p>
        </p:txBody>
      </p:sp>
      <p:pic>
        <p:nvPicPr>
          <p:cNvPr id="6" name="Picture 5">
            <a:extLst>
              <a:ext uri="{FF2B5EF4-FFF2-40B4-BE49-F238E27FC236}">
                <a16:creationId xmlns:a16="http://schemas.microsoft.com/office/drawing/2014/main" id="{D822BB4D-BF93-7643-A133-AC9A9BBCBC57}"/>
              </a:ext>
            </a:extLst>
          </p:cNvPr>
          <p:cNvPicPr>
            <a:picLocks noChangeAspect="1"/>
          </p:cNvPicPr>
          <p:nvPr/>
        </p:nvPicPr>
        <p:blipFill rotWithShape="1">
          <a:blip r:embed="rId2"/>
          <a:srcRect l="3858" r="-1" b="-1"/>
          <a:stretch/>
        </p:blipFill>
        <p:spPr>
          <a:xfrm>
            <a:off x="7315200" y="715218"/>
            <a:ext cx="4076700" cy="5418871"/>
          </a:xfrm>
          <a:prstGeom prst="rect">
            <a:avLst/>
          </a:prstGeom>
        </p:spPr>
      </p:pic>
      <p:cxnSp>
        <p:nvCxnSpPr>
          <p:cNvPr id="29" name="Straight Connector 28">
            <a:extLst>
              <a:ext uri="{FF2B5EF4-FFF2-40B4-BE49-F238E27FC236}">
                <a16:creationId xmlns:a16="http://schemas.microsoft.com/office/drawing/2014/main" id="{B810270D-76A7-44B3-9746-7EDF5788602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57150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7C24D2F2-815C-5B45-AB0C-F54EECC5D0FF}"/>
              </a:ext>
            </a:extLst>
          </p:cNvPr>
          <p:cNvSpPr txBox="1"/>
          <p:nvPr/>
        </p:nvSpPr>
        <p:spPr>
          <a:xfrm>
            <a:off x="9937820" y="411982"/>
            <a:ext cx="1608133" cy="369332"/>
          </a:xfrm>
          <a:prstGeom prst="rect">
            <a:avLst/>
          </a:prstGeom>
          <a:noFill/>
        </p:spPr>
        <p:txBody>
          <a:bodyPr wrap="none" rtlCol="0">
            <a:spAutoFit/>
          </a:bodyPr>
          <a:lstStyle/>
          <a:p>
            <a:r>
              <a:rPr lang="en-US"/>
              <a:t>Naazneen Ara</a:t>
            </a:r>
          </a:p>
        </p:txBody>
      </p:sp>
      <p:sp>
        <p:nvSpPr>
          <p:cNvPr id="5" name="TextBox 4">
            <a:extLst>
              <a:ext uri="{FF2B5EF4-FFF2-40B4-BE49-F238E27FC236}">
                <a16:creationId xmlns:a16="http://schemas.microsoft.com/office/drawing/2014/main" id="{92E60991-00E4-AC4F-AF29-1726C3AA93D9}"/>
              </a:ext>
            </a:extLst>
          </p:cNvPr>
          <p:cNvSpPr txBox="1"/>
          <p:nvPr/>
        </p:nvSpPr>
        <p:spPr>
          <a:xfrm>
            <a:off x="7441547" y="6007359"/>
            <a:ext cx="4664529" cy="369332"/>
          </a:xfrm>
          <a:prstGeom prst="rect">
            <a:avLst/>
          </a:prstGeom>
          <a:noFill/>
        </p:spPr>
        <p:txBody>
          <a:bodyPr wrap="square" rtlCol="0">
            <a:spAutoFit/>
          </a:bodyPr>
          <a:lstStyle/>
          <a:p>
            <a:r>
              <a:rPr lang="en-GB"/>
              <a:t>(De Montfort University Leicester, 2020) </a:t>
            </a:r>
            <a:endParaRPr lang="en-US"/>
          </a:p>
        </p:txBody>
      </p:sp>
    </p:spTree>
    <p:extLst>
      <p:ext uri="{BB962C8B-B14F-4D97-AF65-F5344CB8AC3E}">
        <p14:creationId xmlns:p14="http://schemas.microsoft.com/office/powerpoint/2010/main" val="2783795750"/>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4" name="Rectangle 133">
            <a:extLst>
              <a:ext uri="{FF2B5EF4-FFF2-40B4-BE49-F238E27FC236}">
                <a16:creationId xmlns:a16="http://schemas.microsoft.com/office/drawing/2014/main" id="{E53615EE-C559-4E03-999B-5477F1626F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36" name="Straight Connector 135">
            <a:extLst>
              <a:ext uri="{FF2B5EF4-FFF2-40B4-BE49-F238E27FC236}">
                <a16:creationId xmlns:a16="http://schemas.microsoft.com/office/drawing/2014/main" id="{799A8EBD-049C-48E6-97ED-C9102D78FC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52710"/>
            <a:ext cx="57150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3038B44-67BC-D24A-AC1C-03D2CAE76493}"/>
              </a:ext>
            </a:extLst>
          </p:cNvPr>
          <p:cNvSpPr>
            <a:spLocks noGrp="1"/>
          </p:cNvSpPr>
          <p:nvPr>
            <p:ph idx="1"/>
          </p:nvPr>
        </p:nvSpPr>
        <p:spPr>
          <a:xfrm>
            <a:off x="847045" y="1269329"/>
            <a:ext cx="6000258" cy="4641877"/>
          </a:xfrm>
        </p:spPr>
        <p:txBody>
          <a:bodyPr>
            <a:normAutofit fontScale="92500" lnSpcReduction="10000"/>
          </a:bodyPr>
          <a:lstStyle/>
          <a:p>
            <a:pPr marL="0" indent="0">
              <a:lnSpc>
                <a:spcPct val="110000"/>
              </a:lnSpc>
              <a:buNone/>
            </a:pPr>
            <a:r>
              <a:rPr lang="en-US" sz="1300"/>
              <a:t>TRENDS</a:t>
            </a:r>
          </a:p>
          <a:p>
            <a:pPr>
              <a:lnSpc>
                <a:spcPct val="110000"/>
              </a:lnSpc>
            </a:pPr>
            <a:r>
              <a:rPr lang="en-GB" sz="1300"/>
              <a:t>Although there is currently insufficient data to determine the exact mechanism between ethnicity and increased Covid-19 death rates, it is important that BAME people, particularly those of black ethnicity, should be considered a risk group for increased death due to Covid-19 in the UK and the US. This will help guide a more appropriate public health response to Covid-19 both at a community and national level.  </a:t>
            </a:r>
            <a:r>
              <a:rPr lang="en-US" sz="1300"/>
              <a:t> (Razaq et al.2020)</a:t>
            </a:r>
          </a:p>
          <a:p>
            <a:pPr>
              <a:lnSpc>
                <a:spcPct val="110000"/>
              </a:lnSpc>
            </a:pPr>
            <a:r>
              <a:rPr lang="en-US" sz="1300"/>
              <a:t>Not all population affected, </a:t>
            </a:r>
            <a:r>
              <a:rPr lang="en-GB" sz="1300"/>
              <a:t>Death rates from COVID-19 were higher for Black and Asian ethnic groups when compared to White ethnic groups (Razaq et al.2020)</a:t>
            </a:r>
            <a:endParaRPr lang="en-US" sz="1300"/>
          </a:p>
          <a:p>
            <a:pPr>
              <a:lnSpc>
                <a:spcPct val="110000"/>
              </a:lnSpc>
            </a:pPr>
            <a:r>
              <a:rPr lang="en-US" sz="1300"/>
              <a:t>Old age affected (</a:t>
            </a:r>
            <a:r>
              <a:rPr lang="en-US" sz="1300" err="1"/>
              <a:t>Rasaq</a:t>
            </a:r>
            <a:r>
              <a:rPr lang="en-US" sz="1300"/>
              <a:t> et al. 2020)</a:t>
            </a:r>
          </a:p>
          <a:p>
            <a:pPr>
              <a:lnSpc>
                <a:spcPct val="110000"/>
              </a:lnSpc>
            </a:pPr>
            <a:r>
              <a:rPr lang="en-US" sz="1300"/>
              <a:t>Males affected. A  government </a:t>
            </a:r>
            <a:r>
              <a:rPr lang="en-GB" sz="1300"/>
              <a:t>review found that the highest age standardised diagnosis rates of COVID-19 per 100,000 population were in people of Black ethnic groups (486 in females and 649 in males) and the lowest were in people of White ethnic groups (220 in females and 224 in males).  (Razaq et al.2020) (Wall,2020)</a:t>
            </a:r>
            <a:endParaRPr lang="en-US" sz="1300"/>
          </a:p>
          <a:p>
            <a:pPr>
              <a:lnSpc>
                <a:spcPct val="110000"/>
              </a:lnSpc>
            </a:pPr>
            <a:r>
              <a:rPr lang="en-GB" sz="1300"/>
              <a:t>An analysis of survival among confirmed COVID-19 cases showed that, after accounting for the effect of sex, age, deprivation and region, people of Bangladeshi ethnicity had around twice the risk of death when compared to people of White British ethnicity. People of Chinese, Indian, Pakistani, Other Asian, Caribbean and Other Black ethnicity had between 10 and 50% higher risk of death when compared to White British.  (Gov, 2020)</a:t>
            </a:r>
          </a:p>
          <a:p>
            <a:pPr marL="0" indent="0">
              <a:lnSpc>
                <a:spcPct val="110000"/>
              </a:lnSpc>
              <a:buNone/>
            </a:pPr>
            <a:endParaRPr lang="en-US" sz="800"/>
          </a:p>
        </p:txBody>
      </p:sp>
      <p:pic>
        <p:nvPicPr>
          <p:cNvPr id="11" name="Picture 10">
            <a:extLst>
              <a:ext uri="{FF2B5EF4-FFF2-40B4-BE49-F238E27FC236}">
                <a16:creationId xmlns:a16="http://schemas.microsoft.com/office/drawing/2014/main" id="{C7BDD262-DB09-6747-8A72-AF014BD1ADB8}"/>
              </a:ext>
            </a:extLst>
          </p:cNvPr>
          <p:cNvPicPr>
            <a:picLocks noChangeAspect="1"/>
          </p:cNvPicPr>
          <p:nvPr/>
        </p:nvPicPr>
        <p:blipFill rotWithShape="1">
          <a:blip r:embed="rId2"/>
          <a:srcRect t="13521" r="2" b="2"/>
          <a:stretch/>
        </p:blipFill>
        <p:spPr>
          <a:xfrm>
            <a:off x="7315200" y="730934"/>
            <a:ext cx="4076700" cy="2573599"/>
          </a:xfrm>
          <a:prstGeom prst="rect">
            <a:avLst/>
          </a:prstGeom>
        </p:spPr>
      </p:pic>
      <p:cxnSp>
        <p:nvCxnSpPr>
          <p:cNvPr id="138" name="Straight Connector 137">
            <a:extLst>
              <a:ext uri="{FF2B5EF4-FFF2-40B4-BE49-F238E27FC236}">
                <a16:creationId xmlns:a16="http://schemas.microsoft.com/office/drawing/2014/main" id="{07AB7C5C-C091-4C25-B1BD-93E2F6948C9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38546"/>
            <a:ext cx="57150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2049" name="Picture 1" descr="page12image4093181808">
            <a:extLst>
              <a:ext uri="{FF2B5EF4-FFF2-40B4-BE49-F238E27FC236}">
                <a16:creationId xmlns:a16="http://schemas.microsoft.com/office/drawing/2014/main" id="{3CC35775-7909-A74B-B26B-C3B13790231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46" r="-6" b="-6"/>
          <a:stretch/>
        </p:blipFill>
        <p:spPr bwMode="auto">
          <a:xfrm>
            <a:off x="7345108" y="3602695"/>
            <a:ext cx="4016884" cy="2535851"/>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3">
            <a:extLst>
              <a:ext uri="{FF2B5EF4-FFF2-40B4-BE49-F238E27FC236}">
                <a16:creationId xmlns:a16="http://schemas.microsoft.com/office/drawing/2014/main" id="{19BD301F-677A-B44F-A95B-E45A00713050}"/>
              </a:ext>
            </a:extLst>
          </p:cNvPr>
          <p:cNvSpPr>
            <a:spLocks noChangeArrowheads="1"/>
          </p:cNvSpPr>
          <p:nvPr/>
        </p:nvSpPr>
        <p:spPr bwMode="auto">
          <a:xfrm>
            <a:off x="146957" y="179418"/>
            <a:ext cx="227948" cy="2616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rPr>
              <a:t>)</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7" name="TextBox 6">
            <a:extLst>
              <a:ext uri="{FF2B5EF4-FFF2-40B4-BE49-F238E27FC236}">
                <a16:creationId xmlns:a16="http://schemas.microsoft.com/office/drawing/2014/main" id="{99B1FE64-AA45-C440-9201-B70AE47431DA}"/>
              </a:ext>
            </a:extLst>
          </p:cNvPr>
          <p:cNvSpPr txBox="1"/>
          <p:nvPr/>
        </p:nvSpPr>
        <p:spPr>
          <a:xfrm>
            <a:off x="8882743" y="6384471"/>
            <a:ext cx="2645228" cy="369332"/>
          </a:xfrm>
          <a:prstGeom prst="rect">
            <a:avLst/>
          </a:prstGeom>
          <a:noFill/>
        </p:spPr>
        <p:txBody>
          <a:bodyPr wrap="square" rtlCol="0">
            <a:spAutoFit/>
          </a:bodyPr>
          <a:lstStyle/>
          <a:p>
            <a:r>
              <a:rPr lang="en-US"/>
              <a:t>(Razaq et al. 2020)</a:t>
            </a:r>
          </a:p>
        </p:txBody>
      </p:sp>
      <p:sp>
        <p:nvSpPr>
          <p:cNvPr id="14" name="TextBox 13">
            <a:extLst>
              <a:ext uri="{FF2B5EF4-FFF2-40B4-BE49-F238E27FC236}">
                <a16:creationId xmlns:a16="http://schemas.microsoft.com/office/drawing/2014/main" id="{DFCA503B-87B9-E54C-9ADE-294AA9BBA708}"/>
              </a:ext>
            </a:extLst>
          </p:cNvPr>
          <p:cNvSpPr txBox="1"/>
          <p:nvPr/>
        </p:nvSpPr>
        <p:spPr>
          <a:xfrm>
            <a:off x="7984673" y="3220935"/>
            <a:ext cx="2645228" cy="369332"/>
          </a:xfrm>
          <a:prstGeom prst="rect">
            <a:avLst/>
          </a:prstGeom>
          <a:noFill/>
        </p:spPr>
        <p:txBody>
          <a:bodyPr wrap="square" rtlCol="0">
            <a:spAutoFit/>
          </a:bodyPr>
          <a:lstStyle/>
          <a:p>
            <a:r>
              <a:rPr lang="en-US"/>
              <a:t>(Razaq et al. 2020)</a:t>
            </a:r>
          </a:p>
        </p:txBody>
      </p:sp>
    </p:spTree>
    <p:extLst>
      <p:ext uri="{BB962C8B-B14F-4D97-AF65-F5344CB8AC3E}">
        <p14:creationId xmlns:p14="http://schemas.microsoft.com/office/powerpoint/2010/main" val="595159551"/>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04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nodeType="click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blinds(horizontal)">
                                      <p:cBhvr>
                                        <p:cTn id="15" dur="500"/>
                                        <p:tgtEl>
                                          <p:spTgt spid="11"/>
                                        </p:tgtEl>
                                      </p:cBhvr>
                                    </p:animEffect>
                                  </p:childTnLst>
                                </p:cTn>
                              </p:par>
                            </p:childTnLst>
                          </p:cTn>
                        </p:par>
                      </p:childTnLst>
                    </p:cTn>
                  </p:par>
                  <p:par>
                    <p:cTn id="16" fill="hold">
                      <p:stCondLst>
                        <p:cond delay="indefinite"/>
                      </p:stCondLst>
                      <p:childTnLst>
                        <p:par>
                          <p:cTn id="17" fill="hold">
                            <p:stCondLst>
                              <p:cond delay="0"/>
                            </p:stCondLst>
                            <p:childTnLst>
                              <p:par>
                                <p:cTn id="18" presetID="9" presetClass="entr" presetSubtype="0" fill="hold" nodeType="clickEffect">
                                  <p:stCondLst>
                                    <p:cond delay="0"/>
                                  </p:stCondLst>
                                  <p:childTnLst>
                                    <p:set>
                                      <p:cBhvr>
                                        <p:cTn id="19" dur="1" fill="hold">
                                          <p:stCondLst>
                                            <p:cond delay="0"/>
                                          </p:stCondLst>
                                        </p:cTn>
                                        <p:tgtEl>
                                          <p:spTgt spid="2049"/>
                                        </p:tgtEl>
                                        <p:attrNameLst>
                                          <p:attrName>style.visibility</p:attrName>
                                        </p:attrNameLst>
                                      </p:cBhvr>
                                      <p:to>
                                        <p:strVal val="visible"/>
                                      </p:to>
                                    </p:set>
                                    <p:animEffect transition="in" filter="dissolve">
                                      <p:cBhvr>
                                        <p:cTn id="20" dur="500"/>
                                        <p:tgtEl>
                                          <p:spTgt spid="20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59DCA36F-AF3C-4D4F-A85A-C7059ECB00A7}"/>
              </a:ext>
            </a:extLst>
          </p:cNvPr>
          <p:cNvPicPr>
            <a:picLocks noChangeAspect="1"/>
          </p:cNvPicPr>
          <p:nvPr/>
        </p:nvPicPr>
        <p:blipFill>
          <a:blip r:embed="rId2"/>
          <a:stretch>
            <a:fillRect/>
          </a:stretch>
        </p:blipFill>
        <p:spPr>
          <a:xfrm>
            <a:off x="800099" y="1033873"/>
            <a:ext cx="4976888" cy="4790254"/>
          </a:xfrm>
          <a:prstGeom prst="rect">
            <a:avLst/>
          </a:prstGeom>
        </p:spPr>
      </p:pic>
      <p:cxnSp>
        <p:nvCxnSpPr>
          <p:cNvPr id="25" name="Straight Connector 24">
            <a:extLst>
              <a:ext uri="{FF2B5EF4-FFF2-40B4-BE49-F238E27FC236}">
                <a16:creationId xmlns:a16="http://schemas.microsoft.com/office/drawing/2014/main" id="{D2E57F3D-33BE-4306-87E6-24576371951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515100" y="723900"/>
            <a:ext cx="16002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0E4CD289-896E-0F45-9FBD-CC37BDD227A5}"/>
              </a:ext>
            </a:extLst>
          </p:cNvPr>
          <p:cNvSpPr>
            <a:spLocks noGrp="1"/>
          </p:cNvSpPr>
          <p:nvPr>
            <p:ph idx="1"/>
          </p:nvPr>
        </p:nvSpPr>
        <p:spPr>
          <a:xfrm>
            <a:off x="6415014" y="1254042"/>
            <a:ext cx="5014790" cy="4907460"/>
          </a:xfrm>
        </p:spPr>
        <p:txBody>
          <a:bodyPr>
            <a:normAutofit/>
          </a:bodyPr>
          <a:lstStyle/>
          <a:p>
            <a:pPr marL="0" indent="0">
              <a:lnSpc>
                <a:spcPct val="110000"/>
              </a:lnSpc>
              <a:buNone/>
            </a:pPr>
            <a:endParaRPr lang="en-US" sz="1200"/>
          </a:p>
          <a:p>
            <a:pPr marL="0" indent="0">
              <a:lnSpc>
                <a:spcPct val="110000"/>
              </a:lnSpc>
              <a:buNone/>
            </a:pPr>
            <a:r>
              <a:rPr lang="en-US" sz="1200"/>
              <a:t>INCIEDENT RATES</a:t>
            </a:r>
          </a:p>
          <a:p>
            <a:pPr>
              <a:lnSpc>
                <a:spcPct val="110000"/>
              </a:lnSpc>
            </a:pPr>
            <a:r>
              <a:rPr lang="en-GB" sz="1400"/>
              <a:t>The UK has a large and diverse Black, Asian and Minority Ethnic community (BAME), which account for </a:t>
            </a:r>
            <a:r>
              <a:rPr lang="en-GB" sz="1400" u="sng">
                <a:hlinkClick r:id="rId3">
                  <a:extLst>
                    <a:ext uri="{A12FA001-AC4F-418D-AE19-62706E023703}">
                      <ahyp:hlinkClr xmlns:ahyp="http://schemas.microsoft.com/office/drawing/2018/hyperlinkcolor" val="tx"/>
                    </a:ext>
                  </a:extLst>
                </a:hlinkClick>
              </a:rPr>
              <a:t>around 14% of the </a:t>
            </a:r>
            <a:r>
              <a:rPr lang="en-GB" sz="1400" u="sng"/>
              <a:t>population in</a:t>
            </a:r>
            <a:r>
              <a:rPr lang="en-GB" sz="1400"/>
              <a:t> England and Wales. Worryingly there is early evidence of an association between ethnicity and COVID-19 incidence and adverse health outcomes. For example, observational data from the </a:t>
            </a:r>
            <a:r>
              <a:rPr lang="en-GB" sz="1400" u="sng">
                <a:hlinkClick r:id="rId4">
                  <a:extLst>
                    <a:ext uri="{A12FA001-AC4F-418D-AE19-62706E023703}">
                      <ahyp:hlinkClr xmlns:ahyp="http://schemas.microsoft.com/office/drawing/2018/hyperlinkcolor" val="tx"/>
                    </a:ext>
                  </a:extLst>
                </a:hlinkClick>
              </a:rPr>
              <a:t>Intensive Care National Audit and Research Centre</a:t>
            </a:r>
            <a:r>
              <a:rPr lang="en-GB" sz="1400"/>
              <a:t>, show a third of COVID-19 patients admitted to critical care units are from BAME groups. There are also concerns that healthcare and other key workers who belong to BAME groups are particularly at risk. (Razaq et al. 2020)</a:t>
            </a:r>
          </a:p>
          <a:p>
            <a:pPr>
              <a:lnSpc>
                <a:spcPct val="110000"/>
              </a:lnSpc>
            </a:pPr>
            <a:endParaRPr lang="en-GB" sz="1200"/>
          </a:p>
        </p:txBody>
      </p:sp>
      <p:sp>
        <p:nvSpPr>
          <p:cNvPr id="6" name="TextBox 5">
            <a:extLst>
              <a:ext uri="{FF2B5EF4-FFF2-40B4-BE49-F238E27FC236}">
                <a16:creationId xmlns:a16="http://schemas.microsoft.com/office/drawing/2014/main" id="{1BA9D656-4CE4-5C44-8112-81E799CAFF08}"/>
              </a:ext>
            </a:extLst>
          </p:cNvPr>
          <p:cNvSpPr txBox="1"/>
          <p:nvPr/>
        </p:nvSpPr>
        <p:spPr>
          <a:xfrm>
            <a:off x="1877785" y="5824127"/>
            <a:ext cx="2041072" cy="375557"/>
          </a:xfrm>
          <a:prstGeom prst="rect">
            <a:avLst/>
          </a:prstGeom>
          <a:noFill/>
        </p:spPr>
        <p:txBody>
          <a:bodyPr wrap="square" rtlCol="0">
            <a:spAutoFit/>
          </a:bodyPr>
          <a:lstStyle/>
          <a:p>
            <a:r>
              <a:rPr lang="en-US"/>
              <a:t>(Razaq et al. 2020)</a:t>
            </a:r>
          </a:p>
        </p:txBody>
      </p:sp>
      <p:sp>
        <p:nvSpPr>
          <p:cNvPr id="7" name="Rectangle 2">
            <a:extLst>
              <a:ext uri="{FF2B5EF4-FFF2-40B4-BE49-F238E27FC236}">
                <a16:creationId xmlns:a16="http://schemas.microsoft.com/office/drawing/2014/main" id="{8A050667-AB98-704F-89EA-ADEF94F5909D}"/>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a:ln>
                  <a:noFill/>
                </a:ln>
                <a:solidFill>
                  <a:srgbClr val="000000"/>
                </a:solidFill>
                <a:effectLst/>
                <a:latin typeface="Arial" panose="020B0604020202020204" pitchFamily="34" charset="0"/>
                <a:ea typeface="Calibri" panose="020F0502020204030204" pitchFamily="34" charset="0"/>
              </a:rPr>
              <a:t>( Razaq et al, 2020)</a:t>
            </a:r>
            <a:r>
              <a:rPr kumimoji="0" lang="en-US" altLang="en-US" sz="1000" b="0" i="0" u="none" strike="noStrike" cap="none" normalizeH="0" baseline="0">
                <a:ln>
                  <a:noFill/>
                </a:ln>
                <a:solidFill>
                  <a:schemeClr val="tx1"/>
                </a:solidFill>
                <a:effectLst/>
                <a:latin typeface="Arial" panose="020B0604020202020204" pitchFamily="34" charset="0"/>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989798971"/>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4" name="Straight Connector 73">
            <a:extLst>
              <a:ext uri="{FF2B5EF4-FFF2-40B4-BE49-F238E27FC236}">
                <a16:creationId xmlns:a16="http://schemas.microsoft.com/office/drawing/2014/main" id="{5EF1A8C6-8F60-4EF2-B4D7-A5A5E94F694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C0D34465-867F-C547-91AD-C8EDCBA474E2}"/>
              </a:ext>
            </a:extLst>
          </p:cNvPr>
          <p:cNvPicPr>
            <a:picLocks noChangeAspect="1"/>
          </p:cNvPicPr>
          <p:nvPr/>
        </p:nvPicPr>
        <p:blipFill>
          <a:blip r:embed="rId2"/>
          <a:stretch>
            <a:fillRect/>
          </a:stretch>
        </p:blipFill>
        <p:spPr>
          <a:xfrm>
            <a:off x="800100" y="1305778"/>
            <a:ext cx="3398089" cy="1902929"/>
          </a:xfrm>
          <a:prstGeom prst="rect">
            <a:avLst/>
          </a:prstGeom>
        </p:spPr>
      </p:pic>
      <p:sp>
        <p:nvSpPr>
          <p:cNvPr id="3" name="Content Placeholder 2">
            <a:extLst>
              <a:ext uri="{FF2B5EF4-FFF2-40B4-BE49-F238E27FC236}">
                <a16:creationId xmlns:a16="http://schemas.microsoft.com/office/drawing/2014/main" id="{7975C23B-C281-0643-8794-09E9A62CB297}"/>
              </a:ext>
            </a:extLst>
          </p:cNvPr>
          <p:cNvSpPr>
            <a:spLocks noGrp="1"/>
          </p:cNvSpPr>
          <p:nvPr>
            <p:ph idx="1"/>
          </p:nvPr>
        </p:nvSpPr>
        <p:spPr>
          <a:xfrm>
            <a:off x="4297681" y="587831"/>
            <a:ext cx="7194232" cy="5241753"/>
          </a:xfrm>
        </p:spPr>
        <p:txBody>
          <a:bodyPr>
            <a:normAutofit/>
          </a:bodyPr>
          <a:lstStyle/>
          <a:p>
            <a:pPr>
              <a:lnSpc>
                <a:spcPct val="110000"/>
              </a:lnSpc>
            </a:pPr>
            <a:endParaRPr lang="en-US" sz="1600"/>
          </a:p>
          <a:p>
            <a:pPr marL="0" indent="0">
              <a:lnSpc>
                <a:spcPct val="110000"/>
              </a:lnSpc>
              <a:buNone/>
            </a:pPr>
            <a:r>
              <a:rPr lang="en-US" sz="1400"/>
              <a:t>Causes and impacts OF COVID TO THE BAME GROUP</a:t>
            </a:r>
          </a:p>
          <a:p>
            <a:pPr>
              <a:lnSpc>
                <a:spcPct val="110000"/>
              </a:lnSpc>
            </a:pPr>
            <a:r>
              <a:rPr lang="en-US" sz="1400"/>
              <a:t>Multi family and multi generational household leading to increase risk of transmission</a:t>
            </a:r>
          </a:p>
          <a:p>
            <a:pPr>
              <a:lnSpc>
                <a:spcPct val="110000"/>
              </a:lnSpc>
            </a:pPr>
            <a:r>
              <a:rPr lang="en-US" sz="1400"/>
              <a:t>Living in crowed conditions</a:t>
            </a:r>
          </a:p>
          <a:p>
            <a:pPr>
              <a:lnSpc>
                <a:spcPct val="110000"/>
              </a:lnSpc>
            </a:pPr>
            <a:r>
              <a:rPr lang="en-US" sz="1400"/>
              <a:t>Experiencing more poverty which can lead to poorer health generally</a:t>
            </a:r>
          </a:p>
          <a:p>
            <a:pPr>
              <a:lnSpc>
                <a:spcPct val="110000"/>
              </a:lnSpc>
            </a:pPr>
            <a:r>
              <a:rPr lang="en-US" sz="1400"/>
              <a:t>Co mobility exposure risks such as diabetes, renal conditions such as kidney diseases, kidney failure, high blood pressure</a:t>
            </a:r>
          </a:p>
          <a:p>
            <a:pPr>
              <a:lnSpc>
                <a:spcPct val="110000"/>
              </a:lnSpc>
            </a:pPr>
            <a:r>
              <a:rPr lang="en-GB" sz="1400"/>
              <a:t> there is </a:t>
            </a:r>
            <a:r>
              <a:rPr lang="en-GB" sz="1400" u="sng">
                <a:hlinkClick r:id="rId3">
                  <a:extLst>
                    <a:ext uri="{A12FA001-AC4F-418D-AE19-62706E023703}">
                      <ahyp:hlinkClr xmlns:ahyp="http://schemas.microsoft.com/office/drawing/2018/hyperlinkcolor" val="tx"/>
                    </a:ext>
                  </a:extLst>
                </a:hlinkClick>
              </a:rPr>
              <a:t>disproportionate BAME employment</a:t>
            </a:r>
            <a:r>
              <a:rPr lang="en-GB" sz="1400"/>
              <a:t> in lower band key worker roles who either work in high exposure care environments or are unable to implement safe social distancing due to their roles</a:t>
            </a:r>
            <a:endParaRPr lang="en-US" sz="1400"/>
          </a:p>
          <a:p>
            <a:pPr marL="0" indent="0">
              <a:lnSpc>
                <a:spcPct val="110000"/>
              </a:lnSpc>
              <a:buNone/>
            </a:pPr>
            <a:r>
              <a:rPr lang="en-GB" sz="1400"/>
              <a:t>(World Health Organisation, 2020)</a:t>
            </a:r>
          </a:p>
          <a:p>
            <a:pPr marL="0" indent="0">
              <a:lnSpc>
                <a:spcPct val="110000"/>
              </a:lnSpc>
              <a:buNone/>
            </a:pPr>
            <a:endParaRPr lang="en-US" sz="1200">
              <a:solidFill>
                <a:srgbClr val="FF0000"/>
              </a:solidFill>
            </a:endParaRPr>
          </a:p>
        </p:txBody>
      </p:sp>
      <p:cxnSp>
        <p:nvCxnSpPr>
          <p:cNvPr id="76" name="Straight Connector 75">
            <a:extLst>
              <a:ext uri="{FF2B5EF4-FFF2-40B4-BE49-F238E27FC236}">
                <a16:creationId xmlns:a16="http://schemas.microsoft.com/office/drawing/2014/main" id="{FD9760AA-CA3F-4C65-B688-B44307731F5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9FF2B786-9CB8-0848-8A5A-3269F344F3C8}"/>
              </a:ext>
            </a:extLst>
          </p:cNvPr>
          <p:cNvSpPr txBox="1"/>
          <p:nvPr/>
        </p:nvSpPr>
        <p:spPr>
          <a:xfrm>
            <a:off x="344534" y="3473309"/>
            <a:ext cx="3608614" cy="369332"/>
          </a:xfrm>
          <a:prstGeom prst="rect">
            <a:avLst/>
          </a:prstGeom>
          <a:noFill/>
        </p:spPr>
        <p:txBody>
          <a:bodyPr wrap="square" rtlCol="0">
            <a:spAutoFit/>
          </a:bodyPr>
          <a:lstStyle/>
          <a:p>
            <a:r>
              <a:rPr lang="en-US"/>
              <a:t>(World Health organization, 2020)</a:t>
            </a:r>
          </a:p>
        </p:txBody>
      </p:sp>
    </p:spTree>
    <p:extLst>
      <p:ext uri="{BB962C8B-B14F-4D97-AF65-F5344CB8AC3E}">
        <p14:creationId xmlns:p14="http://schemas.microsoft.com/office/powerpoint/2010/main" val="1006882222"/>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1" name="Rectangle 79">
            <a:extLst>
              <a:ext uri="{FF2B5EF4-FFF2-40B4-BE49-F238E27FC236}">
                <a16:creationId xmlns:a16="http://schemas.microsoft.com/office/drawing/2014/main" id="{E53615EE-C559-4E03-999B-5477F1626F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2" name="Straight Connector 81">
            <a:extLst>
              <a:ext uri="{FF2B5EF4-FFF2-40B4-BE49-F238E27FC236}">
                <a16:creationId xmlns:a16="http://schemas.microsoft.com/office/drawing/2014/main" id="{9AEDDB4C-6582-43D5-AF25-99F4AD3A1BD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35FF14F-E7C9-9C42-B20B-F1C10B8A4C1F}"/>
              </a:ext>
            </a:extLst>
          </p:cNvPr>
          <p:cNvSpPr>
            <a:spLocks noGrp="1"/>
          </p:cNvSpPr>
          <p:nvPr>
            <p:ph idx="1"/>
          </p:nvPr>
        </p:nvSpPr>
        <p:spPr>
          <a:xfrm>
            <a:off x="646385" y="1005844"/>
            <a:ext cx="6096001" cy="4823740"/>
          </a:xfrm>
        </p:spPr>
        <p:txBody>
          <a:bodyPr>
            <a:normAutofit/>
          </a:bodyPr>
          <a:lstStyle/>
          <a:p>
            <a:pPr marL="0" indent="0">
              <a:buNone/>
            </a:pPr>
            <a:r>
              <a:rPr lang="en-US" sz="1400"/>
              <a:t>SPREAD</a:t>
            </a:r>
          </a:p>
          <a:p>
            <a:r>
              <a:rPr lang="en-GB" sz="1400" b="1"/>
              <a:t>Globally</a:t>
            </a:r>
            <a:r>
              <a:rPr lang="en-GB" sz="1400"/>
              <a:t>, as of </a:t>
            </a:r>
            <a:r>
              <a:rPr lang="en-GB" sz="1400" b="1"/>
              <a:t>2:45pm CEST, 11 October 2020</a:t>
            </a:r>
            <a:r>
              <a:rPr lang="en-GB" sz="1400"/>
              <a:t>, there have been </a:t>
            </a:r>
            <a:r>
              <a:rPr lang="en-GB" sz="1400" b="1"/>
              <a:t>37,109,851 confirmed cases</a:t>
            </a:r>
            <a:r>
              <a:rPr lang="en-GB" sz="1400"/>
              <a:t> of COVID-19, including </a:t>
            </a:r>
            <a:r>
              <a:rPr lang="en-GB" sz="1400" b="1"/>
              <a:t>1,070,355 deaths</a:t>
            </a:r>
            <a:r>
              <a:rPr lang="en-GB" sz="1400"/>
              <a:t>, reported to WHO.</a:t>
            </a:r>
            <a:endParaRPr lang="en-US" sz="1400"/>
          </a:p>
          <a:p>
            <a:pPr marL="0" indent="0">
              <a:buNone/>
            </a:pPr>
            <a:r>
              <a:rPr lang="en-GB" sz="1400"/>
              <a:t>(World Health Organisation, 2020)</a:t>
            </a:r>
          </a:p>
          <a:p>
            <a:endParaRPr lang="en-US"/>
          </a:p>
        </p:txBody>
      </p:sp>
      <p:pic>
        <p:nvPicPr>
          <p:cNvPr id="39" name="Picture 38">
            <a:extLst>
              <a:ext uri="{FF2B5EF4-FFF2-40B4-BE49-F238E27FC236}">
                <a16:creationId xmlns:a16="http://schemas.microsoft.com/office/drawing/2014/main" id="{E9458F90-A344-7F4B-ADC2-180FFF23BA54}"/>
              </a:ext>
            </a:extLst>
          </p:cNvPr>
          <p:cNvPicPr>
            <a:picLocks noChangeAspect="1"/>
          </p:cNvPicPr>
          <p:nvPr/>
        </p:nvPicPr>
        <p:blipFill>
          <a:blip r:embed="rId2"/>
          <a:stretch>
            <a:fillRect/>
          </a:stretch>
        </p:blipFill>
        <p:spPr>
          <a:xfrm>
            <a:off x="6742386" y="845583"/>
            <a:ext cx="4550665" cy="4550665"/>
          </a:xfrm>
          <a:prstGeom prst="rect">
            <a:avLst/>
          </a:prstGeom>
        </p:spPr>
      </p:pic>
      <p:cxnSp>
        <p:nvCxnSpPr>
          <p:cNvPr id="113" name="Straight Connector 83">
            <a:extLst>
              <a:ext uri="{FF2B5EF4-FFF2-40B4-BE49-F238E27FC236}">
                <a16:creationId xmlns:a16="http://schemas.microsoft.com/office/drawing/2014/main" id="{AB152A91-2920-4848-A8BC-B15DA32454F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EEACB4E8-1C10-BC48-B6E2-0ECE27582D9B}"/>
              </a:ext>
            </a:extLst>
          </p:cNvPr>
          <p:cNvSpPr txBox="1"/>
          <p:nvPr/>
        </p:nvSpPr>
        <p:spPr>
          <a:xfrm>
            <a:off x="6777673" y="5569191"/>
            <a:ext cx="4767942" cy="369332"/>
          </a:xfrm>
          <a:prstGeom prst="rect">
            <a:avLst/>
          </a:prstGeom>
          <a:noFill/>
        </p:spPr>
        <p:txBody>
          <a:bodyPr wrap="square" rtlCol="0">
            <a:spAutoFit/>
          </a:bodyPr>
          <a:lstStyle/>
          <a:p>
            <a:r>
              <a:rPr lang="en-GB"/>
              <a:t>(World Health Organisation, 2020</a:t>
            </a:r>
            <a:endParaRPr lang="en-US"/>
          </a:p>
        </p:txBody>
      </p:sp>
    </p:spTree>
    <p:extLst>
      <p:ext uri="{BB962C8B-B14F-4D97-AF65-F5344CB8AC3E}">
        <p14:creationId xmlns:p14="http://schemas.microsoft.com/office/powerpoint/2010/main" val="2867807272"/>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blinds(horizontal)">
                                      <p:cBhvr>
                                        <p:cTn id="7"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5" name="Rectangle 69">
            <a:extLst>
              <a:ext uri="{FF2B5EF4-FFF2-40B4-BE49-F238E27FC236}">
                <a16:creationId xmlns:a16="http://schemas.microsoft.com/office/drawing/2014/main" id="{5FEC7A34-539B-4949-BC75-F49D5FFC93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C86F91F-3B80-D24D-9077-12589FF86E6B}"/>
              </a:ext>
            </a:extLst>
          </p:cNvPr>
          <p:cNvSpPr>
            <a:spLocks noGrp="1"/>
          </p:cNvSpPr>
          <p:nvPr>
            <p:ph type="title"/>
          </p:nvPr>
        </p:nvSpPr>
        <p:spPr>
          <a:xfrm>
            <a:off x="5676902" y="909638"/>
            <a:ext cx="5895974" cy="665684"/>
          </a:xfrm>
        </p:spPr>
        <p:txBody>
          <a:bodyPr vert="horz" lIns="91440" tIns="45720" rIns="91440" bIns="45720" rtlCol="0" anchor="t">
            <a:normAutofit/>
          </a:bodyPr>
          <a:lstStyle/>
          <a:p>
            <a:r>
              <a:rPr lang="en-US" sz="2000" kern="1200" cap="all" spc="30" baseline="0">
                <a:solidFill>
                  <a:schemeClr val="tx1"/>
                </a:solidFill>
                <a:latin typeface="+mj-lt"/>
                <a:ea typeface="+mj-ea"/>
                <a:cs typeface="+mj-cs"/>
              </a:rPr>
              <a:t>relevant theories and conspiracies</a:t>
            </a:r>
          </a:p>
        </p:txBody>
      </p:sp>
      <p:pic>
        <p:nvPicPr>
          <p:cNvPr id="18" name="Picture 17">
            <a:extLst>
              <a:ext uri="{FF2B5EF4-FFF2-40B4-BE49-F238E27FC236}">
                <a16:creationId xmlns:a16="http://schemas.microsoft.com/office/drawing/2014/main" id="{7EB27F9C-7C2F-4ACB-9A39-51D7BACF1209}"/>
              </a:ext>
            </a:extLst>
          </p:cNvPr>
          <p:cNvPicPr>
            <a:picLocks noChangeAspect="1"/>
          </p:cNvPicPr>
          <p:nvPr/>
        </p:nvPicPr>
        <p:blipFill rotWithShape="1">
          <a:blip r:embed="rId2"/>
          <a:srcRect l="3373" r="4" b="4"/>
          <a:stretch/>
        </p:blipFill>
        <p:spPr>
          <a:xfrm>
            <a:off x="800101" y="723900"/>
            <a:ext cx="4076700" cy="2573610"/>
          </a:xfrm>
          <a:prstGeom prst="rect">
            <a:avLst/>
          </a:prstGeom>
          <a:gradFill>
            <a:gsLst>
              <a:gs pos="23014">
                <a:schemeClr val="accent4"/>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pic>
      <p:cxnSp>
        <p:nvCxnSpPr>
          <p:cNvPr id="96" name="Straight Connector 71">
            <a:extLst>
              <a:ext uri="{FF2B5EF4-FFF2-40B4-BE49-F238E27FC236}">
                <a16:creationId xmlns:a16="http://schemas.microsoft.com/office/drawing/2014/main" id="{CA4B2C18-146D-48F9-BB98-D4E4D70A5A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715000" y="760826"/>
            <a:ext cx="568088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pic>
        <p:nvPicPr>
          <p:cNvPr id="29" name="Picture Placeholder 13" descr="A picture containing cake, close, sitting, decorated&#10;&#10;Description automatically generated">
            <a:extLst>
              <a:ext uri="{FF2B5EF4-FFF2-40B4-BE49-F238E27FC236}">
                <a16:creationId xmlns:a16="http://schemas.microsoft.com/office/drawing/2014/main" id="{5CB53903-5862-984A-A15F-FA6E6AF65648}"/>
              </a:ext>
            </a:extLst>
          </p:cNvPr>
          <p:cNvPicPr>
            <a:picLocks noChangeAspect="1"/>
          </p:cNvPicPr>
          <p:nvPr/>
        </p:nvPicPr>
        <p:blipFill rotWithShape="1">
          <a:blip r:embed="rId3"/>
          <a:srcRect l="7437" r="4254" b="1"/>
          <a:stretch/>
        </p:blipFill>
        <p:spPr>
          <a:xfrm>
            <a:off x="800101" y="3560491"/>
            <a:ext cx="4076700" cy="2573610"/>
          </a:xfrm>
          <a:prstGeom prst="rect">
            <a:avLst/>
          </a:prstGeom>
        </p:spPr>
      </p:pic>
      <p:sp>
        <p:nvSpPr>
          <p:cNvPr id="3" name="TextBox 2">
            <a:extLst>
              <a:ext uri="{FF2B5EF4-FFF2-40B4-BE49-F238E27FC236}">
                <a16:creationId xmlns:a16="http://schemas.microsoft.com/office/drawing/2014/main" id="{D755D276-A4A3-0245-A62A-5F75C34C17CC}"/>
              </a:ext>
            </a:extLst>
          </p:cNvPr>
          <p:cNvSpPr txBox="1"/>
          <p:nvPr/>
        </p:nvSpPr>
        <p:spPr>
          <a:xfrm>
            <a:off x="5676902" y="1521653"/>
            <a:ext cx="5944166" cy="4635179"/>
          </a:xfrm>
          <a:prstGeom prst="rect">
            <a:avLst/>
          </a:prstGeom>
        </p:spPr>
        <p:txBody>
          <a:bodyPr vert="horz" lIns="91440" tIns="45720" rIns="91440" bIns="45720" rtlCol="0">
            <a:normAutofit/>
          </a:bodyPr>
          <a:lstStyle/>
          <a:p>
            <a:pPr indent="-228600">
              <a:lnSpc>
                <a:spcPct val="120000"/>
              </a:lnSpc>
              <a:spcAft>
                <a:spcPts val="600"/>
              </a:spcAft>
              <a:buFont typeface="Arial" panose="020B0604020202020204" pitchFamily="34" charset="0"/>
              <a:buChar char="•"/>
            </a:pPr>
            <a:r>
              <a:rPr lang="en-US"/>
              <a:t>5g conspiracy </a:t>
            </a:r>
            <a:r>
              <a:rPr lang="en-GB"/>
              <a:t>(Spring, Wendling, 2020)</a:t>
            </a:r>
          </a:p>
          <a:p>
            <a:pPr indent="-228600">
              <a:lnSpc>
                <a:spcPct val="120000"/>
              </a:lnSpc>
              <a:spcAft>
                <a:spcPts val="600"/>
              </a:spcAft>
              <a:buFont typeface="Arial" panose="020B0604020202020204" pitchFamily="34" charset="0"/>
              <a:buChar char="•"/>
            </a:pPr>
            <a:endParaRPr lang="en-US"/>
          </a:p>
          <a:p>
            <a:pPr indent="-228600">
              <a:lnSpc>
                <a:spcPct val="120000"/>
              </a:lnSpc>
              <a:spcAft>
                <a:spcPts val="600"/>
              </a:spcAft>
              <a:buFont typeface="Arial" panose="020B0604020202020204" pitchFamily="34" charset="0"/>
              <a:buChar char="•"/>
            </a:pPr>
            <a:r>
              <a:rPr lang="en-US"/>
              <a:t>Virus escaping from a Chinese lab (</a:t>
            </a:r>
            <a:r>
              <a:rPr lang="en-GB"/>
              <a:t>Haynes, 2020)</a:t>
            </a:r>
          </a:p>
          <a:p>
            <a:pPr>
              <a:lnSpc>
                <a:spcPct val="120000"/>
              </a:lnSpc>
              <a:spcAft>
                <a:spcPts val="600"/>
              </a:spcAft>
            </a:pPr>
            <a:endParaRPr lang="en-US"/>
          </a:p>
          <a:p>
            <a:pPr indent="-228600">
              <a:lnSpc>
                <a:spcPct val="120000"/>
              </a:lnSpc>
              <a:spcAft>
                <a:spcPts val="600"/>
              </a:spcAft>
              <a:buFont typeface="Arial" panose="020B0604020202020204" pitchFamily="34" charset="0"/>
              <a:buChar char="•"/>
            </a:pPr>
            <a:r>
              <a:rPr lang="en-US"/>
              <a:t>Covid was created as a biological weapon (</a:t>
            </a:r>
            <a:r>
              <a:rPr lang="en-GB"/>
              <a:t>Haynes, 2020)</a:t>
            </a:r>
          </a:p>
          <a:p>
            <a:pPr indent="-228600">
              <a:lnSpc>
                <a:spcPct val="120000"/>
              </a:lnSpc>
              <a:spcAft>
                <a:spcPts val="600"/>
              </a:spcAft>
              <a:buFont typeface="Arial" panose="020B0604020202020204" pitchFamily="34" charset="0"/>
              <a:buChar char="•"/>
            </a:pPr>
            <a:endParaRPr lang="en-US"/>
          </a:p>
          <a:p>
            <a:pPr>
              <a:lnSpc>
                <a:spcPct val="120000"/>
              </a:lnSpc>
              <a:spcAft>
                <a:spcPts val="600"/>
              </a:spcAft>
            </a:pPr>
            <a:endParaRPr lang="en-US"/>
          </a:p>
        </p:txBody>
      </p:sp>
      <p:cxnSp>
        <p:nvCxnSpPr>
          <p:cNvPr id="97" name="Straight Connector 73">
            <a:extLst>
              <a:ext uri="{FF2B5EF4-FFF2-40B4-BE49-F238E27FC236}">
                <a16:creationId xmlns:a16="http://schemas.microsoft.com/office/drawing/2014/main" id="{E51784B1-4DE1-43A3-95B9-A0EB6529F0B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715000" y="6156846"/>
            <a:ext cx="57150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27951446"/>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660EB578-C970-4186-B93C-45851BBC6E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Placeholder 13" descr="A picture containing cake, close, sitting, decorated&#10;&#10;Description automatically generated">
            <a:extLst>
              <a:ext uri="{FF2B5EF4-FFF2-40B4-BE49-F238E27FC236}">
                <a16:creationId xmlns:a16="http://schemas.microsoft.com/office/drawing/2014/main" id="{CEA98D15-A97B-8647-89DE-28EA06320B48}"/>
              </a:ext>
            </a:extLst>
          </p:cNvPr>
          <p:cNvPicPr>
            <a:picLocks noChangeAspect="1"/>
          </p:cNvPicPr>
          <p:nvPr/>
        </p:nvPicPr>
        <p:blipFill rotWithShape="1">
          <a:blip r:embed="rId2"/>
          <a:srcRect l="31822" r="28638" b="1"/>
          <a:stretch/>
        </p:blipFill>
        <p:spPr>
          <a:xfrm>
            <a:off x="20" y="-17929"/>
            <a:ext cx="4876780" cy="6875929"/>
          </a:xfrm>
          <a:prstGeom prst="rect">
            <a:avLst/>
          </a:prstGeom>
        </p:spPr>
      </p:pic>
      <p:cxnSp>
        <p:nvCxnSpPr>
          <p:cNvPr id="17" name="Straight Connector 16">
            <a:extLst>
              <a:ext uri="{FF2B5EF4-FFF2-40B4-BE49-F238E27FC236}">
                <a16:creationId xmlns:a16="http://schemas.microsoft.com/office/drawing/2014/main" id="{CDF57B02-07BB-407B-BB36-06D9C64A673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715000" y="738013"/>
            <a:ext cx="56769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F2F82664-B72E-244D-B534-2E8A40A64833}"/>
              </a:ext>
            </a:extLst>
          </p:cNvPr>
          <p:cNvSpPr>
            <a:spLocks noGrp="1"/>
          </p:cNvSpPr>
          <p:nvPr>
            <p:ph idx="1"/>
          </p:nvPr>
        </p:nvSpPr>
        <p:spPr>
          <a:xfrm>
            <a:off x="5421087" y="1097281"/>
            <a:ext cx="6151790" cy="4823846"/>
          </a:xfrm>
        </p:spPr>
        <p:txBody>
          <a:bodyPr>
            <a:normAutofit fontScale="85000" lnSpcReduction="20000"/>
          </a:bodyPr>
          <a:lstStyle/>
          <a:p>
            <a:pPr marL="0" indent="0">
              <a:lnSpc>
                <a:spcPct val="110000"/>
              </a:lnSpc>
              <a:buNone/>
            </a:pPr>
            <a:r>
              <a:rPr lang="en-GB" sz="1600" u="sng"/>
              <a:t>Two key agencies that were involved with the BAME group during covid19</a:t>
            </a:r>
            <a:endParaRPr lang="en-GB" sz="1600"/>
          </a:p>
          <a:p>
            <a:pPr marL="0" lvl="0" indent="0">
              <a:lnSpc>
                <a:spcPct val="110000"/>
              </a:lnSpc>
              <a:buNone/>
            </a:pPr>
            <a:r>
              <a:rPr lang="en-GB" sz="1400"/>
              <a:t>Public Health England (PHE)</a:t>
            </a:r>
          </a:p>
          <a:p>
            <a:pPr marL="0" indent="0">
              <a:lnSpc>
                <a:spcPct val="110000"/>
              </a:lnSpc>
              <a:buNone/>
            </a:pPr>
            <a:r>
              <a:rPr lang="en-GB" sz="1400"/>
              <a:t>Role </a:t>
            </a:r>
          </a:p>
          <a:p>
            <a:pPr>
              <a:lnSpc>
                <a:spcPct val="110000"/>
              </a:lnSpc>
            </a:pPr>
            <a:r>
              <a:rPr lang="en-GB" sz="1400"/>
              <a:t>Public Health England exists to protect and improve the nation’s health and wellbeing and reduce health inequalities. They do this through world-leading science, research, knowledge and intelligence, advocacy, partnerships, and the delivery of specialist public health services (public Health England, 2013).</a:t>
            </a:r>
          </a:p>
          <a:p>
            <a:pPr marL="0" indent="0">
              <a:lnSpc>
                <a:spcPct val="110000"/>
              </a:lnSpc>
              <a:buNone/>
            </a:pPr>
            <a:r>
              <a:rPr lang="en-GB" sz="1400"/>
              <a:t>Responsibility </a:t>
            </a:r>
          </a:p>
          <a:p>
            <a:pPr>
              <a:lnSpc>
                <a:spcPct val="110000"/>
              </a:lnSpc>
            </a:pPr>
            <a:r>
              <a:rPr lang="en-GB" sz="1400"/>
              <a:t>making the public healthier and reducing differences between the health of different groups by promoting healthier lifestyles, advising government, and supporting action by local government, the NHS, and the public. (Public Health England, 2013)</a:t>
            </a:r>
          </a:p>
          <a:p>
            <a:pPr lvl="0">
              <a:lnSpc>
                <a:spcPct val="110000"/>
              </a:lnSpc>
            </a:pPr>
            <a:endParaRPr lang="en-GB" sz="1400"/>
          </a:p>
          <a:p>
            <a:pPr>
              <a:lnSpc>
                <a:spcPct val="110000"/>
              </a:lnSpc>
            </a:pPr>
            <a:r>
              <a:rPr lang="en-GB" sz="1400"/>
              <a:t>protecting the nation from public health hazards. (Public Health England, 2013)</a:t>
            </a:r>
          </a:p>
          <a:p>
            <a:pPr lvl="0">
              <a:lnSpc>
                <a:spcPct val="110000"/>
              </a:lnSpc>
            </a:pPr>
            <a:endParaRPr lang="en-GB" sz="1400"/>
          </a:p>
          <a:p>
            <a:pPr>
              <a:lnSpc>
                <a:spcPct val="110000"/>
              </a:lnSpc>
            </a:pPr>
            <a:r>
              <a:rPr lang="en-GB" sz="1400"/>
              <a:t>preparing for and responding to public health emergencies. (Public Health England, 2013)</a:t>
            </a:r>
          </a:p>
          <a:p>
            <a:pPr lvl="0">
              <a:lnSpc>
                <a:spcPct val="110000"/>
              </a:lnSpc>
            </a:pPr>
            <a:endParaRPr lang="en-GB" sz="1400"/>
          </a:p>
          <a:p>
            <a:pPr lvl="0">
              <a:lnSpc>
                <a:spcPct val="110000"/>
              </a:lnSpc>
            </a:pPr>
            <a:r>
              <a:rPr lang="en-GB" sz="1400"/>
              <a:t>improving the health of the whole population by sharing our information and expertise, and identifying and preparing for future public health challenges (Public Health England, 2013)</a:t>
            </a:r>
          </a:p>
          <a:p>
            <a:pPr>
              <a:lnSpc>
                <a:spcPct val="110000"/>
              </a:lnSpc>
            </a:pPr>
            <a:endParaRPr lang="en-US" sz="1000"/>
          </a:p>
        </p:txBody>
      </p:sp>
      <p:cxnSp>
        <p:nvCxnSpPr>
          <p:cNvPr id="19" name="Straight Connector 18">
            <a:extLst>
              <a:ext uri="{FF2B5EF4-FFF2-40B4-BE49-F238E27FC236}">
                <a16:creationId xmlns:a16="http://schemas.microsoft.com/office/drawing/2014/main" id="{C6855964-C920-48EB-8804-74291211C8A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715000" y="6134100"/>
            <a:ext cx="56769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8BC47FA4-43D8-CF49-BD77-DEE49B2B49A0}"/>
              </a:ext>
            </a:extLst>
          </p:cNvPr>
          <p:cNvSpPr txBox="1"/>
          <p:nvPr/>
        </p:nvSpPr>
        <p:spPr>
          <a:xfrm>
            <a:off x="9525837" y="251209"/>
            <a:ext cx="1422954" cy="369332"/>
          </a:xfrm>
          <a:prstGeom prst="rect">
            <a:avLst/>
          </a:prstGeom>
          <a:noFill/>
        </p:spPr>
        <p:txBody>
          <a:bodyPr wrap="none" rtlCol="0">
            <a:spAutoFit/>
          </a:bodyPr>
          <a:lstStyle/>
          <a:p>
            <a:r>
              <a:rPr lang="en-US" err="1"/>
              <a:t>Ferdows</a:t>
            </a:r>
            <a:r>
              <a:rPr lang="en-US"/>
              <a:t> </a:t>
            </a:r>
            <a:r>
              <a:rPr lang="en-US" err="1"/>
              <a:t>Jesi</a:t>
            </a:r>
            <a:endParaRPr lang="en-US"/>
          </a:p>
        </p:txBody>
      </p:sp>
    </p:spTree>
    <p:extLst>
      <p:ext uri="{BB962C8B-B14F-4D97-AF65-F5344CB8AC3E}">
        <p14:creationId xmlns:p14="http://schemas.microsoft.com/office/powerpoint/2010/main" val="1328244364"/>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Placeholder 13" descr="A picture containing cake, close, sitting, decorated&#10;&#10;Description automatically generated">
            <a:extLst>
              <a:ext uri="{FF2B5EF4-FFF2-40B4-BE49-F238E27FC236}">
                <a16:creationId xmlns:a16="http://schemas.microsoft.com/office/drawing/2014/main" id="{606EBA14-F9D4-AA40-8C97-F51612C4E13A}"/>
              </a:ext>
            </a:extLst>
          </p:cNvPr>
          <p:cNvPicPr>
            <a:picLocks noChangeAspect="1"/>
          </p:cNvPicPr>
          <p:nvPr/>
        </p:nvPicPr>
        <p:blipFill rotWithShape="1">
          <a:blip r:embed="rId2"/>
          <a:srcRect l="21859" r="18674" b="-1"/>
          <a:stretch/>
        </p:blipFill>
        <p:spPr>
          <a:xfrm>
            <a:off x="30" y="16"/>
            <a:ext cx="7315180" cy="6857984"/>
          </a:xfrm>
          <a:prstGeom prst="rect">
            <a:avLst/>
          </a:prstGeom>
        </p:spPr>
      </p:pic>
      <p:cxnSp>
        <p:nvCxnSpPr>
          <p:cNvPr id="26" name="Straight Connector 25">
            <a:extLst>
              <a:ext uri="{FF2B5EF4-FFF2-40B4-BE49-F238E27FC236}">
                <a16:creationId xmlns:a16="http://schemas.microsoft.com/office/drawing/2014/main" id="{D2E57F3D-33BE-4306-87E6-24576371951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15300" y="723900"/>
            <a:ext cx="16383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75F2BEF8-1BF2-7543-B247-4FCD1BF3F363}"/>
              </a:ext>
            </a:extLst>
          </p:cNvPr>
          <p:cNvSpPr>
            <a:spLocks noGrp="1"/>
          </p:cNvSpPr>
          <p:nvPr>
            <p:ph idx="1"/>
          </p:nvPr>
        </p:nvSpPr>
        <p:spPr>
          <a:xfrm>
            <a:off x="7442200" y="609600"/>
            <a:ext cx="4614817" cy="6032500"/>
          </a:xfrm>
        </p:spPr>
        <p:txBody>
          <a:bodyPr>
            <a:normAutofit fontScale="40000" lnSpcReduction="20000"/>
          </a:bodyPr>
          <a:lstStyle/>
          <a:p>
            <a:pPr marL="0" indent="0">
              <a:lnSpc>
                <a:spcPct val="110000"/>
              </a:lnSpc>
              <a:buNone/>
            </a:pPr>
            <a:r>
              <a:rPr lang="en-GB" sz="500"/>
              <a:t> </a:t>
            </a:r>
          </a:p>
          <a:p>
            <a:pPr marL="0" lvl="0" indent="0">
              <a:lnSpc>
                <a:spcPct val="110000"/>
              </a:lnSpc>
              <a:buNone/>
            </a:pPr>
            <a:r>
              <a:rPr lang="en-GB" sz="2500"/>
              <a:t>Department of Health and Social Care (DHSC)</a:t>
            </a:r>
          </a:p>
          <a:p>
            <a:pPr marL="0" indent="0">
              <a:lnSpc>
                <a:spcPct val="110000"/>
              </a:lnSpc>
              <a:buNone/>
            </a:pPr>
            <a:r>
              <a:rPr lang="en-GB" sz="2500"/>
              <a:t>Role</a:t>
            </a:r>
          </a:p>
          <a:p>
            <a:pPr>
              <a:lnSpc>
                <a:spcPct val="110000"/>
              </a:lnSpc>
            </a:pPr>
            <a:r>
              <a:rPr lang="en-GB" sz="2500"/>
              <a:t>They support ministers in leading the nation’s health and social care to help people live more independent, healthier lives for longer. The Department of Health and Social Care (DHSC) is a ministerial department, supported by 15 arm’s length bodies and several other agencies and public bodies (Davies </a:t>
            </a:r>
            <a:r>
              <a:rPr lang="en-GB" sz="2500" err="1"/>
              <a:t>et.al</a:t>
            </a:r>
            <a:r>
              <a:rPr lang="en-GB" sz="2500"/>
              <a:t>. 2014)</a:t>
            </a:r>
          </a:p>
          <a:p>
            <a:pPr marL="0" indent="0">
              <a:lnSpc>
                <a:spcPct val="110000"/>
              </a:lnSpc>
              <a:buNone/>
            </a:pPr>
            <a:r>
              <a:rPr lang="en-GB" sz="2500"/>
              <a:t>Responsibility</a:t>
            </a:r>
          </a:p>
          <a:p>
            <a:pPr lvl="0">
              <a:lnSpc>
                <a:spcPct val="110000"/>
              </a:lnSpc>
            </a:pPr>
            <a:r>
              <a:rPr lang="en-GB" sz="2500"/>
              <a:t>supporting and advising our ministers: they help them shape and deliver policy that delivers the government’s objectives</a:t>
            </a:r>
          </a:p>
          <a:p>
            <a:pPr lvl="0">
              <a:lnSpc>
                <a:spcPct val="110000"/>
              </a:lnSpc>
            </a:pPr>
            <a:r>
              <a:rPr lang="en-GB" sz="2500"/>
              <a:t>accountability: they always make sure the department and their arm’s length bodies deliver on their agreed plans and commitments. (Davies et.al.2014)</a:t>
            </a:r>
          </a:p>
          <a:p>
            <a:pPr lvl="0">
              <a:lnSpc>
                <a:spcPct val="110000"/>
              </a:lnSpc>
            </a:pPr>
            <a:r>
              <a:rPr lang="en-GB" sz="2500"/>
              <a:t>acting as guardians of the health and care framework: they make sure the legislative, financial, administrative and policy frameworks are fit for purpose and work together. (Davies et.al.2014)</a:t>
            </a:r>
          </a:p>
          <a:p>
            <a:pPr marL="0" indent="0">
              <a:lnSpc>
                <a:spcPct val="110000"/>
              </a:lnSpc>
              <a:buNone/>
            </a:pPr>
            <a:r>
              <a:rPr lang="en-GB" sz="2500"/>
              <a:t>Priorities </a:t>
            </a:r>
          </a:p>
          <a:p>
            <a:pPr>
              <a:lnSpc>
                <a:spcPct val="110000"/>
              </a:lnSpc>
            </a:pPr>
            <a:r>
              <a:rPr lang="en-GB" sz="2500"/>
              <a:t>keep people safe, leading global health and international relations including EU Exit. (NHS Scotland,2016).</a:t>
            </a:r>
          </a:p>
          <a:p>
            <a:pPr lvl="0">
              <a:lnSpc>
                <a:spcPct val="110000"/>
              </a:lnSpc>
            </a:pPr>
            <a:endParaRPr lang="en-GB" sz="2500"/>
          </a:p>
          <a:p>
            <a:pPr>
              <a:lnSpc>
                <a:spcPct val="110000"/>
              </a:lnSpc>
            </a:pPr>
            <a:r>
              <a:rPr lang="en-GB" sz="2500"/>
              <a:t>keep people healthy and independent in their communities, supporting the transformation of NHS primary, community and mental health services, and local authority public health and adult social care. (NHS Scotland,2016).</a:t>
            </a:r>
          </a:p>
          <a:p>
            <a:pPr lvl="0">
              <a:lnSpc>
                <a:spcPct val="110000"/>
              </a:lnSpc>
            </a:pPr>
            <a:endParaRPr lang="en-GB" sz="2500"/>
          </a:p>
          <a:p>
            <a:pPr lvl="0">
              <a:lnSpc>
                <a:spcPct val="110000"/>
              </a:lnSpc>
            </a:pPr>
            <a:r>
              <a:rPr lang="en-GB" sz="2500"/>
              <a:t>support the NHS to deliver high quality, safe and sustainable hospital care and secure the right workforce (NHS Scotland,2016).</a:t>
            </a:r>
          </a:p>
          <a:p>
            <a:pPr>
              <a:lnSpc>
                <a:spcPct val="110000"/>
              </a:lnSpc>
            </a:pPr>
            <a:endParaRPr lang="en-US" sz="500"/>
          </a:p>
        </p:txBody>
      </p:sp>
    </p:spTree>
    <p:extLst>
      <p:ext uri="{BB962C8B-B14F-4D97-AF65-F5344CB8AC3E}">
        <p14:creationId xmlns:p14="http://schemas.microsoft.com/office/powerpoint/2010/main" val="1299886813"/>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974A0E1-F31F-CA45-A27D-9B8DF93D2595}"/>
              </a:ext>
            </a:extLst>
          </p:cNvPr>
          <p:cNvSpPr>
            <a:spLocks noGrp="1"/>
          </p:cNvSpPr>
          <p:nvPr>
            <p:ph idx="1"/>
          </p:nvPr>
        </p:nvSpPr>
        <p:spPr>
          <a:xfrm>
            <a:off x="627017" y="888274"/>
            <a:ext cx="10764883" cy="5040940"/>
          </a:xfrm>
        </p:spPr>
        <p:txBody>
          <a:bodyPr>
            <a:normAutofit fontScale="92500" lnSpcReduction="10000"/>
          </a:bodyPr>
          <a:lstStyle/>
          <a:p>
            <a:pPr marL="0" indent="0">
              <a:buNone/>
            </a:pPr>
            <a:r>
              <a:rPr lang="en-GB"/>
              <a:t> </a:t>
            </a:r>
          </a:p>
          <a:p>
            <a:pPr marL="0" indent="0">
              <a:buNone/>
            </a:pPr>
            <a:r>
              <a:rPr lang="en-GB" sz="1500"/>
              <a:t>Barriers/limitations</a:t>
            </a:r>
          </a:p>
          <a:p>
            <a:pPr lvl="0"/>
            <a:r>
              <a:rPr lang="en-GB" sz="1500"/>
              <a:t>Lack of local mental health champions or local community involvement in service development</a:t>
            </a:r>
          </a:p>
          <a:p>
            <a:pPr lvl="0"/>
            <a:r>
              <a:rPr lang="en-GB" sz="1500"/>
              <a:t>Fragmentation and cross sectoral responsibility for promoting mental health and wellbeing and preventing mental ill-health.</a:t>
            </a:r>
          </a:p>
          <a:p>
            <a:pPr lvl="0"/>
            <a:r>
              <a:rPr lang="en-GB" sz="1500"/>
              <a:t>Limited incentives in multiple sectors to invest in promotion and mental ill-health prevention</a:t>
            </a:r>
          </a:p>
          <a:p>
            <a:r>
              <a:rPr lang="en-GB" sz="1500"/>
              <a:t>Lack of awareness of value of promoting mental health, wellbeing, and mental ill-health prevention (Public Health England, 2019).</a:t>
            </a:r>
            <a:endParaRPr lang="en-US" sz="1500"/>
          </a:p>
          <a:p>
            <a:pPr marL="0" lvl="0" indent="0">
              <a:buNone/>
            </a:pPr>
            <a:endParaRPr lang="en-GB" sz="1500"/>
          </a:p>
          <a:p>
            <a:pPr marL="0" indent="0">
              <a:buNone/>
            </a:pPr>
            <a:r>
              <a:rPr lang="en-GB" sz="1500"/>
              <a:t>Recommendation</a:t>
            </a:r>
          </a:p>
          <a:p>
            <a:pPr marL="0" indent="0">
              <a:buNone/>
            </a:pPr>
            <a:r>
              <a:rPr lang="en-GB" sz="1500"/>
              <a:t>There are few recommendations to improve the agencies facilities to support BAME people the agencies should:</a:t>
            </a:r>
          </a:p>
          <a:p>
            <a:pPr lvl="0"/>
            <a:r>
              <a:rPr lang="en-GB" sz="1500"/>
              <a:t>Actions to build partnerships across sectors, such as co-locating staff in the same premises or local consultation to achieve early multi-sector buy-in.</a:t>
            </a:r>
          </a:p>
          <a:p>
            <a:pPr lvl="0"/>
            <a:r>
              <a:rPr lang="en-GB" sz="1500"/>
              <a:t>Development of cross-sectoral actions as part of health &amp; wellbeing strategi.</a:t>
            </a:r>
          </a:p>
          <a:p>
            <a:pPr lvl="0"/>
            <a:r>
              <a:rPr lang="en-GB" sz="1500"/>
              <a:t>Ensuring mental health and wellbeing is well covered in Joint Strategic Needs Assessments (Regan &amp; Elliot, </a:t>
            </a:r>
            <a:r>
              <a:rPr lang="en-GB" sz="1500" err="1"/>
              <a:t>et.al</a:t>
            </a:r>
            <a:r>
              <a:rPr lang="en-GB" sz="1500"/>
              <a:t>. 2016).</a:t>
            </a:r>
          </a:p>
          <a:p>
            <a:pPr marL="0" indent="0">
              <a:buNone/>
            </a:pPr>
            <a:r>
              <a:rPr lang="en-GB" sz="1500"/>
              <a:t>(Public Health England, 2019).</a:t>
            </a:r>
            <a:endParaRPr lang="en-US" sz="1500"/>
          </a:p>
        </p:txBody>
      </p:sp>
    </p:spTree>
    <p:extLst>
      <p:ext uri="{BB962C8B-B14F-4D97-AF65-F5344CB8AC3E}">
        <p14:creationId xmlns:p14="http://schemas.microsoft.com/office/powerpoint/2010/main" val="3251733168"/>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578EB459-3385-4BF6-A9E1-154CBA2510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3" name="Straight Connector 12">
            <a:extLst>
              <a:ext uri="{FF2B5EF4-FFF2-40B4-BE49-F238E27FC236}">
                <a16:creationId xmlns:a16="http://schemas.microsoft.com/office/drawing/2014/main" id="{ED6096EE-B6F5-428C-8EBD-46045203F4E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B8F51B3C-2705-6D4A-BDF5-5D77D0A1512B}"/>
              </a:ext>
            </a:extLst>
          </p:cNvPr>
          <p:cNvSpPr>
            <a:spLocks noGrp="1"/>
          </p:cNvSpPr>
          <p:nvPr>
            <p:ph idx="1"/>
          </p:nvPr>
        </p:nvSpPr>
        <p:spPr>
          <a:xfrm>
            <a:off x="528392" y="855439"/>
            <a:ext cx="7640918" cy="4949083"/>
          </a:xfrm>
        </p:spPr>
        <p:txBody>
          <a:bodyPr>
            <a:normAutofit/>
          </a:bodyPr>
          <a:lstStyle/>
          <a:p>
            <a:pPr marL="0" indent="0">
              <a:buNone/>
            </a:pPr>
            <a:r>
              <a:rPr lang="en-US"/>
              <a:t>LOCKDOWN POLICY</a:t>
            </a:r>
          </a:p>
          <a:p>
            <a:r>
              <a:rPr lang="en-GB"/>
              <a:t>The effects of lockdown on the BAME community. </a:t>
            </a:r>
          </a:p>
          <a:p>
            <a:r>
              <a:rPr lang="en-GB"/>
              <a:t>· Spread of infection </a:t>
            </a:r>
          </a:p>
          <a:p>
            <a:r>
              <a:rPr lang="en-GB"/>
              <a:t>· Housing </a:t>
            </a:r>
          </a:p>
          <a:p>
            <a:r>
              <a:rPr lang="en-GB"/>
              <a:t>· Deprivation </a:t>
            </a:r>
          </a:p>
          <a:p>
            <a:r>
              <a:rPr lang="en-GB"/>
              <a:t>· Education </a:t>
            </a:r>
          </a:p>
          <a:p>
            <a:r>
              <a:rPr lang="en-GB"/>
              <a:t>(GOV UK,2020)</a:t>
            </a:r>
          </a:p>
          <a:p>
            <a:pPr marL="0" indent="0">
              <a:buNone/>
            </a:pPr>
            <a:endParaRPr lang="en-US" sz="1400"/>
          </a:p>
          <a:p>
            <a:endParaRPr lang="en-US" sz="1400"/>
          </a:p>
          <a:p>
            <a:pPr marL="0" indent="0">
              <a:buNone/>
            </a:pPr>
            <a:endParaRPr lang="en-US" sz="1400"/>
          </a:p>
          <a:p>
            <a:pPr marL="0" indent="0">
              <a:buNone/>
            </a:pPr>
            <a:endParaRPr lang="en-US" sz="1400"/>
          </a:p>
        </p:txBody>
      </p:sp>
      <p:cxnSp>
        <p:nvCxnSpPr>
          <p:cNvPr id="15" name="Straight Connector 14">
            <a:extLst>
              <a:ext uri="{FF2B5EF4-FFF2-40B4-BE49-F238E27FC236}">
                <a16:creationId xmlns:a16="http://schemas.microsoft.com/office/drawing/2014/main" id="{D1B96C29-C58D-485E-91A8-02D01DD170A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DD3539E3-251C-5F41-AE41-B39D0DE8B6BD}"/>
              </a:ext>
            </a:extLst>
          </p:cNvPr>
          <p:cNvSpPr txBox="1"/>
          <p:nvPr/>
        </p:nvSpPr>
        <p:spPr>
          <a:xfrm>
            <a:off x="8169310" y="251209"/>
            <a:ext cx="2747868" cy="369332"/>
          </a:xfrm>
          <a:prstGeom prst="rect">
            <a:avLst/>
          </a:prstGeom>
          <a:noFill/>
        </p:spPr>
        <p:txBody>
          <a:bodyPr wrap="none" rtlCol="0">
            <a:spAutoFit/>
          </a:bodyPr>
          <a:lstStyle/>
          <a:p>
            <a:r>
              <a:rPr lang="en-US"/>
              <a:t>Mohammad Belal Ahmed</a:t>
            </a:r>
          </a:p>
        </p:txBody>
      </p:sp>
    </p:spTree>
    <p:extLst>
      <p:ext uri="{BB962C8B-B14F-4D97-AF65-F5344CB8AC3E}">
        <p14:creationId xmlns:p14="http://schemas.microsoft.com/office/powerpoint/2010/main" val="1608520822"/>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660EB578-C970-4186-B93C-45851BBC6E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Chart, bar chart&#10;&#10;Description automatically generated">
            <a:extLst>
              <a:ext uri="{FF2B5EF4-FFF2-40B4-BE49-F238E27FC236}">
                <a16:creationId xmlns:a16="http://schemas.microsoft.com/office/drawing/2014/main" id="{A56BD16E-8849-724B-97D8-1F4508DE9E56}"/>
              </a:ext>
            </a:extLst>
          </p:cNvPr>
          <p:cNvPicPr>
            <a:picLocks noChangeAspect="1"/>
          </p:cNvPicPr>
          <p:nvPr/>
        </p:nvPicPr>
        <p:blipFill rotWithShape="1">
          <a:blip r:embed="rId2"/>
          <a:srcRect t="858" r="-2" b="10576"/>
          <a:stretch/>
        </p:blipFill>
        <p:spPr>
          <a:xfrm>
            <a:off x="20" y="10"/>
            <a:ext cx="4040074" cy="2325746"/>
          </a:xfrm>
          <a:prstGeom prst="rect">
            <a:avLst/>
          </a:prstGeom>
        </p:spPr>
      </p:pic>
      <p:cxnSp>
        <p:nvCxnSpPr>
          <p:cNvPr id="18" name="Straight Connector 17">
            <a:extLst>
              <a:ext uri="{FF2B5EF4-FFF2-40B4-BE49-F238E27FC236}">
                <a16:creationId xmlns:a16="http://schemas.microsoft.com/office/drawing/2014/main" id="{CDF57B02-07BB-407B-BB36-06D9C64A673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76800" y="744818"/>
            <a:ext cx="65151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pic>
        <p:nvPicPr>
          <p:cNvPr id="11" name="Picture 10" descr="Chart, bar chart&#10;&#10;Description automatically generated">
            <a:extLst>
              <a:ext uri="{FF2B5EF4-FFF2-40B4-BE49-F238E27FC236}">
                <a16:creationId xmlns:a16="http://schemas.microsoft.com/office/drawing/2014/main" id="{20603804-8424-0A49-B4FF-44E8D166D460}"/>
              </a:ext>
            </a:extLst>
          </p:cNvPr>
          <p:cNvPicPr>
            <a:picLocks noChangeAspect="1"/>
          </p:cNvPicPr>
          <p:nvPr/>
        </p:nvPicPr>
        <p:blipFill rotWithShape="1">
          <a:blip r:embed="rId3"/>
          <a:srcRect t="6518" r="-2" b="8308"/>
          <a:stretch/>
        </p:blipFill>
        <p:spPr>
          <a:xfrm>
            <a:off x="-2" y="2325755"/>
            <a:ext cx="4040094" cy="2228071"/>
          </a:xfrm>
          <a:prstGeom prst="rect">
            <a:avLst/>
          </a:prstGeom>
        </p:spPr>
      </p:pic>
      <p:pic>
        <p:nvPicPr>
          <p:cNvPr id="9" name="Picture 8" descr="Chart, bar chart&#10;&#10;Description automatically generated">
            <a:extLst>
              <a:ext uri="{FF2B5EF4-FFF2-40B4-BE49-F238E27FC236}">
                <a16:creationId xmlns:a16="http://schemas.microsoft.com/office/drawing/2014/main" id="{490ACA07-7D50-EA47-AD9E-145B29FF0C0C}"/>
              </a:ext>
            </a:extLst>
          </p:cNvPr>
          <p:cNvPicPr>
            <a:picLocks noChangeAspect="1"/>
          </p:cNvPicPr>
          <p:nvPr/>
        </p:nvPicPr>
        <p:blipFill rotWithShape="1">
          <a:blip r:embed="rId4"/>
          <a:srcRect t="6163" r="-2" b="4584"/>
          <a:stretch/>
        </p:blipFill>
        <p:spPr>
          <a:xfrm>
            <a:off x="-1" y="4532244"/>
            <a:ext cx="4033569" cy="2322000"/>
          </a:xfrm>
          <a:prstGeom prst="rect">
            <a:avLst/>
          </a:prstGeom>
        </p:spPr>
      </p:pic>
      <p:sp>
        <p:nvSpPr>
          <p:cNvPr id="7" name="TextBox 6">
            <a:extLst>
              <a:ext uri="{FF2B5EF4-FFF2-40B4-BE49-F238E27FC236}">
                <a16:creationId xmlns:a16="http://schemas.microsoft.com/office/drawing/2014/main" id="{1F5F2614-FD1A-BF4E-A689-211821FD97F0}"/>
              </a:ext>
            </a:extLst>
          </p:cNvPr>
          <p:cNvSpPr txBox="1"/>
          <p:nvPr/>
        </p:nvSpPr>
        <p:spPr>
          <a:xfrm>
            <a:off x="4876800" y="1652445"/>
            <a:ext cx="6770501" cy="3553109"/>
          </a:xfrm>
          <a:prstGeom prst="rect">
            <a:avLst/>
          </a:prstGeom>
        </p:spPr>
        <p:txBody>
          <a:bodyPr vert="horz" lIns="91440" tIns="45720" rIns="91440" bIns="45720" rtlCol="0">
            <a:normAutofit/>
          </a:bodyPr>
          <a:lstStyle/>
          <a:p>
            <a:pPr indent="-228600">
              <a:lnSpc>
                <a:spcPct val="110000"/>
              </a:lnSpc>
              <a:spcAft>
                <a:spcPts val="600"/>
              </a:spcAft>
              <a:buFont typeface="Arial" panose="020B0604020202020204" pitchFamily="34" charset="0"/>
              <a:buChar char="•"/>
            </a:pPr>
            <a:r>
              <a:rPr lang="en-US" sz="1700"/>
              <a:t>The economical effects on the BAME community. </a:t>
            </a:r>
          </a:p>
          <a:p>
            <a:pPr indent="-228600">
              <a:lnSpc>
                <a:spcPct val="110000"/>
              </a:lnSpc>
              <a:spcAft>
                <a:spcPts val="600"/>
              </a:spcAft>
              <a:buFont typeface="Arial" panose="020B0604020202020204" pitchFamily="34" charset="0"/>
              <a:buChar char="•"/>
            </a:pPr>
            <a:endParaRPr lang="en-US" sz="1700"/>
          </a:p>
          <a:p>
            <a:pPr indent="-228600">
              <a:lnSpc>
                <a:spcPct val="110000"/>
              </a:lnSpc>
              <a:spcAft>
                <a:spcPts val="600"/>
              </a:spcAft>
              <a:buFont typeface="Arial" panose="020B0604020202020204" pitchFamily="34" charset="0"/>
              <a:buChar char="•"/>
            </a:pPr>
            <a:r>
              <a:rPr lang="en-US" sz="1700"/>
              <a:t>· Loss of earning due to COVID-19 (world economic forum,2020)</a:t>
            </a:r>
          </a:p>
          <a:p>
            <a:pPr indent="-228600">
              <a:lnSpc>
                <a:spcPct val="110000"/>
              </a:lnSpc>
              <a:spcAft>
                <a:spcPts val="600"/>
              </a:spcAft>
              <a:buFont typeface="Arial" panose="020B0604020202020204" pitchFamily="34" charset="0"/>
              <a:buChar char="•"/>
            </a:pPr>
            <a:r>
              <a:rPr lang="en-US" sz="1700"/>
              <a:t> </a:t>
            </a:r>
          </a:p>
          <a:p>
            <a:pPr indent="-228600">
              <a:lnSpc>
                <a:spcPct val="110000"/>
              </a:lnSpc>
              <a:spcAft>
                <a:spcPts val="600"/>
              </a:spcAft>
              <a:buFont typeface="Arial" panose="020B0604020202020204" pitchFamily="34" charset="0"/>
              <a:buChar char="•"/>
            </a:pPr>
            <a:endParaRPr lang="en-US" sz="1700"/>
          </a:p>
          <a:p>
            <a:pPr indent="-228600">
              <a:lnSpc>
                <a:spcPct val="110000"/>
              </a:lnSpc>
              <a:spcAft>
                <a:spcPts val="600"/>
              </a:spcAft>
              <a:buFont typeface="Arial" panose="020B0604020202020204" pitchFamily="34" charset="0"/>
              <a:buChar char="•"/>
            </a:pPr>
            <a:r>
              <a:rPr lang="en-US" sz="1700"/>
              <a:t>· Job loss (world economic forum,2020)</a:t>
            </a:r>
          </a:p>
          <a:p>
            <a:pPr indent="-228600">
              <a:lnSpc>
                <a:spcPct val="110000"/>
              </a:lnSpc>
              <a:spcAft>
                <a:spcPts val="600"/>
              </a:spcAft>
              <a:buFont typeface="Arial" panose="020B0604020202020204" pitchFamily="34" charset="0"/>
              <a:buChar char="•"/>
            </a:pPr>
            <a:endParaRPr lang="en-US" sz="1700"/>
          </a:p>
          <a:p>
            <a:pPr indent="-228600">
              <a:lnSpc>
                <a:spcPct val="110000"/>
              </a:lnSpc>
              <a:spcAft>
                <a:spcPts val="600"/>
              </a:spcAft>
              <a:buFont typeface="Arial" panose="020B0604020202020204" pitchFamily="34" charset="0"/>
              <a:buChar char="•"/>
            </a:pPr>
            <a:endParaRPr lang="en-US" sz="1700"/>
          </a:p>
          <a:p>
            <a:pPr indent="-228600">
              <a:lnSpc>
                <a:spcPct val="110000"/>
              </a:lnSpc>
              <a:spcAft>
                <a:spcPts val="600"/>
              </a:spcAft>
              <a:buFont typeface="Arial" panose="020B0604020202020204" pitchFamily="34" charset="0"/>
              <a:buChar char="•"/>
            </a:pPr>
            <a:r>
              <a:rPr lang="en-US" sz="1700"/>
              <a:t>· Financial hardship (world economic forum,2020)</a:t>
            </a:r>
          </a:p>
          <a:p>
            <a:pPr indent="-228600">
              <a:lnSpc>
                <a:spcPct val="110000"/>
              </a:lnSpc>
              <a:spcAft>
                <a:spcPts val="600"/>
              </a:spcAft>
              <a:buFont typeface="Arial" panose="020B0604020202020204" pitchFamily="34" charset="0"/>
              <a:buChar char="•"/>
            </a:pPr>
            <a:endParaRPr lang="en-US" sz="1700"/>
          </a:p>
          <a:p>
            <a:pPr indent="-228600">
              <a:lnSpc>
                <a:spcPct val="110000"/>
              </a:lnSpc>
              <a:spcAft>
                <a:spcPts val="600"/>
              </a:spcAft>
              <a:buFont typeface="Arial" panose="020B0604020202020204" pitchFamily="34" charset="0"/>
              <a:buChar char="•"/>
            </a:pPr>
            <a:endParaRPr lang="en-US" sz="1700"/>
          </a:p>
          <a:p>
            <a:pPr indent="-228600">
              <a:lnSpc>
                <a:spcPct val="110000"/>
              </a:lnSpc>
              <a:spcAft>
                <a:spcPts val="600"/>
              </a:spcAft>
              <a:buFont typeface="Arial" panose="020B0604020202020204" pitchFamily="34" charset="0"/>
              <a:buChar char="•"/>
            </a:pPr>
            <a:endParaRPr lang="en-US" sz="1700"/>
          </a:p>
          <a:p>
            <a:pPr indent="-228600">
              <a:lnSpc>
                <a:spcPct val="110000"/>
              </a:lnSpc>
              <a:spcAft>
                <a:spcPts val="600"/>
              </a:spcAft>
              <a:buFont typeface="Arial" panose="020B0604020202020204" pitchFamily="34" charset="0"/>
              <a:buChar char="•"/>
            </a:pPr>
            <a:endParaRPr lang="en-US" sz="1700"/>
          </a:p>
          <a:p>
            <a:pPr indent="-228600">
              <a:lnSpc>
                <a:spcPct val="110000"/>
              </a:lnSpc>
              <a:spcAft>
                <a:spcPts val="600"/>
              </a:spcAft>
              <a:buFont typeface="Arial" panose="020B0604020202020204" pitchFamily="34" charset="0"/>
              <a:buChar char="•"/>
            </a:pPr>
            <a:endParaRPr lang="en-US" sz="1700"/>
          </a:p>
          <a:p>
            <a:pPr indent="-228600">
              <a:lnSpc>
                <a:spcPct val="110000"/>
              </a:lnSpc>
              <a:spcAft>
                <a:spcPts val="600"/>
              </a:spcAft>
              <a:buFont typeface="Arial" panose="020B0604020202020204" pitchFamily="34" charset="0"/>
              <a:buChar char="•"/>
            </a:pPr>
            <a:endParaRPr lang="en-US" sz="1700"/>
          </a:p>
          <a:p>
            <a:pPr indent="-228600">
              <a:lnSpc>
                <a:spcPct val="110000"/>
              </a:lnSpc>
              <a:spcAft>
                <a:spcPts val="600"/>
              </a:spcAft>
              <a:buFont typeface="Arial" panose="020B0604020202020204" pitchFamily="34" charset="0"/>
              <a:buChar char="•"/>
            </a:pPr>
            <a:endParaRPr lang="en-US" sz="1700"/>
          </a:p>
          <a:p>
            <a:pPr indent="-228600">
              <a:lnSpc>
                <a:spcPct val="110000"/>
              </a:lnSpc>
              <a:spcAft>
                <a:spcPts val="600"/>
              </a:spcAft>
              <a:buFont typeface="Arial" panose="020B0604020202020204" pitchFamily="34" charset="0"/>
              <a:buChar char="•"/>
            </a:pPr>
            <a:endParaRPr lang="en-US" sz="1700"/>
          </a:p>
          <a:p>
            <a:pPr indent="-228600">
              <a:lnSpc>
                <a:spcPct val="110000"/>
              </a:lnSpc>
              <a:spcAft>
                <a:spcPts val="600"/>
              </a:spcAft>
              <a:buFont typeface="Arial" panose="020B0604020202020204" pitchFamily="34" charset="0"/>
              <a:buChar char="•"/>
            </a:pPr>
            <a:endParaRPr lang="en-US" sz="1700"/>
          </a:p>
          <a:p>
            <a:pPr indent="-228600">
              <a:lnSpc>
                <a:spcPct val="110000"/>
              </a:lnSpc>
              <a:spcAft>
                <a:spcPts val="600"/>
              </a:spcAft>
              <a:buFont typeface="Arial" panose="020B0604020202020204" pitchFamily="34" charset="0"/>
              <a:buChar char="•"/>
            </a:pPr>
            <a:endParaRPr lang="en-US" sz="1700"/>
          </a:p>
          <a:p>
            <a:pPr indent="-228600">
              <a:lnSpc>
                <a:spcPct val="110000"/>
              </a:lnSpc>
              <a:spcAft>
                <a:spcPts val="600"/>
              </a:spcAft>
              <a:buFont typeface="Arial" panose="020B0604020202020204" pitchFamily="34" charset="0"/>
              <a:buChar char="•"/>
            </a:pPr>
            <a:endParaRPr lang="en-US" sz="1700"/>
          </a:p>
          <a:p>
            <a:pPr indent="-228600">
              <a:lnSpc>
                <a:spcPct val="110000"/>
              </a:lnSpc>
              <a:spcAft>
                <a:spcPts val="600"/>
              </a:spcAft>
              <a:buFont typeface="Arial" panose="020B0604020202020204" pitchFamily="34" charset="0"/>
              <a:buChar char="•"/>
            </a:pPr>
            <a:endParaRPr lang="en-US" sz="1700"/>
          </a:p>
          <a:p>
            <a:pPr indent="-228600">
              <a:lnSpc>
                <a:spcPct val="110000"/>
              </a:lnSpc>
              <a:spcAft>
                <a:spcPts val="600"/>
              </a:spcAft>
              <a:buFont typeface="Arial" panose="020B0604020202020204" pitchFamily="34" charset="0"/>
              <a:buChar char="•"/>
            </a:pPr>
            <a:endParaRPr lang="en-US" sz="1700"/>
          </a:p>
        </p:txBody>
      </p:sp>
      <p:cxnSp>
        <p:nvCxnSpPr>
          <p:cNvPr id="20" name="Straight Connector 19">
            <a:extLst>
              <a:ext uri="{FF2B5EF4-FFF2-40B4-BE49-F238E27FC236}">
                <a16:creationId xmlns:a16="http://schemas.microsoft.com/office/drawing/2014/main" id="{C6855964-C920-48EB-8804-74291211C8A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76800" y="6138866"/>
            <a:ext cx="65151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01FAA18E-A561-9442-8BEC-0A02DC0FD402}"/>
              </a:ext>
            </a:extLst>
          </p:cNvPr>
          <p:cNvSpPr txBox="1"/>
          <p:nvPr/>
        </p:nvSpPr>
        <p:spPr>
          <a:xfrm>
            <a:off x="4033568" y="97685"/>
            <a:ext cx="3034146" cy="923330"/>
          </a:xfrm>
          <a:prstGeom prst="rect">
            <a:avLst/>
          </a:prstGeom>
          <a:noFill/>
        </p:spPr>
        <p:txBody>
          <a:bodyPr wrap="square" rtlCol="0">
            <a:spAutoFit/>
          </a:bodyPr>
          <a:lstStyle/>
          <a:p>
            <a:r>
              <a:rPr lang="en-US"/>
              <a:t>(world economic forum,2020)</a:t>
            </a:r>
          </a:p>
          <a:p>
            <a:endParaRPr lang="en-US"/>
          </a:p>
        </p:txBody>
      </p:sp>
    </p:spTree>
    <p:extLst>
      <p:ext uri="{BB962C8B-B14F-4D97-AF65-F5344CB8AC3E}">
        <p14:creationId xmlns:p14="http://schemas.microsoft.com/office/powerpoint/2010/main" val="1890036033"/>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05B3F3E-F914-C04D-A7D1-E690288D7D8C}"/>
              </a:ext>
            </a:extLst>
          </p:cNvPr>
          <p:cNvSpPr txBox="1"/>
          <p:nvPr/>
        </p:nvSpPr>
        <p:spPr>
          <a:xfrm>
            <a:off x="1502227" y="921679"/>
            <a:ext cx="6906986" cy="3447098"/>
          </a:xfrm>
          <a:prstGeom prst="rect">
            <a:avLst/>
          </a:prstGeom>
          <a:noFill/>
        </p:spPr>
        <p:txBody>
          <a:bodyPr wrap="square" rtlCol="0">
            <a:spAutoFit/>
          </a:bodyPr>
          <a:lstStyle/>
          <a:p>
            <a:pPr algn="ctr"/>
            <a:r>
              <a:rPr lang="en-GB" sz="2800"/>
              <a:t>The mental health effect on the BAME community. </a:t>
            </a:r>
          </a:p>
          <a:p>
            <a:endParaRPr lang="en-GB"/>
          </a:p>
          <a:p>
            <a:r>
              <a:rPr lang="en-GB"/>
              <a:t>· The constraints of quarantine.(Nuffield foundation,2020) </a:t>
            </a:r>
          </a:p>
          <a:p>
            <a:endParaRPr lang="en-GB"/>
          </a:p>
          <a:p>
            <a:r>
              <a:rPr lang="en-GB"/>
              <a:t>· Face to face support. (Nuffield foundation,2020) </a:t>
            </a:r>
          </a:p>
          <a:p>
            <a:endParaRPr lang="en-GB"/>
          </a:p>
          <a:p>
            <a:r>
              <a:rPr lang="en-GB"/>
              <a:t>· Physical and mental health. (Nuffield foundation,2020) </a:t>
            </a:r>
          </a:p>
          <a:p>
            <a:endParaRPr lang="en-GB"/>
          </a:p>
          <a:p>
            <a:r>
              <a:rPr lang="en-GB"/>
              <a:t>· Depression and anxiety. (Nuffield foundation,2020) </a:t>
            </a:r>
          </a:p>
          <a:p>
            <a:endParaRPr lang="en-US"/>
          </a:p>
        </p:txBody>
      </p:sp>
      <p:sp>
        <p:nvSpPr>
          <p:cNvPr id="6" name="TextBox 5">
            <a:extLst>
              <a:ext uri="{FF2B5EF4-FFF2-40B4-BE49-F238E27FC236}">
                <a16:creationId xmlns:a16="http://schemas.microsoft.com/office/drawing/2014/main" id="{651A3413-6C94-194C-849A-1EE0F9FA24D6}"/>
              </a:ext>
            </a:extLst>
          </p:cNvPr>
          <p:cNvSpPr txBox="1"/>
          <p:nvPr/>
        </p:nvSpPr>
        <p:spPr>
          <a:xfrm>
            <a:off x="1502227" y="4212772"/>
            <a:ext cx="7919357" cy="1846659"/>
          </a:xfrm>
          <a:prstGeom prst="rect">
            <a:avLst/>
          </a:prstGeom>
          <a:noFill/>
        </p:spPr>
        <p:txBody>
          <a:bodyPr wrap="square" rtlCol="0">
            <a:spAutoFit/>
          </a:bodyPr>
          <a:lstStyle/>
          <a:p>
            <a:pPr algn="ctr"/>
            <a:r>
              <a:rPr lang="en-GB" sz="2400"/>
              <a:t>Policy to protect BAME staff in the NHS </a:t>
            </a:r>
          </a:p>
          <a:p>
            <a:r>
              <a:rPr lang="en-GB"/>
              <a:t>· Death of staff. (NHS,2020) </a:t>
            </a:r>
          </a:p>
          <a:p>
            <a:endParaRPr lang="en-GB"/>
          </a:p>
          <a:p>
            <a:r>
              <a:rPr lang="en-GB"/>
              <a:t>· Protection for Dr and nurse. (britishMedicalAssociation,2020)</a:t>
            </a:r>
          </a:p>
          <a:p>
            <a:r>
              <a:rPr lang="en-GB"/>
              <a:t> </a:t>
            </a:r>
          </a:p>
          <a:p>
            <a:endParaRPr lang="en-US"/>
          </a:p>
        </p:txBody>
      </p:sp>
    </p:spTree>
    <p:extLst>
      <p:ext uri="{BB962C8B-B14F-4D97-AF65-F5344CB8AC3E}">
        <p14:creationId xmlns:p14="http://schemas.microsoft.com/office/powerpoint/2010/main" val="4208629123"/>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13" descr="A picture containing cake, close, sitting, decorated&#10;&#10;Description automatically generated">
            <a:extLst>
              <a:ext uri="{FF2B5EF4-FFF2-40B4-BE49-F238E27FC236}">
                <a16:creationId xmlns:a16="http://schemas.microsoft.com/office/drawing/2014/main" id="{26402612-2544-164B-A258-FB97F5653F66}"/>
              </a:ext>
            </a:extLst>
          </p:cNvPr>
          <p:cNvPicPr>
            <a:picLocks noChangeAspect="1"/>
          </p:cNvPicPr>
          <p:nvPr/>
        </p:nvPicPr>
        <p:blipFill rotWithShape="1">
          <a:blip r:embed="rId2"/>
          <a:srcRect l="21859" r="18674" b="-1"/>
          <a:stretch/>
        </p:blipFill>
        <p:spPr>
          <a:xfrm>
            <a:off x="30" y="16"/>
            <a:ext cx="7315180" cy="6857984"/>
          </a:xfrm>
          <a:prstGeom prst="rect">
            <a:avLst/>
          </a:prstGeom>
        </p:spPr>
      </p:pic>
      <p:sp>
        <p:nvSpPr>
          <p:cNvPr id="3" name="Content Placeholder 2">
            <a:extLst>
              <a:ext uri="{FF2B5EF4-FFF2-40B4-BE49-F238E27FC236}">
                <a16:creationId xmlns:a16="http://schemas.microsoft.com/office/drawing/2014/main" id="{DEC53D30-18C3-A04B-961F-A40DB3ED9CC3}"/>
              </a:ext>
            </a:extLst>
          </p:cNvPr>
          <p:cNvSpPr>
            <a:spLocks noGrp="1"/>
          </p:cNvSpPr>
          <p:nvPr>
            <p:ph idx="1"/>
          </p:nvPr>
        </p:nvSpPr>
        <p:spPr>
          <a:xfrm>
            <a:off x="7748704" y="941455"/>
            <a:ext cx="3725112" cy="5383112"/>
          </a:xfrm>
        </p:spPr>
        <p:txBody>
          <a:bodyPr>
            <a:normAutofit/>
          </a:bodyPr>
          <a:lstStyle/>
          <a:p>
            <a:pPr marL="0" indent="0">
              <a:lnSpc>
                <a:spcPct val="110000"/>
              </a:lnSpc>
              <a:buNone/>
            </a:pPr>
            <a:r>
              <a:rPr lang="en-US" sz="1700"/>
              <a:t>CONCLUSION</a:t>
            </a:r>
          </a:p>
          <a:p>
            <a:pPr>
              <a:lnSpc>
                <a:spcPct val="110000"/>
              </a:lnSpc>
            </a:pPr>
            <a:endParaRPr lang="en-US" sz="1700"/>
          </a:p>
          <a:p>
            <a:pPr>
              <a:lnSpc>
                <a:spcPct val="110000"/>
              </a:lnSpc>
            </a:pPr>
            <a:r>
              <a:rPr lang="en-US" sz="1700"/>
              <a:t>SUMERRISE THE EFFECTS OF CORONAVIRUS ON THE BAME GROUP</a:t>
            </a:r>
          </a:p>
          <a:p>
            <a:pPr>
              <a:lnSpc>
                <a:spcPct val="110000"/>
              </a:lnSpc>
            </a:pPr>
            <a:r>
              <a:rPr lang="en-US" sz="1800"/>
              <a:t>Overview of covid-19 effects on (BAME) community</a:t>
            </a:r>
          </a:p>
          <a:p>
            <a:pPr>
              <a:lnSpc>
                <a:spcPct val="110000"/>
              </a:lnSpc>
            </a:pPr>
            <a:r>
              <a:rPr lang="en-US" sz="1800"/>
              <a:t>Geographical effects on BAME community</a:t>
            </a:r>
          </a:p>
          <a:p>
            <a:pPr>
              <a:lnSpc>
                <a:spcPct val="110000"/>
              </a:lnSpc>
            </a:pPr>
            <a:r>
              <a:rPr lang="en-US" sz="1800"/>
              <a:t>Conspires and theories</a:t>
            </a:r>
          </a:p>
          <a:p>
            <a:pPr marL="0" indent="0">
              <a:lnSpc>
                <a:spcPct val="110000"/>
              </a:lnSpc>
              <a:buNone/>
            </a:pPr>
            <a:endParaRPr lang="en-US" sz="1400"/>
          </a:p>
          <a:p>
            <a:pPr marL="0" indent="0">
              <a:lnSpc>
                <a:spcPct val="110000"/>
              </a:lnSpc>
              <a:buNone/>
            </a:pPr>
            <a:r>
              <a:rPr lang="en-GB" sz="1200"/>
              <a:t>(COVID-19: understanding the impact on BAME communities, 2020)</a:t>
            </a:r>
          </a:p>
          <a:p>
            <a:pPr marL="0" indent="0">
              <a:lnSpc>
                <a:spcPct val="110000"/>
              </a:lnSpc>
              <a:buNone/>
            </a:pPr>
            <a:r>
              <a:rPr lang="en-GB" sz="1200"/>
              <a:t>(GOV.UK. 2020.) </a:t>
            </a:r>
          </a:p>
          <a:p>
            <a:pPr marL="0" indent="0">
              <a:lnSpc>
                <a:spcPct val="110000"/>
              </a:lnSpc>
              <a:buNone/>
            </a:pPr>
            <a:endParaRPr lang="en-US" sz="1400"/>
          </a:p>
          <a:p>
            <a:pPr>
              <a:lnSpc>
                <a:spcPct val="110000"/>
              </a:lnSpc>
            </a:pPr>
            <a:endParaRPr lang="en-US" sz="1700"/>
          </a:p>
          <a:p>
            <a:pPr>
              <a:lnSpc>
                <a:spcPct val="110000"/>
              </a:lnSpc>
            </a:pPr>
            <a:endParaRPr lang="en-US" sz="1700"/>
          </a:p>
          <a:p>
            <a:pPr>
              <a:lnSpc>
                <a:spcPct val="110000"/>
              </a:lnSpc>
            </a:pPr>
            <a:endParaRPr lang="en-US" sz="1700"/>
          </a:p>
          <a:p>
            <a:pPr>
              <a:lnSpc>
                <a:spcPct val="110000"/>
              </a:lnSpc>
            </a:pPr>
            <a:endParaRPr lang="en-US" sz="1700"/>
          </a:p>
        </p:txBody>
      </p:sp>
    </p:spTree>
    <p:extLst>
      <p:ext uri="{BB962C8B-B14F-4D97-AF65-F5344CB8AC3E}">
        <p14:creationId xmlns:p14="http://schemas.microsoft.com/office/powerpoint/2010/main" val="3362995130"/>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EFA5174-8E8F-461C-ACE4-9E953808C848}"/>
              </a:ext>
            </a:extLst>
          </p:cNvPr>
          <p:cNvPicPr>
            <a:picLocks noChangeAspect="1"/>
          </p:cNvPicPr>
          <p:nvPr/>
        </p:nvPicPr>
        <p:blipFill>
          <a:blip r:embed="rId2"/>
          <a:stretch>
            <a:fillRect/>
          </a:stretch>
        </p:blipFill>
        <p:spPr>
          <a:xfrm>
            <a:off x="213361" y="741164"/>
            <a:ext cx="5749290" cy="5389959"/>
          </a:xfrm>
          <a:prstGeom prst="rect">
            <a:avLst/>
          </a:prstGeom>
        </p:spPr>
      </p:pic>
      <p:sp>
        <p:nvSpPr>
          <p:cNvPr id="5" name="TextBox 4">
            <a:extLst>
              <a:ext uri="{FF2B5EF4-FFF2-40B4-BE49-F238E27FC236}">
                <a16:creationId xmlns:a16="http://schemas.microsoft.com/office/drawing/2014/main" id="{CD7F1B4E-DE36-44E7-91B7-94297120D08B}"/>
              </a:ext>
            </a:extLst>
          </p:cNvPr>
          <p:cNvSpPr txBox="1"/>
          <p:nvPr/>
        </p:nvSpPr>
        <p:spPr>
          <a:xfrm>
            <a:off x="6385560" y="1135380"/>
            <a:ext cx="3840480" cy="4031873"/>
          </a:xfrm>
          <a:prstGeom prst="rect">
            <a:avLst/>
          </a:prstGeom>
          <a:noFill/>
        </p:spPr>
        <p:txBody>
          <a:bodyPr wrap="square" rtlCol="0">
            <a:spAutoFit/>
          </a:bodyPr>
          <a:lstStyle/>
          <a:p>
            <a:pPr marL="285750" indent="-285750">
              <a:buFont typeface="Wingdings" panose="05000000000000000000" pitchFamily="2" charset="2"/>
              <a:buChar char="§"/>
            </a:pPr>
            <a:r>
              <a:rPr lang="en-GB"/>
              <a:t>Overview of agencies and policies </a:t>
            </a:r>
          </a:p>
          <a:p>
            <a:pPr marL="285750" indent="-285750">
              <a:buFont typeface="Wingdings" panose="05000000000000000000" pitchFamily="2" charset="2"/>
              <a:buChar char="§"/>
            </a:pPr>
            <a:endParaRPr lang="en-GB"/>
          </a:p>
          <a:p>
            <a:pPr marL="285750" indent="-285750">
              <a:buFont typeface="Wingdings" panose="05000000000000000000" pitchFamily="2" charset="2"/>
              <a:buChar char="§"/>
            </a:pPr>
            <a:endParaRPr lang="en-GB"/>
          </a:p>
          <a:p>
            <a:pPr marL="285750" indent="-285750">
              <a:buFont typeface="Wingdings" panose="05000000000000000000" pitchFamily="2" charset="2"/>
              <a:buChar char="§"/>
            </a:pPr>
            <a:endParaRPr lang="en-GB"/>
          </a:p>
          <a:p>
            <a:pPr marL="285750" indent="-285750">
              <a:buFont typeface="Wingdings" panose="05000000000000000000" pitchFamily="2" charset="2"/>
              <a:buChar char="§"/>
            </a:pPr>
            <a:r>
              <a:rPr lang="en-GB"/>
              <a:t>Recommendation and policies to protect ethnic minority groups</a:t>
            </a:r>
          </a:p>
          <a:p>
            <a:pPr marL="285750" indent="-285750">
              <a:buFont typeface="Wingdings" panose="05000000000000000000" pitchFamily="2" charset="2"/>
              <a:buChar char="§"/>
            </a:pPr>
            <a:endParaRPr lang="en-GB"/>
          </a:p>
          <a:p>
            <a:pPr marL="285750" indent="-285750">
              <a:buFont typeface="Wingdings" panose="05000000000000000000" pitchFamily="2" charset="2"/>
              <a:buChar char="§"/>
            </a:pPr>
            <a:endParaRPr lang="en-GB"/>
          </a:p>
          <a:p>
            <a:pPr marL="285750" indent="-285750">
              <a:buFont typeface="Wingdings" panose="05000000000000000000" pitchFamily="2" charset="2"/>
              <a:buChar char="§"/>
            </a:pPr>
            <a:endParaRPr lang="en-GB"/>
          </a:p>
          <a:p>
            <a:pPr marL="285750" indent="-285750">
              <a:buFont typeface="Wingdings" panose="05000000000000000000" pitchFamily="2" charset="2"/>
              <a:buChar char="§"/>
            </a:pPr>
            <a:r>
              <a:rPr lang="en-GB"/>
              <a:t>Implementing a plan for the community</a:t>
            </a:r>
          </a:p>
          <a:p>
            <a:endParaRPr lang="en-GB" sz="1000"/>
          </a:p>
          <a:p>
            <a:endParaRPr lang="en-GB" sz="1000"/>
          </a:p>
          <a:p>
            <a:r>
              <a:rPr lang="en-GB" sz="1200"/>
              <a:t>(Sky News 2020)</a:t>
            </a:r>
          </a:p>
          <a:p>
            <a:endParaRPr lang="en-GB" sz="1000"/>
          </a:p>
          <a:p>
            <a:endParaRPr lang="en-GB"/>
          </a:p>
        </p:txBody>
      </p:sp>
      <p:sp>
        <p:nvSpPr>
          <p:cNvPr id="6" name="TextBox 5">
            <a:extLst>
              <a:ext uri="{FF2B5EF4-FFF2-40B4-BE49-F238E27FC236}">
                <a16:creationId xmlns:a16="http://schemas.microsoft.com/office/drawing/2014/main" id="{73581F04-C4C3-480C-B26E-BAB44774B9B7}"/>
              </a:ext>
            </a:extLst>
          </p:cNvPr>
          <p:cNvSpPr txBox="1"/>
          <p:nvPr/>
        </p:nvSpPr>
        <p:spPr>
          <a:xfrm>
            <a:off x="3048000" y="2274838"/>
            <a:ext cx="6096000" cy="369332"/>
          </a:xfrm>
          <a:prstGeom prst="rect">
            <a:avLst/>
          </a:prstGeom>
          <a:noFill/>
        </p:spPr>
        <p:txBody>
          <a:bodyPr wrap="square">
            <a:spAutoFit/>
          </a:bodyPr>
          <a:lstStyle/>
          <a:p>
            <a:r>
              <a:rPr lang="en-GB"/>
              <a:t>(</a:t>
            </a:r>
          </a:p>
        </p:txBody>
      </p:sp>
    </p:spTree>
    <p:extLst>
      <p:ext uri="{BB962C8B-B14F-4D97-AF65-F5344CB8AC3E}">
        <p14:creationId xmlns:p14="http://schemas.microsoft.com/office/powerpoint/2010/main" val="1763567337"/>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14BD062-B15C-4B6D-A6FC-A2B04755E714}"/>
              </a:ext>
            </a:extLst>
          </p:cNvPr>
          <p:cNvPicPr>
            <a:picLocks noChangeAspect="1"/>
          </p:cNvPicPr>
          <p:nvPr/>
        </p:nvPicPr>
        <p:blipFill>
          <a:blip r:embed="rId2"/>
          <a:stretch>
            <a:fillRect/>
          </a:stretch>
        </p:blipFill>
        <p:spPr>
          <a:xfrm>
            <a:off x="744987" y="734334"/>
            <a:ext cx="5749026" cy="5389331"/>
          </a:xfrm>
          <a:prstGeom prst="rect">
            <a:avLst/>
          </a:prstGeom>
        </p:spPr>
      </p:pic>
      <p:sp>
        <p:nvSpPr>
          <p:cNvPr id="4" name="TextBox 3">
            <a:extLst>
              <a:ext uri="{FF2B5EF4-FFF2-40B4-BE49-F238E27FC236}">
                <a16:creationId xmlns:a16="http://schemas.microsoft.com/office/drawing/2014/main" id="{97054A67-64E1-43F7-893F-1A8B5FA5ECDC}"/>
              </a:ext>
            </a:extLst>
          </p:cNvPr>
          <p:cNvSpPr txBox="1"/>
          <p:nvPr/>
        </p:nvSpPr>
        <p:spPr>
          <a:xfrm>
            <a:off x="6758710" y="1825855"/>
            <a:ext cx="4909648" cy="4031873"/>
          </a:xfrm>
          <a:prstGeom prst="rect">
            <a:avLst/>
          </a:prstGeom>
          <a:noFill/>
        </p:spPr>
        <p:txBody>
          <a:bodyPr wrap="square" rtlCol="0">
            <a:spAutoFit/>
          </a:bodyPr>
          <a:lstStyle/>
          <a:p>
            <a:endParaRPr lang="en-GB"/>
          </a:p>
          <a:p>
            <a:r>
              <a:rPr lang="en-GB"/>
              <a:t>How to stay safe and follow government guidelines</a:t>
            </a:r>
          </a:p>
          <a:p>
            <a:endParaRPr lang="en-GB"/>
          </a:p>
          <a:p>
            <a:r>
              <a:rPr lang="en-GB"/>
              <a:t>Keeping the future safe</a:t>
            </a:r>
          </a:p>
          <a:p>
            <a:endParaRPr lang="en-GB"/>
          </a:p>
          <a:p>
            <a:endParaRPr lang="en-GB" sz="1000"/>
          </a:p>
          <a:p>
            <a:endParaRPr lang="en-GB" sz="1000"/>
          </a:p>
          <a:p>
            <a:endParaRPr lang="en-GB" sz="1000"/>
          </a:p>
          <a:p>
            <a:endParaRPr lang="en-GB" sz="1000"/>
          </a:p>
          <a:p>
            <a:endParaRPr lang="en-GB" sz="1000"/>
          </a:p>
          <a:p>
            <a:endParaRPr lang="en-GB" sz="1000"/>
          </a:p>
          <a:p>
            <a:endParaRPr lang="en-GB" sz="1000"/>
          </a:p>
          <a:p>
            <a:endParaRPr lang="en-GB" sz="1000"/>
          </a:p>
          <a:p>
            <a:endParaRPr lang="en-GB" sz="1000"/>
          </a:p>
          <a:p>
            <a:endParaRPr lang="en-GB" sz="1000"/>
          </a:p>
          <a:p>
            <a:endParaRPr lang="en-GB" sz="1000"/>
          </a:p>
          <a:p>
            <a:endParaRPr lang="en-GB" sz="1000"/>
          </a:p>
          <a:p>
            <a:r>
              <a:rPr lang="en-GB" sz="1000"/>
              <a:t>(How is COVID-19 affecting children and young people in BAME communities?, 2020)</a:t>
            </a:r>
          </a:p>
          <a:p>
            <a:endParaRPr lang="en-GB"/>
          </a:p>
        </p:txBody>
      </p:sp>
    </p:spTree>
    <p:extLst>
      <p:ext uri="{BB962C8B-B14F-4D97-AF65-F5344CB8AC3E}">
        <p14:creationId xmlns:p14="http://schemas.microsoft.com/office/powerpoint/2010/main" val="544185729"/>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2CB9FA-3CD0-4B8E-8DB4-8D5083D783D2}"/>
              </a:ext>
            </a:extLst>
          </p:cNvPr>
          <p:cNvSpPr>
            <a:spLocks noGrp="1"/>
          </p:cNvSpPr>
          <p:nvPr>
            <p:ph type="title"/>
          </p:nvPr>
        </p:nvSpPr>
        <p:spPr>
          <a:xfrm>
            <a:off x="1860177" y="795130"/>
            <a:ext cx="8471646" cy="1011333"/>
          </a:xfrm>
        </p:spPr>
        <p:txBody>
          <a:bodyPr anchor="t"/>
          <a:lstStyle/>
          <a:p>
            <a:pPr>
              <a:lnSpc>
                <a:spcPct val="100000"/>
              </a:lnSpc>
            </a:pPr>
            <a:r>
              <a:rPr lang="en-US" b="1">
                <a:solidFill>
                  <a:srgbClr val="FF0000"/>
                </a:solidFill>
              </a:rPr>
              <a:t>Coronavirus </a:t>
            </a:r>
            <a:br>
              <a:rPr lang="en-US" b="1">
                <a:solidFill>
                  <a:srgbClr val="FF0000"/>
                </a:solidFill>
              </a:rPr>
            </a:br>
            <a:r>
              <a:rPr lang="en-US" b="1">
                <a:solidFill>
                  <a:srgbClr val="FF0000"/>
                </a:solidFill>
              </a:rPr>
              <a:t>health and safety tips</a:t>
            </a:r>
          </a:p>
        </p:txBody>
      </p:sp>
      <p:pic>
        <p:nvPicPr>
          <p:cNvPr id="3" name="Graphic 2" descr="hand washing graphic">
            <a:extLst>
              <a:ext uri="{FF2B5EF4-FFF2-40B4-BE49-F238E27FC236}">
                <a16:creationId xmlns:a16="http://schemas.microsoft.com/office/drawing/2014/main" id="{8F2F90AE-9966-4EDF-B924-F73DCE94BFD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283183" y="1999225"/>
            <a:ext cx="1415579" cy="1327771"/>
          </a:xfrm>
          <a:prstGeom prst="rect">
            <a:avLst/>
          </a:prstGeom>
        </p:spPr>
      </p:pic>
      <p:sp>
        <p:nvSpPr>
          <p:cNvPr id="18" name="TextBox 17">
            <a:extLst>
              <a:ext uri="{FF2B5EF4-FFF2-40B4-BE49-F238E27FC236}">
                <a16:creationId xmlns:a16="http://schemas.microsoft.com/office/drawing/2014/main" id="{8E1DA510-B37E-494B-88B2-2D92AA5433A1}"/>
              </a:ext>
            </a:extLst>
          </p:cNvPr>
          <p:cNvSpPr txBox="1"/>
          <p:nvPr/>
        </p:nvSpPr>
        <p:spPr>
          <a:xfrm>
            <a:off x="2049679" y="3391158"/>
            <a:ext cx="1882588" cy="526939"/>
          </a:xfrm>
          <a:prstGeom prst="rect">
            <a:avLst/>
          </a:prstGeom>
          <a:noFill/>
        </p:spPr>
        <p:txBody>
          <a:bodyPr wrap="square" anchor="t">
            <a:spAutoFit/>
          </a:bodyPr>
          <a:lstStyle/>
          <a:p>
            <a:pPr algn="ctr" rtl="0" fontAlgn="base"/>
            <a:r>
              <a:rPr lang="en-US" sz="1412">
                <a:solidFill>
                  <a:srgbClr val="FF0000"/>
                </a:solidFill>
              </a:rPr>
              <a:t>Wash your hands often </a:t>
            </a:r>
          </a:p>
        </p:txBody>
      </p:sp>
      <p:pic>
        <p:nvPicPr>
          <p:cNvPr id="4" name="Graphic 3" descr="hand sanitizer graphic">
            <a:extLst>
              <a:ext uri="{FF2B5EF4-FFF2-40B4-BE49-F238E27FC236}">
                <a16:creationId xmlns:a16="http://schemas.microsoft.com/office/drawing/2014/main" id="{13C00A84-8B31-41DA-BB74-65EEA17B305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347934" y="1999225"/>
            <a:ext cx="1415580" cy="1327607"/>
          </a:xfrm>
          <a:prstGeom prst="rect">
            <a:avLst/>
          </a:prstGeom>
        </p:spPr>
      </p:pic>
      <p:sp>
        <p:nvSpPr>
          <p:cNvPr id="19" name="TextBox 18">
            <a:extLst>
              <a:ext uri="{FF2B5EF4-FFF2-40B4-BE49-F238E27FC236}">
                <a16:creationId xmlns:a16="http://schemas.microsoft.com/office/drawing/2014/main" id="{E280B5E1-9E1C-4D95-8ECA-AE6E1030ADB2}"/>
              </a:ext>
            </a:extLst>
          </p:cNvPr>
          <p:cNvSpPr txBox="1"/>
          <p:nvPr/>
        </p:nvSpPr>
        <p:spPr>
          <a:xfrm>
            <a:off x="4205511" y="3399184"/>
            <a:ext cx="1882588" cy="526939"/>
          </a:xfrm>
          <a:prstGeom prst="rect">
            <a:avLst/>
          </a:prstGeom>
          <a:noFill/>
        </p:spPr>
        <p:txBody>
          <a:bodyPr wrap="square" anchor="t">
            <a:spAutoFit/>
          </a:bodyPr>
          <a:lstStyle/>
          <a:p>
            <a:pPr algn="ctr" rtl="0" fontAlgn="base"/>
            <a:r>
              <a:rPr lang="en-US" sz="1412">
                <a:solidFill>
                  <a:srgbClr val="FF0000"/>
                </a:solidFill>
              </a:rPr>
              <a:t>Use hand </a:t>
            </a:r>
          </a:p>
          <a:p>
            <a:pPr algn="ctr" rtl="0" fontAlgn="base"/>
            <a:r>
              <a:rPr lang="en-US" sz="1412">
                <a:solidFill>
                  <a:srgbClr val="FF0000"/>
                </a:solidFill>
              </a:rPr>
              <a:t>sanitizer </a:t>
            </a:r>
          </a:p>
        </p:txBody>
      </p:sp>
      <p:pic>
        <p:nvPicPr>
          <p:cNvPr id="11" name="Graphic 10" descr="wear a mask graphic">
            <a:extLst>
              <a:ext uri="{FF2B5EF4-FFF2-40B4-BE49-F238E27FC236}">
                <a16:creationId xmlns:a16="http://schemas.microsoft.com/office/drawing/2014/main" id="{BA9C8C25-A900-485B-A7C6-E2F231BF7BA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412684" y="1999225"/>
            <a:ext cx="1415580" cy="1532878"/>
          </a:xfrm>
          <a:prstGeom prst="rect">
            <a:avLst/>
          </a:prstGeom>
        </p:spPr>
      </p:pic>
      <p:sp>
        <p:nvSpPr>
          <p:cNvPr id="20" name="TextBox 19">
            <a:extLst>
              <a:ext uri="{FF2B5EF4-FFF2-40B4-BE49-F238E27FC236}">
                <a16:creationId xmlns:a16="http://schemas.microsoft.com/office/drawing/2014/main" id="{F83740E6-A399-4C9C-829C-AC95148A21AB}"/>
              </a:ext>
            </a:extLst>
          </p:cNvPr>
          <p:cNvSpPr txBox="1"/>
          <p:nvPr/>
        </p:nvSpPr>
        <p:spPr>
          <a:xfrm>
            <a:off x="6179180" y="3391158"/>
            <a:ext cx="1882588" cy="309637"/>
          </a:xfrm>
          <a:prstGeom prst="rect">
            <a:avLst/>
          </a:prstGeom>
          <a:noFill/>
        </p:spPr>
        <p:txBody>
          <a:bodyPr wrap="square" anchor="t">
            <a:spAutoFit/>
          </a:bodyPr>
          <a:lstStyle/>
          <a:p>
            <a:pPr algn="ctr" rtl="0" fontAlgn="base"/>
            <a:r>
              <a:rPr lang="en-US" sz="1412">
                <a:solidFill>
                  <a:srgbClr val="FF0000"/>
                </a:solidFill>
              </a:rPr>
              <a:t>Wear a mask </a:t>
            </a:r>
          </a:p>
        </p:txBody>
      </p:sp>
      <p:pic>
        <p:nvPicPr>
          <p:cNvPr id="7" name="Graphic 6" descr="don't touch your face graphic">
            <a:extLst>
              <a:ext uri="{FF2B5EF4-FFF2-40B4-BE49-F238E27FC236}">
                <a16:creationId xmlns:a16="http://schemas.microsoft.com/office/drawing/2014/main" id="{732AFBB6-34C4-402D-88C4-63F8B8738224}"/>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493237" y="1999225"/>
            <a:ext cx="1415580" cy="1370261"/>
          </a:xfrm>
          <a:prstGeom prst="rect">
            <a:avLst/>
          </a:prstGeom>
        </p:spPr>
      </p:pic>
      <p:sp>
        <p:nvSpPr>
          <p:cNvPr id="21" name="TextBox 20">
            <a:extLst>
              <a:ext uri="{FF2B5EF4-FFF2-40B4-BE49-F238E27FC236}">
                <a16:creationId xmlns:a16="http://schemas.microsoft.com/office/drawing/2014/main" id="{90BEDE68-A15E-4857-8BD1-5FCE13A452FC}"/>
              </a:ext>
            </a:extLst>
          </p:cNvPr>
          <p:cNvSpPr txBox="1"/>
          <p:nvPr/>
        </p:nvSpPr>
        <p:spPr>
          <a:xfrm>
            <a:off x="8477435" y="3391158"/>
            <a:ext cx="1415580" cy="526939"/>
          </a:xfrm>
          <a:prstGeom prst="rect">
            <a:avLst/>
          </a:prstGeom>
          <a:noFill/>
        </p:spPr>
        <p:txBody>
          <a:bodyPr wrap="square" anchor="t">
            <a:spAutoFit/>
          </a:bodyPr>
          <a:lstStyle/>
          <a:p>
            <a:pPr algn="ctr" rtl="0" fontAlgn="base"/>
            <a:r>
              <a:rPr lang="en-US" sz="1412">
                <a:solidFill>
                  <a:srgbClr val="FF0000"/>
                </a:solidFill>
              </a:rPr>
              <a:t>Don’t touch your face </a:t>
            </a:r>
          </a:p>
        </p:txBody>
      </p:sp>
      <p:pic>
        <p:nvPicPr>
          <p:cNvPr id="8" name="Graphic 7" descr="cover your sneezes and coughs graphic">
            <a:extLst>
              <a:ext uri="{FF2B5EF4-FFF2-40B4-BE49-F238E27FC236}">
                <a16:creationId xmlns:a16="http://schemas.microsoft.com/office/drawing/2014/main" id="{2814279B-097D-406D-9A55-F91BF5A7C1C2}"/>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2283183" y="4354850"/>
            <a:ext cx="1415580" cy="1839454"/>
          </a:xfrm>
          <a:prstGeom prst="rect">
            <a:avLst/>
          </a:prstGeom>
        </p:spPr>
      </p:pic>
      <p:sp>
        <p:nvSpPr>
          <p:cNvPr id="26" name="TextBox 25">
            <a:extLst>
              <a:ext uri="{FF2B5EF4-FFF2-40B4-BE49-F238E27FC236}">
                <a16:creationId xmlns:a16="http://schemas.microsoft.com/office/drawing/2014/main" id="{9EF69F37-93C7-477A-9DC0-0BF7487FD52E}"/>
              </a:ext>
            </a:extLst>
          </p:cNvPr>
          <p:cNvSpPr txBox="1"/>
          <p:nvPr/>
        </p:nvSpPr>
        <p:spPr>
          <a:xfrm>
            <a:off x="2049679" y="5747209"/>
            <a:ext cx="1882588" cy="526939"/>
          </a:xfrm>
          <a:prstGeom prst="rect">
            <a:avLst/>
          </a:prstGeom>
          <a:noFill/>
        </p:spPr>
        <p:txBody>
          <a:bodyPr wrap="square">
            <a:spAutoFit/>
          </a:bodyPr>
          <a:lstStyle/>
          <a:p>
            <a:pPr algn="ctr" rtl="0" fontAlgn="base"/>
            <a:r>
              <a:rPr lang="en-US" sz="1412">
                <a:solidFill>
                  <a:srgbClr val="FF0000"/>
                </a:solidFill>
              </a:rPr>
              <a:t>Cover your sneezes </a:t>
            </a:r>
          </a:p>
          <a:p>
            <a:pPr algn="ctr" rtl="0" fontAlgn="base"/>
            <a:r>
              <a:rPr lang="en-US" sz="1412">
                <a:solidFill>
                  <a:srgbClr val="FF0000"/>
                </a:solidFill>
              </a:rPr>
              <a:t>and coughs </a:t>
            </a:r>
          </a:p>
        </p:txBody>
      </p:sp>
      <p:pic>
        <p:nvPicPr>
          <p:cNvPr id="5" name="Graphic 4" descr="social distancing graphic">
            <a:extLst>
              <a:ext uri="{FF2B5EF4-FFF2-40B4-BE49-F238E27FC236}">
                <a16:creationId xmlns:a16="http://schemas.microsoft.com/office/drawing/2014/main" id="{8A2F204A-8E09-49DB-B70E-AC22DB1BE196}"/>
              </a:ext>
            </a:extLst>
          </p:cNvPr>
          <p:cNvPicPr>
            <a:picLocks noChangeAspect="1"/>
          </p:cNvPicPr>
          <p:nvPr/>
        </p:nvPicPr>
        <p:blipFill>
          <a:blip r:embed="rId11">
            <a:extLst>
              <a:ext uri="{28A0092B-C50C-407E-A947-70E740481C1C}">
                <a14:useLocalDpi xmlns:a14="http://schemas.microsoft.com/office/drawing/2010/main" val="0"/>
              </a:ext>
            </a:extLst>
          </a:blip>
          <a:srcRect/>
          <a:stretch/>
        </p:blipFill>
        <p:spPr>
          <a:xfrm>
            <a:off x="4347933" y="4356012"/>
            <a:ext cx="1415582" cy="1325282"/>
          </a:xfrm>
          <a:prstGeom prst="rect">
            <a:avLst/>
          </a:prstGeom>
        </p:spPr>
      </p:pic>
      <p:sp>
        <p:nvSpPr>
          <p:cNvPr id="27" name="TextBox 26">
            <a:extLst>
              <a:ext uri="{FF2B5EF4-FFF2-40B4-BE49-F238E27FC236}">
                <a16:creationId xmlns:a16="http://schemas.microsoft.com/office/drawing/2014/main" id="{C7DCA714-E661-4171-875B-981FBF5F73E1}"/>
              </a:ext>
            </a:extLst>
          </p:cNvPr>
          <p:cNvSpPr txBox="1"/>
          <p:nvPr/>
        </p:nvSpPr>
        <p:spPr>
          <a:xfrm>
            <a:off x="4114430" y="5747209"/>
            <a:ext cx="1882588" cy="526939"/>
          </a:xfrm>
          <a:prstGeom prst="rect">
            <a:avLst/>
          </a:prstGeom>
          <a:noFill/>
        </p:spPr>
        <p:txBody>
          <a:bodyPr wrap="square">
            <a:spAutoFit/>
          </a:bodyPr>
          <a:lstStyle/>
          <a:p>
            <a:pPr algn="ctr" rtl="0" fontAlgn="base"/>
            <a:r>
              <a:rPr lang="en-US" sz="1412">
                <a:solidFill>
                  <a:srgbClr val="FF0000"/>
                </a:solidFill>
              </a:rPr>
              <a:t>Avoid close</a:t>
            </a:r>
          </a:p>
          <a:p>
            <a:pPr algn="ctr" rtl="0" fontAlgn="base"/>
            <a:r>
              <a:rPr lang="en-US" sz="1412">
                <a:solidFill>
                  <a:srgbClr val="FF0000"/>
                </a:solidFill>
              </a:rPr>
              <a:t>contact </a:t>
            </a:r>
          </a:p>
        </p:txBody>
      </p:sp>
      <p:pic>
        <p:nvPicPr>
          <p:cNvPr id="6" name="Graphic 5" descr="use your own supplies graphic">
            <a:extLst>
              <a:ext uri="{FF2B5EF4-FFF2-40B4-BE49-F238E27FC236}">
                <a16:creationId xmlns:a16="http://schemas.microsoft.com/office/drawing/2014/main" id="{6D7496F5-7699-4DF3-A2F8-E41C03F817D2}"/>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6412773" y="4354850"/>
            <a:ext cx="1415404" cy="1327607"/>
          </a:xfrm>
          <a:prstGeom prst="rect">
            <a:avLst/>
          </a:prstGeom>
        </p:spPr>
      </p:pic>
      <p:sp>
        <p:nvSpPr>
          <p:cNvPr id="28" name="TextBox 27">
            <a:extLst>
              <a:ext uri="{FF2B5EF4-FFF2-40B4-BE49-F238E27FC236}">
                <a16:creationId xmlns:a16="http://schemas.microsoft.com/office/drawing/2014/main" id="{C1B93847-9163-4AA0-AE42-AF4E4D8A3C72}"/>
              </a:ext>
            </a:extLst>
          </p:cNvPr>
          <p:cNvSpPr txBox="1"/>
          <p:nvPr/>
        </p:nvSpPr>
        <p:spPr>
          <a:xfrm>
            <a:off x="6179180" y="5747209"/>
            <a:ext cx="1882588" cy="526939"/>
          </a:xfrm>
          <a:prstGeom prst="rect">
            <a:avLst/>
          </a:prstGeom>
          <a:noFill/>
        </p:spPr>
        <p:txBody>
          <a:bodyPr wrap="square">
            <a:spAutoFit/>
          </a:bodyPr>
          <a:lstStyle/>
          <a:p>
            <a:pPr algn="ctr" rtl="0" fontAlgn="base"/>
            <a:r>
              <a:rPr lang="en-US" sz="1412">
                <a:solidFill>
                  <a:srgbClr val="FF0000"/>
                </a:solidFill>
              </a:rPr>
              <a:t>Use your own supplies </a:t>
            </a:r>
          </a:p>
        </p:txBody>
      </p:sp>
      <p:pic>
        <p:nvPicPr>
          <p:cNvPr id="10" name="Graphic 9" descr="clean your electronics graphic">
            <a:extLst>
              <a:ext uri="{FF2B5EF4-FFF2-40B4-BE49-F238E27FC236}">
                <a16:creationId xmlns:a16="http://schemas.microsoft.com/office/drawing/2014/main" id="{082E8900-AF68-4161-87B0-BB145D73A8E8}"/>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8493237" y="4354850"/>
            <a:ext cx="1415580" cy="1327607"/>
          </a:xfrm>
          <a:prstGeom prst="rect">
            <a:avLst/>
          </a:prstGeom>
        </p:spPr>
      </p:pic>
      <p:sp>
        <p:nvSpPr>
          <p:cNvPr id="29" name="TextBox 28">
            <a:extLst>
              <a:ext uri="{FF2B5EF4-FFF2-40B4-BE49-F238E27FC236}">
                <a16:creationId xmlns:a16="http://schemas.microsoft.com/office/drawing/2014/main" id="{0826FE9C-10D3-4622-BF61-7F1B7B8F6621}"/>
              </a:ext>
            </a:extLst>
          </p:cNvPr>
          <p:cNvSpPr txBox="1"/>
          <p:nvPr/>
        </p:nvSpPr>
        <p:spPr>
          <a:xfrm>
            <a:off x="8376485" y="5747209"/>
            <a:ext cx="1649084" cy="526939"/>
          </a:xfrm>
          <a:prstGeom prst="rect">
            <a:avLst/>
          </a:prstGeom>
          <a:noFill/>
        </p:spPr>
        <p:txBody>
          <a:bodyPr wrap="square">
            <a:spAutoFit/>
          </a:bodyPr>
          <a:lstStyle/>
          <a:p>
            <a:pPr algn="ctr" rtl="0" fontAlgn="base"/>
            <a:r>
              <a:rPr lang="en-US" sz="1412">
                <a:solidFill>
                  <a:schemeClr val="accent1"/>
                </a:solidFill>
              </a:rPr>
              <a:t>​</a:t>
            </a:r>
            <a:r>
              <a:rPr lang="en-US" sz="1412">
                <a:solidFill>
                  <a:srgbClr val="FF0000"/>
                </a:solidFill>
              </a:rPr>
              <a:t>Clean your electronics</a:t>
            </a:r>
          </a:p>
        </p:txBody>
      </p:sp>
    </p:spTree>
    <p:extLst>
      <p:ext uri="{BB962C8B-B14F-4D97-AF65-F5344CB8AC3E}">
        <p14:creationId xmlns:p14="http://schemas.microsoft.com/office/powerpoint/2010/main" val="606387428"/>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2000"/>
                                        <p:tgtEl>
                                          <p:spTgt spid="4"/>
                                        </p:tgtEl>
                                      </p:cBhvr>
                                    </p:animEffect>
                                    <p:anim calcmode="lin" valueType="num">
                                      <p:cBhvr>
                                        <p:cTn id="15" dur="2000" fill="hold"/>
                                        <p:tgtEl>
                                          <p:spTgt spid="4"/>
                                        </p:tgtEl>
                                        <p:attrNameLst>
                                          <p:attrName>ppt_w</p:attrName>
                                        </p:attrNameLst>
                                      </p:cBhvr>
                                      <p:tavLst>
                                        <p:tav tm="0" fmla="#ppt_w*sin(2.5*pi*$)">
                                          <p:val>
                                            <p:fltVal val="0"/>
                                          </p:val>
                                        </p:tav>
                                        <p:tav tm="100000">
                                          <p:val>
                                            <p:fltVal val="1"/>
                                          </p:val>
                                        </p:tav>
                                      </p:tavLst>
                                    </p:anim>
                                    <p:anim calcmode="lin" valueType="num">
                                      <p:cBhvr>
                                        <p:cTn id="16"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2000"/>
                                        <p:tgtEl>
                                          <p:spTgt spid="11"/>
                                        </p:tgtEl>
                                      </p:cBhvr>
                                    </p:animEffect>
                                    <p:anim calcmode="lin" valueType="num">
                                      <p:cBhvr>
                                        <p:cTn id="22" dur="2000" fill="hold"/>
                                        <p:tgtEl>
                                          <p:spTgt spid="11"/>
                                        </p:tgtEl>
                                        <p:attrNameLst>
                                          <p:attrName>ppt_w</p:attrName>
                                        </p:attrNameLst>
                                      </p:cBhvr>
                                      <p:tavLst>
                                        <p:tav tm="0" fmla="#ppt_w*sin(2.5*pi*$)">
                                          <p:val>
                                            <p:fltVal val="0"/>
                                          </p:val>
                                        </p:tav>
                                        <p:tav tm="100000">
                                          <p:val>
                                            <p:fltVal val="1"/>
                                          </p:val>
                                        </p:tav>
                                      </p:tavLst>
                                    </p:anim>
                                    <p:anim calcmode="lin" valueType="num">
                                      <p:cBhvr>
                                        <p:cTn id="23" dur="2000" fill="hold"/>
                                        <p:tgtEl>
                                          <p:spTgt spid="11"/>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2000"/>
                                        <p:tgtEl>
                                          <p:spTgt spid="7"/>
                                        </p:tgtEl>
                                      </p:cBhvr>
                                    </p:animEffect>
                                    <p:anim calcmode="lin" valueType="num">
                                      <p:cBhvr>
                                        <p:cTn id="29" dur="2000" fill="hold"/>
                                        <p:tgtEl>
                                          <p:spTgt spid="7"/>
                                        </p:tgtEl>
                                        <p:attrNameLst>
                                          <p:attrName>ppt_w</p:attrName>
                                        </p:attrNameLst>
                                      </p:cBhvr>
                                      <p:tavLst>
                                        <p:tav tm="0" fmla="#ppt_w*sin(2.5*pi*$)">
                                          <p:val>
                                            <p:fltVal val="0"/>
                                          </p:val>
                                        </p:tav>
                                        <p:tav tm="100000">
                                          <p:val>
                                            <p:fltVal val="1"/>
                                          </p:val>
                                        </p:tav>
                                      </p:tavLst>
                                    </p:anim>
                                    <p:anim calcmode="lin" valueType="num">
                                      <p:cBhvr>
                                        <p:cTn id="30"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nodeType="click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fade">
                                      <p:cBhvr>
                                        <p:cTn id="35" dur="2000"/>
                                        <p:tgtEl>
                                          <p:spTgt spid="8"/>
                                        </p:tgtEl>
                                      </p:cBhvr>
                                    </p:animEffect>
                                    <p:anim calcmode="lin" valueType="num">
                                      <p:cBhvr>
                                        <p:cTn id="36" dur="2000" fill="hold"/>
                                        <p:tgtEl>
                                          <p:spTgt spid="8"/>
                                        </p:tgtEl>
                                        <p:attrNameLst>
                                          <p:attrName>ppt_w</p:attrName>
                                        </p:attrNameLst>
                                      </p:cBhvr>
                                      <p:tavLst>
                                        <p:tav tm="0" fmla="#ppt_w*sin(2.5*pi*$)">
                                          <p:val>
                                            <p:fltVal val="0"/>
                                          </p:val>
                                        </p:tav>
                                        <p:tav tm="100000">
                                          <p:val>
                                            <p:fltVal val="1"/>
                                          </p:val>
                                        </p:tav>
                                      </p:tavLst>
                                    </p:anim>
                                    <p:anim calcmode="lin" valueType="num">
                                      <p:cBhvr>
                                        <p:cTn id="37" dur="2000" fill="hold"/>
                                        <p:tgtEl>
                                          <p:spTgt spid="8"/>
                                        </p:tgtEl>
                                        <p:attrNameLst>
                                          <p:attrName>ppt_h</p:attrName>
                                        </p:attrNameLst>
                                      </p:cBhvr>
                                      <p:tavLst>
                                        <p:tav tm="0">
                                          <p:val>
                                            <p:strVal val="#ppt_h"/>
                                          </p:val>
                                        </p:tav>
                                        <p:tav tm="100000">
                                          <p:val>
                                            <p:strVal val="#ppt_h"/>
                                          </p:val>
                                        </p:tav>
                                      </p:tavLst>
                                    </p:anim>
                                  </p:childTnLst>
                                </p:cTn>
                              </p:par>
                            </p:childTnLst>
                          </p:cTn>
                        </p:par>
                      </p:childTnLst>
                    </p:cTn>
                  </p:par>
                  <p:par>
                    <p:cTn id="38" fill="hold">
                      <p:stCondLst>
                        <p:cond delay="indefinite"/>
                      </p:stCondLst>
                      <p:childTnLst>
                        <p:par>
                          <p:cTn id="39" fill="hold">
                            <p:stCondLst>
                              <p:cond delay="0"/>
                            </p:stCondLst>
                            <p:childTnLst>
                              <p:par>
                                <p:cTn id="40" presetID="45" presetClass="entr" presetSubtype="0" fill="hold" nodeType="click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fade">
                                      <p:cBhvr>
                                        <p:cTn id="42" dur="2000"/>
                                        <p:tgtEl>
                                          <p:spTgt spid="5"/>
                                        </p:tgtEl>
                                      </p:cBhvr>
                                    </p:animEffect>
                                    <p:anim calcmode="lin" valueType="num">
                                      <p:cBhvr>
                                        <p:cTn id="43" dur="2000" fill="hold"/>
                                        <p:tgtEl>
                                          <p:spTgt spid="5"/>
                                        </p:tgtEl>
                                        <p:attrNameLst>
                                          <p:attrName>ppt_w</p:attrName>
                                        </p:attrNameLst>
                                      </p:cBhvr>
                                      <p:tavLst>
                                        <p:tav tm="0" fmla="#ppt_w*sin(2.5*pi*$)">
                                          <p:val>
                                            <p:fltVal val="0"/>
                                          </p:val>
                                        </p:tav>
                                        <p:tav tm="100000">
                                          <p:val>
                                            <p:fltVal val="1"/>
                                          </p:val>
                                        </p:tav>
                                      </p:tavLst>
                                    </p:anim>
                                    <p:anim calcmode="lin" valueType="num">
                                      <p:cBhvr>
                                        <p:cTn id="44" dur="2000" fill="hold"/>
                                        <p:tgtEl>
                                          <p:spTgt spid="5"/>
                                        </p:tgtEl>
                                        <p:attrNameLst>
                                          <p:attrName>ppt_h</p:attrName>
                                        </p:attrNameLst>
                                      </p:cBhvr>
                                      <p:tavLst>
                                        <p:tav tm="0">
                                          <p:val>
                                            <p:strVal val="#ppt_h"/>
                                          </p:val>
                                        </p:tav>
                                        <p:tav tm="100000">
                                          <p:val>
                                            <p:strVal val="#ppt_h"/>
                                          </p:val>
                                        </p:tav>
                                      </p:tavLst>
                                    </p:anim>
                                  </p:childTnLst>
                                </p:cTn>
                              </p:par>
                            </p:childTnLst>
                          </p:cTn>
                        </p:par>
                      </p:childTnLst>
                    </p:cTn>
                  </p:par>
                  <p:par>
                    <p:cTn id="45" fill="hold">
                      <p:stCondLst>
                        <p:cond delay="indefinite"/>
                      </p:stCondLst>
                      <p:childTnLst>
                        <p:par>
                          <p:cTn id="46" fill="hold">
                            <p:stCondLst>
                              <p:cond delay="0"/>
                            </p:stCondLst>
                            <p:childTnLst>
                              <p:par>
                                <p:cTn id="47" presetID="45" presetClass="entr" presetSubtype="0" fill="hold" nodeType="clickEffect">
                                  <p:stCondLst>
                                    <p:cond delay="0"/>
                                  </p:stCondLst>
                                  <p:childTnLst>
                                    <p:set>
                                      <p:cBhvr>
                                        <p:cTn id="48" dur="1" fill="hold">
                                          <p:stCondLst>
                                            <p:cond delay="0"/>
                                          </p:stCondLst>
                                        </p:cTn>
                                        <p:tgtEl>
                                          <p:spTgt spid="6"/>
                                        </p:tgtEl>
                                        <p:attrNameLst>
                                          <p:attrName>style.visibility</p:attrName>
                                        </p:attrNameLst>
                                      </p:cBhvr>
                                      <p:to>
                                        <p:strVal val="visible"/>
                                      </p:to>
                                    </p:set>
                                    <p:animEffect transition="in" filter="fade">
                                      <p:cBhvr>
                                        <p:cTn id="49" dur="2000"/>
                                        <p:tgtEl>
                                          <p:spTgt spid="6"/>
                                        </p:tgtEl>
                                      </p:cBhvr>
                                    </p:animEffect>
                                    <p:anim calcmode="lin" valueType="num">
                                      <p:cBhvr>
                                        <p:cTn id="50" dur="2000" fill="hold"/>
                                        <p:tgtEl>
                                          <p:spTgt spid="6"/>
                                        </p:tgtEl>
                                        <p:attrNameLst>
                                          <p:attrName>ppt_w</p:attrName>
                                        </p:attrNameLst>
                                      </p:cBhvr>
                                      <p:tavLst>
                                        <p:tav tm="0" fmla="#ppt_w*sin(2.5*pi*$)">
                                          <p:val>
                                            <p:fltVal val="0"/>
                                          </p:val>
                                        </p:tav>
                                        <p:tav tm="100000">
                                          <p:val>
                                            <p:fltVal val="1"/>
                                          </p:val>
                                        </p:tav>
                                      </p:tavLst>
                                    </p:anim>
                                    <p:anim calcmode="lin" valueType="num">
                                      <p:cBhvr>
                                        <p:cTn id="51" dur="2000" fill="hold"/>
                                        <p:tgtEl>
                                          <p:spTgt spid="6"/>
                                        </p:tgtEl>
                                        <p:attrNameLst>
                                          <p:attrName>ppt_h</p:attrName>
                                        </p:attrNameLst>
                                      </p:cBhvr>
                                      <p:tavLst>
                                        <p:tav tm="0">
                                          <p:val>
                                            <p:strVal val="#ppt_h"/>
                                          </p:val>
                                        </p:tav>
                                        <p:tav tm="100000">
                                          <p:val>
                                            <p:strVal val="#ppt_h"/>
                                          </p:val>
                                        </p:tav>
                                      </p:tavLst>
                                    </p:anim>
                                  </p:childTnLst>
                                </p:cTn>
                              </p:par>
                            </p:childTnLst>
                          </p:cTn>
                        </p:par>
                      </p:childTnLst>
                    </p:cTn>
                  </p:par>
                  <p:par>
                    <p:cTn id="52" fill="hold">
                      <p:stCondLst>
                        <p:cond delay="indefinite"/>
                      </p:stCondLst>
                      <p:childTnLst>
                        <p:par>
                          <p:cTn id="53" fill="hold">
                            <p:stCondLst>
                              <p:cond delay="0"/>
                            </p:stCondLst>
                            <p:childTnLst>
                              <p:par>
                                <p:cTn id="54" presetID="45" presetClass="entr" presetSubtype="0" fill="hold" nodeType="clickEffect">
                                  <p:stCondLst>
                                    <p:cond delay="0"/>
                                  </p:stCondLst>
                                  <p:childTnLst>
                                    <p:set>
                                      <p:cBhvr>
                                        <p:cTn id="55" dur="1" fill="hold">
                                          <p:stCondLst>
                                            <p:cond delay="0"/>
                                          </p:stCondLst>
                                        </p:cTn>
                                        <p:tgtEl>
                                          <p:spTgt spid="10"/>
                                        </p:tgtEl>
                                        <p:attrNameLst>
                                          <p:attrName>style.visibility</p:attrName>
                                        </p:attrNameLst>
                                      </p:cBhvr>
                                      <p:to>
                                        <p:strVal val="visible"/>
                                      </p:to>
                                    </p:set>
                                    <p:animEffect transition="in" filter="fade">
                                      <p:cBhvr>
                                        <p:cTn id="56" dur="2000"/>
                                        <p:tgtEl>
                                          <p:spTgt spid="10"/>
                                        </p:tgtEl>
                                      </p:cBhvr>
                                    </p:animEffect>
                                    <p:anim calcmode="lin" valueType="num">
                                      <p:cBhvr>
                                        <p:cTn id="57" dur="2000" fill="hold"/>
                                        <p:tgtEl>
                                          <p:spTgt spid="10"/>
                                        </p:tgtEl>
                                        <p:attrNameLst>
                                          <p:attrName>ppt_w</p:attrName>
                                        </p:attrNameLst>
                                      </p:cBhvr>
                                      <p:tavLst>
                                        <p:tav tm="0" fmla="#ppt_w*sin(2.5*pi*$)">
                                          <p:val>
                                            <p:fltVal val="0"/>
                                          </p:val>
                                        </p:tav>
                                        <p:tav tm="100000">
                                          <p:val>
                                            <p:fltVal val="1"/>
                                          </p:val>
                                        </p:tav>
                                      </p:tavLst>
                                    </p:anim>
                                    <p:anim calcmode="lin" valueType="num">
                                      <p:cBhvr>
                                        <p:cTn id="58" dur="2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5D6680C-06C2-0D4A-93CF-E25C9FF8A637}"/>
              </a:ext>
            </a:extLst>
          </p:cNvPr>
          <p:cNvSpPr>
            <a:spLocks noGrp="1"/>
          </p:cNvSpPr>
          <p:nvPr>
            <p:ph idx="1"/>
          </p:nvPr>
        </p:nvSpPr>
        <p:spPr>
          <a:xfrm>
            <a:off x="407376" y="847910"/>
            <a:ext cx="11377246" cy="4806641"/>
          </a:xfrm>
        </p:spPr>
        <p:txBody>
          <a:bodyPr>
            <a:normAutofit/>
          </a:bodyPr>
          <a:lstStyle/>
          <a:p>
            <a:pPr marL="0" indent="0">
              <a:buNone/>
            </a:pPr>
            <a:endParaRPr lang="en-GB" sz="5600"/>
          </a:p>
          <a:p>
            <a:endParaRPr lang="en-GB" sz="5600"/>
          </a:p>
          <a:p>
            <a:endParaRPr lang="en-US"/>
          </a:p>
        </p:txBody>
      </p:sp>
      <p:sp>
        <p:nvSpPr>
          <p:cNvPr id="7" name="TextBox 6">
            <a:extLst>
              <a:ext uri="{FF2B5EF4-FFF2-40B4-BE49-F238E27FC236}">
                <a16:creationId xmlns:a16="http://schemas.microsoft.com/office/drawing/2014/main" id="{B68F5B3C-3189-C745-898A-0FEF3EBABA9B}"/>
              </a:ext>
            </a:extLst>
          </p:cNvPr>
          <p:cNvSpPr txBox="1"/>
          <p:nvPr/>
        </p:nvSpPr>
        <p:spPr>
          <a:xfrm>
            <a:off x="756139" y="158261"/>
            <a:ext cx="1237583" cy="369332"/>
          </a:xfrm>
          <a:prstGeom prst="rect">
            <a:avLst/>
          </a:prstGeom>
          <a:noFill/>
        </p:spPr>
        <p:txBody>
          <a:bodyPr wrap="none" rtlCol="0">
            <a:spAutoFit/>
          </a:bodyPr>
          <a:lstStyle/>
          <a:p>
            <a:r>
              <a:rPr lang="en-US"/>
              <a:t>References</a:t>
            </a:r>
          </a:p>
        </p:txBody>
      </p:sp>
      <p:sp>
        <p:nvSpPr>
          <p:cNvPr id="4" name="Rectangle 1">
            <a:extLst>
              <a:ext uri="{FF2B5EF4-FFF2-40B4-BE49-F238E27FC236}">
                <a16:creationId xmlns:a16="http://schemas.microsoft.com/office/drawing/2014/main" id="{B7FE6FEF-13F4-294E-B693-D3674DDD7D65}"/>
              </a:ext>
            </a:extLst>
          </p:cNvPr>
          <p:cNvSpPr>
            <a:spLocks noChangeArrowheads="1"/>
          </p:cNvSpPr>
          <p:nvPr/>
        </p:nvSpPr>
        <p:spPr bwMode="auto">
          <a:xfrm>
            <a:off x="756139" y="1418243"/>
            <a:ext cx="10679722" cy="433965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2081213" algn="l"/>
              </a:tabLst>
              <a:defRPr>
                <a:solidFill>
                  <a:schemeClr val="tx1"/>
                </a:solidFill>
                <a:latin typeface="Arial" panose="020B0604020202020204" pitchFamily="34" charset="0"/>
              </a:defRPr>
            </a:lvl1pPr>
            <a:lvl2pPr eaLnBrk="0" fontAlgn="base" hangingPunct="0">
              <a:spcBef>
                <a:spcPct val="0"/>
              </a:spcBef>
              <a:spcAft>
                <a:spcPct val="0"/>
              </a:spcAft>
              <a:tabLst>
                <a:tab pos="2081213" algn="l"/>
              </a:tabLst>
              <a:defRPr>
                <a:solidFill>
                  <a:schemeClr val="tx1"/>
                </a:solidFill>
                <a:latin typeface="Arial" panose="020B0604020202020204" pitchFamily="34" charset="0"/>
              </a:defRPr>
            </a:lvl2pPr>
            <a:lvl3pPr eaLnBrk="0" fontAlgn="base" hangingPunct="0">
              <a:spcBef>
                <a:spcPct val="0"/>
              </a:spcBef>
              <a:spcAft>
                <a:spcPct val="0"/>
              </a:spcAft>
              <a:tabLst>
                <a:tab pos="2081213" algn="l"/>
              </a:tabLst>
              <a:defRPr>
                <a:solidFill>
                  <a:schemeClr val="tx1"/>
                </a:solidFill>
                <a:latin typeface="Arial" panose="020B0604020202020204" pitchFamily="34" charset="0"/>
              </a:defRPr>
            </a:lvl3pPr>
            <a:lvl4pPr eaLnBrk="0" fontAlgn="base" hangingPunct="0">
              <a:spcBef>
                <a:spcPct val="0"/>
              </a:spcBef>
              <a:spcAft>
                <a:spcPct val="0"/>
              </a:spcAft>
              <a:tabLst>
                <a:tab pos="2081213" algn="l"/>
              </a:tabLst>
              <a:defRPr>
                <a:solidFill>
                  <a:schemeClr val="tx1"/>
                </a:solidFill>
                <a:latin typeface="Arial" panose="020B0604020202020204" pitchFamily="34" charset="0"/>
              </a:defRPr>
            </a:lvl4pPr>
            <a:lvl5pPr eaLnBrk="0" fontAlgn="base" hangingPunct="0">
              <a:spcBef>
                <a:spcPct val="0"/>
              </a:spcBef>
              <a:spcAft>
                <a:spcPct val="0"/>
              </a:spcAft>
              <a:tabLst>
                <a:tab pos="2081213" algn="l"/>
              </a:tabLst>
              <a:defRPr>
                <a:solidFill>
                  <a:schemeClr val="tx1"/>
                </a:solidFill>
                <a:latin typeface="Arial" panose="020B0604020202020204" pitchFamily="34" charset="0"/>
              </a:defRPr>
            </a:lvl5pPr>
            <a:lvl6pPr eaLnBrk="0" fontAlgn="base" hangingPunct="0">
              <a:spcBef>
                <a:spcPct val="0"/>
              </a:spcBef>
              <a:spcAft>
                <a:spcPct val="0"/>
              </a:spcAft>
              <a:tabLst>
                <a:tab pos="2081213" algn="l"/>
              </a:tabLst>
              <a:defRPr>
                <a:solidFill>
                  <a:schemeClr val="tx1"/>
                </a:solidFill>
                <a:latin typeface="Arial" panose="020B0604020202020204" pitchFamily="34" charset="0"/>
              </a:defRPr>
            </a:lvl6pPr>
            <a:lvl7pPr eaLnBrk="0" fontAlgn="base" hangingPunct="0">
              <a:spcBef>
                <a:spcPct val="0"/>
              </a:spcBef>
              <a:spcAft>
                <a:spcPct val="0"/>
              </a:spcAft>
              <a:tabLst>
                <a:tab pos="2081213" algn="l"/>
              </a:tabLst>
              <a:defRPr>
                <a:solidFill>
                  <a:schemeClr val="tx1"/>
                </a:solidFill>
                <a:latin typeface="Arial" panose="020B0604020202020204" pitchFamily="34" charset="0"/>
              </a:defRPr>
            </a:lvl7pPr>
            <a:lvl8pPr eaLnBrk="0" fontAlgn="base" hangingPunct="0">
              <a:spcBef>
                <a:spcPct val="0"/>
              </a:spcBef>
              <a:spcAft>
                <a:spcPct val="0"/>
              </a:spcAft>
              <a:tabLst>
                <a:tab pos="2081213" algn="l"/>
              </a:tabLst>
              <a:defRPr>
                <a:solidFill>
                  <a:schemeClr val="tx1"/>
                </a:solidFill>
                <a:latin typeface="Arial" panose="020B0604020202020204" pitchFamily="34" charset="0"/>
              </a:defRPr>
            </a:lvl8pPr>
            <a:lvl9pPr eaLnBrk="0" fontAlgn="base" hangingPunct="0">
              <a:spcBef>
                <a:spcPct val="0"/>
              </a:spcBef>
              <a:spcAft>
                <a:spcPct val="0"/>
              </a:spcAft>
              <a:tabLst>
                <a:tab pos="2081213" algn="l"/>
              </a:tabLst>
              <a:defRPr>
                <a:solidFill>
                  <a:schemeClr val="tx1"/>
                </a:solidFill>
                <a:latin typeface="Arial" panose="020B0604020202020204" pitchFamily="34" charset="0"/>
              </a:defRPr>
            </a:lvl9pPr>
          </a:lstStyle>
          <a:p>
            <a:pPr marL="0" marR="0" lvl="0" indent="0" algn="just" defTabSz="914400" rtl="0" eaLnBrk="0" fontAlgn="base" latinLnBrk="0" hangingPunct="0">
              <a:lnSpc>
                <a:spcPct val="100000"/>
              </a:lnSpc>
              <a:spcBef>
                <a:spcPct val="0"/>
              </a:spcBef>
              <a:spcAft>
                <a:spcPct val="0"/>
              </a:spcAft>
              <a:buClrTx/>
              <a:buSzTx/>
              <a:buFontTx/>
              <a:buNone/>
              <a:tabLst>
                <a:tab pos="2081213" algn="l"/>
              </a:tabLst>
            </a:pPr>
            <a:r>
              <a:rPr kumimoji="0" lang="en-US" altLang="en-US" sz="1200" i="0" u="none" strike="noStrike" cap="none" normalizeH="0" baseline="0">
                <a:ln>
                  <a:noFill/>
                </a:ln>
                <a:solidFill>
                  <a:srgbClr val="333333"/>
                </a:solidFill>
                <a:effectLst/>
                <a:latin typeface="+mn-lt"/>
                <a:ea typeface="Times New Roman" panose="02020603050405020304" pitchFamily="18" charset="0"/>
                <a:cs typeface="Times New Roman" panose="02020603050405020304" pitchFamily="18" charset="0"/>
              </a:rPr>
              <a:t>Ahmed M.H. Black and Minority Ethnic (BAME) (2020). Alliance Against COVID-19: One Step Forward.  </a:t>
            </a:r>
            <a:r>
              <a:rPr kumimoji="0" lang="en-US" altLang="en-US" sz="1200" i="1" u="none" strike="noStrike" cap="none" normalizeH="0" baseline="0">
                <a:ln>
                  <a:noFill/>
                </a:ln>
                <a:solidFill>
                  <a:srgbClr val="333333"/>
                </a:solidFill>
                <a:effectLst/>
                <a:latin typeface="+mn-lt"/>
                <a:ea typeface="Times New Roman" panose="02020603050405020304" pitchFamily="18" charset="0"/>
                <a:cs typeface="Times New Roman" panose="02020603050405020304" pitchFamily="18" charset="0"/>
              </a:rPr>
              <a:t>J. Racial and Ethnic Health Disparities</a:t>
            </a:r>
            <a:r>
              <a:rPr kumimoji="0" lang="en-US" altLang="en-US" sz="1200" i="0" u="none" strike="noStrike" cap="none" normalizeH="0" baseline="0">
                <a:ln>
                  <a:noFill/>
                </a:ln>
                <a:solidFill>
                  <a:srgbClr val="333333"/>
                </a:solidFill>
                <a:effectLst/>
                <a:latin typeface="+mn-lt"/>
                <a:ea typeface="Times New Roman" panose="02020603050405020304" pitchFamily="18" charset="0"/>
                <a:cs typeface="Times New Roman" panose="02020603050405020304" pitchFamily="18" charset="0"/>
              </a:rPr>
              <a:t> (7) pg. 822–828 available at:  </a:t>
            </a:r>
            <a:r>
              <a:rPr kumimoji="0" lang="en-US" altLang="en-US" sz="1200" i="0" u="none" strike="noStrike" cap="none" normalizeH="0" baseline="0">
                <a:ln>
                  <a:noFill/>
                </a:ln>
                <a:solidFill>
                  <a:schemeClr val="tx1"/>
                </a:solidFill>
                <a:effectLst/>
                <a:latin typeface="+mn-lt"/>
                <a:ea typeface="Times New Roman" panose="02020603050405020304" pitchFamily="18" charset="0"/>
                <a:cs typeface="Times New Roman" panose="02020603050405020304" pitchFamily="18" charset="0"/>
                <a:hlinkClick r:id="rId2"/>
              </a:rPr>
              <a:t>https://doi.org/10.1007/s40615-020-00837-0</a:t>
            </a:r>
            <a:r>
              <a:rPr kumimoji="0" lang="en-US" altLang="en-US" sz="1200" i="0" u="none" strike="noStrike" cap="none" normalizeH="0" baseline="0">
                <a:ln>
                  <a:noFill/>
                </a:ln>
                <a:solidFill>
                  <a:srgbClr val="333333"/>
                </a:solidFill>
                <a:effectLst/>
                <a:latin typeface="+mn-lt"/>
                <a:ea typeface="Times New Roman" panose="02020603050405020304" pitchFamily="18" charset="0"/>
                <a:cs typeface="Times New Roman" panose="02020603050405020304" pitchFamily="18" charset="0"/>
              </a:rPr>
              <a:t>(accessed 6th October)</a:t>
            </a:r>
          </a:p>
          <a:p>
            <a:pPr marL="0" marR="0" lvl="0" indent="0" algn="just" defTabSz="914400" rtl="0" eaLnBrk="0" fontAlgn="base" latinLnBrk="0" hangingPunct="0">
              <a:lnSpc>
                <a:spcPct val="100000"/>
              </a:lnSpc>
              <a:spcBef>
                <a:spcPct val="0"/>
              </a:spcBef>
              <a:spcAft>
                <a:spcPct val="0"/>
              </a:spcAft>
              <a:buClrTx/>
              <a:buSzTx/>
              <a:buFontTx/>
              <a:buNone/>
              <a:tabLst>
                <a:tab pos="2081213" algn="l"/>
              </a:tabLst>
            </a:pPr>
            <a:endParaRPr kumimoji="0" lang="en-US" altLang="en-US" sz="1200" i="0" u="none" strike="noStrike" cap="none" normalizeH="0" baseline="0">
              <a:ln>
                <a:noFill/>
              </a:ln>
              <a:solidFill>
                <a:schemeClr val="tx1"/>
              </a:solidFill>
              <a:effectLst/>
              <a:latin typeface="+mn-lt"/>
              <a:ea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tab pos="2081213" algn="l"/>
              </a:tabLst>
            </a:pPr>
            <a:r>
              <a:rPr kumimoji="0" lang="en-US" altLang="en-US" sz="1200" i="0" u="none" strike="noStrike" cap="none" normalizeH="0" baseline="0">
                <a:ln>
                  <a:noFill/>
                </a:ln>
                <a:solidFill>
                  <a:srgbClr val="000000"/>
                </a:solidFill>
                <a:effectLst/>
                <a:latin typeface="+mn-lt"/>
                <a:ea typeface="Times New Roman" panose="02020603050405020304" pitchFamily="18" charset="0"/>
              </a:rPr>
              <a:t>bma.org,(2020). Available at: https://www.bma.org.uk/advice-and-support/covid-19/your-health/covid-19-risk-assessment (Accessed 15th October 2020)</a:t>
            </a:r>
          </a:p>
          <a:p>
            <a:pPr marL="0" marR="0" lvl="0" indent="0" algn="just" defTabSz="914400" rtl="0" eaLnBrk="0" fontAlgn="base" latinLnBrk="0" hangingPunct="0">
              <a:lnSpc>
                <a:spcPct val="100000"/>
              </a:lnSpc>
              <a:spcBef>
                <a:spcPct val="0"/>
              </a:spcBef>
              <a:spcAft>
                <a:spcPct val="0"/>
              </a:spcAft>
              <a:buClrTx/>
              <a:buSzTx/>
              <a:buFontTx/>
              <a:buNone/>
              <a:tabLst>
                <a:tab pos="2081213" algn="l"/>
              </a:tabLst>
            </a:pPr>
            <a:endParaRPr kumimoji="0" lang="en-US" altLang="en-US" sz="1200" i="0" u="none" strike="noStrike" cap="none" normalizeH="0" baseline="0">
              <a:ln>
                <a:noFill/>
              </a:ln>
              <a:solidFill>
                <a:schemeClr val="tx1"/>
              </a:solidFill>
              <a:effectLst/>
              <a:latin typeface="+mn-lt"/>
              <a:ea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tab pos="2081213" algn="l"/>
              </a:tabLst>
            </a:pPr>
            <a:r>
              <a:rPr kumimoji="0" lang="en-US" altLang="en-US" sz="1200" i="0" u="none" strike="noStrike" cap="none" normalizeH="0" baseline="0">
                <a:ln>
                  <a:noFill/>
                </a:ln>
                <a:solidFill>
                  <a:schemeClr val="tx1"/>
                </a:solidFill>
                <a:effectLst/>
                <a:latin typeface="+mn-lt"/>
                <a:ea typeface="Times New Roman" panose="02020603050405020304" pitchFamily="18" charset="0"/>
                <a:cs typeface="Times New Roman" panose="02020603050405020304" pitchFamily="18" charset="0"/>
              </a:rPr>
              <a:t>Cambridgeshire County Council (2015). </a:t>
            </a:r>
            <a:r>
              <a:rPr kumimoji="0" lang="en-US" altLang="en-US" sz="1200" i="1" u="none" strike="noStrike" cap="none" normalizeH="0" baseline="0">
                <a:ln>
                  <a:noFill/>
                </a:ln>
                <a:solidFill>
                  <a:schemeClr val="tx1"/>
                </a:solidFill>
                <a:effectLst/>
                <a:latin typeface="+mn-lt"/>
                <a:ea typeface="Times New Roman" panose="02020603050405020304" pitchFamily="18" charset="0"/>
                <a:cs typeface="Times New Roman" panose="02020603050405020304" pitchFamily="18" charset="0"/>
              </a:rPr>
              <a:t>Public Mental Health Strategy 2015</a:t>
            </a:r>
            <a:r>
              <a:rPr kumimoji="0" lang="en-US" altLang="en-US" sz="1200" i="0" u="none" strike="noStrike" cap="none" normalizeH="0" baseline="0">
                <a:ln>
                  <a:noFill/>
                </a:ln>
                <a:solidFill>
                  <a:schemeClr val="tx1"/>
                </a:solidFill>
                <a:effectLst/>
                <a:latin typeface="+mn-lt"/>
                <a:ea typeface="Times New Roman" panose="02020603050405020304" pitchFamily="18" charset="0"/>
                <a:cs typeface="Times New Roman" panose="02020603050405020304" pitchFamily="18" charset="0"/>
              </a:rPr>
              <a:t> - 2018, Cambridge, Cambridgeshire County Council.</a:t>
            </a:r>
            <a:endParaRPr kumimoji="0" lang="en-US" altLang="en-US" sz="1200" i="0" u="none" strike="noStrike" cap="none" normalizeH="0" baseline="0">
              <a:ln>
                <a:noFill/>
              </a:ln>
              <a:solidFill>
                <a:schemeClr val="tx1"/>
              </a:solidFill>
              <a:effectLst/>
              <a:latin typeface="+mn-lt"/>
              <a:ea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tab pos="2081213" algn="l"/>
              </a:tabLst>
            </a:pPr>
            <a:endParaRPr lang="en-US" altLang="en-US" sz="1200">
              <a:latin typeface="+mn-lt"/>
              <a:ea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tab pos="2081213" algn="l"/>
              </a:tabLst>
            </a:pPr>
            <a:r>
              <a:rPr kumimoji="0" lang="en-US" altLang="en-US" sz="1200" i="0" u="none" strike="noStrike" cap="none" normalizeH="0" baseline="0">
                <a:ln>
                  <a:noFill/>
                </a:ln>
                <a:solidFill>
                  <a:schemeClr val="tx1"/>
                </a:solidFill>
                <a:effectLst/>
                <a:latin typeface="+mn-lt"/>
                <a:ea typeface="Times New Roman" panose="02020603050405020304" pitchFamily="18" charset="0"/>
                <a:cs typeface="Times New Roman" panose="02020603050405020304" pitchFamily="18" charset="0"/>
              </a:rPr>
              <a:t>COVID-19 &amp; IPC overview (2020). Available at: </a:t>
            </a:r>
            <a:r>
              <a:rPr kumimoji="0" lang="en-US" altLang="en-US" sz="1200" i="0" u="none" strike="noStrike" cap="none" normalizeH="0" baseline="0">
                <a:ln>
                  <a:noFill/>
                </a:ln>
                <a:solidFill>
                  <a:schemeClr val="tx1"/>
                </a:solidFill>
                <a:effectLst/>
                <a:latin typeface="+mn-lt"/>
                <a:ea typeface="Times New Roman" panose="02020603050405020304" pitchFamily="18" charset="0"/>
                <a:cs typeface="Times New Roman" panose="02020603050405020304" pitchFamily="18" charset="0"/>
                <a:hlinkClick r:id="rId3"/>
              </a:rPr>
              <a:t>https://www.cdc.gov/coronavirus/2019-ncov/hcp/non-us-settings/overview/index.html</a:t>
            </a:r>
            <a:r>
              <a:rPr kumimoji="0" lang="en-US" altLang="en-US" sz="1200" i="0" u="none" strike="noStrike" cap="none" normalizeH="0" baseline="0">
                <a:ln>
                  <a:noFill/>
                </a:ln>
                <a:solidFill>
                  <a:schemeClr val="tx1"/>
                </a:solidFill>
                <a:effectLst/>
                <a:latin typeface="+mn-lt"/>
                <a:ea typeface="Times New Roman" panose="02020603050405020304" pitchFamily="18" charset="0"/>
                <a:cs typeface="Times New Roman" panose="02020603050405020304" pitchFamily="18" charset="0"/>
              </a:rPr>
              <a:t> (accessed 6</a:t>
            </a:r>
            <a:r>
              <a:rPr kumimoji="0" lang="en-US" altLang="en-US" sz="1200" i="0" u="none" strike="noStrike" cap="none" normalizeH="0" baseline="30000">
                <a:ln>
                  <a:noFill/>
                </a:ln>
                <a:solidFill>
                  <a:schemeClr val="tx1"/>
                </a:solidFill>
                <a:effectLst/>
                <a:latin typeface="+mn-lt"/>
                <a:ea typeface="Times New Roman" panose="02020603050405020304" pitchFamily="18" charset="0"/>
                <a:cs typeface="Times New Roman" panose="02020603050405020304" pitchFamily="18" charset="0"/>
              </a:rPr>
              <a:t>th</a:t>
            </a:r>
            <a:r>
              <a:rPr kumimoji="0" lang="en-US" altLang="en-US" sz="1200" i="0" u="none" strike="noStrike" cap="none" normalizeH="0" baseline="0">
                <a:ln>
                  <a:noFill/>
                </a:ln>
                <a:solidFill>
                  <a:schemeClr val="tx1"/>
                </a:solidFill>
                <a:effectLst/>
                <a:latin typeface="+mn-lt"/>
                <a:ea typeface="Times New Roman" panose="02020603050405020304" pitchFamily="18" charset="0"/>
                <a:cs typeface="Times New Roman" panose="02020603050405020304" pitchFamily="18" charset="0"/>
              </a:rPr>
              <a:t> October, 2020).</a:t>
            </a:r>
          </a:p>
          <a:p>
            <a:pPr marL="0" marR="0" lvl="0" indent="0" algn="just" defTabSz="914400" rtl="0" eaLnBrk="0" fontAlgn="base" latinLnBrk="0" hangingPunct="0">
              <a:lnSpc>
                <a:spcPct val="100000"/>
              </a:lnSpc>
              <a:spcBef>
                <a:spcPct val="0"/>
              </a:spcBef>
              <a:spcAft>
                <a:spcPct val="0"/>
              </a:spcAft>
              <a:buClrTx/>
              <a:buSzTx/>
              <a:buFontTx/>
              <a:buNone/>
              <a:tabLst>
                <a:tab pos="2081213" algn="l"/>
              </a:tabLst>
            </a:pPr>
            <a:endParaRPr lang="en-US" altLang="en-US" sz="1200">
              <a:latin typeface="+mn-lt"/>
              <a:ea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tab pos="2081213" algn="l"/>
              </a:tabLst>
            </a:pPr>
            <a:r>
              <a:rPr kumimoji="0" lang="en-US" altLang="en-US" sz="1200" i="0" u="none" strike="noStrike" cap="none" normalizeH="0" baseline="0">
                <a:ln>
                  <a:noFill/>
                </a:ln>
                <a:solidFill>
                  <a:schemeClr val="tx1"/>
                </a:solidFill>
                <a:effectLst/>
                <a:latin typeface="+mn-lt"/>
                <a:ea typeface="Times New Roman" panose="02020603050405020304" pitchFamily="18" charset="0"/>
                <a:cs typeface="Arial" panose="020B0604020202020204" pitchFamily="34" charset="0"/>
              </a:rPr>
              <a:t>Davies, S. C., Mehta, N. &amp; Murphy, O. (eds.) (2014). Annual Report of the Chief Medical Officer 2013, </a:t>
            </a:r>
            <a:r>
              <a:rPr kumimoji="0" lang="en-US" altLang="en-US" sz="1200" i="1" u="none" strike="noStrike" cap="none" normalizeH="0" baseline="0">
                <a:ln>
                  <a:noFill/>
                </a:ln>
                <a:solidFill>
                  <a:schemeClr val="tx1"/>
                </a:solidFill>
                <a:effectLst/>
                <a:latin typeface="+mn-lt"/>
                <a:ea typeface="Times New Roman" panose="02020603050405020304" pitchFamily="18" charset="0"/>
                <a:cs typeface="Arial" panose="020B0604020202020204" pitchFamily="34" charset="0"/>
              </a:rPr>
              <a:t>Public Mental Health Priorities: Investing in the Evidence,</a:t>
            </a:r>
            <a:r>
              <a:rPr kumimoji="0" lang="en-US" altLang="en-US" sz="1200" i="0" u="none" strike="noStrike" cap="none" normalizeH="0" baseline="0">
                <a:ln>
                  <a:noFill/>
                </a:ln>
                <a:solidFill>
                  <a:schemeClr val="tx1"/>
                </a:solidFill>
                <a:effectLst/>
                <a:latin typeface="+mn-lt"/>
                <a:ea typeface="Times New Roman" panose="02020603050405020304" pitchFamily="18" charset="0"/>
                <a:cs typeface="Arial" panose="020B0604020202020204" pitchFamily="34" charset="0"/>
              </a:rPr>
              <a:t> London: Department of Health.</a:t>
            </a:r>
          </a:p>
          <a:p>
            <a:pPr marL="0" marR="0" lvl="0" indent="0" algn="just" defTabSz="914400" rtl="0" eaLnBrk="0" fontAlgn="base" latinLnBrk="0" hangingPunct="0">
              <a:lnSpc>
                <a:spcPct val="100000"/>
              </a:lnSpc>
              <a:spcBef>
                <a:spcPct val="0"/>
              </a:spcBef>
              <a:spcAft>
                <a:spcPct val="0"/>
              </a:spcAft>
              <a:buClrTx/>
              <a:buSzTx/>
              <a:buFontTx/>
              <a:buNone/>
              <a:tabLst>
                <a:tab pos="2081213" algn="l"/>
              </a:tabLst>
            </a:pPr>
            <a:endParaRPr kumimoji="0" lang="en-US" altLang="en-US" sz="1200" i="0" u="none" strike="noStrike" cap="none" normalizeH="0" baseline="0">
              <a:ln>
                <a:noFill/>
              </a:ln>
              <a:solidFill>
                <a:schemeClr val="tx1"/>
              </a:solidFill>
              <a:effectLst/>
              <a:latin typeface="+mn-lt"/>
              <a:ea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tab pos="2081213" algn="l"/>
              </a:tabLst>
            </a:pPr>
            <a:r>
              <a:rPr kumimoji="0" lang="en-US" altLang="en-US" sz="1200" i="0" u="none" strike="noStrike" cap="none" normalizeH="0" baseline="0">
                <a:ln>
                  <a:noFill/>
                </a:ln>
                <a:solidFill>
                  <a:srgbClr val="000000"/>
                </a:solidFill>
                <a:effectLst/>
                <a:latin typeface="+mn-lt"/>
                <a:ea typeface="Times New Roman" panose="02020603050405020304" pitchFamily="18" charset="0"/>
                <a:cs typeface="Times New Roman" panose="02020603050405020304" pitchFamily="18" charset="0"/>
              </a:rPr>
              <a:t>De Montfort University Leicester (2020). Research shows 25% of Britain could have avoided lockdown during COVID-19 crisis. Available at: </a:t>
            </a:r>
            <a:r>
              <a:rPr kumimoji="0" lang="en-US" altLang="en-US" sz="1200" i="0" u="none" strike="noStrike" cap="none" normalizeH="0" baseline="0">
                <a:ln>
                  <a:noFill/>
                </a:ln>
                <a:solidFill>
                  <a:schemeClr val="tx1"/>
                </a:solidFill>
                <a:effectLst/>
                <a:latin typeface="+mn-lt"/>
                <a:ea typeface="Times New Roman" panose="02020603050405020304" pitchFamily="18" charset="0"/>
                <a:cs typeface="Times New Roman" panose="02020603050405020304" pitchFamily="18" charset="0"/>
                <a:hlinkClick r:id="rId4"/>
              </a:rPr>
              <a:t>https://www.dmu.ac.uk/about-dmu/news/2020/june/research-shows-25-of-britain-could-have-avoided-lockdown-during-covid-19-crisis.aspx</a:t>
            </a:r>
            <a:r>
              <a:rPr kumimoji="0" lang="en-US" altLang="en-US" sz="1200" i="0" u="none" strike="noStrike" cap="none" normalizeH="0" baseline="0">
                <a:ln>
                  <a:noFill/>
                </a:ln>
                <a:solidFill>
                  <a:schemeClr val="tx1"/>
                </a:solidFill>
                <a:effectLst/>
                <a:latin typeface="+mn-lt"/>
                <a:ea typeface="Times New Roman" panose="02020603050405020304" pitchFamily="18" charset="0"/>
                <a:cs typeface="Times New Roman" panose="02020603050405020304" pitchFamily="18" charset="0"/>
              </a:rPr>
              <a:t> (Accessed at 10th October, 2020)</a:t>
            </a:r>
          </a:p>
          <a:p>
            <a:pPr marL="0" marR="0" lvl="0" indent="0" algn="just" defTabSz="914400" rtl="0" eaLnBrk="0" fontAlgn="base" latinLnBrk="0" hangingPunct="0">
              <a:lnSpc>
                <a:spcPct val="100000"/>
              </a:lnSpc>
              <a:spcBef>
                <a:spcPct val="0"/>
              </a:spcBef>
              <a:spcAft>
                <a:spcPct val="0"/>
              </a:spcAft>
              <a:buClrTx/>
              <a:buSzTx/>
              <a:buFontTx/>
              <a:buNone/>
              <a:tabLst>
                <a:tab pos="2081213" algn="l"/>
              </a:tabLst>
            </a:pPr>
            <a:endParaRPr kumimoji="0" lang="en-US" altLang="en-US" sz="1200" i="0" u="none" strike="noStrike" cap="none" normalizeH="0" baseline="0">
              <a:ln>
                <a:noFill/>
              </a:ln>
              <a:solidFill>
                <a:schemeClr val="tx1"/>
              </a:solidFill>
              <a:effectLst/>
              <a:latin typeface="+mn-lt"/>
              <a:ea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tab pos="2081213" algn="l"/>
              </a:tabLst>
            </a:pPr>
            <a:r>
              <a:rPr kumimoji="0" lang="en-US" altLang="en-US" sz="1200" i="0" u="none" strike="noStrike" cap="none" normalizeH="0" baseline="0">
                <a:ln>
                  <a:noFill/>
                </a:ln>
                <a:solidFill>
                  <a:schemeClr val="tx1"/>
                </a:solidFill>
                <a:effectLst/>
                <a:latin typeface="+mn-lt"/>
                <a:ea typeface="Times New Roman" panose="02020603050405020304" pitchFamily="18" charset="0"/>
                <a:cs typeface="Times New Roman" panose="02020603050405020304" pitchFamily="18" charset="0"/>
              </a:rPr>
              <a:t>GOV.UK. 2020. COVID-19: Understanding The Impact On BAME Communities. [online] Available at: </a:t>
            </a:r>
            <a:r>
              <a:rPr kumimoji="0" lang="en-US" altLang="en-US" sz="1200" i="0" u="none" strike="noStrike" cap="none" normalizeH="0" baseline="0">
                <a:ln>
                  <a:noFill/>
                </a:ln>
                <a:solidFill>
                  <a:schemeClr val="tx1"/>
                </a:solidFill>
                <a:effectLst/>
                <a:latin typeface="+mn-lt"/>
                <a:ea typeface="Times New Roman" panose="02020603050405020304" pitchFamily="18" charset="0"/>
                <a:cs typeface="Times New Roman" panose="02020603050405020304" pitchFamily="18" charset="0"/>
                <a:hlinkClick r:id="rId5"/>
              </a:rPr>
              <a:t>https://www.gov.uk/government/publications/covid-19-understanding-the-impact-on-bame-communities</a:t>
            </a:r>
            <a:r>
              <a:rPr kumimoji="0" lang="en-US" altLang="en-US" sz="1200" i="0" u="none" strike="noStrike" cap="none" normalizeH="0" baseline="0">
                <a:ln>
                  <a:noFill/>
                </a:ln>
                <a:solidFill>
                  <a:schemeClr val="tx1"/>
                </a:solidFill>
                <a:effectLst/>
                <a:latin typeface="+mn-lt"/>
                <a:ea typeface="Times New Roman" panose="02020603050405020304" pitchFamily="18" charset="0"/>
                <a:cs typeface="Times New Roman" panose="02020603050405020304" pitchFamily="18" charset="0"/>
              </a:rPr>
              <a:t>  [Accessed 15 October 2020].</a:t>
            </a:r>
          </a:p>
          <a:p>
            <a:pPr marL="0" marR="0" lvl="0" indent="0" algn="just" defTabSz="914400" rtl="0" eaLnBrk="0" fontAlgn="base" latinLnBrk="0" hangingPunct="0">
              <a:lnSpc>
                <a:spcPct val="100000"/>
              </a:lnSpc>
              <a:spcBef>
                <a:spcPct val="0"/>
              </a:spcBef>
              <a:spcAft>
                <a:spcPct val="0"/>
              </a:spcAft>
              <a:buClrTx/>
              <a:buSzTx/>
              <a:buFontTx/>
              <a:buNone/>
              <a:tabLst>
                <a:tab pos="2081213" algn="l"/>
              </a:tabLst>
            </a:pPr>
            <a:endParaRPr kumimoji="0" lang="en-US" altLang="en-US" sz="1200" i="0" u="none" strike="noStrike" cap="none" normalizeH="0" baseline="0">
              <a:ln>
                <a:noFill/>
              </a:ln>
              <a:solidFill>
                <a:schemeClr val="tx1"/>
              </a:solidFill>
              <a:effectLst/>
              <a:latin typeface="+mn-lt"/>
              <a:ea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tab pos="2081213" algn="l"/>
              </a:tabLst>
            </a:pPr>
            <a:r>
              <a:rPr kumimoji="0" lang="en-US" altLang="en-US" sz="1200" i="0" u="none" strike="noStrike" cap="none" normalizeH="0" baseline="0">
                <a:ln>
                  <a:noFill/>
                </a:ln>
                <a:solidFill>
                  <a:srgbClr val="000000"/>
                </a:solidFill>
                <a:effectLst/>
                <a:latin typeface="+mn-lt"/>
                <a:ea typeface="Times New Roman" panose="02020603050405020304" pitchFamily="18" charset="0"/>
                <a:cs typeface="Times New Roman" panose="02020603050405020304" pitchFamily="18" charset="0"/>
              </a:rPr>
              <a:t>Haynes, D (2020). Coronavirus: Former M16 boss says theory COVID-19 came from Wuhan lab must not be dismissed as conspiracy. Available at: </a:t>
            </a:r>
            <a:r>
              <a:rPr kumimoji="0" lang="en-US" altLang="en-US" sz="1200" i="0" u="none" strike="noStrike" cap="none" normalizeH="0" baseline="0">
                <a:ln>
                  <a:noFill/>
                </a:ln>
                <a:solidFill>
                  <a:srgbClr val="000000"/>
                </a:solidFill>
                <a:effectLst/>
                <a:latin typeface="+mn-lt"/>
                <a:ea typeface="Times New Roman" panose="02020603050405020304" pitchFamily="18" charset="0"/>
                <a:cs typeface="Times New Roman" panose="02020603050405020304" pitchFamily="18" charset="0"/>
                <a:hlinkClick r:id="rId6"/>
              </a:rPr>
              <a:t>https://news.sky.com/story/former-head-of-mi6-says-theory-coronavirus-was-made-in-wuhan-lab-must-not-be-dismissed-as-conspiracy-12021693</a:t>
            </a:r>
            <a:r>
              <a:rPr kumimoji="0" lang="en-US" altLang="en-US" sz="1200" i="0" u="none" strike="noStrike" cap="none" normalizeH="0" baseline="0">
                <a:ln>
                  <a:noFill/>
                </a:ln>
                <a:solidFill>
                  <a:srgbClr val="000000"/>
                </a:solidFill>
                <a:effectLst/>
                <a:latin typeface="+mn-lt"/>
                <a:ea typeface="Times New Roman" panose="02020603050405020304" pitchFamily="18" charset="0"/>
                <a:cs typeface="Times New Roman" panose="02020603050405020304" pitchFamily="18" charset="0"/>
              </a:rPr>
              <a:t>(Accessed 10</a:t>
            </a:r>
            <a:r>
              <a:rPr kumimoji="0" lang="en-US" altLang="en-US" sz="1200" i="0" u="none" strike="noStrike" cap="none" normalizeH="0" baseline="30000">
                <a:ln>
                  <a:noFill/>
                </a:ln>
                <a:solidFill>
                  <a:srgbClr val="000000"/>
                </a:solidFill>
                <a:effectLst/>
                <a:latin typeface="+mn-lt"/>
                <a:ea typeface="Times New Roman" panose="02020603050405020304" pitchFamily="18" charset="0"/>
                <a:cs typeface="Times New Roman" panose="02020603050405020304" pitchFamily="18" charset="0"/>
              </a:rPr>
              <a:t>th</a:t>
            </a:r>
            <a:r>
              <a:rPr kumimoji="0" lang="en-US" altLang="en-US" sz="1200" i="0" u="none" strike="noStrike" cap="none" normalizeH="0" baseline="0">
                <a:ln>
                  <a:noFill/>
                </a:ln>
                <a:solidFill>
                  <a:srgbClr val="000000"/>
                </a:solidFill>
                <a:effectLst/>
                <a:latin typeface="+mn-lt"/>
                <a:ea typeface="Times New Roman" panose="02020603050405020304" pitchFamily="18" charset="0"/>
                <a:cs typeface="Times New Roman" panose="02020603050405020304" pitchFamily="18" charset="0"/>
              </a:rPr>
              <a:t> October, 2020)</a:t>
            </a:r>
            <a:endParaRPr kumimoji="0" lang="en-US" altLang="en-US" sz="1200" i="0" u="none" strike="noStrike" cap="none" normalizeH="0" baseline="0">
              <a:ln>
                <a:noFill/>
              </a:ln>
              <a:solidFill>
                <a:schemeClr val="tx1"/>
              </a:solidFill>
              <a:effectLst/>
              <a:latin typeface="+mn-lt"/>
              <a:ea typeface="Times New Roman" panose="02020603050405020304" pitchFamily="18" charset="0"/>
            </a:endParaRPr>
          </a:p>
        </p:txBody>
      </p:sp>
    </p:spTree>
    <p:extLst>
      <p:ext uri="{BB962C8B-B14F-4D97-AF65-F5344CB8AC3E}">
        <p14:creationId xmlns:p14="http://schemas.microsoft.com/office/powerpoint/2010/main" val="1821124571"/>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44CB5F-764F-FD45-A34C-A6000F954C05}"/>
              </a:ext>
            </a:extLst>
          </p:cNvPr>
          <p:cNvSpPr>
            <a:spLocks noGrp="1"/>
          </p:cNvSpPr>
          <p:nvPr>
            <p:ph type="title"/>
          </p:nvPr>
        </p:nvSpPr>
        <p:spPr>
          <a:xfrm>
            <a:off x="457200" y="855561"/>
            <a:ext cx="11001375" cy="827315"/>
          </a:xfrm>
        </p:spPr>
        <p:txBody>
          <a:bodyPr>
            <a:noAutofit/>
          </a:bodyPr>
          <a:lstStyle/>
          <a:p>
            <a:pPr lvl="0" algn="just" eaLnBrk="0" fontAlgn="base" hangingPunct="0">
              <a:spcAft>
                <a:spcPct val="0"/>
              </a:spcAft>
              <a:tabLst>
                <a:tab pos="2081213" algn="l"/>
              </a:tabLst>
            </a:pPr>
            <a:r>
              <a:rPr lang="en-US" altLang="en-US" sz="1200" cap="none">
                <a:latin typeface="+mn-lt"/>
                <a:ea typeface="Times New Roman" panose="02020603050405020304" pitchFamily="18" charset="0"/>
                <a:cs typeface="Times New Roman" panose="02020603050405020304" pitchFamily="18" charset="0"/>
              </a:rPr>
              <a:t>Intensive Care National Audit and Research Centre (2020). ICNARC report on COVID-19 in critical care. Available at:</a:t>
            </a:r>
            <a:r>
              <a:rPr lang="en-US" altLang="en-US" sz="1200" cap="none">
                <a:latin typeface="+mn-lt"/>
                <a:ea typeface="Times New Roman" panose="02020603050405020304" pitchFamily="18" charset="0"/>
                <a:cs typeface="Times New Roman" panose="02020603050405020304" pitchFamily="18" charset="0"/>
                <a:hlinkClick r:id="rId2"/>
              </a:rPr>
              <a:t>https://www.icnarc.org/Our-Audit/Audits/Cmp/Reports</a:t>
            </a:r>
            <a:r>
              <a:rPr lang="en-US" altLang="en-US" sz="1200" cap="none">
                <a:latin typeface="+mn-lt"/>
                <a:ea typeface="Times New Roman" panose="02020603050405020304" pitchFamily="18" charset="0"/>
                <a:cs typeface="Times New Roman" panose="02020603050405020304" pitchFamily="18" charset="0"/>
              </a:rPr>
              <a:t> ( Accessed 6</a:t>
            </a:r>
            <a:r>
              <a:rPr lang="en-US" altLang="en-US" sz="1200" cap="none" baseline="30000">
                <a:latin typeface="+mn-lt"/>
                <a:ea typeface="Times New Roman" panose="02020603050405020304" pitchFamily="18" charset="0"/>
                <a:cs typeface="Times New Roman" panose="02020603050405020304" pitchFamily="18" charset="0"/>
              </a:rPr>
              <a:t>th</a:t>
            </a:r>
            <a:r>
              <a:rPr lang="en-US" altLang="en-US" sz="1200" cap="none">
                <a:latin typeface="+mn-lt"/>
                <a:ea typeface="Times New Roman" panose="02020603050405020304" pitchFamily="18" charset="0"/>
                <a:cs typeface="Times New Roman" panose="02020603050405020304" pitchFamily="18" charset="0"/>
              </a:rPr>
              <a:t>October, 2020).</a:t>
            </a:r>
            <a:br>
              <a:rPr lang="en-US" altLang="en-US" sz="1200" cap="none">
                <a:latin typeface="+mn-lt"/>
                <a:ea typeface="Times New Roman" panose="02020603050405020304" pitchFamily="18" charset="0"/>
                <a:cs typeface="Times New Roman" panose="02020603050405020304" pitchFamily="18" charset="0"/>
              </a:rPr>
            </a:br>
            <a:br>
              <a:rPr lang="en-US" altLang="en-US" sz="1200" cap="none">
                <a:latin typeface="+mn-lt"/>
                <a:ea typeface="Times New Roman" panose="02020603050405020304" pitchFamily="18" charset="0"/>
              </a:rPr>
            </a:br>
            <a:r>
              <a:rPr lang="en-US" altLang="en-US" sz="1200" cap="none">
                <a:latin typeface="+mn-lt"/>
                <a:ea typeface="Times New Roman" panose="02020603050405020304" pitchFamily="18" charset="0"/>
                <a:cs typeface="Times New Roman" panose="02020603050405020304" pitchFamily="18" charset="0"/>
              </a:rPr>
              <a:t>National Institute for Health and Care Excellence (NICE) (2013). BMI: preventing ill health and premature death in black, Asian, and other minority ethnic groups. London: NICE.</a:t>
            </a:r>
            <a:br>
              <a:rPr lang="en-US" altLang="en-US" sz="1200" cap="none">
                <a:latin typeface="+mn-lt"/>
                <a:ea typeface="Times New Roman" panose="02020603050405020304" pitchFamily="18" charset="0"/>
                <a:cs typeface="Times New Roman" panose="02020603050405020304" pitchFamily="18" charset="0"/>
              </a:rPr>
            </a:br>
            <a:br>
              <a:rPr lang="en-US" altLang="en-US" sz="1200" cap="none">
                <a:latin typeface="+mn-lt"/>
                <a:ea typeface="Times New Roman" panose="02020603050405020304" pitchFamily="18" charset="0"/>
              </a:rPr>
            </a:br>
            <a:r>
              <a:rPr lang="en-US" altLang="en-US" sz="1200" cap="none">
                <a:latin typeface="+mn-lt"/>
                <a:ea typeface="Times New Roman" panose="02020603050405020304" pitchFamily="18" charset="0"/>
                <a:cs typeface="Arial" panose="020B0604020202020204" pitchFamily="34" charset="0"/>
              </a:rPr>
              <a:t>NHS Scotland (2016). Good mental health for all, Edinburgh, NHS Scotland. Office of Northamptonshire Police and Crime Commissioner 2016. </a:t>
            </a:r>
            <a:r>
              <a:rPr lang="en-US" altLang="en-US" sz="1200" i="1" cap="none">
                <a:latin typeface="+mn-lt"/>
                <a:ea typeface="Times New Roman" panose="02020603050405020304" pitchFamily="18" charset="0"/>
                <a:cs typeface="Arial" panose="020B0604020202020204" pitchFamily="34" charset="0"/>
              </a:rPr>
              <a:t>Press release: Stephen Mold reveals key appointments within Office of Police and Crime Commissioner. </a:t>
            </a:r>
            <a:r>
              <a:rPr lang="en-US" altLang="en-US" sz="1200" u="sng" cap="none">
                <a:solidFill>
                  <a:srgbClr val="2F5496"/>
                </a:solidFill>
                <a:latin typeface="+mn-lt"/>
                <a:ea typeface="Times New Roman" panose="02020603050405020304" pitchFamily="18" charset="0"/>
                <a:cs typeface="Arial" panose="020B0604020202020204" pitchFamily="34" charset="0"/>
              </a:rPr>
              <a:t>http://www.northantspcc.org.uk/stephen-mold-reveals-key-appointmentswithin-office-police-crime-commissioner/,</a:t>
            </a:r>
            <a:r>
              <a:rPr lang="en-US" altLang="en-US" sz="1200" cap="none">
                <a:latin typeface="+mn-lt"/>
                <a:ea typeface="Times New Roman" panose="02020603050405020304" pitchFamily="18" charset="0"/>
                <a:cs typeface="Arial" panose="020B0604020202020204" pitchFamily="34" charset="0"/>
              </a:rPr>
              <a:t> (Accessed at 15</a:t>
            </a:r>
            <a:r>
              <a:rPr lang="en-US" altLang="en-US" sz="1200" cap="none" baseline="30000">
                <a:latin typeface="+mn-lt"/>
                <a:ea typeface="Times New Roman" panose="02020603050405020304" pitchFamily="18" charset="0"/>
                <a:cs typeface="Arial" panose="020B0604020202020204" pitchFamily="34" charset="0"/>
              </a:rPr>
              <a:t>th</a:t>
            </a:r>
            <a:r>
              <a:rPr lang="en-US" altLang="en-US" sz="1200" cap="none">
                <a:latin typeface="+mn-lt"/>
                <a:ea typeface="Times New Roman" panose="02020603050405020304" pitchFamily="18" charset="0"/>
                <a:cs typeface="Arial" panose="020B0604020202020204" pitchFamily="34" charset="0"/>
              </a:rPr>
              <a:t> October 2020)</a:t>
            </a:r>
            <a:br>
              <a:rPr lang="en-US" altLang="en-US" sz="1200" cap="none">
                <a:latin typeface="+mn-lt"/>
                <a:ea typeface="Times New Roman" panose="02020603050405020304" pitchFamily="18" charset="0"/>
                <a:cs typeface="Arial" panose="020B0604020202020204" pitchFamily="34" charset="0"/>
              </a:rPr>
            </a:br>
            <a:br>
              <a:rPr lang="en-US" altLang="en-US" sz="1200" cap="none">
                <a:latin typeface="+mn-lt"/>
                <a:ea typeface="Times New Roman" panose="02020603050405020304" pitchFamily="18" charset="0"/>
              </a:rPr>
            </a:br>
            <a:r>
              <a:rPr lang="en-US" altLang="en-US" sz="1200" cap="none">
                <a:solidFill>
                  <a:srgbClr val="000000"/>
                </a:solidFill>
                <a:latin typeface="+mn-lt"/>
                <a:ea typeface="Times New Roman" panose="02020603050405020304" pitchFamily="18" charset="0"/>
              </a:rPr>
              <a:t>NHS,(2020) Available at: https://www.england.nhs.uk/coronavirus/workforce/addressing-impact-of-covid-19-on-bame-staff-in-the-nhs/ Bmj journals, (2020). </a:t>
            </a:r>
            <a:r>
              <a:rPr lang="en-US" altLang="en-US" sz="1200" cap="none">
                <a:solidFill>
                  <a:srgbClr val="000000"/>
                </a:solidFill>
                <a:latin typeface="+mn-lt"/>
                <a:ea typeface="Times New Roman" panose="02020603050405020304" pitchFamily="18" charset="0"/>
                <a:hlinkClick r:id="rId3"/>
              </a:rPr>
              <a:t>https://ebmh.bmj.com/</a:t>
            </a:r>
            <a:r>
              <a:rPr lang="en-US" altLang="en-US" sz="1200" cap="none">
                <a:solidFill>
                  <a:srgbClr val="000000"/>
                </a:solidFill>
                <a:latin typeface="+mn-lt"/>
                <a:ea typeface="Times New Roman" panose="02020603050405020304" pitchFamily="18" charset="0"/>
              </a:rPr>
              <a:t> (Accessed 15th October 2020)</a:t>
            </a:r>
            <a:br>
              <a:rPr lang="en-US" altLang="en-US" sz="1200" cap="none">
                <a:solidFill>
                  <a:srgbClr val="000000"/>
                </a:solidFill>
                <a:latin typeface="+mn-lt"/>
                <a:ea typeface="Times New Roman" panose="02020603050405020304" pitchFamily="18" charset="0"/>
              </a:rPr>
            </a:br>
            <a:br>
              <a:rPr lang="en-US" altLang="en-US" sz="1200" cap="none">
                <a:latin typeface="+mn-lt"/>
                <a:ea typeface="Times New Roman" panose="02020603050405020304" pitchFamily="18" charset="0"/>
              </a:rPr>
            </a:br>
            <a:r>
              <a:rPr lang="en-US" altLang="en-US" sz="1200" cap="none">
                <a:solidFill>
                  <a:srgbClr val="000000"/>
                </a:solidFill>
                <a:latin typeface="+mn-lt"/>
                <a:ea typeface="Times New Roman" panose="02020603050405020304" pitchFamily="18" charset="0"/>
              </a:rPr>
              <a:t>Nuffield foundation,(2020). Available at: </a:t>
            </a:r>
            <a:r>
              <a:rPr lang="en-US" altLang="en-US" sz="1200" cap="none">
                <a:solidFill>
                  <a:srgbClr val="000000"/>
                </a:solidFill>
                <a:latin typeface="+mn-lt"/>
                <a:ea typeface="Times New Roman" panose="02020603050405020304" pitchFamily="18" charset="0"/>
                <a:hlinkClick r:id="rId4"/>
              </a:rPr>
              <a:t>https://www.nuffieldfoundation.org/news/depression-and-anxiety-higher-amongst-those-from-black-asian-and-minority-ethnic-backgrounds-during-lockdown</a:t>
            </a:r>
            <a:r>
              <a:rPr lang="en-US" altLang="en-US" sz="1200" cap="none">
                <a:solidFill>
                  <a:srgbClr val="000000"/>
                </a:solidFill>
                <a:latin typeface="+mn-lt"/>
                <a:ea typeface="Times New Roman" panose="02020603050405020304" pitchFamily="18" charset="0"/>
              </a:rPr>
              <a:t> (Accessed 15th October 2020)</a:t>
            </a:r>
            <a:br>
              <a:rPr lang="en-US" altLang="en-US" sz="1200" cap="none">
                <a:solidFill>
                  <a:srgbClr val="000000"/>
                </a:solidFill>
                <a:latin typeface="+mn-lt"/>
                <a:ea typeface="Times New Roman" panose="02020603050405020304" pitchFamily="18" charset="0"/>
              </a:rPr>
            </a:br>
            <a:br>
              <a:rPr lang="en-US" altLang="en-US" sz="1200" cap="none">
                <a:latin typeface="+mn-lt"/>
                <a:ea typeface="Times New Roman" panose="02020603050405020304" pitchFamily="18" charset="0"/>
              </a:rPr>
            </a:br>
            <a:r>
              <a:rPr lang="en-US" altLang="en-US" sz="1200" cap="none">
                <a:solidFill>
                  <a:srgbClr val="000000"/>
                </a:solidFill>
                <a:latin typeface="+mn-lt"/>
                <a:ea typeface="Times New Roman" panose="02020603050405020304" pitchFamily="18" charset="0"/>
                <a:cs typeface="Calibri" panose="020F0502020204030204" pitchFamily="34" charset="0"/>
              </a:rPr>
              <a:t>Razaq A, Harrison D, Karunanithi S, Barr B, Asaria M, Routen A, &amp; Khunti K (2020). BAME COVID-19 DEATHS – What do we know? Rapid Data &amp; Evidence Review. Available at: </a:t>
            </a:r>
            <a:r>
              <a:rPr lang="en-US" altLang="en-US" sz="1200" cap="none">
                <a:solidFill>
                  <a:srgbClr val="000000"/>
                </a:solidFill>
                <a:latin typeface="+mn-lt"/>
                <a:ea typeface="Times New Roman" panose="02020603050405020304" pitchFamily="18" charset="0"/>
                <a:cs typeface="Calibri" panose="020F0502020204030204" pitchFamily="34" charset="0"/>
                <a:hlinkClick r:id="rId5"/>
              </a:rPr>
              <a:t>https://www.cebm.net/covid-19/bame-covid-19-deaths-what-do-we-know-rapid-data-evidence-review/</a:t>
            </a:r>
            <a:r>
              <a:rPr lang="en-US" altLang="en-US" sz="1200" cap="none">
                <a:solidFill>
                  <a:srgbClr val="000000"/>
                </a:solidFill>
                <a:latin typeface="+mn-lt"/>
                <a:ea typeface="Times New Roman" panose="02020603050405020304" pitchFamily="18" charset="0"/>
                <a:cs typeface="Calibri" panose="020F0502020204030204" pitchFamily="34" charset="0"/>
              </a:rPr>
              <a:t> (Accessed 8</a:t>
            </a:r>
            <a:r>
              <a:rPr lang="en-US" altLang="en-US" sz="1200" cap="none" baseline="30000">
                <a:solidFill>
                  <a:srgbClr val="000000"/>
                </a:solidFill>
                <a:latin typeface="+mn-lt"/>
                <a:ea typeface="Times New Roman" panose="02020603050405020304" pitchFamily="18" charset="0"/>
                <a:cs typeface="Calibri" panose="020F0502020204030204" pitchFamily="34" charset="0"/>
              </a:rPr>
              <a:t>th</a:t>
            </a:r>
            <a:r>
              <a:rPr lang="en-US" altLang="en-US" sz="1200" cap="none">
                <a:solidFill>
                  <a:srgbClr val="000000"/>
                </a:solidFill>
                <a:latin typeface="+mn-lt"/>
                <a:ea typeface="Times New Roman" panose="02020603050405020304" pitchFamily="18" charset="0"/>
                <a:cs typeface="Calibri" panose="020F0502020204030204" pitchFamily="34" charset="0"/>
              </a:rPr>
              <a:t> October, 2020)</a:t>
            </a:r>
            <a:br>
              <a:rPr lang="en-US" altLang="en-US" sz="1200" cap="none">
                <a:solidFill>
                  <a:srgbClr val="000000"/>
                </a:solidFill>
                <a:latin typeface="+mn-lt"/>
                <a:ea typeface="Times New Roman" panose="02020603050405020304" pitchFamily="18" charset="0"/>
                <a:cs typeface="Calibri" panose="020F0502020204030204" pitchFamily="34" charset="0"/>
              </a:rPr>
            </a:br>
            <a:br>
              <a:rPr lang="en-US" altLang="en-US" sz="1200" cap="none">
                <a:latin typeface="+mn-lt"/>
                <a:ea typeface="Times New Roman" panose="02020603050405020304" pitchFamily="18" charset="0"/>
              </a:rPr>
            </a:br>
            <a:r>
              <a:rPr lang="en-US" altLang="en-US" sz="1200" cap="none">
                <a:latin typeface="+mn-lt"/>
                <a:ea typeface="Times New Roman" panose="02020603050405020304" pitchFamily="18" charset="0"/>
                <a:cs typeface="Arial" panose="020B0604020202020204" pitchFamily="34" charset="0"/>
              </a:rPr>
              <a:t>RCPsych, (2010). No health without public mental health: the case for action. </a:t>
            </a:r>
            <a:r>
              <a:rPr lang="en-US" altLang="en-US" sz="1200" i="1" cap="none">
                <a:latin typeface="+mn-lt"/>
                <a:ea typeface="Times New Roman" panose="02020603050405020304" pitchFamily="18" charset="0"/>
                <a:cs typeface="Arial" panose="020B0604020202020204" pitchFamily="34" charset="0"/>
              </a:rPr>
              <a:t>Parliamentary Briefing.</a:t>
            </a:r>
            <a:r>
              <a:rPr lang="en-US" altLang="en-US" sz="1200" cap="none">
                <a:latin typeface="+mn-lt"/>
                <a:ea typeface="Times New Roman" panose="02020603050405020304" pitchFamily="18" charset="0"/>
                <a:cs typeface="Arial" panose="020B0604020202020204" pitchFamily="34" charset="0"/>
              </a:rPr>
              <a:t> </a:t>
            </a:r>
            <a:br>
              <a:rPr lang="en-US" altLang="en-US" sz="1200" cap="none">
                <a:latin typeface="+mn-lt"/>
                <a:ea typeface="Times New Roman" panose="02020603050405020304" pitchFamily="18" charset="0"/>
              </a:rPr>
            </a:br>
            <a:r>
              <a:rPr lang="en-US" altLang="en-US" sz="1200" cap="none">
                <a:latin typeface="+mn-lt"/>
                <a:ea typeface="Times New Roman" panose="02020603050405020304" pitchFamily="18" charset="0"/>
                <a:cs typeface="Arial" panose="020B0604020202020204" pitchFamily="34" charset="0"/>
              </a:rPr>
              <a:t>Regan, M., Elliot, I. &amp; Goldie, I. (2016). </a:t>
            </a:r>
            <a:r>
              <a:rPr lang="en-US" altLang="en-US" sz="1200" i="1" cap="none">
                <a:latin typeface="+mn-lt"/>
                <a:ea typeface="Times New Roman" panose="02020603050405020304" pitchFamily="18" charset="0"/>
                <a:cs typeface="Arial" panose="020B0604020202020204" pitchFamily="34" charset="0"/>
              </a:rPr>
              <a:t>Better mental health for all. A public health approach to mental health improvement,</a:t>
            </a:r>
            <a:r>
              <a:rPr lang="en-US" altLang="en-US" sz="1200" cap="none">
                <a:latin typeface="+mn-lt"/>
                <a:ea typeface="Times New Roman" panose="02020603050405020304" pitchFamily="18" charset="0"/>
                <a:cs typeface="Arial" panose="020B0604020202020204" pitchFamily="34" charset="0"/>
              </a:rPr>
              <a:t> London, Faculty of Public Health and Mental Health Foundation.</a:t>
            </a:r>
            <a:br>
              <a:rPr lang="en-US" altLang="en-US" sz="1200" cap="none">
                <a:latin typeface="+mn-lt"/>
                <a:ea typeface="Times New Roman" panose="02020603050405020304" pitchFamily="18" charset="0"/>
                <a:cs typeface="Arial" panose="020B0604020202020204" pitchFamily="34" charset="0"/>
              </a:rPr>
            </a:br>
            <a:br>
              <a:rPr lang="en-US" altLang="en-US" sz="1200" cap="none">
                <a:latin typeface="+mn-lt"/>
                <a:ea typeface="Times New Roman" panose="02020603050405020304" pitchFamily="18" charset="0"/>
              </a:rPr>
            </a:br>
            <a:r>
              <a:rPr lang="en-US" altLang="en-US" sz="1200" cap="none">
                <a:latin typeface="+mn-lt"/>
                <a:ea typeface="Times New Roman" panose="02020603050405020304" pitchFamily="18" charset="0"/>
                <a:cs typeface="Times New Roman" panose="02020603050405020304" pitchFamily="18" charset="0"/>
              </a:rPr>
              <a:t>Sky News. 2020. Coronavirus: 'Urgent Action' Needed To Protect BAME Groups From COVID-19, Scientists Say. [online] Available at: </a:t>
            </a:r>
            <a:r>
              <a:rPr lang="en-US" altLang="en-US" sz="1200" cap="none">
                <a:latin typeface="+mn-lt"/>
                <a:ea typeface="Times New Roman" panose="02020603050405020304" pitchFamily="18" charset="0"/>
                <a:cs typeface="Times New Roman" panose="02020603050405020304" pitchFamily="18" charset="0"/>
                <a:hlinkClick r:id="rId6"/>
              </a:rPr>
              <a:t>https://news.sky.com/story/coronavirus-urgent-action-needed-to-protect-bame-groups-from-covid-19-scientists-say-12020432</a:t>
            </a:r>
            <a:r>
              <a:rPr lang="en-US" altLang="en-US" sz="1200" cap="none">
                <a:latin typeface="+mn-lt"/>
                <a:ea typeface="Times New Roman" panose="02020603050405020304" pitchFamily="18" charset="0"/>
                <a:cs typeface="Times New Roman" panose="02020603050405020304" pitchFamily="18" charset="0"/>
              </a:rPr>
              <a:t>  [Accessed 15 October 2020].</a:t>
            </a:r>
            <a:br>
              <a:rPr lang="en-US" altLang="en-US" sz="1200" cap="none">
                <a:latin typeface="+mn-lt"/>
                <a:ea typeface="Times New Roman" panose="02020603050405020304" pitchFamily="18" charset="0"/>
                <a:cs typeface="Times New Roman" panose="02020603050405020304" pitchFamily="18" charset="0"/>
              </a:rPr>
            </a:br>
            <a:br>
              <a:rPr lang="en-US" altLang="en-US" sz="1200" cap="none">
                <a:latin typeface="+mn-lt"/>
                <a:ea typeface="Times New Roman" panose="02020603050405020304" pitchFamily="18" charset="0"/>
              </a:rPr>
            </a:br>
            <a:endParaRPr lang="en-US" sz="1200">
              <a:latin typeface="+mn-lt"/>
            </a:endParaRPr>
          </a:p>
        </p:txBody>
      </p:sp>
      <p:sp>
        <p:nvSpPr>
          <p:cNvPr id="4" name="TextBox 3">
            <a:extLst>
              <a:ext uri="{FF2B5EF4-FFF2-40B4-BE49-F238E27FC236}">
                <a16:creationId xmlns:a16="http://schemas.microsoft.com/office/drawing/2014/main" id="{57DFE2A8-F572-F442-B112-857E90C7072D}"/>
              </a:ext>
            </a:extLst>
          </p:cNvPr>
          <p:cNvSpPr txBox="1"/>
          <p:nvPr/>
        </p:nvSpPr>
        <p:spPr>
          <a:xfrm>
            <a:off x="700635" y="217714"/>
            <a:ext cx="2946400" cy="369332"/>
          </a:xfrm>
          <a:prstGeom prst="rect">
            <a:avLst/>
          </a:prstGeom>
          <a:noFill/>
        </p:spPr>
        <p:txBody>
          <a:bodyPr wrap="square" rtlCol="0">
            <a:spAutoFit/>
          </a:bodyPr>
          <a:lstStyle/>
          <a:p>
            <a:r>
              <a:rPr lang="en-US"/>
              <a:t>References</a:t>
            </a:r>
          </a:p>
        </p:txBody>
      </p:sp>
    </p:spTree>
    <p:extLst>
      <p:ext uri="{BB962C8B-B14F-4D97-AF65-F5344CB8AC3E}">
        <p14:creationId xmlns:p14="http://schemas.microsoft.com/office/powerpoint/2010/main" val="3521787389"/>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08BD12-89C8-364C-94B9-00AE571291E6}"/>
              </a:ext>
            </a:extLst>
          </p:cNvPr>
          <p:cNvSpPr>
            <a:spLocks noGrp="1"/>
          </p:cNvSpPr>
          <p:nvPr>
            <p:ph type="title"/>
          </p:nvPr>
        </p:nvSpPr>
        <p:spPr>
          <a:xfrm>
            <a:off x="712721" y="829115"/>
            <a:ext cx="11164954" cy="1523560"/>
          </a:xfrm>
        </p:spPr>
        <p:txBody>
          <a:bodyPr>
            <a:noAutofit/>
          </a:bodyPr>
          <a:lstStyle/>
          <a:p>
            <a:pPr algn="just"/>
            <a:r>
              <a:rPr lang="en-US" altLang="en-US" sz="1100" cap="none">
                <a:latin typeface="+mn-lt"/>
                <a:ea typeface="Times New Roman" panose="02020603050405020304" pitchFamily="18" charset="0"/>
                <a:cs typeface="Times New Roman" panose="02020603050405020304" pitchFamily="18" charset="0"/>
              </a:rPr>
              <a:t>Siddique H (2020). British BAME Covid-19 death rate 'more than twice that of whites'. Available at:</a:t>
            </a:r>
            <a:r>
              <a:rPr lang="en-US" altLang="en-US" sz="1100" cap="none">
                <a:latin typeface="+mn-lt"/>
                <a:ea typeface="Times New Roman" panose="02020603050405020304" pitchFamily="18" charset="0"/>
                <a:cs typeface="Times New Roman" panose="02020603050405020304" pitchFamily="18" charset="0"/>
                <a:hlinkClick r:id="rId2"/>
              </a:rPr>
              <a:t>https://www.theguardian.com/world/2020/may/01/british-bame-covid-19-death-rate-more-than-twice-that-of-whites</a:t>
            </a:r>
            <a:r>
              <a:rPr lang="en-US" altLang="en-US" sz="1100" cap="none">
                <a:latin typeface="+mn-lt"/>
                <a:ea typeface="Times New Roman" panose="02020603050405020304" pitchFamily="18" charset="0"/>
                <a:cs typeface="Times New Roman" panose="02020603050405020304" pitchFamily="18" charset="0"/>
              </a:rPr>
              <a:t> (Accessed 7th October 2020).</a:t>
            </a:r>
            <a:br>
              <a:rPr lang="en-US" altLang="en-US" sz="1100" cap="none">
                <a:latin typeface="+mn-lt"/>
                <a:ea typeface="Times New Roman" panose="02020603050405020304" pitchFamily="18" charset="0"/>
                <a:cs typeface="Times New Roman" panose="02020603050405020304" pitchFamily="18" charset="0"/>
              </a:rPr>
            </a:br>
            <a:br>
              <a:rPr lang="en-US" altLang="en-US" sz="1100" cap="none">
                <a:latin typeface="+mn-lt"/>
                <a:ea typeface="Times New Roman" panose="02020603050405020304" pitchFamily="18" charset="0"/>
              </a:rPr>
            </a:br>
            <a:r>
              <a:rPr lang="en-US" altLang="en-US" sz="1100" cap="none">
                <a:solidFill>
                  <a:srgbClr val="000000"/>
                </a:solidFill>
                <a:latin typeface="+mn-lt"/>
                <a:ea typeface="Times New Roman" panose="02020603050405020304" pitchFamily="18" charset="0"/>
                <a:cs typeface="Times New Roman" panose="02020603050405020304" pitchFamily="18" charset="0"/>
              </a:rPr>
              <a:t>Spring M, Wendling M (2020). How Covid-19 myths are merging with the QAnon conspiracy theory. Available at: </a:t>
            </a:r>
            <a:r>
              <a:rPr lang="en-US" altLang="en-US" sz="1100" cap="none">
                <a:solidFill>
                  <a:srgbClr val="000000"/>
                </a:solidFill>
                <a:latin typeface="+mn-lt"/>
                <a:ea typeface="Times New Roman" panose="02020603050405020304" pitchFamily="18" charset="0"/>
                <a:cs typeface="Times New Roman" panose="02020603050405020304" pitchFamily="18" charset="0"/>
                <a:hlinkClick r:id="rId3"/>
              </a:rPr>
              <a:t>https://www.bbc.co.uk/news/blogs-trending-53997203</a:t>
            </a:r>
            <a:r>
              <a:rPr lang="en-US" altLang="en-US" sz="1100" cap="none">
                <a:solidFill>
                  <a:srgbClr val="000000"/>
                </a:solidFill>
                <a:latin typeface="+mn-lt"/>
                <a:ea typeface="Times New Roman" panose="02020603050405020304" pitchFamily="18" charset="0"/>
                <a:cs typeface="Times New Roman" panose="02020603050405020304" pitchFamily="18" charset="0"/>
              </a:rPr>
              <a:t> (Accessed 10th October, 2020).</a:t>
            </a:r>
            <a:br>
              <a:rPr lang="en-US" altLang="en-US" sz="1100" cap="none">
                <a:solidFill>
                  <a:srgbClr val="000000"/>
                </a:solidFill>
                <a:latin typeface="+mn-lt"/>
                <a:ea typeface="Times New Roman" panose="02020603050405020304" pitchFamily="18" charset="0"/>
                <a:cs typeface="Times New Roman" panose="02020603050405020304" pitchFamily="18" charset="0"/>
              </a:rPr>
            </a:br>
            <a:br>
              <a:rPr lang="en-US" altLang="en-US" sz="1100" cap="none">
                <a:latin typeface="+mn-lt"/>
                <a:ea typeface="Times New Roman" panose="02020603050405020304" pitchFamily="18" charset="0"/>
              </a:rPr>
            </a:br>
            <a:r>
              <a:rPr lang="en-US" altLang="en-US" sz="1100" cap="none">
                <a:solidFill>
                  <a:srgbClr val="000000"/>
                </a:solidFill>
                <a:latin typeface="+mn-lt"/>
                <a:ea typeface="Times New Roman" panose="02020603050405020304" pitchFamily="18" charset="0"/>
              </a:rPr>
              <a:t>The Institute for Fiscal Studies (1 May 2020) - Are some ethnic groups more vulnerable to COVID-19 than others? Available from: </a:t>
            </a:r>
            <a:r>
              <a:rPr lang="en-US" altLang="en-US" sz="1100" cap="none">
                <a:solidFill>
                  <a:srgbClr val="000000"/>
                </a:solidFill>
                <a:latin typeface="+mn-lt"/>
                <a:ea typeface="Times New Roman" panose="02020603050405020304" pitchFamily="18" charset="0"/>
                <a:hlinkClick r:id="rId4"/>
              </a:rPr>
              <a:t>https://www.ifs.org.uk/inequality/chapter/are-some-ethnic-groups-more-vulnerable-to-covid19-than-others/</a:t>
            </a:r>
            <a:r>
              <a:rPr lang="en-US" altLang="en-US" sz="1100" cap="none">
                <a:solidFill>
                  <a:srgbClr val="000000"/>
                </a:solidFill>
                <a:latin typeface="+mn-lt"/>
                <a:ea typeface="Times New Roman" panose="02020603050405020304" pitchFamily="18" charset="0"/>
              </a:rPr>
              <a:t> (Accessed 15th October 2020)</a:t>
            </a:r>
            <a:br>
              <a:rPr lang="en-US" altLang="en-US" sz="1100" cap="none">
                <a:solidFill>
                  <a:srgbClr val="000000"/>
                </a:solidFill>
                <a:latin typeface="+mn-lt"/>
                <a:ea typeface="Times New Roman" panose="02020603050405020304" pitchFamily="18" charset="0"/>
              </a:rPr>
            </a:br>
            <a:br>
              <a:rPr lang="en-US" altLang="en-US" sz="1100" cap="none">
                <a:latin typeface="+mn-lt"/>
                <a:ea typeface="Times New Roman" panose="02020603050405020304" pitchFamily="18" charset="0"/>
              </a:rPr>
            </a:br>
            <a:r>
              <a:rPr lang="en-US" altLang="en-US" sz="1100" cap="none">
                <a:latin typeface="+mn-lt"/>
                <a:ea typeface="Times New Roman" panose="02020603050405020304" pitchFamily="18" charset="0"/>
                <a:cs typeface="Times New Roman" panose="02020603050405020304" pitchFamily="18" charset="0"/>
              </a:rPr>
              <a:t>Trivedy C, Mills I &amp; Dhanoya O (2020). The impact of the risk of COVID-19 on Black, Asian and Minority Ethnic (BAME) members of the UK dental profession. Br Dent J (228), pg. 919–922. Available at:</a:t>
            </a:r>
            <a:r>
              <a:rPr lang="en-US" altLang="en-US" sz="1100" cap="none">
                <a:latin typeface="+mn-lt"/>
                <a:ea typeface="Times New Roman" panose="02020603050405020304" pitchFamily="18" charset="0"/>
                <a:cs typeface="Times New Roman" panose="02020603050405020304" pitchFamily="18" charset="0"/>
                <a:hlinkClick r:id="rId5"/>
              </a:rPr>
              <a:t>https://doi.org/10.1038/s41415-020-1781-6</a:t>
            </a:r>
            <a:br>
              <a:rPr lang="en-US" altLang="en-US" sz="1100" cap="none">
                <a:latin typeface="+mn-lt"/>
                <a:ea typeface="Times New Roman" panose="02020603050405020304" pitchFamily="18" charset="0"/>
              </a:rPr>
            </a:br>
            <a:br>
              <a:rPr lang="en-US" altLang="en-US" sz="1100" cap="none">
                <a:latin typeface="+mn-lt"/>
                <a:ea typeface="Times New Roman" panose="02020603050405020304" pitchFamily="18" charset="0"/>
              </a:rPr>
            </a:br>
            <a:r>
              <a:rPr lang="en-US" altLang="en-US" sz="1100" cap="none">
                <a:solidFill>
                  <a:srgbClr val="000000"/>
                </a:solidFill>
                <a:latin typeface="+mn-lt"/>
                <a:ea typeface="Times New Roman" panose="02020603050405020304" pitchFamily="18" charset="0"/>
              </a:rPr>
              <a:t>University of Leicester, (2020). Available at: https://le.ac.uk/news/2020/july/lockdown-effects-on-bame-communities Gov uk,(2020). </a:t>
            </a:r>
            <a:r>
              <a:rPr lang="en-US" altLang="en-US" sz="1100" cap="none">
                <a:solidFill>
                  <a:srgbClr val="000000"/>
                </a:solidFill>
                <a:latin typeface="+mn-lt"/>
                <a:ea typeface="Times New Roman" panose="02020603050405020304" pitchFamily="18" charset="0"/>
                <a:hlinkClick r:id="rId6"/>
              </a:rPr>
              <a:t>https://www.gov.uk/coronavirus</a:t>
            </a:r>
            <a:r>
              <a:rPr lang="en-US" altLang="en-US" sz="1100" cap="none">
                <a:solidFill>
                  <a:srgbClr val="000000"/>
                </a:solidFill>
                <a:latin typeface="+mn-lt"/>
                <a:ea typeface="Times New Roman" panose="02020603050405020304" pitchFamily="18" charset="0"/>
              </a:rPr>
              <a:t> (Accessed 15th October 2020)</a:t>
            </a:r>
            <a:br>
              <a:rPr lang="en-US" altLang="en-US" sz="1100" cap="none">
                <a:solidFill>
                  <a:srgbClr val="000000"/>
                </a:solidFill>
                <a:latin typeface="+mn-lt"/>
                <a:ea typeface="Times New Roman" panose="02020603050405020304" pitchFamily="18" charset="0"/>
              </a:rPr>
            </a:br>
            <a:br>
              <a:rPr lang="en-US" altLang="en-US" sz="1100" cap="none">
                <a:latin typeface="+mn-lt"/>
                <a:ea typeface="Times New Roman" panose="02020603050405020304" pitchFamily="18" charset="0"/>
              </a:rPr>
            </a:br>
            <a:r>
              <a:rPr lang="en-US" altLang="en-US" sz="1100" cap="none">
                <a:solidFill>
                  <a:srgbClr val="000000"/>
                </a:solidFill>
                <a:latin typeface="+mn-lt"/>
                <a:ea typeface="Times New Roman" panose="02020603050405020304" pitchFamily="18" charset="0"/>
                <a:cs typeface="Calibri" panose="020F0502020204030204" pitchFamily="34" charset="0"/>
              </a:rPr>
              <a:t>Wall, A (2020) Understanding the increased Covid-19 risk in men and BAME communities. Available at:</a:t>
            </a:r>
            <a:r>
              <a:rPr lang="en-US" altLang="en-US" sz="1100" cap="none">
                <a:solidFill>
                  <a:srgbClr val="000000"/>
                </a:solidFill>
                <a:latin typeface="+mn-lt"/>
                <a:ea typeface="Times New Roman" panose="02020603050405020304" pitchFamily="18" charset="0"/>
                <a:cs typeface="Calibri" panose="020F0502020204030204" pitchFamily="34" charset="0"/>
                <a:hlinkClick r:id="rId7"/>
              </a:rPr>
              <a:t>https://www.nursinginpractice.com/clinical/understanding-the-increased-covid-19-risk-in-men-and-bame-communities/</a:t>
            </a:r>
            <a:r>
              <a:rPr lang="en-US" altLang="en-US" sz="1100" cap="none">
                <a:solidFill>
                  <a:srgbClr val="000000"/>
                </a:solidFill>
                <a:latin typeface="+mn-lt"/>
                <a:ea typeface="Times New Roman" panose="02020603050405020304" pitchFamily="18" charset="0"/>
                <a:cs typeface="Calibri" panose="020F0502020204030204" pitchFamily="34" charset="0"/>
              </a:rPr>
              <a:t> Accessed 8</a:t>
            </a:r>
            <a:r>
              <a:rPr lang="en-US" altLang="en-US" sz="1100" cap="none" baseline="30000">
                <a:solidFill>
                  <a:srgbClr val="000000"/>
                </a:solidFill>
                <a:latin typeface="+mn-lt"/>
                <a:ea typeface="Times New Roman" panose="02020603050405020304" pitchFamily="18" charset="0"/>
                <a:cs typeface="Calibri" panose="020F0502020204030204" pitchFamily="34" charset="0"/>
              </a:rPr>
              <a:t>th</a:t>
            </a:r>
            <a:r>
              <a:rPr lang="en-US" altLang="en-US" sz="1100" cap="none">
                <a:solidFill>
                  <a:srgbClr val="000000"/>
                </a:solidFill>
                <a:latin typeface="+mn-lt"/>
                <a:ea typeface="Times New Roman" panose="02020603050405020304" pitchFamily="18" charset="0"/>
                <a:cs typeface="Calibri" panose="020F0502020204030204" pitchFamily="34" charset="0"/>
              </a:rPr>
              <a:t> October, 2020).</a:t>
            </a:r>
            <a:br>
              <a:rPr lang="en-US" altLang="en-US" sz="1100" cap="none">
                <a:solidFill>
                  <a:srgbClr val="000000"/>
                </a:solidFill>
                <a:latin typeface="+mn-lt"/>
                <a:ea typeface="Times New Roman" panose="02020603050405020304" pitchFamily="18" charset="0"/>
                <a:cs typeface="Calibri" panose="020F0502020204030204" pitchFamily="34" charset="0"/>
              </a:rPr>
            </a:br>
            <a:br>
              <a:rPr lang="en-US" altLang="en-US" sz="1100" cap="none">
                <a:latin typeface="+mn-lt"/>
                <a:ea typeface="Times New Roman" panose="02020603050405020304" pitchFamily="18" charset="0"/>
              </a:rPr>
            </a:br>
            <a:r>
              <a:rPr lang="en-US" altLang="en-US" sz="1100" cap="none">
                <a:solidFill>
                  <a:srgbClr val="000000"/>
                </a:solidFill>
                <a:latin typeface="+mn-lt"/>
                <a:ea typeface="Times New Roman" panose="02020603050405020304" pitchFamily="18" charset="0"/>
                <a:cs typeface="Times New Roman" panose="02020603050405020304" pitchFamily="18" charset="0"/>
              </a:rPr>
              <a:t>WHO (2020) </a:t>
            </a:r>
            <a:r>
              <a:rPr lang="en-US" altLang="en-US" sz="1100" cap="none">
                <a:latin typeface="+mn-lt"/>
                <a:ea typeface="Times New Roman" panose="02020603050405020304" pitchFamily="18" charset="0"/>
                <a:cs typeface="Times New Roman" panose="02020603050405020304" pitchFamily="18" charset="0"/>
              </a:rPr>
              <a:t> Transmission of SARS-CoV-2: implications for infection prevention precautions. Available at :</a:t>
            </a:r>
            <a:r>
              <a:rPr lang="en-US" altLang="en-US" sz="1100" cap="none">
                <a:latin typeface="+mn-lt"/>
                <a:ea typeface="Times New Roman" panose="02020603050405020304" pitchFamily="18" charset="0"/>
                <a:cs typeface="Times New Roman" panose="02020603050405020304" pitchFamily="18" charset="0"/>
                <a:hlinkClick r:id="rId8"/>
              </a:rPr>
              <a:t>https://www.who.int/publications/i/item/modes-of-transmission-of-virus-causing-covid-19-implications-for-ipc-precaution-recommendations</a:t>
            </a:r>
            <a:r>
              <a:rPr lang="en-US" altLang="en-US" sz="1100" cap="none">
                <a:latin typeface="+mn-lt"/>
                <a:ea typeface="Times New Roman" panose="02020603050405020304" pitchFamily="18" charset="0"/>
                <a:cs typeface="Times New Roman" panose="02020603050405020304" pitchFamily="18" charset="0"/>
              </a:rPr>
              <a:t>(accessed 6</a:t>
            </a:r>
            <a:r>
              <a:rPr lang="en-US" altLang="en-US" sz="1100" cap="none" baseline="30000">
                <a:latin typeface="+mn-lt"/>
                <a:ea typeface="Times New Roman" panose="02020603050405020304" pitchFamily="18" charset="0"/>
                <a:cs typeface="Times New Roman" panose="02020603050405020304" pitchFamily="18" charset="0"/>
              </a:rPr>
              <a:t>th</a:t>
            </a:r>
            <a:r>
              <a:rPr lang="en-US" altLang="en-US" sz="1100" cap="none">
                <a:latin typeface="+mn-lt"/>
                <a:ea typeface="Times New Roman" panose="02020603050405020304" pitchFamily="18" charset="0"/>
                <a:cs typeface="Times New Roman" panose="02020603050405020304" pitchFamily="18" charset="0"/>
              </a:rPr>
              <a:t> October)</a:t>
            </a:r>
            <a:br>
              <a:rPr lang="en-US" altLang="en-US" sz="1100" cap="none">
                <a:latin typeface="+mn-lt"/>
                <a:ea typeface="Times New Roman" panose="02020603050405020304" pitchFamily="18" charset="0"/>
                <a:cs typeface="Times New Roman" panose="02020603050405020304" pitchFamily="18" charset="0"/>
              </a:rPr>
            </a:br>
            <a:br>
              <a:rPr lang="en-US" altLang="en-US" sz="1100" cap="none">
                <a:latin typeface="+mn-lt"/>
                <a:ea typeface="Times New Roman" panose="02020603050405020304" pitchFamily="18" charset="0"/>
              </a:rPr>
            </a:br>
            <a:r>
              <a:rPr lang="en-US" altLang="en-US" sz="1100" cap="none">
                <a:solidFill>
                  <a:srgbClr val="000000"/>
                </a:solidFill>
                <a:latin typeface="+mn-lt"/>
                <a:ea typeface="Times New Roman" panose="02020603050405020304" pitchFamily="18" charset="0"/>
                <a:cs typeface="Times New Roman" panose="02020603050405020304" pitchFamily="18" charset="0"/>
              </a:rPr>
              <a:t>WHO (2020) </a:t>
            </a:r>
            <a:r>
              <a:rPr lang="en-US" altLang="en-US" sz="1100" cap="none">
                <a:latin typeface="+mn-lt"/>
                <a:ea typeface="Times New Roman" panose="02020603050405020304" pitchFamily="18" charset="0"/>
                <a:cs typeface="Times New Roman" panose="02020603050405020304" pitchFamily="18" charset="0"/>
              </a:rPr>
              <a:t>Infection prevention and control during health care when novel coronavirus disease (COVID-19) is suspected or confirmed. Available</a:t>
            </a:r>
            <a:r>
              <a:rPr lang="en-US" altLang="en-US" sz="1100" cap="none">
                <a:solidFill>
                  <a:srgbClr val="000000"/>
                </a:solidFill>
                <a:latin typeface="+mn-lt"/>
                <a:ea typeface="Times New Roman" panose="02020603050405020304" pitchFamily="18" charset="0"/>
                <a:cs typeface="Times New Roman" panose="02020603050405020304" pitchFamily="18" charset="0"/>
              </a:rPr>
              <a:t> at: www.</a:t>
            </a:r>
            <a:r>
              <a:rPr lang="en-US" altLang="en-US" sz="1100" cap="none">
                <a:latin typeface="+mn-lt"/>
                <a:ea typeface="Times New Roman" panose="02020603050405020304" pitchFamily="18" charset="0"/>
                <a:cs typeface="Times New Roman" panose="02020603050405020304" pitchFamily="18" charset="0"/>
              </a:rPr>
              <a:t> </a:t>
            </a:r>
            <a:r>
              <a:rPr lang="en-US" altLang="en-US" sz="1100" cap="none">
                <a:latin typeface="+mn-lt"/>
                <a:ea typeface="Times New Roman" panose="02020603050405020304" pitchFamily="18" charset="0"/>
                <a:cs typeface="Times New Roman" panose="02020603050405020304" pitchFamily="18" charset="0"/>
                <a:hlinkClick r:id="rId9"/>
              </a:rPr>
              <a:t>https://www.who.int/publications/i/item/WHO-2019-nCoV-IPC-2020.4</a:t>
            </a:r>
            <a:r>
              <a:rPr lang="en-US" altLang="en-US" sz="1100" cap="none">
                <a:solidFill>
                  <a:srgbClr val="000000"/>
                </a:solidFill>
                <a:latin typeface="+mn-lt"/>
                <a:ea typeface="Times New Roman" panose="02020603050405020304" pitchFamily="18" charset="0"/>
                <a:cs typeface="Times New Roman" panose="02020603050405020304" pitchFamily="18" charset="0"/>
              </a:rPr>
              <a:t> (accessed 6</a:t>
            </a:r>
            <a:r>
              <a:rPr lang="en-US" altLang="en-US" sz="1100" cap="none" baseline="30000">
                <a:solidFill>
                  <a:srgbClr val="000000"/>
                </a:solidFill>
                <a:latin typeface="+mn-lt"/>
                <a:ea typeface="Times New Roman" panose="02020603050405020304" pitchFamily="18" charset="0"/>
                <a:cs typeface="Times New Roman" panose="02020603050405020304" pitchFamily="18" charset="0"/>
              </a:rPr>
              <a:t>th</a:t>
            </a:r>
            <a:r>
              <a:rPr lang="en-US" altLang="en-US" sz="1100" cap="none">
                <a:solidFill>
                  <a:srgbClr val="000000"/>
                </a:solidFill>
                <a:latin typeface="+mn-lt"/>
                <a:ea typeface="Times New Roman" panose="02020603050405020304" pitchFamily="18" charset="0"/>
                <a:cs typeface="Times New Roman" panose="02020603050405020304" pitchFamily="18" charset="0"/>
              </a:rPr>
              <a:t> October 2020)</a:t>
            </a:r>
            <a:r>
              <a:rPr lang="en-US" altLang="en-US" sz="1100" cap="none">
                <a:latin typeface="+mn-lt"/>
                <a:ea typeface="Times New Roman" panose="02020603050405020304" pitchFamily="18" charset="0"/>
                <a:cs typeface="Times New Roman" panose="02020603050405020304" pitchFamily="18" charset="0"/>
              </a:rPr>
              <a:t>.</a:t>
            </a:r>
            <a:br>
              <a:rPr lang="en-US" altLang="en-US" sz="1100" cap="none">
                <a:latin typeface="+mn-lt"/>
                <a:ea typeface="Times New Roman" panose="02020603050405020304" pitchFamily="18" charset="0"/>
                <a:cs typeface="Times New Roman" panose="02020603050405020304" pitchFamily="18" charset="0"/>
              </a:rPr>
            </a:br>
            <a:br>
              <a:rPr lang="en-US" altLang="en-US" sz="1100" cap="none">
                <a:latin typeface="+mn-lt"/>
                <a:ea typeface="Times New Roman" panose="02020603050405020304" pitchFamily="18" charset="0"/>
              </a:rPr>
            </a:br>
            <a:r>
              <a:rPr lang="en-US" altLang="en-US" sz="1100" cap="none">
                <a:solidFill>
                  <a:srgbClr val="000000"/>
                </a:solidFill>
                <a:latin typeface="+mn-lt"/>
                <a:ea typeface="Times New Roman" panose="02020603050405020304" pitchFamily="18" charset="0"/>
              </a:rPr>
              <a:t>World economic forum,(2020). Available at: </a:t>
            </a:r>
            <a:r>
              <a:rPr lang="en-US" altLang="en-US" sz="1100" cap="none">
                <a:solidFill>
                  <a:srgbClr val="000000"/>
                </a:solidFill>
                <a:latin typeface="+mn-lt"/>
                <a:ea typeface="Times New Roman" panose="02020603050405020304" pitchFamily="18" charset="0"/>
                <a:hlinkClick r:id="rId10"/>
              </a:rPr>
              <a:t>https://www.weforum.org/agenda/2020/07/black-asian-minority-groups-lockdown-covid19-coronavirus/</a:t>
            </a:r>
            <a:r>
              <a:rPr lang="en-US" altLang="en-US" sz="1100" cap="none">
                <a:solidFill>
                  <a:srgbClr val="000000"/>
                </a:solidFill>
                <a:latin typeface="+mn-lt"/>
                <a:ea typeface="Times New Roman" panose="02020603050405020304" pitchFamily="18" charset="0"/>
              </a:rPr>
              <a:t> (Accessed 15th October 2020)</a:t>
            </a:r>
            <a:br>
              <a:rPr lang="en-US" altLang="en-US" sz="1100" cap="none">
                <a:solidFill>
                  <a:srgbClr val="000000"/>
                </a:solidFill>
                <a:latin typeface="+mn-lt"/>
                <a:ea typeface="Times New Roman" panose="02020603050405020304" pitchFamily="18" charset="0"/>
              </a:rPr>
            </a:br>
            <a:br>
              <a:rPr lang="en-US" altLang="en-US" sz="1100" cap="none">
                <a:latin typeface="+mn-lt"/>
                <a:ea typeface="Times New Roman" panose="02020603050405020304" pitchFamily="18" charset="0"/>
              </a:rPr>
            </a:br>
            <a:r>
              <a:rPr lang="en-US" altLang="en-US" sz="1100" cap="none">
                <a:latin typeface="+mn-lt"/>
                <a:ea typeface="Times New Roman" panose="02020603050405020304" pitchFamily="18" charset="0"/>
                <a:cs typeface="Times New Roman" panose="02020603050405020304" pitchFamily="18" charset="0"/>
              </a:rPr>
              <a:t>World Health Organization (2020). WHO Coronavirus Disease (COVID-19) Dashboard. Available at: </a:t>
            </a:r>
            <a:r>
              <a:rPr lang="en-US" altLang="en-US" sz="1100" cap="none">
                <a:latin typeface="+mn-lt"/>
                <a:ea typeface="Times New Roman" panose="02020603050405020304" pitchFamily="18" charset="0"/>
                <a:cs typeface="Times New Roman" panose="02020603050405020304" pitchFamily="18" charset="0"/>
                <a:hlinkClick r:id="rId11"/>
              </a:rPr>
              <a:t>https://covid19.who.int/</a:t>
            </a:r>
            <a:r>
              <a:rPr lang="en-US" altLang="en-US" sz="1100" cap="none">
                <a:latin typeface="+mn-lt"/>
                <a:ea typeface="Times New Roman" panose="02020603050405020304" pitchFamily="18" charset="0"/>
                <a:cs typeface="Times New Roman" panose="02020603050405020304" pitchFamily="18" charset="0"/>
              </a:rPr>
              <a:t> (Accessed 10</a:t>
            </a:r>
            <a:r>
              <a:rPr lang="en-US" altLang="en-US" sz="1100" cap="none" baseline="30000">
                <a:latin typeface="+mn-lt"/>
                <a:ea typeface="Times New Roman" panose="02020603050405020304" pitchFamily="18" charset="0"/>
                <a:cs typeface="Times New Roman" panose="02020603050405020304" pitchFamily="18" charset="0"/>
              </a:rPr>
              <a:t>th</a:t>
            </a:r>
            <a:r>
              <a:rPr lang="en-US" altLang="en-US" sz="1100" cap="none">
                <a:latin typeface="+mn-lt"/>
                <a:ea typeface="Times New Roman" panose="02020603050405020304" pitchFamily="18" charset="0"/>
                <a:cs typeface="Times New Roman" panose="02020603050405020304" pitchFamily="18" charset="0"/>
              </a:rPr>
              <a:t> October, 2020)</a:t>
            </a:r>
            <a:br>
              <a:rPr lang="en-US" altLang="en-US" sz="1100" cap="none">
                <a:latin typeface="+mn-lt"/>
              </a:rPr>
            </a:br>
            <a:endParaRPr lang="en-US" sz="1100">
              <a:latin typeface="+mn-lt"/>
            </a:endParaRPr>
          </a:p>
        </p:txBody>
      </p:sp>
    </p:spTree>
    <p:extLst>
      <p:ext uri="{BB962C8B-B14F-4D97-AF65-F5344CB8AC3E}">
        <p14:creationId xmlns:p14="http://schemas.microsoft.com/office/powerpoint/2010/main" val="723156410"/>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theme/theme1.xml><?xml version="1.0" encoding="utf-8"?>
<a:theme xmlns:a="http://schemas.openxmlformats.org/drawingml/2006/main" name="ChronicleVTI">
  <a:themeElements>
    <a:clrScheme name="Chronicle">
      <a:dk1>
        <a:srgbClr val="000000"/>
      </a:dk1>
      <a:lt1>
        <a:srgbClr val="FFFFFF"/>
      </a:lt1>
      <a:dk2>
        <a:srgbClr val="1C1C32"/>
      </a:dk2>
      <a:lt2>
        <a:srgbClr val="F8F4F1"/>
      </a:lt2>
      <a:accent1>
        <a:srgbClr val="734B67"/>
      </a:accent1>
      <a:accent2>
        <a:srgbClr val="959EBB"/>
      </a:accent2>
      <a:accent3>
        <a:srgbClr val="596781"/>
      </a:accent3>
      <a:accent4>
        <a:srgbClr val="7F6E8C"/>
      </a:accent4>
      <a:accent5>
        <a:srgbClr val="DB9A8F"/>
      </a:accent5>
      <a:accent6>
        <a:srgbClr val="C29AB1"/>
      </a:accent6>
      <a:hlink>
        <a:srgbClr val="778BA2"/>
      </a:hlink>
      <a:folHlink>
        <a:srgbClr val="A27C99"/>
      </a:folHlink>
    </a:clrScheme>
    <a:fontScheme name="Univers Calisto">
      <a:majorFont>
        <a:latin typeface="Univers Condensed"/>
        <a:ea typeface=""/>
        <a:cs typeface=""/>
      </a:majorFont>
      <a:minorFont>
        <a:latin typeface="Calisto M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hronicleVTI" id="{508E4D90-5116-4BF0-876B-3F422DD1F65F}" vid="{AA21DC3D-92A8-43A4-8358-ED428371CD55}"/>
    </a:ext>
  </a:extLst>
</a:theme>
</file>

<file path=ppt/theme/theme2.xml><?xml version="1.0" encoding="utf-8"?>
<a:theme xmlns:a="http://schemas.openxmlformats.org/drawingml/2006/main" name="BrushVTI">
  <a:themeElements>
    <a:clrScheme name="AnalogousFromDarkSeedLeftStep">
      <a:dk1>
        <a:srgbClr val="000000"/>
      </a:dk1>
      <a:lt1>
        <a:srgbClr val="FFFFFF"/>
      </a:lt1>
      <a:dk2>
        <a:srgbClr val="412425"/>
      </a:dk2>
      <a:lt2>
        <a:srgbClr val="E8E2E8"/>
      </a:lt2>
      <a:accent1>
        <a:srgbClr val="4BB848"/>
      </a:accent1>
      <a:accent2>
        <a:srgbClr val="6FB13B"/>
      </a:accent2>
      <a:accent3>
        <a:srgbClr val="9AA842"/>
      </a:accent3>
      <a:accent4>
        <a:srgbClr val="B1903B"/>
      </a:accent4>
      <a:accent5>
        <a:srgbClr val="C3714D"/>
      </a:accent5>
      <a:accent6>
        <a:srgbClr val="B13B48"/>
      </a:accent6>
      <a:hlink>
        <a:srgbClr val="B2733B"/>
      </a:hlink>
      <a:folHlink>
        <a:srgbClr val="7F7F7F"/>
      </a:folHlink>
    </a:clrScheme>
    <a:fontScheme name="Custom 3">
      <a:majorFont>
        <a:latin typeface="Elephant"/>
        <a:ea typeface=""/>
        <a:cs typeface=""/>
      </a:majorFont>
      <a:minorFont>
        <a:latin typeface="Century Gothic"/>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rushVTI" id="{7102FA3A-9D7B-4497-8C4B-FB535AAFDE06}" vid="{C6D41F62-6FAB-440A-BEC7-CB7BF190811F}"/>
    </a:ext>
  </a:extLst>
</a:theme>
</file>

<file path=docProps/app.xml><?xml version="1.0" encoding="utf-8"?>
<Properties xmlns="http://schemas.openxmlformats.org/officeDocument/2006/extended-properties" xmlns:vt="http://schemas.openxmlformats.org/officeDocument/2006/docPropsVTypes">
  <TotalTime>369</TotalTime>
  <Words>2934</Words>
  <Application>Microsoft Macintosh PowerPoint</Application>
  <PresentationFormat>Widescreen</PresentationFormat>
  <Paragraphs>222</Paragraphs>
  <Slides>25</Slides>
  <Notes>0</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25</vt:i4>
      </vt:variant>
    </vt:vector>
  </HeadingPairs>
  <TitlesOfParts>
    <vt:vector size="34" baseType="lpstr">
      <vt:lpstr>Arial</vt:lpstr>
      <vt:lpstr>Calibri</vt:lpstr>
      <vt:lpstr>Calisto MT</vt:lpstr>
      <vt:lpstr>Century Gothic</vt:lpstr>
      <vt:lpstr>Elephant</vt:lpstr>
      <vt:lpstr>Univers Condensed</vt:lpstr>
      <vt:lpstr>Wingdings</vt:lpstr>
      <vt:lpstr>ChronicleVTI</vt:lpstr>
      <vt:lpstr>BrushVTI</vt:lpstr>
      <vt:lpstr>Harun Boksh – 1809605 Rashid Khan – 1809620  Mohammed Belal Ahmed – 1810818 Naazneen Ara – 1810991 Ferdows Jahan Jesi - 1810819 </vt:lpstr>
      <vt:lpstr>Coronavirus and the BAME GROUP</vt:lpstr>
      <vt:lpstr>An overview of Covid-19 (Coronavirus) By Harun Boksh </vt:lpstr>
      <vt:lpstr>An overview of our target group - People From Ethnic Backgrounds (BAME) By Harun Boksh  </vt:lpstr>
      <vt:lpstr>Impact of Covid-19 on people from ethnic backgrounds (BAME). By Harun Boksh  </vt:lpstr>
      <vt:lpstr>Purpose of our presentation By Harun Boksh </vt:lpstr>
      <vt:lpstr>the incidence of covid 19 to the bame group</vt:lpstr>
      <vt:lpstr>PowerPoint Presentation</vt:lpstr>
      <vt:lpstr>PowerPoint Presentation</vt:lpstr>
      <vt:lpstr>PowerPoint Presentation</vt:lpstr>
      <vt:lpstr>PowerPoint Presentation</vt:lpstr>
      <vt:lpstr>relevant theories and conspiracies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Coronavirus  health and safety tips</vt:lpstr>
      <vt:lpstr>PowerPoint Presentation</vt:lpstr>
      <vt:lpstr>Intensive Care National Audit and Research Centre (2020). ICNARC report on COVID-19 in critical care. Available at:https://www.icnarc.org/Our-Audit/Audits/Cmp/Reports ( Accessed 6thOctober, 2020).  National Institute for Health and Care Excellence (NICE) (2013). BMI: preventing ill health and premature death in black, Asian, and other minority ethnic groups. London: NICE.  NHS Scotland (2016). Good mental health for all, Edinburgh, NHS Scotland. Office of Northamptonshire Police and Crime Commissioner 2016. Press release: Stephen Mold reveals key appointments within Office of Police and Crime Commissioner. http://www.northantspcc.org.uk/stephen-mold-reveals-key-appointmentswithin-office-police-crime-commissioner/, (Accessed at 15th October 2020)  NHS,(2020) Available at: https://www.england.nhs.uk/coronavirus/workforce/addressing-impact-of-covid-19-on-bame-staff-in-the-nhs/ Bmj journals, (2020). https://ebmh.bmj.com/ (Accessed 15th October 2020)  Nuffield foundation,(2020). Available at: https://www.nuffieldfoundation.org/news/depression-and-anxiety-higher-amongst-those-from-black-asian-and-minority-ethnic-backgrounds-during-lockdown (Accessed 15th October 2020)  Razaq A, Harrison D, Karunanithi S, Barr B, Asaria M, Routen A, &amp; Khunti K (2020). BAME COVID-19 DEATHS – What do we know? Rapid Data &amp; Evidence Review. Available at: https://www.cebm.net/covid-19/bame-covid-19-deaths-what-do-we-know-rapid-data-evidence-review/ (Accessed 8th October, 2020)  RCPsych, (2010). No health without public mental health: the case for action. Parliamentary Briefing.  Regan, M., Elliot, I. &amp; Goldie, I. (2016). Better mental health for all. A public health approach to mental health improvement, London, Faculty of Public Health and Mental Health Foundation.  Sky News. 2020. Coronavirus: 'Urgent Action' Needed To Protect BAME Groups From COVID-19, Scientists Say. [online] Available at: https://news.sky.com/story/coronavirus-urgent-action-needed-to-protect-bame-groups-from-covid-19-scientists-say-12020432  [Accessed 15 October 2020].  </vt:lpstr>
      <vt:lpstr>Siddique H (2020). British BAME Covid-19 death rate 'more than twice that of whites'. Available at:https://www.theguardian.com/world/2020/may/01/british-bame-covid-19-death-rate-more-than-twice-that-of-whites (Accessed 7th October 2020).  Spring M, Wendling M (2020). How Covid-19 myths are merging with the QAnon conspiracy theory. Available at: https://www.bbc.co.uk/news/blogs-trending-53997203 (Accessed 10th October, 2020).  The Institute for Fiscal Studies (1 May 2020) - Are some ethnic groups more vulnerable to COVID-19 than others? Available from: https://www.ifs.org.uk/inequality/chapter/are-some-ethnic-groups-more-vulnerable-to-covid19-than-others/ (Accessed 15th October 2020)  Trivedy C, Mills I &amp; Dhanoya O (2020). The impact of the risk of COVID-19 on Black, Asian and Minority Ethnic (BAME) members of the UK dental profession. Br Dent J (228), pg. 919–922. Available at:https://doi.org/10.1038/s41415-020-1781-6  University of Leicester, (2020). Available at: https://le.ac.uk/news/2020/july/lockdown-effects-on-bame-communities Gov uk,(2020). https://www.gov.uk/coronavirus (Accessed 15th October 2020)  Wall, A (2020) Understanding the increased Covid-19 risk in men and BAME communities. Available at:https://www.nursinginpractice.com/clinical/understanding-the-increased-covid-19-risk-in-men-and-bame-communities/ Accessed 8th October, 2020).  WHO (2020)  Transmission of SARS-CoV-2: implications for infection prevention precautions. Available at :https://www.who.int/publications/i/item/modes-of-transmission-of-virus-causing-covid-19-implications-for-ipc-precaution-recommendations(accessed 6th October)  WHO (2020) Infection prevention and control during health care when novel coronavirus disease (COVID-19) is suspected or confirmed. Available at: www. https://www.who.int/publications/i/item/WHO-2019-nCoV-IPC-2020.4 (accessed 6th October 2020).  World economic forum,(2020). Available at: https://www.weforum.org/agenda/2020/07/black-asian-minority-groups-lockdown-covid19-coronavirus/ (Accessed 15th October 2020)  World Health Organization (2020). WHO Coronavirus Disease (COVID-19) Dashboard. Available at: https://covid19.who.int/ (Accessed 10th October, 2020)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Coronavirus and the BAME GROUP</dc:title>
  <dc:creator>Naazneen Ara</dc:creator>
  <cp:lastModifiedBy>Naazneen Ara</cp:lastModifiedBy>
  <cp:revision>17</cp:revision>
  <dcterms:created xsi:type="dcterms:W3CDTF">2020-10-15T23:36:51Z</dcterms:created>
  <dcterms:modified xsi:type="dcterms:W3CDTF">2020-10-16T13:34:20Z</dcterms:modified>
</cp:coreProperties>
</file>