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56" r:id="rId5"/>
    <p:sldId id="258" r:id="rId6"/>
    <p:sldId id="278" r:id="rId7"/>
    <p:sldId id="279" r:id="rId8"/>
    <p:sldId id="280" r:id="rId9"/>
    <p:sldId id="281" r:id="rId10"/>
    <p:sldId id="27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0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7" autoAdjust="0"/>
    <p:restoredTop sz="91474" autoAdjust="0"/>
  </p:normalViewPr>
  <p:slideViewPr>
    <p:cSldViewPr>
      <p:cViewPr varScale="1">
        <p:scale>
          <a:sx n="85" d="100"/>
          <a:sy n="85" d="100"/>
        </p:scale>
        <p:origin x="300" y="48"/>
      </p:cViewPr>
      <p:guideLst>
        <p:guide orient="horz" pos="2160"/>
        <p:guide pos="2880"/>
      </p:guideLst>
    </p:cSldViewPr>
  </p:slideViewPr>
  <p:outlineViewPr>
    <p:cViewPr>
      <p:scale>
        <a:sx n="33" d="100"/>
        <a:sy n="33" d="100"/>
      </p:scale>
      <p:origin x="0" y="3540"/>
    </p:cViewPr>
  </p:outlineViewPr>
  <p:notesTextViewPr>
    <p:cViewPr>
      <p:scale>
        <a:sx n="50" d="100"/>
        <a:sy n="50" d="100"/>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06/12/2021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14A179-4CA2-44A4-AAEB-F107B29CF95F}" type="datetimeFigureOut">
              <a:rPr lang="en-GB" smtClean="0"/>
              <a:pPr/>
              <a:t>06/12/2021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A7D89B-FA5B-43C8-83C4-0A73AC3B6EC5}" type="slidenum">
              <a:rPr lang="en-GB" smtClean="0"/>
              <a:pPr/>
              <a:t>‹#›</a:t>
            </a:fld>
            <a:endParaRPr lang="en-GB"/>
          </a:p>
        </p:txBody>
      </p:sp>
    </p:spTree>
    <p:extLst>
      <p:ext uri="{BB962C8B-B14F-4D97-AF65-F5344CB8AC3E}">
        <p14:creationId xmlns:p14="http://schemas.microsoft.com/office/powerpoint/2010/main" val="3959197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000" dirty="0"/>
          </a:p>
        </p:txBody>
      </p:sp>
      <p:sp>
        <p:nvSpPr>
          <p:cNvPr id="4" name="Slide Number Placeholder 3"/>
          <p:cNvSpPr>
            <a:spLocks noGrp="1"/>
          </p:cNvSpPr>
          <p:nvPr>
            <p:ph type="sldNum" sz="quarter" idx="10"/>
          </p:nvPr>
        </p:nvSpPr>
        <p:spPr/>
        <p:txBody>
          <a:bodyPr/>
          <a:lstStyle/>
          <a:p>
            <a:fld id="{6CA7D89B-FA5B-43C8-83C4-0A73AC3B6EC5}" type="slidenum">
              <a:rPr lang="en-GB" smtClean="0"/>
              <a:pPr/>
              <a:t>2</a:t>
            </a:fld>
            <a:endParaRPr lang="en-GB"/>
          </a:p>
        </p:txBody>
      </p:sp>
    </p:spTree>
    <p:extLst>
      <p:ext uri="{BB962C8B-B14F-4D97-AF65-F5344CB8AC3E}">
        <p14:creationId xmlns:p14="http://schemas.microsoft.com/office/powerpoint/2010/main" val="38891683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06/12/2021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06/12/2021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1988840"/>
            <a:ext cx="6548264" cy="792087"/>
          </a:xfrm>
        </p:spPr>
        <p:txBody>
          <a:bodyPr>
            <a:normAutofit fontScale="90000"/>
          </a:bodyPr>
          <a:lstStyle/>
          <a:p>
            <a:r>
              <a:rPr lang="en-GB" b="1" dirty="0">
                <a:latin typeface="Arial" panose="020B0604020202020204" pitchFamily="34" charset="0"/>
                <a:cs typeface="Arial" panose="020B0604020202020204" pitchFamily="34" charset="0"/>
              </a:rPr>
              <a:t>Masters in Psychotherapeutic Practice</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b="1" dirty="0">
                <a:solidFill>
                  <a:schemeClr val="tx2">
                    <a:lumMod val="20000"/>
                    <a:lumOff val="80000"/>
                  </a:schemeClr>
                </a:solidFill>
                <a:latin typeface="Californian FB" panose="0207040306080B030204" pitchFamily="18" charset="0"/>
              </a:rPr>
              <a: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Drivers</a:t>
            </a:r>
          </a:p>
        </p:txBody>
      </p:sp>
      <p:sp>
        <p:nvSpPr>
          <p:cNvPr id="6" name="Content Placeholder 5"/>
          <p:cNvSpPr>
            <a:spLocks noGrp="1"/>
          </p:cNvSpPr>
          <p:nvPr>
            <p:ph idx="1"/>
          </p:nvPr>
        </p:nvSpPr>
        <p:spPr>
          <a:xfrm>
            <a:off x="457200" y="1412776"/>
            <a:ext cx="8229600" cy="4824536"/>
          </a:xfrm>
        </p:spPr>
        <p:txBody>
          <a:bodyPr>
            <a:normAutofit/>
          </a:bodyPr>
          <a:lstStyle/>
          <a:p>
            <a:pPr marL="0" indent="0">
              <a:buNone/>
            </a:pPr>
            <a:br>
              <a:rPr lang="en-GB" b="1" i="1" dirty="0">
                <a:solidFill>
                  <a:srgbClr val="00B050"/>
                </a:solidFill>
              </a:rPr>
            </a:br>
            <a:endParaRPr lang="en-GB" b="1" i="1" dirty="0">
              <a:solidFill>
                <a:srgbClr val="00B050"/>
              </a:solidFill>
            </a:endParaRPr>
          </a:p>
        </p:txBody>
      </p:sp>
      <p:sp>
        <p:nvSpPr>
          <p:cNvPr id="2" name="TextBox 1"/>
          <p:cNvSpPr txBox="1"/>
          <p:nvPr/>
        </p:nvSpPr>
        <p:spPr>
          <a:xfrm>
            <a:off x="323528" y="2060848"/>
            <a:ext cx="8743099" cy="1938992"/>
          </a:xfrm>
          <a:prstGeom prst="rect">
            <a:avLst/>
          </a:prstGeom>
          <a:noFill/>
        </p:spPr>
        <p:txBody>
          <a:bodyPr wrap="none" rtlCol="0">
            <a:spAutoFit/>
          </a:bodyPr>
          <a:lstStyle/>
          <a:p>
            <a:r>
              <a:rPr lang="en-GB" sz="2400" dirty="0"/>
              <a:t>1. Evidence-based practice</a:t>
            </a:r>
          </a:p>
          <a:p>
            <a:r>
              <a:rPr lang="en-GB" sz="2400" dirty="0"/>
              <a:t>2. QAA Counselling and Psychotherapy Benchmarks </a:t>
            </a:r>
          </a:p>
          <a:p>
            <a:r>
              <a:rPr lang="en-GB" sz="2400" dirty="0"/>
              <a:t>3. </a:t>
            </a:r>
            <a:r>
              <a:rPr lang="en-GB" sz="2400" dirty="0" err="1"/>
              <a:t>Professionalisation</a:t>
            </a:r>
            <a:r>
              <a:rPr lang="en-GB" sz="2400" dirty="0"/>
              <a:t> of the field – reflected in the benchmarks</a:t>
            </a:r>
          </a:p>
          <a:p>
            <a:r>
              <a:rPr lang="en-GB" sz="2400" dirty="0"/>
              <a:t>4. Regulation/Accreditation</a:t>
            </a:r>
          </a:p>
          <a:p>
            <a:r>
              <a:rPr lang="en-GB" sz="2400" dirty="0"/>
              <a:t>5. Common factors</a:t>
            </a:r>
          </a:p>
        </p:txBody>
      </p:sp>
    </p:spTree>
    <p:extLst>
      <p:ext uri="{BB962C8B-B14F-4D97-AF65-F5344CB8AC3E}">
        <p14:creationId xmlns:p14="http://schemas.microsoft.com/office/powerpoint/2010/main" val="4062069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196752"/>
            <a:ext cx="8229600" cy="3917032"/>
          </a:xfrm>
        </p:spPr>
        <p:txBody>
          <a:bodyPr/>
          <a:lstStyle/>
          <a:p>
            <a:pPr marL="0" indent="0">
              <a:buNone/>
            </a:pPr>
            <a:r>
              <a:rPr lang="en-GB" dirty="0"/>
              <a:t> QAA Counselling and Psychotherapy Benchmarks - (71)</a:t>
            </a:r>
          </a:p>
          <a:p>
            <a:pPr marL="0" indent="0">
              <a:buNone/>
            </a:pPr>
            <a:r>
              <a:rPr lang="en-GB" dirty="0"/>
              <a:t>Professionalization of the field – reflected in the benchmarks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607998250"/>
              </p:ext>
            </p:extLst>
          </p:nvPr>
        </p:nvGraphicFramePr>
        <p:xfrm>
          <a:off x="683568" y="3429000"/>
          <a:ext cx="7560945" cy="1584175"/>
        </p:xfrm>
        <a:graphic>
          <a:graphicData uri="http://schemas.openxmlformats.org/drawingml/2006/table">
            <a:tbl>
              <a:tblPr firstRow="1" firstCol="1" bandRow="1">
                <a:tableStyleId>{5C22544A-7EE6-4342-B048-85BDC9FD1C3A}</a:tableStyleId>
              </a:tblPr>
              <a:tblGrid>
                <a:gridCol w="1350645">
                  <a:extLst>
                    <a:ext uri="{9D8B030D-6E8A-4147-A177-3AD203B41FA5}">
                      <a16:colId xmlns:a16="http://schemas.microsoft.com/office/drawing/2014/main" val="20000"/>
                    </a:ext>
                  </a:extLst>
                </a:gridCol>
                <a:gridCol w="1619885">
                  <a:extLst>
                    <a:ext uri="{9D8B030D-6E8A-4147-A177-3AD203B41FA5}">
                      <a16:colId xmlns:a16="http://schemas.microsoft.com/office/drawing/2014/main" val="20001"/>
                    </a:ext>
                  </a:extLst>
                </a:gridCol>
                <a:gridCol w="1530350">
                  <a:extLst>
                    <a:ext uri="{9D8B030D-6E8A-4147-A177-3AD203B41FA5}">
                      <a16:colId xmlns:a16="http://schemas.microsoft.com/office/drawing/2014/main" val="20002"/>
                    </a:ext>
                  </a:extLst>
                </a:gridCol>
                <a:gridCol w="1440180">
                  <a:extLst>
                    <a:ext uri="{9D8B030D-6E8A-4147-A177-3AD203B41FA5}">
                      <a16:colId xmlns:a16="http://schemas.microsoft.com/office/drawing/2014/main" val="20003"/>
                    </a:ext>
                  </a:extLst>
                </a:gridCol>
                <a:gridCol w="1619885">
                  <a:extLst>
                    <a:ext uri="{9D8B030D-6E8A-4147-A177-3AD203B41FA5}">
                      <a16:colId xmlns:a16="http://schemas.microsoft.com/office/drawing/2014/main" val="20004"/>
                    </a:ext>
                  </a:extLst>
                </a:gridCol>
              </a:tblGrid>
              <a:tr h="1584175">
                <a:tc>
                  <a:txBody>
                    <a:bodyPr/>
                    <a:lstStyle/>
                    <a:p>
                      <a:pPr>
                        <a:spcAft>
                          <a:spcPts val="0"/>
                        </a:spcAft>
                      </a:pPr>
                      <a:r>
                        <a:rPr lang="en-US" sz="900" dirty="0">
                          <a:effectLst/>
                        </a:rPr>
                        <a:t>Professional autonomy and accountability</a:t>
                      </a:r>
                      <a:endParaRPr lang="en-GB" sz="1000" dirty="0">
                        <a:effectLst/>
                        <a:latin typeface="Times New Roman"/>
                        <a:ea typeface="Times New Roman"/>
                      </a:endParaRPr>
                    </a:p>
                  </a:txBody>
                  <a:tcPr marL="68580" marR="68580" marT="0" marB="0"/>
                </a:tc>
                <a:tc>
                  <a:txBody>
                    <a:bodyPr/>
                    <a:lstStyle/>
                    <a:p>
                      <a:pPr>
                        <a:spcBef>
                          <a:spcPts val="500"/>
                        </a:spcBef>
                        <a:spcAft>
                          <a:spcPts val="500"/>
                        </a:spcAft>
                      </a:pPr>
                      <a:r>
                        <a:rPr lang="en-US" sz="900" dirty="0">
                          <a:effectLst/>
                        </a:rPr>
                        <a:t>Professional relationships</a:t>
                      </a:r>
                      <a:endParaRPr lang="en-GB" sz="1000" dirty="0">
                        <a:effectLst/>
                      </a:endParaRPr>
                    </a:p>
                    <a:p>
                      <a:pPr>
                        <a:spcAft>
                          <a:spcPts val="0"/>
                        </a:spcAft>
                      </a:pPr>
                      <a:r>
                        <a:rPr lang="en-US" sz="900" dirty="0">
                          <a:effectLst/>
                        </a:rPr>
                        <a:t> </a:t>
                      </a:r>
                      <a:endParaRPr lang="en-GB" sz="1000" dirty="0">
                        <a:effectLst/>
                        <a:latin typeface="Times New Roman"/>
                        <a:ea typeface="Times New Roman"/>
                      </a:endParaRPr>
                    </a:p>
                  </a:txBody>
                  <a:tcPr marL="68580" marR="68580" marT="0" marB="0"/>
                </a:tc>
                <a:tc>
                  <a:txBody>
                    <a:bodyPr/>
                    <a:lstStyle/>
                    <a:p>
                      <a:pPr>
                        <a:lnSpc>
                          <a:spcPts val="1105"/>
                        </a:lnSpc>
                        <a:spcBef>
                          <a:spcPts val="500"/>
                        </a:spcBef>
                        <a:spcAft>
                          <a:spcPts val="500"/>
                        </a:spcAft>
                      </a:pPr>
                      <a:r>
                        <a:rPr lang="en-US" sz="900">
                          <a:effectLst/>
                        </a:rPr>
                        <a:t>Maintaining a framework for practice</a:t>
                      </a:r>
                      <a:endParaRPr lang="en-GB" sz="1000">
                        <a:effectLst/>
                      </a:endParaRPr>
                    </a:p>
                    <a:p>
                      <a:pPr>
                        <a:spcAft>
                          <a:spcPts val="0"/>
                        </a:spcAft>
                      </a:pPr>
                      <a:r>
                        <a:rPr lang="en-US" sz="900">
                          <a:effectLst/>
                        </a:rPr>
                        <a:t> </a:t>
                      </a:r>
                      <a:endParaRPr lang="en-GB" sz="1000">
                        <a:effectLst/>
                        <a:latin typeface="Times New Roman"/>
                        <a:ea typeface="Times New Roman"/>
                      </a:endParaRPr>
                    </a:p>
                  </a:txBody>
                  <a:tcPr marL="68580" marR="68580" marT="0" marB="0"/>
                </a:tc>
                <a:tc>
                  <a:txBody>
                    <a:bodyPr/>
                    <a:lstStyle/>
                    <a:p>
                      <a:pPr>
                        <a:lnSpc>
                          <a:spcPts val="1205"/>
                        </a:lnSpc>
                        <a:spcBef>
                          <a:spcPts val="500"/>
                        </a:spcBef>
                        <a:spcAft>
                          <a:spcPts val="700"/>
                        </a:spcAft>
                      </a:pPr>
                      <a:r>
                        <a:rPr lang="en-US" sz="900">
                          <a:effectLst/>
                        </a:rPr>
                        <a:t>The therapeutic process</a:t>
                      </a:r>
                      <a:endParaRPr lang="en-GB" sz="1000">
                        <a:effectLst/>
                      </a:endParaRPr>
                    </a:p>
                    <a:p>
                      <a:pPr>
                        <a:spcAft>
                          <a:spcPts val="0"/>
                        </a:spcAft>
                      </a:pPr>
                      <a:r>
                        <a:rPr lang="en-US" sz="900">
                          <a:effectLst/>
                        </a:rPr>
                        <a:t> </a:t>
                      </a:r>
                      <a:endParaRPr lang="en-GB" sz="1000">
                        <a:effectLst/>
                        <a:latin typeface="Times New Roman"/>
                        <a:ea typeface="Times New Roman"/>
                      </a:endParaRPr>
                    </a:p>
                  </a:txBody>
                  <a:tcPr marL="68580" marR="68580" marT="0" marB="0"/>
                </a:tc>
                <a:tc>
                  <a:txBody>
                    <a:bodyPr/>
                    <a:lstStyle/>
                    <a:p>
                      <a:pPr>
                        <a:lnSpc>
                          <a:spcPts val="1205"/>
                        </a:lnSpc>
                        <a:spcBef>
                          <a:spcPts val="500"/>
                        </a:spcBef>
                        <a:spcAft>
                          <a:spcPts val="700"/>
                        </a:spcAft>
                      </a:pPr>
                      <a:r>
                        <a:rPr lang="en-US" sz="900" dirty="0">
                          <a:effectLst/>
                        </a:rPr>
                        <a:t>The social, professional and </a:t>
                      </a:r>
                      <a:r>
                        <a:rPr lang="en-US" sz="900" dirty="0" err="1">
                          <a:effectLst/>
                        </a:rPr>
                        <a:t>organisational</a:t>
                      </a:r>
                      <a:r>
                        <a:rPr lang="en-US" sz="900" dirty="0">
                          <a:effectLst/>
                        </a:rPr>
                        <a:t> context for therapy </a:t>
                      </a:r>
                      <a:endParaRPr lang="en-GB" sz="1000" dirty="0">
                        <a:effectLst/>
                      </a:endParaRPr>
                    </a:p>
                    <a:p>
                      <a:pPr>
                        <a:spcAft>
                          <a:spcPts val="0"/>
                        </a:spcAft>
                      </a:pPr>
                      <a:r>
                        <a:rPr lang="en-US" sz="900" dirty="0">
                          <a:effectLst/>
                        </a:rPr>
                        <a:t> </a:t>
                      </a:r>
                      <a:endParaRPr lang="en-GB" sz="1000" dirty="0">
                        <a:effectLst/>
                        <a:latin typeface="Times New Roman"/>
                        <a:ea typeface="Times New Roman"/>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82812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requirement </a:t>
            </a:r>
          </a:p>
        </p:txBody>
      </p:sp>
      <p:sp>
        <p:nvSpPr>
          <p:cNvPr id="3" name="Content Placeholder 2"/>
          <p:cNvSpPr>
            <a:spLocks noGrp="1"/>
          </p:cNvSpPr>
          <p:nvPr>
            <p:ph idx="1"/>
          </p:nvPr>
        </p:nvSpPr>
        <p:spPr/>
        <p:txBody>
          <a:bodyPr>
            <a:normAutofit fontScale="92500" lnSpcReduction="20000"/>
          </a:bodyPr>
          <a:lstStyle/>
          <a:p>
            <a:r>
              <a:rPr lang="en-GB" dirty="0"/>
              <a:t>400 contact hours</a:t>
            </a:r>
          </a:p>
          <a:p>
            <a:endParaRPr lang="en-GB" dirty="0"/>
          </a:p>
          <a:p>
            <a:r>
              <a:rPr lang="en-GB" dirty="0"/>
              <a:t>100 hours supervised clinical practice (50/50)</a:t>
            </a:r>
          </a:p>
          <a:p>
            <a:endParaRPr lang="en-GB" dirty="0"/>
          </a:p>
          <a:p>
            <a:r>
              <a:rPr lang="en-GB" dirty="0"/>
              <a:t>25 hours personal therapy</a:t>
            </a:r>
          </a:p>
          <a:p>
            <a:r>
              <a:rPr lang="en-GB" dirty="0"/>
              <a:t>Student Membership BACP</a:t>
            </a:r>
          </a:p>
          <a:p>
            <a:r>
              <a:rPr lang="en-GB" dirty="0"/>
              <a:t>DBS</a:t>
            </a:r>
          </a:p>
          <a:p>
            <a:r>
              <a:rPr lang="en-GB" dirty="0"/>
              <a:t>Insurance</a:t>
            </a:r>
          </a:p>
        </p:txBody>
      </p:sp>
    </p:spTree>
    <p:extLst>
      <p:ext uri="{BB962C8B-B14F-4D97-AF65-F5344CB8AC3E}">
        <p14:creationId xmlns:p14="http://schemas.microsoft.com/office/powerpoint/2010/main" val="98747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Programme Structure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32605515"/>
              </p:ext>
            </p:extLst>
          </p:nvPr>
        </p:nvGraphicFramePr>
        <p:xfrm>
          <a:off x="395536" y="1628799"/>
          <a:ext cx="8136904" cy="3990030"/>
        </p:xfrm>
        <a:graphic>
          <a:graphicData uri="http://schemas.openxmlformats.org/drawingml/2006/table">
            <a:tbl>
              <a:tblPr firstRow="1" firstCol="1" bandRow="1">
                <a:tableStyleId>{5C22544A-7EE6-4342-B048-85BDC9FD1C3A}</a:tableStyleId>
              </a:tblPr>
              <a:tblGrid>
                <a:gridCol w="2141572">
                  <a:extLst>
                    <a:ext uri="{9D8B030D-6E8A-4147-A177-3AD203B41FA5}">
                      <a16:colId xmlns:a16="http://schemas.microsoft.com/office/drawing/2014/main" val="20000"/>
                    </a:ext>
                  </a:extLst>
                </a:gridCol>
                <a:gridCol w="4643042">
                  <a:extLst>
                    <a:ext uri="{9D8B030D-6E8A-4147-A177-3AD203B41FA5}">
                      <a16:colId xmlns:a16="http://schemas.microsoft.com/office/drawing/2014/main" val="20001"/>
                    </a:ext>
                  </a:extLst>
                </a:gridCol>
                <a:gridCol w="1352290">
                  <a:extLst>
                    <a:ext uri="{9D8B030D-6E8A-4147-A177-3AD203B41FA5}">
                      <a16:colId xmlns:a16="http://schemas.microsoft.com/office/drawing/2014/main" val="20002"/>
                    </a:ext>
                  </a:extLst>
                </a:gridCol>
              </a:tblGrid>
              <a:tr h="1056442">
                <a:tc>
                  <a:txBody>
                    <a:bodyPr/>
                    <a:lstStyle/>
                    <a:p>
                      <a:pPr marL="457200">
                        <a:spcAft>
                          <a:spcPts val="0"/>
                        </a:spcAft>
                      </a:pPr>
                      <a:r>
                        <a:rPr lang="en-GB" sz="1200" dirty="0">
                          <a:effectLst/>
                        </a:rPr>
                        <a:t>Module Code</a:t>
                      </a:r>
                      <a:endParaRPr lang="en-GB" sz="1200" dirty="0">
                        <a:effectLst/>
                        <a:latin typeface="Times New Roman"/>
                        <a:ea typeface="Times New Roman"/>
                      </a:endParaRPr>
                    </a:p>
                  </a:txBody>
                  <a:tcPr marL="68580" marR="68580" marT="0" marB="0"/>
                </a:tc>
                <a:tc>
                  <a:txBody>
                    <a:bodyPr/>
                    <a:lstStyle/>
                    <a:p>
                      <a:pPr marL="457200">
                        <a:spcAft>
                          <a:spcPts val="0"/>
                        </a:spcAft>
                      </a:pPr>
                      <a:r>
                        <a:rPr lang="en-GB" sz="1200">
                          <a:effectLst/>
                        </a:rPr>
                        <a:t>Module title</a:t>
                      </a:r>
                      <a:endParaRPr lang="en-GB" sz="1200">
                        <a:effectLst/>
                        <a:latin typeface="Times New Roman"/>
                        <a:ea typeface="Times New Roman"/>
                      </a:endParaRPr>
                    </a:p>
                  </a:txBody>
                  <a:tcPr marL="68580" marR="68580" marT="0" marB="0"/>
                </a:tc>
                <a:tc>
                  <a:txBody>
                    <a:bodyPr/>
                    <a:lstStyle/>
                    <a:p>
                      <a:pPr marL="457200">
                        <a:spcAft>
                          <a:spcPts val="0"/>
                        </a:spcAft>
                      </a:pPr>
                      <a:r>
                        <a:rPr lang="en-GB" sz="1200">
                          <a:effectLst/>
                        </a:rPr>
                        <a:t>Credit value</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352148">
                <a:tc gridSpan="3">
                  <a:txBody>
                    <a:bodyPr/>
                    <a:lstStyle/>
                    <a:p>
                      <a:pPr marL="457200">
                        <a:spcAft>
                          <a:spcPts val="0"/>
                        </a:spcAft>
                      </a:pPr>
                      <a:r>
                        <a:rPr lang="en-GB" sz="1200">
                          <a:effectLst/>
                        </a:rPr>
                        <a:t>Part 1 POSTGRADUATE CERTIFICATE</a:t>
                      </a:r>
                      <a:endParaRPr lang="en-GB" sz="120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Framing Therapeutic Practice</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2"/>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Therapy and Context</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3"/>
                  </a:ext>
                </a:extLst>
              </a:tr>
              <a:tr h="352148">
                <a:tc gridSpan="3">
                  <a:txBody>
                    <a:bodyPr/>
                    <a:lstStyle/>
                    <a:p>
                      <a:pPr marL="457200">
                        <a:spcAft>
                          <a:spcPts val="0"/>
                        </a:spcAft>
                      </a:pPr>
                      <a:r>
                        <a:rPr lang="en-GB" sz="1200" dirty="0">
                          <a:effectLst/>
                        </a:rPr>
                        <a:t>Part 1 POSTGRADUATE DIPLOMA</a:t>
                      </a:r>
                      <a:endParaRPr lang="en-GB" sz="1200" dirty="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4"/>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Professional Practice </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5"/>
                  </a:ext>
                </a:extLst>
              </a:tr>
              <a:tr h="381249">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dirty="0">
                          <a:effectLst/>
                        </a:rPr>
                        <a:t>Research Methods and Practice</a:t>
                      </a:r>
                      <a:endParaRPr lang="en-GB" sz="1100" dirty="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6"/>
                  </a:ext>
                </a:extLst>
              </a:tr>
              <a:tr h="352148">
                <a:tc gridSpan="3">
                  <a:txBody>
                    <a:bodyPr/>
                    <a:lstStyle/>
                    <a:p>
                      <a:pPr marL="457200">
                        <a:spcAft>
                          <a:spcPts val="0"/>
                        </a:spcAft>
                      </a:pPr>
                      <a:r>
                        <a:rPr lang="en-GB" sz="1200" dirty="0">
                          <a:effectLst/>
                        </a:rPr>
                        <a:t>Part  2  Masters</a:t>
                      </a:r>
                      <a:endParaRPr lang="en-GB" sz="1200" dirty="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52148">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marL="457200">
                        <a:spcAft>
                          <a:spcPts val="0"/>
                        </a:spcAft>
                      </a:pPr>
                      <a:r>
                        <a:rPr lang="en-GB" sz="1200">
                          <a:effectLst/>
                        </a:rPr>
                        <a:t>Dissertation</a:t>
                      </a:r>
                      <a:endParaRPr lang="en-GB" sz="1200">
                        <a:effectLst/>
                        <a:latin typeface="Times New Roman"/>
                        <a:ea typeface="Times New Roman"/>
                      </a:endParaRPr>
                    </a:p>
                  </a:txBody>
                  <a:tcPr marL="68580" marR="68580" marT="0" marB="0"/>
                </a:tc>
                <a:tc>
                  <a:txBody>
                    <a:bodyPr/>
                    <a:lstStyle/>
                    <a:p>
                      <a:pPr marL="457200">
                        <a:spcAft>
                          <a:spcPts val="0"/>
                        </a:spcAft>
                      </a:pPr>
                      <a:r>
                        <a:rPr lang="en-GB" sz="1200" dirty="0">
                          <a:effectLst/>
                        </a:rPr>
                        <a:t>60</a:t>
                      </a:r>
                      <a:endParaRPr lang="en-GB" sz="1200" dirty="0">
                        <a:effectLst/>
                        <a:latin typeface="Times New Roman"/>
                        <a:ea typeface="Times New Roman"/>
                      </a:endParaRPr>
                    </a:p>
                  </a:txBody>
                  <a:tcPr marL="68580" marR="68580" marT="0" marB="0"/>
                </a:tc>
                <a:extLst>
                  <a:ext uri="{0D108BD9-81ED-4DB2-BD59-A6C34878D82A}">
                    <a16:rowId xmlns:a16="http://schemas.microsoft.com/office/drawing/2014/main" val="10008"/>
                  </a:ext>
                </a:extLst>
              </a:tr>
            </a:tbl>
          </a:graphicData>
        </a:graphic>
      </p:graphicFrame>
      <p:sp>
        <p:nvSpPr>
          <p:cNvPr id="5" name="Rectangle 1"/>
          <p:cNvSpPr>
            <a:spLocks noChangeArrowheads="1"/>
          </p:cNvSpPr>
          <p:nvPr/>
        </p:nvSpPr>
        <p:spPr bwMode="auto">
          <a:xfrm>
            <a:off x="1671638" y="25003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31442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Entry requirements</a:t>
            </a:r>
          </a:p>
        </p:txBody>
      </p:sp>
      <p:sp>
        <p:nvSpPr>
          <p:cNvPr id="3" name="Content Placeholder 2"/>
          <p:cNvSpPr>
            <a:spLocks noGrp="1"/>
          </p:cNvSpPr>
          <p:nvPr>
            <p:ph idx="1"/>
          </p:nvPr>
        </p:nvSpPr>
        <p:spPr/>
        <p:txBody>
          <a:bodyPr>
            <a:normAutofit fontScale="55000" lnSpcReduction="20000"/>
          </a:bodyPr>
          <a:lstStyle/>
          <a:p>
            <a:pPr lvl="0"/>
            <a:r>
              <a:rPr lang="en-GB" dirty="0"/>
              <a:t>A degree (2:2 or above) in a compatible subject and at least 100 hours Counselling Skills training/or equivalent.</a:t>
            </a:r>
          </a:p>
          <a:p>
            <a:pPr lvl="0"/>
            <a:r>
              <a:rPr lang="en-GB" dirty="0"/>
              <a:t>A degree (2:2 or above) and at least five years working within the field of social care and can demonstrate a sufficient amount of CPD in areas compatible with counselling skills training.</a:t>
            </a:r>
          </a:p>
          <a:p>
            <a:pPr lvl="0"/>
            <a:r>
              <a:rPr lang="en-GB" dirty="0"/>
              <a:t>Can demonstrate the ability to work at academic level 7 and have at least five years experience of working in the field of social care and can demonstrate a sufficient amount of CPD in areas compatible with counselling skills training.</a:t>
            </a:r>
          </a:p>
          <a:p>
            <a:pPr lvl="0"/>
            <a:r>
              <a:rPr lang="en-GB" dirty="0"/>
              <a:t>Have a practice qualification consisting of 100 hours of supervised Counselling practice, have undertaken a programme of 400 contact hours and can demonstrate the ability to work at academic level 7. These applicants if successful will be expected to be in practice throughout the course of the programme, but not attain the numbers of practice hours.</a:t>
            </a:r>
          </a:p>
          <a:p>
            <a:endParaRPr lang="en-GB" dirty="0"/>
          </a:p>
        </p:txBody>
      </p:sp>
    </p:spTree>
    <p:extLst>
      <p:ext uri="{BB962C8B-B14F-4D97-AF65-F5344CB8AC3E}">
        <p14:creationId xmlns:p14="http://schemas.microsoft.com/office/powerpoint/2010/main" val="225802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9522039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schemas.openxmlformats.org/package/2006/metadata/core-properties"/>
    <ds:schemaRef ds:uri="http://purl.org/dc/elements/1.1/"/>
    <ds:schemaRef ds:uri="http://purl.org/dc/dcmitype/"/>
    <ds:schemaRef ds:uri="http://purl.org/dc/terms/"/>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3402</TotalTime>
  <Words>324</Words>
  <Application>Microsoft Office PowerPoint</Application>
  <PresentationFormat>On-screen Show (4:3)</PresentationFormat>
  <Paragraphs>58</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Myriad Pro</vt:lpstr>
      <vt:lpstr>Arial</vt:lpstr>
      <vt:lpstr>Calibri</vt:lpstr>
      <vt:lpstr>Californian FB</vt:lpstr>
      <vt:lpstr>Times New Roman</vt:lpstr>
      <vt:lpstr>20140311PresentationUWTSDTemplate</vt:lpstr>
      <vt:lpstr>Masters in Psychotherapeutic Practice </vt:lpstr>
      <vt:lpstr>Drivers</vt:lpstr>
      <vt:lpstr>PowerPoint Presentation</vt:lpstr>
      <vt:lpstr>Professional requirement </vt:lpstr>
      <vt:lpstr>Programme Structure</vt:lpstr>
      <vt:lpstr>Entry requirements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Catherine Slade</cp:lastModifiedBy>
  <cp:revision>131</cp:revision>
  <dcterms:created xsi:type="dcterms:W3CDTF">2015-04-14T15:21:28Z</dcterms:created>
  <dcterms:modified xsi:type="dcterms:W3CDTF">2021-12-06T15:52:14Z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