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51"/>
  </p:handoutMasterIdLst>
  <p:sldIdLst>
    <p:sldId id="256" r:id="rId2"/>
    <p:sldId id="326" r:id="rId3"/>
    <p:sldId id="327" r:id="rId4"/>
    <p:sldId id="265" r:id="rId5"/>
    <p:sldId id="266" r:id="rId6"/>
    <p:sldId id="267" r:id="rId7"/>
    <p:sldId id="268" r:id="rId8"/>
    <p:sldId id="269" r:id="rId9"/>
    <p:sldId id="270" r:id="rId10"/>
    <p:sldId id="271" r:id="rId11"/>
    <p:sldId id="272" r:id="rId12"/>
    <p:sldId id="273" r:id="rId13"/>
    <p:sldId id="275" r:id="rId14"/>
    <p:sldId id="276" r:id="rId15"/>
    <p:sldId id="277" r:id="rId16"/>
    <p:sldId id="278" r:id="rId17"/>
    <p:sldId id="279" r:id="rId18"/>
    <p:sldId id="280" r:id="rId19"/>
    <p:sldId id="281" r:id="rId20"/>
    <p:sldId id="282" r:id="rId21"/>
    <p:sldId id="283" r:id="rId22"/>
    <p:sldId id="284" r:id="rId23"/>
    <p:sldId id="274" r:id="rId24"/>
    <p:sldId id="285" r:id="rId25"/>
    <p:sldId id="294" r:id="rId26"/>
    <p:sldId id="288" r:id="rId27"/>
    <p:sldId id="287" r:id="rId28"/>
    <p:sldId id="293" r:id="rId29"/>
    <p:sldId id="290" r:id="rId30"/>
    <p:sldId id="306" r:id="rId31"/>
    <p:sldId id="296" r:id="rId32"/>
    <p:sldId id="297" r:id="rId33"/>
    <p:sldId id="298" r:id="rId34"/>
    <p:sldId id="299" r:id="rId35"/>
    <p:sldId id="300" r:id="rId36"/>
    <p:sldId id="301" r:id="rId37"/>
    <p:sldId id="302" r:id="rId38"/>
    <p:sldId id="303" r:id="rId39"/>
    <p:sldId id="304" r:id="rId40"/>
    <p:sldId id="305" r:id="rId41"/>
    <p:sldId id="292" r:id="rId42"/>
    <p:sldId id="258" r:id="rId43"/>
    <p:sldId id="259" r:id="rId44"/>
    <p:sldId id="263" r:id="rId45"/>
    <p:sldId id="331" r:id="rId46"/>
    <p:sldId id="328" r:id="rId47"/>
    <p:sldId id="329" r:id="rId48"/>
    <p:sldId id="309" r:id="rId49"/>
    <p:sldId id="330" r:id="rId5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4" d="100"/>
          <a:sy n="94" d="100"/>
        </p:scale>
        <p:origin x="-1920" y="-104"/>
      </p:cViewPr>
      <p:guideLst>
        <p:guide orient="horz" pos="2160"/>
        <p:guide pos="2880"/>
      </p:guideLst>
    </p:cSldViewPr>
  </p:slideViewPr>
  <p:notesTextViewPr>
    <p:cViewPr>
      <p:scale>
        <a:sx n="100" d="100"/>
        <a:sy n="100" d="100"/>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handoutMaster" Target="handoutMasters/handoutMaster1.xml"/><Relationship Id="rId52" Type="http://schemas.openxmlformats.org/officeDocument/2006/relationships/printerSettings" Target="printerSettings/printerSettings1.bin"/><Relationship Id="rId53" Type="http://schemas.openxmlformats.org/officeDocument/2006/relationships/presProps" Target="presProps.xml"/><Relationship Id="rId54" Type="http://schemas.openxmlformats.org/officeDocument/2006/relationships/viewProps" Target="viewProps.xml"/><Relationship Id="rId55" Type="http://schemas.openxmlformats.org/officeDocument/2006/relationships/theme" Target="theme/theme1.xml"/><Relationship Id="rId56"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86985D8-83DE-4A86-A35C-ECCF17FA16CA}" type="datetimeFigureOut">
              <a:rPr lang="en-GB" smtClean="0"/>
              <a:t>02/11/15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7309338-84BE-420B-9631-B091797E9DC7}" type="slidenum">
              <a:rPr lang="en-GB" smtClean="0"/>
              <a:t>‹#›</a:t>
            </a:fld>
            <a:endParaRPr lang="en-GB"/>
          </a:p>
        </p:txBody>
      </p:sp>
    </p:spTree>
    <p:extLst>
      <p:ext uri="{BB962C8B-B14F-4D97-AF65-F5344CB8AC3E}">
        <p14:creationId xmlns:p14="http://schemas.microsoft.com/office/powerpoint/2010/main" val="159730130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02/11/15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02/11/15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62BE3E2-CEAE-6546-BA90-4655B505F3D6}" type="datetimeFigureOut">
              <a:rPr lang="en-US" smtClean="0"/>
              <a:t>02/11/15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62BE3E2-CEAE-6546-BA90-4655B505F3D6}" type="datetimeFigureOut">
              <a:rPr lang="en-US" smtClean="0"/>
              <a:t>02/11/15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62BE3E2-CEAE-6546-BA90-4655B505F3D6}" type="datetimeFigureOut">
              <a:rPr lang="en-US" smtClean="0"/>
              <a:t>02/11/15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62BE3E2-CEAE-6546-BA90-4655B505F3D6}" type="datetimeFigureOut">
              <a:rPr lang="en-US" smtClean="0"/>
              <a:t>02/11/15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2BE3E2-CEAE-6546-BA90-4655B505F3D6}" type="datetimeFigureOut">
              <a:rPr lang="en-US" smtClean="0"/>
              <a:t>02/11/15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02/11/15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02/11/15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02/11/15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02/11/15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2BE3E2-CEAE-6546-BA90-4655B505F3D6}" type="datetimeFigureOut">
              <a:rPr lang="en-US" smtClean="0"/>
              <a:t>02/11/15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CBC5C-FCA6-E84A-9211-F7CE57BB73C5}"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eg"/><Relationship Id="rId3"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jpeg"/><Relationship Id="rId3" Type="http://schemas.openxmlformats.org/officeDocument/2006/relationships/image" Target="../media/image2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6.png"/><Relationship Id="rId3" Type="http://schemas.openxmlformats.org/officeDocument/2006/relationships/image" Target="../media/image2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8.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1.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2.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4.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6.jpeg"/><Relationship Id="rId3" Type="http://schemas.openxmlformats.org/officeDocument/2006/relationships/image" Target="../media/image37.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8.jpeg"/><Relationship Id="rId3" Type="http://schemas.openxmlformats.org/officeDocument/2006/relationships/image" Target="../media/image39.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1.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2.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4.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6.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8.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9.png"/><Relationship Id="rId3" Type="http://schemas.openxmlformats.org/officeDocument/2006/relationships/image" Target="../media/image50.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2.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3.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Water </a:t>
            </a:r>
            <a:endParaRPr lang="en-US" dirty="0"/>
          </a:p>
        </p:txBody>
      </p:sp>
      <p:sp>
        <p:nvSpPr>
          <p:cNvPr id="3" name="Subtitle 2"/>
          <p:cNvSpPr>
            <a:spLocks noGrp="1"/>
          </p:cNvSpPr>
          <p:nvPr>
            <p:ph type="subTitle" idx="1"/>
          </p:nvPr>
        </p:nvSpPr>
        <p:spPr/>
        <p:txBody>
          <a:bodyPr/>
          <a:lstStyle/>
          <a:p>
            <a:r>
              <a:rPr lang="en-US" dirty="0" smtClean="0"/>
              <a:t>Exploring the capacity of water to create responses</a:t>
            </a:r>
            <a:endParaRPr lang="en-US" dirty="0"/>
          </a:p>
        </p:txBody>
      </p:sp>
    </p:spTree>
    <p:extLst>
      <p:ext uri="{BB962C8B-B14F-4D97-AF65-F5344CB8AC3E}">
        <p14:creationId xmlns:p14="http://schemas.microsoft.com/office/powerpoint/2010/main" val="225228300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Water – a </a:t>
            </a:r>
            <a:r>
              <a:rPr lang="en-US" dirty="0" err="1" smtClean="0"/>
              <a:t>hyperobject</a:t>
            </a:r>
            <a:r>
              <a:rPr lang="en-US" dirty="0" smtClean="0"/>
              <a:t> (Morton, 2013)</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Ubiquitous - a </a:t>
            </a:r>
            <a:r>
              <a:rPr lang="en-US" dirty="0"/>
              <a:t>something that is </a:t>
            </a:r>
            <a:r>
              <a:rPr lang="en-US" dirty="0" smtClean="0"/>
              <a:t>everywhere but never the same</a:t>
            </a:r>
          </a:p>
          <a:p>
            <a:r>
              <a:rPr lang="en-US" dirty="0" smtClean="0"/>
              <a:t>Big, small, hard, cold, hot, ungraspable… so how can we talk about it?</a:t>
            </a:r>
          </a:p>
          <a:p>
            <a:r>
              <a:rPr lang="en-US" dirty="0" smtClean="0"/>
              <a:t>One way – we can notice how it affects our lives.</a:t>
            </a:r>
          </a:p>
          <a:p>
            <a:endParaRPr lang="en-US" dirty="0"/>
          </a:p>
        </p:txBody>
      </p:sp>
      <p:pic>
        <p:nvPicPr>
          <p:cNvPr id="5" name="Content Placeholder 4" descr="Underwater_world.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71853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Thing/object/</a:t>
            </a:r>
            <a:r>
              <a:rPr lang="en-US" dirty="0" err="1" smtClean="0"/>
              <a:t>hyperobject</a:t>
            </a:r>
            <a:endParaRPr lang="en-US" dirty="0"/>
          </a:p>
        </p:txBody>
      </p:sp>
      <p:sp>
        <p:nvSpPr>
          <p:cNvPr id="3" name="Content Placeholder 2"/>
          <p:cNvSpPr>
            <a:spLocks noGrp="1"/>
          </p:cNvSpPr>
          <p:nvPr>
            <p:ph sz="half" idx="1"/>
          </p:nvPr>
        </p:nvSpPr>
        <p:spPr/>
        <p:txBody>
          <a:bodyPr/>
          <a:lstStyle/>
          <a:p>
            <a:r>
              <a:rPr lang="en-US" dirty="0" smtClean="0"/>
              <a:t>Remember </a:t>
            </a:r>
            <a:r>
              <a:rPr lang="en-US" dirty="0" err="1" smtClean="0"/>
              <a:t>Ingold’s</a:t>
            </a:r>
            <a:r>
              <a:rPr lang="en-US" dirty="0" smtClean="0"/>
              <a:t> things?</a:t>
            </a:r>
          </a:p>
          <a:p>
            <a:r>
              <a:rPr lang="en-US" dirty="0" smtClean="0"/>
              <a:t>Bennett’s vibrant matter?</a:t>
            </a:r>
          </a:p>
          <a:p>
            <a:r>
              <a:rPr lang="en-US" dirty="0" smtClean="0"/>
              <a:t>Now Morton’s </a:t>
            </a:r>
            <a:r>
              <a:rPr lang="en-US" dirty="0" err="1" smtClean="0"/>
              <a:t>hyperobjects</a:t>
            </a:r>
            <a:r>
              <a:rPr lang="en-US" dirty="0" smtClean="0"/>
              <a:t>…</a:t>
            </a:r>
          </a:p>
          <a:p>
            <a:r>
              <a:rPr lang="en-US" dirty="0" smtClean="0"/>
              <a:t>How should we understand water?</a:t>
            </a:r>
            <a:endParaRPr lang="en-US" dirty="0"/>
          </a:p>
        </p:txBody>
      </p:sp>
      <p:pic>
        <p:nvPicPr>
          <p:cNvPr id="5" name="Content Placeholder 4" descr="water.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6655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2104436" y="1580999"/>
            <a:ext cx="5969060" cy="4974038"/>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189" y="2794000"/>
            <a:ext cx="3052395" cy="3207789"/>
          </a:xfrm>
          <a:prstGeom prst="rect">
            <a:avLst/>
          </a:prstGeom>
        </p:spPr>
      </p:pic>
      <p:sp>
        <p:nvSpPr>
          <p:cNvPr id="4" name="Rectangle 3"/>
          <p:cNvSpPr/>
          <p:nvPr/>
        </p:nvSpPr>
        <p:spPr>
          <a:xfrm rot="942948">
            <a:off x="2891175" y="4895937"/>
            <a:ext cx="4678362" cy="584776"/>
          </a:xfrm>
          <a:prstGeom prst="rect">
            <a:avLst/>
          </a:prstGeom>
        </p:spPr>
        <p:txBody>
          <a:bodyPr wrap="square">
            <a:spAutoFit/>
          </a:bodyPr>
          <a:lstStyle/>
          <a:p>
            <a:r>
              <a:rPr lang="en-US" sz="3200" dirty="0" smtClean="0">
                <a:latin typeface="Wingdings"/>
                <a:ea typeface="Wingdings"/>
                <a:cs typeface="Wingdings"/>
                <a:sym typeface="Wingdings"/>
              </a:rPr>
              <a:t></a:t>
            </a:r>
            <a:endParaRPr lang="en-US" sz="3200" dirty="0"/>
          </a:p>
        </p:txBody>
      </p:sp>
      <p:sp>
        <p:nvSpPr>
          <p:cNvPr id="5" name="Rectangle 4"/>
          <p:cNvSpPr/>
          <p:nvPr/>
        </p:nvSpPr>
        <p:spPr>
          <a:xfrm>
            <a:off x="4435371" y="3244334"/>
            <a:ext cx="3125918" cy="369332"/>
          </a:xfrm>
          <a:prstGeom prst="rect">
            <a:avLst/>
          </a:prstGeom>
        </p:spPr>
        <p:txBody>
          <a:bodyPr wrap="square">
            <a:spAutoFit/>
          </a:bodyPr>
          <a:lstStyle/>
          <a:p>
            <a:r>
              <a:rPr lang="en-US" dirty="0"/>
              <a:t></a:t>
            </a:r>
          </a:p>
        </p:txBody>
      </p:sp>
      <p:sp>
        <p:nvSpPr>
          <p:cNvPr id="6" name="Rectangle 5"/>
          <p:cNvSpPr/>
          <p:nvPr/>
        </p:nvSpPr>
        <p:spPr>
          <a:xfrm>
            <a:off x="4435371" y="3244334"/>
            <a:ext cx="2550387" cy="369332"/>
          </a:xfrm>
          <a:prstGeom prst="rect">
            <a:avLst/>
          </a:prstGeom>
        </p:spPr>
        <p:txBody>
          <a:bodyPr wrap="square">
            <a:spAutoFit/>
          </a:bodyPr>
          <a:lstStyle/>
          <a:p>
            <a:r>
              <a:rPr lang="en-US" dirty="0"/>
              <a:t></a:t>
            </a:r>
          </a:p>
        </p:txBody>
      </p:sp>
      <p:sp>
        <p:nvSpPr>
          <p:cNvPr id="8" name="Title 7"/>
          <p:cNvSpPr>
            <a:spLocks noGrp="1"/>
          </p:cNvSpPr>
          <p:nvPr>
            <p:ph type="title"/>
          </p:nvPr>
        </p:nvSpPr>
        <p:spPr/>
        <p:txBody>
          <a:bodyPr>
            <a:normAutofit fontScale="90000"/>
          </a:bodyPr>
          <a:lstStyle/>
          <a:p>
            <a:r>
              <a:rPr lang="en-GB" dirty="0" smtClean="0"/>
              <a:t>Location/</a:t>
            </a:r>
            <a:r>
              <a:rPr lang="en-GB" dirty="0" err="1" smtClean="0"/>
              <a:t>Fieldsite</a:t>
            </a:r>
            <a:r>
              <a:rPr lang="en-GB" dirty="0" smtClean="0"/>
              <a:t/>
            </a:r>
            <a:br>
              <a:rPr lang="en-GB" dirty="0" smtClean="0"/>
            </a:br>
            <a:r>
              <a:rPr lang="en-GB" dirty="0" smtClean="0"/>
              <a:t>Bore, Kenya</a:t>
            </a:r>
            <a:endParaRPr lang="en-GB" dirty="0"/>
          </a:p>
        </p:txBody>
      </p:sp>
    </p:spTree>
    <p:extLst>
      <p:ext uri="{BB962C8B-B14F-4D97-AF65-F5344CB8AC3E}">
        <p14:creationId xmlns:p14="http://schemas.microsoft.com/office/powerpoint/2010/main" val="230227323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DC033867-83A0-49E6-AADD-0CA2414C4A39"/>
          <p:cNvPicPr>
            <a:picLocks noChangeAspect="1" noChangeArrowheads="1"/>
          </p:cNvPicPr>
          <p:nvPr/>
        </p:nvPicPr>
        <p:blipFill>
          <a:blip r:embed="rId2" cstate="screen"/>
          <a:srcRect/>
          <a:stretch>
            <a:fillRect/>
          </a:stretch>
        </p:blipFill>
        <p:spPr bwMode="auto">
          <a:xfrm>
            <a:off x="552986" y="1416691"/>
            <a:ext cx="3760118" cy="5013491"/>
          </a:xfrm>
          <a:prstGeom prst="rect">
            <a:avLst/>
          </a:prstGeom>
          <a:noFill/>
          <a:ln w="9525">
            <a:noFill/>
            <a:miter lim="800000"/>
            <a:headEnd/>
            <a:tailEnd/>
          </a:ln>
        </p:spPr>
      </p:pic>
      <p:sp>
        <p:nvSpPr>
          <p:cNvPr id="4" name="Title 3"/>
          <p:cNvSpPr>
            <a:spLocks noGrp="1"/>
          </p:cNvSpPr>
          <p:nvPr>
            <p:ph type="title"/>
          </p:nvPr>
        </p:nvSpPr>
        <p:spPr/>
        <p:txBody>
          <a:bodyPr>
            <a:normAutofit/>
          </a:bodyPr>
          <a:lstStyle/>
          <a:p>
            <a:r>
              <a:rPr lang="en-GB" dirty="0" smtClean="0"/>
              <a:t>The local water source</a:t>
            </a:r>
            <a:endParaRPr lang="en-GB" dirty="0"/>
          </a:p>
        </p:txBody>
      </p:sp>
      <p:pic>
        <p:nvPicPr>
          <p:cNvPr id="5" name="Content Placeholder 6" descr="The local water hole.JPG"/>
          <p:cNvPicPr>
            <a:picLocks noChangeAspect="1"/>
          </p:cNvPicPr>
          <p:nvPr/>
        </p:nvPicPr>
        <p:blipFill>
          <a:blip r:embed="rId3" cstate="screen"/>
          <a:stretch>
            <a:fillRect/>
          </a:stretch>
        </p:blipFill>
        <p:spPr>
          <a:xfrm>
            <a:off x="4648200" y="2348706"/>
            <a:ext cx="4038600" cy="3028950"/>
          </a:xfrm>
          <a:prstGeom prst="rect">
            <a:avLst/>
          </a:prstGeom>
        </p:spPr>
      </p:pic>
    </p:spTree>
    <p:extLst>
      <p:ext uri="{BB962C8B-B14F-4D97-AF65-F5344CB8AC3E}">
        <p14:creationId xmlns:p14="http://schemas.microsoft.com/office/powerpoint/2010/main" val="113315003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G:\IMG_0299.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295361819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sa025.CAMPUS\Dropbox\Photos\DSCF5094.JPG"/>
          <p:cNvPicPr>
            <a:picLocks noChangeAspect="1" noChangeArrowheads="1"/>
          </p:cNvPicPr>
          <p:nvPr/>
        </p:nvPicPr>
        <p:blipFill>
          <a:blip r:embed="rId2" cstate="screen"/>
          <a:srcRect/>
          <a:stretch>
            <a:fillRect/>
          </a:stretch>
        </p:blipFill>
        <p:spPr bwMode="auto">
          <a:xfrm>
            <a:off x="-456000" y="-631921"/>
            <a:ext cx="9600000" cy="7200000"/>
          </a:xfrm>
          <a:prstGeom prst="rect">
            <a:avLst/>
          </a:prstGeom>
          <a:noFill/>
        </p:spPr>
      </p:pic>
    </p:spTree>
    <p:extLst>
      <p:ext uri="{BB962C8B-B14F-4D97-AF65-F5344CB8AC3E}">
        <p14:creationId xmlns:p14="http://schemas.microsoft.com/office/powerpoint/2010/main" val="60326366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sa025.CAMPUS\Dropbox\Photos\DSCF5100.JPG"/>
          <p:cNvPicPr>
            <a:picLocks noChangeAspect="1" noChangeArrowheads="1"/>
          </p:cNvPicPr>
          <p:nvPr/>
        </p:nvPicPr>
        <p:blipFill>
          <a:blip r:embed="rId2" cstate="screen"/>
          <a:srcRect/>
          <a:stretch>
            <a:fillRect/>
          </a:stretch>
        </p:blipFill>
        <p:spPr bwMode="auto">
          <a:xfrm>
            <a:off x="-1508088" y="-2142000"/>
            <a:ext cx="12000000" cy="9000000"/>
          </a:xfrm>
          <a:prstGeom prst="rect">
            <a:avLst/>
          </a:prstGeom>
          <a:noFill/>
        </p:spPr>
      </p:pic>
    </p:spTree>
    <p:extLst>
      <p:ext uri="{BB962C8B-B14F-4D97-AF65-F5344CB8AC3E}">
        <p14:creationId xmlns:p14="http://schemas.microsoft.com/office/powerpoint/2010/main" val="343521914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sa025.CAMPUS\Dropbox\Photos\DSCF5200.JPG"/>
          <p:cNvPicPr>
            <a:picLocks noChangeAspect="1" noChangeArrowheads="1"/>
          </p:cNvPicPr>
          <p:nvPr/>
        </p:nvPicPr>
        <p:blipFill>
          <a:blip r:embed="rId2" cstate="screen"/>
          <a:srcRect/>
          <a:stretch>
            <a:fillRect/>
          </a:stretch>
        </p:blipFill>
        <p:spPr bwMode="auto">
          <a:xfrm>
            <a:off x="41634" y="41642"/>
            <a:ext cx="9057097" cy="6792822"/>
          </a:xfrm>
          <a:prstGeom prst="rect">
            <a:avLst/>
          </a:prstGeom>
          <a:noFill/>
        </p:spPr>
      </p:pic>
    </p:spTree>
    <p:extLst>
      <p:ext uri="{BB962C8B-B14F-4D97-AF65-F5344CB8AC3E}">
        <p14:creationId xmlns:p14="http://schemas.microsoft.com/office/powerpoint/2010/main" val="149552804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sa025.CAMPUS\Dropbox\Photos\DSCF5220.JPG"/>
          <p:cNvPicPr>
            <a:picLocks noChangeAspect="1" noChangeArrowheads="1"/>
          </p:cNvPicPr>
          <p:nvPr/>
        </p:nvPicPr>
        <p:blipFill>
          <a:blip r:embed="rId2" cstate="screen"/>
          <a:srcRect/>
          <a:stretch>
            <a:fillRect/>
          </a:stretch>
        </p:blipFill>
        <p:spPr bwMode="auto">
          <a:xfrm>
            <a:off x="543498" y="627962"/>
            <a:ext cx="7917456" cy="5938092"/>
          </a:xfrm>
          <a:prstGeom prst="rect">
            <a:avLst/>
          </a:prstGeom>
          <a:noFill/>
        </p:spPr>
      </p:pic>
    </p:spTree>
    <p:extLst>
      <p:ext uri="{BB962C8B-B14F-4D97-AF65-F5344CB8AC3E}">
        <p14:creationId xmlns:p14="http://schemas.microsoft.com/office/powerpoint/2010/main" val="350617256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62C7C0A4-3AB2-4EBF-B2B9-14605BB8D13A"/>
          <p:cNvPicPr>
            <a:picLocks noChangeAspect="1" noChangeArrowheads="1"/>
          </p:cNvPicPr>
          <p:nvPr/>
        </p:nvPicPr>
        <p:blipFill>
          <a:blip r:embed="rId2" cstate="screen"/>
          <a:srcRect/>
          <a:stretch>
            <a:fillRect/>
          </a:stretch>
        </p:blipFill>
        <p:spPr bwMode="auto">
          <a:xfrm>
            <a:off x="774853" y="556352"/>
            <a:ext cx="7542882" cy="5657162"/>
          </a:xfrm>
          <a:prstGeom prst="rect">
            <a:avLst/>
          </a:prstGeom>
          <a:noFill/>
          <a:ln w="9525">
            <a:noFill/>
            <a:miter lim="800000"/>
            <a:headEnd/>
            <a:tailEnd/>
          </a:ln>
        </p:spPr>
      </p:pic>
    </p:spTree>
    <p:extLst>
      <p:ext uri="{BB962C8B-B14F-4D97-AF65-F5344CB8AC3E}">
        <p14:creationId xmlns:p14="http://schemas.microsoft.com/office/powerpoint/2010/main" val="373302293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sa025.CAMPUS\Dropbox\Photos\DSCF5202.JPG"/>
          <p:cNvPicPr>
            <a:picLocks noChangeAspect="1" noChangeArrowheads="1"/>
          </p:cNvPicPr>
          <p:nvPr/>
        </p:nvPicPr>
        <p:blipFill>
          <a:blip r:embed="rId2" cstate="screen"/>
          <a:srcRect/>
          <a:stretch>
            <a:fillRect/>
          </a:stretch>
        </p:blipFill>
        <p:spPr bwMode="auto">
          <a:xfrm>
            <a:off x="-185525" y="0"/>
            <a:ext cx="9329525" cy="6997144"/>
          </a:xfrm>
          <a:prstGeom prst="rect">
            <a:avLst/>
          </a:prstGeom>
          <a:noFill/>
        </p:spPr>
      </p:pic>
    </p:spTree>
    <p:extLst>
      <p:ext uri="{BB962C8B-B14F-4D97-AF65-F5344CB8AC3E}">
        <p14:creationId xmlns:p14="http://schemas.microsoft.com/office/powerpoint/2010/main" val="144227868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Users\sa025.CAMPUS\Dropbox\Photos\IMG_1906.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36161822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Users\sa025.CAMPUS\Dropbox\Photos\IMG_1907.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92361860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ers\sa025.CAMPUS\Dropbox\Photos\IMG_2325.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148713063"/>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sa025.CAMPUS\Dropbox\Photos\IMG_1900.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70700866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Users\sa025.CAMPUS\Dropbox\Photos\IMG_2324.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354050317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G:\IMG_1036.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144677156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G:\IMG_1007.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3653990333"/>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G:\IMG_1008.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401036280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G:\IMG_1009.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800793459"/>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sa025.CAMPUS\Dropbox\Photos\DSCF5077.JPG"/>
          <p:cNvPicPr>
            <a:picLocks noChangeAspect="1" noChangeArrowheads="1"/>
          </p:cNvPicPr>
          <p:nvPr/>
        </p:nvPicPr>
        <p:blipFill>
          <a:blip r:embed="rId2" cstate="screen"/>
          <a:srcRect/>
          <a:stretch>
            <a:fillRect/>
          </a:stretch>
        </p:blipFill>
        <p:spPr bwMode="auto">
          <a:xfrm>
            <a:off x="304078" y="2147508"/>
            <a:ext cx="4344122" cy="3006944"/>
          </a:xfrm>
          <a:prstGeom prst="rect">
            <a:avLst/>
          </a:prstGeom>
          <a:noFill/>
        </p:spPr>
      </p:pic>
      <p:sp>
        <p:nvSpPr>
          <p:cNvPr id="3" name="Title 2"/>
          <p:cNvSpPr>
            <a:spLocks noGrp="1"/>
          </p:cNvSpPr>
          <p:nvPr>
            <p:ph type="title"/>
          </p:nvPr>
        </p:nvSpPr>
        <p:spPr/>
        <p:txBody>
          <a:bodyPr>
            <a:normAutofit fontScale="90000"/>
          </a:bodyPr>
          <a:lstStyle/>
          <a:p>
            <a:r>
              <a:rPr lang="en-GB" dirty="0" smtClean="0"/>
              <a:t>Watchman’s family house </a:t>
            </a:r>
            <a:br>
              <a:rPr lang="en-GB" dirty="0" smtClean="0"/>
            </a:br>
            <a:r>
              <a:rPr lang="en-GB" dirty="0" smtClean="0"/>
              <a:t>with solar panels for the pump</a:t>
            </a:r>
            <a:endParaRPr lang="en-GB" dirty="0"/>
          </a:p>
        </p:txBody>
      </p:sp>
      <p:pic>
        <p:nvPicPr>
          <p:cNvPr id="6" name="Picture 3" descr="C:\Users\sa025.CAMPUS\Dropbox\Photos\IMG_1899.jpg"/>
          <p:cNvPicPr>
            <a:picLocks noChangeAspect="1" noChangeArrowheads="1"/>
          </p:cNvPicPr>
          <p:nvPr/>
        </p:nvPicPr>
        <p:blipFill>
          <a:blip r:embed="rId3" cstate="screen"/>
          <a:srcRect/>
          <a:stretch>
            <a:fillRect/>
          </a:stretch>
        </p:blipFill>
        <p:spPr bwMode="auto">
          <a:xfrm>
            <a:off x="4648200" y="2147508"/>
            <a:ext cx="3982850" cy="2987137"/>
          </a:xfrm>
          <a:prstGeom prst="rect">
            <a:avLst/>
          </a:prstGeom>
          <a:noFill/>
        </p:spPr>
      </p:pic>
    </p:spTree>
    <p:extLst>
      <p:ext uri="{BB962C8B-B14F-4D97-AF65-F5344CB8AC3E}">
        <p14:creationId xmlns:p14="http://schemas.microsoft.com/office/powerpoint/2010/main" val="404292666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82FF90B9-3AC7-40EC-968F-67C00175AF38"/>
          <p:cNvPicPr>
            <a:picLocks noChangeAspect="1" noChangeArrowheads="1"/>
          </p:cNvPicPr>
          <p:nvPr/>
        </p:nvPicPr>
        <p:blipFill>
          <a:blip r:embed="rId2" cstate="screen"/>
          <a:srcRect/>
          <a:stretch>
            <a:fillRect/>
          </a:stretch>
        </p:blipFill>
        <p:spPr bwMode="auto">
          <a:xfrm>
            <a:off x="616944" y="1012175"/>
            <a:ext cx="8091277" cy="4551343"/>
          </a:xfrm>
          <a:prstGeom prst="rect">
            <a:avLst/>
          </a:prstGeom>
          <a:noFill/>
          <a:ln w="9525">
            <a:noFill/>
            <a:miter lim="800000"/>
            <a:headEnd/>
            <a:tailEnd/>
          </a:ln>
        </p:spPr>
      </p:pic>
    </p:spTree>
    <p:extLst>
      <p:ext uri="{BB962C8B-B14F-4D97-AF65-F5344CB8AC3E}">
        <p14:creationId xmlns:p14="http://schemas.microsoft.com/office/powerpoint/2010/main" val="1577993997"/>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2865437"/>
            <a:ext cx="7772400" cy="1470025"/>
          </a:xfrm>
        </p:spPr>
        <p:txBody>
          <a:bodyPr>
            <a:normAutofit fontScale="90000"/>
          </a:bodyPr>
          <a:lstStyle/>
          <a:p>
            <a:r>
              <a:rPr lang="en-GB" i="1" dirty="0"/>
              <a:t>‘All in </a:t>
            </a:r>
            <a:r>
              <a:rPr lang="en-GB" i="1" dirty="0" smtClean="0"/>
              <a:t>all </a:t>
            </a:r>
            <a:r>
              <a:rPr lang="en-GB" i="1" dirty="0"/>
              <a:t>for our good </a:t>
            </a:r>
            <a:r>
              <a:rPr lang="en-GB" i="1" dirty="0" smtClean="0"/>
              <a:t>hearts </a:t>
            </a:r>
            <a:r>
              <a:rPr lang="en-GB" i="1" dirty="0"/>
              <a:t>we share with the animals. This just our </a:t>
            </a:r>
            <a:r>
              <a:rPr lang="en-GB" i="1" dirty="0" smtClean="0"/>
              <a:t>sympathy. </a:t>
            </a:r>
            <a:r>
              <a:rPr lang="en-GB" i="1" dirty="0"/>
              <a:t>Sometimes for our security we have to share the water with the animals. Now let me have a cup of tea and have asleep [sic]. Thanks.’ </a:t>
            </a:r>
            <a:r>
              <a:rPr lang="en-GB" sz="3100" i="1" dirty="0"/>
              <a:t>(Alex Katana (</a:t>
            </a:r>
            <a:r>
              <a:rPr lang="en-GB" sz="3100" i="1" dirty="0" err="1"/>
              <a:t>Giriama</a:t>
            </a:r>
            <a:r>
              <a:rPr lang="en-GB" sz="3100" i="1" dirty="0"/>
              <a:t> community member), 2013 personal </a:t>
            </a:r>
            <a:r>
              <a:rPr lang="en-GB" sz="3100" i="1" dirty="0" smtClean="0"/>
              <a:t>email correspondence</a:t>
            </a:r>
            <a:r>
              <a:rPr lang="en-GB" sz="3100" i="1" dirty="0"/>
              <a:t>)</a:t>
            </a:r>
            <a:r>
              <a:rPr lang="en-GB" sz="3100" dirty="0"/>
              <a:t/>
            </a:r>
            <a:br>
              <a:rPr lang="en-GB" sz="3100" dirty="0"/>
            </a:br>
            <a:endParaRPr lang="en-US" sz="3100" dirty="0"/>
          </a:p>
        </p:txBody>
      </p:sp>
    </p:spTree>
    <p:extLst>
      <p:ext uri="{BB962C8B-B14F-4D97-AF65-F5344CB8AC3E}">
        <p14:creationId xmlns:p14="http://schemas.microsoft.com/office/powerpoint/2010/main" val="346427909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theoretical positions</a:t>
            </a:r>
            <a:endParaRPr lang="en-US" dirty="0"/>
          </a:p>
        </p:txBody>
      </p:sp>
      <p:sp>
        <p:nvSpPr>
          <p:cNvPr id="4" name="Text Placeholder 3"/>
          <p:cNvSpPr>
            <a:spLocks noGrp="1"/>
          </p:cNvSpPr>
          <p:nvPr>
            <p:ph type="body" idx="1"/>
          </p:nvPr>
        </p:nvSpPr>
        <p:spPr/>
        <p:txBody>
          <a:bodyPr/>
          <a:lstStyle/>
          <a:p>
            <a:r>
              <a:rPr lang="en-US" dirty="0" smtClean="0"/>
              <a:t>Sharing theory</a:t>
            </a:r>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 Placeholder 5"/>
          <p:cNvSpPr>
            <a:spLocks noGrp="1"/>
          </p:cNvSpPr>
          <p:nvPr>
            <p:ph type="body" sz="quarter" idx="3"/>
          </p:nvPr>
        </p:nvSpPr>
        <p:spPr/>
        <p:txBody>
          <a:bodyPr/>
          <a:lstStyle/>
          <a:p>
            <a:r>
              <a:rPr lang="en-US" dirty="0" smtClean="0"/>
              <a:t>Hospitality theory</a:t>
            </a:r>
            <a:endParaRPr lang="en-US" dirty="0"/>
          </a:p>
        </p:txBody>
      </p:sp>
      <p:pic>
        <p:nvPicPr>
          <p:cNvPr id="9" name="Content Placeholder 8"/>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32930523"/>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Sharing as basis of all social life </a:t>
            </a:r>
            <a:r>
              <a:rPr lang="en-GB" dirty="0"/>
              <a:t/>
            </a:r>
            <a:br>
              <a:rPr lang="en-GB" dirty="0"/>
            </a:br>
            <a:endParaRPr lang="en-US" dirty="0"/>
          </a:p>
        </p:txBody>
      </p:sp>
      <p:sp>
        <p:nvSpPr>
          <p:cNvPr id="6" name="Subtitle 5"/>
          <p:cNvSpPr>
            <a:spLocks noGrp="1"/>
          </p:cNvSpPr>
          <p:nvPr>
            <p:ph sz="half" idx="1"/>
          </p:nvPr>
        </p:nvSpPr>
        <p:spPr/>
        <p:txBody>
          <a:bodyPr>
            <a:normAutofit fontScale="77500" lnSpcReduction="20000"/>
          </a:bodyPr>
          <a:lstStyle/>
          <a:p>
            <a:endParaRPr lang="en-GB" dirty="0" smtClean="0"/>
          </a:p>
          <a:p>
            <a:pPr>
              <a:buNone/>
            </a:pPr>
            <a:r>
              <a:rPr lang="en-GB" sz="4000" i="1" dirty="0" smtClean="0"/>
              <a:t>	‘The most pleasurable activities almost always involve sharing something: music, food, liquor, drugs, gossip, drama, beds’ (</a:t>
            </a:r>
            <a:r>
              <a:rPr lang="en-GB" sz="4000" i="1" dirty="0" err="1" smtClean="0"/>
              <a:t>Graeber</a:t>
            </a:r>
            <a:r>
              <a:rPr lang="en-GB" sz="4000" i="1" dirty="0" smtClean="0"/>
              <a:t>, 2011: 99) </a:t>
            </a:r>
            <a:endParaRPr lang="en-GB" sz="4000" dirty="0"/>
          </a:p>
        </p:txBody>
      </p:sp>
      <p:pic>
        <p:nvPicPr>
          <p:cNvPr id="28676" name="Picture 4" descr="http://i.telegraph.co.uk/multimedia/archive/01174/arts-graphics-2006_1174585a.jpg"/>
          <p:cNvPicPr>
            <a:picLocks noChangeAspect="1" noChangeArrowheads="1"/>
          </p:cNvPicPr>
          <p:nvPr/>
        </p:nvPicPr>
        <p:blipFill>
          <a:blip r:embed="rId2" cstate="screen"/>
          <a:srcRect/>
          <a:stretch>
            <a:fillRect/>
          </a:stretch>
        </p:blipFill>
        <p:spPr bwMode="auto">
          <a:xfrm>
            <a:off x="4480740" y="2450008"/>
            <a:ext cx="4206060" cy="2860121"/>
          </a:xfrm>
          <a:prstGeom prst="rect">
            <a:avLst/>
          </a:prstGeom>
          <a:noFill/>
        </p:spPr>
      </p:pic>
    </p:spTree>
    <p:extLst>
      <p:ext uri="{BB962C8B-B14F-4D97-AF65-F5344CB8AC3E}">
        <p14:creationId xmlns:p14="http://schemas.microsoft.com/office/powerpoint/2010/main" val="4219891628"/>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Sharing - Interested action?  </a:t>
            </a:r>
            <a:endParaRPr lang="en-GB" dirty="0"/>
          </a:p>
        </p:txBody>
      </p:sp>
      <p:sp>
        <p:nvSpPr>
          <p:cNvPr id="8" name="Content Placeholder 7"/>
          <p:cNvSpPr>
            <a:spLocks noGrp="1"/>
          </p:cNvSpPr>
          <p:nvPr>
            <p:ph sz="half" idx="1"/>
          </p:nvPr>
        </p:nvSpPr>
        <p:spPr/>
        <p:txBody>
          <a:bodyPr>
            <a:normAutofit fontScale="85000" lnSpcReduction="10000"/>
          </a:bodyPr>
          <a:lstStyle/>
          <a:p>
            <a:r>
              <a:rPr lang="en-GB" dirty="0" smtClean="0"/>
              <a:t>Evolutionary </a:t>
            </a:r>
          </a:p>
          <a:p>
            <a:pPr lvl="1"/>
            <a:r>
              <a:rPr lang="en-GB" dirty="0" smtClean="0"/>
              <a:t>nepotistic </a:t>
            </a:r>
            <a:r>
              <a:rPr lang="en-GB" sz="1900" dirty="0" smtClean="0"/>
              <a:t>(genetic imperative)</a:t>
            </a:r>
          </a:p>
          <a:p>
            <a:pPr lvl="1"/>
            <a:r>
              <a:rPr lang="en-GB" dirty="0" smtClean="0"/>
              <a:t>pragmatic</a:t>
            </a:r>
          </a:p>
          <a:p>
            <a:r>
              <a:rPr lang="en-GB" dirty="0" smtClean="0"/>
              <a:t>Economic   </a:t>
            </a:r>
          </a:p>
          <a:p>
            <a:pPr lvl="1"/>
            <a:r>
              <a:rPr lang="en-GB" dirty="0" smtClean="0"/>
              <a:t>reciprocal (calculated) exchange</a:t>
            </a:r>
          </a:p>
          <a:p>
            <a:r>
              <a:rPr lang="en-GB" dirty="0" smtClean="0"/>
              <a:t>Virtue/moral/pro-social</a:t>
            </a:r>
          </a:p>
          <a:p>
            <a:pPr lvl="1"/>
            <a:r>
              <a:rPr lang="en-GB" dirty="0" smtClean="0"/>
              <a:t>‘beatific camaraderie’ (Boehm, 2001);</a:t>
            </a:r>
          </a:p>
          <a:p>
            <a:pPr lvl="1"/>
            <a:r>
              <a:rPr lang="en-GB" dirty="0" smtClean="0"/>
              <a:t>moral obligation (</a:t>
            </a:r>
            <a:r>
              <a:rPr lang="en-GB" dirty="0" err="1" smtClean="0"/>
              <a:t>Hadza</a:t>
            </a:r>
            <a:r>
              <a:rPr lang="en-GB" dirty="0" smtClean="0"/>
              <a:t>, Woodburn, 1998; </a:t>
            </a:r>
          </a:p>
          <a:p>
            <a:pPr lvl="1"/>
            <a:r>
              <a:rPr lang="en-GB" dirty="0" smtClean="0"/>
              <a:t>‘demand sharing’, Australia, (Peterson, 1993)</a:t>
            </a:r>
          </a:p>
          <a:p>
            <a:endParaRPr lang="en-GB" dirty="0"/>
          </a:p>
        </p:txBody>
      </p:sp>
      <p:pic>
        <p:nvPicPr>
          <p:cNvPr id="10" name="Picture 9"/>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648200" y="2327313"/>
            <a:ext cx="4038600" cy="3148070"/>
          </a:xfrm>
          <a:prstGeom prst="rect">
            <a:avLst/>
          </a:prstGeom>
        </p:spPr>
      </p:pic>
    </p:spTree>
    <p:extLst>
      <p:ext uri="{BB962C8B-B14F-4D97-AF65-F5344CB8AC3E}">
        <p14:creationId xmlns:p14="http://schemas.microsoft.com/office/powerpoint/2010/main" val="975516950"/>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Sharing water in rural Africa </a:t>
            </a:r>
            <a:br>
              <a:rPr lang="en-US" dirty="0" smtClean="0"/>
            </a:br>
            <a:r>
              <a:rPr lang="en-US" dirty="0" smtClean="0"/>
              <a:t>(water hole etiquette)</a:t>
            </a:r>
            <a:endParaRPr lang="en-US" dirty="0"/>
          </a:p>
        </p:txBody>
      </p:sp>
      <p:sp>
        <p:nvSpPr>
          <p:cNvPr id="3" name="Content Placeholder 2"/>
          <p:cNvSpPr>
            <a:spLocks noGrp="1"/>
          </p:cNvSpPr>
          <p:nvPr>
            <p:ph sz="half" idx="1"/>
          </p:nvPr>
        </p:nvSpPr>
        <p:spPr/>
        <p:txBody>
          <a:bodyPr/>
          <a:lstStyle/>
          <a:p>
            <a:r>
              <a:rPr lang="en-US" dirty="0" smtClean="0"/>
              <a:t>Deep rooted acknowledgment of </a:t>
            </a:r>
            <a:r>
              <a:rPr lang="en-US" dirty="0" err="1" smtClean="0"/>
              <a:t>morethanhuman</a:t>
            </a:r>
            <a:r>
              <a:rPr lang="en-US" dirty="0" smtClean="0"/>
              <a:t> equality with regards access to water</a:t>
            </a:r>
          </a:p>
          <a:p>
            <a:endParaRPr lang="en-US" dirty="0"/>
          </a:p>
          <a:p>
            <a:r>
              <a:rPr lang="en-US" dirty="0" smtClean="0"/>
              <a:t>Other ethnographic examples show this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03291503"/>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cross/multi species sharing</a:t>
            </a:r>
            <a:endParaRPr lang="en-GB" dirty="0"/>
          </a:p>
        </p:txBody>
      </p:sp>
      <p:sp>
        <p:nvSpPr>
          <p:cNvPr id="3" name="Content Placeholder 2"/>
          <p:cNvSpPr>
            <a:spLocks noGrp="1"/>
          </p:cNvSpPr>
          <p:nvPr>
            <p:ph sz="half" idx="1"/>
          </p:nvPr>
        </p:nvSpPr>
        <p:spPr/>
        <p:txBody>
          <a:bodyPr/>
          <a:lstStyle/>
          <a:p>
            <a:r>
              <a:rPr lang="en-GB" dirty="0" smtClean="0"/>
              <a:t>Dolphins save drowning humans (De Waal, 2009)</a:t>
            </a:r>
          </a:p>
          <a:p>
            <a:r>
              <a:rPr lang="en-GB" dirty="0" smtClean="0"/>
              <a:t>Honey guide bird (Dean </a:t>
            </a:r>
            <a:r>
              <a:rPr lang="en-GB" i="1" dirty="0" smtClean="0"/>
              <a:t>et al</a:t>
            </a:r>
            <a:r>
              <a:rPr lang="en-GB" dirty="0" smtClean="0"/>
              <a:t>, 1990)</a:t>
            </a:r>
          </a:p>
          <a:p>
            <a:r>
              <a:rPr lang="en-GB" dirty="0" smtClean="0"/>
              <a:t>Putting out bird/squirrel seed/nuts?</a:t>
            </a:r>
          </a:p>
          <a:p>
            <a:endParaRPr lang="en-GB" dirty="0"/>
          </a:p>
        </p:txBody>
      </p:sp>
      <p:pic>
        <p:nvPicPr>
          <p:cNvPr id="1026" name="Picture 2" descr="http://i.dailymail.co.uk/i/pix/2011/10/14/article-2048816-0E53EFC400000578-747_468x444.jpg"/>
          <p:cNvPicPr>
            <a:picLocks noChangeAspect="1" noChangeArrowheads="1"/>
          </p:cNvPicPr>
          <p:nvPr/>
        </p:nvPicPr>
        <p:blipFill>
          <a:blip r:embed="rId2" cstate="screen"/>
          <a:srcRect/>
          <a:stretch>
            <a:fillRect/>
          </a:stretch>
        </p:blipFill>
        <p:spPr bwMode="auto">
          <a:xfrm>
            <a:off x="4648200" y="1919689"/>
            <a:ext cx="4131101" cy="3919251"/>
          </a:xfrm>
          <a:prstGeom prst="rect">
            <a:avLst/>
          </a:prstGeom>
          <a:noFill/>
        </p:spPr>
      </p:pic>
    </p:spTree>
    <p:extLst>
      <p:ext uri="{BB962C8B-B14F-4D97-AF65-F5344CB8AC3E}">
        <p14:creationId xmlns:p14="http://schemas.microsoft.com/office/powerpoint/2010/main" val="766525799"/>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Another way to understand sharing fluids</a:t>
            </a:r>
            <a:endParaRPr lang="en-US" dirty="0"/>
          </a:p>
        </p:txBody>
      </p:sp>
      <p:sp>
        <p:nvSpPr>
          <p:cNvPr id="6" name="Subtitle 5"/>
          <p:cNvSpPr>
            <a:spLocks noGrp="1"/>
          </p:cNvSpPr>
          <p:nvPr>
            <p:ph type="subTitle" idx="1"/>
          </p:nvPr>
        </p:nvSpPr>
        <p:spPr/>
        <p:txBody>
          <a:bodyPr/>
          <a:lstStyle/>
          <a:p>
            <a:r>
              <a:rPr lang="en-US" dirty="0" smtClean="0"/>
              <a:t>Hospitality theory</a:t>
            </a:r>
            <a:endParaRPr lang="en-US" dirty="0"/>
          </a:p>
        </p:txBody>
      </p:sp>
      <p:pic>
        <p:nvPicPr>
          <p:cNvPr id="7" name="Picture 6" descr="images-3.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749239" y="4514850"/>
            <a:ext cx="3619500" cy="2247900"/>
          </a:xfrm>
          <a:prstGeom prst="rect">
            <a:avLst/>
          </a:prstGeom>
        </p:spPr>
      </p:pic>
    </p:spTree>
    <p:extLst>
      <p:ext uri="{BB962C8B-B14F-4D97-AF65-F5344CB8AC3E}">
        <p14:creationId xmlns:p14="http://schemas.microsoft.com/office/powerpoint/2010/main" val="2372788593"/>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Hospitality rituals</a:t>
            </a:r>
            <a:endParaRPr lang="en-US" dirty="0"/>
          </a:p>
        </p:txBody>
      </p:sp>
      <p:sp>
        <p:nvSpPr>
          <p:cNvPr id="3" name="Content Placeholder 2"/>
          <p:cNvSpPr>
            <a:spLocks noGrp="1"/>
          </p:cNvSpPr>
          <p:nvPr>
            <p:ph sz="half" idx="1"/>
          </p:nvPr>
        </p:nvSpPr>
        <p:spPr/>
        <p:txBody>
          <a:bodyPr/>
          <a:lstStyle/>
          <a:p>
            <a:r>
              <a:rPr lang="en-US" dirty="0" smtClean="0"/>
              <a:t>Found in all cultures</a:t>
            </a:r>
          </a:p>
          <a:p>
            <a:r>
              <a:rPr lang="en-US" dirty="0" smtClean="0"/>
              <a:t>Similarities</a:t>
            </a:r>
          </a:p>
          <a:p>
            <a:pPr lvl="1"/>
            <a:r>
              <a:rPr lang="en-US" dirty="0" err="1" smtClean="0"/>
              <a:t>Behavioural</a:t>
            </a:r>
            <a:r>
              <a:rPr lang="en-US" dirty="0" smtClean="0"/>
              <a:t> expectations invariably include the sharing of food and drink</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500500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Etymology of the word ‘hospitality’</a:t>
            </a:r>
            <a:endParaRPr lang="en-US" dirty="0"/>
          </a:p>
        </p:txBody>
      </p:sp>
      <p:sp>
        <p:nvSpPr>
          <p:cNvPr id="3" name="Content Placeholder 2"/>
          <p:cNvSpPr>
            <a:spLocks noGrp="1"/>
          </p:cNvSpPr>
          <p:nvPr>
            <p:ph sz="half" idx="1"/>
          </p:nvPr>
        </p:nvSpPr>
        <p:spPr>
          <a:xfrm>
            <a:off x="373932" y="1600200"/>
            <a:ext cx="4038600" cy="4525963"/>
          </a:xfrm>
        </p:spPr>
        <p:txBody>
          <a:bodyPr>
            <a:normAutofit/>
          </a:bodyPr>
          <a:lstStyle/>
          <a:p>
            <a:r>
              <a:rPr lang="en-US" dirty="0" smtClean="0"/>
              <a:t>Latin roots –  </a:t>
            </a:r>
            <a:r>
              <a:rPr lang="en-US" i="1" dirty="0" smtClean="0"/>
              <a:t>HOSPES (and </a:t>
            </a:r>
            <a:r>
              <a:rPr lang="en-US" i="1" dirty="0" err="1" smtClean="0"/>
              <a:t>hostis</a:t>
            </a:r>
            <a:r>
              <a:rPr lang="en-US" i="1" dirty="0" smtClean="0"/>
              <a:t>)</a:t>
            </a:r>
            <a:r>
              <a:rPr lang="en-US" dirty="0" smtClean="0"/>
              <a:t> = hospital (originally a guest room), hospice, hostile, host and guest</a:t>
            </a:r>
          </a:p>
          <a:p>
            <a:r>
              <a:rPr lang="en-US" dirty="0" smtClean="0"/>
              <a:t>The concept describes a relationship that links host and guest  in one place</a:t>
            </a:r>
          </a:p>
        </p:txBody>
      </p:sp>
      <p:pic>
        <p:nvPicPr>
          <p:cNvPr id="7" name="Picture 6" descr="hello-my-name-is1-e1389986278577.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42258" y="2196220"/>
            <a:ext cx="4335205" cy="2455019"/>
          </a:xfrm>
          <a:prstGeom prst="rect">
            <a:avLst/>
          </a:prstGeom>
        </p:spPr>
      </p:pic>
    </p:spTree>
    <p:extLst>
      <p:ext uri="{BB962C8B-B14F-4D97-AF65-F5344CB8AC3E}">
        <p14:creationId xmlns:p14="http://schemas.microsoft.com/office/powerpoint/2010/main" val="940820663"/>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Deconstruction of the word</a:t>
            </a:r>
            <a:endParaRPr lang="en-US" dirty="0"/>
          </a:p>
        </p:txBody>
      </p:sp>
      <p:sp>
        <p:nvSpPr>
          <p:cNvPr id="3" name="Content Placeholder 2"/>
          <p:cNvSpPr>
            <a:spLocks noGrp="1"/>
          </p:cNvSpPr>
          <p:nvPr>
            <p:ph sz="half" idx="1"/>
          </p:nvPr>
        </p:nvSpPr>
        <p:spPr>
          <a:xfrm>
            <a:off x="457200" y="1600200"/>
            <a:ext cx="4038600" cy="5000137"/>
          </a:xfrm>
        </p:spPr>
        <p:txBody>
          <a:bodyPr>
            <a:normAutofit/>
          </a:bodyPr>
          <a:lstStyle/>
          <a:p>
            <a:r>
              <a:rPr lang="en-US" dirty="0"/>
              <a:t>Buried in the word is the idea that people can be ‘other’ to you – different, not one of your own</a:t>
            </a:r>
          </a:p>
          <a:p>
            <a:r>
              <a:rPr lang="en-US" dirty="0"/>
              <a:t>AND that they can be </a:t>
            </a:r>
            <a:r>
              <a:rPr lang="en-US" dirty="0" smtClean="0"/>
              <a:t>hostile</a:t>
            </a:r>
          </a:p>
          <a:p>
            <a:r>
              <a:rPr lang="en-US" dirty="0" smtClean="0"/>
              <a:t>BUT also acknowledges that differences will come together.</a:t>
            </a:r>
            <a:endParaRPr lang="en-US" dirty="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05608600"/>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imagination experiment…</a:t>
            </a:r>
            <a:endParaRPr lang="en-US" dirty="0"/>
          </a:p>
        </p:txBody>
      </p:sp>
      <p:pic>
        <p:nvPicPr>
          <p:cNvPr id="5" name="Content Placeholder 4" descr="PNG-16.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later_skinheads.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622763091"/>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 these people?</a:t>
            </a:r>
            <a:endParaRPr lang="en-US" dirty="0"/>
          </a:p>
        </p:txBody>
      </p:sp>
      <p:pic>
        <p:nvPicPr>
          <p:cNvPr id="5" name="Content Placeholder 4" descr="lady.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in-the-night-garden-generic2-rs-5729.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56482674"/>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Imagine strangers approaching…</a:t>
            </a:r>
            <a:endParaRPr lang="en-US" dirty="0"/>
          </a:p>
        </p:txBody>
      </p:sp>
      <p:sp>
        <p:nvSpPr>
          <p:cNvPr id="3" name="Content Placeholder 2"/>
          <p:cNvSpPr>
            <a:spLocks noGrp="1"/>
          </p:cNvSpPr>
          <p:nvPr>
            <p:ph sz="half" idx="1"/>
          </p:nvPr>
        </p:nvSpPr>
        <p:spPr/>
        <p:txBody>
          <a:bodyPr/>
          <a:lstStyle/>
          <a:p>
            <a:r>
              <a:rPr lang="en-US" dirty="0" smtClean="0"/>
              <a:t>Friend or foe?</a:t>
            </a:r>
          </a:p>
          <a:p>
            <a:r>
              <a:rPr lang="en-US" dirty="0" smtClean="0"/>
              <a:t>Think of the dangers of inviting a stranger in…or of not inviting a stranger in.</a:t>
            </a:r>
          </a:p>
          <a:p>
            <a:r>
              <a:rPr lang="en-US" dirty="0" smtClean="0"/>
              <a:t>What would YOU do?</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40571036"/>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Relationships with otherness </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Identity</a:t>
            </a:r>
            <a:endParaRPr lang="en-US" dirty="0"/>
          </a:p>
          <a:p>
            <a:pPr lvl="1"/>
            <a:r>
              <a:rPr lang="en-US" dirty="0"/>
              <a:t>Borders/boundaries – melding, merging and retaining identities</a:t>
            </a:r>
          </a:p>
          <a:p>
            <a:r>
              <a:rPr lang="en-US" dirty="0" smtClean="0"/>
              <a:t>Change</a:t>
            </a:r>
          </a:p>
          <a:p>
            <a:pPr lvl="1"/>
            <a:r>
              <a:rPr lang="en-US" dirty="0"/>
              <a:t>c</a:t>
            </a:r>
            <a:r>
              <a:rPr lang="en-US" dirty="0" smtClean="0"/>
              <a:t>oming </a:t>
            </a:r>
            <a:r>
              <a:rPr lang="en-US" dirty="0"/>
              <a:t>together provokes change</a:t>
            </a:r>
          </a:p>
          <a:p>
            <a:r>
              <a:rPr lang="en-US" dirty="0" smtClean="0"/>
              <a:t>Risk</a:t>
            </a:r>
          </a:p>
          <a:p>
            <a:pPr lvl="1"/>
            <a:r>
              <a:rPr lang="en-US" dirty="0" smtClean="0"/>
              <a:t>Both host and guest need to accept that in coming together both could be changed</a:t>
            </a:r>
          </a:p>
        </p:txBody>
      </p:sp>
      <p:pic>
        <p:nvPicPr>
          <p:cNvPr id="6" name="Content Placeholder 5" descr="blog_Me-Generation-Meets-Generation-Me.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0333864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a:t>Hospitality rituals -</a:t>
            </a:r>
          </a:p>
        </p:txBody>
      </p:sp>
      <p:sp>
        <p:nvSpPr>
          <p:cNvPr id="3" name="Content Placeholder 2"/>
          <p:cNvSpPr>
            <a:spLocks noGrp="1"/>
          </p:cNvSpPr>
          <p:nvPr>
            <p:ph sz="half" idx="1"/>
          </p:nvPr>
        </p:nvSpPr>
        <p:spPr/>
        <p:txBody>
          <a:bodyPr/>
          <a:lstStyle/>
          <a:p>
            <a:r>
              <a:rPr lang="en-US" dirty="0" smtClean="0"/>
              <a:t>Negotiate potentially dangerous situations.</a:t>
            </a:r>
          </a:p>
          <a:p>
            <a:r>
              <a:rPr lang="en-US" dirty="0" smtClean="0"/>
              <a:t>The </a:t>
            </a:r>
            <a:r>
              <a:rPr lang="en-US" dirty="0"/>
              <a:t>implicit power dynamics </a:t>
            </a:r>
            <a:r>
              <a:rPr lang="en-US" dirty="0" smtClean="0"/>
              <a:t>of </a:t>
            </a:r>
            <a:r>
              <a:rPr lang="en-US" dirty="0"/>
              <a:t>‘stranger’ </a:t>
            </a:r>
            <a:r>
              <a:rPr lang="en-US" dirty="0" smtClean="0"/>
              <a:t>relationships are diffused.</a:t>
            </a:r>
          </a:p>
          <a:p>
            <a:r>
              <a:rPr lang="en-US" dirty="0" smtClean="0"/>
              <a:t>How is this done?</a:t>
            </a:r>
            <a:r>
              <a:rPr lang="en-US" dirty="0"/>
              <a:t/>
            </a:r>
            <a:br>
              <a:rPr lang="en-US" dirty="0"/>
            </a:br>
            <a:endParaRPr lang="en-US" dirty="0"/>
          </a:p>
          <a:p>
            <a:endParaRPr lang="en-US" dirty="0"/>
          </a:p>
        </p:txBody>
      </p:sp>
      <p:sp>
        <p:nvSpPr>
          <p:cNvPr id="7" name="Content Placeholder 6"/>
          <p:cNvSpPr>
            <a:spLocks noGrp="1"/>
          </p:cNvSpPr>
          <p:nvPr>
            <p:ph sz="half" idx="2"/>
          </p:nvPr>
        </p:nvSpPr>
        <p:spPr/>
        <p:txBody>
          <a:bodyPr/>
          <a:lstStyle/>
          <a:p>
            <a:endParaRPr lang="en-US" dirty="0"/>
          </a:p>
        </p:txBody>
      </p:sp>
      <p:pic>
        <p:nvPicPr>
          <p:cNvPr id="8" name="Content Placeholder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648200" y="1592915"/>
            <a:ext cx="4038599" cy="4533247"/>
          </a:xfrm>
          <a:prstGeom prst="rect">
            <a:avLst/>
          </a:prstGeom>
        </p:spPr>
      </p:pic>
    </p:spTree>
    <p:extLst>
      <p:ext uri="{BB962C8B-B14F-4D97-AF65-F5344CB8AC3E}">
        <p14:creationId xmlns:p14="http://schemas.microsoft.com/office/powerpoint/2010/main" val="2898530457"/>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act of same-</a:t>
            </a:r>
            <a:r>
              <a:rPr lang="en-US" dirty="0" err="1" smtClean="0"/>
              <a:t>ing</a:t>
            </a:r>
            <a:endParaRPr lang="en-US" dirty="0"/>
          </a:p>
        </p:txBody>
      </p:sp>
      <p:sp>
        <p:nvSpPr>
          <p:cNvPr id="3" name="Content Placeholder 2"/>
          <p:cNvSpPr>
            <a:spLocks noGrp="1"/>
          </p:cNvSpPr>
          <p:nvPr>
            <p:ph sz="half" idx="1"/>
          </p:nvPr>
        </p:nvSpPr>
        <p:spPr/>
        <p:txBody>
          <a:bodyPr/>
          <a:lstStyle/>
          <a:p>
            <a:r>
              <a:rPr lang="en-US" dirty="0" smtClean="0"/>
              <a:t>Similarity or ‘same-ness’ is created by:</a:t>
            </a:r>
          </a:p>
          <a:p>
            <a:pPr lvl="1"/>
            <a:r>
              <a:rPr lang="en-US" dirty="0" smtClean="0"/>
              <a:t>Ingestion of the same substances at the same time.</a:t>
            </a:r>
          </a:p>
          <a:p>
            <a:pPr lvl="1"/>
            <a:r>
              <a:rPr lang="en-US" dirty="0" smtClean="0"/>
              <a:t>Enacting the same ritually prescribed movements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058367017"/>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what looks like generosity…</a:t>
            </a:r>
            <a:endParaRPr lang="en-US" dirty="0"/>
          </a:p>
        </p:txBody>
      </p:sp>
      <p:sp>
        <p:nvSpPr>
          <p:cNvPr id="3" name="Content Placeholder 2"/>
          <p:cNvSpPr>
            <a:spLocks noGrp="1"/>
          </p:cNvSpPr>
          <p:nvPr>
            <p:ph sz="half" idx="1"/>
          </p:nvPr>
        </p:nvSpPr>
        <p:spPr/>
        <p:txBody>
          <a:bodyPr/>
          <a:lstStyle/>
          <a:p>
            <a:r>
              <a:rPr lang="en-US" dirty="0" smtClean="0"/>
              <a:t>Is a process that aims to diffuse potential dangers of the unknown. </a:t>
            </a:r>
          </a:p>
          <a:p>
            <a:r>
              <a:rPr lang="en-US" dirty="0" smtClean="0"/>
              <a:t>Through sharing food  the other is made ‘the same’.</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516916"/>
            <a:ext cx="4038600" cy="4525963"/>
          </a:xfrm>
        </p:spPr>
      </p:pic>
    </p:spTree>
    <p:extLst>
      <p:ext uri="{BB962C8B-B14F-4D97-AF65-F5344CB8AC3E}">
        <p14:creationId xmlns:p14="http://schemas.microsoft.com/office/powerpoint/2010/main" val="3423815028"/>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water’s part in this? </a:t>
            </a:r>
            <a:endParaRPr lang="en-US" dirty="0"/>
          </a:p>
        </p:txBody>
      </p:sp>
      <p:sp>
        <p:nvSpPr>
          <p:cNvPr id="3" name="Content Placeholder 2"/>
          <p:cNvSpPr>
            <a:spLocks noGrp="1"/>
          </p:cNvSpPr>
          <p:nvPr>
            <p:ph sz="half" idx="1"/>
          </p:nvPr>
        </p:nvSpPr>
        <p:spPr/>
        <p:txBody>
          <a:bodyPr/>
          <a:lstStyle/>
          <a:p>
            <a:r>
              <a:rPr lang="en-US" dirty="0"/>
              <a:t>D</a:t>
            </a:r>
            <a:r>
              <a:rPr lang="en-US" dirty="0" smtClean="0"/>
              <a:t>oes water inspire us to behave?</a:t>
            </a:r>
          </a:p>
          <a:p>
            <a:r>
              <a:rPr lang="en-US" dirty="0" smtClean="0"/>
              <a:t>Do water’s properties   </a:t>
            </a:r>
            <a:r>
              <a:rPr lang="en-US" dirty="0" err="1" smtClean="0"/>
              <a:t>organise</a:t>
            </a:r>
            <a:r>
              <a:rPr lang="en-US" dirty="0" smtClean="0"/>
              <a:t> life?</a:t>
            </a:r>
          </a:p>
          <a:p>
            <a:r>
              <a:rPr lang="en-US" dirty="0" smtClean="0"/>
              <a:t>Can we claim water as </a:t>
            </a:r>
            <a:r>
              <a:rPr lang="en-US" dirty="0"/>
              <a:t>the ambassador of sharing</a:t>
            </a:r>
            <a:r>
              <a:rPr lang="en-US" dirty="0" smtClean="0"/>
              <a:t>? A teacher that prompts us to behave equitably?</a:t>
            </a:r>
            <a:endParaRPr lang="en-US" dirty="0"/>
          </a:p>
          <a:p>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10" name="Rectangle 9"/>
          <p:cNvSpPr/>
          <p:nvPr/>
        </p:nvSpPr>
        <p:spPr>
          <a:xfrm>
            <a:off x="624417" y="6187908"/>
            <a:ext cx="8062383" cy="461665"/>
          </a:xfrm>
          <a:prstGeom prst="rect">
            <a:avLst/>
          </a:prstGeom>
        </p:spPr>
        <p:txBody>
          <a:bodyPr wrap="square">
            <a:spAutoFit/>
          </a:bodyPr>
          <a:lstStyle/>
          <a:p>
            <a:r>
              <a:rPr lang="en-US" sz="1200" dirty="0" err="1" smtClean="0"/>
              <a:t>Vizalatti</a:t>
            </a:r>
            <a:r>
              <a:rPr lang="en-US" sz="1200" dirty="0" smtClean="0"/>
              <a:t> museum, underwater sculpture park, Grenada</a:t>
            </a:r>
          </a:p>
          <a:p>
            <a:r>
              <a:rPr lang="en-US" sz="1200" dirty="0" smtClean="0"/>
              <a:t> http://</a:t>
            </a:r>
            <a:r>
              <a:rPr lang="en-US" sz="1200" dirty="0" err="1" smtClean="0"/>
              <a:t>blog.xfree.hu</a:t>
            </a:r>
            <a:r>
              <a:rPr lang="en-US" sz="1200" dirty="0" smtClean="0"/>
              <a:t>/</a:t>
            </a:r>
            <a:r>
              <a:rPr lang="en-US" sz="1200" dirty="0" err="1" smtClean="0"/>
              <a:t>myblog.tvn?SID</a:t>
            </a:r>
            <a:r>
              <a:rPr lang="en-US" sz="1200" dirty="0" smtClean="0"/>
              <a:t>=&amp;</a:t>
            </a:r>
            <a:r>
              <a:rPr lang="en-US" sz="1200" dirty="0" err="1" smtClean="0"/>
              <a:t>kat</a:t>
            </a:r>
            <a:r>
              <a:rPr lang="en-US" sz="1200" dirty="0" smtClean="0"/>
              <a:t>=2123&amp;n=</a:t>
            </a:r>
            <a:r>
              <a:rPr lang="en-US" sz="1200" dirty="0" err="1" smtClean="0"/>
              <a:t>szericseke&amp;blog_kategoria</a:t>
            </a:r>
            <a:r>
              <a:rPr lang="en-US" sz="1200" dirty="0" smtClean="0"/>
              <a:t>=Vizalatti%20muzeum</a:t>
            </a:r>
            <a:endParaRPr lang="en-US" sz="1200" dirty="0"/>
          </a:p>
        </p:txBody>
      </p:sp>
    </p:spTree>
    <p:extLst>
      <p:ext uri="{BB962C8B-B14F-4D97-AF65-F5344CB8AC3E}">
        <p14:creationId xmlns:p14="http://schemas.microsoft.com/office/powerpoint/2010/main" val="3575080184"/>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Ball, P 2002 </a:t>
            </a:r>
            <a:r>
              <a:rPr lang="en-US" sz="3600" i="1" dirty="0" smtClean="0"/>
              <a:t>H20: a </a:t>
            </a:r>
            <a:r>
              <a:rPr lang="en-US" sz="3600" i="1" dirty="0"/>
              <a:t>biography of water</a:t>
            </a:r>
            <a:r>
              <a:rPr lang="en-US" sz="3600" dirty="0"/>
              <a:t/>
            </a:r>
            <a:br>
              <a:rPr lang="en-US" sz="3600" dirty="0"/>
            </a:br>
            <a:endParaRPr lang="en-US" sz="3600" dirty="0"/>
          </a:p>
        </p:txBody>
      </p:sp>
      <p:sp>
        <p:nvSpPr>
          <p:cNvPr id="3" name="Content Placeholder 2"/>
          <p:cNvSpPr>
            <a:spLocks noGrp="1"/>
          </p:cNvSpPr>
          <p:nvPr>
            <p:ph sz="half" idx="1"/>
          </p:nvPr>
        </p:nvSpPr>
        <p:spPr/>
        <p:txBody>
          <a:bodyPr/>
          <a:lstStyle/>
          <a:p>
            <a:pPr marL="0" indent="0">
              <a:buNone/>
            </a:pPr>
            <a:endParaRPr lang="en-US" dirty="0"/>
          </a:p>
          <a:p>
            <a:r>
              <a:rPr lang="en-US" dirty="0"/>
              <a:t>The word </a:t>
            </a:r>
            <a:r>
              <a:rPr lang="en-US" dirty="0" smtClean="0"/>
              <a:t>hydro-gen </a:t>
            </a:r>
            <a:r>
              <a:rPr lang="en-US" dirty="0"/>
              <a:t>'means water former' (Ball, 2002: 14</a:t>
            </a:r>
            <a:r>
              <a:rPr lang="en-US" dirty="0" smtClean="0"/>
              <a:t>)</a:t>
            </a:r>
          </a:p>
          <a:p>
            <a:r>
              <a:rPr lang="en-US" dirty="0" smtClean="0"/>
              <a:t>Water as the universal transport and transformation mechanism (ibid: 231)</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8430328"/>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Ball goes on</a:t>
            </a:r>
            <a:endParaRPr lang="en-US" dirty="0"/>
          </a:p>
        </p:txBody>
      </p:sp>
      <p:sp>
        <p:nvSpPr>
          <p:cNvPr id="3" name="Content Placeholder 2"/>
          <p:cNvSpPr>
            <a:spLocks noGrp="1"/>
          </p:cNvSpPr>
          <p:nvPr>
            <p:ph sz="half" idx="1"/>
          </p:nvPr>
        </p:nvSpPr>
        <p:spPr/>
        <p:txBody>
          <a:bodyPr>
            <a:normAutofit fontScale="62500" lnSpcReduction="20000"/>
          </a:bodyPr>
          <a:lstStyle/>
          <a:p>
            <a:r>
              <a:rPr lang="en-US" dirty="0"/>
              <a:t>‘For all its fluidity, water is…one of the main shaping agents of nature. it makes rugged corrugations in highlands, carving out the intaglio of river valleys. It eats away at coastlines to generate </a:t>
            </a:r>
            <a:r>
              <a:rPr lang="en-US" dirty="0" err="1"/>
              <a:t>underhands</a:t>
            </a:r>
            <a:r>
              <a:rPr lang="en-US" dirty="0"/>
              <a:t>, caves and eventually collapse, and to shift entire beaches down the coast. </a:t>
            </a:r>
            <a:r>
              <a:rPr lang="en-US" dirty="0" smtClean="0"/>
              <a:t>On </a:t>
            </a:r>
            <a:r>
              <a:rPr lang="en-US" dirty="0"/>
              <a:t>its course from mountain to sea it may leave exquisite rock sculptures in its path. Cycles of freezing and thawing split apart the firmest of rocks, reducing sloes to rubble or heaving up stones from beneath the group in fantastic, geological ‘fairy rings’.’ (ibid: 23)</a:t>
            </a:r>
          </a:p>
          <a:p>
            <a:r>
              <a:rPr lang="en-US" dirty="0"/>
              <a:t>Thus water is an agent of life and death (ibid)</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83075143"/>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 – the substance </a:t>
            </a:r>
            <a:endParaRPr lang="en-US" dirty="0"/>
          </a:p>
        </p:txBody>
      </p:sp>
      <p:sp>
        <p:nvSpPr>
          <p:cNvPr id="3" name="Content Placeholder 2"/>
          <p:cNvSpPr>
            <a:spLocks noGrp="1"/>
          </p:cNvSpPr>
          <p:nvPr>
            <p:ph sz="half" idx="1"/>
          </p:nvPr>
        </p:nvSpPr>
        <p:spPr>
          <a:xfrm>
            <a:off x="457200" y="1600200"/>
            <a:ext cx="4038600" cy="4803527"/>
          </a:xfrm>
        </p:spPr>
        <p:txBody>
          <a:bodyPr>
            <a:normAutofit fontScale="92500" lnSpcReduction="20000"/>
          </a:bodyPr>
          <a:lstStyle/>
          <a:p>
            <a:r>
              <a:rPr lang="en-US" dirty="0" smtClean="0"/>
              <a:t>Omnipresent</a:t>
            </a:r>
          </a:p>
          <a:p>
            <a:r>
              <a:rPr lang="en-US" dirty="0" smtClean="0"/>
              <a:t>First solution</a:t>
            </a:r>
          </a:p>
          <a:p>
            <a:r>
              <a:rPr lang="en-US" dirty="0" smtClean="0"/>
              <a:t>Life is watery – oceans, bodies of mainly water</a:t>
            </a:r>
          </a:p>
          <a:p>
            <a:r>
              <a:rPr lang="en-US" dirty="0" smtClean="0"/>
              <a:t>Always moving – soaking down, evaporating up, eddies, swirls, ingested, excreted</a:t>
            </a:r>
          </a:p>
          <a:p>
            <a:r>
              <a:rPr lang="en-US" dirty="0" smtClean="0"/>
              <a:t>Is heavy</a:t>
            </a:r>
          </a:p>
          <a:p>
            <a:r>
              <a:rPr lang="en-US" dirty="0" smtClean="0"/>
              <a:t>Is vital </a:t>
            </a:r>
            <a:endParaRPr lang="en-US" dirty="0" smtClean="0"/>
          </a:p>
          <a:p>
            <a:r>
              <a:rPr lang="en-US" dirty="0" smtClean="0"/>
              <a:t>Depicted as life-enhancing</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18977638"/>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Healthy (re)fresh invigorating sparkle… </a:t>
            </a:r>
            <a:endParaRPr lang="en-US" dirty="0"/>
          </a:p>
        </p:txBody>
      </p:sp>
      <p:pic>
        <p:nvPicPr>
          <p:cNvPr id="5" name="Content Placeholder 4"/>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66248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Giriama</a:t>
            </a:r>
            <a:r>
              <a:rPr lang="en-US" dirty="0" smtClean="0"/>
              <a:t> cosmology – </a:t>
            </a:r>
            <a:br>
              <a:rPr lang="en-US" dirty="0" smtClean="0"/>
            </a:br>
            <a:r>
              <a:rPr lang="en-US" dirty="0" smtClean="0"/>
              <a:t>water is dangerous</a:t>
            </a:r>
            <a:endParaRPr lang="en-US" dirty="0"/>
          </a:p>
        </p:txBody>
      </p:sp>
      <p:sp>
        <p:nvSpPr>
          <p:cNvPr id="3" name="Content Placeholder 2"/>
          <p:cNvSpPr>
            <a:spLocks noGrp="1"/>
          </p:cNvSpPr>
          <p:nvPr>
            <p:ph sz="half" idx="1"/>
          </p:nvPr>
        </p:nvSpPr>
        <p:spPr/>
        <p:txBody>
          <a:bodyPr/>
          <a:lstStyle/>
          <a:p>
            <a:r>
              <a:rPr lang="en-US" dirty="0" smtClean="0"/>
              <a:t>Mistrusts still water as </a:t>
            </a:r>
            <a:r>
              <a:rPr lang="en-US" dirty="0" err="1" smtClean="0"/>
              <a:t>harbour</a:t>
            </a:r>
            <a:r>
              <a:rPr lang="en-US" dirty="0" smtClean="0"/>
              <a:t> of spirits/demons that can cause misfortune.</a:t>
            </a:r>
          </a:p>
          <a:p>
            <a:pPr lvl="1"/>
            <a:r>
              <a:rPr lang="en-US" dirty="0" smtClean="0"/>
              <a:t>Water must move, as it does without human interference</a:t>
            </a:r>
          </a:p>
          <a:p>
            <a:r>
              <a:rPr lang="en-US" dirty="0" smtClean="0"/>
              <a:t>Therefore storing water is dangerous.</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5592592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physics of water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physical properties and abilities of water prompt </a:t>
            </a:r>
            <a:r>
              <a:rPr lang="en-US" dirty="0" err="1" smtClean="0"/>
              <a:t>Giriama</a:t>
            </a:r>
            <a:r>
              <a:rPr lang="en-US" dirty="0" smtClean="0"/>
              <a:t> responses to it.</a:t>
            </a:r>
          </a:p>
          <a:p>
            <a:r>
              <a:rPr lang="en-US" dirty="0" smtClean="0"/>
              <a:t>What water can do determines how the people can engage with it.</a:t>
            </a:r>
          </a:p>
          <a:p>
            <a:r>
              <a:rPr lang="en-US" dirty="0" smtClean="0"/>
              <a:t>The relationship is predicated on physics of interacting materials </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687150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Morethanhuman</a:t>
            </a:r>
            <a:r>
              <a:rPr lang="en-US" dirty="0" smtClean="0"/>
              <a:t> </a:t>
            </a:r>
            <a:r>
              <a:rPr lang="en-US" dirty="0" err="1" smtClean="0"/>
              <a:t>organisation</a:t>
            </a:r>
            <a:endParaRPr lang="en-US" dirty="0"/>
          </a:p>
        </p:txBody>
      </p:sp>
      <p:sp>
        <p:nvSpPr>
          <p:cNvPr id="3" name="Content Placeholder 2"/>
          <p:cNvSpPr>
            <a:spLocks noGrp="1"/>
          </p:cNvSpPr>
          <p:nvPr>
            <p:ph sz="half" idx="1"/>
          </p:nvPr>
        </p:nvSpPr>
        <p:spPr>
          <a:xfrm>
            <a:off x="457200" y="1600200"/>
            <a:ext cx="4038600" cy="4938627"/>
          </a:xfrm>
        </p:spPr>
        <p:txBody>
          <a:bodyPr>
            <a:normAutofit fontScale="92500" lnSpcReduction="10000"/>
          </a:bodyPr>
          <a:lstStyle/>
          <a:p>
            <a:r>
              <a:rPr lang="en-US" dirty="0" smtClean="0"/>
              <a:t>Dehydration symptoms occur after on 5% loss of bodily H20; 3 days without water can result in death.</a:t>
            </a:r>
          </a:p>
          <a:p>
            <a:r>
              <a:rPr lang="en-US" dirty="0" smtClean="0"/>
              <a:t>This vital need for water means settlements surround water sources.</a:t>
            </a:r>
          </a:p>
          <a:p>
            <a:r>
              <a:rPr lang="en-US" dirty="0" smtClean="0"/>
              <a:t>Distribution of water supports the group and avoids the dangers of stagnation.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04183589"/>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Materiality of water</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Water is fundamentally shared </a:t>
            </a:r>
          </a:p>
          <a:p>
            <a:r>
              <a:rPr lang="en-US" dirty="0" smtClean="0"/>
              <a:t>Fluid sharing fosters cohesion through same-</a:t>
            </a:r>
            <a:r>
              <a:rPr lang="en-US" dirty="0" err="1" smtClean="0"/>
              <a:t>ing</a:t>
            </a:r>
            <a:endParaRPr lang="en-US" dirty="0" smtClean="0"/>
          </a:p>
          <a:p>
            <a:r>
              <a:rPr lang="en-US" dirty="0" smtClean="0"/>
              <a:t>Sharing water </a:t>
            </a:r>
          </a:p>
          <a:p>
            <a:pPr lvl="1"/>
            <a:r>
              <a:rPr lang="en-US" dirty="0" smtClean="0"/>
              <a:t>levels by avoiding socially dangerous accumulation</a:t>
            </a:r>
          </a:p>
          <a:p>
            <a:pPr lvl="1"/>
            <a:r>
              <a:rPr lang="en-US" dirty="0" smtClean="0"/>
              <a:t>Avoids contamination through stagnation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50465992"/>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6497</TotalTime>
  <Words>1000</Words>
  <Application>Microsoft Macintosh PowerPoint</Application>
  <PresentationFormat>On-screen Show (4:3)</PresentationFormat>
  <Paragraphs>119</Paragraphs>
  <Slides>49</Slides>
  <Notes>0</Notes>
  <HiddenSlides>0</HiddenSlides>
  <MMClips>0</MMClips>
  <ScaleCrop>false</ScaleCrop>
  <HeadingPairs>
    <vt:vector size="4" baseType="variant">
      <vt:variant>
        <vt:lpstr>Theme</vt:lpstr>
      </vt:variant>
      <vt:variant>
        <vt:i4>1</vt:i4>
      </vt:variant>
      <vt:variant>
        <vt:lpstr>Slide Titles</vt:lpstr>
      </vt:variant>
      <vt:variant>
        <vt:i4>49</vt:i4>
      </vt:variant>
    </vt:vector>
  </HeadingPairs>
  <TitlesOfParts>
    <vt:vector size="50" baseType="lpstr">
      <vt:lpstr>Black</vt:lpstr>
      <vt:lpstr>Water </vt:lpstr>
      <vt:lpstr>Water – a hyperobject (Morton, 2013)</vt:lpstr>
      <vt:lpstr>Thing/object/hyperobject</vt:lpstr>
      <vt:lpstr>Location/Fieldsite Bore, Kenya</vt:lpstr>
      <vt:lpstr>The local water source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Watchman’s family house  with solar panels for the pump</vt:lpstr>
      <vt:lpstr>PowerPoint Presentation</vt:lpstr>
      <vt:lpstr>‘All in all for our good hearts we share with the animals. This just our sympathy. Sometimes for our security we have to share the water with the animals. Now let me have a cup of tea and have asleep [sic]. Thanks.’ (Alex Katana (Giriama community member), 2013 personal email correspondence) </vt:lpstr>
      <vt:lpstr>2 theoretical positions</vt:lpstr>
      <vt:lpstr>Sharing as basis of all social life  </vt:lpstr>
      <vt:lpstr>Sharing - Interested action?  </vt:lpstr>
      <vt:lpstr>Sharing water in rural Africa  (water hole etiquette)</vt:lpstr>
      <vt:lpstr>Examples of cross/multi species sharing</vt:lpstr>
      <vt:lpstr>Another way to understand sharing fluids</vt:lpstr>
      <vt:lpstr>Hospitality rituals</vt:lpstr>
      <vt:lpstr>Etymology of the word ‘hospitality’</vt:lpstr>
      <vt:lpstr>Deconstruction of the word</vt:lpstr>
      <vt:lpstr>An imagination experiment…</vt:lpstr>
      <vt:lpstr>Or these people?</vt:lpstr>
      <vt:lpstr>Imagine strangers approaching…</vt:lpstr>
      <vt:lpstr>Relationships with otherness </vt:lpstr>
      <vt:lpstr>Hospitality rituals -</vt:lpstr>
      <vt:lpstr>The act of same-ing</vt:lpstr>
      <vt:lpstr>So, what looks like generosity…</vt:lpstr>
      <vt:lpstr>What is water’s part in this? </vt:lpstr>
      <vt:lpstr>Ball, P 2002 H20: a biography of water </vt:lpstr>
      <vt:lpstr>Ball goes on</vt:lpstr>
      <vt:lpstr>Water – the substance </vt:lpstr>
      <vt:lpstr>Healthy (re)fresh invigorating sparkle… </vt:lpstr>
      <vt:lpstr>Giriama cosmology –  water is dangerous</vt:lpstr>
      <vt:lpstr>The physics of water</vt:lpstr>
      <vt:lpstr>Morethanhuman organisation</vt:lpstr>
      <vt:lpstr>Materiality of water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 Attala</dc:creator>
  <cp:lastModifiedBy>Luci Attala</cp:lastModifiedBy>
  <cp:revision>37</cp:revision>
  <cp:lastPrinted>2014-10-21T09:34:11Z</cp:lastPrinted>
  <dcterms:created xsi:type="dcterms:W3CDTF">2014-10-04T12:45:11Z</dcterms:created>
  <dcterms:modified xsi:type="dcterms:W3CDTF">2015-11-02T21:15:16Z</dcterms:modified>
</cp:coreProperties>
</file>