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362" r:id="rId3"/>
    <p:sldId id="357" r:id="rId4"/>
    <p:sldId id="334" r:id="rId5"/>
    <p:sldId id="345" r:id="rId6"/>
    <p:sldId id="347" r:id="rId7"/>
    <p:sldId id="344" r:id="rId8"/>
    <p:sldId id="353" r:id="rId9"/>
    <p:sldId id="350" r:id="rId10"/>
    <p:sldId id="351" r:id="rId11"/>
    <p:sldId id="352" r:id="rId12"/>
    <p:sldId id="358" r:id="rId13"/>
    <p:sldId id="339" r:id="rId14"/>
    <p:sldId id="346" r:id="rId15"/>
    <p:sldId id="359" r:id="rId16"/>
    <p:sldId id="340" r:id="rId17"/>
    <p:sldId id="341" r:id="rId18"/>
    <p:sldId id="343" r:id="rId19"/>
    <p:sldId id="360" r:id="rId20"/>
    <p:sldId id="342" r:id="rId21"/>
    <p:sldId id="348" r:id="rId22"/>
    <p:sldId id="361" r:id="rId23"/>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kiosk/>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1859C"/>
    <a:srgbClr val="B9B9B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6662" autoAdjust="0"/>
    <p:restoredTop sz="82509" autoAdjust="0"/>
  </p:normalViewPr>
  <p:slideViewPr>
    <p:cSldViewPr>
      <p:cViewPr varScale="1">
        <p:scale>
          <a:sx n="124" d="100"/>
          <a:sy n="124" d="100"/>
        </p:scale>
        <p:origin x="822" y="10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3028D6-EBCA-4155-A1B9-A13EE2636B78}" type="datetimeFigureOut">
              <a:rPr lang="en-GB" smtClean="0"/>
              <a:pPr/>
              <a:t>09/10/2021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085EFD6-EE4E-44D1-A056-F43781E9D611}" type="slidenum">
              <a:rPr lang="en-GB" smtClean="0"/>
              <a:pPr/>
              <a:t>‹#›</a:t>
            </a:fld>
            <a:endParaRPr lang="en-GB"/>
          </a:p>
        </p:txBody>
      </p:sp>
    </p:spTree>
    <p:extLst>
      <p:ext uri="{BB962C8B-B14F-4D97-AF65-F5344CB8AC3E}">
        <p14:creationId xmlns:p14="http://schemas.microsoft.com/office/powerpoint/2010/main" val="30108293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1" dirty="0"/>
          </a:p>
        </p:txBody>
      </p:sp>
      <p:sp>
        <p:nvSpPr>
          <p:cNvPr id="4" name="Slide Number Placeholder 3"/>
          <p:cNvSpPr>
            <a:spLocks noGrp="1"/>
          </p:cNvSpPr>
          <p:nvPr>
            <p:ph type="sldNum" sz="quarter" idx="10"/>
          </p:nvPr>
        </p:nvSpPr>
        <p:spPr/>
        <p:txBody>
          <a:bodyPr/>
          <a:lstStyle/>
          <a:p>
            <a:fld id="{E085EFD6-EE4E-44D1-A056-F43781E9D611}" type="slidenum">
              <a:rPr lang="en-GB" smtClean="0"/>
              <a:pPr/>
              <a:t>1</a:t>
            </a:fld>
            <a:endParaRPr lang="en-GB"/>
          </a:p>
        </p:txBody>
      </p:sp>
    </p:spTree>
    <p:extLst>
      <p:ext uri="{BB962C8B-B14F-4D97-AF65-F5344CB8AC3E}">
        <p14:creationId xmlns:p14="http://schemas.microsoft.com/office/powerpoint/2010/main" val="19456614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085EFD6-EE4E-44D1-A056-F43781E9D611}" type="slidenum">
              <a:rPr lang="en-GB" smtClean="0"/>
              <a:pPr/>
              <a:t>2</a:t>
            </a:fld>
            <a:endParaRPr lang="en-GB"/>
          </a:p>
        </p:txBody>
      </p:sp>
    </p:spTree>
    <p:extLst>
      <p:ext uri="{BB962C8B-B14F-4D97-AF65-F5344CB8AC3E}">
        <p14:creationId xmlns:p14="http://schemas.microsoft.com/office/powerpoint/2010/main" val="42213701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1" dirty="0"/>
          </a:p>
        </p:txBody>
      </p:sp>
      <p:sp>
        <p:nvSpPr>
          <p:cNvPr id="4" name="Slide Number Placeholder 3"/>
          <p:cNvSpPr>
            <a:spLocks noGrp="1"/>
          </p:cNvSpPr>
          <p:nvPr>
            <p:ph type="sldNum" sz="quarter" idx="10"/>
          </p:nvPr>
        </p:nvSpPr>
        <p:spPr/>
        <p:txBody>
          <a:bodyPr/>
          <a:lstStyle/>
          <a:p>
            <a:fld id="{E085EFD6-EE4E-44D1-A056-F43781E9D611}" type="slidenum">
              <a:rPr lang="en-GB" smtClean="0"/>
              <a:pPr/>
              <a:t>3</a:t>
            </a:fld>
            <a:endParaRPr lang="en-GB"/>
          </a:p>
        </p:txBody>
      </p:sp>
    </p:spTree>
    <p:extLst>
      <p:ext uri="{BB962C8B-B14F-4D97-AF65-F5344CB8AC3E}">
        <p14:creationId xmlns:p14="http://schemas.microsoft.com/office/powerpoint/2010/main" val="29661300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085EFD6-EE4E-44D1-A056-F43781E9D611}" type="slidenum">
              <a:rPr lang="en-GB" smtClean="0"/>
              <a:pPr/>
              <a:t>4</a:t>
            </a:fld>
            <a:endParaRPr lang="en-GB"/>
          </a:p>
        </p:txBody>
      </p:sp>
    </p:spTree>
    <p:extLst>
      <p:ext uri="{BB962C8B-B14F-4D97-AF65-F5344CB8AC3E}">
        <p14:creationId xmlns:p14="http://schemas.microsoft.com/office/powerpoint/2010/main" val="30042269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085EFD6-EE4E-44D1-A056-F43781E9D611}" type="slidenum">
              <a:rPr lang="en-GB" smtClean="0"/>
              <a:pPr/>
              <a:t>5</a:t>
            </a:fld>
            <a:endParaRPr lang="en-GB"/>
          </a:p>
        </p:txBody>
      </p:sp>
    </p:spTree>
    <p:extLst>
      <p:ext uri="{BB962C8B-B14F-4D97-AF65-F5344CB8AC3E}">
        <p14:creationId xmlns:p14="http://schemas.microsoft.com/office/powerpoint/2010/main" val="9964392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085EFD6-EE4E-44D1-A056-F43781E9D611}" type="slidenum">
              <a:rPr lang="en-GB" smtClean="0"/>
              <a:pPr/>
              <a:t>6</a:t>
            </a:fld>
            <a:endParaRPr lang="en-GB"/>
          </a:p>
        </p:txBody>
      </p:sp>
    </p:spTree>
    <p:extLst>
      <p:ext uri="{BB962C8B-B14F-4D97-AF65-F5344CB8AC3E}">
        <p14:creationId xmlns:p14="http://schemas.microsoft.com/office/powerpoint/2010/main" val="39642039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NOTE: VIDEO IS NOT INCLUDED IN PRESENTATION </a:t>
            </a:r>
            <a:r>
              <a:rPr lang="en-GB" dirty="0"/>
              <a:t>– OBTAIN FILE LOCALLY &amp; PLAY IN A SEPARATE WINDOW!</a:t>
            </a:r>
          </a:p>
        </p:txBody>
      </p:sp>
      <p:sp>
        <p:nvSpPr>
          <p:cNvPr id="4" name="Slide Number Placeholder 3"/>
          <p:cNvSpPr>
            <a:spLocks noGrp="1"/>
          </p:cNvSpPr>
          <p:nvPr>
            <p:ph type="sldNum" sz="quarter" idx="10"/>
          </p:nvPr>
        </p:nvSpPr>
        <p:spPr/>
        <p:txBody>
          <a:bodyPr/>
          <a:lstStyle/>
          <a:p>
            <a:fld id="{E085EFD6-EE4E-44D1-A056-F43781E9D611}" type="slidenum">
              <a:rPr lang="en-GB" smtClean="0"/>
              <a:pPr/>
              <a:t>7</a:t>
            </a:fld>
            <a:endParaRPr lang="en-GB"/>
          </a:p>
        </p:txBody>
      </p:sp>
    </p:spTree>
    <p:extLst>
      <p:ext uri="{BB962C8B-B14F-4D97-AF65-F5344CB8AC3E}">
        <p14:creationId xmlns:p14="http://schemas.microsoft.com/office/powerpoint/2010/main" val="19868050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1" dirty="0"/>
          </a:p>
        </p:txBody>
      </p:sp>
      <p:sp>
        <p:nvSpPr>
          <p:cNvPr id="4" name="Slide Number Placeholder 3"/>
          <p:cNvSpPr>
            <a:spLocks noGrp="1"/>
          </p:cNvSpPr>
          <p:nvPr>
            <p:ph type="sldNum" sz="quarter" idx="10"/>
          </p:nvPr>
        </p:nvSpPr>
        <p:spPr/>
        <p:txBody>
          <a:bodyPr/>
          <a:lstStyle/>
          <a:p>
            <a:fld id="{E085EFD6-EE4E-44D1-A056-F43781E9D611}" type="slidenum">
              <a:rPr lang="en-GB" smtClean="0"/>
              <a:pPr/>
              <a:t>8</a:t>
            </a:fld>
            <a:endParaRPr lang="en-GB"/>
          </a:p>
        </p:txBody>
      </p:sp>
    </p:spTree>
    <p:extLst>
      <p:ext uri="{BB962C8B-B14F-4D97-AF65-F5344CB8AC3E}">
        <p14:creationId xmlns:p14="http://schemas.microsoft.com/office/powerpoint/2010/main" val="28488927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085EFD6-EE4E-44D1-A056-F43781E9D611}" type="slidenum">
              <a:rPr lang="en-GB" smtClean="0"/>
              <a:pPr/>
              <a:t>9</a:t>
            </a:fld>
            <a:endParaRPr lang="en-GB"/>
          </a:p>
        </p:txBody>
      </p:sp>
    </p:spTree>
    <p:extLst>
      <p:ext uri="{BB962C8B-B14F-4D97-AF65-F5344CB8AC3E}">
        <p14:creationId xmlns:p14="http://schemas.microsoft.com/office/powerpoint/2010/main" val="25545874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085EFD6-EE4E-44D1-A056-F43781E9D611}" type="slidenum">
              <a:rPr lang="en-GB" smtClean="0"/>
              <a:pPr/>
              <a:t>10</a:t>
            </a:fld>
            <a:endParaRPr lang="en-GB"/>
          </a:p>
        </p:txBody>
      </p:sp>
    </p:spTree>
    <p:extLst>
      <p:ext uri="{BB962C8B-B14F-4D97-AF65-F5344CB8AC3E}">
        <p14:creationId xmlns:p14="http://schemas.microsoft.com/office/powerpoint/2010/main" val="34449348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085EFD6-EE4E-44D1-A056-F43781E9D611}" type="slidenum">
              <a:rPr lang="en-GB" smtClean="0"/>
              <a:pPr/>
              <a:t>11</a:t>
            </a:fld>
            <a:endParaRPr lang="en-GB"/>
          </a:p>
        </p:txBody>
      </p:sp>
    </p:spTree>
    <p:extLst>
      <p:ext uri="{BB962C8B-B14F-4D97-AF65-F5344CB8AC3E}">
        <p14:creationId xmlns:p14="http://schemas.microsoft.com/office/powerpoint/2010/main" val="16768075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1" dirty="0"/>
          </a:p>
        </p:txBody>
      </p:sp>
      <p:sp>
        <p:nvSpPr>
          <p:cNvPr id="4" name="Slide Number Placeholder 3"/>
          <p:cNvSpPr>
            <a:spLocks noGrp="1"/>
          </p:cNvSpPr>
          <p:nvPr>
            <p:ph type="sldNum" sz="quarter" idx="10"/>
          </p:nvPr>
        </p:nvSpPr>
        <p:spPr/>
        <p:txBody>
          <a:bodyPr/>
          <a:lstStyle/>
          <a:p>
            <a:fld id="{E085EFD6-EE4E-44D1-A056-F43781E9D611}" type="slidenum">
              <a:rPr lang="en-GB" smtClean="0"/>
              <a:pPr/>
              <a:t>12</a:t>
            </a:fld>
            <a:endParaRPr lang="en-GB"/>
          </a:p>
        </p:txBody>
      </p:sp>
    </p:spTree>
    <p:extLst>
      <p:ext uri="{BB962C8B-B14F-4D97-AF65-F5344CB8AC3E}">
        <p14:creationId xmlns:p14="http://schemas.microsoft.com/office/powerpoint/2010/main" val="80111924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085EFD6-EE4E-44D1-A056-F43781E9D611}" type="slidenum">
              <a:rPr lang="en-GB" smtClean="0"/>
              <a:pPr/>
              <a:t>13</a:t>
            </a:fld>
            <a:endParaRPr lang="en-GB"/>
          </a:p>
        </p:txBody>
      </p:sp>
    </p:spTree>
    <p:extLst>
      <p:ext uri="{BB962C8B-B14F-4D97-AF65-F5344CB8AC3E}">
        <p14:creationId xmlns:p14="http://schemas.microsoft.com/office/powerpoint/2010/main" val="20876827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085EFD6-EE4E-44D1-A056-F43781E9D611}" type="slidenum">
              <a:rPr lang="en-GB" smtClean="0"/>
              <a:pPr/>
              <a:t>14</a:t>
            </a:fld>
            <a:endParaRPr lang="en-GB"/>
          </a:p>
        </p:txBody>
      </p:sp>
    </p:spTree>
    <p:extLst>
      <p:ext uri="{BB962C8B-B14F-4D97-AF65-F5344CB8AC3E}">
        <p14:creationId xmlns:p14="http://schemas.microsoft.com/office/powerpoint/2010/main" val="12831843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1" dirty="0"/>
          </a:p>
        </p:txBody>
      </p:sp>
      <p:sp>
        <p:nvSpPr>
          <p:cNvPr id="4" name="Slide Number Placeholder 3"/>
          <p:cNvSpPr>
            <a:spLocks noGrp="1"/>
          </p:cNvSpPr>
          <p:nvPr>
            <p:ph type="sldNum" sz="quarter" idx="10"/>
          </p:nvPr>
        </p:nvSpPr>
        <p:spPr/>
        <p:txBody>
          <a:bodyPr/>
          <a:lstStyle/>
          <a:p>
            <a:fld id="{E085EFD6-EE4E-44D1-A056-F43781E9D611}" type="slidenum">
              <a:rPr lang="en-GB" smtClean="0"/>
              <a:pPr/>
              <a:t>15</a:t>
            </a:fld>
            <a:endParaRPr lang="en-GB"/>
          </a:p>
        </p:txBody>
      </p:sp>
    </p:spTree>
    <p:extLst>
      <p:ext uri="{BB962C8B-B14F-4D97-AF65-F5344CB8AC3E}">
        <p14:creationId xmlns:p14="http://schemas.microsoft.com/office/powerpoint/2010/main" val="3392742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dirty="0">
                <a:solidFill>
                  <a:schemeClr val="accent2"/>
                </a:solidFill>
                <a:effectLst/>
                <a:latin typeface="Arial" panose="020B0604020202020204" pitchFamily="34" charset="0"/>
                <a:cs typeface="Arial" panose="020B0604020202020204" pitchFamily="34" charset="0"/>
              </a:rPr>
              <a:t>being involved with the development of Burnout Dominator, the Harry Potter series, Grand Theft Auto V, Halo Wars 2, Little Big Planet, Alien Isolation and the Lego Star Wars series. </a:t>
            </a:r>
            <a:endParaRPr lang="en-GB" altLang="en-US" sz="1200" b="1" dirty="0">
              <a:solidFill>
                <a:schemeClr val="accent2"/>
              </a:solidFill>
              <a:latin typeface="Arial" panose="020B0604020202020204" pitchFamily="34" charset="0"/>
              <a:cs typeface="Arial" panose="020B0604020202020204" pitchFamily="34" charset="0"/>
            </a:endParaRPr>
          </a:p>
          <a:p>
            <a:endParaRPr lang="en-GB" dirty="0"/>
          </a:p>
        </p:txBody>
      </p:sp>
      <p:sp>
        <p:nvSpPr>
          <p:cNvPr id="4" name="Slide Number Placeholder 3"/>
          <p:cNvSpPr>
            <a:spLocks noGrp="1"/>
          </p:cNvSpPr>
          <p:nvPr>
            <p:ph type="sldNum" sz="quarter" idx="10"/>
          </p:nvPr>
        </p:nvSpPr>
        <p:spPr/>
        <p:txBody>
          <a:bodyPr/>
          <a:lstStyle/>
          <a:p>
            <a:fld id="{E085EFD6-EE4E-44D1-A056-F43781E9D611}" type="slidenum">
              <a:rPr lang="en-GB" smtClean="0"/>
              <a:pPr/>
              <a:t>16</a:t>
            </a:fld>
            <a:endParaRPr lang="en-GB"/>
          </a:p>
        </p:txBody>
      </p:sp>
    </p:spTree>
    <p:extLst>
      <p:ext uri="{BB962C8B-B14F-4D97-AF65-F5344CB8AC3E}">
        <p14:creationId xmlns:p14="http://schemas.microsoft.com/office/powerpoint/2010/main" val="187786832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085EFD6-EE4E-44D1-A056-F43781E9D611}" type="slidenum">
              <a:rPr lang="en-GB" smtClean="0"/>
              <a:pPr/>
              <a:t>17</a:t>
            </a:fld>
            <a:endParaRPr lang="en-GB"/>
          </a:p>
        </p:txBody>
      </p:sp>
    </p:spTree>
    <p:extLst>
      <p:ext uri="{BB962C8B-B14F-4D97-AF65-F5344CB8AC3E}">
        <p14:creationId xmlns:p14="http://schemas.microsoft.com/office/powerpoint/2010/main" val="146158965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085EFD6-EE4E-44D1-A056-F43781E9D611}" type="slidenum">
              <a:rPr lang="en-GB" smtClean="0"/>
              <a:pPr/>
              <a:t>18</a:t>
            </a:fld>
            <a:endParaRPr lang="en-GB"/>
          </a:p>
        </p:txBody>
      </p:sp>
    </p:spTree>
    <p:extLst>
      <p:ext uri="{BB962C8B-B14F-4D97-AF65-F5344CB8AC3E}">
        <p14:creationId xmlns:p14="http://schemas.microsoft.com/office/powerpoint/2010/main" val="98036676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1" dirty="0"/>
          </a:p>
        </p:txBody>
      </p:sp>
      <p:sp>
        <p:nvSpPr>
          <p:cNvPr id="4" name="Slide Number Placeholder 3"/>
          <p:cNvSpPr>
            <a:spLocks noGrp="1"/>
          </p:cNvSpPr>
          <p:nvPr>
            <p:ph type="sldNum" sz="quarter" idx="10"/>
          </p:nvPr>
        </p:nvSpPr>
        <p:spPr/>
        <p:txBody>
          <a:bodyPr/>
          <a:lstStyle/>
          <a:p>
            <a:fld id="{E085EFD6-EE4E-44D1-A056-F43781E9D611}" type="slidenum">
              <a:rPr lang="en-GB" smtClean="0"/>
              <a:pPr/>
              <a:t>19</a:t>
            </a:fld>
            <a:endParaRPr lang="en-GB"/>
          </a:p>
        </p:txBody>
      </p:sp>
    </p:spTree>
    <p:extLst>
      <p:ext uri="{BB962C8B-B14F-4D97-AF65-F5344CB8AC3E}">
        <p14:creationId xmlns:p14="http://schemas.microsoft.com/office/powerpoint/2010/main" val="292045194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085EFD6-EE4E-44D1-A056-F43781E9D611}" type="slidenum">
              <a:rPr lang="en-GB" smtClean="0"/>
              <a:pPr/>
              <a:t>20</a:t>
            </a:fld>
            <a:endParaRPr lang="en-GB"/>
          </a:p>
        </p:txBody>
      </p:sp>
    </p:spTree>
    <p:extLst>
      <p:ext uri="{BB962C8B-B14F-4D97-AF65-F5344CB8AC3E}">
        <p14:creationId xmlns:p14="http://schemas.microsoft.com/office/powerpoint/2010/main" val="3299783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085EFD6-EE4E-44D1-A056-F43781E9D611}" type="slidenum">
              <a:rPr lang="en-GB" smtClean="0"/>
              <a:pPr/>
              <a:t>21</a:t>
            </a:fld>
            <a:endParaRPr lang="en-GB"/>
          </a:p>
        </p:txBody>
      </p:sp>
    </p:spTree>
    <p:extLst>
      <p:ext uri="{BB962C8B-B14F-4D97-AF65-F5344CB8AC3E}">
        <p14:creationId xmlns:p14="http://schemas.microsoft.com/office/powerpoint/2010/main" val="120256618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1" dirty="0"/>
          </a:p>
        </p:txBody>
      </p:sp>
      <p:sp>
        <p:nvSpPr>
          <p:cNvPr id="4" name="Slide Number Placeholder 3"/>
          <p:cNvSpPr>
            <a:spLocks noGrp="1"/>
          </p:cNvSpPr>
          <p:nvPr>
            <p:ph type="sldNum" sz="quarter" idx="10"/>
          </p:nvPr>
        </p:nvSpPr>
        <p:spPr/>
        <p:txBody>
          <a:bodyPr/>
          <a:lstStyle/>
          <a:p>
            <a:fld id="{E085EFD6-EE4E-44D1-A056-F43781E9D611}" type="slidenum">
              <a:rPr lang="en-GB" smtClean="0"/>
              <a:pPr/>
              <a:t>22</a:t>
            </a:fld>
            <a:endParaRPr lang="en-GB"/>
          </a:p>
        </p:txBody>
      </p:sp>
    </p:spTree>
    <p:extLst>
      <p:ext uri="{BB962C8B-B14F-4D97-AF65-F5344CB8AC3E}">
        <p14:creationId xmlns:p14="http://schemas.microsoft.com/office/powerpoint/2010/main" val="29802247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a:t>Click to edit Master title style</a:t>
            </a:r>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315742BA-34E7-4C23-95A1-D9034E87CA01}" type="datetimeFigureOut">
              <a:rPr lang="en-US" smtClean="0"/>
              <a:pPr/>
              <a:t>10/9/2021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41A85F-9F9A-4E8A-A8D0-6E53F50752E8}" type="slidenum">
              <a:rPr lang="en-US" smtClean="0"/>
              <a:pPr/>
              <a:t>‹#›</a:t>
            </a:fld>
            <a:endParaRPr lang="en-US"/>
          </a:p>
        </p:txBody>
      </p:sp>
    </p:spTree>
    <p:extLst>
      <p:ext uri="{BB962C8B-B14F-4D97-AF65-F5344CB8AC3E}">
        <p14:creationId xmlns:p14="http://schemas.microsoft.com/office/powerpoint/2010/main" val="33018123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15742BA-34E7-4C23-95A1-D9034E87CA01}" type="datetimeFigureOut">
              <a:rPr lang="en-US" smtClean="0"/>
              <a:pPr/>
              <a:t>10/9/2021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41A85F-9F9A-4E8A-A8D0-6E53F50752E8}" type="slidenum">
              <a:rPr lang="en-US" smtClean="0"/>
              <a:pPr/>
              <a:t>‹#›</a:t>
            </a:fld>
            <a:endParaRPr lang="en-US"/>
          </a:p>
        </p:txBody>
      </p:sp>
    </p:spTree>
    <p:extLst>
      <p:ext uri="{BB962C8B-B14F-4D97-AF65-F5344CB8AC3E}">
        <p14:creationId xmlns:p14="http://schemas.microsoft.com/office/powerpoint/2010/main" val="39380243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15742BA-34E7-4C23-95A1-D9034E87CA01}" type="datetimeFigureOut">
              <a:rPr lang="en-US" smtClean="0"/>
              <a:pPr/>
              <a:t>10/9/2021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41A85F-9F9A-4E8A-A8D0-6E53F50752E8}" type="slidenum">
              <a:rPr lang="en-US" smtClean="0"/>
              <a:pPr/>
              <a:t>‹#›</a:t>
            </a:fld>
            <a:endParaRPr lang="en-US"/>
          </a:p>
        </p:txBody>
      </p:sp>
    </p:spTree>
    <p:extLst>
      <p:ext uri="{BB962C8B-B14F-4D97-AF65-F5344CB8AC3E}">
        <p14:creationId xmlns:p14="http://schemas.microsoft.com/office/powerpoint/2010/main" val="25399729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315742BA-34E7-4C23-95A1-D9034E87CA01}" type="datetimeFigureOut">
              <a:rPr lang="en-US" smtClean="0"/>
              <a:pPr/>
              <a:t>10/9/2021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C41A85F-9F9A-4E8A-A8D0-6E53F50752E8}" type="slidenum">
              <a:rPr lang="en-US" smtClean="0"/>
              <a:pPr/>
              <a:t>‹#›</a:t>
            </a:fld>
            <a:endParaRPr lang="en-US"/>
          </a:p>
        </p:txBody>
      </p:sp>
    </p:spTree>
    <p:extLst>
      <p:ext uri="{BB962C8B-B14F-4D97-AF65-F5344CB8AC3E}">
        <p14:creationId xmlns:p14="http://schemas.microsoft.com/office/powerpoint/2010/main" val="17327523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15742BA-34E7-4C23-95A1-D9034E87CA01}" type="datetimeFigureOut">
              <a:rPr lang="en-US" smtClean="0"/>
              <a:pPr/>
              <a:t>10/9/2021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C41A85F-9F9A-4E8A-A8D0-6E53F50752E8}" type="slidenum">
              <a:rPr lang="en-US" smtClean="0"/>
              <a:pPr/>
              <a:t>‹#›</a:t>
            </a:fld>
            <a:endParaRPr lang="en-US"/>
          </a:p>
        </p:txBody>
      </p:sp>
    </p:spTree>
    <p:extLst>
      <p:ext uri="{BB962C8B-B14F-4D97-AF65-F5344CB8AC3E}">
        <p14:creationId xmlns:p14="http://schemas.microsoft.com/office/powerpoint/2010/main" val="11304521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315742BA-34E7-4C23-95A1-D9034E87CA01}" type="datetimeFigureOut">
              <a:rPr lang="en-US" smtClean="0"/>
              <a:pPr/>
              <a:t>10/9/2021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C41A85F-9F9A-4E8A-A8D0-6E53F50752E8}" type="slidenum">
              <a:rPr lang="en-US" smtClean="0"/>
              <a:pPr/>
              <a:t>‹#›</a:t>
            </a:fld>
            <a:endParaRPr lang="en-US"/>
          </a:p>
        </p:txBody>
      </p:sp>
    </p:spTree>
    <p:extLst>
      <p:ext uri="{BB962C8B-B14F-4D97-AF65-F5344CB8AC3E}">
        <p14:creationId xmlns:p14="http://schemas.microsoft.com/office/powerpoint/2010/main" val="39702993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15742BA-34E7-4C23-95A1-D9034E87CA01}" type="datetimeFigureOut">
              <a:rPr lang="en-US" smtClean="0"/>
              <a:pPr/>
              <a:t>10/9/2021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C41A85F-9F9A-4E8A-A8D0-6E53F50752E8}" type="slidenum">
              <a:rPr lang="en-US" smtClean="0"/>
              <a:pPr/>
              <a:t>‹#›</a:t>
            </a:fld>
            <a:endParaRPr lang="en-US"/>
          </a:p>
        </p:txBody>
      </p:sp>
    </p:spTree>
    <p:extLst>
      <p:ext uri="{BB962C8B-B14F-4D97-AF65-F5344CB8AC3E}">
        <p14:creationId xmlns:p14="http://schemas.microsoft.com/office/powerpoint/2010/main" val="16572177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15742BA-34E7-4C23-95A1-D9034E87CA01}" type="datetimeFigureOut">
              <a:rPr lang="en-US" smtClean="0"/>
              <a:pPr/>
              <a:t>10/9/2021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C41A85F-9F9A-4E8A-A8D0-6E53F50752E8}" type="slidenum">
              <a:rPr lang="en-US" smtClean="0"/>
              <a:pPr/>
              <a:t>‹#›</a:t>
            </a:fld>
            <a:endParaRPr lang="en-US"/>
          </a:p>
        </p:txBody>
      </p:sp>
    </p:spTree>
    <p:extLst>
      <p:ext uri="{BB962C8B-B14F-4D97-AF65-F5344CB8AC3E}">
        <p14:creationId xmlns:p14="http://schemas.microsoft.com/office/powerpoint/2010/main" val="24423320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15742BA-34E7-4C23-95A1-D9034E87CA01}" type="datetimeFigureOut">
              <a:rPr lang="en-US" smtClean="0"/>
              <a:pPr/>
              <a:t>10/9/2021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C41A85F-9F9A-4E8A-A8D0-6E53F50752E8}" type="slidenum">
              <a:rPr lang="en-US" smtClean="0"/>
              <a:pPr/>
              <a:t>‹#›</a:t>
            </a:fld>
            <a:endParaRPr lang="en-US"/>
          </a:p>
        </p:txBody>
      </p:sp>
    </p:spTree>
    <p:extLst>
      <p:ext uri="{BB962C8B-B14F-4D97-AF65-F5344CB8AC3E}">
        <p14:creationId xmlns:p14="http://schemas.microsoft.com/office/powerpoint/2010/main" val="26816775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15742BA-34E7-4C23-95A1-D9034E87CA01}" type="datetimeFigureOut">
              <a:rPr lang="en-US" smtClean="0"/>
              <a:pPr/>
              <a:t>10/9/2021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41A85F-9F9A-4E8A-A8D0-6E53F50752E8}" type="slidenum">
              <a:rPr lang="en-US" smtClean="0"/>
              <a:pPr/>
              <a:t>‹#›</a:t>
            </a:fld>
            <a:endParaRPr lang="en-US"/>
          </a:p>
        </p:txBody>
      </p:sp>
    </p:spTree>
    <p:extLst>
      <p:ext uri="{BB962C8B-B14F-4D97-AF65-F5344CB8AC3E}">
        <p14:creationId xmlns:p14="http://schemas.microsoft.com/office/powerpoint/2010/main" val="259084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15742BA-34E7-4C23-95A1-D9034E87CA01}" type="datetimeFigureOut">
              <a:rPr lang="en-US" smtClean="0"/>
              <a:pPr/>
              <a:t>10/9/2021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C41A85F-9F9A-4E8A-A8D0-6E53F50752E8}" type="slidenum">
              <a:rPr lang="en-US" smtClean="0"/>
              <a:pPr/>
              <a:t>‹#›</a:t>
            </a:fld>
            <a:endParaRPr lang="en-US"/>
          </a:p>
        </p:txBody>
      </p:sp>
    </p:spTree>
    <p:extLst>
      <p:ext uri="{BB962C8B-B14F-4D97-AF65-F5344CB8AC3E}">
        <p14:creationId xmlns:p14="http://schemas.microsoft.com/office/powerpoint/2010/main" val="38940611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315742BA-34E7-4C23-95A1-D9034E87CA01}" type="datetimeFigureOut">
              <a:rPr lang="en-US" smtClean="0"/>
              <a:pPr/>
              <a:t>10/9/2021</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3C41A85F-9F9A-4E8A-A8D0-6E53F50752E8}" type="slidenum">
              <a:rPr lang="en-US" smtClean="0"/>
              <a:pPr/>
              <a:t>‹#›</a:t>
            </a:fld>
            <a:endParaRPr lang="en-US"/>
          </a:p>
        </p:txBody>
      </p:sp>
    </p:spTree>
    <p:extLst>
      <p:ext uri="{BB962C8B-B14F-4D97-AF65-F5344CB8AC3E}">
        <p14:creationId xmlns:p14="http://schemas.microsoft.com/office/powerpoint/2010/main" val="35601906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9.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12.jpeg"/><Relationship Id="rId5" Type="http://schemas.openxmlformats.org/officeDocument/2006/relationships/image" Target="../media/image11.gif"/><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jpe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png"/><Relationship Id="rId7"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20.pn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22.jp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hyperlink" Target="https://www.uwtsd.ac.uk/art-design/games-design/" TargetMode="External"/><Relationship Id="rId4" Type="http://schemas.openxmlformats.org/officeDocument/2006/relationships/hyperlink" Target="mailto:richard.morgan1@uwtsd.ac.uk"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23.png"/><Relationship Id="rId5" Type="http://schemas.openxmlformats.org/officeDocument/2006/relationships/image" Target="../media/image3.png"/><Relationship Id="rId4" Type="http://schemas.openxmlformats.org/officeDocument/2006/relationships/hyperlink" Target="https://uwtsdiq.digitise.tours/tour/IQ/0_outside_iq"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Users\fad-rm1\RICH PG RESEARCH DOCS 2015\MPhil PRES - Oct 2015\1080_bg_slide 4.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20539"/>
            <a:ext cx="9144000" cy="5164039"/>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228600" y="1995686"/>
            <a:ext cx="8686800" cy="2246769"/>
          </a:xfrm>
          <a:prstGeom prst="rect">
            <a:avLst/>
          </a:prstGeom>
          <a:noFill/>
        </p:spPr>
        <p:txBody>
          <a:bodyPr wrap="square" rtlCol="0">
            <a:spAutoFit/>
          </a:bodyPr>
          <a:lstStyle/>
          <a:p>
            <a:pPr algn="ctr"/>
            <a:r>
              <a:rPr lang="en-GB" sz="4000" b="1" dirty="0">
                <a:latin typeface="Arial" panose="020B0604020202020204" pitchFamily="34" charset="0"/>
                <a:cs typeface="Arial" panose="020B0604020202020204" pitchFamily="34" charset="0"/>
              </a:rPr>
              <a:t>BA Computer Games Design</a:t>
            </a:r>
          </a:p>
          <a:p>
            <a:pPr algn="ctr"/>
            <a:r>
              <a:rPr lang="en-GB" sz="3000" dirty="0">
                <a:solidFill>
                  <a:srgbClr val="31859C"/>
                </a:solidFill>
                <a:latin typeface="Arial" panose="020B0604020202020204" pitchFamily="34" charset="0"/>
                <a:cs typeface="Arial" panose="020B0604020202020204" pitchFamily="34" charset="0"/>
              </a:rPr>
              <a:t>Three Year Undergraduate Programme</a:t>
            </a:r>
          </a:p>
          <a:p>
            <a:pPr algn="ctr"/>
            <a:endParaRPr lang="en-GB" sz="4000" b="1" dirty="0">
              <a:latin typeface="Arial" panose="020B0604020202020204" pitchFamily="34" charset="0"/>
              <a:cs typeface="Arial" panose="020B0604020202020204" pitchFamily="34" charset="0"/>
            </a:endParaRPr>
          </a:p>
          <a:p>
            <a:pPr algn="ctr"/>
            <a:endParaRPr lang="en-GB" sz="3000" b="1" dirty="0">
              <a:latin typeface="Arial" panose="020B0604020202020204" pitchFamily="34" charset="0"/>
              <a:cs typeface="Arial" panose="020B0604020202020204" pitchFamily="34" charset="0"/>
            </a:endParaRPr>
          </a:p>
        </p:txBody>
      </p:sp>
      <p:pic>
        <p:nvPicPr>
          <p:cNvPr id="3" name="Picture 2" descr="Shape&#10;&#10;Description automatically generated with medium confidence">
            <a:extLst>
              <a:ext uri="{FF2B5EF4-FFF2-40B4-BE49-F238E27FC236}">
                <a16:creationId xmlns:a16="http://schemas.microsoft.com/office/drawing/2014/main" id="{AB2DBBD1-7A3A-4F88-8CE0-07DA216128F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47997" y="266716"/>
            <a:ext cx="3048006" cy="1008890"/>
          </a:xfrm>
          <a:prstGeom prst="rect">
            <a:avLst/>
          </a:prstGeom>
        </p:spPr>
      </p:pic>
    </p:spTree>
    <p:extLst>
      <p:ext uri="{BB962C8B-B14F-4D97-AF65-F5344CB8AC3E}">
        <p14:creationId xmlns:p14="http://schemas.microsoft.com/office/powerpoint/2010/main" val="641483752"/>
      </p:ext>
    </p:extLst>
  </p:cSld>
  <p:clrMapOvr>
    <a:masterClrMapping/>
  </p:clrMapOvr>
  <mc:AlternateContent xmlns:mc="http://schemas.openxmlformats.org/markup-compatibility/2006">
    <mc:Choice xmlns:p14="http://schemas.microsoft.com/office/powerpoint/2010/main" Requires="p14">
      <p:transition spd="med" p14:dur="700" advTm="1386">
        <p:fade/>
      </p:transition>
    </mc:Choice>
    <mc:Fallback>
      <p:transition spd="med" advTm="1386">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C:\Users\fad-rm1\RICH PG RESEARCH DOCS 2015\MPhil PRES - Oct 2015\1080_bg_slide 4.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26" y="-20539"/>
            <a:ext cx="9144000" cy="516403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251520" y="195486"/>
            <a:ext cx="7992888" cy="3785652"/>
          </a:xfrm>
          <a:prstGeom prst="rect">
            <a:avLst/>
          </a:prstGeom>
          <a:noFill/>
        </p:spPr>
        <p:txBody>
          <a:bodyPr wrap="square" rtlCol="0">
            <a:spAutoFit/>
          </a:bodyPr>
          <a:lstStyle/>
          <a:p>
            <a:pPr>
              <a:defRPr/>
            </a:pPr>
            <a:r>
              <a:rPr lang="en-GB" altLang="en-US" sz="2000" b="1" dirty="0">
                <a:solidFill>
                  <a:schemeClr val="accent5">
                    <a:lumMod val="75000"/>
                  </a:schemeClr>
                </a:solidFill>
                <a:latin typeface="Arial" panose="020B0604020202020204" pitchFamily="34" charset="0"/>
                <a:cs typeface="Arial" panose="020B0604020202020204" pitchFamily="34" charset="0"/>
              </a:rPr>
              <a:t>TODAY’S PRESENTATION</a:t>
            </a:r>
          </a:p>
          <a:p>
            <a:pPr>
              <a:defRPr/>
            </a:pPr>
            <a:endParaRPr lang="en-GB" altLang="en-US" sz="2000" b="1" dirty="0">
              <a:latin typeface="Arial" panose="020B0604020202020204" pitchFamily="34" charset="0"/>
              <a:cs typeface="Arial" panose="020B0604020202020204" pitchFamily="34" charset="0"/>
            </a:endParaRPr>
          </a:p>
          <a:p>
            <a:pPr>
              <a:defRPr/>
            </a:pPr>
            <a:endParaRPr lang="en-GB" altLang="en-US" sz="2000" b="1"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
              <a:defRPr/>
            </a:pPr>
            <a:r>
              <a:rPr lang="en-GB" altLang="en-US" sz="2000" b="1" dirty="0">
                <a:solidFill>
                  <a:srgbClr val="31859C"/>
                </a:solidFill>
                <a:latin typeface="Arial" panose="020B0604020202020204" pitchFamily="34" charset="0"/>
                <a:cs typeface="Arial" panose="020B0604020202020204" pitchFamily="34" charset="0"/>
              </a:rPr>
              <a:t> </a:t>
            </a:r>
            <a:r>
              <a:rPr lang="en-GB" altLang="en-US" sz="2000" dirty="0">
                <a:latin typeface="Arial" panose="020B0604020202020204" pitchFamily="34" charset="0"/>
                <a:cs typeface="Arial" panose="020B0604020202020204" pitchFamily="34" charset="0"/>
              </a:rPr>
              <a:t>Course Overview</a:t>
            </a:r>
          </a:p>
          <a:p>
            <a:pPr marL="342900" indent="-342900">
              <a:buFont typeface="Wingdings" panose="05000000000000000000" pitchFamily="2" charset="2"/>
              <a:buChar char="§"/>
              <a:defRPr/>
            </a:pPr>
            <a:endParaRPr lang="en-GB" altLang="en-US" sz="2000"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
              <a:defRPr/>
            </a:pPr>
            <a:r>
              <a:rPr lang="en-GB" altLang="en-US" sz="2000" dirty="0">
                <a:solidFill>
                  <a:srgbClr val="31859C"/>
                </a:solidFill>
                <a:latin typeface="Arial" panose="020B0604020202020204" pitchFamily="34" charset="0"/>
                <a:cs typeface="Arial" panose="020B0604020202020204" pitchFamily="34" charset="0"/>
              </a:rPr>
              <a:t> </a:t>
            </a:r>
            <a:r>
              <a:rPr lang="en-GB" altLang="en-US" sz="2000" dirty="0">
                <a:latin typeface="Arial" panose="020B0604020202020204" pitchFamily="34" charset="0"/>
                <a:cs typeface="Arial" panose="020B0604020202020204" pitchFamily="34" charset="0"/>
              </a:rPr>
              <a:t>Course Structure</a:t>
            </a:r>
          </a:p>
          <a:p>
            <a:pPr marL="342900" indent="-342900">
              <a:buFont typeface="Wingdings" panose="05000000000000000000" pitchFamily="2" charset="2"/>
              <a:buChar char="§"/>
              <a:defRPr/>
            </a:pPr>
            <a:endParaRPr lang="en-GB" altLang="en-US" sz="2000"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
              <a:defRPr/>
            </a:pPr>
            <a:r>
              <a:rPr lang="en-GB" altLang="en-US" sz="2000" dirty="0">
                <a:solidFill>
                  <a:srgbClr val="31859C"/>
                </a:solidFill>
                <a:latin typeface="Arial" panose="020B0604020202020204" pitchFamily="34" charset="0"/>
                <a:cs typeface="Arial" panose="020B0604020202020204" pitchFamily="34" charset="0"/>
              </a:rPr>
              <a:t> </a:t>
            </a:r>
            <a:r>
              <a:rPr lang="en-GB" altLang="en-US" sz="2000" dirty="0">
                <a:latin typeface="Arial" panose="020B0604020202020204" pitchFamily="34" charset="0"/>
                <a:cs typeface="Arial" panose="020B0604020202020204" pitchFamily="34" charset="0"/>
              </a:rPr>
              <a:t>Skills You Will Learn</a:t>
            </a:r>
          </a:p>
          <a:p>
            <a:pPr marL="342900" indent="-342900">
              <a:buFont typeface="Wingdings" panose="05000000000000000000" pitchFamily="2" charset="2"/>
              <a:buChar char="§"/>
              <a:defRPr/>
            </a:pPr>
            <a:endParaRPr lang="en-GB" altLang="en-US" sz="2000"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
              <a:defRPr/>
            </a:pPr>
            <a:r>
              <a:rPr lang="en-GB" altLang="en-US" sz="2000" dirty="0">
                <a:solidFill>
                  <a:srgbClr val="31859C"/>
                </a:solidFill>
                <a:latin typeface="Arial" panose="020B0604020202020204" pitchFamily="34" charset="0"/>
                <a:cs typeface="Arial" panose="020B0604020202020204" pitchFamily="34" charset="0"/>
              </a:rPr>
              <a:t> </a:t>
            </a:r>
            <a:r>
              <a:rPr lang="en-GB" altLang="en-US" sz="2000" dirty="0">
                <a:latin typeface="Arial" panose="020B0604020202020204" pitchFamily="34" charset="0"/>
                <a:cs typeface="Arial" panose="020B0604020202020204" pitchFamily="34" charset="0"/>
              </a:rPr>
              <a:t>Graduate Job Pathways</a:t>
            </a:r>
          </a:p>
          <a:p>
            <a:pPr marL="342900" indent="-342900">
              <a:buFont typeface="Wingdings" panose="05000000000000000000" pitchFamily="2" charset="2"/>
              <a:buChar char="§"/>
              <a:defRPr/>
            </a:pPr>
            <a:endParaRPr lang="en-GB" altLang="en-US" sz="2000"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
              <a:defRPr/>
            </a:pPr>
            <a:r>
              <a:rPr lang="en-GB" altLang="en-US" sz="2000" dirty="0">
                <a:solidFill>
                  <a:srgbClr val="31859C"/>
                </a:solidFill>
                <a:latin typeface="Arial" panose="020B0604020202020204" pitchFamily="34" charset="0"/>
                <a:cs typeface="Arial" panose="020B0604020202020204" pitchFamily="34" charset="0"/>
              </a:rPr>
              <a:t> </a:t>
            </a:r>
            <a:r>
              <a:rPr lang="en-GB" altLang="en-US" sz="2000" dirty="0">
                <a:latin typeface="Arial" panose="020B0604020202020204" pitchFamily="34" charset="0"/>
                <a:cs typeface="Arial" panose="020B0604020202020204" pitchFamily="34" charset="0"/>
              </a:rPr>
              <a:t>Contact Us</a:t>
            </a:r>
          </a:p>
        </p:txBody>
      </p:sp>
      <p:pic>
        <p:nvPicPr>
          <p:cNvPr id="3" name="Picture 2" descr="Text&#10;&#10;Description automatically generated with low confidence">
            <a:extLst>
              <a:ext uri="{FF2B5EF4-FFF2-40B4-BE49-F238E27FC236}">
                <a16:creationId xmlns:a16="http://schemas.microsoft.com/office/drawing/2014/main" id="{34E6667C-5D9C-434E-8A36-DADEA8D15D9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56642" y="4515966"/>
            <a:ext cx="1607846" cy="532197"/>
          </a:xfrm>
          <a:prstGeom prst="rect">
            <a:avLst/>
          </a:prstGeom>
        </p:spPr>
      </p:pic>
      <p:sp>
        <p:nvSpPr>
          <p:cNvPr id="9" name="TextBox 8">
            <a:extLst>
              <a:ext uri="{FF2B5EF4-FFF2-40B4-BE49-F238E27FC236}">
                <a16:creationId xmlns:a16="http://schemas.microsoft.com/office/drawing/2014/main" id="{C0BFBE77-7A48-4B96-9A1F-48EC8AC75C63}"/>
              </a:ext>
            </a:extLst>
          </p:cNvPr>
          <p:cNvSpPr txBox="1"/>
          <p:nvPr/>
        </p:nvSpPr>
        <p:spPr>
          <a:xfrm>
            <a:off x="251520" y="4768865"/>
            <a:ext cx="4528120" cy="323165"/>
          </a:xfrm>
          <a:prstGeom prst="rect">
            <a:avLst/>
          </a:prstGeom>
          <a:noFill/>
        </p:spPr>
        <p:txBody>
          <a:bodyPr wrap="square" rtlCol="0">
            <a:spAutoFit/>
          </a:bodyPr>
          <a:lstStyle/>
          <a:p>
            <a:pPr>
              <a:defRPr/>
            </a:pPr>
            <a:r>
              <a:rPr lang="en-GB" altLang="en-US" sz="1500" dirty="0">
                <a:solidFill>
                  <a:schemeClr val="bg1"/>
                </a:solidFill>
                <a:latin typeface="Arial" panose="020B0604020202020204" pitchFamily="34" charset="0"/>
                <a:cs typeface="Arial" panose="020B0604020202020204" pitchFamily="34" charset="0"/>
              </a:rPr>
              <a:t>BA Computer Games Design</a:t>
            </a:r>
            <a:endParaRPr lang="en-GB" altLang="en-US" sz="1500" dirty="0">
              <a:latin typeface="+mj-lt"/>
            </a:endParaRPr>
          </a:p>
        </p:txBody>
      </p:sp>
      <p:pic>
        <p:nvPicPr>
          <p:cNvPr id="4" name="Picture 3" descr="Logo&#10;&#10;Description automatically generated">
            <a:extLst>
              <a:ext uri="{FF2B5EF4-FFF2-40B4-BE49-F238E27FC236}">
                <a16:creationId xmlns:a16="http://schemas.microsoft.com/office/drawing/2014/main" id="{546DD8E4-F137-44F3-926A-94C18CF82FA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868144" y="483518"/>
            <a:ext cx="1826648" cy="2618519"/>
          </a:xfrm>
          <a:prstGeom prst="rect">
            <a:avLst/>
          </a:prstGeom>
        </p:spPr>
      </p:pic>
      <p:pic>
        <p:nvPicPr>
          <p:cNvPr id="10" name="Picture 9" descr="Histogram&#10;&#10;Description automatically generated">
            <a:extLst>
              <a:ext uri="{FF2B5EF4-FFF2-40B4-BE49-F238E27FC236}">
                <a16:creationId xmlns:a16="http://schemas.microsoft.com/office/drawing/2014/main" id="{B1299BEE-3D20-4A1B-940F-713302B4C60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292080" y="3142596"/>
            <a:ext cx="2577002" cy="1229354"/>
          </a:xfrm>
          <a:prstGeom prst="rect">
            <a:avLst/>
          </a:prstGeom>
        </p:spPr>
      </p:pic>
    </p:spTree>
    <p:extLst>
      <p:ext uri="{BB962C8B-B14F-4D97-AF65-F5344CB8AC3E}">
        <p14:creationId xmlns:p14="http://schemas.microsoft.com/office/powerpoint/2010/main" val="2651667901"/>
      </p:ext>
    </p:extLst>
  </p:cSld>
  <p:clrMapOvr>
    <a:masterClrMapping/>
  </p:clrMapOvr>
  <p:transition advTm="8928">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Users\fad-rm1\RICH PG RESEARCH DOCS 2015\MPhil PRES - Oct 2015\1080_bg_slide 4.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20539"/>
            <a:ext cx="9144000" cy="5164039"/>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228600" y="1995686"/>
            <a:ext cx="8686800" cy="1092607"/>
          </a:xfrm>
          <a:prstGeom prst="rect">
            <a:avLst/>
          </a:prstGeom>
          <a:noFill/>
        </p:spPr>
        <p:txBody>
          <a:bodyPr wrap="square" rtlCol="0">
            <a:spAutoFit/>
          </a:bodyPr>
          <a:lstStyle/>
          <a:p>
            <a:pPr algn="ctr"/>
            <a:r>
              <a:rPr lang="en-GB" sz="2500" b="1" dirty="0">
                <a:latin typeface="Arial" panose="020B0604020202020204" pitchFamily="34" charset="0"/>
                <a:cs typeface="Arial" panose="020B0604020202020204" pitchFamily="34" charset="0"/>
              </a:rPr>
              <a:t>BA Computer Games Design</a:t>
            </a:r>
            <a:endParaRPr lang="en-GB" sz="3000" b="1" dirty="0">
              <a:latin typeface="Arial" panose="020B0604020202020204" pitchFamily="34" charset="0"/>
              <a:cs typeface="Arial" panose="020B0604020202020204" pitchFamily="34" charset="0"/>
            </a:endParaRPr>
          </a:p>
          <a:p>
            <a:pPr algn="ctr"/>
            <a:r>
              <a:rPr lang="en-GB" sz="4000" dirty="0">
                <a:solidFill>
                  <a:schemeClr val="accent5">
                    <a:lumMod val="75000"/>
                  </a:schemeClr>
                </a:solidFill>
                <a:latin typeface="Arial" panose="020B0604020202020204" pitchFamily="34" charset="0"/>
                <a:cs typeface="Arial" panose="020B0604020202020204" pitchFamily="34" charset="0"/>
              </a:rPr>
              <a:t>Course Overview</a:t>
            </a:r>
          </a:p>
        </p:txBody>
      </p:sp>
      <p:pic>
        <p:nvPicPr>
          <p:cNvPr id="3" name="Picture 2" descr="Shape&#10;&#10;Description automatically generated with medium confidence">
            <a:extLst>
              <a:ext uri="{FF2B5EF4-FFF2-40B4-BE49-F238E27FC236}">
                <a16:creationId xmlns:a16="http://schemas.microsoft.com/office/drawing/2014/main" id="{AB2DBBD1-7A3A-4F88-8CE0-07DA216128F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47997" y="266716"/>
            <a:ext cx="3048006" cy="1008890"/>
          </a:xfrm>
          <a:prstGeom prst="rect">
            <a:avLst/>
          </a:prstGeom>
        </p:spPr>
      </p:pic>
    </p:spTree>
    <p:extLst>
      <p:ext uri="{BB962C8B-B14F-4D97-AF65-F5344CB8AC3E}">
        <p14:creationId xmlns:p14="http://schemas.microsoft.com/office/powerpoint/2010/main" val="1163744745"/>
      </p:ext>
    </p:extLst>
  </p:cSld>
  <p:clrMapOvr>
    <a:masterClrMapping/>
  </p:clrMapOvr>
  <mc:AlternateContent xmlns:mc="http://schemas.openxmlformats.org/markup-compatibility/2006">
    <mc:Choice xmlns:p14="http://schemas.microsoft.com/office/powerpoint/2010/main" Requires="p14">
      <p:transition spd="med" p14:dur="700" advTm="5910">
        <p:fade/>
      </p:transition>
    </mc:Choice>
    <mc:Fallback>
      <p:transition spd="med" advTm="591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C:\Users\fad-rm1\RICH PG RESEARCH DOCS 2015\MPhil PRES - Oct 2015\1080_bg_slide 4.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26" y="-20539"/>
            <a:ext cx="9144000" cy="516403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251520" y="195486"/>
            <a:ext cx="4176464" cy="3477875"/>
          </a:xfrm>
          <a:prstGeom prst="rect">
            <a:avLst/>
          </a:prstGeom>
          <a:noFill/>
        </p:spPr>
        <p:txBody>
          <a:bodyPr wrap="square" rtlCol="0">
            <a:spAutoFit/>
          </a:bodyPr>
          <a:lstStyle/>
          <a:p>
            <a:pPr>
              <a:defRPr/>
            </a:pPr>
            <a:r>
              <a:rPr lang="en-GB" altLang="en-US" sz="2000" b="1" dirty="0">
                <a:solidFill>
                  <a:schemeClr val="accent5">
                    <a:lumMod val="75000"/>
                  </a:schemeClr>
                </a:solidFill>
                <a:latin typeface="Arial" panose="020B0604020202020204" pitchFamily="34" charset="0"/>
                <a:cs typeface="Arial" panose="020B0604020202020204" pitchFamily="34" charset="0"/>
              </a:rPr>
              <a:t>OVERVIEW</a:t>
            </a:r>
          </a:p>
          <a:p>
            <a:pPr>
              <a:defRPr/>
            </a:pPr>
            <a:endParaRPr lang="en-GB" altLang="en-US" sz="2000" b="1" dirty="0">
              <a:solidFill>
                <a:schemeClr val="accent5">
                  <a:lumMod val="75000"/>
                </a:schemeClr>
              </a:solidFill>
              <a:latin typeface="Arial" panose="020B0604020202020204" pitchFamily="34" charset="0"/>
              <a:cs typeface="Arial" panose="020B0604020202020204" pitchFamily="34" charset="0"/>
            </a:endParaRPr>
          </a:p>
          <a:p>
            <a:pPr>
              <a:defRPr/>
            </a:pPr>
            <a:endParaRPr lang="en-GB" altLang="en-US" sz="2000" b="1" dirty="0">
              <a:solidFill>
                <a:schemeClr val="accent5">
                  <a:lumMod val="75000"/>
                </a:schemeClr>
              </a:solidFill>
              <a:latin typeface="Arial" panose="020B0604020202020204" pitchFamily="34" charset="0"/>
              <a:cs typeface="Arial" panose="020B0604020202020204" pitchFamily="34" charset="0"/>
            </a:endParaRPr>
          </a:p>
          <a:p>
            <a:pPr>
              <a:defRPr/>
            </a:pPr>
            <a:endParaRPr lang="en-GB" altLang="en-US" sz="2000" b="1" dirty="0">
              <a:solidFill>
                <a:schemeClr val="accent5">
                  <a:lumMod val="75000"/>
                </a:schemeClr>
              </a:solidFill>
              <a:latin typeface="Arial" panose="020B0604020202020204" pitchFamily="34" charset="0"/>
              <a:cs typeface="Arial" panose="020B0604020202020204" pitchFamily="34" charset="0"/>
            </a:endParaRPr>
          </a:p>
          <a:p>
            <a:pPr algn="just">
              <a:defRPr/>
            </a:pPr>
            <a:r>
              <a:rPr lang="en-GB" sz="2000" b="0" i="0" dirty="0">
                <a:solidFill>
                  <a:srgbClr val="000000"/>
                </a:solidFill>
                <a:effectLst/>
                <a:latin typeface="Arial" panose="020B0604020202020204" pitchFamily="34" charset="0"/>
                <a:cs typeface="Arial" panose="020B0604020202020204" pitchFamily="34" charset="0"/>
              </a:rPr>
              <a:t>The </a:t>
            </a:r>
            <a:r>
              <a:rPr lang="en-GB" sz="2000" b="1" i="0" dirty="0">
                <a:solidFill>
                  <a:srgbClr val="000000"/>
                </a:solidFill>
                <a:effectLst/>
                <a:latin typeface="Arial" panose="020B0604020202020204" pitchFamily="34" charset="0"/>
                <a:cs typeface="Arial" panose="020B0604020202020204" pitchFamily="34" charset="0"/>
              </a:rPr>
              <a:t>BA Computer Games Design </a:t>
            </a:r>
            <a:r>
              <a:rPr lang="en-GB" sz="2000" b="0" i="0" dirty="0">
                <a:solidFill>
                  <a:srgbClr val="000000"/>
                </a:solidFill>
                <a:effectLst/>
                <a:latin typeface="Arial" panose="020B0604020202020204" pitchFamily="34" charset="0"/>
                <a:cs typeface="Arial" panose="020B0604020202020204" pitchFamily="34" charset="0"/>
              </a:rPr>
              <a:t>course equips students with the essential skills and practices used within the Games Industry along with the ability to academically analyse and evaluate your own game ideas and designs.</a:t>
            </a:r>
            <a:endParaRPr lang="en-GB" altLang="en-US" sz="1875" b="1" dirty="0">
              <a:latin typeface="Arial" panose="020B0604020202020204" pitchFamily="34" charset="0"/>
              <a:cs typeface="Arial" panose="020B0604020202020204" pitchFamily="34" charset="0"/>
            </a:endParaRPr>
          </a:p>
        </p:txBody>
      </p:sp>
      <p:pic>
        <p:nvPicPr>
          <p:cNvPr id="3" name="Picture 2" descr="Text&#10;&#10;Description automatically generated with low confidence">
            <a:extLst>
              <a:ext uri="{FF2B5EF4-FFF2-40B4-BE49-F238E27FC236}">
                <a16:creationId xmlns:a16="http://schemas.microsoft.com/office/drawing/2014/main" id="{34E6667C-5D9C-434E-8A36-DADEA8D15D9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56642" y="4515966"/>
            <a:ext cx="1607846" cy="532197"/>
          </a:xfrm>
          <a:prstGeom prst="rect">
            <a:avLst/>
          </a:prstGeom>
        </p:spPr>
      </p:pic>
      <p:sp>
        <p:nvSpPr>
          <p:cNvPr id="9" name="TextBox 8">
            <a:extLst>
              <a:ext uri="{FF2B5EF4-FFF2-40B4-BE49-F238E27FC236}">
                <a16:creationId xmlns:a16="http://schemas.microsoft.com/office/drawing/2014/main" id="{C0BFBE77-7A48-4B96-9A1F-48EC8AC75C63}"/>
              </a:ext>
            </a:extLst>
          </p:cNvPr>
          <p:cNvSpPr txBox="1"/>
          <p:nvPr/>
        </p:nvSpPr>
        <p:spPr>
          <a:xfrm>
            <a:off x="251520" y="4768865"/>
            <a:ext cx="4528120" cy="323165"/>
          </a:xfrm>
          <a:prstGeom prst="rect">
            <a:avLst/>
          </a:prstGeom>
          <a:noFill/>
        </p:spPr>
        <p:txBody>
          <a:bodyPr wrap="square" rtlCol="0">
            <a:spAutoFit/>
          </a:bodyPr>
          <a:lstStyle/>
          <a:p>
            <a:pPr>
              <a:defRPr/>
            </a:pPr>
            <a:r>
              <a:rPr lang="en-GB" altLang="en-US" sz="1500" dirty="0">
                <a:solidFill>
                  <a:schemeClr val="bg1"/>
                </a:solidFill>
                <a:latin typeface="Arial" panose="020B0604020202020204" pitchFamily="34" charset="0"/>
                <a:cs typeface="Arial" panose="020B0604020202020204" pitchFamily="34" charset="0"/>
              </a:rPr>
              <a:t>BA Computer Games Design</a:t>
            </a:r>
            <a:endParaRPr lang="en-GB" altLang="en-US" sz="1500" dirty="0">
              <a:latin typeface="+mj-lt"/>
            </a:endParaRPr>
          </a:p>
        </p:txBody>
      </p:sp>
      <p:pic>
        <p:nvPicPr>
          <p:cNvPr id="8" name="Picture 7" descr="A close-up of a guitar&#10;&#10;Description automatically generated with low confidence">
            <a:extLst>
              <a:ext uri="{FF2B5EF4-FFF2-40B4-BE49-F238E27FC236}">
                <a16:creationId xmlns:a16="http://schemas.microsoft.com/office/drawing/2014/main" id="{EBCF0FAD-3A90-4C65-87E6-A487C3AB16E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1224503">
            <a:off x="5062991" y="244690"/>
            <a:ext cx="3614898" cy="1279025"/>
          </a:xfrm>
          <a:prstGeom prst="rect">
            <a:avLst/>
          </a:prstGeom>
          <a:ln w="38100">
            <a:solidFill>
              <a:schemeClr val="accent1"/>
            </a:solidFill>
          </a:ln>
          <a:effectLst>
            <a:outerShdw blurRad="50800" dist="38100" dir="2700000" algn="tl" rotWithShape="0">
              <a:prstClr val="black">
                <a:alpha val="40000"/>
              </a:prstClr>
            </a:outerShdw>
          </a:effectLst>
        </p:spPr>
      </p:pic>
      <p:pic>
        <p:nvPicPr>
          <p:cNvPr id="10" name="Picture 9">
            <a:extLst>
              <a:ext uri="{FF2B5EF4-FFF2-40B4-BE49-F238E27FC236}">
                <a16:creationId xmlns:a16="http://schemas.microsoft.com/office/drawing/2014/main" id="{D2CF8D11-3BD0-4B62-9481-218E23250EA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251842">
            <a:off x="5099795" y="2997065"/>
            <a:ext cx="3800548" cy="1344712"/>
          </a:xfrm>
          <a:prstGeom prst="rect">
            <a:avLst/>
          </a:prstGeom>
          <a:ln w="38100">
            <a:solidFill>
              <a:schemeClr val="accent1"/>
            </a:solidFill>
          </a:ln>
          <a:effectLst>
            <a:outerShdw blurRad="50800" dist="38100" dir="2700000" algn="tl" rotWithShape="0">
              <a:prstClr val="black">
                <a:alpha val="40000"/>
              </a:prstClr>
            </a:outerShdw>
          </a:effectLst>
        </p:spPr>
      </p:pic>
      <p:pic>
        <p:nvPicPr>
          <p:cNvPr id="11" name="Picture 10" descr="A person using a computer&#10;&#10;Description automatically generated with low confidence">
            <a:extLst>
              <a:ext uri="{FF2B5EF4-FFF2-40B4-BE49-F238E27FC236}">
                <a16:creationId xmlns:a16="http://schemas.microsoft.com/office/drawing/2014/main" id="{422C5339-7BB5-4186-9E23-9DF31196BC0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21449341">
            <a:off x="5031181" y="1644752"/>
            <a:ext cx="3731821" cy="1320395"/>
          </a:xfrm>
          <a:prstGeom prst="rect">
            <a:avLst/>
          </a:prstGeom>
          <a:ln w="38100">
            <a:solidFill>
              <a:schemeClr val="accent1"/>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939715171"/>
      </p:ext>
    </p:extLst>
  </p:cSld>
  <p:clrMapOvr>
    <a:masterClrMapping/>
  </p:clrMapOvr>
  <p:transition advTm="16269">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C:\Users\fad-rm1\RICH PG RESEARCH DOCS 2015\MPhil PRES - Oct 2015\1080_bg_slide 4.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26" y="-20539"/>
            <a:ext cx="9144000" cy="516403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251520" y="195486"/>
            <a:ext cx="4032448" cy="4401205"/>
          </a:xfrm>
          <a:prstGeom prst="rect">
            <a:avLst/>
          </a:prstGeom>
          <a:noFill/>
        </p:spPr>
        <p:txBody>
          <a:bodyPr wrap="square" rtlCol="0">
            <a:spAutoFit/>
          </a:bodyPr>
          <a:lstStyle/>
          <a:p>
            <a:pPr>
              <a:defRPr/>
            </a:pPr>
            <a:r>
              <a:rPr lang="en-GB" altLang="en-US" sz="2000" b="1" dirty="0">
                <a:solidFill>
                  <a:schemeClr val="accent5">
                    <a:lumMod val="75000"/>
                  </a:schemeClr>
                </a:solidFill>
                <a:latin typeface="Arial" panose="020B0604020202020204" pitchFamily="34" charset="0"/>
                <a:cs typeface="Arial" panose="020B0604020202020204" pitchFamily="34" charset="0"/>
              </a:rPr>
              <a:t>OVERVIEW</a:t>
            </a:r>
          </a:p>
          <a:p>
            <a:pPr>
              <a:defRPr/>
            </a:pPr>
            <a:endParaRPr lang="en-GB" altLang="en-US" sz="2000" b="1" dirty="0">
              <a:solidFill>
                <a:schemeClr val="accent5">
                  <a:lumMod val="75000"/>
                </a:schemeClr>
              </a:solidFill>
              <a:latin typeface="Arial" panose="020B0604020202020204" pitchFamily="34" charset="0"/>
              <a:cs typeface="Arial" panose="020B0604020202020204" pitchFamily="34" charset="0"/>
            </a:endParaRPr>
          </a:p>
          <a:p>
            <a:pPr algn="just">
              <a:defRPr/>
            </a:pPr>
            <a:r>
              <a:rPr lang="en-GB" sz="2000" b="0" i="0" dirty="0">
                <a:solidFill>
                  <a:srgbClr val="000000"/>
                </a:solidFill>
                <a:effectLst/>
                <a:latin typeface="Arial" panose="020B0604020202020204" pitchFamily="34" charset="0"/>
                <a:cs typeface="Arial" panose="020B0604020202020204" pitchFamily="34" charset="0"/>
              </a:rPr>
              <a:t>This programme gives priority to the creative exploration of </a:t>
            </a:r>
            <a:r>
              <a:rPr lang="en-GB" sz="2000" b="1" i="0" dirty="0">
                <a:solidFill>
                  <a:srgbClr val="000000"/>
                </a:solidFill>
                <a:effectLst/>
                <a:latin typeface="Arial" panose="020B0604020202020204" pitchFamily="34" charset="0"/>
                <a:cs typeface="Arial" panose="020B0604020202020204" pitchFamily="34" charset="0"/>
              </a:rPr>
              <a:t>computer games design</a:t>
            </a:r>
            <a:r>
              <a:rPr lang="en-GB" sz="2000" b="0" i="0" dirty="0">
                <a:solidFill>
                  <a:srgbClr val="000000"/>
                </a:solidFill>
                <a:effectLst/>
                <a:latin typeface="Arial" panose="020B0604020202020204" pitchFamily="34" charset="0"/>
                <a:cs typeface="Arial" panose="020B0604020202020204" pitchFamily="34" charset="0"/>
              </a:rPr>
              <a:t>. </a:t>
            </a:r>
          </a:p>
          <a:p>
            <a:pPr algn="just">
              <a:defRPr/>
            </a:pPr>
            <a:endParaRPr lang="en-GB" sz="2000" dirty="0">
              <a:solidFill>
                <a:srgbClr val="000000"/>
              </a:solidFill>
              <a:latin typeface="Arial" panose="020B0604020202020204" pitchFamily="34" charset="0"/>
              <a:cs typeface="Arial" panose="020B0604020202020204" pitchFamily="34" charset="0"/>
            </a:endParaRPr>
          </a:p>
          <a:p>
            <a:pPr algn="just">
              <a:defRPr/>
            </a:pPr>
            <a:r>
              <a:rPr lang="en-GB" sz="2000" b="0" i="0" dirty="0">
                <a:solidFill>
                  <a:srgbClr val="000000"/>
                </a:solidFill>
                <a:effectLst/>
                <a:latin typeface="Arial" panose="020B0604020202020204" pitchFamily="34" charset="0"/>
                <a:cs typeface="Arial" panose="020B0604020202020204" pitchFamily="34" charset="0"/>
              </a:rPr>
              <a:t>You will be given all the necessary knowledge to develop new and innovative work in the fields of character creation, 3D graphics, animation, character and environment modelling, texturing, interface design, and concept art.</a:t>
            </a:r>
            <a:endParaRPr lang="en-GB" altLang="en-US" sz="1875" b="1" dirty="0">
              <a:latin typeface="Arial" panose="020B0604020202020204" pitchFamily="34" charset="0"/>
              <a:cs typeface="Arial" panose="020B0604020202020204" pitchFamily="34" charset="0"/>
            </a:endParaRPr>
          </a:p>
        </p:txBody>
      </p:sp>
      <p:pic>
        <p:nvPicPr>
          <p:cNvPr id="3" name="Picture 2" descr="Text&#10;&#10;Description automatically generated with low confidence">
            <a:extLst>
              <a:ext uri="{FF2B5EF4-FFF2-40B4-BE49-F238E27FC236}">
                <a16:creationId xmlns:a16="http://schemas.microsoft.com/office/drawing/2014/main" id="{34E6667C-5D9C-434E-8A36-DADEA8D15D9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56642" y="4515966"/>
            <a:ext cx="1607846" cy="532197"/>
          </a:xfrm>
          <a:prstGeom prst="rect">
            <a:avLst/>
          </a:prstGeom>
        </p:spPr>
      </p:pic>
      <p:sp>
        <p:nvSpPr>
          <p:cNvPr id="9" name="TextBox 8">
            <a:extLst>
              <a:ext uri="{FF2B5EF4-FFF2-40B4-BE49-F238E27FC236}">
                <a16:creationId xmlns:a16="http://schemas.microsoft.com/office/drawing/2014/main" id="{C0BFBE77-7A48-4B96-9A1F-48EC8AC75C63}"/>
              </a:ext>
            </a:extLst>
          </p:cNvPr>
          <p:cNvSpPr txBox="1"/>
          <p:nvPr/>
        </p:nvSpPr>
        <p:spPr>
          <a:xfrm>
            <a:off x="251520" y="4768865"/>
            <a:ext cx="4528120" cy="323165"/>
          </a:xfrm>
          <a:prstGeom prst="rect">
            <a:avLst/>
          </a:prstGeom>
          <a:noFill/>
        </p:spPr>
        <p:txBody>
          <a:bodyPr wrap="square" rtlCol="0">
            <a:spAutoFit/>
          </a:bodyPr>
          <a:lstStyle/>
          <a:p>
            <a:pPr>
              <a:defRPr/>
            </a:pPr>
            <a:r>
              <a:rPr lang="en-GB" altLang="en-US" sz="1500" dirty="0">
                <a:solidFill>
                  <a:schemeClr val="bg1"/>
                </a:solidFill>
                <a:latin typeface="Arial" panose="020B0604020202020204" pitchFamily="34" charset="0"/>
                <a:cs typeface="Arial" panose="020B0604020202020204" pitchFamily="34" charset="0"/>
              </a:rPr>
              <a:t>BA Computer Games Design</a:t>
            </a:r>
            <a:endParaRPr lang="en-GB" altLang="en-US" sz="1500" dirty="0">
              <a:latin typeface="+mj-lt"/>
            </a:endParaRPr>
          </a:p>
        </p:txBody>
      </p:sp>
      <p:pic>
        <p:nvPicPr>
          <p:cNvPr id="4" name="Picture 3" descr="A close-up of a guitar&#10;&#10;Description automatically generated with low confidence">
            <a:extLst>
              <a:ext uri="{FF2B5EF4-FFF2-40B4-BE49-F238E27FC236}">
                <a16:creationId xmlns:a16="http://schemas.microsoft.com/office/drawing/2014/main" id="{EC5D1C94-B1C2-46DE-BBD4-ABAD37D497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1224503">
            <a:off x="5062991" y="244690"/>
            <a:ext cx="3614898" cy="1279025"/>
          </a:xfrm>
          <a:prstGeom prst="rect">
            <a:avLst/>
          </a:prstGeom>
          <a:ln w="38100">
            <a:solidFill>
              <a:schemeClr val="accent1"/>
            </a:solidFill>
          </a:ln>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12DBCAA9-E121-4EFB-872F-AD3797D78DB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251842">
            <a:off x="5099795" y="2997065"/>
            <a:ext cx="3800548" cy="1344712"/>
          </a:xfrm>
          <a:prstGeom prst="rect">
            <a:avLst/>
          </a:prstGeom>
          <a:ln w="38100">
            <a:solidFill>
              <a:schemeClr val="accent1"/>
            </a:solidFill>
          </a:ln>
          <a:effectLst>
            <a:outerShdw blurRad="50800" dist="38100" dir="2700000" algn="tl" rotWithShape="0">
              <a:prstClr val="black">
                <a:alpha val="40000"/>
              </a:prstClr>
            </a:outerShdw>
          </a:effectLst>
        </p:spPr>
      </p:pic>
      <p:pic>
        <p:nvPicPr>
          <p:cNvPr id="11" name="Picture 10" descr="A person using a computer&#10;&#10;Description automatically generated with low confidence">
            <a:extLst>
              <a:ext uri="{FF2B5EF4-FFF2-40B4-BE49-F238E27FC236}">
                <a16:creationId xmlns:a16="http://schemas.microsoft.com/office/drawing/2014/main" id="{849D72C5-4D41-4D8C-B7D7-5BD4FB7F92E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21449341">
            <a:off x="5031181" y="1644752"/>
            <a:ext cx="3731821" cy="1320395"/>
          </a:xfrm>
          <a:prstGeom prst="rect">
            <a:avLst/>
          </a:prstGeom>
          <a:ln w="38100">
            <a:solidFill>
              <a:schemeClr val="accent1"/>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417905946"/>
      </p:ext>
    </p:extLst>
  </p:cSld>
  <p:clrMapOvr>
    <a:masterClrMapping/>
  </p:clrMapOvr>
  <p:transition advTm="16196">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C:\Users\fad-rm1\RICH PG RESEARCH DOCS 2015\MPhil PRES - Oct 2015\1080_bg_slide 4.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26" y="-20539"/>
            <a:ext cx="9144000" cy="516403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251520" y="195486"/>
            <a:ext cx="4320480" cy="3785652"/>
          </a:xfrm>
          <a:prstGeom prst="rect">
            <a:avLst/>
          </a:prstGeom>
          <a:noFill/>
        </p:spPr>
        <p:txBody>
          <a:bodyPr wrap="square" rtlCol="0">
            <a:spAutoFit/>
          </a:bodyPr>
          <a:lstStyle/>
          <a:p>
            <a:pPr>
              <a:defRPr/>
            </a:pPr>
            <a:r>
              <a:rPr lang="en-GB" altLang="en-US" sz="2000" b="1" dirty="0">
                <a:solidFill>
                  <a:schemeClr val="accent5">
                    <a:lumMod val="75000"/>
                  </a:schemeClr>
                </a:solidFill>
                <a:latin typeface="Arial" panose="020B0604020202020204" pitchFamily="34" charset="0"/>
                <a:cs typeface="Arial" panose="020B0604020202020204" pitchFamily="34" charset="0"/>
              </a:rPr>
              <a:t>OVERVIEW</a:t>
            </a:r>
          </a:p>
          <a:p>
            <a:pPr>
              <a:defRPr/>
            </a:pPr>
            <a:endParaRPr lang="en-GB" altLang="en-US" sz="2000" b="1" dirty="0">
              <a:solidFill>
                <a:schemeClr val="accent5">
                  <a:lumMod val="75000"/>
                </a:schemeClr>
              </a:solidFill>
              <a:latin typeface="Arial" panose="020B0604020202020204" pitchFamily="34" charset="0"/>
              <a:cs typeface="Arial" panose="020B0604020202020204" pitchFamily="34" charset="0"/>
            </a:endParaRPr>
          </a:p>
          <a:p>
            <a:pPr algn="just">
              <a:defRPr/>
            </a:pPr>
            <a:r>
              <a:rPr lang="en-GB" sz="2000" b="1" i="0" dirty="0">
                <a:solidFill>
                  <a:srgbClr val="000000"/>
                </a:solidFill>
                <a:effectLst/>
                <a:latin typeface="Arial" panose="020B0604020202020204" pitchFamily="34" charset="0"/>
                <a:cs typeface="Arial" panose="020B0604020202020204" pitchFamily="34" charset="0"/>
              </a:rPr>
              <a:t>Games mechanics </a:t>
            </a:r>
            <a:r>
              <a:rPr lang="en-GB" sz="2000" b="0" i="0" dirty="0">
                <a:solidFill>
                  <a:srgbClr val="000000"/>
                </a:solidFill>
                <a:effectLst/>
                <a:latin typeface="Arial" panose="020B0604020202020204" pitchFamily="34" charset="0"/>
                <a:cs typeface="Arial" panose="020B0604020202020204" pitchFamily="34" charset="0"/>
              </a:rPr>
              <a:t>and rule systems are explored often using paper-based concept mock-ups.</a:t>
            </a:r>
          </a:p>
          <a:p>
            <a:pPr algn="just">
              <a:defRPr/>
            </a:pPr>
            <a:endParaRPr lang="en-GB" sz="2000" dirty="0">
              <a:solidFill>
                <a:srgbClr val="000000"/>
              </a:solidFill>
              <a:latin typeface="Arial" panose="020B0604020202020204" pitchFamily="34" charset="0"/>
              <a:cs typeface="Arial" panose="020B0604020202020204" pitchFamily="34" charset="0"/>
            </a:endParaRPr>
          </a:p>
          <a:p>
            <a:pPr algn="just">
              <a:defRPr/>
            </a:pPr>
            <a:r>
              <a:rPr lang="en-GB" sz="2000" b="0" i="0" dirty="0">
                <a:solidFill>
                  <a:srgbClr val="000000"/>
                </a:solidFill>
                <a:effectLst/>
                <a:latin typeface="Arial" panose="020B0604020202020204" pitchFamily="34" charset="0"/>
                <a:cs typeface="Arial" panose="020B0604020202020204" pitchFamily="34" charset="0"/>
              </a:rPr>
              <a:t>You are encouraged to explore and develop your ideas in and around the subject area in a series of thought-provoking contextual study modules that aim to </a:t>
            </a:r>
            <a:r>
              <a:rPr lang="en-GB" sz="2000" b="1" i="0" dirty="0">
                <a:solidFill>
                  <a:srgbClr val="000000"/>
                </a:solidFill>
                <a:effectLst/>
                <a:latin typeface="Arial" panose="020B0604020202020204" pitchFamily="34" charset="0"/>
                <a:cs typeface="Arial" panose="020B0604020202020204" pitchFamily="34" charset="0"/>
              </a:rPr>
              <a:t>develop skills </a:t>
            </a:r>
            <a:r>
              <a:rPr lang="en-GB" sz="2000" b="0" i="0" dirty="0">
                <a:solidFill>
                  <a:srgbClr val="000000"/>
                </a:solidFill>
                <a:effectLst/>
                <a:latin typeface="Arial" panose="020B0604020202020204" pitchFamily="34" charset="0"/>
                <a:cs typeface="Arial" panose="020B0604020202020204" pitchFamily="34" charset="0"/>
              </a:rPr>
              <a:t>that are required in life.</a:t>
            </a:r>
            <a:endParaRPr lang="en-GB" altLang="en-US" sz="1875" b="1" dirty="0">
              <a:latin typeface="Arial" panose="020B0604020202020204" pitchFamily="34" charset="0"/>
              <a:cs typeface="Arial" panose="020B0604020202020204" pitchFamily="34" charset="0"/>
            </a:endParaRPr>
          </a:p>
        </p:txBody>
      </p:sp>
      <p:pic>
        <p:nvPicPr>
          <p:cNvPr id="3" name="Picture 2" descr="Text&#10;&#10;Description automatically generated with low confidence">
            <a:extLst>
              <a:ext uri="{FF2B5EF4-FFF2-40B4-BE49-F238E27FC236}">
                <a16:creationId xmlns:a16="http://schemas.microsoft.com/office/drawing/2014/main" id="{34E6667C-5D9C-434E-8A36-DADEA8D15D9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56642" y="4515966"/>
            <a:ext cx="1607846" cy="532197"/>
          </a:xfrm>
          <a:prstGeom prst="rect">
            <a:avLst/>
          </a:prstGeom>
        </p:spPr>
      </p:pic>
      <p:sp>
        <p:nvSpPr>
          <p:cNvPr id="9" name="TextBox 8">
            <a:extLst>
              <a:ext uri="{FF2B5EF4-FFF2-40B4-BE49-F238E27FC236}">
                <a16:creationId xmlns:a16="http://schemas.microsoft.com/office/drawing/2014/main" id="{C0BFBE77-7A48-4B96-9A1F-48EC8AC75C63}"/>
              </a:ext>
            </a:extLst>
          </p:cNvPr>
          <p:cNvSpPr txBox="1"/>
          <p:nvPr/>
        </p:nvSpPr>
        <p:spPr>
          <a:xfrm>
            <a:off x="251520" y="4768865"/>
            <a:ext cx="4528120" cy="323165"/>
          </a:xfrm>
          <a:prstGeom prst="rect">
            <a:avLst/>
          </a:prstGeom>
          <a:noFill/>
        </p:spPr>
        <p:txBody>
          <a:bodyPr wrap="square" rtlCol="0">
            <a:spAutoFit/>
          </a:bodyPr>
          <a:lstStyle/>
          <a:p>
            <a:pPr>
              <a:defRPr/>
            </a:pPr>
            <a:r>
              <a:rPr lang="en-GB" altLang="en-US" sz="1500" dirty="0">
                <a:solidFill>
                  <a:schemeClr val="bg1"/>
                </a:solidFill>
                <a:latin typeface="Arial" panose="020B0604020202020204" pitchFamily="34" charset="0"/>
                <a:cs typeface="Arial" panose="020B0604020202020204" pitchFamily="34" charset="0"/>
              </a:rPr>
              <a:t>BA Computer Games Design</a:t>
            </a:r>
            <a:endParaRPr lang="en-GB" altLang="en-US" sz="1500" dirty="0">
              <a:latin typeface="+mj-lt"/>
            </a:endParaRPr>
          </a:p>
        </p:txBody>
      </p:sp>
      <p:pic>
        <p:nvPicPr>
          <p:cNvPr id="4" name="Picture 3" descr="A close-up of a guitar&#10;&#10;Description automatically generated with low confidence">
            <a:extLst>
              <a:ext uri="{FF2B5EF4-FFF2-40B4-BE49-F238E27FC236}">
                <a16:creationId xmlns:a16="http://schemas.microsoft.com/office/drawing/2014/main" id="{EC5D1C94-B1C2-46DE-BBD4-ABAD37D4972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1224503">
            <a:off x="5062991" y="244690"/>
            <a:ext cx="3614898" cy="1279025"/>
          </a:xfrm>
          <a:prstGeom prst="rect">
            <a:avLst/>
          </a:prstGeom>
          <a:ln w="38100">
            <a:solidFill>
              <a:schemeClr val="accent1"/>
            </a:solidFill>
          </a:ln>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12DBCAA9-E121-4EFB-872F-AD3797D78DB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251842">
            <a:off x="5099795" y="2997065"/>
            <a:ext cx="3800548" cy="1344712"/>
          </a:xfrm>
          <a:prstGeom prst="rect">
            <a:avLst/>
          </a:prstGeom>
          <a:ln w="38100">
            <a:solidFill>
              <a:schemeClr val="accent1"/>
            </a:solidFill>
          </a:ln>
          <a:effectLst>
            <a:outerShdw blurRad="50800" dist="38100" dir="2700000" algn="tl" rotWithShape="0">
              <a:prstClr val="black">
                <a:alpha val="40000"/>
              </a:prstClr>
            </a:outerShdw>
          </a:effectLst>
        </p:spPr>
      </p:pic>
      <p:pic>
        <p:nvPicPr>
          <p:cNvPr id="11" name="Picture 10" descr="A person using a computer&#10;&#10;Description automatically generated with low confidence">
            <a:extLst>
              <a:ext uri="{FF2B5EF4-FFF2-40B4-BE49-F238E27FC236}">
                <a16:creationId xmlns:a16="http://schemas.microsoft.com/office/drawing/2014/main" id="{849D72C5-4D41-4D8C-B7D7-5BD4FB7F92E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21449341">
            <a:off x="5031181" y="1644752"/>
            <a:ext cx="3731821" cy="1320395"/>
          </a:xfrm>
          <a:prstGeom prst="rect">
            <a:avLst/>
          </a:prstGeom>
          <a:ln w="38100">
            <a:solidFill>
              <a:schemeClr val="accent1"/>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10795658"/>
      </p:ext>
    </p:extLst>
  </p:cSld>
  <p:clrMapOvr>
    <a:masterClrMapping/>
  </p:clrMapOvr>
  <p:transition advTm="15831">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C:\Users\fad-rm1\RICH PG RESEARCH DOCS 2015\MPhil PRES - Oct 2015\1080_bg_slide 4.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26" y="-20539"/>
            <a:ext cx="9144000" cy="516403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251520" y="195486"/>
            <a:ext cx="3672408" cy="2246769"/>
          </a:xfrm>
          <a:prstGeom prst="rect">
            <a:avLst/>
          </a:prstGeom>
          <a:noFill/>
        </p:spPr>
        <p:txBody>
          <a:bodyPr wrap="square" rtlCol="0">
            <a:spAutoFit/>
          </a:bodyPr>
          <a:lstStyle/>
          <a:p>
            <a:pPr>
              <a:defRPr/>
            </a:pPr>
            <a:r>
              <a:rPr lang="en-GB" altLang="en-US" sz="2000" b="1" dirty="0">
                <a:solidFill>
                  <a:schemeClr val="accent5">
                    <a:lumMod val="75000"/>
                  </a:schemeClr>
                </a:solidFill>
                <a:latin typeface="Arial" panose="020B0604020202020204" pitchFamily="34" charset="0"/>
                <a:cs typeface="Arial" panose="020B0604020202020204" pitchFamily="34" charset="0"/>
              </a:rPr>
              <a:t>OVERVIEW</a:t>
            </a:r>
          </a:p>
          <a:p>
            <a:pPr>
              <a:defRPr/>
            </a:pPr>
            <a:endParaRPr lang="en-GB" altLang="en-US" sz="2000" b="1" dirty="0">
              <a:solidFill>
                <a:schemeClr val="accent5">
                  <a:lumMod val="75000"/>
                </a:schemeClr>
              </a:solidFill>
              <a:latin typeface="Arial" panose="020B0604020202020204" pitchFamily="34" charset="0"/>
              <a:cs typeface="Arial" panose="020B0604020202020204" pitchFamily="34" charset="0"/>
            </a:endParaRPr>
          </a:p>
          <a:p>
            <a:pPr algn="just">
              <a:defRPr/>
            </a:pPr>
            <a:endParaRPr lang="en-GB" sz="2000" b="1" i="0" dirty="0">
              <a:solidFill>
                <a:srgbClr val="000000"/>
              </a:solidFill>
              <a:effectLst/>
              <a:latin typeface="Arial" panose="020B0604020202020204" pitchFamily="34" charset="0"/>
              <a:cs typeface="Arial" panose="020B0604020202020204" pitchFamily="34" charset="0"/>
            </a:endParaRPr>
          </a:p>
          <a:p>
            <a:pPr algn="just">
              <a:defRPr/>
            </a:pPr>
            <a:endParaRPr lang="en-GB" sz="2000" b="1" dirty="0">
              <a:solidFill>
                <a:srgbClr val="000000"/>
              </a:solidFill>
              <a:latin typeface="Arial" panose="020B0604020202020204" pitchFamily="34" charset="0"/>
              <a:cs typeface="Arial" panose="020B0604020202020204" pitchFamily="34" charset="0"/>
            </a:endParaRPr>
          </a:p>
          <a:p>
            <a:pPr algn="just">
              <a:defRPr/>
            </a:pPr>
            <a:endParaRPr lang="en-GB" sz="2000" b="1" i="0" dirty="0">
              <a:solidFill>
                <a:srgbClr val="000000"/>
              </a:solidFill>
              <a:effectLst/>
              <a:latin typeface="Arial" panose="020B0604020202020204" pitchFamily="34" charset="0"/>
              <a:cs typeface="Arial" panose="020B0604020202020204" pitchFamily="34" charset="0"/>
            </a:endParaRPr>
          </a:p>
          <a:p>
            <a:pPr algn="just">
              <a:defRPr/>
            </a:pPr>
            <a:r>
              <a:rPr lang="en-GB" sz="2000" b="1" i="0" dirty="0">
                <a:solidFill>
                  <a:srgbClr val="000000"/>
                </a:solidFill>
                <a:effectLst/>
                <a:latin typeface="Arial" panose="020B0604020202020204" pitchFamily="34" charset="0"/>
                <a:cs typeface="Arial" panose="020B0604020202020204" pitchFamily="34" charset="0"/>
              </a:rPr>
              <a:t>BA Computer Games Design showreel</a:t>
            </a:r>
            <a:endParaRPr lang="en-GB" sz="2000" b="0" i="0" dirty="0">
              <a:solidFill>
                <a:srgbClr val="000000"/>
              </a:solidFill>
              <a:effectLst/>
              <a:latin typeface="Arial" panose="020B0604020202020204" pitchFamily="34" charset="0"/>
              <a:cs typeface="Arial" panose="020B0604020202020204" pitchFamily="34" charset="0"/>
            </a:endParaRPr>
          </a:p>
        </p:txBody>
      </p:sp>
      <p:pic>
        <p:nvPicPr>
          <p:cNvPr id="3" name="Picture 2" descr="Text&#10;&#10;Description automatically generated with low confidence">
            <a:extLst>
              <a:ext uri="{FF2B5EF4-FFF2-40B4-BE49-F238E27FC236}">
                <a16:creationId xmlns:a16="http://schemas.microsoft.com/office/drawing/2014/main" id="{34E6667C-5D9C-434E-8A36-DADEA8D15D9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56642" y="4515966"/>
            <a:ext cx="1607846" cy="532197"/>
          </a:xfrm>
          <a:prstGeom prst="rect">
            <a:avLst/>
          </a:prstGeom>
        </p:spPr>
      </p:pic>
      <p:sp>
        <p:nvSpPr>
          <p:cNvPr id="9" name="TextBox 8">
            <a:extLst>
              <a:ext uri="{FF2B5EF4-FFF2-40B4-BE49-F238E27FC236}">
                <a16:creationId xmlns:a16="http://schemas.microsoft.com/office/drawing/2014/main" id="{C0BFBE77-7A48-4B96-9A1F-48EC8AC75C63}"/>
              </a:ext>
            </a:extLst>
          </p:cNvPr>
          <p:cNvSpPr txBox="1"/>
          <p:nvPr/>
        </p:nvSpPr>
        <p:spPr>
          <a:xfrm>
            <a:off x="251520" y="4768865"/>
            <a:ext cx="4528120" cy="323165"/>
          </a:xfrm>
          <a:prstGeom prst="rect">
            <a:avLst/>
          </a:prstGeom>
          <a:noFill/>
        </p:spPr>
        <p:txBody>
          <a:bodyPr wrap="square" rtlCol="0">
            <a:spAutoFit/>
          </a:bodyPr>
          <a:lstStyle/>
          <a:p>
            <a:pPr>
              <a:defRPr/>
            </a:pPr>
            <a:r>
              <a:rPr lang="en-GB" altLang="en-US" sz="1500" dirty="0">
                <a:solidFill>
                  <a:schemeClr val="bg1"/>
                </a:solidFill>
                <a:latin typeface="Arial" panose="020B0604020202020204" pitchFamily="34" charset="0"/>
                <a:cs typeface="Arial" panose="020B0604020202020204" pitchFamily="34" charset="0"/>
              </a:rPr>
              <a:t>BA Computer Games Design</a:t>
            </a:r>
            <a:endParaRPr lang="en-GB" altLang="en-US" sz="1500" dirty="0">
              <a:latin typeface="+mj-lt"/>
            </a:endParaRPr>
          </a:p>
        </p:txBody>
      </p:sp>
      <p:pic>
        <p:nvPicPr>
          <p:cNvPr id="5" name="Picture 4" descr="A picture containing text, indoor, display, several&#10;&#10;Description automatically generated">
            <a:extLst>
              <a:ext uri="{FF2B5EF4-FFF2-40B4-BE49-F238E27FC236}">
                <a16:creationId xmlns:a16="http://schemas.microsoft.com/office/drawing/2014/main" id="{BCBC0A35-310E-47F2-A61E-F6C7E8B5C82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76328" y="177544"/>
            <a:ext cx="4528120" cy="4482438"/>
          </a:xfrm>
          <a:prstGeom prst="rect">
            <a:avLst/>
          </a:prstGeom>
        </p:spPr>
      </p:pic>
    </p:spTree>
    <p:extLst>
      <p:ext uri="{BB962C8B-B14F-4D97-AF65-F5344CB8AC3E}">
        <p14:creationId xmlns:p14="http://schemas.microsoft.com/office/powerpoint/2010/main" val="199989419"/>
      </p:ext>
    </p:extLst>
  </p:cSld>
  <p:clrMapOvr>
    <a:masterClrMapping/>
  </p:clrMapOvr>
  <p:transition advTm="6029">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Users\fad-rm1\RICH PG RESEARCH DOCS 2015\MPhil PRES - Oct 2015\1080_bg_slide 4.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20539"/>
            <a:ext cx="9144000" cy="5164039"/>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228600" y="1995686"/>
            <a:ext cx="8686800" cy="1092607"/>
          </a:xfrm>
          <a:prstGeom prst="rect">
            <a:avLst/>
          </a:prstGeom>
          <a:noFill/>
        </p:spPr>
        <p:txBody>
          <a:bodyPr wrap="square" rtlCol="0">
            <a:spAutoFit/>
          </a:bodyPr>
          <a:lstStyle/>
          <a:p>
            <a:pPr algn="ctr"/>
            <a:r>
              <a:rPr lang="en-GB" sz="2500" b="1" dirty="0">
                <a:latin typeface="Arial" panose="020B0604020202020204" pitchFamily="34" charset="0"/>
                <a:cs typeface="Arial" panose="020B0604020202020204" pitchFamily="34" charset="0"/>
              </a:rPr>
              <a:t>BA Computer Games Design</a:t>
            </a:r>
          </a:p>
          <a:p>
            <a:pPr algn="ctr"/>
            <a:r>
              <a:rPr lang="en-GB" sz="4000" dirty="0">
                <a:solidFill>
                  <a:schemeClr val="accent5">
                    <a:lumMod val="75000"/>
                  </a:schemeClr>
                </a:solidFill>
                <a:latin typeface="Arial" panose="020B0604020202020204" pitchFamily="34" charset="0"/>
                <a:cs typeface="Arial" panose="020B0604020202020204" pitchFamily="34" charset="0"/>
              </a:rPr>
              <a:t>Course Structure</a:t>
            </a:r>
          </a:p>
        </p:txBody>
      </p:sp>
      <p:pic>
        <p:nvPicPr>
          <p:cNvPr id="3" name="Picture 2" descr="Shape&#10;&#10;Description automatically generated with medium confidence">
            <a:extLst>
              <a:ext uri="{FF2B5EF4-FFF2-40B4-BE49-F238E27FC236}">
                <a16:creationId xmlns:a16="http://schemas.microsoft.com/office/drawing/2014/main" id="{AB2DBBD1-7A3A-4F88-8CE0-07DA216128F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47997" y="266716"/>
            <a:ext cx="3048006" cy="1008890"/>
          </a:xfrm>
          <a:prstGeom prst="rect">
            <a:avLst/>
          </a:prstGeom>
        </p:spPr>
      </p:pic>
    </p:spTree>
    <p:extLst>
      <p:ext uri="{BB962C8B-B14F-4D97-AF65-F5344CB8AC3E}">
        <p14:creationId xmlns:p14="http://schemas.microsoft.com/office/powerpoint/2010/main" val="1419546090"/>
      </p:ext>
    </p:extLst>
  </p:cSld>
  <p:clrMapOvr>
    <a:masterClrMapping/>
  </p:clrMapOvr>
  <mc:AlternateContent xmlns:mc="http://schemas.openxmlformats.org/markup-compatibility/2006">
    <mc:Choice xmlns:p14="http://schemas.microsoft.com/office/powerpoint/2010/main" Requires="p14">
      <p:transition spd="med" p14:dur="700" advTm="5851">
        <p:fade/>
      </p:transition>
    </mc:Choice>
    <mc:Fallback>
      <p:transition spd="med" advTm="5851">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C:\Users\fad-rm1\RICH PG RESEARCH DOCS 2015\MPhil PRES - Oct 2015\1080_bg_slide 4.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26" y="-20539"/>
            <a:ext cx="9144000" cy="516403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251520" y="195486"/>
            <a:ext cx="7992888" cy="4093428"/>
          </a:xfrm>
          <a:prstGeom prst="rect">
            <a:avLst/>
          </a:prstGeom>
          <a:noFill/>
        </p:spPr>
        <p:txBody>
          <a:bodyPr wrap="square" rtlCol="0">
            <a:spAutoFit/>
          </a:bodyPr>
          <a:lstStyle/>
          <a:p>
            <a:pPr>
              <a:defRPr/>
            </a:pPr>
            <a:r>
              <a:rPr lang="en-GB" altLang="en-US" sz="2000" b="1" dirty="0">
                <a:solidFill>
                  <a:schemeClr val="accent5">
                    <a:lumMod val="75000"/>
                  </a:schemeClr>
                </a:solidFill>
                <a:latin typeface="Arial" panose="020B0604020202020204" pitchFamily="34" charset="0"/>
                <a:cs typeface="Arial" panose="020B0604020202020204" pitchFamily="34" charset="0"/>
              </a:rPr>
              <a:t>COURSE STRUCTURE</a:t>
            </a:r>
          </a:p>
          <a:p>
            <a:pPr>
              <a:defRPr/>
            </a:pPr>
            <a:endParaRPr lang="en-GB" altLang="en-US" sz="2000" b="1" dirty="0">
              <a:solidFill>
                <a:schemeClr val="accent5">
                  <a:lumMod val="75000"/>
                </a:schemeClr>
              </a:solidFill>
              <a:latin typeface="Arial" panose="020B0604020202020204" pitchFamily="34" charset="0"/>
              <a:cs typeface="Arial" panose="020B0604020202020204" pitchFamily="34" charset="0"/>
            </a:endParaRPr>
          </a:p>
          <a:p>
            <a:pPr>
              <a:defRPr/>
            </a:pPr>
            <a:r>
              <a:rPr lang="en-GB" altLang="en-US" sz="2000" b="1" dirty="0">
                <a:solidFill>
                  <a:schemeClr val="accent5">
                    <a:lumMod val="75000"/>
                  </a:schemeClr>
                </a:solidFill>
                <a:latin typeface="Arial" panose="020B0604020202020204" pitchFamily="34" charset="0"/>
                <a:cs typeface="Arial" panose="020B0604020202020204" pitchFamily="34" charset="0"/>
              </a:rPr>
              <a:t>Year 1</a:t>
            </a:r>
          </a:p>
          <a:p>
            <a:pPr>
              <a:defRPr/>
            </a:pPr>
            <a:endParaRPr lang="en-GB" altLang="en-US" sz="2000" b="1" dirty="0">
              <a:solidFill>
                <a:schemeClr val="accent5">
                  <a:lumMod val="75000"/>
                </a:schemeClr>
              </a:solidFill>
              <a:latin typeface="Arial" panose="020B0604020202020204" pitchFamily="34" charset="0"/>
              <a:cs typeface="Arial" panose="020B0604020202020204" pitchFamily="34" charset="0"/>
            </a:endParaRPr>
          </a:p>
          <a:p>
            <a:pPr>
              <a:defRPr/>
            </a:pPr>
            <a:r>
              <a:rPr lang="en-GB" altLang="en-US" sz="2000" b="1" dirty="0">
                <a:solidFill>
                  <a:schemeClr val="accent5">
                    <a:lumMod val="75000"/>
                  </a:schemeClr>
                </a:solidFill>
                <a:latin typeface="Arial" panose="020B0604020202020204" pitchFamily="34" charset="0"/>
                <a:cs typeface="Arial" panose="020B0604020202020204" pitchFamily="34" charset="0"/>
              </a:rPr>
              <a:t>Semester 1</a:t>
            </a:r>
          </a:p>
          <a:p>
            <a:pPr marL="342900" indent="-342900">
              <a:buFont typeface="Wingdings" panose="05000000000000000000" pitchFamily="2" charset="2"/>
              <a:buChar char="§"/>
              <a:defRPr/>
            </a:pPr>
            <a:r>
              <a:rPr lang="en-GB" altLang="en-US" sz="2000" dirty="0">
                <a:solidFill>
                  <a:srgbClr val="31859C"/>
                </a:solidFill>
                <a:latin typeface="Arial" panose="020B0604020202020204" pitchFamily="34" charset="0"/>
                <a:cs typeface="Arial" panose="020B0604020202020204" pitchFamily="34" charset="0"/>
              </a:rPr>
              <a:t> </a:t>
            </a:r>
            <a:r>
              <a:rPr lang="en-GB" altLang="en-US" sz="2000" dirty="0">
                <a:latin typeface="Arial" panose="020B0604020202020204" pitchFamily="34" charset="0"/>
                <a:cs typeface="Arial" panose="020B0604020202020204" pitchFamily="34" charset="0"/>
              </a:rPr>
              <a:t>Games Design &amp; History</a:t>
            </a:r>
          </a:p>
          <a:p>
            <a:pPr marL="342900" indent="-342900">
              <a:buFont typeface="Wingdings" panose="05000000000000000000" pitchFamily="2" charset="2"/>
              <a:buChar char="§"/>
              <a:defRPr/>
            </a:pPr>
            <a:r>
              <a:rPr lang="en-GB" altLang="en-US" sz="2000" dirty="0">
                <a:solidFill>
                  <a:srgbClr val="31859C"/>
                </a:solidFill>
                <a:latin typeface="Arial" panose="020B0604020202020204" pitchFamily="34" charset="0"/>
                <a:cs typeface="Arial" panose="020B0604020202020204" pitchFamily="34" charset="0"/>
              </a:rPr>
              <a:t> </a:t>
            </a:r>
            <a:r>
              <a:rPr lang="en-GB" altLang="en-US" sz="2000" dirty="0">
                <a:latin typeface="Arial" panose="020B0604020202020204" pitchFamily="34" charset="0"/>
                <a:cs typeface="Arial" panose="020B0604020202020204" pitchFamily="34" charset="0"/>
              </a:rPr>
              <a:t>Creative Practice</a:t>
            </a:r>
          </a:p>
          <a:p>
            <a:pPr marL="342900" indent="-342900">
              <a:buFont typeface="Wingdings" panose="05000000000000000000" pitchFamily="2" charset="2"/>
              <a:buChar char="§"/>
              <a:defRPr/>
            </a:pPr>
            <a:r>
              <a:rPr lang="en-GB" altLang="en-US" sz="2000" dirty="0">
                <a:solidFill>
                  <a:srgbClr val="31859C"/>
                </a:solidFill>
                <a:latin typeface="Arial" panose="020B0604020202020204" pitchFamily="34" charset="0"/>
                <a:cs typeface="Arial" panose="020B0604020202020204" pitchFamily="34" charset="0"/>
              </a:rPr>
              <a:t> </a:t>
            </a:r>
            <a:r>
              <a:rPr lang="en-GB" altLang="en-US" sz="2000" dirty="0">
                <a:latin typeface="Arial" panose="020B0604020202020204" pitchFamily="34" charset="0"/>
                <a:cs typeface="Arial" panose="020B0604020202020204" pitchFamily="34" charset="0"/>
              </a:rPr>
              <a:t>Learning in the Digital Era</a:t>
            </a:r>
          </a:p>
          <a:p>
            <a:pPr>
              <a:defRPr/>
            </a:pPr>
            <a:endParaRPr lang="en-GB" altLang="en-US" sz="2000" b="1" dirty="0">
              <a:solidFill>
                <a:schemeClr val="accent5">
                  <a:lumMod val="75000"/>
                </a:schemeClr>
              </a:solidFill>
              <a:latin typeface="Arial" panose="020B0604020202020204" pitchFamily="34" charset="0"/>
              <a:cs typeface="Arial" panose="020B0604020202020204" pitchFamily="34" charset="0"/>
            </a:endParaRPr>
          </a:p>
          <a:p>
            <a:pPr>
              <a:defRPr/>
            </a:pPr>
            <a:r>
              <a:rPr lang="en-GB" altLang="en-US" sz="2000" b="1" dirty="0">
                <a:solidFill>
                  <a:schemeClr val="accent5">
                    <a:lumMod val="75000"/>
                  </a:schemeClr>
                </a:solidFill>
                <a:latin typeface="Arial" panose="020B0604020202020204" pitchFamily="34" charset="0"/>
                <a:cs typeface="Arial" panose="020B0604020202020204" pitchFamily="34" charset="0"/>
              </a:rPr>
              <a:t>Semester 2</a:t>
            </a:r>
          </a:p>
          <a:p>
            <a:pPr marL="342900" indent="-342900">
              <a:buFont typeface="Wingdings" panose="05000000000000000000" pitchFamily="2" charset="2"/>
              <a:buChar char="§"/>
              <a:defRPr/>
            </a:pPr>
            <a:r>
              <a:rPr lang="en-GB" altLang="en-US" sz="2000" dirty="0">
                <a:solidFill>
                  <a:srgbClr val="31859C"/>
                </a:solidFill>
                <a:latin typeface="Arial" panose="020B0604020202020204" pitchFamily="34" charset="0"/>
                <a:cs typeface="Arial" panose="020B0604020202020204" pitchFamily="34" charset="0"/>
              </a:rPr>
              <a:t> </a:t>
            </a:r>
            <a:r>
              <a:rPr lang="en-GB" altLang="en-US" sz="2000" dirty="0">
                <a:latin typeface="Arial" panose="020B0604020202020204" pitchFamily="34" charset="0"/>
                <a:cs typeface="Arial" panose="020B0604020202020204" pitchFamily="34" charset="0"/>
              </a:rPr>
              <a:t>Introduction to Character Animation</a:t>
            </a:r>
          </a:p>
          <a:p>
            <a:pPr marL="342900" indent="-342900">
              <a:buFont typeface="Wingdings" panose="05000000000000000000" pitchFamily="2" charset="2"/>
              <a:buChar char="§"/>
              <a:defRPr/>
            </a:pPr>
            <a:r>
              <a:rPr lang="en-GB" altLang="en-US" sz="2000" dirty="0">
                <a:solidFill>
                  <a:srgbClr val="31859C"/>
                </a:solidFill>
                <a:latin typeface="Arial" panose="020B0604020202020204" pitchFamily="34" charset="0"/>
                <a:cs typeface="Arial" panose="020B0604020202020204" pitchFamily="34" charset="0"/>
              </a:rPr>
              <a:t> </a:t>
            </a:r>
            <a:r>
              <a:rPr lang="en-GB" altLang="en-US" sz="2000" dirty="0">
                <a:latin typeface="Arial" panose="020B0604020202020204" pitchFamily="34" charset="0"/>
                <a:cs typeface="Arial" panose="020B0604020202020204" pitchFamily="34" charset="0"/>
              </a:rPr>
              <a:t>Environment and Level Design</a:t>
            </a:r>
          </a:p>
          <a:p>
            <a:pPr marL="342900" indent="-342900">
              <a:buFont typeface="Wingdings" panose="05000000000000000000" pitchFamily="2" charset="2"/>
              <a:buChar char="§"/>
              <a:defRPr/>
            </a:pPr>
            <a:r>
              <a:rPr lang="en-GB" altLang="en-US" sz="2000" dirty="0">
                <a:solidFill>
                  <a:srgbClr val="31859C"/>
                </a:solidFill>
                <a:latin typeface="Arial" panose="020B0604020202020204" pitchFamily="34" charset="0"/>
                <a:cs typeface="Arial" panose="020B0604020202020204" pitchFamily="34" charset="0"/>
              </a:rPr>
              <a:t> </a:t>
            </a:r>
            <a:r>
              <a:rPr lang="en-GB" altLang="en-US" sz="2000" dirty="0">
                <a:latin typeface="Arial" panose="020B0604020202020204" pitchFamily="34" charset="0"/>
                <a:cs typeface="Arial" panose="020B0604020202020204" pitchFamily="34" charset="0"/>
              </a:rPr>
              <a:t>Contemporary Challenges: Making a Difference</a:t>
            </a:r>
          </a:p>
        </p:txBody>
      </p:sp>
      <p:pic>
        <p:nvPicPr>
          <p:cNvPr id="3" name="Picture 2" descr="Text&#10;&#10;Description automatically generated with low confidence">
            <a:extLst>
              <a:ext uri="{FF2B5EF4-FFF2-40B4-BE49-F238E27FC236}">
                <a16:creationId xmlns:a16="http://schemas.microsoft.com/office/drawing/2014/main" id="{34E6667C-5D9C-434E-8A36-DADEA8D15D9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56642" y="4515966"/>
            <a:ext cx="1607846" cy="532197"/>
          </a:xfrm>
          <a:prstGeom prst="rect">
            <a:avLst/>
          </a:prstGeom>
        </p:spPr>
      </p:pic>
      <p:sp>
        <p:nvSpPr>
          <p:cNvPr id="9" name="TextBox 8">
            <a:extLst>
              <a:ext uri="{FF2B5EF4-FFF2-40B4-BE49-F238E27FC236}">
                <a16:creationId xmlns:a16="http://schemas.microsoft.com/office/drawing/2014/main" id="{C0BFBE77-7A48-4B96-9A1F-48EC8AC75C63}"/>
              </a:ext>
            </a:extLst>
          </p:cNvPr>
          <p:cNvSpPr txBox="1"/>
          <p:nvPr/>
        </p:nvSpPr>
        <p:spPr>
          <a:xfrm>
            <a:off x="251520" y="4768865"/>
            <a:ext cx="4528120" cy="323165"/>
          </a:xfrm>
          <a:prstGeom prst="rect">
            <a:avLst/>
          </a:prstGeom>
          <a:noFill/>
        </p:spPr>
        <p:txBody>
          <a:bodyPr wrap="square" rtlCol="0">
            <a:spAutoFit/>
          </a:bodyPr>
          <a:lstStyle/>
          <a:p>
            <a:pPr>
              <a:defRPr/>
            </a:pPr>
            <a:r>
              <a:rPr lang="en-GB" altLang="en-US" sz="1500" dirty="0">
                <a:solidFill>
                  <a:schemeClr val="bg1"/>
                </a:solidFill>
                <a:latin typeface="Arial" panose="020B0604020202020204" pitchFamily="34" charset="0"/>
                <a:cs typeface="Arial" panose="020B0604020202020204" pitchFamily="34" charset="0"/>
              </a:rPr>
              <a:t>BA Computer Games Design</a:t>
            </a:r>
            <a:endParaRPr lang="en-GB" altLang="en-US" sz="1500" dirty="0">
              <a:latin typeface="+mj-lt"/>
            </a:endParaRPr>
          </a:p>
        </p:txBody>
      </p:sp>
      <p:pic>
        <p:nvPicPr>
          <p:cNvPr id="4" name="Picture 3" descr="Diagram, engineering drawing&#10;&#10;Description automatically generated">
            <a:extLst>
              <a:ext uri="{FF2B5EF4-FFF2-40B4-BE49-F238E27FC236}">
                <a16:creationId xmlns:a16="http://schemas.microsoft.com/office/drawing/2014/main" id="{56DA8887-CEB6-4F73-BD3C-3D1495DCB33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69987">
            <a:off x="4792538" y="338617"/>
            <a:ext cx="3917981" cy="2956852"/>
          </a:xfrm>
          <a:prstGeom prst="rect">
            <a:avLst/>
          </a:prstGeom>
          <a:ln w="38100">
            <a:solidFill>
              <a:schemeClr val="accent1"/>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22159052"/>
      </p:ext>
    </p:extLst>
  </p:cSld>
  <p:clrMapOvr>
    <a:masterClrMapping/>
  </p:clrMapOvr>
  <p:transition advTm="16044">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C:\Users\fad-rm1\RICH PG RESEARCH DOCS 2015\MPhil PRES - Oct 2015\1080_bg_slide 4.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26" y="-20539"/>
            <a:ext cx="9144000" cy="516403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251520" y="195486"/>
            <a:ext cx="7992888" cy="4093428"/>
          </a:xfrm>
          <a:prstGeom prst="rect">
            <a:avLst/>
          </a:prstGeom>
          <a:noFill/>
        </p:spPr>
        <p:txBody>
          <a:bodyPr wrap="square" rtlCol="0">
            <a:spAutoFit/>
          </a:bodyPr>
          <a:lstStyle/>
          <a:p>
            <a:pPr>
              <a:defRPr/>
            </a:pPr>
            <a:r>
              <a:rPr lang="en-GB" altLang="en-US" sz="2000" b="1" dirty="0">
                <a:solidFill>
                  <a:schemeClr val="accent5">
                    <a:lumMod val="75000"/>
                  </a:schemeClr>
                </a:solidFill>
                <a:latin typeface="Arial" panose="020B0604020202020204" pitchFamily="34" charset="0"/>
                <a:cs typeface="Arial" panose="020B0604020202020204" pitchFamily="34" charset="0"/>
              </a:rPr>
              <a:t>COURSE STRUCTURE</a:t>
            </a:r>
          </a:p>
          <a:p>
            <a:pPr>
              <a:defRPr/>
            </a:pPr>
            <a:endParaRPr lang="en-GB" altLang="en-US" sz="2000" b="1" dirty="0">
              <a:solidFill>
                <a:schemeClr val="accent5">
                  <a:lumMod val="75000"/>
                </a:schemeClr>
              </a:solidFill>
              <a:latin typeface="Arial" panose="020B0604020202020204" pitchFamily="34" charset="0"/>
              <a:cs typeface="Arial" panose="020B0604020202020204" pitchFamily="34" charset="0"/>
            </a:endParaRPr>
          </a:p>
          <a:p>
            <a:pPr>
              <a:defRPr/>
            </a:pPr>
            <a:r>
              <a:rPr lang="en-GB" altLang="en-US" sz="2000" b="1" dirty="0">
                <a:solidFill>
                  <a:schemeClr val="accent5">
                    <a:lumMod val="75000"/>
                  </a:schemeClr>
                </a:solidFill>
                <a:latin typeface="Arial" panose="020B0604020202020204" pitchFamily="34" charset="0"/>
                <a:cs typeface="Arial" panose="020B0604020202020204" pitchFamily="34" charset="0"/>
              </a:rPr>
              <a:t>Year 2</a:t>
            </a:r>
          </a:p>
          <a:p>
            <a:pPr>
              <a:defRPr/>
            </a:pPr>
            <a:endParaRPr lang="en-GB" altLang="en-US" sz="2000" b="1" dirty="0">
              <a:solidFill>
                <a:schemeClr val="accent5">
                  <a:lumMod val="75000"/>
                </a:schemeClr>
              </a:solidFill>
              <a:latin typeface="Arial" panose="020B0604020202020204" pitchFamily="34" charset="0"/>
              <a:cs typeface="Arial" panose="020B0604020202020204" pitchFamily="34" charset="0"/>
            </a:endParaRPr>
          </a:p>
          <a:p>
            <a:pPr>
              <a:defRPr/>
            </a:pPr>
            <a:r>
              <a:rPr lang="en-GB" altLang="en-US" sz="2000" b="1" dirty="0">
                <a:solidFill>
                  <a:schemeClr val="accent5">
                    <a:lumMod val="75000"/>
                  </a:schemeClr>
                </a:solidFill>
                <a:latin typeface="Arial" panose="020B0604020202020204" pitchFamily="34" charset="0"/>
                <a:cs typeface="Arial" panose="020B0604020202020204" pitchFamily="34" charset="0"/>
              </a:rPr>
              <a:t>Semester 1</a:t>
            </a:r>
          </a:p>
          <a:p>
            <a:pPr marL="342900" indent="-342900">
              <a:buFont typeface="Wingdings" panose="05000000000000000000" pitchFamily="2" charset="2"/>
              <a:buChar char="§"/>
              <a:defRPr/>
            </a:pPr>
            <a:r>
              <a:rPr lang="en-GB" altLang="en-US" sz="2000" dirty="0">
                <a:solidFill>
                  <a:srgbClr val="31859C"/>
                </a:solidFill>
                <a:latin typeface="Arial" panose="020B0604020202020204" pitchFamily="34" charset="0"/>
                <a:cs typeface="Arial" panose="020B0604020202020204" pitchFamily="34" charset="0"/>
              </a:rPr>
              <a:t> </a:t>
            </a:r>
            <a:r>
              <a:rPr lang="en-GB" altLang="en-US" sz="2000" dirty="0">
                <a:latin typeface="Arial" panose="020B0604020202020204" pitchFamily="34" charset="0"/>
                <a:cs typeface="Arial" panose="020B0604020202020204" pitchFamily="34" charset="0"/>
              </a:rPr>
              <a:t>Games Design &amp; Asset Creation 1</a:t>
            </a:r>
          </a:p>
          <a:p>
            <a:pPr marL="342900" indent="-342900">
              <a:buFont typeface="Wingdings" panose="05000000000000000000" pitchFamily="2" charset="2"/>
              <a:buChar char="§"/>
              <a:defRPr/>
            </a:pPr>
            <a:r>
              <a:rPr lang="en-GB" altLang="en-US" sz="2000" dirty="0">
                <a:solidFill>
                  <a:srgbClr val="31859C"/>
                </a:solidFill>
                <a:latin typeface="Arial" panose="020B0604020202020204" pitchFamily="34" charset="0"/>
                <a:cs typeface="Arial" panose="020B0604020202020204" pitchFamily="34" charset="0"/>
              </a:rPr>
              <a:t> </a:t>
            </a:r>
            <a:r>
              <a:rPr lang="en-GB" altLang="en-US" sz="2000" dirty="0">
                <a:latin typeface="Arial" panose="020B0604020202020204" pitchFamily="34" charset="0"/>
                <a:cs typeface="Arial" panose="020B0604020202020204" pitchFamily="34" charset="0"/>
              </a:rPr>
              <a:t>The Game Designer’s Context</a:t>
            </a:r>
          </a:p>
          <a:p>
            <a:pPr marL="342900" indent="-342900">
              <a:buFont typeface="Wingdings" panose="05000000000000000000" pitchFamily="2" charset="2"/>
              <a:buChar char="§"/>
              <a:defRPr/>
            </a:pPr>
            <a:r>
              <a:rPr lang="en-GB" altLang="en-US" sz="2000" dirty="0">
                <a:solidFill>
                  <a:srgbClr val="31859C"/>
                </a:solidFill>
                <a:latin typeface="Arial" panose="020B0604020202020204" pitchFamily="34" charset="0"/>
                <a:cs typeface="Arial" panose="020B0604020202020204" pitchFamily="34" charset="0"/>
              </a:rPr>
              <a:t> </a:t>
            </a:r>
            <a:r>
              <a:rPr lang="en-GB" altLang="en-US" sz="2000" dirty="0">
                <a:latin typeface="Arial" panose="020B0604020202020204" pitchFamily="34" charset="0"/>
                <a:cs typeface="Arial" panose="020B0604020202020204" pitchFamily="34" charset="0"/>
              </a:rPr>
              <a:t>Changemakers: Creativity &amp; Value Creation</a:t>
            </a:r>
          </a:p>
          <a:p>
            <a:pPr>
              <a:defRPr/>
            </a:pPr>
            <a:endParaRPr lang="en-GB" altLang="en-US" sz="2000" b="1" dirty="0">
              <a:solidFill>
                <a:schemeClr val="accent5">
                  <a:lumMod val="75000"/>
                </a:schemeClr>
              </a:solidFill>
              <a:latin typeface="Arial" panose="020B0604020202020204" pitchFamily="34" charset="0"/>
              <a:cs typeface="Arial" panose="020B0604020202020204" pitchFamily="34" charset="0"/>
            </a:endParaRPr>
          </a:p>
          <a:p>
            <a:pPr>
              <a:defRPr/>
            </a:pPr>
            <a:r>
              <a:rPr lang="en-GB" altLang="en-US" sz="2000" b="1" dirty="0">
                <a:solidFill>
                  <a:schemeClr val="accent5">
                    <a:lumMod val="75000"/>
                  </a:schemeClr>
                </a:solidFill>
                <a:latin typeface="Arial" panose="020B0604020202020204" pitchFamily="34" charset="0"/>
                <a:cs typeface="Arial" panose="020B0604020202020204" pitchFamily="34" charset="0"/>
              </a:rPr>
              <a:t>Semester 2</a:t>
            </a:r>
          </a:p>
          <a:p>
            <a:pPr marL="342900" indent="-342900">
              <a:buFont typeface="Wingdings" panose="05000000000000000000" pitchFamily="2" charset="2"/>
              <a:buChar char="§"/>
              <a:defRPr/>
            </a:pPr>
            <a:r>
              <a:rPr lang="en-GB" altLang="en-US" sz="2000" dirty="0">
                <a:solidFill>
                  <a:srgbClr val="31859C"/>
                </a:solidFill>
                <a:latin typeface="Arial" panose="020B0604020202020204" pitchFamily="34" charset="0"/>
                <a:cs typeface="Arial" panose="020B0604020202020204" pitchFamily="34" charset="0"/>
              </a:rPr>
              <a:t> </a:t>
            </a:r>
            <a:r>
              <a:rPr lang="en-GB" altLang="en-US" sz="2000" dirty="0">
                <a:latin typeface="Arial" panose="020B0604020202020204" pitchFamily="34" charset="0"/>
                <a:cs typeface="Arial" panose="020B0604020202020204" pitchFamily="34" charset="0"/>
              </a:rPr>
              <a:t>Game Design &amp; Asset Creation 2</a:t>
            </a:r>
          </a:p>
          <a:p>
            <a:pPr marL="342900" indent="-342900">
              <a:buFont typeface="Wingdings" panose="05000000000000000000" pitchFamily="2" charset="2"/>
              <a:buChar char="§"/>
              <a:defRPr/>
            </a:pPr>
            <a:r>
              <a:rPr lang="en-GB" altLang="en-US" sz="2000" dirty="0">
                <a:solidFill>
                  <a:srgbClr val="31859C"/>
                </a:solidFill>
                <a:latin typeface="Arial" panose="020B0604020202020204" pitchFamily="34" charset="0"/>
                <a:cs typeface="Arial" panose="020B0604020202020204" pitchFamily="34" charset="0"/>
              </a:rPr>
              <a:t> </a:t>
            </a:r>
            <a:r>
              <a:rPr lang="en-GB" altLang="en-US" sz="2000" dirty="0">
                <a:latin typeface="Arial" panose="020B0604020202020204" pitchFamily="34" charset="0"/>
                <a:cs typeface="Arial" panose="020B0604020202020204" pitchFamily="34" charset="0"/>
              </a:rPr>
              <a:t>Indie Game Development</a:t>
            </a:r>
          </a:p>
          <a:p>
            <a:pPr marL="342900" indent="-342900">
              <a:buFont typeface="Wingdings" panose="05000000000000000000" pitchFamily="2" charset="2"/>
              <a:buChar char="§"/>
              <a:defRPr/>
            </a:pPr>
            <a:r>
              <a:rPr lang="en-GB" altLang="en-US" sz="2000" dirty="0">
                <a:solidFill>
                  <a:srgbClr val="31859C"/>
                </a:solidFill>
                <a:latin typeface="Arial" panose="020B0604020202020204" pitchFamily="34" charset="0"/>
                <a:cs typeface="Arial" panose="020B0604020202020204" pitchFamily="34" charset="0"/>
              </a:rPr>
              <a:t> </a:t>
            </a:r>
            <a:r>
              <a:rPr lang="en-GB" altLang="en-US" sz="2000" dirty="0">
                <a:latin typeface="Arial" panose="020B0604020202020204" pitchFamily="34" charset="0"/>
                <a:cs typeface="Arial" panose="020B0604020202020204" pitchFamily="34" charset="0"/>
              </a:rPr>
              <a:t>Changemakers: Building Your Brand for Sustainable Employment</a:t>
            </a:r>
          </a:p>
        </p:txBody>
      </p:sp>
      <p:pic>
        <p:nvPicPr>
          <p:cNvPr id="3" name="Picture 2" descr="Text&#10;&#10;Description automatically generated with low confidence">
            <a:extLst>
              <a:ext uri="{FF2B5EF4-FFF2-40B4-BE49-F238E27FC236}">
                <a16:creationId xmlns:a16="http://schemas.microsoft.com/office/drawing/2014/main" id="{34E6667C-5D9C-434E-8A36-DADEA8D15D9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56642" y="4515966"/>
            <a:ext cx="1607846" cy="532197"/>
          </a:xfrm>
          <a:prstGeom prst="rect">
            <a:avLst/>
          </a:prstGeom>
        </p:spPr>
      </p:pic>
      <p:sp>
        <p:nvSpPr>
          <p:cNvPr id="9" name="TextBox 8">
            <a:extLst>
              <a:ext uri="{FF2B5EF4-FFF2-40B4-BE49-F238E27FC236}">
                <a16:creationId xmlns:a16="http://schemas.microsoft.com/office/drawing/2014/main" id="{C0BFBE77-7A48-4B96-9A1F-48EC8AC75C63}"/>
              </a:ext>
            </a:extLst>
          </p:cNvPr>
          <p:cNvSpPr txBox="1"/>
          <p:nvPr/>
        </p:nvSpPr>
        <p:spPr>
          <a:xfrm>
            <a:off x="251520" y="4768865"/>
            <a:ext cx="4528120" cy="323165"/>
          </a:xfrm>
          <a:prstGeom prst="rect">
            <a:avLst/>
          </a:prstGeom>
          <a:noFill/>
        </p:spPr>
        <p:txBody>
          <a:bodyPr wrap="square" rtlCol="0">
            <a:spAutoFit/>
          </a:bodyPr>
          <a:lstStyle/>
          <a:p>
            <a:pPr>
              <a:defRPr/>
            </a:pPr>
            <a:r>
              <a:rPr lang="en-GB" altLang="en-US" sz="1500" dirty="0">
                <a:solidFill>
                  <a:schemeClr val="bg1"/>
                </a:solidFill>
                <a:latin typeface="Arial" panose="020B0604020202020204" pitchFamily="34" charset="0"/>
                <a:cs typeface="Arial" panose="020B0604020202020204" pitchFamily="34" charset="0"/>
              </a:rPr>
              <a:t>BA Computer Games Design</a:t>
            </a:r>
            <a:endParaRPr lang="en-GB" altLang="en-US" sz="1500" dirty="0">
              <a:latin typeface="+mj-lt"/>
            </a:endParaRPr>
          </a:p>
        </p:txBody>
      </p:sp>
      <p:pic>
        <p:nvPicPr>
          <p:cNvPr id="4" name="Picture 3" descr="A picture containing text, clipart&#10;&#10;Description automatically generated">
            <a:extLst>
              <a:ext uri="{FF2B5EF4-FFF2-40B4-BE49-F238E27FC236}">
                <a16:creationId xmlns:a16="http://schemas.microsoft.com/office/drawing/2014/main" id="{6FBD6C89-EC81-4AE4-BA6E-4AF9B43BE56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97535">
            <a:off x="5772419" y="248219"/>
            <a:ext cx="2651787" cy="1491630"/>
          </a:xfrm>
          <a:prstGeom prst="rect">
            <a:avLst/>
          </a:prstGeom>
          <a:ln w="38100">
            <a:solidFill>
              <a:schemeClr val="accent1"/>
            </a:solidFill>
          </a:ln>
          <a:effectLst>
            <a:outerShdw blurRad="50800" dist="38100" dir="2700000" algn="tl" rotWithShape="0">
              <a:prstClr val="black">
                <a:alpha val="40000"/>
              </a:prstClr>
            </a:outerShdw>
          </a:effectLst>
        </p:spPr>
      </p:pic>
      <p:pic>
        <p:nvPicPr>
          <p:cNvPr id="8" name="Picture 7" descr="A picture containing computer&#10;&#10;Description automatically generated">
            <a:extLst>
              <a:ext uri="{FF2B5EF4-FFF2-40B4-BE49-F238E27FC236}">
                <a16:creationId xmlns:a16="http://schemas.microsoft.com/office/drawing/2014/main" id="{3757B92E-9F11-4C33-9E70-29962F75768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1377525">
            <a:off x="5783318" y="1807343"/>
            <a:ext cx="3146647" cy="1967527"/>
          </a:xfrm>
          <a:prstGeom prst="rect">
            <a:avLst/>
          </a:prstGeom>
          <a:ln w="38100">
            <a:solidFill>
              <a:schemeClr val="accent1"/>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919875989"/>
      </p:ext>
    </p:extLst>
  </p:cSld>
  <p:clrMapOvr>
    <a:masterClrMapping/>
  </p:clrMapOvr>
  <p:transition advTm="16107">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C:\Users\fad-rm1\RICH PG RESEARCH DOCS 2015\MPhil PRES - Oct 2015\1080_bg_slide 4.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26" y="-20539"/>
            <a:ext cx="9144000" cy="516403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251520" y="195486"/>
            <a:ext cx="7992888" cy="4093428"/>
          </a:xfrm>
          <a:prstGeom prst="rect">
            <a:avLst/>
          </a:prstGeom>
          <a:noFill/>
        </p:spPr>
        <p:txBody>
          <a:bodyPr wrap="square" rtlCol="0">
            <a:spAutoFit/>
          </a:bodyPr>
          <a:lstStyle/>
          <a:p>
            <a:pPr>
              <a:defRPr/>
            </a:pPr>
            <a:r>
              <a:rPr lang="en-GB" altLang="en-US" sz="2000" b="1" dirty="0">
                <a:solidFill>
                  <a:schemeClr val="accent5">
                    <a:lumMod val="75000"/>
                  </a:schemeClr>
                </a:solidFill>
                <a:latin typeface="Arial" panose="020B0604020202020204" pitchFamily="34" charset="0"/>
                <a:cs typeface="Arial" panose="020B0604020202020204" pitchFamily="34" charset="0"/>
              </a:rPr>
              <a:t>COURSE STRUCTURE</a:t>
            </a:r>
          </a:p>
          <a:p>
            <a:pPr>
              <a:defRPr/>
            </a:pPr>
            <a:endParaRPr lang="en-GB" altLang="en-US" sz="2000" b="1" dirty="0">
              <a:solidFill>
                <a:schemeClr val="accent5">
                  <a:lumMod val="75000"/>
                </a:schemeClr>
              </a:solidFill>
              <a:latin typeface="Arial" panose="020B0604020202020204" pitchFamily="34" charset="0"/>
              <a:cs typeface="Arial" panose="020B0604020202020204" pitchFamily="34" charset="0"/>
            </a:endParaRPr>
          </a:p>
          <a:p>
            <a:pPr>
              <a:defRPr/>
            </a:pPr>
            <a:r>
              <a:rPr lang="en-GB" altLang="en-US" sz="2000" b="1" dirty="0">
                <a:solidFill>
                  <a:schemeClr val="accent5">
                    <a:lumMod val="75000"/>
                  </a:schemeClr>
                </a:solidFill>
                <a:latin typeface="Arial" panose="020B0604020202020204" pitchFamily="34" charset="0"/>
                <a:cs typeface="Arial" panose="020B0604020202020204" pitchFamily="34" charset="0"/>
              </a:rPr>
              <a:t>Year 3</a:t>
            </a:r>
          </a:p>
          <a:p>
            <a:pPr>
              <a:defRPr/>
            </a:pPr>
            <a:endParaRPr lang="en-GB" altLang="en-US" sz="2000" b="1" dirty="0">
              <a:solidFill>
                <a:schemeClr val="accent5">
                  <a:lumMod val="75000"/>
                </a:schemeClr>
              </a:solidFill>
              <a:latin typeface="Arial" panose="020B0604020202020204" pitchFamily="34" charset="0"/>
              <a:cs typeface="Arial" panose="020B0604020202020204" pitchFamily="34" charset="0"/>
            </a:endParaRPr>
          </a:p>
          <a:p>
            <a:pPr>
              <a:defRPr/>
            </a:pPr>
            <a:r>
              <a:rPr lang="en-GB" altLang="en-US" sz="2000" b="1" dirty="0">
                <a:solidFill>
                  <a:schemeClr val="accent5">
                    <a:lumMod val="75000"/>
                  </a:schemeClr>
                </a:solidFill>
                <a:latin typeface="Arial" panose="020B0604020202020204" pitchFamily="34" charset="0"/>
                <a:cs typeface="Arial" panose="020B0604020202020204" pitchFamily="34" charset="0"/>
              </a:rPr>
              <a:t>Semester 1</a:t>
            </a:r>
          </a:p>
          <a:p>
            <a:pPr marL="342900" indent="-342900">
              <a:buFont typeface="Wingdings" panose="05000000000000000000" pitchFamily="2" charset="2"/>
              <a:buChar char="§"/>
              <a:defRPr/>
            </a:pPr>
            <a:r>
              <a:rPr lang="en-GB" altLang="en-US" sz="2000" dirty="0">
                <a:solidFill>
                  <a:srgbClr val="31859C"/>
                </a:solidFill>
                <a:latin typeface="Arial" panose="020B0604020202020204" pitchFamily="34" charset="0"/>
                <a:cs typeface="Arial" panose="020B0604020202020204" pitchFamily="34" charset="0"/>
              </a:rPr>
              <a:t> </a:t>
            </a:r>
            <a:r>
              <a:rPr lang="en-GB" altLang="en-US" sz="2000" dirty="0">
                <a:latin typeface="Arial" panose="020B0604020202020204" pitchFamily="34" charset="0"/>
                <a:cs typeface="Arial" panose="020B0604020202020204" pitchFamily="34" charset="0"/>
              </a:rPr>
              <a:t>Independent Project (Phase 1)</a:t>
            </a:r>
          </a:p>
          <a:p>
            <a:pPr marL="342900" indent="-342900">
              <a:buFont typeface="Wingdings" panose="05000000000000000000" pitchFamily="2" charset="2"/>
              <a:buChar char="§"/>
              <a:defRPr/>
            </a:pPr>
            <a:r>
              <a:rPr lang="en-GB" altLang="en-US" sz="2000" dirty="0">
                <a:solidFill>
                  <a:srgbClr val="31859C"/>
                </a:solidFill>
                <a:latin typeface="Arial" panose="020B0604020202020204" pitchFamily="34" charset="0"/>
                <a:cs typeface="Arial" panose="020B0604020202020204" pitchFamily="34" charset="0"/>
              </a:rPr>
              <a:t> </a:t>
            </a:r>
            <a:r>
              <a:rPr lang="en-GB" altLang="en-US" sz="2000" dirty="0">
                <a:latin typeface="Arial" panose="020B0604020202020204" pitchFamily="34" charset="0"/>
                <a:cs typeface="Arial" panose="020B0604020202020204" pitchFamily="34" charset="0"/>
              </a:rPr>
              <a:t>Advanced Character Animation</a:t>
            </a:r>
          </a:p>
          <a:p>
            <a:pPr marL="342900" indent="-342900">
              <a:buFont typeface="Wingdings" panose="05000000000000000000" pitchFamily="2" charset="2"/>
              <a:buChar char="§"/>
              <a:defRPr/>
            </a:pPr>
            <a:r>
              <a:rPr lang="en-GB" altLang="en-US" sz="2000" dirty="0">
                <a:solidFill>
                  <a:srgbClr val="31859C"/>
                </a:solidFill>
                <a:latin typeface="Arial" panose="020B0604020202020204" pitchFamily="34" charset="0"/>
                <a:cs typeface="Arial" panose="020B0604020202020204" pitchFamily="34" charset="0"/>
              </a:rPr>
              <a:t> </a:t>
            </a:r>
            <a:r>
              <a:rPr lang="en-GB" altLang="en-US" sz="2000" dirty="0">
                <a:latin typeface="Arial" panose="020B0604020202020204" pitchFamily="34" charset="0"/>
                <a:cs typeface="Arial" panose="020B0604020202020204" pitchFamily="34" charset="0"/>
              </a:rPr>
              <a:t>User Experience Design</a:t>
            </a:r>
          </a:p>
          <a:p>
            <a:pPr>
              <a:defRPr/>
            </a:pPr>
            <a:endParaRPr lang="en-GB" altLang="en-US" sz="2000" b="1" dirty="0">
              <a:solidFill>
                <a:schemeClr val="accent5">
                  <a:lumMod val="75000"/>
                </a:schemeClr>
              </a:solidFill>
              <a:latin typeface="Arial" panose="020B0604020202020204" pitchFamily="34" charset="0"/>
              <a:cs typeface="Arial" panose="020B0604020202020204" pitchFamily="34" charset="0"/>
            </a:endParaRPr>
          </a:p>
          <a:p>
            <a:pPr>
              <a:defRPr/>
            </a:pPr>
            <a:r>
              <a:rPr lang="en-GB" altLang="en-US" sz="2000" b="1" dirty="0">
                <a:solidFill>
                  <a:schemeClr val="accent5">
                    <a:lumMod val="75000"/>
                  </a:schemeClr>
                </a:solidFill>
                <a:latin typeface="Arial" panose="020B0604020202020204" pitchFamily="34" charset="0"/>
                <a:cs typeface="Arial" panose="020B0604020202020204" pitchFamily="34" charset="0"/>
              </a:rPr>
              <a:t>Semester 2</a:t>
            </a:r>
          </a:p>
          <a:p>
            <a:pPr marL="342900" indent="-342900">
              <a:buFont typeface="Wingdings" panose="05000000000000000000" pitchFamily="2" charset="2"/>
              <a:buChar char="§"/>
              <a:defRPr/>
            </a:pPr>
            <a:r>
              <a:rPr lang="en-GB" altLang="en-US" sz="2000" dirty="0">
                <a:solidFill>
                  <a:srgbClr val="31859C"/>
                </a:solidFill>
                <a:latin typeface="Arial" panose="020B0604020202020204" pitchFamily="34" charset="0"/>
                <a:cs typeface="Arial" panose="020B0604020202020204" pitchFamily="34" charset="0"/>
              </a:rPr>
              <a:t> </a:t>
            </a:r>
            <a:r>
              <a:rPr lang="en-GB" altLang="en-US" sz="2000" dirty="0">
                <a:latin typeface="Arial" panose="020B0604020202020204" pitchFamily="34" charset="0"/>
                <a:cs typeface="Arial" panose="020B0604020202020204" pitchFamily="34" charset="0"/>
              </a:rPr>
              <a:t>Independent Project (Phase 2)</a:t>
            </a:r>
          </a:p>
          <a:p>
            <a:pPr marL="342900" indent="-342900">
              <a:buFont typeface="Wingdings" panose="05000000000000000000" pitchFamily="2" charset="2"/>
              <a:buChar char="§"/>
              <a:defRPr/>
            </a:pPr>
            <a:r>
              <a:rPr lang="en-GB" altLang="en-US" sz="2000" dirty="0">
                <a:solidFill>
                  <a:srgbClr val="31859C"/>
                </a:solidFill>
                <a:latin typeface="Arial" panose="020B0604020202020204" pitchFamily="34" charset="0"/>
                <a:cs typeface="Arial" panose="020B0604020202020204" pitchFamily="34" charset="0"/>
              </a:rPr>
              <a:t> </a:t>
            </a:r>
            <a:r>
              <a:rPr lang="en-GB" altLang="en-US" sz="2000" dirty="0">
                <a:latin typeface="Arial" panose="020B0604020202020204" pitchFamily="34" charset="0"/>
                <a:cs typeface="Arial" panose="020B0604020202020204" pitchFamily="34" charset="0"/>
              </a:rPr>
              <a:t>Emerging Trends</a:t>
            </a:r>
          </a:p>
          <a:p>
            <a:pPr marL="342900" indent="-342900">
              <a:buFont typeface="Wingdings" panose="05000000000000000000" pitchFamily="2" charset="2"/>
              <a:buChar char="§"/>
              <a:defRPr/>
            </a:pPr>
            <a:r>
              <a:rPr lang="en-GB" altLang="en-US" sz="2000" dirty="0">
                <a:solidFill>
                  <a:srgbClr val="31859C"/>
                </a:solidFill>
                <a:latin typeface="Arial" panose="020B0604020202020204" pitchFamily="34" charset="0"/>
                <a:cs typeface="Arial" panose="020B0604020202020204" pitchFamily="34" charset="0"/>
              </a:rPr>
              <a:t> </a:t>
            </a:r>
            <a:r>
              <a:rPr lang="en-GB" altLang="en-US" sz="2000" dirty="0">
                <a:latin typeface="Arial" panose="020B0604020202020204" pitchFamily="34" charset="0"/>
                <a:cs typeface="Arial" panose="020B0604020202020204" pitchFamily="34" charset="0"/>
              </a:rPr>
              <a:t>Personal Portfolio Development</a:t>
            </a:r>
          </a:p>
        </p:txBody>
      </p:sp>
      <p:pic>
        <p:nvPicPr>
          <p:cNvPr id="3" name="Picture 2" descr="Text&#10;&#10;Description automatically generated with low confidence">
            <a:extLst>
              <a:ext uri="{FF2B5EF4-FFF2-40B4-BE49-F238E27FC236}">
                <a16:creationId xmlns:a16="http://schemas.microsoft.com/office/drawing/2014/main" id="{34E6667C-5D9C-434E-8A36-DADEA8D15D9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56642" y="4515966"/>
            <a:ext cx="1607846" cy="532197"/>
          </a:xfrm>
          <a:prstGeom prst="rect">
            <a:avLst/>
          </a:prstGeom>
        </p:spPr>
      </p:pic>
      <p:sp>
        <p:nvSpPr>
          <p:cNvPr id="9" name="TextBox 8">
            <a:extLst>
              <a:ext uri="{FF2B5EF4-FFF2-40B4-BE49-F238E27FC236}">
                <a16:creationId xmlns:a16="http://schemas.microsoft.com/office/drawing/2014/main" id="{C0BFBE77-7A48-4B96-9A1F-48EC8AC75C63}"/>
              </a:ext>
            </a:extLst>
          </p:cNvPr>
          <p:cNvSpPr txBox="1"/>
          <p:nvPr/>
        </p:nvSpPr>
        <p:spPr>
          <a:xfrm>
            <a:off x="251520" y="4768865"/>
            <a:ext cx="4528120" cy="323165"/>
          </a:xfrm>
          <a:prstGeom prst="rect">
            <a:avLst/>
          </a:prstGeom>
          <a:noFill/>
        </p:spPr>
        <p:txBody>
          <a:bodyPr wrap="square" rtlCol="0">
            <a:spAutoFit/>
          </a:bodyPr>
          <a:lstStyle/>
          <a:p>
            <a:pPr>
              <a:defRPr/>
            </a:pPr>
            <a:r>
              <a:rPr lang="en-GB" altLang="en-US" sz="1500" dirty="0">
                <a:solidFill>
                  <a:schemeClr val="bg1"/>
                </a:solidFill>
                <a:latin typeface="Arial" panose="020B0604020202020204" pitchFamily="34" charset="0"/>
                <a:cs typeface="Arial" panose="020B0604020202020204" pitchFamily="34" charset="0"/>
              </a:rPr>
              <a:t>BA Computer Games Design</a:t>
            </a:r>
            <a:endParaRPr lang="en-GB" altLang="en-US" sz="1500" dirty="0">
              <a:latin typeface="+mj-lt"/>
            </a:endParaRPr>
          </a:p>
        </p:txBody>
      </p:sp>
      <p:pic>
        <p:nvPicPr>
          <p:cNvPr id="8" name="Picture 7" descr="A model of a house&#10;&#10;Description automatically generated with low confidence">
            <a:extLst>
              <a:ext uri="{FF2B5EF4-FFF2-40B4-BE49-F238E27FC236}">
                <a16:creationId xmlns:a16="http://schemas.microsoft.com/office/drawing/2014/main" id="{7E91E359-3E2E-4FD6-AB68-CE526FFE51D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21363687">
            <a:off x="4837727" y="209776"/>
            <a:ext cx="3841070" cy="2160602"/>
          </a:xfrm>
          <a:prstGeom prst="rect">
            <a:avLst/>
          </a:prstGeom>
          <a:ln w="38100">
            <a:solidFill>
              <a:schemeClr val="accent1"/>
            </a:solidFill>
          </a:ln>
          <a:effectLst>
            <a:outerShdw blurRad="50800" dist="38100" dir="2700000" algn="tl" rotWithShape="0">
              <a:prstClr val="black">
                <a:alpha val="40000"/>
              </a:prstClr>
            </a:outerShdw>
          </a:effectLst>
        </p:spPr>
      </p:pic>
      <p:pic>
        <p:nvPicPr>
          <p:cNvPr id="4" name="Picture 3" descr="Diagram, text, whiteboard&#10;&#10;Description automatically generated with medium confidence">
            <a:extLst>
              <a:ext uri="{FF2B5EF4-FFF2-40B4-BE49-F238E27FC236}">
                <a16:creationId xmlns:a16="http://schemas.microsoft.com/office/drawing/2014/main" id="{220F49F7-5783-4005-938C-88A0E8E461B3}"/>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63669">
            <a:off x="5197465" y="2156011"/>
            <a:ext cx="2389869" cy="2206182"/>
          </a:xfrm>
          <a:prstGeom prst="rect">
            <a:avLst/>
          </a:prstGeom>
          <a:ln w="38100">
            <a:solidFill>
              <a:schemeClr val="accent1"/>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821874704"/>
      </p:ext>
    </p:extLst>
  </p:cSld>
  <p:clrMapOvr>
    <a:masterClrMapping/>
  </p:clrMapOvr>
  <p:transition advTm="15754">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Users\fad-rm1\RICH PG RESEARCH DOCS 2015\MPhil PRES - Oct 2015\1080_bg_slide 4.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20539"/>
            <a:ext cx="9144000" cy="5164039"/>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228600" y="1995686"/>
            <a:ext cx="8686800" cy="1092607"/>
          </a:xfrm>
          <a:prstGeom prst="rect">
            <a:avLst/>
          </a:prstGeom>
          <a:noFill/>
        </p:spPr>
        <p:txBody>
          <a:bodyPr wrap="square" rtlCol="0">
            <a:spAutoFit/>
          </a:bodyPr>
          <a:lstStyle/>
          <a:p>
            <a:pPr algn="ctr"/>
            <a:r>
              <a:rPr lang="en-GB" sz="2500" b="1" dirty="0">
                <a:latin typeface="Arial" panose="020B0604020202020204" pitchFamily="34" charset="0"/>
                <a:cs typeface="Arial" panose="020B0604020202020204" pitchFamily="34" charset="0"/>
              </a:rPr>
              <a:t>BA Computer Games Design</a:t>
            </a:r>
          </a:p>
          <a:p>
            <a:pPr algn="ctr"/>
            <a:r>
              <a:rPr lang="en-GB" sz="4000" dirty="0">
                <a:solidFill>
                  <a:schemeClr val="accent5">
                    <a:lumMod val="75000"/>
                  </a:schemeClr>
                </a:solidFill>
                <a:latin typeface="Arial" panose="020B0604020202020204" pitchFamily="34" charset="0"/>
                <a:cs typeface="Arial" panose="020B0604020202020204" pitchFamily="34" charset="0"/>
              </a:rPr>
              <a:t>Skills you will learn</a:t>
            </a:r>
          </a:p>
        </p:txBody>
      </p:sp>
      <p:pic>
        <p:nvPicPr>
          <p:cNvPr id="3" name="Picture 2" descr="Shape&#10;&#10;Description automatically generated with medium confidence">
            <a:extLst>
              <a:ext uri="{FF2B5EF4-FFF2-40B4-BE49-F238E27FC236}">
                <a16:creationId xmlns:a16="http://schemas.microsoft.com/office/drawing/2014/main" id="{AB2DBBD1-7A3A-4F88-8CE0-07DA216128F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47997" y="266716"/>
            <a:ext cx="3048006" cy="1008890"/>
          </a:xfrm>
          <a:prstGeom prst="rect">
            <a:avLst/>
          </a:prstGeom>
        </p:spPr>
      </p:pic>
    </p:spTree>
    <p:extLst>
      <p:ext uri="{BB962C8B-B14F-4D97-AF65-F5344CB8AC3E}">
        <p14:creationId xmlns:p14="http://schemas.microsoft.com/office/powerpoint/2010/main" val="4182978449"/>
      </p:ext>
    </p:extLst>
  </p:cSld>
  <p:clrMapOvr>
    <a:masterClrMapping/>
  </p:clrMapOvr>
  <mc:AlternateContent xmlns:mc="http://schemas.openxmlformats.org/markup-compatibility/2006">
    <mc:Choice xmlns:p14="http://schemas.microsoft.com/office/powerpoint/2010/main" Requires="p14">
      <p:transition spd="med" p14:dur="700" advTm="5974">
        <p:fade/>
      </p:transition>
    </mc:Choice>
    <mc:Fallback>
      <p:transition spd="med" advTm="5974">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C:\Users\fad-rm1\RICH PG RESEARCH DOCS 2015\MPhil PRES - Oct 2015\1080_bg_slide 4.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26" y="-20539"/>
            <a:ext cx="9144000" cy="516403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251520" y="195486"/>
            <a:ext cx="4176464" cy="4093428"/>
          </a:xfrm>
          <a:prstGeom prst="rect">
            <a:avLst/>
          </a:prstGeom>
          <a:noFill/>
        </p:spPr>
        <p:txBody>
          <a:bodyPr wrap="square" rtlCol="0">
            <a:spAutoFit/>
          </a:bodyPr>
          <a:lstStyle/>
          <a:p>
            <a:pPr>
              <a:defRPr/>
            </a:pPr>
            <a:r>
              <a:rPr lang="en-GB" altLang="en-US" sz="2000" b="1" dirty="0">
                <a:solidFill>
                  <a:schemeClr val="accent5">
                    <a:lumMod val="75000"/>
                  </a:schemeClr>
                </a:solidFill>
                <a:latin typeface="Arial" panose="020B0604020202020204" pitchFamily="34" charset="0"/>
                <a:cs typeface="Arial" panose="020B0604020202020204" pitchFamily="34" charset="0"/>
              </a:rPr>
              <a:t>SKILLS YOU WILL LEARN</a:t>
            </a:r>
          </a:p>
          <a:p>
            <a:pPr>
              <a:defRPr/>
            </a:pPr>
            <a:endParaRPr lang="en-GB" altLang="en-US" sz="2000" b="1"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
              <a:defRPr/>
            </a:pPr>
            <a:r>
              <a:rPr lang="en-GB" altLang="en-US" sz="2000" b="1" dirty="0">
                <a:solidFill>
                  <a:srgbClr val="31859C"/>
                </a:solidFill>
                <a:latin typeface="Arial" panose="020B0604020202020204" pitchFamily="34" charset="0"/>
                <a:cs typeface="Arial" panose="020B0604020202020204" pitchFamily="34" charset="0"/>
              </a:rPr>
              <a:t> </a:t>
            </a:r>
            <a:r>
              <a:rPr lang="en-GB" altLang="en-US" sz="2000" dirty="0">
                <a:latin typeface="Arial" panose="020B0604020202020204" pitchFamily="34" charset="0"/>
                <a:cs typeface="Arial" panose="020B0604020202020204" pitchFamily="34" charset="0"/>
              </a:rPr>
              <a:t>Digital Art Techniques</a:t>
            </a:r>
          </a:p>
          <a:p>
            <a:pPr marL="342900" indent="-342900">
              <a:buFont typeface="Wingdings" panose="05000000000000000000" pitchFamily="2" charset="2"/>
              <a:buChar char="§"/>
              <a:defRPr/>
            </a:pPr>
            <a:endParaRPr lang="en-GB" altLang="en-US" sz="2000"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
              <a:defRPr/>
            </a:pPr>
            <a:r>
              <a:rPr lang="en-GB" altLang="en-US" sz="2000" dirty="0">
                <a:solidFill>
                  <a:srgbClr val="31859C"/>
                </a:solidFill>
                <a:latin typeface="Arial" panose="020B0604020202020204" pitchFamily="34" charset="0"/>
                <a:cs typeface="Arial" panose="020B0604020202020204" pitchFamily="34" charset="0"/>
              </a:rPr>
              <a:t> </a:t>
            </a:r>
            <a:r>
              <a:rPr lang="en-GB" altLang="en-US" sz="2000" dirty="0">
                <a:latin typeface="Arial" panose="020B0604020202020204" pitchFamily="34" charset="0"/>
                <a:cs typeface="Arial" panose="020B0604020202020204" pitchFamily="34" charset="0"/>
              </a:rPr>
              <a:t>3D Modelling</a:t>
            </a:r>
          </a:p>
          <a:p>
            <a:pPr marL="342900" indent="-342900">
              <a:buFont typeface="Wingdings" panose="05000000000000000000" pitchFamily="2" charset="2"/>
              <a:buChar char="§"/>
              <a:defRPr/>
            </a:pPr>
            <a:endParaRPr lang="en-GB" altLang="en-US" sz="2000"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
              <a:defRPr/>
            </a:pPr>
            <a:r>
              <a:rPr lang="en-GB" altLang="en-US" sz="2000" dirty="0">
                <a:solidFill>
                  <a:srgbClr val="31859C"/>
                </a:solidFill>
                <a:latin typeface="Arial" panose="020B0604020202020204" pitchFamily="34" charset="0"/>
                <a:cs typeface="Arial" panose="020B0604020202020204" pitchFamily="34" charset="0"/>
              </a:rPr>
              <a:t> </a:t>
            </a:r>
            <a:r>
              <a:rPr lang="en-GB" altLang="en-US" sz="2000" dirty="0">
                <a:latin typeface="Arial" panose="020B0604020202020204" pitchFamily="34" charset="0"/>
                <a:cs typeface="Arial" panose="020B0604020202020204" pitchFamily="34" charset="0"/>
              </a:rPr>
              <a:t>Character Development</a:t>
            </a:r>
          </a:p>
          <a:p>
            <a:pPr marL="342900" indent="-342900">
              <a:buFont typeface="Wingdings" panose="05000000000000000000" pitchFamily="2" charset="2"/>
              <a:buChar char="§"/>
              <a:defRPr/>
            </a:pPr>
            <a:endParaRPr lang="en-GB" altLang="en-US" sz="2000"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
              <a:defRPr/>
            </a:pPr>
            <a:r>
              <a:rPr lang="en-GB" altLang="en-US" sz="2000" dirty="0">
                <a:solidFill>
                  <a:srgbClr val="31859C"/>
                </a:solidFill>
                <a:latin typeface="Arial" panose="020B0604020202020204" pitchFamily="34" charset="0"/>
                <a:cs typeface="Arial" panose="020B0604020202020204" pitchFamily="34" charset="0"/>
              </a:rPr>
              <a:t> </a:t>
            </a:r>
            <a:r>
              <a:rPr lang="en-GB" altLang="en-US" sz="2000" dirty="0">
                <a:latin typeface="Arial" panose="020B0604020202020204" pitchFamily="34" charset="0"/>
                <a:cs typeface="Arial" panose="020B0604020202020204" pitchFamily="34" charset="0"/>
              </a:rPr>
              <a:t>Rigging/Animating</a:t>
            </a:r>
          </a:p>
          <a:p>
            <a:pPr marL="342900" indent="-342900">
              <a:buFont typeface="Wingdings" panose="05000000000000000000" pitchFamily="2" charset="2"/>
              <a:buChar char="§"/>
              <a:defRPr/>
            </a:pPr>
            <a:endParaRPr lang="en-GB" altLang="en-US" sz="2000"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
              <a:defRPr/>
            </a:pPr>
            <a:r>
              <a:rPr lang="en-GB" altLang="en-US" sz="2000" dirty="0">
                <a:solidFill>
                  <a:srgbClr val="31859C"/>
                </a:solidFill>
                <a:latin typeface="Arial" panose="020B0604020202020204" pitchFamily="34" charset="0"/>
                <a:cs typeface="Arial" panose="020B0604020202020204" pitchFamily="34" charset="0"/>
              </a:rPr>
              <a:t> </a:t>
            </a:r>
            <a:r>
              <a:rPr lang="en-GB" altLang="en-US" sz="2000" dirty="0">
                <a:latin typeface="Arial" panose="020B0604020202020204" pitchFamily="34" charset="0"/>
                <a:cs typeface="Arial" panose="020B0604020202020204" pitchFamily="34" charset="0"/>
              </a:rPr>
              <a:t>Game Testing</a:t>
            </a:r>
          </a:p>
          <a:p>
            <a:pPr marL="342900" indent="-342900">
              <a:buFont typeface="Wingdings" panose="05000000000000000000" pitchFamily="2" charset="2"/>
              <a:buChar char="§"/>
              <a:defRPr/>
            </a:pPr>
            <a:endParaRPr lang="en-GB" altLang="en-US" sz="2000"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
              <a:defRPr/>
            </a:pPr>
            <a:r>
              <a:rPr lang="en-GB" altLang="en-US" sz="2000" dirty="0">
                <a:solidFill>
                  <a:srgbClr val="31859C"/>
                </a:solidFill>
                <a:latin typeface="Arial" panose="020B0604020202020204" pitchFamily="34" charset="0"/>
                <a:cs typeface="Arial" panose="020B0604020202020204" pitchFamily="34" charset="0"/>
              </a:rPr>
              <a:t> </a:t>
            </a:r>
            <a:r>
              <a:rPr lang="en-GB" altLang="en-US" sz="2000" dirty="0">
                <a:latin typeface="Arial" panose="020B0604020202020204" pitchFamily="34" charset="0"/>
                <a:cs typeface="Arial" panose="020B0604020202020204" pitchFamily="34" charset="0"/>
              </a:rPr>
              <a:t>Game Engine Implementation</a:t>
            </a:r>
          </a:p>
        </p:txBody>
      </p:sp>
      <p:pic>
        <p:nvPicPr>
          <p:cNvPr id="3" name="Picture 2" descr="Text&#10;&#10;Description automatically generated with low confidence">
            <a:extLst>
              <a:ext uri="{FF2B5EF4-FFF2-40B4-BE49-F238E27FC236}">
                <a16:creationId xmlns:a16="http://schemas.microsoft.com/office/drawing/2014/main" id="{34E6667C-5D9C-434E-8A36-DADEA8D15D9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56642" y="4515966"/>
            <a:ext cx="1607846" cy="532197"/>
          </a:xfrm>
          <a:prstGeom prst="rect">
            <a:avLst/>
          </a:prstGeom>
        </p:spPr>
      </p:pic>
      <p:sp>
        <p:nvSpPr>
          <p:cNvPr id="9" name="TextBox 8">
            <a:extLst>
              <a:ext uri="{FF2B5EF4-FFF2-40B4-BE49-F238E27FC236}">
                <a16:creationId xmlns:a16="http://schemas.microsoft.com/office/drawing/2014/main" id="{C0BFBE77-7A48-4B96-9A1F-48EC8AC75C63}"/>
              </a:ext>
            </a:extLst>
          </p:cNvPr>
          <p:cNvSpPr txBox="1"/>
          <p:nvPr/>
        </p:nvSpPr>
        <p:spPr>
          <a:xfrm>
            <a:off x="251520" y="4768865"/>
            <a:ext cx="4528120" cy="323165"/>
          </a:xfrm>
          <a:prstGeom prst="rect">
            <a:avLst/>
          </a:prstGeom>
          <a:noFill/>
        </p:spPr>
        <p:txBody>
          <a:bodyPr wrap="square" rtlCol="0">
            <a:spAutoFit/>
          </a:bodyPr>
          <a:lstStyle/>
          <a:p>
            <a:pPr>
              <a:defRPr/>
            </a:pPr>
            <a:r>
              <a:rPr lang="en-GB" altLang="en-US" sz="1500" dirty="0">
                <a:solidFill>
                  <a:schemeClr val="bg1"/>
                </a:solidFill>
                <a:latin typeface="Arial" panose="020B0604020202020204" pitchFamily="34" charset="0"/>
                <a:cs typeface="Arial" panose="020B0604020202020204" pitchFamily="34" charset="0"/>
              </a:rPr>
              <a:t>BA Computer Games Design</a:t>
            </a:r>
            <a:endParaRPr lang="en-GB" altLang="en-US" sz="1500" dirty="0">
              <a:latin typeface="+mj-lt"/>
            </a:endParaRPr>
          </a:p>
        </p:txBody>
      </p:sp>
      <p:sp>
        <p:nvSpPr>
          <p:cNvPr id="8" name="TextBox 7">
            <a:extLst>
              <a:ext uri="{FF2B5EF4-FFF2-40B4-BE49-F238E27FC236}">
                <a16:creationId xmlns:a16="http://schemas.microsoft.com/office/drawing/2014/main" id="{FECAB5F8-2DFD-448A-B399-46B3DC0EEDD0}"/>
              </a:ext>
            </a:extLst>
          </p:cNvPr>
          <p:cNvSpPr txBox="1"/>
          <p:nvPr/>
        </p:nvSpPr>
        <p:spPr>
          <a:xfrm>
            <a:off x="4395414" y="195486"/>
            <a:ext cx="4713090" cy="4093428"/>
          </a:xfrm>
          <a:prstGeom prst="rect">
            <a:avLst/>
          </a:prstGeom>
          <a:noFill/>
        </p:spPr>
        <p:txBody>
          <a:bodyPr wrap="square" rtlCol="0">
            <a:spAutoFit/>
          </a:bodyPr>
          <a:lstStyle/>
          <a:p>
            <a:pPr>
              <a:defRPr/>
            </a:pPr>
            <a:endParaRPr lang="en-GB" altLang="en-US" sz="2000" b="1" dirty="0">
              <a:latin typeface="Arial" panose="020B0604020202020204" pitchFamily="34" charset="0"/>
              <a:cs typeface="Arial" panose="020B0604020202020204" pitchFamily="34" charset="0"/>
            </a:endParaRPr>
          </a:p>
          <a:p>
            <a:pPr>
              <a:defRPr/>
            </a:pPr>
            <a:endParaRPr lang="en-GB" altLang="en-US" sz="2000" b="1"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
              <a:defRPr/>
            </a:pPr>
            <a:r>
              <a:rPr lang="en-GB" altLang="en-US" sz="2000" b="1" dirty="0">
                <a:solidFill>
                  <a:srgbClr val="31859C"/>
                </a:solidFill>
                <a:latin typeface="Arial" panose="020B0604020202020204" pitchFamily="34" charset="0"/>
                <a:cs typeface="Arial" panose="020B0604020202020204" pitchFamily="34" charset="0"/>
              </a:rPr>
              <a:t> </a:t>
            </a:r>
            <a:r>
              <a:rPr lang="en-GB" altLang="en-US" sz="2000" dirty="0">
                <a:latin typeface="Arial" panose="020B0604020202020204" pitchFamily="34" charset="0"/>
                <a:cs typeface="Arial" panose="020B0604020202020204" pitchFamily="34" charset="0"/>
              </a:rPr>
              <a:t>Game Design Theory</a:t>
            </a:r>
          </a:p>
          <a:p>
            <a:pPr marL="342900" indent="-342900">
              <a:buFont typeface="Wingdings" panose="05000000000000000000" pitchFamily="2" charset="2"/>
              <a:buChar char="§"/>
              <a:defRPr/>
            </a:pPr>
            <a:endParaRPr lang="en-GB" altLang="en-US" sz="2000"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
              <a:defRPr/>
            </a:pPr>
            <a:r>
              <a:rPr lang="en-GB" altLang="en-US" sz="2000" dirty="0">
                <a:solidFill>
                  <a:srgbClr val="31859C"/>
                </a:solidFill>
                <a:latin typeface="Arial" panose="020B0604020202020204" pitchFamily="34" charset="0"/>
                <a:cs typeface="Arial" panose="020B0604020202020204" pitchFamily="34" charset="0"/>
              </a:rPr>
              <a:t> </a:t>
            </a:r>
            <a:r>
              <a:rPr lang="en-GB" altLang="en-US" sz="2000" dirty="0">
                <a:latin typeface="Arial" panose="020B0604020202020204" pitchFamily="34" charset="0"/>
                <a:cs typeface="Arial" panose="020B0604020202020204" pitchFamily="34" charset="0"/>
              </a:rPr>
              <a:t>Team Skills</a:t>
            </a:r>
          </a:p>
          <a:p>
            <a:pPr marL="342900" indent="-342900">
              <a:buFont typeface="Wingdings" panose="05000000000000000000" pitchFamily="2" charset="2"/>
              <a:buChar char="§"/>
              <a:defRPr/>
            </a:pPr>
            <a:endParaRPr lang="en-GB" altLang="en-US" sz="2000"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
              <a:defRPr/>
            </a:pPr>
            <a:r>
              <a:rPr lang="en-GB" altLang="en-US" sz="2000" dirty="0">
                <a:solidFill>
                  <a:srgbClr val="31859C"/>
                </a:solidFill>
                <a:latin typeface="Arial" panose="020B0604020202020204" pitchFamily="34" charset="0"/>
                <a:cs typeface="Arial" panose="020B0604020202020204" pitchFamily="34" charset="0"/>
              </a:rPr>
              <a:t> </a:t>
            </a:r>
            <a:r>
              <a:rPr lang="en-GB" altLang="en-US" sz="2000" dirty="0">
                <a:latin typeface="Arial" panose="020B0604020202020204" pitchFamily="34" charset="0"/>
                <a:cs typeface="Arial" panose="020B0604020202020204" pitchFamily="34" charset="0"/>
              </a:rPr>
              <a:t>Confidence Building</a:t>
            </a:r>
          </a:p>
          <a:p>
            <a:pPr marL="342900" indent="-342900">
              <a:buFont typeface="Wingdings" panose="05000000000000000000" pitchFamily="2" charset="2"/>
              <a:buChar char="§"/>
              <a:defRPr/>
            </a:pPr>
            <a:endParaRPr lang="en-GB" altLang="en-US" sz="2000"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
              <a:defRPr/>
            </a:pPr>
            <a:r>
              <a:rPr lang="en-GB" altLang="en-US" sz="2000" dirty="0">
                <a:solidFill>
                  <a:srgbClr val="31859C"/>
                </a:solidFill>
                <a:latin typeface="Arial" panose="020B0604020202020204" pitchFamily="34" charset="0"/>
                <a:cs typeface="Arial" panose="020B0604020202020204" pitchFamily="34" charset="0"/>
              </a:rPr>
              <a:t> </a:t>
            </a:r>
            <a:r>
              <a:rPr lang="en-GB" altLang="en-US" sz="2000" dirty="0">
                <a:latin typeface="Arial" panose="020B0604020202020204" pitchFamily="34" charset="0"/>
                <a:cs typeface="Arial" panose="020B0604020202020204" pitchFamily="34" charset="0"/>
              </a:rPr>
              <a:t>Portfolio Development</a:t>
            </a:r>
          </a:p>
          <a:p>
            <a:pPr marL="342900" indent="-342900">
              <a:buFont typeface="Wingdings" panose="05000000000000000000" pitchFamily="2" charset="2"/>
              <a:buChar char="§"/>
              <a:defRPr/>
            </a:pPr>
            <a:endParaRPr lang="en-GB" altLang="en-US" sz="2000"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
              <a:defRPr/>
            </a:pPr>
            <a:r>
              <a:rPr lang="en-GB" altLang="en-US" sz="2000" dirty="0">
                <a:solidFill>
                  <a:srgbClr val="31859C"/>
                </a:solidFill>
                <a:latin typeface="Arial" panose="020B0604020202020204" pitchFamily="34" charset="0"/>
                <a:cs typeface="Arial" panose="020B0604020202020204" pitchFamily="34" charset="0"/>
              </a:rPr>
              <a:t> </a:t>
            </a:r>
            <a:r>
              <a:rPr lang="en-GB" altLang="en-US" sz="2000" dirty="0">
                <a:latin typeface="Arial" panose="020B0604020202020204" pitchFamily="34" charset="0"/>
                <a:cs typeface="Arial" panose="020B0604020202020204" pitchFamily="34" charset="0"/>
              </a:rPr>
              <a:t>Self-promotion Skills</a:t>
            </a:r>
          </a:p>
          <a:p>
            <a:pPr marL="342900" indent="-342900">
              <a:buFont typeface="Wingdings" panose="05000000000000000000" pitchFamily="2" charset="2"/>
              <a:buChar char="§"/>
              <a:defRPr/>
            </a:pPr>
            <a:endParaRPr lang="en-GB" altLang="en-US" sz="2000"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
              <a:defRPr/>
            </a:pPr>
            <a:r>
              <a:rPr lang="en-GB" altLang="en-US" sz="2000" dirty="0">
                <a:solidFill>
                  <a:srgbClr val="31859C"/>
                </a:solidFill>
                <a:latin typeface="Arial" panose="020B0604020202020204" pitchFamily="34" charset="0"/>
                <a:cs typeface="Arial" panose="020B0604020202020204" pitchFamily="34" charset="0"/>
              </a:rPr>
              <a:t> </a:t>
            </a:r>
            <a:r>
              <a:rPr lang="en-GB" altLang="en-US" sz="2000" dirty="0">
                <a:latin typeface="Arial" panose="020B0604020202020204" pitchFamily="34" charset="0"/>
                <a:cs typeface="Arial" panose="020B0604020202020204" pitchFamily="34" charset="0"/>
              </a:rPr>
              <a:t>Research and analytical thinking</a:t>
            </a:r>
          </a:p>
        </p:txBody>
      </p:sp>
    </p:spTree>
    <p:extLst>
      <p:ext uri="{BB962C8B-B14F-4D97-AF65-F5344CB8AC3E}">
        <p14:creationId xmlns:p14="http://schemas.microsoft.com/office/powerpoint/2010/main" val="3972178497"/>
      </p:ext>
    </p:extLst>
  </p:cSld>
  <p:clrMapOvr>
    <a:masterClrMapping/>
  </p:clrMapOvr>
  <p:transition advTm="16146">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C:\Users\fad-rm1\RICH PG RESEARCH DOCS 2015\MPhil PRES - Oct 2015\1080_bg_slide 4.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26" y="-20539"/>
            <a:ext cx="9144000" cy="516403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251520" y="195486"/>
            <a:ext cx="5904656" cy="3477875"/>
          </a:xfrm>
          <a:prstGeom prst="rect">
            <a:avLst/>
          </a:prstGeom>
          <a:noFill/>
        </p:spPr>
        <p:txBody>
          <a:bodyPr wrap="square" rtlCol="0">
            <a:spAutoFit/>
          </a:bodyPr>
          <a:lstStyle/>
          <a:p>
            <a:pPr>
              <a:defRPr/>
            </a:pPr>
            <a:r>
              <a:rPr lang="en-GB" altLang="en-US" sz="2000" b="1" dirty="0">
                <a:solidFill>
                  <a:schemeClr val="accent5">
                    <a:lumMod val="75000"/>
                  </a:schemeClr>
                </a:solidFill>
                <a:latin typeface="Arial" panose="020B0604020202020204" pitchFamily="34" charset="0"/>
                <a:cs typeface="Arial" panose="020B0604020202020204" pitchFamily="34" charset="0"/>
              </a:rPr>
              <a:t>SKILLS YOU WILL LEARN</a:t>
            </a:r>
            <a:endParaRPr lang="en-GB" sz="2000" b="0" i="0" dirty="0">
              <a:effectLst/>
              <a:latin typeface="Arial" panose="020B0604020202020204" pitchFamily="34" charset="0"/>
              <a:cs typeface="Arial" panose="020B0604020202020204" pitchFamily="34" charset="0"/>
            </a:endParaRPr>
          </a:p>
          <a:p>
            <a:pPr algn="just">
              <a:defRPr/>
            </a:pPr>
            <a:endParaRPr lang="en-GB" sz="2000" dirty="0">
              <a:latin typeface="Arial" panose="020B0604020202020204" pitchFamily="34" charset="0"/>
              <a:cs typeface="Arial" panose="020B0604020202020204" pitchFamily="34" charset="0"/>
            </a:endParaRPr>
          </a:p>
          <a:p>
            <a:pPr algn="just">
              <a:defRPr/>
            </a:pPr>
            <a:endParaRPr lang="en-GB" sz="2000" dirty="0">
              <a:latin typeface="Arial" panose="020B0604020202020204" pitchFamily="34" charset="0"/>
              <a:cs typeface="Arial" panose="020B0604020202020204" pitchFamily="34" charset="0"/>
            </a:endParaRPr>
          </a:p>
          <a:p>
            <a:pPr algn="just">
              <a:defRPr/>
            </a:pPr>
            <a:r>
              <a:rPr lang="en-GB" sz="2000" b="0" i="0" dirty="0">
                <a:effectLst/>
                <a:latin typeface="Arial" panose="020B0604020202020204" pitchFamily="34" charset="0"/>
                <a:cs typeface="Arial" panose="020B0604020202020204" pitchFamily="34" charset="0"/>
              </a:rPr>
              <a:t>The course is also part of </a:t>
            </a:r>
            <a:r>
              <a:rPr lang="en-GB" sz="2000" b="1" i="0" dirty="0">
                <a:effectLst/>
                <a:latin typeface="Arial" panose="020B0604020202020204" pitchFamily="34" charset="0"/>
                <a:cs typeface="Arial" panose="020B0604020202020204" pitchFamily="34" charset="0"/>
              </a:rPr>
              <a:t>Sony Interactive Entertainment</a:t>
            </a:r>
            <a:r>
              <a:rPr lang="en-GB" sz="2000" b="0" i="0" dirty="0">
                <a:effectLst/>
                <a:latin typeface="Arial" panose="020B0604020202020204" pitchFamily="34" charset="0"/>
                <a:cs typeface="Arial" panose="020B0604020202020204" pitchFamily="34" charset="0"/>
              </a:rPr>
              <a:t>’s Global Academic Programme, </a:t>
            </a:r>
            <a:r>
              <a:rPr lang="en-GB" sz="2000" b="1" i="0" dirty="0" err="1">
                <a:effectLst/>
                <a:latin typeface="Arial" panose="020B0604020202020204" pitchFamily="34" charset="0"/>
                <a:cs typeface="Arial" panose="020B0604020202020204" pitchFamily="34" charset="0"/>
              </a:rPr>
              <a:t>PlayStation®First</a:t>
            </a:r>
            <a:r>
              <a:rPr lang="en-GB" sz="2000" b="0" i="0" dirty="0">
                <a:effectLst/>
                <a:latin typeface="Arial" panose="020B0604020202020204" pitchFamily="34" charset="0"/>
                <a:cs typeface="Arial" panose="020B0604020202020204" pitchFamily="34" charset="0"/>
              </a:rPr>
              <a:t>.  This exciting partnership gives our Computer Games Design students access to </a:t>
            </a:r>
            <a:r>
              <a:rPr lang="en-GB" sz="2000" b="1" i="0" dirty="0">
                <a:effectLst/>
                <a:latin typeface="Arial" panose="020B0604020202020204" pitchFamily="34" charset="0"/>
                <a:cs typeface="Arial" panose="020B0604020202020204" pitchFamily="34" charset="0"/>
              </a:rPr>
              <a:t>PlayStation development tools</a:t>
            </a:r>
            <a:r>
              <a:rPr lang="en-GB" sz="2000" b="0" i="0" dirty="0">
                <a:effectLst/>
                <a:latin typeface="Arial" panose="020B0604020202020204" pitchFamily="34" charset="0"/>
                <a:cs typeface="Arial" panose="020B0604020202020204" pitchFamily="34" charset="0"/>
              </a:rPr>
              <a:t>; the same professional hardware used by game studios around the world to create ground-breaking games on PlayStation.</a:t>
            </a:r>
            <a:endParaRPr lang="en-GB" altLang="en-US" sz="2000" b="1" dirty="0">
              <a:latin typeface="+mj-lt"/>
            </a:endParaRPr>
          </a:p>
        </p:txBody>
      </p:sp>
      <p:pic>
        <p:nvPicPr>
          <p:cNvPr id="3" name="Picture 2" descr="Text&#10;&#10;Description automatically generated with low confidence">
            <a:extLst>
              <a:ext uri="{FF2B5EF4-FFF2-40B4-BE49-F238E27FC236}">
                <a16:creationId xmlns:a16="http://schemas.microsoft.com/office/drawing/2014/main" id="{34E6667C-5D9C-434E-8A36-DADEA8D15D9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56642" y="4515966"/>
            <a:ext cx="1607846" cy="532197"/>
          </a:xfrm>
          <a:prstGeom prst="rect">
            <a:avLst/>
          </a:prstGeom>
        </p:spPr>
      </p:pic>
      <p:sp>
        <p:nvSpPr>
          <p:cNvPr id="9" name="TextBox 8">
            <a:extLst>
              <a:ext uri="{FF2B5EF4-FFF2-40B4-BE49-F238E27FC236}">
                <a16:creationId xmlns:a16="http://schemas.microsoft.com/office/drawing/2014/main" id="{C0BFBE77-7A48-4B96-9A1F-48EC8AC75C63}"/>
              </a:ext>
            </a:extLst>
          </p:cNvPr>
          <p:cNvSpPr txBox="1"/>
          <p:nvPr/>
        </p:nvSpPr>
        <p:spPr>
          <a:xfrm>
            <a:off x="251520" y="4768865"/>
            <a:ext cx="4528120" cy="323165"/>
          </a:xfrm>
          <a:prstGeom prst="rect">
            <a:avLst/>
          </a:prstGeom>
          <a:noFill/>
        </p:spPr>
        <p:txBody>
          <a:bodyPr wrap="square" rtlCol="0">
            <a:spAutoFit/>
          </a:bodyPr>
          <a:lstStyle/>
          <a:p>
            <a:pPr>
              <a:defRPr/>
            </a:pPr>
            <a:r>
              <a:rPr lang="en-GB" altLang="en-US" sz="1500" dirty="0">
                <a:solidFill>
                  <a:schemeClr val="bg1"/>
                </a:solidFill>
                <a:latin typeface="Arial" panose="020B0604020202020204" pitchFamily="34" charset="0"/>
                <a:cs typeface="Arial" panose="020B0604020202020204" pitchFamily="34" charset="0"/>
              </a:rPr>
              <a:t>BA Computer Games Design</a:t>
            </a:r>
            <a:endParaRPr lang="en-GB" altLang="en-US" sz="1500" dirty="0">
              <a:latin typeface="+mj-lt"/>
            </a:endParaRPr>
          </a:p>
        </p:txBody>
      </p:sp>
      <p:pic>
        <p:nvPicPr>
          <p:cNvPr id="4" name="Picture 3" descr="Icon&#10;&#10;Description automatically generated with medium confidence">
            <a:extLst>
              <a:ext uri="{FF2B5EF4-FFF2-40B4-BE49-F238E27FC236}">
                <a16:creationId xmlns:a16="http://schemas.microsoft.com/office/drawing/2014/main" id="{D7C8581E-3004-45B4-9F43-E6896E94B96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588224" y="1419622"/>
            <a:ext cx="1857375" cy="1790700"/>
          </a:xfrm>
          <a:prstGeom prst="rect">
            <a:avLst/>
          </a:prstGeom>
        </p:spPr>
      </p:pic>
    </p:spTree>
    <p:extLst>
      <p:ext uri="{BB962C8B-B14F-4D97-AF65-F5344CB8AC3E}">
        <p14:creationId xmlns:p14="http://schemas.microsoft.com/office/powerpoint/2010/main" val="1375701158"/>
      </p:ext>
    </p:extLst>
  </p:cSld>
  <p:clrMapOvr>
    <a:masterClrMapping/>
  </p:clrMapOvr>
  <p:transition advTm="16440">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Users\fad-rm1\RICH PG RESEARCH DOCS 2015\MPhil PRES - Oct 2015\1080_bg_slide 4.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20539"/>
            <a:ext cx="9144000" cy="5164039"/>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228600" y="1995686"/>
            <a:ext cx="8686800" cy="1092607"/>
          </a:xfrm>
          <a:prstGeom prst="rect">
            <a:avLst/>
          </a:prstGeom>
          <a:noFill/>
        </p:spPr>
        <p:txBody>
          <a:bodyPr wrap="square" rtlCol="0">
            <a:spAutoFit/>
          </a:bodyPr>
          <a:lstStyle/>
          <a:p>
            <a:pPr algn="ctr"/>
            <a:r>
              <a:rPr lang="en-GB" sz="2500" b="1" dirty="0">
                <a:latin typeface="Arial" panose="020B0604020202020204" pitchFamily="34" charset="0"/>
                <a:cs typeface="Arial" panose="020B0604020202020204" pitchFamily="34" charset="0"/>
              </a:rPr>
              <a:t>BA Computer Games Design</a:t>
            </a:r>
          </a:p>
          <a:p>
            <a:pPr algn="ctr"/>
            <a:r>
              <a:rPr lang="en-GB" sz="4000" dirty="0">
                <a:solidFill>
                  <a:schemeClr val="accent5">
                    <a:lumMod val="75000"/>
                  </a:schemeClr>
                </a:solidFill>
                <a:latin typeface="Arial" panose="020B0604020202020204" pitchFamily="34" charset="0"/>
                <a:cs typeface="Arial" panose="020B0604020202020204" pitchFamily="34" charset="0"/>
              </a:rPr>
              <a:t>Graduate Job Pathways</a:t>
            </a:r>
          </a:p>
        </p:txBody>
      </p:sp>
      <p:pic>
        <p:nvPicPr>
          <p:cNvPr id="3" name="Picture 2" descr="Shape&#10;&#10;Description automatically generated with medium confidence">
            <a:extLst>
              <a:ext uri="{FF2B5EF4-FFF2-40B4-BE49-F238E27FC236}">
                <a16:creationId xmlns:a16="http://schemas.microsoft.com/office/drawing/2014/main" id="{AB2DBBD1-7A3A-4F88-8CE0-07DA216128F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47997" y="266716"/>
            <a:ext cx="3048006" cy="1008890"/>
          </a:xfrm>
          <a:prstGeom prst="rect">
            <a:avLst/>
          </a:prstGeom>
        </p:spPr>
      </p:pic>
    </p:spTree>
    <p:extLst>
      <p:ext uri="{BB962C8B-B14F-4D97-AF65-F5344CB8AC3E}">
        <p14:creationId xmlns:p14="http://schemas.microsoft.com/office/powerpoint/2010/main" val="1622517454"/>
      </p:ext>
    </p:extLst>
  </p:cSld>
  <p:clrMapOvr>
    <a:masterClrMapping/>
  </p:clrMapOvr>
  <mc:AlternateContent xmlns:mc="http://schemas.openxmlformats.org/markup-compatibility/2006">
    <mc:Choice xmlns:p14="http://schemas.microsoft.com/office/powerpoint/2010/main" Requires="p14">
      <p:transition spd="med" p14:dur="700" advTm="5608">
        <p:fade/>
      </p:transition>
    </mc:Choice>
    <mc:Fallback>
      <p:transition spd="med" advTm="5608">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C:\Users\fad-rm1\RICH PG RESEARCH DOCS 2015\MPhil PRES - Oct 2015\1080_bg_slide 4.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26" y="-20539"/>
            <a:ext cx="9144000" cy="516403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251520" y="195486"/>
            <a:ext cx="7992888" cy="4093428"/>
          </a:xfrm>
          <a:prstGeom prst="rect">
            <a:avLst/>
          </a:prstGeom>
          <a:noFill/>
        </p:spPr>
        <p:txBody>
          <a:bodyPr wrap="square" rtlCol="0">
            <a:spAutoFit/>
          </a:bodyPr>
          <a:lstStyle/>
          <a:p>
            <a:pPr>
              <a:defRPr/>
            </a:pPr>
            <a:r>
              <a:rPr lang="en-GB" altLang="en-US" sz="2000" b="1" dirty="0">
                <a:solidFill>
                  <a:schemeClr val="accent5">
                    <a:lumMod val="75000"/>
                  </a:schemeClr>
                </a:solidFill>
                <a:latin typeface="Arial" panose="020B0604020202020204" pitchFamily="34" charset="0"/>
                <a:cs typeface="Arial" panose="020B0604020202020204" pitchFamily="34" charset="0"/>
              </a:rPr>
              <a:t>GRADUATE JOB PATHWAYS</a:t>
            </a:r>
          </a:p>
          <a:p>
            <a:pPr>
              <a:defRPr/>
            </a:pPr>
            <a:endParaRPr lang="en-GB" altLang="en-US" sz="2000" b="1" dirty="0">
              <a:solidFill>
                <a:schemeClr val="accent5">
                  <a:lumMod val="75000"/>
                </a:schemeClr>
              </a:solidFill>
              <a:latin typeface="Arial" panose="020B0604020202020204" pitchFamily="34" charset="0"/>
              <a:cs typeface="Arial" panose="020B0604020202020204" pitchFamily="34" charset="0"/>
            </a:endParaRPr>
          </a:p>
          <a:p>
            <a:pPr>
              <a:defRPr/>
            </a:pPr>
            <a:r>
              <a:rPr lang="en-GB" sz="2000" b="0" i="0" dirty="0">
                <a:effectLst/>
                <a:latin typeface="Arial" panose="020B0604020202020204" pitchFamily="34" charset="0"/>
                <a:cs typeface="Arial" panose="020B0604020202020204" pitchFamily="34" charset="0"/>
              </a:rPr>
              <a:t>Our graduates have gone on to work with prominent and successful companies such as:</a:t>
            </a:r>
          </a:p>
          <a:p>
            <a:pPr>
              <a:defRPr/>
            </a:pPr>
            <a:endParaRPr lang="en-GB" sz="2000"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
              <a:defRPr/>
            </a:pPr>
            <a:r>
              <a:rPr lang="en-GB" sz="2000" b="1" i="0" dirty="0">
                <a:solidFill>
                  <a:srgbClr val="31859C"/>
                </a:solidFill>
                <a:effectLst/>
                <a:latin typeface="Arial" panose="020B0604020202020204" pitchFamily="34" charset="0"/>
                <a:cs typeface="Arial" panose="020B0604020202020204" pitchFamily="34" charset="0"/>
              </a:rPr>
              <a:t>  </a:t>
            </a:r>
            <a:r>
              <a:rPr lang="en-GB" sz="2000" b="1" i="0" dirty="0">
                <a:effectLst/>
                <a:latin typeface="Arial" panose="020B0604020202020204" pitchFamily="34" charset="0"/>
                <a:cs typeface="Arial" panose="020B0604020202020204" pitchFamily="34" charset="0"/>
              </a:rPr>
              <a:t>Rockstar North</a:t>
            </a:r>
          </a:p>
          <a:p>
            <a:pPr>
              <a:defRPr/>
            </a:pPr>
            <a:r>
              <a:rPr lang="en-GB" sz="1000" b="1" dirty="0">
                <a:latin typeface="Arial" panose="020B0604020202020204" pitchFamily="34" charset="0"/>
                <a:cs typeface="Arial" panose="020B0604020202020204" pitchFamily="34" charset="0"/>
              </a:rPr>
              <a:t> </a:t>
            </a:r>
          </a:p>
          <a:p>
            <a:pPr marL="342900" indent="-342900">
              <a:buFont typeface="Wingdings" panose="05000000000000000000" pitchFamily="2" charset="2"/>
              <a:buChar char="§"/>
              <a:defRPr/>
            </a:pPr>
            <a:r>
              <a:rPr lang="en-GB" sz="2000" b="1" i="0" dirty="0">
                <a:solidFill>
                  <a:srgbClr val="31859C"/>
                </a:solidFill>
                <a:effectLst/>
                <a:latin typeface="Arial" panose="020B0604020202020204" pitchFamily="34" charset="0"/>
                <a:cs typeface="Arial" panose="020B0604020202020204" pitchFamily="34" charset="0"/>
              </a:rPr>
              <a:t>  </a:t>
            </a:r>
            <a:r>
              <a:rPr lang="en-GB" sz="2000" b="1" i="0" dirty="0">
                <a:effectLst/>
                <a:latin typeface="Arial" panose="020B0604020202020204" pitchFamily="34" charset="0"/>
                <a:cs typeface="Arial" panose="020B0604020202020204" pitchFamily="34" charset="0"/>
              </a:rPr>
              <a:t>Electronic Arts</a:t>
            </a:r>
          </a:p>
          <a:p>
            <a:pPr>
              <a:defRPr/>
            </a:pPr>
            <a:r>
              <a:rPr lang="en-GB" sz="1000" b="1" dirty="0">
                <a:latin typeface="Arial" panose="020B0604020202020204" pitchFamily="34" charset="0"/>
                <a:cs typeface="Arial" panose="020B0604020202020204" pitchFamily="34" charset="0"/>
              </a:rPr>
              <a:t> </a:t>
            </a:r>
          </a:p>
          <a:p>
            <a:pPr marL="342900" indent="-342900">
              <a:buFont typeface="Wingdings" panose="05000000000000000000" pitchFamily="2" charset="2"/>
              <a:buChar char="§"/>
              <a:defRPr/>
            </a:pPr>
            <a:r>
              <a:rPr lang="en-GB" sz="2000" b="1" i="0" dirty="0">
                <a:solidFill>
                  <a:srgbClr val="31859C"/>
                </a:solidFill>
                <a:effectLst/>
                <a:latin typeface="Arial" panose="020B0604020202020204" pitchFamily="34" charset="0"/>
                <a:cs typeface="Arial" panose="020B0604020202020204" pitchFamily="34" charset="0"/>
              </a:rPr>
              <a:t>  </a:t>
            </a:r>
            <a:r>
              <a:rPr lang="en-GB" sz="2000" b="1" i="0" dirty="0">
                <a:effectLst/>
                <a:latin typeface="Arial" panose="020B0604020202020204" pitchFamily="34" charset="0"/>
                <a:cs typeface="Arial" panose="020B0604020202020204" pitchFamily="34" charset="0"/>
              </a:rPr>
              <a:t>Criterion</a:t>
            </a:r>
          </a:p>
          <a:p>
            <a:pPr>
              <a:defRPr/>
            </a:pPr>
            <a:r>
              <a:rPr lang="en-GB" sz="1000" b="1" i="0" dirty="0">
                <a:effectLst/>
                <a:latin typeface="Arial" panose="020B0604020202020204" pitchFamily="34" charset="0"/>
                <a:cs typeface="Arial" panose="020B0604020202020204" pitchFamily="34" charset="0"/>
              </a:rPr>
              <a:t> </a:t>
            </a:r>
          </a:p>
          <a:p>
            <a:pPr marL="342900" indent="-342900">
              <a:buFont typeface="Wingdings" panose="05000000000000000000" pitchFamily="2" charset="2"/>
              <a:buChar char="§"/>
              <a:defRPr/>
            </a:pPr>
            <a:r>
              <a:rPr lang="en-GB" sz="2000" b="1" i="0" dirty="0">
                <a:solidFill>
                  <a:srgbClr val="31859C"/>
                </a:solidFill>
                <a:effectLst/>
                <a:latin typeface="Arial" panose="020B0604020202020204" pitchFamily="34" charset="0"/>
                <a:cs typeface="Arial" panose="020B0604020202020204" pitchFamily="34" charset="0"/>
              </a:rPr>
              <a:t>  </a:t>
            </a:r>
            <a:r>
              <a:rPr lang="en-GB" sz="2000" b="1" i="0" dirty="0">
                <a:effectLst/>
                <a:latin typeface="Arial" panose="020B0604020202020204" pitchFamily="34" charset="0"/>
                <a:cs typeface="Arial" panose="020B0604020202020204" pitchFamily="34" charset="0"/>
              </a:rPr>
              <a:t>Creative Assembly</a:t>
            </a:r>
          </a:p>
          <a:p>
            <a:pPr>
              <a:defRPr/>
            </a:pPr>
            <a:r>
              <a:rPr lang="en-GB" sz="1000" b="1" dirty="0">
                <a:latin typeface="Arial" panose="020B0604020202020204" pitchFamily="34" charset="0"/>
                <a:cs typeface="Arial" panose="020B0604020202020204" pitchFamily="34" charset="0"/>
              </a:rPr>
              <a:t> </a:t>
            </a:r>
            <a:endParaRPr lang="en-GB" sz="1000" b="1" i="0" dirty="0">
              <a:effectLst/>
              <a:latin typeface="Arial" panose="020B0604020202020204" pitchFamily="34" charset="0"/>
              <a:cs typeface="Arial" panose="020B0604020202020204" pitchFamily="34" charset="0"/>
            </a:endParaRPr>
          </a:p>
          <a:p>
            <a:pPr marL="342900" indent="-342900">
              <a:buFont typeface="Wingdings" panose="05000000000000000000" pitchFamily="2" charset="2"/>
              <a:buChar char="§"/>
              <a:defRPr/>
            </a:pPr>
            <a:r>
              <a:rPr lang="en-GB" sz="2000" b="1" i="0" dirty="0">
                <a:solidFill>
                  <a:srgbClr val="31859C"/>
                </a:solidFill>
                <a:effectLst/>
                <a:latin typeface="Arial" panose="020B0604020202020204" pitchFamily="34" charset="0"/>
                <a:cs typeface="Arial" panose="020B0604020202020204" pitchFamily="34" charset="0"/>
              </a:rPr>
              <a:t>  </a:t>
            </a:r>
            <a:r>
              <a:rPr lang="en-GB" sz="2000" b="1" i="0" dirty="0">
                <a:effectLst/>
                <a:latin typeface="Arial" panose="020B0604020202020204" pitchFamily="34" charset="0"/>
                <a:cs typeface="Arial" panose="020B0604020202020204" pitchFamily="34" charset="0"/>
              </a:rPr>
              <a:t>Traveller's Tales</a:t>
            </a:r>
          </a:p>
          <a:p>
            <a:pPr>
              <a:defRPr/>
            </a:pPr>
            <a:endParaRPr lang="en-GB" sz="2000" dirty="0">
              <a:solidFill>
                <a:schemeClr val="accent2"/>
              </a:solidFill>
              <a:latin typeface="Arial" panose="020B0604020202020204" pitchFamily="34" charset="0"/>
              <a:cs typeface="Arial" panose="020B0604020202020204" pitchFamily="34" charset="0"/>
            </a:endParaRPr>
          </a:p>
        </p:txBody>
      </p:sp>
      <p:pic>
        <p:nvPicPr>
          <p:cNvPr id="3" name="Picture 2" descr="Text&#10;&#10;Description automatically generated with low confidence">
            <a:extLst>
              <a:ext uri="{FF2B5EF4-FFF2-40B4-BE49-F238E27FC236}">
                <a16:creationId xmlns:a16="http://schemas.microsoft.com/office/drawing/2014/main" id="{34E6667C-5D9C-434E-8A36-DADEA8D15D9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56642" y="4515966"/>
            <a:ext cx="1607846" cy="532197"/>
          </a:xfrm>
          <a:prstGeom prst="rect">
            <a:avLst/>
          </a:prstGeom>
        </p:spPr>
      </p:pic>
      <p:sp>
        <p:nvSpPr>
          <p:cNvPr id="9" name="TextBox 8">
            <a:extLst>
              <a:ext uri="{FF2B5EF4-FFF2-40B4-BE49-F238E27FC236}">
                <a16:creationId xmlns:a16="http://schemas.microsoft.com/office/drawing/2014/main" id="{C0BFBE77-7A48-4B96-9A1F-48EC8AC75C63}"/>
              </a:ext>
            </a:extLst>
          </p:cNvPr>
          <p:cNvSpPr txBox="1"/>
          <p:nvPr/>
        </p:nvSpPr>
        <p:spPr>
          <a:xfrm>
            <a:off x="251520" y="4768865"/>
            <a:ext cx="4528120" cy="323165"/>
          </a:xfrm>
          <a:prstGeom prst="rect">
            <a:avLst/>
          </a:prstGeom>
          <a:noFill/>
        </p:spPr>
        <p:txBody>
          <a:bodyPr wrap="square" rtlCol="0">
            <a:spAutoFit/>
          </a:bodyPr>
          <a:lstStyle/>
          <a:p>
            <a:pPr>
              <a:defRPr/>
            </a:pPr>
            <a:r>
              <a:rPr lang="en-GB" altLang="en-US" sz="1500" dirty="0">
                <a:solidFill>
                  <a:schemeClr val="bg1"/>
                </a:solidFill>
                <a:latin typeface="Arial" panose="020B0604020202020204" pitchFamily="34" charset="0"/>
                <a:cs typeface="Arial" panose="020B0604020202020204" pitchFamily="34" charset="0"/>
              </a:rPr>
              <a:t>BA Computer Games Design</a:t>
            </a:r>
            <a:endParaRPr lang="en-GB" altLang="en-US" sz="1500" dirty="0">
              <a:latin typeface="+mj-lt"/>
            </a:endParaRPr>
          </a:p>
        </p:txBody>
      </p:sp>
      <p:pic>
        <p:nvPicPr>
          <p:cNvPr id="4" name="Picture 3" descr="Shape&#10;&#10;Description automatically generated with medium confidence">
            <a:extLst>
              <a:ext uri="{FF2B5EF4-FFF2-40B4-BE49-F238E27FC236}">
                <a16:creationId xmlns:a16="http://schemas.microsoft.com/office/drawing/2014/main" id="{08F57F3B-596E-4EA9-A2B6-ACEBAC2AB11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076056" y="2931790"/>
            <a:ext cx="4636013" cy="1525838"/>
          </a:xfrm>
          <a:prstGeom prst="rect">
            <a:avLst/>
          </a:prstGeom>
        </p:spPr>
      </p:pic>
      <p:pic>
        <p:nvPicPr>
          <p:cNvPr id="8" name="Picture 7" descr="Shape&#10;&#10;Description automatically generated with medium confidence">
            <a:extLst>
              <a:ext uri="{FF2B5EF4-FFF2-40B4-BE49-F238E27FC236}">
                <a16:creationId xmlns:a16="http://schemas.microsoft.com/office/drawing/2014/main" id="{33CBC454-6E2E-46C0-B89C-6F40DF022F3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119781" y="1366884"/>
            <a:ext cx="2482119" cy="1396192"/>
          </a:xfrm>
          <a:prstGeom prst="rect">
            <a:avLst/>
          </a:prstGeom>
        </p:spPr>
      </p:pic>
      <p:pic>
        <p:nvPicPr>
          <p:cNvPr id="11" name="Picture 10" descr="Logo, icon&#10;&#10;Description automatically generated">
            <a:extLst>
              <a:ext uri="{FF2B5EF4-FFF2-40B4-BE49-F238E27FC236}">
                <a16:creationId xmlns:a16="http://schemas.microsoft.com/office/drawing/2014/main" id="{A4878887-C581-45F3-A19D-134DED05C69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647966" y="3003798"/>
            <a:ext cx="1464798" cy="1347614"/>
          </a:xfrm>
          <a:prstGeom prst="rect">
            <a:avLst/>
          </a:prstGeom>
        </p:spPr>
      </p:pic>
      <p:pic>
        <p:nvPicPr>
          <p:cNvPr id="13" name="Picture 12" descr="A close-up of a toy&#10;&#10;Description automatically generated with low confidence">
            <a:extLst>
              <a:ext uri="{FF2B5EF4-FFF2-40B4-BE49-F238E27FC236}">
                <a16:creationId xmlns:a16="http://schemas.microsoft.com/office/drawing/2014/main" id="{F6E7B70E-0E9B-4506-B0B4-B49634EB560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427984" y="1347614"/>
            <a:ext cx="1904762" cy="1580952"/>
          </a:xfrm>
          <a:prstGeom prst="rect">
            <a:avLst/>
          </a:prstGeom>
        </p:spPr>
      </p:pic>
    </p:spTree>
    <p:extLst>
      <p:ext uri="{BB962C8B-B14F-4D97-AF65-F5344CB8AC3E}">
        <p14:creationId xmlns:p14="http://schemas.microsoft.com/office/powerpoint/2010/main" val="4023837483"/>
      </p:ext>
    </p:extLst>
  </p:cSld>
  <p:clrMapOvr>
    <a:masterClrMapping/>
  </p:clrMapOvr>
  <p:transition advTm="15955">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C:\Users\fad-rm1\RICH PG RESEARCH DOCS 2015\MPhil PRES - Oct 2015\1080_bg_slide 4.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26" y="-20539"/>
            <a:ext cx="9144000" cy="516403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251520" y="195486"/>
            <a:ext cx="5328592" cy="4135748"/>
          </a:xfrm>
          <a:prstGeom prst="rect">
            <a:avLst/>
          </a:prstGeom>
          <a:noFill/>
        </p:spPr>
        <p:txBody>
          <a:bodyPr wrap="square" rtlCol="0">
            <a:spAutoFit/>
          </a:bodyPr>
          <a:lstStyle/>
          <a:p>
            <a:pPr>
              <a:defRPr/>
            </a:pPr>
            <a:r>
              <a:rPr lang="en-GB" altLang="en-US" sz="2000" b="1" dirty="0">
                <a:solidFill>
                  <a:schemeClr val="accent5">
                    <a:lumMod val="75000"/>
                  </a:schemeClr>
                </a:solidFill>
                <a:latin typeface="Arial" panose="020B0604020202020204" pitchFamily="34" charset="0"/>
                <a:cs typeface="Arial" panose="020B0604020202020204" pitchFamily="34" charset="0"/>
              </a:rPr>
              <a:t>OUR ALUMNI</a:t>
            </a:r>
          </a:p>
          <a:p>
            <a:pPr>
              <a:defRPr/>
            </a:pPr>
            <a:endParaRPr lang="en-GB" altLang="en-US" sz="2000" b="1" dirty="0">
              <a:solidFill>
                <a:schemeClr val="accent5">
                  <a:lumMod val="75000"/>
                </a:schemeClr>
              </a:solidFill>
              <a:latin typeface="Arial" panose="020B0604020202020204" pitchFamily="34" charset="0"/>
              <a:cs typeface="Arial" panose="020B0604020202020204" pitchFamily="34" charset="0"/>
            </a:endParaRPr>
          </a:p>
          <a:p>
            <a:pPr algn="l"/>
            <a:r>
              <a:rPr lang="en-GB" sz="2000" b="1" i="0" dirty="0">
                <a:solidFill>
                  <a:srgbClr val="31859C"/>
                </a:solidFill>
                <a:effectLst/>
                <a:latin typeface="Arial" panose="020B0604020202020204" pitchFamily="34" charset="0"/>
                <a:cs typeface="Arial" panose="020B0604020202020204" pitchFamily="34" charset="0"/>
              </a:rPr>
              <a:t>David Alden</a:t>
            </a:r>
          </a:p>
          <a:p>
            <a:pPr algn="l"/>
            <a:r>
              <a:rPr lang="en-GB" sz="2000" b="0" i="0" dirty="0">
                <a:solidFill>
                  <a:srgbClr val="444444"/>
                </a:solidFill>
                <a:effectLst/>
                <a:latin typeface="Arial" panose="020B0604020202020204" pitchFamily="34" charset="0"/>
                <a:cs typeface="Arial" panose="020B0604020202020204" pitchFamily="34" charset="0"/>
              </a:rPr>
              <a:t>Technical Concept Artist Rockstar North</a:t>
            </a:r>
          </a:p>
          <a:p>
            <a:pPr algn="l"/>
            <a:endParaRPr lang="en-GB" sz="2000" dirty="0">
              <a:solidFill>
                <a:srgbClr val="444444"/>
              </a:solidFill>
              <a:latin typeface="Arial" panose="020B0604020202020204" pitchFamily="34" charset="0"/>
              <a:cs typeface="Arial" panose="020B0604020202020204" pitchFamily="34" charset="0"/>
            </a:endParaRPr>
          </a:p>
          <a:p>
            <a:pPr algn="just"/>
            <a:r>
              <a:rPr lang="en-GB" b="0" i="0" dirty="0">
                <a:solidFill>
                  <a:srgbClr val="000000"/>
                </a:solidFill>
                <a:effectLst/>
                <a:latin typeface="Arial" panose="020B0604020202020204" pitchFamily="34" charset="0"/>
                <a:cs typeface="Arial" panose="020B0604020202020204" pitchFamily="34" charset="0"/>
              </a:rPr>
              <a:t>I wouldn't be where I am now without my time in the Computer Game Design course, which gave me the skills and language to communicate my ideas and methods within the industry, for giving me an amazing knowledge base to build upon, and for the confidence to put my work and myself into the Games industry to continue my career as a Games Artist.</a:t>
            </a:r>
            <a:endParaRPr lang="en-GB" b="0" i="0" dirty="0">
              <a:solidFill>
                <a:srgbClr val="444444"/>
              </a:solidFill>
              <a:effectLst/>
              <a:latin typeface="Arial" panose="020B0604020202020204" pitchFamily="34" charset="0"/>
              <a:cs typeface="Arial" panose="020B0604020202020204" pitchFamily="34" charset="0"/>
            </a:endParaRPr>
          </a:p>
          <a:p>
            <a:pPr>
              <a:defRPr/>
            </a:pPr>
            <a:endParaRPr lang="en-GB" altLang="en-US" sz="1875" b="1" dirty="0">
              <a:latin typeface="+mj-lt"/>
            </a:endParaRPr>
          </a:p>
        </p:txBody>
      </p:sp>
      <p:pic>
        <p:nvPicPr>
          <p:cNvPr id="3" name="Picture 2" descr="Text&#10;&#10;Description automatically generated with low confidence">
            <a:extLst>
              <a:ext uri="{FF2B5EF4-FFF2-40B4-BE49-F238E27FC236}">
                <a16:creationId xmlns:a16="http://schemas.microsoft.com/office/drawing/2014/main" id="{34E6667C-5D9C-434E-8A36-DADEA8D15D9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56642" y="4515966"/>
            <a:ext cx="1607846" cy="532197"/>
          </a:xfrm>
          <a:prstGeom prst="rect">
            <a:avLst/>
          </a:prstGeom>
        </p:spPr>
      </p:pic>
      <p:sp>
        <p:nvSpPr>
          <p:cNvPr id="9" name="TextBox 8">
            <a:extLst>
              <a:ext uri="{FF2B5EF4-FFF2-40B4-BE49-F238E27FC236}">
                <a16:creationId xmlns:a16="http://schemas.microsoft.com/office/drawing/2014/main" id="{C0BFBE77-7A48-4B96-9A1F-48EC8AC75C63}"/>
              </a:ext>
            </a:extLst>
          </p:cNvPr>
          <p:cNvSpPr txBox="1"/>
          <p:nvPr/>
        </p:nvSpPr>
        <p:spPr>
          <a:xfrm>
            <a:off x="251520" y="4768865"/>
            <a:ext cx="4528120" cy="323165"/>
          </a:xfrm>
          <a:prstGeom prst="rect">
            <a:avLst/>
          </a:prstGeom>
          <a:noFill/>
        </p:spPr>
        <p:txBody>
          <a:bodyPr wrap="square" rtlCol="0">
            <a:spAutoFit/>
          </a:bodyPr>
          <a:lstStyle/>
          <a:p>
            <a:pPr>
              <a:defRPr/>
            </a:pPr>
            <a:r>
              <a:rPr lang="en-GB" altLang="en-US" sz="1500" dirty="0">
                <a:solidFill>
                  <a:schemeClr val="bg1"/>
                </a:solidFill>
                <a:latin typeface="Arial" panose="020B0604020202020204" pitchFamily="34" charset="0"/>
                <a:cs typeface="Arial" panose="020B0604020202020204" pitchFamily="34" charset="0"/>
              </a:rPr>
              <a:t>BA Computer Games Design</a:t>
            </a:r>
            <a:endParaRPr lang="en-GB" altLang="en-US" sz="1500" dirty="0">
              <a:latin typeface="+mj-lt"/>
            </a:endParaRPr>
          </a:p>
        </p:txBody>
      </p:sp>
      <p:pic>
        <p:nvPicPr>
          <p:cNvPr id="11" name="Picture 10">
            <a:extLst>
              <a:ext uri="{FF2B5EF4-FFF2-40B4-BE49-F238E27FC236}">
                <a16:creationId xmlns:a16="http://schemas.microsoft.com/office/drawing/2014/main" id="{935B9AE6-88A6-43CB-AD1F-01530BD3581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04161">
            <a:off x="6136540" y="123158"/>
            <a:ext cx="2246219" cy="4257893"/>
          </a:xfrm>
          <a:prstGeom prst="rect">
            <a:avLst/>
          </a:prstGeom>
          <a:ln w="38100">
            <a:solidFill>
              <a:schemeClr val="accent1"/>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118248324"/>
      </p:ext>
    </p:extLst>
  </p:cSld>
  <p:clrMapOvr>
    <a:masterClrMapping/>
  </p:clrMapOvr>
  <p:transition advTm="16039">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C:\Users\fad-rm1\RICH PG RESEARCH DOCS 2015\MPhil PRES - Oct 2015\1080_bg_slide 4.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26" y="-20539"/>
            <a:ext cx="9144000" cy="516403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251520" y="195486"/>
            <a:ext cx="5328592" cy="4412746"/>
          </a:xfrm>
          <a:prstGeom prst="rect">
            <a:avLst/>
          </a:prstGeom>
          <a:noFill/>
        </p:spPr>
        <p:txBody>
          <a:bodyPr wrap="square" rtlCol="0">
            <a:spAutoFit/>
          </a:bodyPr>
          <a:lstStyle/>
          <a:p>
            <a:pPr algn="just">
              <a:defRPr/>
            </a:pPr>
            <a:r>
              <a:rPr lang="en-GB" altLang="en-US" sz="2000" b="1" dirty="0">
                <a:solidFill>
                  <a:schemeClr val="accent5">
                    <a:lumMod val="75000"/>
                  </a:schemeClr>
                </a:solidFill>
                <a:latin typeface="Arial" panose="020B0604020202020204" pitchFamily="34" charset="0"/>
                <a:cs typeface="Arial" panose="020B0604020202020204" pitchFamily="34" charset="0"/>
              </a:rPr>
              <a:t>OUR ALUMNI</a:t>
            </a:r>
          </a:p>
          <a:p>
            <a:pPr algn="just">
              <a:defRPr/>
            </a:pPr>
            <a:endParaRPr lang="en-GB" altLang="en-US" sz="2000" b="1" dirty="0">
              <a:solidFill>
                <a:schemeClr val="accent5">
                  <a:lumMod val="75000"/>
                </a:schemeClr>
              </a:solidFill>
              <a:latin typeface="Arial" panose="020B0604020202020204" pitchFamily="34" charset="0"/>
              <a:cs typeface="Arial" panose="020B0604020202020204" pitchFamily="34" charset="0"/>
            </a:endParaRPr>
          </a:p>
          <a:p>
            <a:pPr algn="just"/>
            <a:r>
              <a:rPr lang="en-GB" sz="2000" b="1" i="0" dirty="0">
                <a:solidFill>
                  <a:srgbClr val="31859C"/>
                </a:solidFill>
                <a:effectLst/>
                <a:latin typeface="Arial" panose="020B0604020202020204" pitchFamily="34" charset="0"/>
                <a:cs typeface="Arial" panose="020B0604020202020204" pitchFamily="34" charset="0"/>
              </a:rPr>
              <a:t>Dan Brewer</a:t>
            </a:r>
          </a:p>
          <a:p>
            <a:pPr algn="just"/>
            <a:r>
              <a:rPr lang="en-GB" sz="2000" b="0" i="0" dirty="0">
                <a:solidFill>
                  <a:srgbClr val="444444"/>
                </a:solidFill>
                <a:effectLst/>
                <a:latin typeface="Arial" panose="020B0604020202020204" pitchFamily="34" charset="0"/>
                <a:cs typeface="Arial" panose="020B0604020202020204" pitchFamily="34" charset="0"/>
              </a:rPr>
              <a:t>Senior Designer Creative Assembly</a:t>
            </a:r>
          </a:p>
          <a:p>
            <a:pPr algn="just"/>
            <a:endParaRPr lang="en-GB" sz="2000" dirty="0">
              <a:solidFill>
                <a:srgbClr val="444444"/>
              </a:solidFill>
              <a:latin typeface="Arial" panose="020B0604020202020204" pitchFamily="34" charset="0"/>
              <a:cs typeface="Arial" panose="020B0604020202020204" pitchFamily="34" charset="0"/>
            </a:endParaRPr>
          </a:p>
          <a:p>
            <a:pPr algn="just"/>
            <a:r>
              <a:rPr lang="en-GB" b="0" i="0" dirty="0">
                <a:solidFill>
                  <a:srgbClr val="000000"/>
                </a:solidFill>
                <a:effectLst/>
                <a:latin typeface="Arial" panose="020B0604020202020204" pitchFamily="34" charset="0"/>
                <a:cs typeface="Arial" panose="020B0604020202020204" pitchFamily="34" charset="0"/>
              </a:rPr>
              <a:t>Since I graduated from UWTSD I was lucky enough to start my career as a Designer at Supermassive Games in Guildford  before joining Creative Assembly as a senior designer. On the two years that we worked on </a:t>
            </a:r>
            <a:r>
              <a:rPr lang="en-GB" b="0" i="1" dirty="0">
                <a:solidFill>
                  <a:srgbClr val="000000"/>
                </a:solidFill>
                <a:effectLst/>
                <a:latin typeface="Arial" panose="020B0604020202020204" pitchFamily="34" charset="0"/>
                <a:cs typeface="Arial" panose="020B0604020202020204" pitchFamily="34" charset="0"/>
              </a:rPr>
              <a:t>Halo Wars 2</a:t>
            </a:r>
            <a:r>
              <a:rPr lang="en-GB" b="0" i="0" dirty="0">
                <a:solidFill>
                  <a:srgbClr val="000000"/>
                </a:solidFill>
                <a:effectLst/>
                <a:latin typeface="Arial" panose="020B0604020202020204" pitchFamily="34" charset="0"/>
                <a:cs typeface="Arial" panose="020B0604020202020204" pitchFamily="34" charset="0"/>
              </a:rPr>
              <a:t>, I took a key role in delivering the core gameplay and multiplayer experience. To this day, I’m enjoying my time at Creative Assembly, everyday using key skills that I picked up during my time at UWTSD.</a:t>
            </a:r>
            <a:endParaRPr lang="en-GB" b="0" i="0" dirty="0">
              <a:solidFill>
                <a:srgbClr val="444444"/>
              </a:solidFill>
              <a:effectLst/>
              <a:latin typeface="Arial" panose="020B0604020202020204" pitchFamily="34" charset="0"/>
              <a:cs typeface="Arial" panose="020B0604020202020204" pitchFamily="34" charset="0"/>
            </a:endParaRPr>
          </a:p>
          <a:p>
            <a:pPr algn="just">
              <a:defRPr/>
            </a:pPr>
            <a:endParaRPr lang="en-GB" altLang="en-US" sz="1875" b="1" dirty="0">
              <a:latin typeface="+mj-lt"/>
            </a:endParaRPr>
          </a:p>
        </p:txBody>
      </p:sp>
      <p:pic>
        <p:nvPicPr>
          <p:cNvPr id="3" name="Picture 2" descr="Text&#10;&#10;Description automatically generated with low confidence">
            <a:extLst>
              <a:ext uri="{FF2B5EF4-FFF2-40B4-BE49-F238E27FC236}">
                <a16:creationId xmlns:a16="http://schemas.microsoft.com/office/drawing/2014/main" id="{34E6667C-5D9C-434E-8A36-DADEA8D15D9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56642" y="4515966"/>
            <a:ext cx="1607846" cy="532197"/>
          </a:xfrm>
          <a:prstGeom prst="rect">
            <a:avLst/>
          </a:prstGeom>
        </p:spPr>
      </p:pic>
      <p:sp>
        <p:nvSpPr>
          <p:cNvPr id="9" name="TextBox 8">
            <a:extLst>
              <a:ext uri="{FF2B5EF4-FFF2-40B4-BE49-F238E27FC236}">
                <a16:creationId xmlns:a16="http://schemas.microsoft.com/office/drawing/2014/main" id="{C0BFBE77-7A48-4B96-9A1F-48EC8AC75C63}"/>
              </a:ext>
            </a:extLst>
          </p:cNvPr>
          <p:cNvSpPr txBox="1"/>
          <p:nvPr/>
        </p:nvSpPr>
        <p:spPr>
          <a:xfrm>
            <a:off x="251520" y="4768865"/>
            <a:ext cx="4528120" cy="323165"/>
          </a:xfrm>
          <a:prstGeom prst="rect">
            <a:avLst/>
          </a:prstGeom>
          <a:noFill/>
        </p:spPr>
        <p:txBody>
          <a:bodyPr wrap="square" rtlCol="0">
            <a:spAutoFit/>
          </a:bodyPr>
          <a:lstStyle/>
          <a:p>
            <a:pPr>
              <a:defRPr/>
            </a:pPr>
            <a:r>
              <a:rPr lang="en-GB" altLang="en-US" sz="1500" dirty="0">
                <a:solidFill>
                  <a:schemeClr val="bg1"/>
                </a:solidFill>
                <a:latin typeface="Arial" panose="020B0604020202020204" pitchFamily="34" charset="0"/>
                <a:cs typeface="Arial" panose="020B0604020202020204" pitchFamily="34" charset="0"/>
              </a:rPr>
              <a:t>BA Computer Games Design</a:t>
            </a:r>
            <a:endParaRPr lang="en-GB" altLang="en-US" sz="1500" dirty="0">
              <a:latin typeface="+mj-lt"/>
            </a:endParaRPr>
          </a:p>
        </p:txBody>
      </p:sp>
      <p:pic>
        <p:nvPicPr>
          <p:cNvPr id="12" name="Picture 11" descr="A person with a beard&#10;&#10;Description automatically generated with medium confidence">
            <a:extLst>
              <a:ext uri="{FF2B5EF4-FFF2-40B4-BE49-F238E27FC236}">
                <a16:creationId xmlns:a16="http://schemas.microsoft.com/office/drawing/2014/main" id="{7048697E-36F5-4492-B829-ED9595B2D13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12646">
            <a:off x="6068698" y="151128"/>
            <a:ext cx="2230414" cy="4227934"/>
          </a:xfrm>
          <a:prstGeom prst="rect">
            <a:avLst/>
          </a:prstGeom>
          <a:ln w="38100">
            <a:solidFill>
              <a:schemeClr val="accent1"/>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725752103"/>
      </p:ext>
    </p:extLst>
  </p:cSld>
  <p:clrMapOvr>
    <a:masterClrMapping/>
  </p:clrMapOvr>
  <p:transition advTm="15824">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Users\fad-rm1\RICH PG RESEARCH DOCS 2015\MPhil PRES - Oct 2015\1080_bg_slide 4.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20539"/>
            <a:ext cx="9144000" cy="5164039"/>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228600" y="1995686"/>
            <a:ext cx="8686800" cy="1092607"/>
          </a:xfrm>
          <a:prstGeom prst="rect">
            <a:avLst/>
          </a:prstGeom>
          <a:noFill/>
        </p:spPr>
        <p:txBody>
          <a:bodyPr wrap="square" rtlCol="0">
            <a:spAutoFit/>
          </a:bodyPr>
          <a:lstStyle/>
          <a:p>
            <a:pPr algn="ctr"/>
            <a:r>
              <a:rPr lang="en-GB" sz="2500" b="1" dirty="0">
                <a:latin typeface="Arial" panose="020B0604020202020204" pitchFamily="34" charset="0"/>
                <a:cs typeface="Arial" panose="020B0604020202020204" pitchFamily="34" charset="0"/>
              </a:rPr>
              <a:t>BA Computer Games Design</a:t>
            </a:r>
          </a:p>
          <a:p>
            <a:pPr algn="ctr"/>
            <a:r>
              <a:rPr lang="en-GB" sz="4000" dirty="0">
                <a:solidFill>
                  <a:schemeClr val="accent5">
                    <a:lumMod val="75000"/>
                  </a:schemeClr>
                </a:solidFill>
                <a:latin typeface="Arial" panose="020B0604020202020204" pitchFamily="34" charset="0"/>
                <a:cs typeface="Arial" panose="020B0604020202020204" pitchFamily="34" charset="0"/>
              </a:rPr>
              <a:t>Contact Us</a:t>
            </a:r>
          </a:p>
        </p:txBody>
      </p:sp>
      <p:pic>
        <p:nvPicPr>
          <p:cNvPr id="3" name="Picture 2" descr="Shape&#10;&#10;Description automatically generated with medium confidence">
            <a:extLst>
              <a:ext uri="{FF2B5EF4-FFF2-40B4-BE49-F238E27FC236}">
                <a16:creationId xmlns:a16="http://schemas.microsoft.com/office/drawing/2014/main" id="{AB2DBBD1-7A3A-4F88-8CE0-07DA216128F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47997" y="266716"/>
            <a:ext cx="3048006" cy="1008890"/>
          </a:xfrm>
          <a:prstGeom prst="rect">
            <a:avLst/>
          </a:prstGeom>
        </p:spPr>
      </p:pic>
    </p:spTree>
    <p:extLst>
      <p:ext uri="{BB962C8B-B14F-4D97-AF65-F5344CB8AC3E}">
        <p14:creationId xmlns:p14="http://schemas.microsoft.com/office/powerpoint/2010/main" val="1481829558"/>
      </p:ext>
    </p:extLst>
  </p:cSld>
  <p:clrMapOvr>
    <a:masterClrMapping/>
  </p:clrMapOvr>
  <mc:AlternateContent xmlns:mc="http://schemas.openxmlformats.org/markup-compatibility/2006">
    <mc:Choice xmlns:p14="http://schemas.microsoft.com/office/powerpoint/2010/main" Requires="p14">
      <p:transition spd="med" p14:dur="700" advTm="6130">
        <p:fade/>
      </p:transition>
    </mc:Choice>
    <mc:Fallback>
      <p:transition spd="med" advTm="613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C:\Users\fad-rm1\RICH PG RESEARCH DOCS 2015\MPhil PRES - Oct 2015\1080_bg_slide 4.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26" y="-20539"/>
            <a:ext cx="9144000" cy="516403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251520" y="195486"/>
            <a:ext cx="7992888" cy="4093428"/>
          </a:xfrm>
          <a:prstGeom prst="rect">
            <a:avLst/>
          </a:prstGeom>
          <a:noFill/>
        </p:spPr>
        <p:txBody>
          <a:bodyPr wrap="square" rtlCol="0">
            <a:spAutoFit/>
          </a:bodyPr>
          <a:lstStyle/>
          <a:p>
            <a:pPr>
              <a:defRPr/>
            </a:pPr>
            <a:r>
              <a:rPr lang="en-GB" altLang="en-US" sz="2000" b="1" dirty="0">
                <a:solidFill>
                  <a:schemeClr val="accent5">
                    <a:lumMod val="75000"/>
                  </a:schemeClr>
                </a:solidFill>
                <a:latin typeface="Arial" panose="020B0604020202020204" pitchFamily="34" charset="0"/>
                <a:cs typeface="Arial" panose="020B0604020202020204" pitchFamily="34" charset="0"/>
              </a:rPr>
              <a:t>CONT</a:t>
            </a:r>
            <a:r>
              <a:rPr lang="en-GB" altLang="en-US" sz="2000" b="1" dirty="0">
                <a:solidFill>
                  <a:srgbClr val="31859C"/>
                </a:solidFill>
                <a:latin typeface="Arial" panose="020B0604020202020204" pitchFamily="34" charset="0"/>
                <a:cs typeface="Arial" panose="020B0604020202020204" pitchFamily="34" charset="0"/>
              </a:rPr>
              <a:t>A</a:t>
            </a:r>
            <a:r>
              <a:rPr lang="en-GB" altLang="en-US" sz="2000" b="1" dirty="0">
                <a:solidFill>
                  <a:schemeClr val="accent5">
                    <a:lumMod val="75000"/>
                  </a:schemeClr>
                </a:solidFill>
                <a:latin typeface="Arial" panose="020B0604020202020204" pitchFamily="34" charset="0"/>
                <a:cs typeface="Arial" panose="020B0604020202020204" pitchFamily="34" charset="0"/>
              </a:rPr>
              <a:t>CT</a:t>
            </a:r>
          </a:p>
          <a:p>
            <a:pPr>
              <a:defRPr/>
            </a:pPr>
            <a:endParaRPr lang="en-GB" altLang="en-US" sz="2000" b="1" dirty="0">
              <a:solidFill>
                <a:schemeClr val="accent5">
                  <a:lumMod val="75000"/>
                </a:schemeClr>
              </a:solidFill>
              <a:latin typeface="Arial" panose="020B0604020202020204" pitchFamily="34" charset="0"/>
              <a:cs typeface="Arial" panose="020B0604020202020204" pitchFamily="34" charset="0"/>
            </a:endParaRPr>
          </a:p>
          <a:p>
            <a:pPr>
              <a:defRPr/>
            </a:pPr>
            <a:r>
              <a:rPr lang="en-GB" altLang="en-US" sz="2000" b="1" dirty="0">
                <a:solidFill>
                  <a:srgbClr val="31859C"/>
                </a:solidFill>
                <a:latin typeface="Arial" panose="020B0604020202020204" pitchFamily="34" charset="0"/>
                <a:cs typeface="Arial" panose="020B0604020202020204" pitchFamily="34" charset="0"/>
              </a:rPr>
              <a:t>Programme Manager for BA Computer Games Design</a:t>
            </a:r>
          </a:p>
          <a:p>
            <a:pPr>
              <a:defRPr/>
            </a:pPr>
            <a:endParaRPr lang="en-GB" altLang="en-US" sz="2000" b="1" dirty="0">
              <a:latin typeface="Arial" panose="020B0604020202020204" pitchFamily="34" charset="0"/>
              <a:cs typeface="Arial" panose="020B0604020202020204" pitchFamily="34" charset="0"/>
            </a:endParaRPr>
          </a:p>
          <a:p>
            <a:pPr>
              <a:defRPr/>
            </a:pPr>
            <a:r>
              <a:rPr lang="en-GB" altLang="en-US" sz="2000" dirty="0">
                <a:latin typeface="Arial" panose="020B0604020202020204" pitchFamily="34" charset="0"/>
                <a:cs typeface="Arial" panose="020B0604020202020204" pitchFamily="34" charset="0"/>
              </a:rPr>
              <a:t>Rich Morgan</a:t>
            </a:r>
          </a:p>
          <a:p>
            <a:pPr>
              <a:defRPr/>
            </a:pPr>
            <a:r>
              <a:rPr lang="en-GB" altLang="en-US" sz="2000" dirty="0">
                <a:latin typeface="Arial" panose="020B0604020202020204" pitchFamily="34" charset="0"/>
                <a:cs typeface="Arial" panose="020B0604020202020204" pitchFamily="34" charset="0"/>
                <a:hlinkClick r:id="rId4"/>
              </a:rPr>
              <a:t>richard.morgan1@uwtsd.ac.uk</a:t>
            </a:r>
            <a:endParaRPr lang="en-GB" altLang="en-US" sz="2000" dirty="0">
              <a:latin typeface="Arial" panose="020B0604020202020204" pitchFamily="34" charset="0"/>
              <a:cs typeface="Arial" panose="020B0604020202020204" pitchFamily="34" charset="0"/>
            </a:endParaRPr>
          </a:p>
          <a:p>
            <a:pPr>
              <a:defRPr/>
            </a:pPr>
            <a:endParaRPr lang="en-GB" altLang="en-US" sz="2000" dirty="0">
              <a:latin typeface="Arial" panose="020B0604020202020204" pitchFamily="34" charset="0"/>
              <a:cs typeface="Arial" panose="020B0604020202020204" pitchFamily="34" charset="0"/>
            </a:endParaRPr>
          </a:p>
          <a:p>
            <a:pPr>
              <a:defRPr/>
            </a:pPr>
            <a:endParaRPr lang="en-GB" altLang="en-US" sz="2000" dirty="0">
              <a:latin typeface="Arial" panose="020B0604020202020204" pitchFamily="34" charset="0"/>
              <a:cs typeface="Arial" panose="020B0604020202020204" pitchFamily="34" charset="0"/>
            </a:endParaRPr>
          </a:p>
          <a:p>
            <a:pPr>
              <a:defRPr/>
            </a:pPr>
            <a:r>
              <a:rPr lang="en-GB" altLang="en-US" sz="2000" b="1" dirty="0">
                <a:solidFill>
                  <a:srgbClr val="31859C"/>
                </a:solidFill>
                <a:latin typeface="Arial" panose="020B0604020202020204" pitchFamily="34" charset="0"/>
                <a:cs typeface="Arial" panose="020B0604020202020204" pitchFamily="34" charset="0"/>
              </a:rPr>
              <a:t>Course Website</a:t>
            </a:r>
          </a:p>
          <a:p>
            <a:pPr>
              <a:defRPr/>
            </a:pPr>
            <a:endParaRPr lang="en-GB" altLang="en-US" sz="2000" dirty="0">
              <a:latin typeface="Arial" panose="020B0604020202020204" pitchFamily="34" charset="0"/>
              <a:cs typeface="Arial" panose="020B0604020202020204" pitchFamily="34" charset="0"/>
            </a:endParaRPr>
          </a:p>
          <a:p>
            <a:pPr>
              <a:defRPr/>
            </a:pPr>
            <a:r>
              <a:rPr lang="en-GB" altLang="en-US" sz="2000" dirty="0">
                <a:latin typeface="Arial" panose="020B0604020202020204" pitchFamily="34" charset="0"/>
                <a:cs typeface="Arial" panose="020B0604020202020204" pitchFamily="34" charset="0"/>
              </a:rPr>
              <a:t>BA Computer Games Design</a:t>
            </a:r>
          </a:p>
          <a:p>
            <a:pPr>
              <a:defRPr/>
            </a:pPr>
            <a:r>
              <a:rPr lang="en-GB" altLang="en-US" sz="2000" dirty="0">
                <a:latin typeface="Arial" panose="020B0604020202020204" pitchFamily="34" charset="0"/>
                <a:cs typeface="Arial" panose="020B0604020202020204" pitchFamily="34" charset="0"/>
                <a:hlinkClick r:id="rId5"/>
              </a:rPr>
              <a:t>https://www.uwtsd.ac.uk/art-design/games-design/</a:t>
            </a:r>
            <a:endParaRPr lang="en-GB" altLang="en-US" sz="2000" dirty="0">
              <a:latin typeface="Arial" panose="020B0604020202020204" pitchFamily="34" charset="0"/>
              <a:cs typeface="Arial" panose="020B0604020202020204" pitchFamily="34" charset="0"/>
            </a:endParaRPr>
          </a:p>
          <a:p>
            <a:pPr>
              <a:defRPr/>
            </a:pPr>
            <a:endParaRPr lang="en-GB" altLang="en-US" sz="2000" dirty="0">
              <a:latin typeface="Arial" panose="020B0604020202020204" pitchFamily="34" charset="0"/>
              <a:cs typeface="Arial" panose="020B0604020202020204" pitchFamily="34" charset="0"/>
            </a:endParaRPr>
          </a:p>
        </p:txBody>
      </p:sp>
      <p:pic>
        <p:nvPicPr>
          <p:cNvPr id="3" name="Picture 2" descr="Text&#10;&#10;Description automatically generated with low confidence">
            <a:extLst>
              <a:ext uri="{FF2B5EF4-FFF2-40B4-BE49-F238E27FC236}">
                <a16:creationId xmlns:a16="http://schemas.microsoft.com/office/drawing/2014/main" id="{34E6667C-5D9C-434E-8A36-DADEA8D15D9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356642" y="4515966"/>
            <a:ext cx="1607846" cy="532197"/>
          </a:xfrm>
          <a:prstGeom prst="rect">
            <a:avLst/>
          </a:prstGeom>
        </p:spPr>
      </p:pic>
      <p:sp>
        <p:nvSpPr>
          <p:cNvPr id="9" name="TextBox 8">
            <a:extLst>
              <a:ext uri="{FF2B5EF4-FFF2-40B4-BE49-F238E27FC236}">
                <a16:creationId xmlns:a16="http://schemas.microsoft.com/office/drawing/2014/main" id="{C0BFBE77-7A48-4B96-9A1F-48EC8AC75C63}"/>
              </a:ext>
            </a:extLst>
          </p:cNvPr>
          <p:cNvSpPr txBox="1"/>
          <p:nvPr/>
        </p:nvSpPr>
        <p:spPr>
          <a:xfrm>
            <a:off x="251520" y="4768865"/>
            <a:ext cx="4528120" cy="323165"/>
          </a:xfrm>
          <a:prstGeom prst="rect">
            <a:avLst/>
          </a:prstGeom>
          <a:noFill/>
        </p:spPr>
        <p:txBody>
          <a:bodyPr wrap="square" rtlCol="0">
            <a:spAutoFit/>
          </a:bodyPr>
          <a:lstStyle/>
          <a:p>
            <a:pPr>
              <a:defRPr/>
            </a:pPr>
            <a:r>
              <a:rPr lang="en-GB" altLang="en-US" sz="1500" dirty="0">
                <a:solidFill>
                  <a:schemeClr val="bg1"/>
                </a:solidFill>
                <a:latin typeface="Arial" panose="020B0604020202020204" pitchFamily="34" charset="0"/>
                <a:cs typeface="Arial" panose="020B0604020202020204" pitchFamily="34" charset="0"/>
              </a:rPr>
              <a:t>BA Computer Games Design</a:t>
            </a:r>
            <a:endParaRPr lang="en-GB" altLang="en-US" sz="1500" dirty="0">
              <a:latin typeface="+mj-lt"/>
            </a:endParaRPr>
          </a:p>
        </p:txBody>
      </p:sp>
      <p:pic>
        <p:nvPicPr>
          <p:cNvPr id="4" name="Picture 3" descr="A person in a white shirt&#10;&#10;Description automatically generated with low confidence">
            <a:extLst>
              <a:ext uri="{FF2B5EF4-FFF2-40B4-BE49-F238E27FC236}">
                <a16:creationId xmlns:a16="http://schemas.microsoft.com/office/drawing/2014/main" id="{E163E075-1BA5-4299-9B71-86C389FC967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230099">
            <a:off x="6468801" y="1639524"/>
            <a:ext cx="2347793" cy="2347793"/>
          </a:xfrm>
          <a:prstGeom prst="rect">
            <a:avLst/>
          </a:prstGeom>
          <a:ln w="38100">
            <a:solidFill>
              <a:schemeClr val="accent1"/>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838520503"/>
      </p:ext>
    </p:extLst>
  </p:cSld>
  <p:clrMapOvr>
    <a:masterClrMapping/>
  </p:clrMapOvr>
  <p:transition advTm="15928">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descr="C:\Users\fad-rm1\RICH PG RESEARCH DOCS 2015\MPhil PRES - Oct 2015\1080_bg_slide 4.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26" y="-20539"/>
            <a:ext cx="9144000" cy="516403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251520" y="195486"/>
            <a:ext cx="7992888" cy="2846933"/>
          </a:xfrm>
          <a:prstGeom prst="rect">
            <a:avLst/>
          </a:prstGeom>
          <a:noFill/>
        </p:spPr>
        <p:txBody>
          <a:bodyPr wrap="square" rtlCol="0">
            <a:spAutoFit/>
          </a:bodyPr>
          <a:lstStyle/>
          <a:p>
            <a:pPr>
              <a:defRPr/>
            </a:pPr>
            <a:r>
              <a:rPr lang="en-GB" altLang="en-US" sz="2000" b="1" dirty="0">
                <a:solidFill>
                  <a:schemeClr val="accent5">
                    <a:lumMod val="75000"/>
                  </a:schemeClr>
                </a:solidFill>
                <a:latin typeface="Arial" panose="020B0604020202020204" pitchFamily="34" charset="0"/>
                <a:cs typeface="Arial" panose="020B0604020202020204" pitchFamily="34" charset="0"/>
              </a:rPr>
              <a:t>UWTSD VIRTUAL TOUR</a:t>
            </a:r>
          </a:p>
          <a:p>
            <a:pPr>
              <a:defRPr/>
            </a:pPr>
            <a:endParaRPr lang="en-GB" altLang="en-US" sz="2000" b="1" dirty="0">
              <a:solidFill>
                <a:schemeClr val="accent5">
                  <a:lumMod val="75000"/>
                </a:schemeClr>
              </a:solidFill>
              <a:latin typeface="Arial" panose="020B0604020202020204" pitchFamily="34" charset="0"/>
              <a:cs typeface="Arial" panose="020B0604020202020204" pitchFamily="34" charset="0"/>
            </a:endParaRPr>
          </a:p>
          <a:p>
            <a:pPr>
              <a:defRPr/>
            </a:pPr>
            <a:endParaRPr lang="en-GB" altLang="en-US" sz="2000" b="1" dirty="0">
              <a:solidFill>
                <a:schemeClr val="accent5">
                  <a:lumMod val="75000"/>
                </a:schemeClr>
              </a:solidFill>
              <a:latin typeface="Arial" panose="020B0604020202020204" pitchFamily="34" charset="0"/>
              <a:cs typeface="Arial" panose="020B0604020202020204" pitchFamily="34" charset="0"/>
            </a:endParaRPr>
          </a:p>
          <a:p>
            <a:pPr>
              <a:defRPr/>
            </a:pPr>
            <a:endParaRPr lang="en-GB" altLang="en-US" sz="2000" b="1" dirty="0">
              <a:solidFill>
                <a:srgbClr val="31859C"/>
              </a:solidFill>
              <a:latin typeface="Arial" panose="020B0604020202020204" pitchFamily="34" charset="0"/>
              <a:cs typeface="Arial" panose="020B0604020202020204" pitchFamily="34" charset="0"/>
            </a:endParaRPr>
          </a:p>
          <a:p>
            <a:pPr>
              <a:defRPr/>
            </a:pPr>
            <a:r>
              <a:rPr lang="en-GB" altLang="en-US" sz="2000" b="1" dirty="0">
                <a:solidFill>
                  <a:srgbClr val="31859C"/>
                </a:solidFill>
                <a:latin typeface="Arial" panose="020B0604020202020204" pitchFamily="34" charset="0"/>
                <a:cs typeface="Arial" panose="020B0604020202020204" pitchFamily="34" charset="0"/>
              </a:rPr>
              <a:t>Swansea SA1 Campus</a:t>
            </a:r>
          </a:p>
          <a:p>
            <a:pPr>
              <a:defRPr/>
            </a:pPr>
            <a:endParaRPr lang="en-GB" altLang="en-US" sz="2000" b="1" dirty="0">
              <a:solidFill>
                <a:srgbClr val="31859C"/>
              </a:solidFill>
              <a:latin typeface="Arial" panose="020B0604020202020204" pitchFamily="34" charset="0"/>
              <a:cs typeface="Arial" panose="020B0604020202020204" pitchFamily="34" charset="0"/>
            </a:endParaRPr>
          </a:p>
          <a:p>
            <a:pPr>
              <a:defRPr/>
            </a:pPr>
            <a:r>
              <a:rPr lang="en-GB" altLang="en-US" sz="2000" dirty="0">
                <a:latin typeface="Arial" panose="020B0604020202020204" pitchFamily="34" charset="0"/>
                <a:cs typeface="Arial" panose="020B0604020202020204" pitchFamily="34" charset="0"/>
              </a:rPr>
              <a:t>IQ Building</a:t>
            </a:r>
          </a:p>
          <a:p>
            <a:pPr>
              <a:defRPr/>
            </a:pPr>
            <a:r>
              <a:rPr lang="en-GB" altLang="en-US" sz="1900" dirty="0">
                <a:latin typeface="Arial" panose="020B0604020202020204" pitchFamily="34" charset="0"/>
                <a:cs typeface="Arial" panose="020B0604020202020204" pitchFamily="34" charset="0"/>
                <a:hlinkClick r:id="rId4"/>
              </a:rPr>
              <a:t>https://uwtsdiq.digitise.tours/tour/IQ/0_outside_iq</a:t>
            </a:r>
            <a:endParaRPr lang="en-GB" altLang="en-US" sz="1900" dirty="0">
              <a:latin typeface="Arial" panose="020B0604020202020204" pitchFamily="34" charset="0"/>
              <a:cs typeface="Arial" panose="020B0604020202020204" pitchFamily="34" charset="0"/>
            </a:endParaRPr>
          </a:p>
          <a:p>
            <a:pPr>
              <a:defRPr/>
            </a:pPr>
            <a:endParaRPr lang="en-GB" altLang="en-US" sz="2000" dirty="0">
              <a:latin typeface="Arial" panose="020B0604020202020204" pitchFamily="34" charset="0"/>
              <a:cs typeface="Arial" panose="020B0604020202020204" pitchFamily="34" charset="0"/>
            </a:endParaRPr>
          </a:p>
        </p:txBody>
      </p:sp>
      <p:pic>
        <p:nvPicPr>
          <p:cNvPr id="3" name="Picture 2" descr="Text&#10;&#10;Description automatically generated with low confidence">
            <a:extLst>
              <a:ext uri="{FF2B5EF4-FFF2-40B4-BE49-F238E27FC236}">
                <a16:creationId xmlns:a16="http://schemas.microsoft.com/office/drawing/2014/main" id="{34E6667C-5D9C-434E-8A36-DADEA8D15D9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56642" y="4515966"/>
            <a:ext cx="1607846" cy="532197"/>
          </a:xfrm>
          <a:prstGeom prst="rect">
            <a:avLst/>
          </a:prstGeom>
        </p:spPr>
      </p:pic>
      <p:sp>
        <p:nvSpPr>
          <p:cNvPr id="9" name="TextBox 8">
            <a:extLst>
              <a:ext uri="{FF2B5EF4-FFF2-40B4-BE49-F238E27FC236}">
                <a16:creationId xmlns:a16="http://schemas.microsoft.com/office/drawing/2014/main" id="{C0BFBE77-7A48-4B96-9A1F-48EC8AC75C63}"/>
              </a:ext>
            </a:extLst>
          </p:cNvPr>
          <p:cNvSpPr txBox="1"/>
          <p:nvPr/>
        </p:nvSpPr>
        <p:spPr>
          <a:xfrm>
            <a:off x="251520" y="4768865"/>
            <a:ext cx="4528120" cy="323165"/>
          </a:xfrm>
          <a:prstGeom prst="rect">
            <a:avLst/>
          </a:prstGeom>
          <a:noFill/>
        </p:spPr>
        <p:txBody>
          <a:bodyPr wrap="square" rtlCol="0">
            <a:spAutoFit/>
          </a:bodyPr>
          <a:lstStyle/>
          <a:p>
            <a:pPr>
              <a:defRPr/>
            </a:pPr>
            <a:r>
              <a:rPr lang="en-GB" altLang="en-US" sz="1500" dirty="0">
                <a:solidFill>
                  <a:schemeClr val="bg1"/>
                </a:solidFill>
                <a:latin typeface="Arial" panose="020B0604020202020204" pitchFamily="34" charset="0"/>
                <a:cs typeface="Arial" panose="020B0604020202020204" pitchFamily="34" charset="0"/>
              </a:rPr>
              <a:t>BA Computer Games Design</a:t>
            </a:r>
            <a:endParaRPr lang="en-GB" altLang="en-US" sz="1500" dirty="0">
              <a:latin typeface="+mj-lt"/>
            </a:endParaRPr>
          </a:p>
        </p:txBody>
      </p:sp>
      <p:pic>
        <p:nvPicPr>
          <p:cNvPr id="5" name="Picture 4">
            <a:extLst>
              <a:ext uri="{FF2B5EF4-FFF2-40B4-BE49-F238E27FC236}">
                <a16:creationId xmlns:a16="http://schemas.microsoft.com/office/drawing/2014/main" id="{0873EA27-BBE5-4A99-9412-C7FC2FB4F708}"/>
              </a:ext>
            </a:extLst>
          </p:cNvPr>
          <p:cNvPicPr>
            <a:picLocks noChangeAspect="1"/>
          </p:cNvPicPr>
          <p:nvPr/>
        </p:nvPicPr>
        <p:blipFill>
          <a:blip r:embed="rId6"/>
          <a:stretch>
            <a:fillRect/>
          </a:stretch>
        </p:blipFill>
        <p:spPr>
          <a:xfrm rot="216431">
            <a:off x="5841096" y="213740"/>
            <a:ext cx="2997890" cy="4083918"/>
          </a:xfrm>
          <a:prstGeom prst="rect">
            <a:avLst/>
          </a:prstGeom>
          <a:ln w="38100">
            <a:solidFill>
              <a:schemeClr val="accent1"/>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526998853"/>
      </p:ext>
    </p:extLst>
  </p:cSld>
  <p:clrMapOvr>
    <a:masterClrMapping/>
  </p:clrMapOvr>
  <p:transition advTm="16053">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Users\fad-rm1\RICH PG RESEARCH DOCS 2015\MPhil PRES - Oct 2015\1080_bg_slide 4.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20539"/>
            <a:ext cx="9144000" cy="5164039"/>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228600" y="1995686"/>
            <a:ext cx="8686800" cy="2246769"/>
          </a:xfrm>
          <a:prstGeom prst="rect">
            <a:avLst/>
          </a:prstGeom>
          <a:noFill/>
        </p:spPr>
        <p:txBody>
          <a:bodyPr wrap="square" rtlCol="0">
            <a:spAutoFit/>
          </a:bodyPr>
          <a:lstStyle/>
          <a:p>
            <a:pPr algn="ctr"/>
            <a:r>
              <a:rPr lang="en-GB" sz="4000" b="1" dirty="0">
                <a:latin typeface="Arial" panose="020B0604020202020204" pitchFamily="34" charset="0"/>
                <a:cs typeface="Arial" panose="020B0604020202020204" pitchFamily="34" charset="0"/>
              </a:rPr>
              <a:t>BA Computer Games Design</a:t>
            </a:r>
          </a:p>
          <a:p>
            <a:pPr algn="ctr"/>
            <a:r>
              <a:rPr lang="en-GB" sz="3000" dirty="0">
                <a:solidFill>
                  <a:srgbClr val="31859C"/>
                </a:solidFill>
                <a:latin typeface="Arial" panose="020B0604020202020204" pitchFamily="34" charset="0"/>
                <a:cs typeface="Arial" panose="020B0604020202020204" pitchFamily="34" charset="0"/>
              </a:rPr>
              <a:t>Three Year Undergraduate Programme</a:t>
            </a:r>
          </a:p>
          <a:p>
            <a:pPr algn="ctr"/>
            <a:endParaRPr lang="en-GB" sz="4000" b="1" dirty="0">
              <a:latin typeface="Arial" panose="020B0604020202020204" pitchFamily="34" charset="0"/>
              <a:cs typeface="Arial" panose="020B0604020202020204" pitchFamily="34" charset="0"/>
            </a:endParaRPr>
          </a:p>
          <a:p>
            <a:pPr algn="ctr"/>
            <a:endParaRPr lang="en-GB" sz="3000" b="1" dirty="0">
              <a:latin typeface="Arial" panose="020B0604020202020204" pitchFamily="34" charset="0"/>
              <a:cs typeface="Arial" panose="020B0604020202020204" pitchFamily="34" charset="0"/>
            </a:endParaRPr>
          </a:p>
        </p:txBody>
      </p:sp>
      <p:pic>
        <p:nvPicPr>
          <p:cNvPr id="3" name="Picture 2" descr="Shape&#10;&#10;Description automatically generated with medium confidence">
            <a:extLst>
              <a:ext uri="{FF2B5EF4-FFF2-40B4-BE49-F238E27FC236}">
                <a16:creationId xmlns:a16="http://schemas.microsoft.com/office/drawing/2014/main" id="{AB2DBBD1-7A3A-4F88-8CE0-07DA216128F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47997" y="266716"/>
            <a:ext cx="3048006" cy="1008890"/>
          </a:xfrm>
          <a:prstGeom prst="rect">
            <a:avLst/>
          </a:prstGeom>
        </p:spPr>
      </p:pic>
    </p:spTree>
    <p:extLst>
      <p:ext uri="{BB962C8B-B14F-4D97-AF65-F5344CB8AC3E}">
        <p14:creationId xmlns:p14="http://schemas.microsoft.com/office/powerpoint/2010/main" val="2016330590"/>
      </p:ext>
    </p:extLst>
  </p:cSld>
  <p:clrMapOvr>
    <a:masterClrMapping/>
  </p:clrMapOvr>
  <mc:AlternateContent xmlns:mc="http://schemas.openxmlformats.org/markup-compatibility/2006">
    <mc:Choice xmlns:p14="http://schemas.microsoft.com/office/powerpoint/2010/main" Requires="p14">
      <p:transition spd="med" p14:dur="700" advTm="7059">
        <p:fade/>
      </p:transition>
    </mc:Choice>
    <mc:Fallback>
      <p:transition spd="med" advTm="7059">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2936</TotalTime>
  <Words>840</Words>
  <Application>Microsoft Office PowerPoint</Application>
  <PresentationFormat>On-screen Show (16:9)</PresentationFormat>
  <Paragraphs>200</Paragraphs>
  <Slides>22</Slides>
  <Notes>22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Arial</vt:lpstr>
      <vt:lpstr>Calibri</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Morgan, Richard William</dc:creator>
  <cp:lastModifiedBy>Richard William Morgan (Applied Computing)</cp:lastModifiedBy>
  <cp:revision>412</cp:revision>
  <dcterms:created xsi:type="dcterms:W3CDTF">2015-10-09T09:26:07Z</dcterms:created>
  <dcterms:modified xsi:type="dcterms:W3CDTF">2021-10-09T09:25:45Z</dcterms:modified>
</cp:coreProperties>
</file>