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56" r:id="rId5"/>
    <p:sldId id="341" r:id="rId6"/>
    <p:sldId id="262" r:id="rId7"/>
    <p:sldId id="479" r:id="rId8"/>
    <p:sldId id="342" r:id="rId9"/>
    <p:sldId id="478" r:id="rId10"/>
    <p:sldId id="260" r:id="rId11"/>
    <p:sldId id="354" r:id="rId12"/>
    <p:sldId id="270" r:id="rId13"/>
    <p:sldId id="273" r:id="rId14"/>
    <p:sldId id="480" r:id="rId15"/>
    <p:sldId id="474" r:id="rId16"/>
    <p:sldId id="355" r:id="rId17"/>
    <p:sldId id="476" r:id="rId18"/>
    <p:sldId id="34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4F40C0-E64F-4CB1-AD82-07E4DAE61C48}"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89AFB915-6814-43D4-8C55-E8F6E068C5B4}">
      <dgm:prSet/>
      <dgm:spPr/>
      <dgm:t>
        <a:bodyPr/>
        <a:lstStyle/>
        <a:p>
          <a:r>
            <a:rPr lang="en-GB" b="0" err="1"/>
            <a:t>Nodau</a:t>
          </a:r>
          <a:r>
            <a:rPr lang="en-GB" b="0"/>
            <a:t>: </a:t>
          </a:r>
          <a:r>
            <a:rPr lang="en-GB" b="0" err="1"/>
            <a:t>grym</a:t>
          </a:r>
          <a:r>
            <a:rPr lang="en-GB" b="0"/>
            <a:t> </a:t>
          </a:r>
          <a:r>
            <a:rPr lang="en-GB" b="0" err="1"/>
            <a:t>gyrru</a:t>
          </a:r>
          <a:r>
            <a:rPr lang="en-GB" b="0"/>
            <a:t> </a:t>
          </a:r>
          <a:r>
            <a:rPr lang="en-GB" b="0" err="1"/>
            <a:t>cyffredinol</a:t>
          </a:r>
          <a:r>
            <a:rPr lang="en-GB" b="0"/>
            <a:t> </a:t>
          </a:r>
          <a:r>
            <a:rPr lang="en-GB" b="0" err="1"/>
            <a:t>yr</a:t>
          </a:r>
          <a:r>
            <a:rPr lang="en-GB" b="0"/>
            <a:t> </a:t>
          </a:r>
          <a:r>
            <a:rPr lang="en-GB" b="0" err="1"/>
            <a:t>ymchwil</a:t>
          </a:r>
          <a:r>
            <a:rPr lang="en-GB" b="0"/>
            <a:t> - </a:t>
          </a:r>
          <a:r>
            <a:rPr lang="en-GB" b="0" err="1"/>
            <a:t>beth</a:t>
          </a:r>
          <a:r>
            <a:rPr lang="en-GB" b="0"/>
            <a:t> </a:t>
          </a:r>
          <a:r>
            <a:rPr lang="en-GB" b="0" err="1"/>
            <a:t>ydych</a:t>
          </a:r>
          <a:r>
            <a:rPr lang="en-GB" b="0"/>
            <a:t> chi am </a:t>
          </a:r>
          <a:r>
            <a:rPr lang="en-GB" b="0" err="1"/>
            <a:t>ei</a:t>
          </a:r>
          <a:r>
            <a:rPr lang="en-GB" b="0"/>
            <a:t> </a:t>
          </a:r>
          <a:r>
            <a:rPr lang="en-GB" b="0" err="1"/>
            <a:t>ddarganfod</a:t>
          </a:r>
          <a:r>
            <a:rPr lang="en-GB" b="0"/>
            <a:t>?</a:t>
          </a:r>
          <a:endParaRPr lang="en-US" b="0"/>
        </a:p>
      </dgm:t>
    </dgm:pt>
    <dgm:pt modelId="{018A7FF1-DDB7-4DD2-A711-870BD1B95B12}" type="parTrans" cxnId="{835E6E53-982C-4657-A7C5-EAA213748C50}">
      <dgm:prSet/>
      <dgm:spPr/>
      <dgm:t>
        <a:bodyPr/>
        <a:lstStyle/>
        <a:p>
          <a:endParaRPr lang="en-US"/>
        </a:p>
      </dgm:t>
    </dgm:pt>
    <dgm:pt modelId="{D17A6799-800C-4778-BA8B-F7D771230DA1}" type="sibTrans" cxnId="{835E6E53-982C-4657-A7C5-EAA213748C50}">
      <dgm:prSet/>
      <dgm:spPr/>
      <dgm:t>
        <a:bodyPr/>
        <a:lstStyle/>
        <a:p>
          <a:endParaRPr lang="en-US"/>
        </a:p>
      </dgm:t>
    </dgm:pt>
    <dgm:pt modelId="{D14134B3-078C-4D89-8303-392EA4BFC43D}">
      <dgm:prSet/>
      <dgm:spPr/>
      <dgm:t>
        <a:bodyPr/>
        <a:lstStyle/>
        <a:p>
          <a:r>
            <a:rPr lang="en-GB" err="1"/>
            <a:t>Amcanion</a:t>
          </a:r>
          <a:r>
            <a:rPr lang="en-GB"/>
            <a:t>: y </a:t>
          </a:r>
          <a:r>
            <a:rPr lang="en-GB" err="1"/>
            <a:t>ffordd</a:t>
          </a:r>
          <a:r>
            <a:rPr lang="en-GB"/>
            <a:t> </a:t>
          </a:r>
          <a:r>
            <a:rPr lang="en-GB" err="1"/>
            <a:t>rydych</a:t>
          </a:r>
          <a:r>
            <a:rPr lang="en-GB"/>
            <a:t> </a:t>
          </a:r>
          <a:r>
            <a:rPr lang="en-GB" err="1"/>
            <a:t>chi'n</a:t>
          </a:r>
          <a:r>
            <a:rPr lang="en-GB"/>
            <a:t> </a:t>
          </a:r>
          <a:r>
            <a:rPr lang="en-GB" err="1"/>
            <a:t>bwriadu</a:t>
          </a:r>
          <a:r>
            <a:rPr lang="en-GB"/>
            <a:t> </a:t>
          </a:r>
          <a:r>
            <a:rPr lang="en-GB" err="1"/>
            <a:t>cyflawni'r</a:t>
          </a:r>
          <a:r>
            <a:rPr lang="en-GB"/>
            <a:t> nod. Sut y </a:t>
          </a:r>
          <a:r>
            <a:rPr lang="en-GB" err="1"/>
            <a:t>byddwch</a:t>
          </a:r>
          <a:r>
            <a:rPr lang="en-GB"/>
            <a:t> </a:t>
          </a:r>
          <a:r>
            <a:rPr lang="en-GB" err="1"/>
            <a:t>chi'n</a:t>
          </a:r>
          <a:r>
            <a:rPr lang="en-GB"/>
            <a:t> </a:t>
          </a:r>
          <a:r>
            <a:rPr lang="en-GB" err="1"/>
            <a:t>darganfod</a:t>
          </a:r>
          <a:r>
            <a:rPr lang="en-GB"/>
            <a:t> </a:t>
          </a:r>
          <a:r>
            <a:rPr lang="en-GB" err="1"/>
            <a:t>hyn</a:t>
          </a:r>
          <a:r>
            <a:rPr lang="en-GB"/>
            <a:t>?</a:t>
          </a:r>
          <a:endParaRPr lang="en-US"/>
        </a:p>
      </dgm:t>
    </dgm:pt>
    <dgm:pt modelId="{DC48EAE2-9E91-4D4B-9FB9-CB15D91C32DD}" type="parTrans" cxnId="{F62F6EEB-8619-40F7-8679-04D0B679C6BD}">
      <dgm:prSet/>
      <dgm:spPr/>
      <dgm:t>
        <a:bodyPr/>
        <a:lstStyle/>
        <a:p>
          <a:endParaRPr lang="en-US"/>
        </a:p>
      </dgm:t>
    </dgm:pt>
    <dgm:pt modelId="{95FBAEF3-D720-4C4F-AB35-583A741C579A}" type="sibTrans" cxnId="{F62F6EEB-8619-40F7-8679-04D0B679C6BD}">
      <dgm:prSet/>
      <dgm:spPr/>
      <dgm:t>
        <a:bodyPr/>
        <a:lstStyle/>
        <a:p>
          <a:endParaRPr lang="en-US"/>
        </a:p>
      </dgm:t>
    </dgm:pt>
    <dgm:pt modelId="{16D2CB31-36F8-488C-8EDC-F51133B5925D}" type="pres">
      <dgm:prSet presAssocID="{394F40C0-E64F-4CB1-AD82-07E4DAE61C48}" presName="linear" presStyleCnt="0">
        <dgm:presLayoutVars>
          <dgm:animLvl val="lvl"/>
          <dgm:resizeHandles val="exact"/>
        </dgm:presLayoutVars>
      </dgm:prSet>
      <dgm:spPr/>
    </dgm:pt>
    <dgm:pt modelId="{903A8039-E799-4E2A-8E8A-76E6B780CA2F}" type="pres">
      <dgm:prSet presAssocID="{89AFB915-6814-43D4-8C55-E8F6E068C5B4}" presName="parentText" presStyleLbl="node1" presStyleIdx="0" presStyleCnt="2">
        <dgm:presLayoutVars>
          <dgm:chMax val="0"/>
          <dgm:bulletEnabled val="1"/>
        </dgm:presLayoutVars>
      </dgm:prSet>
      <dgm:spPr/>
    </dgm:pt>
    <dgm:pt modelId="{A5AC5006-2A40-4675-A4A9-2E25EBD91DBE}" type="pres">
      <dgm:prSet presAssocID="{D17A6799-800C-4778-BA8B-F7D771230DA1}" presName="spacer" presStyleCnt="0"/>
      <dgm:spPr/>
    </dgm:pt>
    <dgm:pt modelId="{22F84BBF-5D29-4340-85E2-DAF3BAC5905F}" type="pres">
      <dgm:prSet presAssocID="{D14134B3-078C-4D89-8303-392EA4BFC43D}" presName="parentText" presStyleLbl="node1" presStyleIdx="1" presStyleCnt="2">
        <dgm:presLayoutVars>
          <dgm:chMax val="0"/>
          <dgm:bulletEnabled val="1"/>
        </dgm:presLayoutVars>
      </dgm:prSet>
      <dgm:spPr/>
    </dgm:pt>
  </dgm:ptLst>
  <dgm:cxnLst>
    <dgm:cxn modelId="{C8AD0E70-6B74-41F6-ABD0-96F3F5DD54BE}" type="presOf" srcId="{89AFB915-6814-43D4-8C55-E8F6E068C5B4}" destId="{903A8039-E799-4E2A-8E8A-76E6B780CA2F}" srcOrd="0" destOrd="0" presId="urn:microsoft.com/office/officeart/2005/8/layout/vList2"/>
    <dgm:cxn modelId="{835E6E53-982C-4657-A7C5-EAA213748C50}" srcId="{394F40C0-E64F-4CB1-AD82-07E4DAE61C48}" destId="{89AFB915-6814-43D4-8C55-E8F6E068C5B4}" srcOrd="0" destOrd="0" parTransId="{018A7FF1-DDB7-4DD2-A711-870BD1B95B12}" sibTransId="{D17A6799-800C-4778-BA8B-F7D771230DA1}"/>
    <dgm:cxn modelId="{4333AE89-CB3D-4C50-9013-5A4A833DE5BD}" type="presOf" srcId="{394F40C0-E64F-4CB1-AD82-07E4DAE61C48}" destId="{16D2CB31-36F8-488C-8EDC-F51133B5925D}" srcOrd="0" destOrd="0" presId="urn:microsoft.com/office/officeart/2005/8/layout/vList2"/>
    <dgm:cxn modelId="{A96CC0D5-9B40-45E8-808C-4B51090F23DD}" type="presOf" srcId="{D14134B3-078C-4D89-8303-392EA4BFC43D}" destId="{22F84BBF-5D29-4340-85E2-DAF3BAC5905F}" srcOrd="0" destOrd="0" presId="urn:microsoft.com/office/officeart/2005/8/layout/vList2"/>
    <dgm:cxn modelId="{F62F6EEB-8619-40F7-8679-04D0B679C6BD}" srcId="{394F40C0-E64F-4CB1-AD82-07E4DAE61C48}" destId="{D14134B3-078C-4D89-8303-392EA4BFC43D}" srcOrd="1" destOrd="0" parTransId="{DC48EAE2-9E91-4D4B-9FB9-CB15D91C32DD}" sibTransId="{95FBAEF3-D720-4C4F-AB35-583A741C579A}"/>
    <dgm:cxn modelId="{0896460E-FE2D-4D97-ACD1-AD461E5DDD8E}" type="presParOf" srcId="{16D2CB31-36F8-488C-8EDC-F51133B5925D}" destId="{903A8039-E799-4E2A-8E8A-76E6B780CA2F}" srcOrd="0" destOrd="0" presId="urn:microsoft.com/office/officeart/2005/8/layout/vList2"/>
    <dgm:cxn modelId="{944144E7-AAFE-4CB0-A8FA-87AFCAAEF9F6}" type="presParOf" srcId="{16D2CB31-36F8-488C-8EDC-F51133B5925D}" destId="{A5AC5006-2A40-4675-A4A9-2E25EBD91DBE}" srcOrd="1" destOrd="0" presId="urn:microsoft.com/office/officeart/2005/8/layout/vList2"/>
    <dgm:cxn modelId="{94D7D169-B763-4CBD-8BA6-DFEBACF3179A}" type="presParOf" srcId="{16D2CB31-36F8-488C-8EDC-F51133B5925D}" destId="{22F84BBF-5D29-4340-85E2-DAF3BAC5905F}"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3A8039-E799-4E2A-8E8A-76E6B780CA2F}">
      <dsp:nvSpPr>
        <dsp:cNvPr id="0" name=""/>
        <dsp:cNvSpPr/>
      </dsp:nvSpPr>
      <dsp:spPr>
        <a:xfrm>
          <a:off x="0" y="20298"/>
          <a:ext cx="6263640" cy="267732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b="0" kern="1200" err="1"/>
            <a:t>Nodau</a:t>
          </a:r>
          <a:r>
            <a:rPr lang="en-GB" sz="3800" b="0" kern="1200"/>
            <a:t>: </a:t>
          </a:r>
          <a:r>
            <a:rPr lang="en-GB" sz="3800" b="0" kern="1200" err="1"/>
            <a:t>grym</a:t>
          </a:r>
          <a:r>
            <a:rPr lang="en-GB" sz="3800" b="0" kern="1200"/>
            <a:t> </a:t>
          </a:r>
          <a:r>
            <a:rPr lang="en-GB" sz="3800" b="0" kern="1200" err="1"/>
            <a:t>gyrru</a:t>
          </a:r>
          <a:r>
            <a:rPr lang="en-GB" sz="3800" b="0" kern="1200"/>
            <a:t> </a:t>
          </a:r>
          <a:r>
            <a:rPr lang="en-GB" sz="3800" b="0" kern="1200" err="1"/>
            <a:t>cyffredinol</a:t>
          </a:r>
          <a:r>
            <a:rPr lang="en-GB" sz="3800" b="0" kern="1200"/>
            <a:t> </a:t>
          </a:r>
          <a:r>
            <a:rPr lang="en-GB" sz="3800" b="0" kern="1200" err="1"/>
            <a:t>yr</a:t>
          </a:r>
          <a:r>
            <a:rPr lang="en-GB" sz="3800" b="0" kern="1200"/>
            <a:t> </a:t>
          </a:r>
          <a:r>
            <a:rPr lang="en-GB" sz="3800" b="0" kern="1200" err="1"/>
            <a:t>ymchwil</a:t>
          </a:r>
          <a:r>
            <a:rPr lang="en-GB" sz="3800" b="0" kern="1200"/>
            <a:t> - </a:t>
          </a:r>
          <a:r>
            <a:rPr lang="en-GB" sz="3800" b="0" kern="1200" err="1"/>
            <a:t>beth</a:t>
          </a:r>
          <a:r>
            <a:rPr lang="en-GB" sz="3800" b="0" kern="1200"/>
            <a:t> </a:t>
          </a:r>
          <a:r>
            <a:rPr lang="en-GB" sz="3800" b="0" kern="1200" err="1"/>
            <a:t>ydych</a:t>
          </a:r>
          <a:r>
            <a:rPr lang="en-GB" sz="3800" b="0" kern="1200"/>
            <a:t> chi am </a:t>
          </a:r>
          <a:r>
            <a:rPr lang="en-GB" sz="3800" b="0" kern="1200" err="1"/>
            <a:t>ei</a:t>
          </a:r>
          <a:r>
            <a:rPr lang="en-GB" sz="3800" b="0" kern="1200"/>
            <a:t> </a:t>
          </a:r>
          <a:r>
            <a:rPr lang="en-GB" sz="3800" b="0" kern="1200" err="1"/>
            <a:t>ddarganfod</a:t>
          </a:r>
          <a:r>
            <a:rPr lang="en-GB" sz="3800" b="0" kern="1200"/>
            <a:t>?</a:t>
          </a:r>
          <a:endParaRPr lang="en-US" sz="3800" b="0" kern="1200"/>
        </a:p>
      </dsp:txBody>
      <dsp:txXfrm>
        <a:off x="130696" y="150994"/>
        <a:ext cx="6002248" cy="2415933"/>
      </dsp:txXfrm>
    </dsp:sp>
    <dsp:sp modelId="{22F84BBF-5D29-4340-85E2-DAF3BAC5905F}">
      <dsp:nvSpPr>
        <dsp:cNvPr id="0" name=""/>
        <dsp:cNvSpPr/>
      </dsp:nvSpPr>
      <dsp:spPr>
        <a:xfrm>
          <a:off x="0" y="2807063"/>
          <a:ext cx="6263640" cy="267732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GB" sz="3800" kern="1200" err="1"/>
            <a:t>Amcanion</a:t>
          </a:r>
          <a:r>
            <a:rPr lang="en-GB" sz="3800" kern="1200"/>
            <a:t>: y </a:t>
          </a:r>
          <a:r>
            <a:rPr lang="en-GB" sz="3800" kern="1200" err="1"/>
            <a:t>ffordd</a:t>
          </a:r>
          <a:r>
            <a:rPr lang="en-GB" sz="3800" kern="1200"/>
            <a:t> </a:t>
          </a:r>
          <a:r>
            <a:rPr lang="en-GB" sz="3800" kern="1200" err="1"/>
            <a:t>rydych</a:t>
          </a:r>
          <a:r>
            <a:rPr lang="en-GB" sz="3800" kern="1200"/>
            <a:t> </a:t>
          </a:r>
          <a:r>
            <a:rPr lang="en-GB" sz="3800" kern="1200" err="1"/>
            <a:t>chi'n</a:t>
          </a:r>
          <a:r>
            <a:rPr lang="en-GB" sz="3800" kern="1200"/>
            <a:t> </a:t>
          </a:r>
          <a:r>
            <a:rPr lang="en-GB" sz="3800" kern="1200" err="1"/>
            <a:t>bwriadu</a:t>
          </a:r>
          <a:r>
            <a:rPr lang="en-GB" sz="3800" kern="1200"/>
            <a:t> </a:t>
          </a:r>
          <a:r>
            <a:rPr lang="en-GB" sz="3800" kern="1200" err="1"/>
            <a:t>cyflawni'r</a:t>
          </a:r>
          <a:r>
            <a:rPr lang="en-GB" sz="3800" kern="1200"/>
            <a:t> nod. Sut y </a:t>
          </a:r>
          <a:r>
            <a:rPr lang="en-GB" sz="3800" kern="1200" err="1"/>
            <a:t>byddwch</a:t>
          </a:r>
          <a:r>
            <a:rPr lang="en-GB" sz="3800" kern="1200"/>
            <a:t> </a:t>
          </a:r>
          <a:r>
            <a:rPr lang="en-GB" sz="3800" kern="1200" err="1"/>
            <a:t>chi'n</a:t>
          </a:r>
          <a:r>
            <a:rPr lang="en-GB" sz="3800" kern="1200"/>
            <a:t> </a:t>
          </a:r>
          <a:r>
            <a:rPr lang="en-GB" sz="3800" kern="1200" err="1"/>
            <a:t>darganfod</a:t>
          </a:r>
          <a:r>
            <a:rPr lang="en-GB" sz="3800" kern="1200"/>
            <a:t> </a:t>
          </a:r>
          <a:r>
            <a:rPr lang="en-GB" sz="3800" kern="1200" err="1"/>
            <a:t>hyn</a:t>
          </a:r>
          <a:r>
            <a:rPr lang="en-GB" sz="3800" kern="1200"/>
            <a:t>?</a:t>
          </a:r>
          <a:endParaRPr lang="en-US" sz="3800" kern="1200"/>
        </a:p>
      </dsp:txBody>
      <dsp:txXfrm>
        <a:off x="130696" y="2937759"/>
        <a:ext cx="6002248" cy="241593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ED0BA2-68E2-4F10-BEFB-DFFB790A5C0C}" type="datetimeFigureOut">
              <a:rPr lang="en-GB" smtClean="0"/>
              <a:t>19/01/2026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5C0E52-75A7-4B4D-8994-42B208742EA0}" type="slidenum">
              <a:rPr lang="en-GB" smtClean="0"/>
              <a:t>‹#›</a:t>
            </a:fld>
            <a:endParaRPr lang="en-GB"/>
          </a:p>
        </p:txBody>
      </p:sp>
    </p:spTree>
    <p:extLst>
      <p:ext uri="{BB962C8B-B14F-4D97-AF65-F5344CB8AC3E}">
        <p14:creationId xmlns:p14="http://schemas.microsoft.com/office/powerpoint/2010/main" val="1541773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A5C0E52-75A7-4B4D-8994-42B208742EA0}" type="slidenum">
              <a:rPr lang="en-GB" smtClean="0"/>
              <a:t>1</a:t>
            </a:fld>
            <a:endParaRPr lang="en-GB"/>
          </a:p>
        </p:txBody>
      </p:sp>
    </p:spTree>
    <p:extLst>
      <p:ext uri="{BB962C8B-B14F-4D97-AF65-F5344CB8AC3E}">
        <p14:creationId xmlns:p14="http://schemas.microsoft.com/office/powerpoint/2010/main" val="5287653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0354B2-8851-4348-AA78-5C225C52FF6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5340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findings can be used to influence their personal practice.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01494F-6C03-4543-926C-9B1F6065821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924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79A4E-801D-BD8C-1DA4-C3D3EA9E67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40A1EA-AFCB-5795-487D-D8FFFCFF51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7C991F-3024-1C2E-E857-750F66609406}"/>
              </a:ext>
            </a:extLst>
          </p:cNvPr>
          <p:cNvSpPr>
            <a:spLocks noGrp="1"/>
          </p:cNvSpPr>
          <p:nvPr>
            <p:ph type="body" idx="1"/>
          </p:nvPr>
        </p:nvSpPr>
        <p:spPr/>
        <p:txBody>
          <a:bodyPr/>
          <a:lstStyle/>
          <a:p>
            <a:r>
              <a:rPr lang="en-GB" err="1"/>
              <a:t>Dechrau</a:t>
            </a:r>
            <a:r>
              <a:rPr lang="en-GB"/>
              <a:t> </a:t>
            </a:r>
            <a:r>
              <a:rPr lang="en-GB" err="1"/>
              <a:t>gyda'r</a:t>
            </a:r>
            <a:r>
              <a:rPr lang="en-GB"/>
              <a:t> nod (</a:t>
            </a:r>
            <a:r>
              <a:rPr lang="en-GB" err="1"/>
              <a:t>amcanion</a:t>
            </a:r>
            <a:r>
              <a:rPr lang="en-GB"/>
              <a:t> </a:t>
            </a:r>
            <a:r>
              <a:rPr lang="en-GB" err="1"/>
              <a:t>i</a:t>
            </a:r>
            <a:r>
              <a:rPr lang="en-GB"/>
              <a:t> </a:t>
            </a:r>
            <a:r>
              <a:rPr lang="en-GB" err="1"/>
              <a:t>ddod</a:t>
            </a:r>
            <a:r>
              <a:rPr lang="en-GB"/>
              <a:t> </a:t>
            </a:r>
            <a:r>
              <a:rPr lang="en-GB" err="1"/>
              <a:t>yn</a:t>
            </a:r>
            <a:r>
              <a:rPr lang="en-GB"/>
              <a:t> </a:t>
            </a:r>
            <a:r>
              <a:rPr lang="en-GB" err="1"/>
              <a:t>hwyrach</a:t>
            </a:r>
            <a:r>
              <a:rPr lang="en-GB"/>
              <a:t>).</a:t>
            </a:r>
          </a:p>
          <a:p>
            <a:r>
              <a:rPr lang="en-GB">
                <a:ea typeface="Calibri"/>
                <a:cs typeface="Calibri"/>
              </a:rPr>
              <a:t>Angen </a:t>
            </a:r>
            <a:r>
              <a:rPr lang="en-GB" err="1">
                <a:ea typeface="Calibri"/>
                <a:cs typeface="Calibri"/>
              </a:rPr>
              <a:t>gadael</a:t>
            </a:r>
            <a:r>
              <a:rPr lang="en-GB">
                <a:ea typeface="Calibri"/>
                <a:cs typeface="Calibri"/>
              </a:rPr>
              <a:t> </a:t>
            </a:r>
            <a:r>
              <a:rPr lang="en-GB" err="1">
                <a:ea typeface="Calibri"/>
                <a:cs typeface="Calibri"/>
              </a:rPr>
              <a:t>amser</a:t>
            </a:r>
            <a:r>
              <a:rPr lang="en-GB">
                <a:ea typeface="Calibri"/>
                <a:cs typeface="Calibri"/>
              </a:rPr>
              <a:t> I </a:t>
            </a:r>
            <a:r>
              <a:rPr lang="en-GB" err="1">
                <a:ea typeface="Calibri"/>
                <a:cs typeface="Calibri"/>
              </a:rPr>
              <a:t>fyfyrwyr</a:t>
            </a:r>
            <a:r>
              <a:rPr lang="en-GB">
                <a:ea typeface="Calibri"/>
                <a:cs typeface="Calibri"/>
              </a:rPr>
              <a:t> </a:t>
            </a:r>
            <a:r>
              <a:rPr lang="en-GB" err="1">
                <a:ea typeface="Calibri"/>
                <a:cs typeface="Calibri"/>
              </a:rPr>
              <a:t>ysgrifennu</a:t>
            </a:r>
            <a:r>
              <a:rPr lang="en-GB">
                <a:ea typeface="Calibri"/>
                <a:cs typeface="Calibri"/>
              </a:rPr>
              <a:t> </a:t>
            </a:r>
            <a:r>
              <a:rPr lang="en-GB" err="1">
                <a:ea typeface="Calibri"/>
                <a:cs typeface="Calibri"/>
              </a:rPr>
              <a:t>hyn</a:t>
            </a:r>
            <a:r>
              <a:rPr lang="en-GB">
                <a:ea typeface="Calibri"/>
                <a:cs typeface="Calibri"/>
              </a:rPr>
              <a:t> – gall </a:t>
            </a:r>
            <a:r>
              <a:rPr lang="en-GB" err="1">
                <a:ea typeface="Calibri"/>
                <a:cs typeface="Calibri"/>
              </a:rPr>
              <a:t>gael</a:t>
            </a:r>
            <a:r>
              <a:rPr lang="en-GB">
                <a:ea typeface="Calibri"/>
                <a:cs typeface="Calibri"/>
              </a:rPr>
              <a:t> </a:t>
            </a:r>
            <a:r>
              <a:rPr lang="en-GB" err="1">
                <a:ea typeface="Calibri"/>
                <a:cs typeface="Calibri"/>
              </a:rPr>
              <a:t>ei</a:t>
            </a:r>
            <a:r>
              <a:rPr lang="en-GB">
                <a:ea typeface="Calibri"/>
                <a:cs typeface="Calibri"/>
              </a:rPr>
              <a:t> </a:t>
            </a:r>
            <a:r>
              <a:rPr lang="en-GB" err="1">
                <a:ea typeface="Calibri"/>
                <a:cs typeface="Calibri"/>
              </a:rPr>
              <a:t>ddefnyddio</a:t>
            </a:r>
            <a:r>
              <a:rPr lang="en-GB">
                <a:ea typeface="Calibri"/>
                <a:cs typeface="Calibri"/>
              </a:rPr>
              <a:t> </a:t>
            </a:r>
            <a:r>
              <a:rPr lang="en-GB" err="1">
                <a:ea typeface="Calibri"/>
                <a:cs typeface="Calibri"/>
              </a:rPr>
              <a:t>yn</a:t>
            </a:r>
            <a:r>
              <a:rPr lang="en-GB">
                <a:ea typeface="Calibri"/>
                <a:cs typeface="Calibri"/>
              </a:rPr>
              <a:t> y </a:t>
            </a:r>
            <a:r>
              <a:rPr lang="en-GB" err="1">
                <a:ea typeface="Calibri"/>
                <a:cs typeface="Calibri"/>
              </a:rPr>
              <a:t>ffurflen</a:t>
            </a:r>
            <a:r>
              <a:rPr lang="en-GB">
                <a:ea typeface="Calibri"/>
                <a:cs typeface="Calibri"/>
              </a:rPr>
              <a:t> </a:t>
            </a:r>
            <a:r>
              <a:rPr lang="en-GB" err="1">
                <a:ea typeface="Calibri"/>
                <a:cs typeface="Calibri"/>
              </a:rPr>
              <a:t>foeseg</a:t>
            </a:r>
            <a:r>
              <a:rPr lang="en-GB">
                <a:ea typeface="Calibri"/>
                <a:cs typeface="Calibri"/>
              </a:rPr>
              <a:t>.</a:t>
            </a:r>
          </a:p>
        </p:txBody>
      </p:sp>
      <p:sp>
        <p:nvSpPr>
          <p:cNvPr id="4" name="Slide Number Placeholder 3">
            <a:extLst>
              <a:ext uri="{FF2B5EF4-FFF2-40B4-BE49-F238E27FC236}">
                <a16:creationId xmlns:a16="http://schemas.microsoft.com/office/drawing/2014/main" id="{5BE7EBF4-5E29-CC17-D0DF-C79930D134D3}"/>
              </a:ext>
            </a:extLst>
          </p:cNvPr>
          <p:cNvSpPr>
            <a:spLocks noGrp="1"/>
          </p:cNvSpPr>
          <p:nvPr>
            <p:ph type="sldNum" sz="quarter" idx="5"/>
          </p:nvPr>
        </p:nvSpPr>
        <p:spPr/>
        <p:txBody>
          <a:bodyPr/>
          <a:lstStyle/>
          <a:p>
            <a:fld id="{1A5C0E52-75A7-4B4D-8994-42B208742EA0}" type="slidenum">
              <a:rPr lang="en-GB" smtClean="0"/>
              <a:t>4</a:t>
            </a:fld>
            <a:endParaRPr lang="en-GB"/>
          </a:p>
        </p:txBody>
      </p:sp>
    </p:spTree>
    <p:extLst>
      <p:ext uri="{BB962C8B-B14F-4D97-AF65-F5344CB8AC3E}">
        <p14:creationId xmlns:p14="http://schemas.microsoft.com/office/powerpoint/2010/main" val="1495555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A5C0E52-75A7-4B4D-8994-42B208742EA0}" type="slidenum">
              <a:rPr lang="en-GB" smtClean="0"/>
              <a:t>5</a:t>
            </a:fld>
            <a:endParaRPr lang="en-GB"/>
          </a:p>
        </p:txBody>
      </p:sp>
    </p:spTree>
    <p:extLst>
      <p:ext uri="{BB962C8B-B14F-4D97-AF65-F5344CB8AC3E}">
        <p14:creationId xmlns:p14="http://schemas.microsoft.com/office/powerpoint/2010/main" val="3087846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0A367-2040-FD82-2010-4099B0E153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8C9B89-F811-312D-F7D3-1B3F8D534B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15DE11-4E33-6DA9-2384-DEC9DD7DD9A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16036E3-36E1-DC81-DAB8-6A72419C0AC5}"/>
              </a:ext>
            </a:extLst>
          </p:cNvPr>
          <p:cNvSpPr>
            <a:spLocks noGrp="1"/>
          </p:cNvSpPr>
          <p:nvPr>
            <p:ph type="sldNum" sz="quarter" idx="5"/>
          </p:nvPr>
        </p:nvSpPr>
        <p:spPr/>
        <p:txBody>
          <a:bodyPr/>
          <a:lstStyle/>
          <a:p>
            <a:fld id="{1A5C0E52-75A7-4B4D-8994-42B208742EA0}" type="slidenum">
              <a:rPr lang="en-GB" smtClean="0"/>
              <a:t>6</a:t>
            </a:fld>
            <a:endParaRPr lang="en-GB"/>
          </a:p>
        </p:txBody>
      </p:sp>
    </p:spTree>
    <p:extLst>
      <p:ext uri="{BB962C8B-B14F-4D97-AF65-F5344CB8AC3E}">
        <p14:creationId xmlns:p14="http://schemas.microsoft.com/office/powerpoint/2010/main" val="2011367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A5C0E52-75A7-4B4D-8994-42B208742EA0}" type="slidenum">
              <a:rPr lang="en-GB" smtClean="0"/>
              <a:t>7</a:t>
            </a:fld>
            <a:endParaRPr lang="en-GB"/>
          </a:p>
        </p:txBody>
      </p:sp>
    </p:spTree>
    <p:extLst>
      <p:ext uri="{BB962C8B-B14F-4D97-AF65-F5344CB8AC3E}">
        <p14:creationId xmlns:p14="http://schemas.microsoft.com/office/powerpoint/2010/main" val="12281276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 addition to being written in the form of a question and being well-focused, a good research question is one that cannot be answered with a simple yes or no. For example, if your interest is in gender norms, you could ask, “Does gender affect a person’s performance of household tasks?” but you will have nothing left to say once you discover your yes or no answer. Instead, why not ask, about the relationship between gender and household tasks. Alternatively, maybe we are interested in how or to what extent gender affects a person’s contributions to housework in a marriage? By tweaking your question in this small way, you suddenly have a much more fascinating question and more to say as you attempt to answer 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373D3F"/>
                </a:solidFill>
                <a:effectLst/>
                <a:latin typeface="Lora" pitchFamily="2" charset="0"/>
              </a:rPr>
              <a:t>A good research question should also have more than one plausible answer. In the example above, the student who studied the relationship between gender and household tasks had a specific interest in the impact of gender, but she also knew that preferences might be impacted by other factors. For example, she knew from her own experience that her more traditional and socially conservative friends were more likely to see household tasks as part of the female domain, and were less likely to expect their male partners to contribute to those tasks. Thinking through the possible relationships between gender, culture, and household tasks led that student to realize that there were many plausible answers to her questions about </a:t>
            </a:r>
            <a:r>
              <a:rPr lang="en-GB" b="0" i="1">
                <a:solidFill>
                  <a:srgbClr val="373D3F"/>
                </a:solidFill>
                <a:effectLst/>
                <a:latin typeface="Lora" pitchFamily="2" charset="0"/>
              </a:rPr>
              <a:t>how</a:t>
            </a:r>
            <a:r>
              <a:rPr lang="en-GB" b="0" i="0">
                <a:solidFill>
                  <a:srgbClr val="373D3F"/>
                </a:solidFill>
                <a:effectLst/>
                <a:latin typeface="Lora" pitchFamily="2" charset="0"/>
              </a:rPr>
              <a:t> gender affects a person’s contribution to household tasks. Because gender doesn’t exist in a vacuum, she wisely felt that she needed to consider other characteristics that work together with gender to shape people’s </a:t>
            </a:r>
            <a:r>
              <a:rPr lang="en-GB" b="0" i="0" err="1">
                <a:solidFill>
                  <a:srgbClr val="373D3F"/>
                </a:solidFill>
                <a:effectLst/>
                <a:latin typeface="Lora" pitchFamily="2" charset="0"/>
              </a:rPr>
              <a:t>behaviors</a:t>
            </a:r>
            <a:r>
              <a:rPr lang="en-GB" b="0" i="0">
                <a:solidFill>
                  <a:srgbClr val="373D3F"/>
                </a:solidFill>
                <a:effectLst/>
                <a:latin typeface="Lora" pitchFamily="2" charset="0"/>
              </a:rPr>
              <a:t>, likes, and dislikes. By doing this, the student considered the third feature of a good research question–she thought about relationships between several concepts. While she began with an interest in a single concept—household tasks—by asking herself what other concepts (such as gender or political orientation) might be related to her original interest, she was able to form a question that considered the relationships </a:t>
            </a:r>
            <a:r>
              <a:rPr lang="en-GB" b="0" i="1">
                <a:solidFill>
                  <a:srgbClr val="373D3F"/>
                </a:solidFill>
                <a:effectLst/>
                <a:latin typeface="Lora" pitchFamily="2" charset="0"/>
              </a:rPr>
              <a:t>among </a:t>
            </a:r>
            <a:r>
              <a:rPr lang="en-GB" b="0" i="0">
                <a:solidFill>
                  <a:srgbClr val="373D3F"/>
                </a:solidFill>
                <a:effectLst/>
                <a:latin typeface="Lora" pitchFamily="2" charset="0"/>
              </a:rPr>
              <a:t>those concepts.</a:t>
            </a:r>
            <a:endParaRPr lang="en-GB"/>
          </a:p>
          <a:p>
            <a:endParaRPr lang="en-GB"/>
          </a:p>
          <a:p>
            <a:endParaRPr lang="en-GB"/>
          </a:p>
        </p:txBody>
      </p:sp>
      <p:sp>
        <p:nvSpPr>
          <p:cNvPr id="4" name="Slide Number Placeholder 3"/>
          <p:cNvSpPr>
            <a:spLocks noGrp="1"/>
          </p:cNvSpPr>
          <p:nvPr>
            <p:ph type="sldNum" sz="quarter" idx="5"/>
          </p:nvPr>
        </p:nvSpPr>
        <p:spPr/>
        <p:txBody>
          <a:bodyPr/>
          <a:lstStyle/>
          <a:p>
            <a:fld id="{1A5C0E52-75A7-4B4D-8994-42B208742EA0}" type="slidenum">
              <a:rPr lang="en-GB" smtClean="0"/>
              <a:t>8</a:t>
            </a:fld>
            <a:endParaRPr lang="en-GB"/>
          </a:p>
        </p:txBody>
      </p:sp>
    </p:spTree>
    <p:extLst>
      <p:ext uri="{BB962C8B-B14F-4D97-AF65-F5344CB8AC3E}">
        <p14:creationId xmlns:p14="http://schemas.microsoft.com/office/powerpoint/2010/main" val="10098161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a:t>Students will be using exploratory questions – therefore causal/impact not what we are looking at</a:t>
            </a:r>
          </a:p>
        </p:txBody>
      </p:sp>
      <p:sp>
        <p:nvSpPr>
          <p:cNvPr id="4" name="Slide Number Placeholder 3"/>
          <p:cNvSpPr>
            <a:spLocks noGrp="1"/>
          </p:cNvSpPr>
          <p:nvPr>
            <p:ph type="sldNum" sz="quarter" idx="10"/>
          </p:nvPr>
        </p:nvSpPr>
        <p:spPr/>
        <p:txBody>
          <a:bodyPr/>
          <a:lstStyle/>
          <a:p>
            <a:fld id="{B68C8073-CAD2-48BF-B8DB-FCAF7D6ED014}" type="slidenum">
              <a:rPr lang="en-US" smtClean="0">
                <a:solidFill>
                  <a:prstClr val="black"/>
                </a:solidFill>
                <a:latin typeface="Calibri"/>
              </a:rPr>
              <a:pPr/>
              <a:t>9</a:t>
            </a:fld>
            <a:endParaRPr lang="en-US">
              <a:solidFill>
                <a:prstClr val="black"/>
              </a:solidFill>
              <a:latin typeface="Calibri"/>
            </a:endParaRPr>
          </a:p>
        </p:txBody>
      </p:sp>
    </p:spTree>
    <p:extLst>
      <p:ext uri="{BB962C8B-B14F-4D97-AF65-F5344CB8AC3E}">
        <p14:creationId xmlns:p14="http://schemas.microsoft.com/office/powerpoint/2010/main" val="19482127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10</a:t>
            </a:fld>
            <a:endParaRPr lang="en-US"/>
          </a:p>
        </p:txBody>
      </p:sp>
    </p:spTree>
    <p:extLst>
      <p:ext uri="{BB962C8B-B14F-4D97-AF65-F5344CB8AC3E}">
        <p14:creationId xmlns:p14="http://schemas.microsoft.com/office/powerpoint/2010/main" val="41957312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First draft </a:t>
            </a:r>
          </a:p>
        </p:txBody>
      </p:sp>
      <p:sp>
        <p:nvSpPr>
          <p:cNvPr id="4" name="Slide Number Placeholder 3"/>
          <p:cNvSpPr>
            <a:spLocks noGrp="1"/>
          </p:cNvSpPr>
          <p:nvPr>
            <p:ph type="sldNum" sz="quarter" idx="5"/>
          </p:nvPr>
        </p:nvSpPr>
        <p:spPr/>
        <p:txBody>
          <a:bodyPr/>
          <a:lstStyle/>
          <a:p>
            <a:fld id="{DA7832A2-77D8-47F8-A3E7-3FB9D4367D5B}" type="slidenum">
              <a:rPr lang="en-GB" smtClean="0"/>
              <a:t>12</a:t>
            </a:fld>
            <a:endParaRPr lang="en-GB"/>
          </a:p>
        </p:txBody>
      </p:sp>
    </p:spTree>
    <p:extLst>
      <p:ext uri="{BB962C8B-B14F-4D97-AF65-F5344CB8AC3E}">
        <p14:creationId xmlns:p14="http://schemas.microsoft.com/office/powerpoint/2010/main" val="2292236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A5C0E52-75A7-4B4D-8994-42B208742EA0}" type="slidenum">
              <a:rPr lang="en-GB" smtClean="0"/>
              <a:t>13</a:t>
            </a:fld>
            <a:endParaRPr lang="en-GB"/>
          </a:p>
        </p:txBody>
      </p:sp>
    </p:spTree>
    <p:extLst>
      <p:ext uri="{BB962C8B-B14F-4D97-AF65-F5344CB8AC3E}">
        <p14:creationId xmlns:p14="http://schemas.microsoft.com/office/powerpoint/2010/main" val="12793285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A5C0E52-75A7-4B4D-8994-42B208742EA0}" type="slidenum">
              <a:rPr lang="en-GB" smtClean="0"/>
              <a:t>14</a:t>
            </a:fld>
            <a:endParaRPr lang="en-GB"/>
          </a:p>
        </p:txBody>
      </p:sp>
    </p:spTree>
    <p:extLst>
      <p:ext uri="{BB962C8B-B14F-4D97-AF65-F5344CB8AC3E}">
        <p14:creationId xmlns:p14="http://schemas.microsoft.com/office/powerpoint/2010/main" val="38336616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A5C0E52-75A7-4B4D-8994-42B208742EA0}" type="slidenum">
              <a:rPr lang="en-GB" smtClean="0"/>
              <a:t>15</a:t>
            </a:fld>
            <a:endParaRPr lang="en-GB"/>
          </a:p>
        </p:txBody>
      </p:sp>
    </p:spTree>
    <p:extLst>
      <p:ext uri="{BB962C8B-B14F-4D97-AF65-F5344CB8AC3E}">
        <p14:creationId xmlns:p14="http://schemas.microsoft.com/office/powerpoint/2010/main" val="1986168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25249-C444-4A26-A708-7EED9D71DBC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6340029-45B7-4B4F-98EE-02EC3B7D99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2611EBB-5E15-420E-9553-8635AA785ABE}"/>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5" name="Footer Placeholder 4">
            <a:extLst>
              <a:ext uri="{FF2B5EF4-FFF2-40B4-BE49-F238E27FC236}">
                <a16:creationId xmlns:a16="http://schemas.microsoft.com/office/drawing/2014/main" id="{742328AF-4691-4F97-A6A5-7BB511E4FD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E846C0-AF15-4446-8934-A7D08B4CBF2A}"/>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2349785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3BE06-04BF-48FF-8AC7-ADC5F808F8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0CCEDB-930B-4E37-BEE4-23A3948CA3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12214E-0F7A-4718-9BCD-BFA1CC5A57FA}"/>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5" name="Footer Placeholder 4">
            <a:extLst>
              <a:ext uri="{FF2B5EF4-FFF2-40B4-BE49-F238E27FC236}">
                <a16:creationId xmlns:a16="http://schemas.microsoft.com/office/drawing/2014/main" id="{004FD292-52D6-4D24-B98C-FA324509DE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24F145-DE68-49D3-9133-816B03212678}"/>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1697227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62FE3-4EAA-4DFF-A688-C3471D09A3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EFA2149-3E4B-4DF1-9CD3-79F20E4D970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53A811-7EA4-41CE-A63F-C11F12810DEF}"/>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5" name="Footer Placeholder 4">
            <a:extLst>
              <a:ext uri="{FF2B5EF4-FFF2-40B4-BE49-F238E27FC236}">
                <a16:creationId xmlns:a16="http://schemas.microsoft.com/office/drawing/2014/main" id="{CFEB51A7-27CB-4D39-8891-C9FD12CC35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F1882D-8F3A-409B-B6F7-20586608555D}"/>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2667604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5D5C5-9C58-448F-91AF-84E01E53A3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F763D7-6457-4788-8A1C-3CCCB888E41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2B85232-19E7-418E-B368-9944FEB684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258ACD7-3BA2-48D2-A4C8-62212F07994F}"/>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6" name="Footer Placeholder 5">
            <a:extLst>
              <a:ext uri="{FF2B5EF4-FFF2-40B4-BE49-F238E27FC236}">
                <a16:creationId xmlns:a16="http://schemas.microsoft.com/office/drawing/2014/main" id="{56D7B90A-A1B0-4E3C-8F50-6A2545E9D4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C6ACD9-B8EC-4D93-932E-B6593E4CE107}"/>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3484140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2A63A-0CD2-4438-B081-C263C8A1EEE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222F0D9-2687-4C04-A0D3-7688FB3AA6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775BE15-3855-40BB-836D-6982F28789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F5A4555-2B84-445B-A2E9-A8AA669F90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102C04E-9DD1-4ED8-A8E0-A43CE95E11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885AB23-4C73-4989-9779-EE4404A3BEC3}"/>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8" name="Footer Placeholder 7">
            <a:extLst>
              <a:ext uri="{FF2B5EF4-FFF2-40B4-BE49-F238E27FC236}">
                <a16:creationId xmlns:a16="http://schemas.microsoft.com/office/drawing/2014/main" id="{A97A05FF-4C42-4259-98B2-E1C6C25A42E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5F8835F-EC68-47FE-BDC8-05B256DFAC5E}"/>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3420910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48A41-7BC8-4500-9E01-7FBA68C7DF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CDE24DD-D661-4883-A432-7858181E5926}"/>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4" name="Footer Placeholder 3">
            <a:extLst>
              <a:ext uri="{FF2B5EF4-FFF2-40B4-BE49-F238E27FC236}">
                <a16:creationId xmlns:a16="http://schemas.microsoft.com/office/drawing/2014/main" id="{A076DDEF-B983-4581-B91E-A0D860776A4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7B0D909-417A-4C6B-AE51-F875EF1A12B8}"/>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1324295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01FEB9-73FF-4372-8C25-0FF276900A6B}"/>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3" name="Footer Placeholder 2">
            <a:extLst>
              <a:ext uri="{FF2B5EF4-FFF2-40B4-BE49-F238E27FC236}">
                <a16:creationId xmlns:a16="http://schemas.microsoft.com/office/drawing/2014/main" id="{9E585F36-5352-4D63-B439-B7901DFE6EF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88D409A-AE03-432D-8227-DF6A2863C4F0}"/>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2839284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E050F-EFB7-437F-B363-D79D4330B8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D4F0F97-5FDD-4D2C-A914-228C38986F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241459-1297-4312-BCF5-76AA482D66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7215F0-AC4D-4B5C-94D8-3AB6555FD713}"/>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6" name="Footer Placeholder 5">
            <a:extLst>
              <a:ext uri="{FF2B5EF4-FFF2-40B4-BE49-F238E27FC236}">
                <a16:creationId xmlns:a16="http://schemas.microsoft.com/office/drawing/2014/main" id="{E09CD5A7-6148-435D-A77D-9BFA4886DA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E8E578-ED61-4AF8-9604-5E89C95DDF6C}"/>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1121625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A3071-A1B9-404D-A809-F912199730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B6A8E4-2FB4-4762-AA7E-99771295E3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1D74A50-863E-4232-A30C-3E8336300C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6545B8-8E59-4B36-950D-B8B650EE6BAE}"/>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6" name="Footer Placeholder 5">
            <a:extLst>
              <a:ext uri="{FF2B5EF4-FFF2-40B4-BE49-F238E27FC236}">
                <a16:creationId xmlns:a16="http://schemas.microsoft.com/office/drawing/2014/main" id="{9E55A92E-28E1-40AA-9B32-CD3E735F1D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FE78DA-B074-4177-9E90-5E9F2CEC9964}"/>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1176740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4B36E-32A7-49F5-B0FC-414F9E7A48D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87B09A-6B4E-478A-989E-E33B2DE98B2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DF8172-34F3-4C48-9DB5-F33D3BE07669}"/>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5" name="Footer Placeholder 4">
            <a:extLst>
              <a:ext uri="{FF2B5EF4-FFF2-40B4-BE49-F238E27FC236}">
                <a16:creationId xmlns:a16="http://schemas.microsoft.com/office/drawing/2014/main" id="{E25351E8-07B1-48E2-BC6D-657B1C1BE2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EEAEAE-6E0B-418A-8025-0EC21109D2EC}"/>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40109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309F80-2BEE-45F9-AC4B-9E88E93557B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D559AC-5846-4698-B9C6-10E2427219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29B1A4-F2CF-4803-90C3-C39373259A1C}"/>
              </a:ext>
            </a:extLst>
          </p:cNvPr>
          <p:cNvSpPr>
            <a:spLocks noGrp="1"/>
          </p:cNvSpPr>
          <p:nvPr>
            <p:ph type="dt" sz="half" idx="10"/>
          </p:nvPr>
        </p:nvSpPr>
        <p:spPr/>
        <p:txBody>
          <a:bodyPr/>
          <a:lstStyle/>
          <a:p>
            <a:fld id="{5A3F6446-7E48-4F89-8376-61D1BB1B665D}" type="datetimeFigureOut">
              <a:rPr lang="en-GB" smtClean="0"/>
              <a:t>19/01/2026</a:t>
            </a:fld>
            <a:endParaRPr lang="en-GB"/>
          </a:p>
        </p:txBody>
      </p:sp>
      <p:sp>
        <p:nvSpPr>
          <p:cNvPr id="5" name="Footer Placeholder 4">
            <a:extLst>
              <a:ext uri="{FF2B5EF4-FFF2-40B4-BE49-F238E27FC236}">
                <a16:creationId xmlns:a16="http://schemas.microsoft.com/office/drawing/2014/main" id="{A6654F1D-27DE-4CAB-943B-BAE02E1024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3B2CC-DD85-4C96-9561-77DBEB67C2BE}"/>
              </a:ext>
            </a:extLst>
          </p:cNvPr>
          <p:cNvSpPr>
            <a:spLocks noGrp="1"/>
          </p:cNvSpPr>
          <p:nvPr>
            <p:ph type="sldNum" sz="quarter" idx="12"/>
          </p:nvPr>
        </p:nvSpPr>
        <p:spPr/>
        <p:txBody>
          <a:bodyPr/>
          <a:lstStyle/>
          <a:p>
            <a:fld id="{D351E780-49E3-45AF-985D-02C8B8B1DBC2}" type="slidenum">
              <a:rPr lang="en-GB" smtClean="0"/>
              <a:t>‹#›</a:t>
            </a:fld>
            <a:endParaRPr lang="en-GB"/>
          </a:p>
        </p:txBody>
      </p:sp>
    </p:spTree>
    <p:extLst>
      <p:ext uri="{BB962C8B-B14F-4D97-AF65-F5344CB8AC3E}">
        <p14:creationId xmlns:p14="http://schemas.microsoft.com/office/powerpoint/2010/main" val="21321735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2"/>
            <a:ext cx="2743200" cy="365125"/>
          </a:xfrm>
          <a:prstGeom prst="rect">
            <a:avLst/>
          </a:prstGeom>
        </p:spPr>
        <p:txBody>
          <a:bodyPr/>
          <a:lstStyle/>
          <a:p>
            <a:fld id="{5C958B5D-2B71-F94E-8A2A-2F1F5E391DA3}" type="datetimeFigureOut">
              <a:rPr lang="en-US" smtClean="0"/>
              <a:t>1/19/2026</a:t>
            </a:fld>
            <a:endParaRPr lang="en-US"/>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588410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FD00CD-ADE2-4BB6-9BD8-0AD6BC617D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381386-41D0-4549-B111-134C5923AD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4EECBC-EBEE-4414-9ADC-0E38A8F916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3F6446-7E48-4F89-8376-61D1BB1B665D}" type="datetimeFigureOut">
              <a:rPr lang="en-GB" smtClean="0"/>
              <a:t>19/01/2026</a:t>
            </a:fld>
            <a:endParaRPr lang="en-GB"/>
          </a:p>
        </p:txBody>
      </p:sp>
      <p:sp>
        <p:nvSpPr>
          <p:cNvPr id="5" name="Footer Placeholder 4">
            <a:extLst>
              <a:ext uri="{FF2B5EF4-FFF2-40B4-BE49-F238E27FC236}">
                <a16:creationId xmlns:a16="http://schemas.microsoft.com/office/drawing/2014/main" id="{38B40810-A366-4D8F-B57A-043E2CB079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6FB7144-EEFA-404B-85E3-9E26924079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51E780-49E3-45AF-985D-02C8B8B1DBC2}" type="slidenum">
              <a:rPr lang="en-GB" smtClean="0"/>
              <a:t>‹#›</a:t>
            </a:fld>
            <a:endParaRPr lang="en-GB"/>
          </a:p>
        </p:txBody>
      </p:sp>
    </p:spTree>
    <p:extLst>
      <p:ext uri="{BB962C8B-B14F-4D97-AF65-F5344CB8AC3E}">
        <p14:creationId xmlns:p14="http://schemas.microsoft.com/office/powerpoint/2010/main" val="26404924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ww.peoplematters.in/article/employee-engagement/leveraging-design-thinking-for-enhancing-employee-engagement-15993"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BEBA8EAE-BF5A-486C-A8C5-ECC9F3942E4B}">
                <a14:imgProps xmlns:a14="http://schemas.microsoft.com/office/drawing/2010/main">
                  <a14:imgLayer r:embed="rId4">
                    <a14:imgEffect>
                      <a14:artisticGlowDiffused/>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25219-A86C-4CEA-A3A1-7018B29F6EE6}"/>
              </a:ext>
            </a:extLst>
          </p:cNvPr>
          <p:cNvSpPr>
            <a:spLocks noGrp="1"/>
          </p:cNvSpPr>
          <p:nvPr>
            <p:ph type="ctrTitle"/>
          </p:nvPr>
        </p:nvSpPr>
        <p:spPr>
          <a:xfrm>
            <a:off x="2728452" y="2816942"/>
            <a:ext cx="6540910" cy="1032234"/>
          </a:xfrm>
          <a:solidFill>
            <a:schemeClr val="bg1"/>
          </a:solidFill>
        </p:spPr>
        <p:txBody>
          <a:bodyPr>
            <a:normAutofit fontScale="90000"/>
          </a:bodyPr>
          <a:lstStyle/>
          <a:p>
            <a:br>
              <a:rPr lang="en-GB"/>
            </a:br>
            <a:r>
              <a:rPr lang="en-GB" err="1"/>
              <a:t>Cwestiwn</a:t>
            </a:r>
            <a:r>
              <a:rPr lang="en-GB"/>
              <a:t> </a:t>
            </a:r>
            <a:r>
              <a:rPr lang="en-GB" err="1"/>
              <a:t>Ymchwil</a:t>
            </a:r>
            <a:endParaRPr lang="en-GB"/>
          </a:p>
        </p:txBody>
      </p:sp>
    </p:spTree>
    <p:extLst>
      <p:ext uri="{BB962C8B-B14F-4D97-AF65-F5344CB8AC3E}">
        <p14:creationId xmlns:p14="http://schemas.microsoft.com/office/powerpoint/2010/main" val="993730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Three arrows on bullseye">
            <a:extLst>
              <a:ext uri="{FF2B5EF4-FFF2-40B4-BE49-F238E27FC236}">
                <a16:creationId xmlns:a16="http://schemas.microsoft.com/office/drawing/2014/main" id="{017F5239-57B8-4D0D-9388-7660FC048ECF}"/>
              </a:ext>
            </a:extLst>
          </p:cNvPr>
          <p:cNvPicPr>
            <a:picLocks noChangeAspect="1"/>
          </p:cNvPicPr>
          <p:nvPr/>
        </p:nvPicPr>
        <p:blipFill rotWithShape="1">
          <a:blip r:embed="rId3">
            <a:alphaModFix amt="35000"/>
          </a:blip>
          <a:srcRect t="14122"/>
          <a:stretch/>
        </p:blipFill>
        <p:spPr>
          <a:xfrm>
            <a:off x="20" y="1"/>
            <a:ext cx="12191980" cy="6857999"/>
          </a:xfrm>
          <a:prstGeom prst="rect">
            <a:avLst/>
          </a:prstGeom>
        </p:spPr>
      </p:pic>
      <p:sp>
        <p:nvSpPr>
          <p:cNvPr id="2" name="Title 1">
            <a:extLst>
              <a:ext uri="{FF2B5EF4-FFF2-40B4-BE49-F238E27FC236}">
                <a16:creationId xmlns:a16="http://schemas.microsoft.com/office/drawing/2014/main" id="{C1ADB5E4-5A60-474D-850B-E8912642D386}"/>
              </a:ext>
            </a:extLst>
          </p:cNvPr>
          <p:cNvSpPr>
            <a:spLocks noGrp="1"/>
          </p:cNvSpPr>
          <p:nvPr>
            <p:ph type="title"/>
          </p:nvPr>
        </p:nvSpPr>
        <p:spPr>
          <a:xfrm>
            <a:off x="838201" y="1065862"/>
            <a:ext cx="3313164" cy="4726276"/>
          </a:xfrm>
        </p:spPr>
        <p:txBody>
          <a:bodyPr>
            <a:normAutofit/>
          </a:bodyPr>
          <a:lstStyle/>
          <a:p>
            <a:pPr algn="r"/>
            <a:r>
              <a:rPr lang="en-GB" sz="4000" err="1">
                <a:solidFill>
                  <a:srgbClr val="FFFFFF"/>
                </a:solidFill>
              </a:rPr>
              <a:t>Ysgrifennwch</a:t>
            </a:r>
            <a:r>
              <a:rPr lang="en-GB" sz="4000">
                <a:solidFill>
                  <a:srgbClr val="FFFFFF"/>
                </a:solidFill>
              </a:rPr>
              <a:t>:</a:t>
            </a:r>
            <a:endParaRPr lang="en-GB" sz="4000">
              <a:solidFill>
                <a:srgbClr val="FFFFFF"/>
              </a:solidFill>
              <a:cs typeface="Calibri Light"/>
            </a:endParaRPr>
          </a:p>
        </p:txBody>
      </p:sp>
      <p:cxnSp>
        <p:nvCxnSpPr>
          <p:cNvPr id="11" name="Straight Connector 10">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A7B34FD-621D-42DD-93EC-8BA591692B2C}"/>
              </a:ext>
            </a:extLst>
          </p:cNvPr>
          <p:cNvSpPr>
            <a:spLocks noGrp="1"/>
          </p:cNvSpPr>
          <p:nvPr>
            <p:ph idx="1"/>
          </p:nvPr>
        </p:nvSpPr>
        <p:spPr>
          <a:xfrm>
            <a:off x="5155379" y="1065862"/>
            <a:ext cx="5744685" cy="4726276"/>
          </a:xfrm>
        </p:spPr>
        <p:txBody>
          <a:bodyPr anchor="ctr">
            <a:normAutofit/>
          </a:bodyPr>
          <a:lstStyle/>
          <a:p>
            <a:r>
              <a:rPr lang="en-GB" sz="3600" err="1">
                <a:solidFill>
                  <a:srgbClr val="FFFFFF"/>
                </a:solidFill>
              </a:rPr>
              <a:t>Pwy</a:t>
            </a:r>
            <a:r>
              <a:rPr lang="en-GB" sz="3600">
                <a:solidFill>
                  <a:srgbClr val="FFFFFF"/>
                </a:solidFill>
              </a:rPr>
              <a:t>?</a:t>
            </a:r>
          </a:p>
          <a:p>
            <a:r>
              <a:rPr lang="en-GB" sz="3600">
                <a:solidFill>
                  <a:srgbClr val="FFFFFF"/>
                </a:solidFill>
              </a:rPr>
              <a:t>Beth?</a:t>
            </a:r>
          </a:p>
          <a:p>
            <a:r>
              <a:rPr lang="en-GB" sz="3600">
                <a:solidFill>
                  <a:srgbClr val="FFFFFF"/>
                </a:solidFill>
              </a:rPr>
              <a:t>Sut?</a:t>
            </a:r>
          </a:p>
          <a:p>
            <a:r>
              <a:rPr lang="en-GB" sz="3600">
                <a:solidFill>
                  <a:srgbClr val="FFFFFF"/>
                </a:solidFill>
              </a:rPr>
              <a:t>Beth </a:t>
            </a:r>
            <a:r>
              <a:rPr lang="en-GB" sz="3600" err="1">
                <a:solidFill>
                  <a:srgbClr val="FFFFFF"/>
                </a:solidFill>
              </a:rPr>
              <a:t>yw’r</a:t>
            </a:r>
            <a:r>
              <a:rPr lang="en-GB" sz="3600">
                <a:solidFill>
                  <a:srgbClr val="FFFFFF"/>
                </a:solidFill>
              </a:rPr>
              <a:t> nod </a:t>
            </a:r>
            <a:r>
              <a:rPr lang="en-GB" sz="3600" err="1">
                <a:solidFill>
                  <a:srgbClr val="FFFFFF"/>
                </a:solidFill>
              </a:rPr>
              <a:t>cyffredinol</a:t>
            </a:r>
            <a:r>
              <a:rPr lang="en-GB" sz="3600">
                <a:solidFill>
                  <a:srgbClr val="FFFFFF"/>
                </a:solidFill>
              </a:rPr>
              <a:t> (general aim)?</a:t>
            </a:r>
            <a:endParaRPr lang="en-GB" sz="3600">
              <a:solidFill>
                <a:srgbClr val="FFFFFF"/>
              </a:solidFill>
              <a:ea typeface="Calibri"/>
              <a:cs typeface="Calibri"/>
            </a:endParaRPr>
          </a:p>
        </p:txBody>
      </p:sp>
    </p:spTree>
    <p:extLst>
      <p:ext uri="{BB962C8B-B14F-4D97-AF65-F5344CB8AC3E}">
        <p14:creationId xmlns:p14="http://schemas.microsoft.com/office/powerpoint/2010/main" val="382532190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05D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D31F371-7EF9-4870-915C-73FF033B6946}"/>
              </a:ext>
            </a:extLst>
          </p:cNvPr>
          <p:cNvSpPr>
            <a:spLocks noGrp="1"/>
          </p:cNvSpPr>
          <p:nvPr>
            <p:ph type="title"/>
          </p:nvPr>
        </p:nvSpPr>
        <p:spPr>
          <a:xfrm>
            <a:off x="520228" y="321732"/>
            <a:ext cx="6832313" cy="1625210"/>
          </a:xfrm>
        </p:spPr>
        <p:txBody>
          <a:bodyPr>
            <a:normAutofit/>
          </a:bodyPr>
          <a:lstStyle/>
          <a:p>
            <a:r>
              <a:rPr lang="en-GB" sz="4000" err="1">
                <a:solidFill>
                  <a:schemeClr val="bg1"/>
                </a:solidFill>
                <a:ea typeface="+mj-lt"/>
                <a:cs typeface="+mj-lt"/>
              </a:rPr>
              <a:t>Gweithredu</a:t>
            </a:r>
            <a:r>
              <a:rPr lang="en-GB" sz="4000">
                <a:solidFill>
                  <a:schemeClr val="bg1"/>
                </a:solidFill>
                <a:ea typeface="+mj-lt"/>
                <a:cs typeface="+mj-lt"/>
              </a:rPr>
              <a:t> </a:t>
            </a:r>
            <a:r>
              <a:rPr lang="en-GB" sz="4000" err="1">
                <a:solidFill>
                  <a:schemeClr val="bg1"/>
                </a:solidFill>
                <a:ea typeface="+mj-lt"/>
                <a:cs typeface="+mj-lt"/>
              </a:rPr>
              <a:t>ar</a:t>
            </a:r>
            <a:r>
              <a:rPr lang="en-GB" sz="4000">
                <a:solidFill>
                  <a:schemeClr val="bg1"/>
                </a:solidFill>
                <a:ea typeface="+mj-lt"/>
                <a:cs typeface="+mj-lt"/>
              </a:rPr>
              <a:t> </a:t>
            </a:r>
            <a:r>
              <a:rPr lang="en-GB" sz="4000" err="1">
                <a:solidFill>
                  <a:schemeClr val="bg1"/>
                </a:solidFill>
                <a:ea typeface="+mj-lt"/>
                <a:cs typeface="+mj-lt"/>
              </a:rPr>
              <a:t>ganfyddiadau</a:t>
            </a:r>
            <a:r>
              <a:rPr lang="en-GB" sz="4000">
                <a:solidFill>
                  <a:schemeClr val="bg1"/>
                </a:solidFill>
                <a:ea typeface="+mj-lt"/>
                <a:cs typeface="+mj-lt"/>
              </a:rPr>
              <a:t>:</a:t>
            </a:r>
            <a:endParaRPr lang="en-US" sz="4000">
              <a:solidFill>
                <a:schemeClr val="bg1"/>
              </a:solidFill>
            </a:endParaRP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04159F4-F8FC-4734-9529-A578BD395577}"/>
              </a:ext>
            </a:extLst>
          </p:cNvPr>
          <p:cNvPicPr>
            <a:picLocks noChangeAspect="1"/>
          </p:cNvPicPr>
          <p:nvPr/>
        </p:nvPicPr>
        <p:blipFill>
          <a:blip r:embed="rId3"/>
          <a:stretch>
            <a:fillRect/>
          </a:stretch>
        </p:blipFill>
        <p:spPr>
          <a:xfrm>
            <a:off x="1425441" y="2660287"/>
            <a:ext cx="4862516" cy="3646887"/>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D6E23B6-A47C-4B3A-A08D-E51E9BB0913A}"/>
              </a:ext>
            </a:extLst>
          </p:cNvPr>
          <p:cNvSpPr>
            <a:spLocks noGrp="1"/>
          </p:cNvSpPr>
          <p:nvPr>
            <p:ph idx="1"/>
          </p:nvPr>
        </p:nvSpPr>
        <p:spPr>
          <a:xfrm>
            <a:off x="7750277" y="917725"/>
            <a:ext cx="3917467" cy="4852362"/>
          </a:xfrm>
        </p:spPr>
        <p:txBody>
          <a:bodyPr anchor="ctr">
            <a:normAutofit/>
          </a:bodyPr>
          <a:lstStyle/>
          <a:p>
            <a:pPr marL="0" indent="0">
              <a:buNone/>
            </a:pPr>
            <a:r>
              <a:rPr lang="en-GB" sz="3200">
                <a:solidFill>
                  <a:srgbClr val="FFFFFF"/>
                </a:solidFill>
              </a:rPr>
              <a:t>“Is there some change you could introduce to your pupils that would help you to help them improve their learning?” (Henning, Stone &amp; Kelly, 2009)</a:t>
            </a:r>
          </a:p>
        </p:txBody>
      </p:sp>
    </p:spTree>
    <p:extLst>
      <p:ext uri="{BB962C8B-B14F-4D97-AF65-F5344CB8AC3E}">
        <p14:creationId xmlns:p14="http://schemas.microsoft.com/office/powerpoint/2010/main" val="3667960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06B7F2F-F5DF-4FA8-65B3-0EA3FF6BF7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D24D0A-F060-3061-0666-804CFE90837A}"/>
              </a:ext>
            </a:extLst>
          </p:cNvPr>
          <p:cNvSpPr>
            <a:spLocks noGrp="1"/>
          </p:cNvSpPr>
          <p:nvPr>
            <p:ph type="title"/>
          </p:nvPr>
        </p:nvSpPr>
        <p:spPr>
          <a:xfrm>
            <a:off x="524741" y="620392"/>
            <a:ext cx="3808268" cy="5504688"/>
          </a:xfrm>
        </p:spPr>
        <p:txBody>
          <a:bodyPr>
            <a:normAutofit/>
          </a:bodyPr>
          <a:lstStyle/>
          <a:p>
            <a:r>
              <a:rPr lang="en-GB" sz="6000" err="1">
                <a:solidFill>
                  <a:schemeClr val="accent5"/>
                </a:solidFill>
              </a:rPr>
              <a:t>Nodau</a:t>
            </a:r>
            <a:r>
              <a:rPr lang="en-GB" sz="6000">
                <a:solidFill>
                  <a:schemeClr val="accent5"/>
                </a:solidFill>
              </a:rPr>
              <a:t> ac </a:t>
            </a:r>
            <a:r>
              <a:rPr lang="en-GB" sz="6000" err="1">
                <a:solidFill>
                  <a:schemeClr val="accent5"/>
                </a:solidFill>
              </a:rPr>
              <a:t>Amcanion</a:t>
            </a:r>
            <a:endParaRPr lang="en-GB" sz="6000">
              <a:solidFill>
                <a:schemeClr val="accent5"/>
              </a:solidFill>
            </a:endParaRPr>
          </a:p>
        </p:txBody>
      </p:sp>
      <p:graphicFrame>
        <p:nvGraphicFramePr>
          <p:cNvPr id="5" name="Content Placeholder 2">
            <a:extLst>
              <a:ext uri="{FF2B5EF4-FFF2-40B4-BE49-F238E27FC236}">
                <a16:creationId xmlns:a16="http://schemas.microsoft.com/office/drawing/2014/main" id="{21A530AE-D53B-22B9-D805-4D16D6774D24}"/>
              </a:ext>
            </a:extLst>
          </p:cNvPr>
          <p:cNvGraphicFramePr>
            <a:graphicFrameLocks noGrp="1"/>
          </p:cNvGraphicFramePr>
          <p:nvPr>
            <p:ph idx="1"/>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Arrow: Right 2">
            <a:extLst>
              <a:ext uri="{FF2B5EF4-FFF2-40B4-BE49-F238E27FC236}">
                <a16:creationId xmlns:a16="http://schemas.microsoft.com/office/drawing/2014/main" id="{1920DE2C-6E73-ED3C-DDE9-C73331822787}"/>
              </a:ext>
            </a:extLst>
          </p:cNvPr>
          <p:cNvSpPr/>
          <p:nvPr/>
        </p:nvSpPr>
        <p:spPr>
          <a:xfrm>
            <a:off x="2380567" y="1570162"/>
            <a:ext cx="2332541" cy="383281"/>
          </a:xfrm>
          <a:prstGeom prst="rightArrow">
            <a:avLst/>
          </a:prstGeom>
          <a:solidFill>
            <a:schemeClr val="accent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25089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757B1-3E13-47F3-B712-E96FA927583C}"/>
              </a:ext>
            </a:extLst>
          </p:cNvPr>
          <p:cNvSpPr>
            <a:spLocks noGrp="1"/>
          </p:cNvSpPr>
          <p:nvPr>
            <p:ph type="title"/>
          </p:nvPr>
        </p:nvSpPr>
        <p:spPr>
          <a:xfrm>
            <a:off x="481013" y="3752849"/>
            <a:ext cx="3290887" cy="2452687"/>
          </a:xfrm>
        </p:spPr>
        <p:txBody>
          <a:bodyPr anchor="ctr">
            <a:normAutofit/>
          </a:bodyPr>
          <a:lstStyle/>
          <a:p>
            <a:r>
              <a:rPr lang="en-GB" sz="3600" b="1" err="1"/>
              <a:t>Enghraifft</a:t>
            </a:r>
            <a:r>
              <a:rPr lang="en-GB" sz="3600" b="1"/>
              <a:t>:</a:t>
            </a:r>
            <a:endParaRPr lang="en-GB" sz="3600" b="1">
              <a:cs typeface="Calibri Light"/>
            </a:endParaRPr>
          </a:p>
        </p:txBody>
      </p:sp>
      <p:pic>
        <p:nvPicPr>
          <p:cNvPr id="4" name="Picture 3">
            <a:extLst>
              <a:ext uri="{FF2B5EF4-FFF2-40B4-BE49-F238E27FC236}">
                <a16:creationId xmlns:a16="http://schemas.microsoft.com/office/drawing/2014/main" id="{C8745F0D-338F-4100-90C8-FC7E51851BFB}"/>
              </a:ext>
            </a:extLst>
          </p:cNvPr>
          <p:cNvPicPr>
            <a:picLocks noChangeAspect="1"/>
          </p:cNvPicPr>
          <p:nvPr/>
        </p:nvPicPr>
        <p:blipFill rotWithShape="1">
          <a:blip r:embed="rId3"/>
          <a:srcRect t="30546" b="39020"/>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07094BE7-9844-4911-A447-4A97BEDF3C1C}"/>
              </a:ext>
            </a:extLst>
          </p:cNvPr>
          <p:cNvSpPr>
            <a:spLocks noGrp="1"/>
          </p:cNvSpPr>
          <p:nvPr>
            <p:ph idx="1"/>
          </p:nvPr>
        </p:nvSpPr>
        <p:spPr>
          <a:xfrm>
            <a:off x="2870072" y="4018189"/>
            <a:ext cx="8546770" cy="2731633"/>
          </a:xfrm>
        </p:spPr>
        <p:txBody>
          <a:bodyPr anchor="ctr">
            <a:normAutofit/>
          </a:bodyPr>
          <a:lstStyle/>
          <a:p>
            <a:pPr marL="0" indent="0">
              <a:buNone/>
            </a:pPr>
            <a:r>
              <a:rPr lang="en-GB" sz="3200" b="1" dirty="0"/>
              <a:t>Nod y </a:t>
            </a:r>
            <a:r>
              <a:rPr lang="en-GB" sz="3200" b="1" err="1"/>
              <a:t>prosiect</a:t>
            </a:r>
            <a:r>
              <a:rPr lang="en-GB" sz="3200" b="1" dirty="0"/>
              <a:t> </a:t>
            </a:r>
            <a:r>
              <a:rPr lang="en-GB" sz="3200" b="1" err="1"/>
              <a:t>ymchwil</a:t>
            </a:r>
            <a:r>
              <a:rPr lang="en-GB" sz="3200" b="1" dirty="0"/>
              <a:t> </a:t>
            </a:r>
            <a:r>
              <a:rPr lang="en-GB" sz="3200" b="1" err="1"/>
              <a:t>hwn</a:t>
            </a:r>
            <a:r>
              <a:rPr lang="en-GB" sz="3200" b="1" dirty="0"/>
              <a:t> </a:t>
            </a:r>
            <a:r>
              <a:rPr lang="en-GB" sz="3200" b="1" err="1"/>
              <a:t>ydy</a:t>
            </a:r>
            <a:r>
              <a:rPr lang="en-GB" sz="3200" b="1" dirty="0"/>
              <a:t> </a:t>
            </a:r>
            <a:r>
              <a:rPr lang="en-GB" sz="3200" dirty="0"/>
              <a:t>[</a:t>
            </a:r>
            <a:r>
              <a:rPr lang="en-GB" sz="3200" err="1"/>
              <a:t>berf</a:t>
            </a:r>
            <a:r>
              <a:rPr lang="en-GB" sz="3200" dirty="0"/>
              <a:t>: </a:t>
            </a:r>
            <a:r>
              <a:rPr lang="en-GB" sz="3200" err="1"/>
              <a:t>archwilio</a:t>
            </a:r>
            <a:r>
              <a:rPr lang="en-GB" sz="3200" dirty="0"/>
              <a:t>, </a:t>
            </a:r>
            <a:r>
              <a:rPr lang="en-GB" sz="3200" err="1"/>
              <a:t>adnabod</a:t>
            </a:r>
            <a:r>
              <a:rPr lang="en-GB" sz="3200" dirty="0"/>
              <a:t>, </a:t>
            </a:r>
            <a:r>
              <a:rPr lang="en-GB" sz="3200" err="1"/>
              <a:t>deall</a:t>
            </a:r>
            <a:r>
              <a:rPr lang="en-GB" sz="3200" dirty="0"/>
              <a:t>]</a:t>
            </a:r>
            <a:r>
              <a:rPr lang="en-GB" sz="3200" b="1" dirty="0"/>
              <a:t> </a:t>
            </a:r>
            <a:r>
              <a:rPr lang="en-GB" sz="3200" b="1" err="1"/>
              <a:t>effaith</a:t>
            </a:r>
            <a:r>
              <a:rPr lang="en-GB" sz="3200" b="1" dirty="0"/>
              <a:t> </a:t>
            </a:r>
            <a:r>
              <a:rPr lang="en-GB" sz="3200" dirty="0"/>
              <a:t>[</a:t>
            </a:r>
            <a:r>
              <a:rPr lang="en-GB" sz="3200" err="1"/>
              <a:t>gweithred</a:t>
            </a:r>
            <a:r>
              <a:rPr lang="en-GB" sz="3200" dirty="0"/>
              <a:t>/</a:t>
            </a:r>
            <a:r>
              <a:rPr lang="en-GB" sz="3200" err="1"/>
              <a:t>ymyrraeth</a:t>
            </a:r>
            <a:r>
              <a:rPr lang="en-GB" sz="3200" dirty="0"/>
              <a:t>] </a:t>
            </a:r>
            <a:r>
              <a:rPr lang="en-GB" sz="3200" b="1" err="1"/>
              <a:t>ar</a:t>
            </a:r>
            <a:r>
              <a:rPr lang="en-GB" sz="3200" b="1" dirty="0"/>
              <a:t> </a:t>
            </a:r>
            <a:r>
              <a:rPr lang="en-GB" sz="3200" b="1" err="1"/>
              <a:t>ddysgwyr</a:t>
            </a:r>
            <a:r>
              <a:rPr lang="en-GB" sz="3200" b="1" dirty="0"/>
              <a:t> </a:t>
            </a:r>
            <a:r>
              <a:rPr lang="en-GB" sz="3200" b="1" err="1"/>
              <a:t>yn</a:t>
            </a:r>
            <a:r>
              <a:rPr lang="en-GB" sz="3200" b="1" dirty="0"/>
              <a:t> </a:t>
            </a:r>
            <a:r>
              <a:rPr lang="en-GB" sz="3200" dirty="0"/>
              <a:t>[</a:t>
            </a:r>
            <a:r>
              <a:rPr lang="en-GB" sz="3200" err="1"/>
              <a:t>pwnc</a:t>
            </a:r>
            <a:r>
              <a:rPr lang="en-GB" sz="3200" dirty="0"/>
              <a:t>/</a:t>
            </a:r>
            <a:r>
              <a:rPr lang="en-GB" sz="3200" err="1"/>
              <a:t>sgil</a:t>
            </a:r>
            <a:r>
              <a:rPr lang="en-GB" sz="3200" dirty="0"/>
              <a:t>/</a:t>
            </a:r>
            <a:r>
              <a:rPr lang="en-GB" sz="3200" err="1"/>
              <a:t>gweithgaredd</a:t>
            </a:r>
            <a:r>
              <a:rPr lang="en-GB" sz="3200" dirty="0"/>
              <a:t>].</a:t>
            </a:r>
            <a:endParaRPr lang="en-GB" sz="3200" b="1" dirty="0">
              <a:ea typeface="Calibri"/>
              <a:cs typeface="Calibri"/>
            </a:endParaRPr>
          </a:p>
        </p:txBody>
      </p:sp>
    </p:spTree>
    <p:extLst>
      <p:ext uri="{BB962C8B-B14F-4D97-AF65-F5344CB8AC3E}">
        <p14:creationId xmlns:p14="http://schemas.microsoft.com/office/powerpoint/2010/main" val="3391782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D61D5AF-92C4-5A29-FF59-5CBD5C7C48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0D98B2-A46E-C4AD-CF75-44C50E07645F}"/>
              </a:ext>
            </a:extLst>
          </p:cNvPr>
          <p:cNvSpPr>
            <a:spLocks noGrp="1"/>
          </p:cNvSpPr>
          <p:nvPr>
            <p:ph type="title"/>
          </p:nvPr>
        </p:nvSpPr>
        <p:spPr>
          <a:xfrm>
            <a:off x="305503" y="2648574"/>
            <a:ext cx="3290887" cy="2452687"/>
          </a:xfrm>
        </p:spPr>
        <p:txBody>
          <a:bodyPr anchor="ctr">
            <a:normAutofit/>
          </a:bodyPr>
          <a:lstStyle/>
          <a:p>
            <a:r>
              <a:rPr lang="en-GB" sz="3600" b="1" err="1"/>
              <a:t>Enghraifft</a:t>
            </a:r>
            <a:r>
              <a:rPr lang="en-GB" sz="3600" b="1"/>
              <a:t>:</a:t>
            </a:r>
            <a:endParaRPr lang="en-GB" sz="3600" b="1">
              <a:cs typeface="Calibri Light"/>
            </a:endParaRPr>
          </a:p>
        </p:txBody>
      </p:sp>
      <p:pic>
        <p:nvPicPr>
          <p:cNvPr id="4" name="Picture 3">
            <a:extLst>
              <a:ext uri="{FF2B5EF4-FFF2-40B4-BE49-F238E27FC236}">
                <a16:creationId xmlns:a16="http://schemas.microsoft.com/office/drawing/2014/main" id="{CA8714EE-A8F9-A54A-32E0-9ECF363E3EB4}"/>
              </a:ext>
            </a:extLst>
          </p:cNvPr>
          <p:cNvPicPr>
            <a:picLocks noChangeAspect="1"/>
          </p:cNvPicPr>
          <p:nvPr/>
        </p:nvPicPr>
        <p:blipFill rotWithShape="1">
          <a:blip r:embed="rId3"/>
          <a:srcRect t="30546" b="39020"/>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39DCC7F7-7C19-5399-6EA5-788833230BE7}"/>
              </a:ext>
            </a:extLst>
          </p:cNvPr>
          <p:cNvSpPr>
            <a:spLocks noGrp="1"/>
          </p:cNvSpPr>
          <p:nvPr>
            <p:ph idx="1"/>
          </p:nvPr>
        </p:nvSpPr>
        <p:spPr>
          <a:xfrm>
            <a:off x="852271" y="3618452"/>
            <a:ext cx="9828974" cy="2731633"/>
          </a:xfrm>
        </p:spPr>
        <p:txBody>
          <a:bodyPr anchor="ctr">
            <a:normAutofit/>
          </a:bodyPr>
          <a:lstStyle/>
          <a:p>
            <a:pPr>
              <a:buNone/>
            </a:pPr>
            <a:endParaRPr lang="en-GB" sz="3200" b="1" dirty="0">
              <a:highlight>
                <a:srgbClr val="FFFF00"/>
              </a:highlight>
            </a:endParaRPr>
          </a:p>
          <a:p>
            <a:pPr>
              <a:buNone/>
            </a:pPr>
            <a:r>
              <a:rPr lang="en-GB" sz="3200" b="1" dirty="0"/>
              <a:t>  Nod y </a:t>
            </a:r>
            <a:r>
              <a:rPr lang="en-GB" sz="3200" b="1" dirty="0" err="1"/>
              <a:t>prosiect</a:t>
            </a:r>
            <a:r>
              <a:rPr lang="en-GB" sz="3200" b="1" dirty="0"/>
              <a:t> </a:t>
            </a:r>
            <a:r>
              <a:rPr lang="en-GB" sz="3200" b="1" dirty="0" err="1"/>
              <a:t>ymchwil</a:t>
            </a:r>
            <a:r>
              <a:rPr lang="en-GB" sz="3200" b="1" dirty="0"/>
              <a:t> </a:t>
            </a:r>
            <a:r>
              <a:rPr lang="en-GB" sz="3200" b="1" dirty="0" err="1"/>
              <a:t>hwn</a:t>
            </a:r>
            <a:r>
              <a:rPr lang="en-GB" sz="3200" b="1" dirty="0"/>
              <a:t> </a:t>
            </a:r>
            <a:r>
              <a:rPr lang="en-GB" sz="3200" b="1" dirty="0" err="1"/>
              <a:t>ydy</a:t>
            </a:r>
            <a:r>
              <a:rPr lang="en-GB" sz="3200" b="1" dirty="0"/>
              <a:t> </a:t>
            </a:r>
            <a:r>
              <a:rPr lang="en-GB" sz="3200" dirty="0" err="1"/>
              <a:t>archwilio</a:t>
            </a:r>
            <a:r>
              <a:rPr lang="en-GB" sz="3200" dirty="0"/>
              <a:t> </a:t>
            </a:r>
            <a:r>
              <a:rPr lang="en-GB" sz="3200" b="1" dirty="0" err="1"/>
              <a:t>effaith</a:t>
            </a:r>
            <a:r>
              <a:rPr lang="en-GB" sz="3200" b="1" dirty="0"/>
              <a:t> </a:t>
            </a:r>
            <a:r>
              <a:rPr lang="en-GB" sz="3200" dirty="0" err="1"/>
              <a:t>gwirio</a:t>
            </a:r>
            <a:r>
              <a:rPr lang="en-GB" sz="3200" dirty="0"/>
              <a:t> </a:t>
            </a:r>
            <a:r>
              <a:rPr lang="en-GB" sz="3200" dirty="0" err="1"/>
              <a:t>dealltwriaeth</a:t>
            </a:r>
            <a:r>
              <a:rPr lang="en-GB" sz="3200" dirty="0"/>
              <a:t> </a:t>
            </a:r>
            <a:r>
              <a:rPr lang="en-GB" sz="3200" b="1" dirty="0" err="1"/>
              <a:t>ar</a:t>
            </a:r>
            <a:r>
              <a:rPr lang="en-GB" sz="3200" b="1" dirty="0"/>
              <a:t> </a:t>
            </a:r>
            <a:r>
              <a:rPr lang="en-GB" sz="3200" b="1" dirty="0" err="1"/>
              <a:t>adegau</a:t>
            </a:r>
            <a:r>
              <a:rPr lang="en-GB" sz="3200" b="1" dirty="0"/>
              <a:t> </a:t>
            </a:r>
            <a:r>
              <a:rPr lang="en-GB" sz="3200" b="1" dirty="0" err="1"/>
              <a:t>amrywiol</a:t>
            </a:r>
            <a:r>
              <a:rPr lang="en-GB" sz="3200" b="1" dirty="0"/>
              <a:t> </a:t>
            </a:r>
            <a:r>
              <a:rPr lang="en-GB" sz="3200" b="1" dirty="0" err="1"/>
              <a:t>ar</a:t>
            </a:r>
            <a:r>
              <a:rPr lang="en-GB" sz="3200" b="1" dirty="0"/>
              <a:t> </a:t>
            </a:r>
            <a:r>
              <a:rPr lang="en-GB" sz="3200" b="1" dirty="0" err="1"/>
              <a:t>ddysgwyr</a:t>
            </a:r>
            <a:r>
              <a:rPr lang="en-GB" sz="3200" b="1" dirty="0"/>
              <a:t> </a:t>
            </a:r>
            <a:r>
              <a:rPr lang="en-GB" sz="3200" b="1" dirty="0" err="1"/>
              <a:t>Blwyddyn</a:t>
            </a:r>
            <a:r>
              <a:rPr lang="en-GB" sz="3200" b="1" dirty="0"/>
              <a:t> 7 </a:t>
            </a:r>
            <a:r>
              <a:rPr lang="en-GB" sz="3200" b="1" dirty="0" err="1"/>
              <a:t>mewn</a:t>
            </a:r>
            <a:r>
              <a:rPr lang="en-GB" sz="3200" b="1" dirty="0"/>
              <a:t> </a:t>
            </a:r>
            <a:r>
              <a:rPr lang="en-GB" sz="3200" b="1" dirty="0" err="1"/>
              <a:t>mathemateg</a:t>
            </a:r>
            <a:r>
              <a:rPr lang="en-GB" sz="3200" b="1" dirty="0"/>
              <a:t>. </a:t>
            </a:r>
            <a:r>
              <a:rPr lang="en-GB" sz="3200" dirty="0"/>
              <a:t> </a:t>
            </a:r>
            <a:endParaRPr lang="en-US" sz="3200">
              <a:ea typeface="Calibri"/>
              <a:cs typeface="Calibri"/>
            </a:endParaRPr>
          </a:p>
          <a:p>
            <a:pPr marL="0" indent="0">
              <a:buNone/>
            </a:pPr>
            <a:endParaRPr lang="en-GB" sz="3200">
              <a:ea typeface="Calibri"/>
              <a:cs typeface="Calibri"/>
            </a:endParaRPr>
          </a:p>
        </p:txBody>
      </p:sp>
    </p:spTree>
    <p:extLst>
      <p:ext uri="{BB962C8B-B14F-4D97-AF65-F5344CB8AC3E}">
        <p14:creationId xmlns:p14="http://schemas.microsoft.com/office/powerpoint/2010/main" val="2719118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3AD41DB-DF9F-49BC-85AE-6AB1840A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9BC47A87-FE08-4870-AF4C-66BC67E9A49F}"/>
              </a:ext>
            </a:extLst>
          </p:cNvPr>
          <p:cNvPicPr>
            <a:picLocks noChangeAspect="1"/>
          </p:cNvPicPr>
          <p:nvPr/>
        </p:nvPicPr>
        <p:blipFill rotWithShape="1">
          <a:blip r:embed="rId3"/>
          <a:srcRect t="17184" b="24710"/>
          <a:stretch/>
        </p:blipFill>
        <p:spPr>
          <a:xfrm>
            <a:off x="20" y="0"/>
            <a:ext cx="12191980" cy="3984912"/>
          </a:xfrm>
          <a:custGeom>
            <a:avLst/>
            <a:gdLst/>
            <a:ahLst/>
            <a:cxnLst/>
            <a:rect l="l" t="t" r="r" b="b"/>
            <a:pathLst>
              <a:path w="12192000" h="3984912">
                <a:moveTo>
                  <a:pt x="0" y="0"/>
                </a:moveTo>
                <a:lnTo>
                  <a:pt x="12192000" y="0"/>
                </a:lnTo>
                <a:lnTo>
                  <a:pt x="12192000" y="566059"/>
                </a:lnTo>
                <a:lnTo>
                  <a:pt x="12192000" y="794037"/>
                </a:lnTo>
                <a:lnTo>
                  <a:pt x="12192000" y="2336800"/>
                </a:lnTo>
                <a:lnTo>
                  <a:pt x="12192000" y="2631227"/>
                </a:lnTo>
                <a:lnTo>
                  <a:pt x="12192000" y="3908712"/>
                </a:lnTo>
                <a:lnTo>
                  <a:pt x="9439275" y="3984912"/>
                </a:lnTo>
                <a:lnTo>
                  <a:pt x="5572127" y="3737262"/>
                </a:lnTo>
                <a:lnTo>
                  <a:pt x="0" y="3908712"/>
                </a:lnTo>
                <a:lnTo>
                  <a:pt x="0" y="2631227"/>
                </a:lnTo>
                <a:lnTo>
                  <a:pt x="0" y="2336800"/>
                </a:lnTo>
                <a:lnTo>
                  <a:pt x="0" y="794037"/>
                </a:lnTo>
                <a:lnTo>
                  <a:pt x="0" y="566059"/>
                </a:lnTo>
                <a:close/>
              </a:path>
            </a:pathLst>
          </a:custGeom>
        </p:spPr>
      </p:pic>
      <p:grpSp>
        <p:nvGrpSpPr>
          <p:cNvPr id="11" name="Group 10">
            <a:extLst>
              <a:ext uri="{FF2B5EF4-FFF2-40B4-BE49-F238E27FC236}">
                <a16:creationId xmlns:a16="http://schemas.microsoft.com/office/drawing/2014/main" id="{A4AE1828-51FD-4AD7-BCF6-9AF5C696CE5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12" name="Freeform: Shape 11">
              <a:extLst>
                <a:ext uri="{FF2B5EF4-FFF2-40B4-BE49-F238E27FC236}">
                  <a16:creationId xmlns:a16="http://schemas.microsoft.com/office/drawing/2014/main" id="{8542C7CD-02BE-4ADE-8D2F-DFB759D71A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840A04EE-8E37-4C28-B09B-A9593A4AAB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4">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 name="Content Placeholder 2">
            <a:extLst>
              <a:ext uri="{FF2B5EF4-FFF2-40B4-BE49-F238E27FC236}">
                <a16:creationId xmlns:a16="http://schemas.microsoft.com/office/drawing/2014/main" id="{68B6A700-AD72-498F-8DC3-55CB03E7B369}"/>
              </a:ext>
            </a:extLst>
          </p:cNvPr>
          <p:cNvSpPr>
            <a:spLocks noGrp="1"/>
          </p:cNvSpPr>
          <p:nvPr>
            <p:ph idx="1"/>
          </p:nvPr>
        </p:nvSpPr>
        <p:spPr>
          <a:xfrm>
            <a:off x="477328" y="4772715"/>
            <a:ext cx="11191335" cy="1423521"/>
          </a:xfrm>
        </p:spPr>
        <p:txBody>
          <a:bodyPr>
            <a:noAutofit/>
          </a:bodyPr>
          <a:lstStyle/>
          <a:p>
            <a:r>
              <a:rPr lang="en-GB">
                <a:solidFill>
                  <a:schemeClr val="bg1">
                    <a:alpha val="80000"/>
                  </a:schemeClr>
                </a:solidFill>
              </a:rPr>
              <a:t>Beth </a:t>
            </a:r>
            <a:r>
              <a:rPr lang="en-GB" err="1">
                <a:solidFill>
                  <a:schemeClr val="bg1">
                    <a:alpha val="80000"/>
                  </a:schemeClr>
                </a:solidFill>
              </a:rPr>
              <a:t>fydd</a:t>
            </a:r>
            <a:r>
              <a:rPr lang="en-GB">
                <a:solidFill>
                  <a:schemeClr val="bg1">
                    <a:alpha val="80000"/>
                  </a:schemeClr>
                </a:solidFill>
              </a:rPr>
              <a:t> yr </a:t>
            </a:r>
            <a:r>
              <a:rPr lang="en-GB" err="1">
                <a:solidFill>
                  <a:schemeClr val="bg1">
                    <a:alpha val="80000"/>
                  </a:schemeClr>
                </a:solidFill>
              </a:rPr>
              <a:t>hyn</a:t>
            </a:r>
            <a:r>
              <a:rPr lang="en-GB">
                <a:solidFill>
                  <a:schemeClr val="bg1">
                    <a:alpha val="80000"/>
                  </a:schemeClr>
                </a:solidFill>
              </a:rPr>
              <a:t> y </a:t>
            </a:r>
            <a:r>
              <a:rPr lang="en-GB" err="1">
                <a:solidFill>
                  <a:schemeClr val="bg1">
                    <a:alpha val="80000"/>
                  </a:schemeClr>
                </a:solidFill>
              </a:rPr>
              <a:t>byddwch</a:t>
            </a:r>
            <a:r>
              <a:rPr lang="en-GB">
                <a:solidFill>
                  <a:schemeClr val="bg1">
                    <a:alpha val="80000"/>
                  </a:schemeClr>
                </a:solidFill>
              </a:rPr>
              <a:t> yn </a:t>
            </a:r>
            <a:r>
              <a:rPr lang="en-GB" err="1">
                <a:solidFill>
                  <a:schemeClr val="bg1">
                    <a:alpha val="80000"/>
                  </a:schemeClr>
                </a:solidFill>
              </a:rPr>
              <a:t>ceisio'i</a:t>
            </a:r>
            <a:r>
              <a:rPr lang="en-GB">
                <a:solidFill>
                  <a:schemeClr val="bg1">
                    <a:alpha val="80000"/>
                  </a:schemeClr>
                </a:solidFill>
              </a:rPr>
              <a:t> </a:t>
            </a:r>
            <a:r>
              <a:rPr lang="en-GB" err="1">
                <a:solidFill>
                  <a:schemeClr val="bg1">
                    <a:alpha val="80000"/>
                  </a:schemeClr>
                </a:solidFill>
              </a:rPr>
              <a:t>ateb</a:t>
            </a:r>
            <a:r>
              <a:rPr lang="en-GB">
                <a:solidFill>
                  <a:schemeClr val="bg1">
                    <a:alpha val="80000"/>
                  </a:schemeClr>
                </a:solidFill>
              </a:rPr>
              <a:t> o </a:t>
            </a:r>
            <a:r>
              <a:rPr lang="en-GB" err="1">
                <a:solidFill>
                  <a:schemeClr val="bg1">
                    <a:alpha val="80000"/>
                  </a:schemeClr>
                </a:solidFill>
              </a:rPr>
              <a:t>ganlyniad</a:t>
            </a:r>
            <a:r>
              <a:rPr lang="en-GB">
                <a:solidFill>
                  <a:schemeClr val="bg1">
                    <a:alpha val="80000"/>
                  </a:schemeClr>
                </a:solidFill>
              </a:rPr>
              <a:t> i </a:t>
            </a:r>
            <a:r>
              <a:rPr lang="en-GB" err="1">
                <a:solidFill>
                  <a:schemeClr val="bg1">
                    <a:alpha val="80000"/>
                  </a:schemeClr>
                </a:solidFill>
              </a:rPr>
              <a:t>weithredoedd</a:t>
            </a:r>
            <a:r>
              <a:rPr lang="en-GB">
                <a:solidFill>
                  <a:schemeClr val="bg1">
                    <a:alpha val="80000"/>
                  </a:schemeClr>
                </a:solidFill>
              </a:rPr>
              <a:t> a </a:t>
            </a:r>
            <a:r>
              <a:rPr lang="en-GB" err="1">
                <a:solidFill>
                  <a:schemeClr val="bg1">
                    <a:alpha val="80000"/>
                  </a:schemeClr>
                </a:solidFill>
              </a:rPr>
              <a:t>gweithgareddau</a:t>
            </a:r>
            <a:r>
              <a:rPr lang="en-GB">
                <a:solidFill>
                  <a:schemeClr val="bg1">
                    <a:alpha val="80000"/>
                  </a:schemeClr>
                </a:solidFill>
              </a:rPr>
              <a:t> </a:t>
            </a:r>
            <a:r>
              <a:rPr lang="en-GB" err="1">
                <a:solidFill>
                  <a:schemeClr val="bg1">
                    <a:alpha val="80000"/>
                  </a:schemeClr>
                </a:solidFill>
              </a:rPr>
              <a:t>eich</a:t>
            </a:r>
            <a:r>
              <a:rPr lang="en-GB">
                <a:solidFill>
                  <a:schemeClr val="bg1">
                    <a:alpha val="80000"/>
                  </a:schemeClr>
                </a:solidFill>
              </a:rPr>
              <a:t> </a:t>
            </a:r>
            <a:r>
              <a:rPr lang="en-GB" err="1">
                <a:solidFill>
                  <a:schemeClr val="bg1">
                    <a:alpha val="80000"/>
                  </a:schemeClr>
                </a:solidFill>
              </a:rPr>
              <a:t>ymchwil</a:t>
            </a:r>
            <a:r>
              <a:rPr lang="en-GB">
                <a:solidFill>
                  <a:schemeClr val="bg1">
                    <a:alpha val="80000"/>
                  </a:schemeClr>
                </a:solidFill>
              </a:rPr>
              <a:t>?</a:t>
            </a:r>
          </a:p>
          <a:p>
            <a:r>
              <a:rPr lang="en-GB" err="1">
                <a:solidFill>
                  <a:schemeClr val="bg1">
                    <a:alpha val="80000"/>
                  </a:schemeClr>
                </a:solidFill>
              </a:rPr>
              <a:t>Bydd</a:t>
            </a:r>
            <a:r>
              <a:rPr lang="en-GB">
                <a:solidFill>
                  <a:schemeClr val="bg1">
                    <a:alpha val="80000"/>
                  </a:schemeClr>
                </a:solidFill>
              </a:rPr>
              <a:t> </a:t>
            </a:r>
            <a:r>
              <a:rPr lang="en-GB" err="1">
                <a:solidFill>
                  <a:schemeClr val="bg1">
                    <a:alpha val="80000"/>
                  </a:schemeClr>
                </a:solidFill>
              </a:rPr>
              <a:t>yn</a:t>
            </a:r>
            <a:r>
              <a:rPr lang="en-GB">
                <a:solidFill>
                  <a:schemeClr val="bg1">
                    <a:alpha val="80000"/>
                  </a:schemeClr>
                </a:solidFill>
              </a:rPr>
              <a:t> </a:t>
            </a:r>
            <a:r>
              <a:rPr lang="en-GB" err="1">
                <a:solidFill>
                  <a:schemeClr val="bg1">
                    <a:alpha val="80000"/>
                  </a:schemeClr>
                </a:solidFill>
              </a:rPr>
              <a:t>arwain</a:t>
            </a:r>
            <a:r>
              <a:rPr lang="en-GB">
                <a:solidFill>
                  <a:schemeClr val="bg1">
                    <a:alpha val="80000"/>
                  </a:schemeClr>
                </a:solidFill>
              </a:rPr>
              <a:t> </a:t>
            </a:r>
            <a:r>
              <a:rPr lang="en-GB" err="1">
                <a:solidFill>
                  <a:schemeClr val="bg1">
                    <a:alpha val="80000"/>
                  </a:schemeClr>
                </a:solidFill>
              </a:rPr>
              <a:t>eich</a:t>
            </a:r>
            <a:r>
              <a:rPr lang="en-GB">
                <a:solidFill>
                  <a:schemeClr val="bg1">
                    <a:alpha val="80000"/>
                  </a:schemeClr>
                </a:solidFill>
              </a:rPr>
              <a:t> </a:t>
            </a:r>
            <a:r>
              <a:rPr lang="en-GB" err="1">
                <a:solidFill>
                  <a:schemeClr val="bg1">
                    <a:alpha val="80000"/>
                  </a:schemeClr>
                </a:solidFill>
              </a:rPr>
              <a:t>astudiaeth</a:t>
            </a:r>
            <a:r>
              <a:rPr lang="en-GB">
                <a:solidFill>
                  <a:schemeClr val="bg1">
                    <a:alpha val="80000"/>
                  </a:schemeClr>
                </a:solidFill>
              </a:rPr>
              <a:t> ac </a:t>
            </a:r>
            <a:r>
              <a:rPr lang="en-GB" err="1">
                <a:solidFill>
                  <a:schemeClr val="bg1">
                    <a:alpha val="80000"/>
                  </a:schemeClr>
                </a:solidFill>
              </a:rPr>
              <a:t>yn</a:t>
            </a:r>
            <a:r>
              <a:rPr lang="en-GB">
                <a:solidFill>
                  <a:schemeClr val="bg1">
                    <a:alpha val="80000"/>
                  </a:schemeClr>
                </a:solidFill>
              </a:rPr>
              <a:t> </a:t>
            </a:r>
            <a:r>
              <a:rPr lang="en-GB" err="1">
                <a:solidFill>
                  <a:schemeClr val="bg1">
                    <a:alpha val="80000"/>
                  </a:schemeClr>
                </a:solidFill>
              </a:rPr>
              <a:t>cynnal</a:t>
            </a:r>
            <a:r>
              <a:rPr lang="en-GB">
                <a:solidFill>
                  <a:schemeClr val="bg1">
                    <a:alpha val="80000"/>
                  </a:schemeClr>
                </a:solidFill>
              </a:rPr>
              <a:t> </a:t>
            </a:r>
            <a:r>
              <a:rPr lang="en-GB" err="1">
                <a:solidFill>
                  <a:schemeClr val="bg1">
                    <a:alpha val="80000"/>
                  </a:schemeClr>
                </a:solidFill>
              </a:rPr>
              <a:t>ffocws</a:t>
            </a:r>
            <a:r>
              <a:rPr lang="en-GB">
                <a:solidFill>
                  <a:schemeClr val="bg1">
                    <a:alpha val="80000"/>
                  </a:schemeClr>
                </a:solidFill>
              </a:rPr>
              <a:t> </a:t>
            </a:r>
            <a:r>
              <a:rPr lang="en-GB" err="1">
                <a:solidFill>
                  <a:schemeClr val="bg1">
                    <a:alpha val="80000"/>
                  </a:schemeClr>
                </a:solidFill>
              </a:rPr>
              <a:t>yr</a:t>
            </a:r>
            <a:r>
              <a:rPr lang="en-GB">
                <a:solidFill>
                  <a:schemeClr val="bg1">
                    <a:alpha val="80000"/>
                  </a:schemeClr>
                </a:solidFill>
              </a:rPr>
              <a:t> </a:t>
            </a:r>
            <a:r>
              <a:rPr lang="en-GB" err="1">
                <a:solidFill>
                  <a:schemeClr val="bg1">
                    <a:alpha val="80000"/>
                  </a:schemeClr>
                </a:solidFill>
              </a:rPr>
              <a:t>ymchwil</a:t>
            </a:r>
            <a:r>
              <a:rPr lang="en-GB">
                <a:solidFill>
                  <a:schemeClr val="bg1">
                    <a:alpha val="80000"/>
                  </a:schemeClr>
                </a:solidFill>
              </a:rPr>
              <a:t>.</a:t>
            </a:r>
          </a:p>
        </p:txBody>
      </p:sp>
      <p:sp>
        <p:nvSpPr>
          <p:cNvPr id="2" name="TextBox 1">
            <a:extLst>
              <a:ext uri="{FF2B5EF4-FFF2-40B4-BE49-F238E27FC236}">
                <a16:creationId xmlns:a16="http://schemas.microsoft.com/office/drawing/2014/main" id="{D47FA91C-AA17-4881-B929-E6AC22A1CF11}"/>
              </a:ext>
            </a:extLst>
          </p:cNvPr>
          <p:cNvSpPr txBox="1"/>
          <p:nvPr/>
        </p:nvSpPr>
        <p:spPr>
          <a:xfrm>
            <a:off x="419819" y="785225"/>
            <a:ext cx="5983545" cy="2554545"/>
          </a:xfrm>
          <a:prstGeom prst="rect">
            <a:avLst/>
          </a:prstGeom>
          <a:solidFill>
            <a:schemeClr val="accent4"/>
          </a:solidFill>
          <a:ln>
            <a:solidFill>
              <a:srgbClr val="00B0F0"/>
            </a:solidFill>
          </a:ln>
        </p:spPr>
        <p:txBody>
          <a:bodyPr wrap="square" rtlCol="0">
            <a:spAutoFit/>
          </a:bodyPr>
          <a:lstStyle/>
          <a:p>
            <a:r>
              <a:rPr lang="en-GB" sz="8000" b="1">
                <a:ln w="22225">
                  <a:solidFill>
                    <a:schemeClr val="accent2"/>
                  </a:solidFill>
                  <a:prstDash val="solid"/>
                </a:ln>
                <a:solidFill>
                  <a:schemeClr val="tx2"/>
                </a:solidFill>
              </a:rPr>
              <a:t> </a:t>
            </a:r>
            <a:r>
              <a:rPr lang="en-GB" sz="8000" b="1">
                <a:ln w="22225">
                  <a:solidFill>
                    <a:schemeClr val="accent2"/>
                  </a:solidFill>
                  <a:prstDash val="solid"/>
                </a:ln>
                <a:solidFill>
                  <a:srgbClr val="92D050"/>
                </a:solidFill>
              </a:rPr>
              <a:t>CWESTIWN             YMCHWIL</a:t>
            </a:r>
          </a:p>
        </p:txBody>
      </p:sp>
    </p:spTree>
    <p:extLst>
      <p:ext uri="{BB962C8B-B14F-4D97-AF65-F5344CB8AC3E}">
        <p14:creationId xmlns:p14="http://schemas.microsoft.com/office/powerpoint/2010/main" val="1738407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70DDA-55F4-7020-3B89-09FF641717E6}"/>
              </a:ext>
            </a:extLst>
          </p:cNvPr>
          <p:cNvSpPr>
            <a:spLocks noGrp="1"/>
          </p:cNvSpPr>
          <p:nvPr>
            <p:ph type="title"/>
          </p:nvPr>
        </p:nvSpPr>
        <p:spPr>
          <a:xfrm>
            <a:off x="4965430" y="629268"/>
            <a:ext cx="6586491" cy="1286160"/>
          </a:xfrm>
        </p:spPr>
        <p:txBody>
          <a:bodyPr anchor="b">
            <a:normAutofit/>
          </a:bodyPr>
          <a:lstStyle/>
          <a:p>
            <a:r>
              <a:rPr lang="en-GB" sz="3400" err="1"/>
              <a:t>Yn</a:t>
            </a:r>
            <a:r>
              <a:rPr lang="en-GB" sz="3400"/>
              <a:t> </a:t>
            </a:r>
            <a:r>
              <a:rPr lang="en-GB" sz="3400" err="1"/>
              <a:t>gyffredinol</a:t>
            </a:r>
            <a:r>
              <a:rPr lang="en-GB" sz="3400"/>
              <a:t>, </a:t>
            </a:r>
            <a:r>
              <a:rPr lang="en-GB" sz="3400" err="1"/>
              <a:t>mae</a:t>
            </a:r>
            <a:r>
              <a:rPr lang="en-GB" sz="3400"/>
              <a:t> </a:t>
            </a:r>
            <a:r>
              <a:rPr lang="en-GB" sz="3400" err="1"/>
              <a:t>gan</a:t>
            </a:r>
            <a:r>
              <a:rPr lang="en-GB" sz="3400"/>
              <a:t> </a:t>
            </a:r>
            <a:r>
              <a:rPr lang="en-GB" sz="3400" err="1"/>
              <a:t>gwestiwn</a:t>
            </a:r>
            <a:r>
              <a:rPr lang="en-GB" sz="3400"/>
              <a:t> </a:t>
            </a:r>
            <a:r>
              <a:rPr lang="en-GB" sz="3400" err="1"/>
              <a:t>ymchwil</a:t>
            </a:r>
            <a:r>
              <a:rPr lang="en-GB" sz="3400"/>
              <a:t> da y </a:t>
            </a:r>
            <a:r>
              <a:rPr lang="en-GB" sz="3400" err="1"/>
              <a:t>nodweddion</a:t>
            </a:r>
            <a:r>
              <a:rPr lang="en-GB" sz="3400"/>
              <a:t> </a:t>
            </a:r>
            <a:r>
              <a:rPr lang="en-GB" sz="3400" err="1"/>
              <a:t>canlynol</a:t>
            </a:r>
            <a:r>
              <a:rPr lang="en-GB" sz="3400"/>
              <a:t>:</a:t>
            </a:r>
          </a:p>
        </p:txBody>
      </p:sp>
      <p:sp>
        <p:nvSpPr>
          <p:cNvPr id="3" name="Content Placeholder 2">
            <a:extLst>
              <a:ext uri="{FF2B5EF4-FFF2-40B4-BE49-F238E27FC236}">
                <a16:creationId xmlns:a16="http://schemas.microsoft.com/office/drawing/2014/main" id="{FEE9D8B2-C067-7EF2-2FCA-CAE8EABFFA81}"/>
              </a:ext>
            </a:extLst>
          </p:cNvPr>
          <p:cNvSpPr>
            <a:spLocks noGrp="1"/>
          </p:cNvSpPr>
          <p:nvPr>
            <p:ph idx="1"/>
          </p:nvPr>
        </p:nvSpPr>
        <p:spPr>
          <a:xfrm>
            <a:off x="4965431" y="2438400"/>
            <a:ext cx="6586489" cy="3785419"/>
          </a:xfrm>
        </p:spPr>
        <p:txBody>
          <a:bodyPr>
            <a:normAutofit/>
          </a:bodyPr>
          <a:lstStyle/>
          <a:p>
            <a:pPr>
              <a:buFont typeface="Arial" panose="020B0604020202020204" pitchFamily="34" charset="0"/>
              <a:buChar char="•"/>
            </a:pPr>
            <a:r>
              <a:rPr lang="en-GB" sz="2000" b="0" i="0">
                <a:effectLst/>
                <a:latin typeface="Lora" pitchFamily="2" charset="0"/>
              </a:rPr>
              <a:t>Mae </a:t>
            </a:r>
            <a:r>
              <a:rPr lang="en-GB" sz="2000" b="0" i="0" err="1">
                <a:effectLst/>
                <a:latin typeface="Lora" pitchFamily="2" charset="0"/>
              </a:rPr>
              <a:t>wedi'i</a:t>
            </a:r>
            <a:r>
              <a:rPr lang="en-GB" sz="2000" b="0" i="0">
                <a:effectLst/>
                <a:latin typeface="Lora" pitchFamily="2" charset="0"/>
              </a:rPr>
              <a:t> </a:t>
            </a:r>
            <a:r>
              <a:rPr lang="en-GB" sz="2000" b="0" i="0" err="1">
                <a:effectLst/>
                <a:latin typeface="Lora" pitchFamily="2" charset="0"/>
              </a:rPr>
              <a:t>ysgrifennu</a:t>
            </a:r>
            <a:r>
              <a:rPr lang="en-GB" sz="2000" b="0" i="0">
                <a:effectLst/>
                <a:latin typeface="Lora" pitchFamily="2" charset="0"/>
              </a:rPr>
              <a:t> </a:t>
            </a:r>
            <a:r>
              <a:rPr lang="en-GB" sz="2000" b="0" i="0" err="1">
                <a:effectLst/>
                <a:latin typeface="Lora" pitchFamily="2" charset="0"/>
              </a:rPr>
              <a:t>ar</a:t>
            </a:r>
            <a:r>
              <a:rPr lang="en-GB" sz="2000" b="0" i="0">
                <a:effectLst/>
                <a:latin typeface="Lora" pitchFamily="2" charset="0"/>
              </a:rPr>
              <a:t> </a:t>
            </a:r>
            <a:r>
              <a:rPr lang="en-GB" sz="2000" b="0" i="0" err="1">
                <a:effectLst/>
                <a:latin typeface="Lora" pitchFamily="2" charset="0"/>
              </a:rPr>
              <a:t>ffurf</a:t>
            </a:r>
            <a:r>
              <a:rPr lang="en-GB" sz="2000" b="0" i="0">
                <a:effectLst/>
                <a:latin typeface="Lora" pitchFamily="2" charset="0"/>
              </a:rPr>
              <a:t> </a:t>
            </a:r>
            <a:r>
              <a:rPr lang="en-GB" sz="2000" b="0" i="0" err="1">
                <a:effectLst/>
                <a:latin typeface="Lora" pitchFamily="2" charset="0"/>
              </a:rPr>
              <a:t>cwestiwn</a:t>
            </a:r>
            <a:endParaRPr lang="en-GB" sz="2000" b="0" i="0">
              <a:effectLst/>
              <a:latin typeface="Lora" pitchFamily="2" charset="0"/>
            </a:endParaRPr>
          </a:p>
          <a:p>
            <a:pPr>
              <a:buFont typeface="Arial" panose="020B0604020202020204" pitchFamily="34" charset="0"/>
              <a:buChar char="•"/>
            </a:pPr>
            <a:r>
              <a:rPr lang="en-GB" sz="2000" b="0" i="0">
                <a:effectLst/>
                <a:latin typeface="Lora" pitchFamily="2" charset="0"/>
              </a:rPr>
              <a:t>Mae </a:t>
            </a:r>
            <a:r>
              <a:rPr lang="en-GB" sz="2000" b="0" i="0" err="1">
                <a:effectLst/>
                <a:latin typeface="Lora" pitchFamily="2" charset="0"/>
              </a:rPr>
              <a:t>wedi'i</a:t>
            </a:r>
            <a:r>
              <a:rPr lang="en-GB" sz="2000" b="0" i="0">
                <a:effectLst/>
                <a:latin typeface="Lora" pitchFamily="2" charset="0"/>
              </a:rPr>
              <a:t> </a:t>
            </a:r>
            <a:r>
              <a:rPr lang="en-GB" sz="2000" b="0" i="0" err="1">
                <a:effectLst/>
                <a:latin typeface="Lora" pitchFamily="2" charset="0"/>
              </a:rPr>
              <a:t>ysgrifennu'n</a:t>
            </a:r>
            <a:r>
              <a:rPr lang="en-GB" sz="2000" b="0" i="0">
                <a:effectLst/>
                <a:latin typeface="Lora" pitchFamily="2" charset="0"/>
              </a:rPr>
              <a:t> </a:t>
            </a:r>
            <a:r>
              <a:rPr lang="en-GB" sz="2000" b="0" i="0" err="1">
                <a:effectLst/>
                <a:latin typeface="Lora" pitchFamily="2" charset="0"/>
              </a:rPr>
              <a:t>glir</a:t>
            </a:r>
            <a:endParaRPr lang="en-GB" sz="2000" b="0" i="0">
              <a:effectLst/>
              <a:latin typeface="Lora" pitchFamily="2" charset="0"/>
            </a:endParaRPr>
          </a:p>
          <a:p>
            <a:pPr>
              <a:buFont typeface="Arial" panose="020B0604020202020204" pitchFamily="34" charset="0"/>
              <a:buChar char="•"/>
            </a:pPr>
            <a:r>
              <a:rPr lang="en-GB" sz="2000" b="0" i="0">
                <a:effectLst/>
                <a:latin typeface="Lora" pitchFamily="2" charset="0"/>
              </a:rPr>
              <a:t>Ni </a:t>
            </a:r>
            <a:r>
              <a:rPr lang="en-GB" sz="2000" b="0" i="0" err="1">
                <a:effectLst/>
                <a:latin typeface="Lora" pitchFamily="2" charset="0"/>
              </a:rPr>
              <a:t>ellir</a:t>
            </a:r>
            <a:r>
              <a:rPr lang="en-GB" sz="2000" b="0" i="0">
                <a:effectLst/>
                <a:latin typeface="Lora" pitchFamily="2" charset="0"/>
              </a:rPr>
              <a:t> </a:t>
            </a:r>
            <a:r>
              <a:rPr lang="en-GB" sz="2000" b="0" i="0" err="1">
                <a:effectLst/>
                <a:latin typeface="Lora" pitchFamily="2" charset="0"/>
              </a:rPr>
              <a:t>ei</a:t>
            </a:r>
            <a:r>
              <a:rPr lang="en-GB" sz="2000" b="0" i="0">
                <a:effectLst/>
                <a:latin typeface="Lora" pitchFamily="2" charset="0"/>
              </a:rPr>
              <a:t> </a:t>
            </a:r>
            <a:r>
              <a:rPr lang="en-GB" sz="2000" b="0" i="0" err="1">
                <a:effectLst/>
                <a:latin typeface="Lora" pitchFamily="2" charset="0"/>
              </a:rPr>
              <a:t>ateb</a:t>
            </a:r>
            <a:r>
              <a:rPr lang="en-GB" sz="2000" b="0" i="0">
                <a:effectLst/>
                <a:latin typeface="Lora" pitchFamily="2" charset="0"/>
              </a:rPr>
              <a:t> </a:t>
            </a:r>
            <a:r>
              <a:rPr lang="en-GB" sz="2000" b="0" i="0" err="1">
                <a:effectLst/>
                <a:latin typeface="Lora" pitchFamily="2" charset="0"/>
              </a:rPr>
              <a:t>gyda</a:t>
            </a:r>
            <a:r>
              <a:rPr lang="en-GB" sz="2000" b="0" i="0">
                <a:effectLst/>
                <a:latin typeface="Lora" pitchFamily="2" charset="0"/>
              </a:rPr>
              <a:t> "</a:t>
            </a:r>
            <a:r>
              <a:rPr lang="en-GB" sz="2000" b="0" i="0" err="1">
                <a:effectLst/>
                <a:latin typeface="Lora" pitchFamily="2" charset="0"/>
              </a:rPr>
              <a:t>ie</a:t>
            </a:r>
            <a:r>
              <a:rPr lang="en-GB" sz="2000" b="0" i="0">
                <a:effectLst/>
                <a:latin typeface="Lora" pitchFamily="2" charset="0"/>
              </a:rPr>
              <a:t>" neu "</a:t>
            </a:r>
            <a:r>
              <a:rPr lang="en-GB" sz="2000" b="0" i="0" err="1">
                <a:effectLst/>
                <a:latin typeface="Lora" pitchFamily="2" charset="0"/>
              </a:rPr>
              <a:t>na</a:t>
            </a:r>
            <a:r>
              <a:rPr lang="en-GB" sz="2000" b="0" i="0">
                <a:effectLst/>
                <a:latin typeface="Lora" pitchFamily="2" charset="0"/>
              </a:rPr>
              <a:t>"</a:t>
            </a:r>
          </a:p>
          <a:p>
            <a:pPr>
              <a:buFont typeface="Arial" panose="020B0604020202020204" pitchFamily="34" charset="0"/>
              <a:buChar char="•"/>
            </a:pPr>
            <a:r>
              <a:rPr lang="en-GB" sz="2000" b="0" i="0">
                <a:effectLst/>
                <a:latin typeface="Lora" pitchFamily="2" charset="0"/>
              </a:rPr>
              <a:t>Mae </a:t>
            </a:r>
            <a:r>
              <a:rPr lang="en-GB" sz="2000" b="0" i="0" err="1">
                <a:effectLst/>
                <a:latin typeface="Lora" pitchFamily="2" charset="0"/>
              </a:rPr>
              <a:t>ganddo</a:t>
            </a:r>
            <a:r>
              <a:rPr lang="en-GB" sz="2000" b="0" i="0">
                <a:effectLst/>
                <a:latin typeface="Lora" pitchFamily="2" charset="0"/>
              </a:rPr>
              <a:t> </a:t>
            </a:r>
            <a:r>
              <a:rPr lang="en-GB" sz="2000" b="0" i="0" err="1">
                <a:effectLst/>
                <a:latin typeface="Lora" pitchFamily="2" charset="0"/>
              </a:rPr>
              <a:t>fwy</a:t>
            </a:r>
            <a:r>
              <a:rPr lang="en-GB" sz="2000" b="0" i="0">
                <a:effectLst/>
                <a:latin typeface="Lora" pitchFamily="2" charset="0"/>
              </a:rPr>
              <a:t> nag un </a:t>
            </a:r>
            <a:r>
              <a:rPr lang="en-GB" sz="2000" b="0" i="0" err="1">
                <a:effectLst/>
                <a:latin typeface="Lora" pitchFamily="2" charset="0"/>
              </a:rPr>
              <a:t>ateb</a:t>
            </a:r>
            <a:r>
              <a:rPr lang="en-GB" sz="2000" b="0" i="0">
                <a:effectLst/>
                <a:latin typeface="Lora" pitchFamily="2" charset="0"/>
              </a:rPr>
              <a:t> </a:t>
            </a:r>
            <a:r>
              <a:rPr lang="en-GB" sz="2000" b="0" i="0" err="1">
                <a:effectLst/>
                <a:latin typeface="Lora" pitchFamily="2" charset="0"/>
              </a:rPr>
              <a:t>credadwy</a:t>
            </a:r>
            <a:endParaRPr lang="en-GB" sz="2000" b="0" i="0">
              <a:effectLst/>
              <a:latin typeface="Lora" pitchFamily="2" charset="0"/>
            </a:endParaRPr>
          </a:p>
          <a:p>
            <a:pPr>
              <a:buFont typeface="Arial" panose="020B0604020202020204" pitchFamily="34" charset="0"/>
              <a:buChar char="•"/>
            </a:pPr>
            <a:r>
              <a:rPr lang="en-GB" sz="2000" b="0" i="0" err="1">
                <a:effectLst/>
                <a:latin typeface="Lora" pitchFamily="2" charset="0"/>
              </a:rPr>
              <a:t>Mae'n</a:t>
            </a:r>
            <a:r>
              <a:rPr lang="en-GB" sz="2000" b="0" i="0">
                <a:effectLst/>
                <a:latin typeface="Lora" pitchFamily="2" charset="0"/>
              </a:rPr>
              <a:t> </a:t>
            </a:r>
            <a:r>
              <a:rPr lang="en-GB" sz="2000" b="0" i="0" err="1">
                <a:effectLst/>
                <a:latin typeface="Lora" pitchFamily="2" charset="0"/>
              </a:rPr>
              <a:t>ystyried</a:t>
            </a:r>
            <a:r>
              <a:rPr lang="en-GB" sz="2000" b="0" i="0">
                <a:effectLst/>
                <a:latin typeface="Lora" pitchFamily="2" charset="0"/>
              </a:rPr>
              <a:t> </a:t>
            </a:r>
            <a:r>
              <a:rPr lang="en-GB" sz="2000" b="0" i="0" err="1">
                <a:effectLst/>
                <a:latin typeface="Lora" pitchFamily="2" charset="0"/>
              </a:rPr>
              <a:t>perthnasoedd</a:t>
            </a:r>
            <a:r>
              <a:rPr lang="en-GB" sz="2000" b="0" i="0">
                <a:effectLst/>
                <a:latin typeface="Lora" pitchFamily="2" charset="0"/>
              </a:rPr>
              <a:t> </a:t>
            </a:r>
            <a:r>
              <a:rPr lang="en-GB" sz="2000" b="0" i="0" err="1">
                <a:effectLst/>
                <a:latin typeface="Lora" pitchFamily="2" charset="0"/>
              </a:rPr>
              <a:t>rhwng</a:t>
            </a:r>
            <a:r>
              <a:rPr lang="en-GB" sz="2000" b="0" i="0">
                <a:effectLst/>
                <a:latin typeface="Lora" pitchFamily="2" charset="0"/>
              </a:rPr>
              <a:t> </a:t>
            </a:r>
            <a:r>
              <a:rPr lang="en-GB" sz="2000" b="0" i="0" err="1">
                <a:effectLst/>
                <a:latin typeface="Lora" pitchFamily="2" charset="0"/>
              </a:rPr>
              <a:t>newidynnau</a:t>
            </a:r>
            <a:r>
              <a:rPr lang="en-GB" sz="2000" b="0" i="0">
                <a:effectLst/>
                <a:latin typeface="Lora" pitchFamily="2" charset="0"/>
              </a:rPr>
              <a:t> </a:t>
            </a:r>
            <a:r>
              <a:rPr lang="en-GB" sz="2000" b="0" i="0" err="1">
                <a:effectLst/>
                <a:latin typeface="Lora" pitchFamily="2" charset="0"/>
              </a:rPr>
              <a:t>lluosog</a:t>
            </a:r>
            <a:endParaRPr lang="en-GB" sz="2000" b="0" i="0">
              <a:effectLst/>
              <a:latin typeface="Lora" pitchFamily="2" charset="0"/>
            </a:endParaRPr>
          </a:p>
          <a:p>
            <a:pPr>
              <a:buFont typeface="Arial" panose="020B0604020202020204" pitchFamily="34" charset="0"/>
              <a:buChar char="•"/>
            </a:pPr>
            <a:r>
              <a:rPr lang="en-GB" sz="2000" b="0" i="0" err="1">
                <a:effectLst/>
                <a:latin typeface="Lora" pitchFamily="2" charset="0"/>
              </a:rPr>
              <a:t>Mae'n</a:t>
            </a:r>
            <a:r>
              <a:rPr lang="en-GB" sz="2000" b="0" i="0">
                <a:effectLst/>
                <a:latin typeface="Lora" pitchFamily="2" charset="0"/>
              </a:rPr>
              <a:t> </a:t>
            </a:r>
            <a:r>
              <a:rPr lang="en-GB" sz="2000" b="0" i="0" err="1">
                <a:effectLst/>
                <a:latin typeface="Lora" pitchFamily="2" charset="0"/>
              </a:rPr>
              <a:t>benodol</a:t>
            </a:r>
            <a:r>
              <a:rPr lang="en-GB" sz="2000" b="0" i="0">
                <a:effectLst/>
                <a:latin typeface="Lora" pitchFamily="2" charset="0"/>
              </a:rPr>
              <a:t> ac </a:t>
            </a:r>
            <a:r>
              <a:rPr lang="en-GB" sz="2000" b="0" i="0" err="1">
                <a:effectLst/>
                <a:latin typeface="Lora" pitchFamily="2" charset="0"/>
              </a:rPr>
              <a:t>yn</a:t>
            </a:r>
            <a:r>
              <a:rPr lang="en-GB" sz="2000" b="0" i="0">
                <a:effectLst/>
                <a:latin typeface="Lora" pitchFamily="2" charset="0"/>
              </a:rPr>
              <a:t> </a:t>
            </a:r>
            <a:r>
              <a:rPr lang="en-GB" sz="2000" b="0" i="0" err="1">
                <a:effectLst/>
                <a:latin typeface="Lora" pitchFamily="2" charset="0"/>
              </a:rPr>
              <a:t>glir</a:t>
            </a:r>
            <a:r>
              <a:rPr lang="en-GB" sz="2000" b="0" i="0">
                <a:effectLst/>
                <a:latin typeface="Lora" pitchFamily="2" charset="0"/>
              </a:rPr>
              <a:t> </a:t>
            </a:r>
            <a:r>
              <a:rPr lang="en-GB" sz="2000" b="0" i="0" err="1">
                <a:effectLst/>
                <a:latin typeface="Lora" pitchFamily="2" charset="0"/>
              </a:rPr>
              <a:t>ynghylch</a:t>
            </a:r>
            <a:r>
              <a:rPr lang="en-GB" sz="2000" b="0" i="0">
                <a:effectLst/>
                <a:latin typeface="Lora" pitchFamily="2" charset="0"/>
              </a:rPr>
              <a:t> y </a:t>
            </a:r>
            <a:r>
              <a:rPr lang="en-GB" sz="2000" b="0" i="0" err="1">
                <a:effectLst/>
                <a:latin typeface="Lora" pitchFamily="2" charset="0"/>
              </a:rPr>
              <a:t>cysyniadau</a:t>
            </a:r>
            <a:r>
              <a:rPr lang="en-GB" sz="2000" b="0" i="0">
                <a:effectLst/>
                <a:latin typeface="Lora" pitchFamily="2" charset="0"/>
              </a:rPr>
              <a:t> y </a:t>
            </a:r>
            <a:r>
              <a:rPr lang="en-GB" sz="2000" b="0" i="0" err="1">
                <a:effectLst/>
                <a:latin typeface="Lora" pitchFamily="2" charset="0"/>
              </a:rPr>
              <a:t>mae'n</a:t>
            </a:r>
            <a:r>
              <a:rPr lang="en-GB" sz="2000" b="0" i="0">
                <a:effectLst/>
                <a:latin typeface="Lora" pitchFamily="2" charset="0"/>
              </a:rPr>
              <a:t> </a:t>
            </a:r>
            <a:r>
              <a:rPr lang="en-GB" sz="2000" b="0" i="0" err="1">
                <a:effectLst/>
                <a:latin typeface="Lora" pitchFamily="2" charset="0"/>
              </a:rPr>
              <a:t>mynd</a:t>
            </a:r>
            <a:r>
              <a:rPr lang="en-GB" sz="2000" b="0" i="0">
                <a:effectLst/>
                <a:latin typeface="Lora" pitchFamily="2" charset="0"/>
              </a:rPr>
              <a:t> </a:t>
            </a:r>
            <a:r>
              <a:rPr lang="en-GB" sz="2000" b="0" i="0" err="1">
                <a:effectLst/>
                <a:latin typeface="Lora" pitchFamily="2" charset="0"/>
              </a:rPr>
              <a:t>i'r</a:t>
            </a:r>
            <a:r>
              <a:rPr lang="en-GB" sz="2000" b="0" i="0">
                <a:effectLst/>
                <a:latin typeface="Lora" pitchFamily="2" charset="0"/>
              </a:rPr>
              <a:t> </a:t>
            </a:r>
            <a:r>
              <a:rPr lang="en-GB" sz="2000" b="0" i="0" err="1">
                <a:effectLst/>
                <a:latin typeface="Lora" pitchFamily="2" charset="0"/>
              </a:rPr>
              <a:t>afael</a:t>
            </a:r>
            <a:r>
              <a:rPr lang="en-GB" sz="2000" b="0" i="0">
                <a:effectLst/>
                <a:latin typeface="Lora" pitchFamily="2" charset="0"/>
              </a:rPr>
              <a:t> </a:t>
            </a:r>
            <a:r>
              <a:rPr lang="en-GB" sz="2000" b="0" i="0" err="1">
                <a:effectLst/>
                <a:latin typeface="Lora" pitchFamily="2" charset="0"/>
              </a:rPr>
              <a:t>â</a:t>
            </a:r>
            <a:r>
              <a:rPr lang="en-GB" sz="2000" b="0" i="0">
                <a:effectLst/>
                <a:latin typeface="Lora" pitchFamily="2" charset="0"/>
              </a:rPr>
              <a:t> </a:t>
            </a:r>
            <a:r>
              <a:rPr lang="en-GB" sz="2000" b="0" i="0" err="1">
                <a:effectLst/>
                <a:latin typeface="Lora" pitchFamily="2" charset="0"/>
              </a:rPr>
              <a:t>nhw</a:t>
            </a:r>
            <a:endParaRPr lang="en-GB" sz="2000" b="0" i="0">
              <a:effectLst/>
              <a:latin typeface="Lora" pitchFamily="2" charset="0"/>
            </a:endParaRPr>
          </a:p>
          <a:p>
            <a:pPr>
              <a:buFont typeface="Arial" panose="020B0604020202020204" pitchFamily="34" charset="0"/>
              <a:buChar char="•"/>
            </a:pPr>
            <a:r>
              <a:rPr lang="en-GB" sz="2000" b="0" i="0" err="1">
                <a:effectLst/>
                <a:latin typeface="Lora" pitchFamily="2" charset="0"/>
              </a:rPr>
              <a:t>Mae'n</a:t>
            </a:r>
            <a:r>
              <a:rPr lang="en-GB" sz="2000" b="0" i="0">
                <a:effectLst/>
                <a:latin typeface="Lora" pitchFamily="2" charset="0"/>
              </a:rPr>
              <a:t> </a:t>
            </a:r>
            <a:r>
              <a:rPr lang="en-GB" sz="2000" b="0" i="0" err="1">
                <a:effectLst/>
                <a:latin typeface="Lora" pitchFamily="2" charset="0"/>
              </a:rPr>
              <a:t>cynnwys</a:t>
            </a:r>
            <a:r>
              <a:rPr lang="en-GB" sz="2000" b="0" i="0">
                <a:effectLst/>
                <a:latin typeface="Lora" pitchFamily="2" charset="0"/>
              </a:rPr>
              <a:t> </a:t>
            </a:r>
            <a:r>
              <a:rPr lang="en-GB" sz="2000" b="0" i="0" err="1">
                <a:effectLst/>
                <a:latin typeface="Lora" pitchFamily="2" charset="0"/>
              </a:rPr>
              <a:t>poblogaeth</a:t>
            </a:r>
            <a:r>
              <a:rPr lang="en-GB" sz="2000" b="0" i="0">
                <a:effectLst/>
                <a:latin typeface="Lora" pitchFamily="2" charset="0"/>
              </a:rPr>
              <a:t> </a:t>
            </a:r>
            <a:r>
              <a:rPr lang="en-GB" sz="2000" b="0" i="0" err="1">
                <a:effectLst/>
                <a:latin typeface="Lora" pitchFamily="2" charset="0"/>
              </a:rPr>
              <a:t>darged</a:t>
            </a:r>
            <a:endParaRPr lang="en-GB" sz="2000"/>
          </a:p>
        </p:txBody>
      </p:sp>
      <p:pic>
        <p:nvPicPr>
          <p:cNvPr id="6" name="Picture 4" descr="Magnifying glass and question mark">
            <a:extLst>
              <a:ext uri="{FF2B5EF4-FFF2-40B4-BE49-F238E27FC236}">
                <a16:creationId xmlns:a16="http://schemas.microsoft.com/office/drawing/2014/main" id="{A10AA7E3-F333-69C3-413F-DE637C56BF9F}"/>
              </a:ext>
            </a:extLst>
          </p:cNvPr>
          <p:cNvPicPr>
            <a:picLocks noChangeAspect="1"/>
          </p:cNvPicPr>
          <p:nvPr/>
        </p:nvPicPr>
        <p:blipFill rotWithShape="1">
          <a:blip r:embed="rId3"/>
          <a:srcRect l="35430" r="26548"/>
          <a:stretch/>
        </p:blipFill>
        <p:spPr>
          <a:xfrm>
            <a:off x="20" y="10"/>
            <a:ext cx="4635571" cy="6857990"/>
          </a:xfrm>
          <a:prstGeom prst="rect">
            <a:avLst/>
          </a:prstGeom>
          <a:effectLst/>
        </p:spPr>
      </p:pic>
    </p:spTree>
    <p:extLst>
      <p:ext uri="{BB962C8B-B14F-4D97-AF65-F5344CB8AC3E}">
        <p14:creationId xmlns:p14="http://schemas.microsoft.com/office/powerpoint/2010/main" val="1431476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108" y="650041"/>
            <a:ext cx="7886700" cy="994172"/>
          </a:xfrm>
        </p:spPr>
        <p:txBody>
          <a:bodyPr>
            <a:normAutofit/>
          </a:bodyPr>
          <a:lstStyle/>
          <a:p>
            <a:r>
              <a:rPr lang="en-US" sz="5400" b="1" err="1">
                <a:latin typeface="+mn-lt"/>
              </a:rPr>
              <a:t>Cwestiwn</a:t>
            </a:r>
            <a:r>
              <a:rPr lang="en-US" sz="5400" b="1">
                <a:latin typeface="+mn-lt"/>
              </a:rPr>
              <a:t> </a:t>
            </a:r>
            <a:r>
              <a:rPr lang="en-US" sz="5400" b="1" err="1">
                <a:latin typeface="+mn-lt"/>
              </a:rPr>
              <a:t>Ymchwil</a:t>
            </a:r>
            <a:r>
              <a:rPr lang="en-US" sz="5400" b="1">
                <a:latin typeface="+mn-lt"/>
              </a:rPr>
              <a:t> (CY)</a:t>
            </a:r>
          </a:p>
        </p:txBody>
      </p:sp>
      <p:sp>
        <p:nvSpPr>
          <p:cNvPr id="3" name="Content Placeholder 2"/>
          <p:cNvSpPr>
            <a:spLocks noGrp="1"/>
          </p:cNvSpPr>
          <p:nvPr>
            <p:ph idx="1"/>
          </p:nvPr>
        </p:nvSpPr>
        <p:spPr>
          <a:xfrm>
            <a:off x="243580" y="2541917"/>
            <a:ext cx="7886699" cy="3666042"/>
          </a:xfrm>
        </p:spPr>
        <p:txBody>
          <a:bodyPr>
            <a:noAutofit/>
          </a:bodyPr>
          <a:lstStyle/>
          <a:p>
            <a:r>
              <a:rPr lang="en-US"/>
              <a:t>Mae CY </a:t>
            </a:r>
            <a:r>
              <a:rPr lang="en-US" err="1"/>
              <a:t>yn</a:t>
            </a:r>
            <a:r>
              <a:rPr lang="en-US"/>
              <a:t> </a:t>
            </a:r>
            <a:r>
              <a:rPr lang="en-US" err="1"/>
              <a:t>dechrau</a:t>
            </a:r>
            <a:r>
              <a:rPr lang="en-US"/>
              <a:t> </a:t>
            </a:r>
            <a:r>
              <a:rPr lang="en-US" err="1"/>
              <a:t>o’r</a:t>
            </a:r>
            <a:r>
              <a:rPr lang="en-US"/>
              <a:t> </a:t>
            </a:r>
            <a:r>
              <a:rPr lang="en-US" err="1"/>
              <a:t>rhagdybiaeth</a:t>
            </a:r>
            <a:r>
              <a:rPr lang="en-US"/>
              <a:t> </a:t>
            </a:r>
            <a:r>
              <a:rPr lang="en-US" err="1"/>
              <a:t>eich</a:t>
            </a:r>
            <a:r>
              <a:rPr lang="en-US"/>
              <a:t> bod </a:t>
            </a:r>
            <a:r>
              <a:rPr lang="en-US" err="1"/>
              <a:t>yn</a:t>
            </a:r>
            <a:r>
              <a:rPr lang="en-US"/>
              <a:t> </a:t>
            </a:r>
            <a:r>
              <a:rPr lang="en-US" err="1"/>
              <a:t>ceisio</a:t>
            </a:r>
            <a:r>
              <a:rPr lang="en-US"/>
              <a:t> </a:t>
            </a:r>
            <a:r>
              <a:rPr lang="en-US" err="1"/>
              <a:t>gwella’ch</a:t>
            </a:r>
            <a:r>
              <a:rPr lang="en-US"/>
              <a:t> </a:t>
            </a:r>
            <a:r>
              <a:rPr lang="en-US" err="1"/>
              <a:t>addysgu</a:t>
            </a:r>
            <a:r>
              <a:rPr lang="en-US"/>
              <a:t> er </a:t>
            </a:r>
            <a:r>
              <a:rPr lang="en-US" err="1"/>
              <a:t>mwyn</a:t>
            </a:r>
            <a:r>
              <a:rPr lang="en-US"/>
              <a:t> </a:t>
            </a:r>
            <a:r>
              <a:rPr lang="en-US" err="1"/>
              <a:t>gwella</a:t>
            </a:r>
            <a:r>
              <a:rPr lang="en-US"/>
              <a:t> </a:t>
            </a:r>
            <a:r>
              <a:rPr lang="en-US" err="1"/>
              <a:t>canlyniadau</a:t>
            </a:r>
            <a:r>
              <a:rPr lang="en-US"/>
              <a:t> </a:t>
            </a:r>
            <a:r>
              <a:rPr lang="en-US" err="1"/>
              <a:t>dysgwyr</a:t>
            </a:r>
            <a:r>
              <a:rPr lang="en-US"/>
              <a:t>.</a:t>
            </a:r>
          </a:p>
          <a:p>
            <a:r>
              <a:rPr lang="en-US"/>
              <a:t>Mae CY </a:t>
            </a:r>
            <a:r>
              <a:rPr lang="en-US" err="1"/>
              <a:t>yn</a:t>
            </a:r>
            <a:r>
              <a:rPr lang="en-US"/>
              <a:t> </a:t>
            </a:r>
            <a:r>
              <a:rPr lang="en-US" err="1"/>
              <a:t>darparu</a:t>
            </a:r>
            <a:r>
              <a:rPr lang="en-US"/>
              <a:t> </a:t>
            </a:r>
            <a:r>
              <a:rPr lang="en-US" err="1"/>
              <a:t>eich</a:t>
            </a:r>
            <a:r>
              <a:rPr lang="en-US"/>
              <a:t> </a:t>
            </a:r>
            <a:r>
              <a:rPr lang="en-US" err="1"/>
              <a:t>ffocws</a:t>
            </a:r>
            <a:r>
              <a:rPr lang="en-US"/>
              <a:t> ac </a:t>
            </a:r>
            <a:r>
              <a:rPr lang="en-US" err="1"/>
              <a:t>yn</a:t>
            </a:r>
            <a:r>
              <a:rPr lang="en-US"/>
              <a:t> </a:t>
            </a:r>
            <a:r>
              <a:rPr lang="en-US" err="1"/>
              <a:t>helpu</a:t>
            </a:r>
            <a:r>
              <a:rPr lang="en-US"/>
              <a:t> </a:t>
            </a:r>
            <a:r>
              <a:rPr lang="en-US" err="1"/>
              <a:t>i</a:t>
            </a:r>
            <a:r>
              <a:rPr lang="en-US"/>
              <a:t> </a:t>
            </a:r>
            <a:r>
              <a:rPr lang="en-US" err="1"/>
              <a:t>ddatblygu</a:t>
            </a:r>
            <a:r>
              <a:rPr lang="en-US"/>
              <a:t> </a:t>
            </a:r>
            <a:r>
              <a:rPr lang="en-US" err="1"/>
              <a:t>eich</a:t>
            </a:r>
            <a:r>
              <a:rPr lang="en-US"/>
              <a:t> </a:t>
            </a:r>
            <a:r>
              <a:rPr lang="en-US" err="1"/>
              <a:t>ymarfer</a:t>
            </a:r>
            <a:r>
              <a:rPr lang="en-US"/>
              <a:t> </a:t>
            </a:r>
            <a:r>
              <a:rPr lang="en-US" err="1"/>
              <a:t>ymchwil</a:t>
            </a:r>
            <a:r>
              <a:rPr lang="en-US"/>
              <a:t>.</a:t>
            </a:r>
          </a:p>
          <a:p>
            <a:r>
              <a:rPr lang="en-US"/>
              <a:t>Mae CY yn </a:t>
            </a:r>
            <a:r>
              <a:rPr lang="en-US" err="1"/>
              <a:t>aml</a:t>
            </a:r>
            <a:r>
              <a:rPr lang="en-US"/>
              <a:t> yn </a:t>
            </a:r>
            <a:r>
              <a:rPr lang="en-US" err="1"/>
              <a:t>esblygu</a:t>
            </a:r>
            <a:r>
              <a:rPr lang="en-US"/>
              <a:t> </a:t>
            </a:r>
            <a:r>
              <a:rPr lang="en-US" err="1"/>
              <a:t>trwy'r</a:t>
            </a:r>
            <a:r>
              <a:rPr lang="en-US"/>
              <a:t> broses </a:t>
            </a:r>
            <a:r>
              <a:rPr lang="en-US" err="1"/>
              <a:t>ymchwil</a:t>
            </a:r>
            <a:r>
              <a:rPr lang="en-US"/>
              <a:t>.</a:t>
            </a:r>
          </a:p>
        </p:txBody>
      </p:sp>
      <p:pic>
        <p:nvPicPr>
          <p:cNvPr id="4" name="Picture 3">
            <a:extLst>
              <a:ext uri="{FF2B5EF4-FFF2-40B4-BE49-F238E27FC236}">
                <a16:creationId xmlns:a16="http://schemas.microsoft.com/office/drawing/2014/main" id="{93D9B59F-7B2E-40D6-9756-28267A015AAF}"/>
              </a:ext>
            </a:extLst>
          </p:cNvPr>
          <p:cNvPicPr>
            <a:picLocks noChangeAspect="1"/>
          </p:cNvPicPr>
          <p:nvPr/>
        </p:nvPicPr>
        <p:blipFill>
          <a:blip r:embed="rId3"/>
          <a:stretch>
            <a:fillRect/>
          </a:stretch>
        </p:blipFill>
        <p:spPr>
          <a:xfrm>
            <a:off x="7778525" y="1931127"/>
            <a:ext cx="4169895" cy="3426373"/>
          </a:xfrm>
          <a:prstGeom prst="rect">
            <a:avLst/>
          </a:prstGeom>
        </p:spPr>
      </p:pic>
    </p:spTree>
    <p:extLst>
      <p:ext uri="{BB962C8B-B14F-4D97-AF65-F5344CB8AC3E}">
        <p14:creationId xmlns:p14="http://schemas.microsoft.com/office/powerpoint/2010/main" val="774101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093" y="13434"/>
            <a:ext cx="10515600" cy="1325563"/>
          </a:xfrm>
        </p:spPr>
        <p:txBody>
          <a:bodyPr/>
          <a:lstStyle/>
          <a:p>
            <a:r>
              <a:rPr lang="en-US" b="1" err="1">
                <a:latin typeface="+mn-lt"/>
              </a:rPr>
              <a:t>Dylai</a:t>
            </a:r>
            <a:r>
              <a:rPr lang="en-US" b="1">
                <a:latin typeface="+mn-lt"/>
              </a:rPr>
              <a:t> </a:t>
            </a:r>
            <a:r>
              <a:rPr lang="en-US" b="1" err="1">
                <a:latin typeface="+mn-lt"/>
              </a:rPr>
              <a:t>Cwestiynau</a:t>
            </a:r>
            <a:r>
              <a:rPr lang="en-US" b="1">
                <a:latin typeface="+mn-lt"/>
              </a:rPr>
              <a:t> </a:t>
            </a:r>
            <a:r>
              <a:rPr lang="en-US" b="1" err="1">
                <a:latin typeface="+mn-lt"/>
              </a:rPr>
              <a:t>Ymchwil</a:t>
            </a:r>
            <a:r>
              <a:rPr lang="en-US" b="1">
                <a:latin typeface="+mn-lt"/>
              </a:rPr>
              <a:t> </a:t>
            </a:r>
            <a:r>
              <a:rPr lang="en-US" b="1" err="1">
                <a:latin typeface="+mn-lt"/>
              </a:rPr>
              <a:t>fod</a:t>
            </a:r>
            <a:r>
              <a:rPr lang="en-US" b="1">
                <a:latin typeface="+mn-lt"/>
              </a:rPr>
              <a:t>:</a:t>
            </a:r>
          </a:p>
        </p:txBody>
      </p:sp>
      <p:sp>
        <p:nvSpPr>
          <p:cNvPr id="4" name="Content Placeholder 3"/>
          <p:cNvSpPr>
            <a:spLocks noGrp="1"/>
          </p:cNvSpPr>
          <p:nvPr>
            <p:ph sz="half" idx="2"/>
          </p:nvPr>
        </p:nvSpPr>
        <p:spPr>
          <a:xfrm>
            <a:off x="5761893" y="1231501"/>
            <a:ext cx="6152957" cy="5313779"/>
          </a:xfrm>
        </p:spPr>
        <p:txBody>
          <a:bodyPr vert="horz" lIns="91440" tIns="45720" rIns="91440" bIns="45720" rtlCol="0" anchor="t">
            <a:noAutofit/>
          </a:bodyPr>
          <a:lstStyle/>
          <a:p>
            <a:r>
              <a:rPr lang="en-GB" sz="2400" b="1"/>
              <a:t>Yn </a:t>
            </a:r>
            <a:r>
              <a:rPr lang="en-GB" sz="2400" b="1" err="1"/>
              <a:t>glir</a:t>
            </a:r>
            <a:r>
              <a:rPr lang="en-GB" sz="2400" b="1"/>
              <a:t> – </a:t>
            </a:r>
            <a:r>
              <a:rPr lang="en-GB" sz="2400" err="1"/>
              <a:t>dylai</a:t>
            </a:r>
            <a:r>
              <a:rPr lang="en-GB" sz="2400"/>
              <a:t> </a:t>
            </a:r>
            <a:r>
              <a:rPr lang="en-GB" sz="2400" err="1"/>
              <a:t>fod</a:t>
            </a:r>
            <a:r>
              <a:rPr lang="en-GB" sz="2400"/>
              <a:t> </a:t>
            </a:r>
            <a:r>
              <a:rPr lang="en-GB" sz="2400" err="1"/>
              <a:t>yn</a:t>
            </a:r>
            <a:r>
              <a:rPr lang="en-GB" sz="2400"/>
              <a:t> </a:t>
            </a:r>
            <a:r>
              <a:rPr lang="en-GB" sz="2400" err="1"/>
              <a:t>hawdd</a:t>
            </a:r>
            <a:r>
              <a:rPr lang="en-GB" sz="2400"/>
              <a:t> </a:t>
            </a:r>
            <a:r>
              <a:rPr lang="en-GB" sz="2400" err="1"/>
              <a:t>ei</a:t>
            </a:r>
            <a:r>
              <a:rPr lang="en-GB" sz="2400"/>
              <a:t> </a:t>
            </a:r>
            <a:r>
              <a:rPr lang="en-GB" sz="2400" err="1"/>
              <a:t>ddeall</a:t>
            </a:r>
            <a:endParaRPr lang="en-GB" sz="2400">
              <a:ea typeface="Calibri"/>
              <a:cs typeface="Calibri"/>
            </a:endParaRPr>
          </a:p>
          <a:p>
            <a:r>
              <a:rPr lang="en-GB" sz="2400" b="1"/>
              <a:t>Yn </a:t>
            </a:r>
            <a:r>
              <a:rPr lang="en-GB" sz="2400" b="1" err="1"/>
              <a:t>benodol</a:t>
            </a:r>
            <a:r>
              <a:rPr lang="en-GB" sz="2400" b="1"/>
              <a:t> - </a:t>
            </a:r>
            <a:r>
              <a:rPr lang="en-GB" sz="2400" err="1"/>
              <a:t>cyfleu</a:t>
            </a:r>
            <a:r>
              <a:rPr lang="en-GB" sz="2400"/>
              <a:t> </a:t>
            </a:r>
            <a:r>
              <a:rPr lang="en-GB" sz="2400" err="1"/>
              <a:t>yn</a:t>
            </a:r>
            <a:r>
              <a:rPr lang="en-GB" sz="2400"/>
              <a:t> union </a:t>
            </a:r>
            <a:r>
              <a:rPr lang="en-GB" sz="2400" err="1"/>
              <a:t>yr</a:t>
            </a:r>
            <a:r>
              <a:rPr lang="en-GB" sz="2400"/>
              <a:t> </a:t>
            </a:r>
            <a:r>
              <a:rPr lang="en-GB" sz="2400" err="1"/>
              <a:t>hyn</a:t>
            </a:r>
            <a:r>
              <a:rPr lang="en-GB" sz="2400"/>
              <a:t> </a:t>
            </a:r>
            <a:r>
              <a:rPr lang="en-GB" sz="2400" err="1"/>
              <a:t>yr</a:t>
            </a:r>
            <a:r>
              <a:rPr lang="en-GB" sz="2400"/>
              <a:t> </a:t>
            </a:r>
            <a:r>
              <a:rPr lang="en-GB" sz="2400" err="1"/>
              <a:t>hoffech</a:t>
            </a:r>
            <a:r>
              <a:rPr lang="en-GB" sz="2400"/>
              <a:t> </a:t>
            </a:r>
            <a:r>
              <a:rPr lang="en-GB" sz="2400" err="1"/>
              <a:t>ei</a:t>
            </a:r>
            <a:r>
              <a:rPr lang="en-GB" sz="2400"/>
              <a:t> </a:t>
            </a:r>
            <a:r>
              <a:rPr lang="en-GB" sz="2400" err="1"/>
              <a:t>wybod</a:t>
            </a:r>
            <a:endParaRPr lang="en-GB" sz="2400">
              <a:ea typeface="Calibri" panose="020F0502020204030204"/>
              <a:cs typeface="Calibri" panose="020F0502020204030204"/>
            </a:endParaRPr>
          </a:p>
          <a:p>
            <a:r>
              <a:rPr lang="en-GB" sz="2400" b="1"/>
              <a:t>Yn </a:t>
            </a:r>
            <a:r>
              <a:rPr lang="en-GB" sz="2400" b="1" err="1"/>
              <a:t>wreiddiol</a:t>
            </a:r>
            <a:r>
              <a:rPr lang="en-GB" sz="2400" b="1"/>
              <a:t> – </a:t>
            </a:r>
            <a:r>
              <a:rPr lang="en-GB" sz="2400" err="1"/>
              <a:t>cofiwch</a:t>
            </a:r>
            <a:r>
              <a:rPr lang="en-GB" sz="2400"/>
              <a:t> </a:t>
            </a:r>
            <a:r>
              <a:rPr lang="en-GB" sz="2400" err="1"/>
              <a:t>eich</a:t>
            </a:r>
            <a:r>
              <a:rPr lang="en-GB" sz="2400"/>
              <a:t> bod </a:t>
            </a:r>
            <a:r>
              <a:rPr lang="en-GB" sz="2400" err="1"/>
              <a:t>yn</a:t>
            </a:r>
            <a:r>
              <a:rPr lang="en-GB" sz="2400"/>
              <a:t> </a:t>
            </a:r>
            <a:r>
              <a:rPr lang="en-GB" sz="2400" err="1"/>
              <a:t>ymchwilio</a:t>
            </a:r>
            <a:r>
              <a:rPr lang="en-GB" sz="2400"/>
              <a:t> </a:t>
            </a:r>
            <a:r>
              <a:rPr lang="en-GB" sz="2400" err="1"/>
              <a:t>i</a:t>
            </a:r>
            <a:r>
              <a:rPr lang="en-GB" sz="2400"/>
              <a:t> </a:t>
            </a:r>
            <a:r>
              <a:rPr lang="en-GB" sz="2400" err="1"/>
              <a:t>rywbeth</a:t>
            </a:r>
            <a:r>
              <a:rPr lang="en-GB" sz="2400"/>
              <a:t> </a:t>
            </a:r>
            <a:r>
              <a:rPr lang="en-GB" sz="2400" err="1"/>
              <a:t>newydd</a:t>
            </a:r>
            <a:r>
              <a:rPr lang="en-GB" sz="2400"/>
              <a:t> </a:t>
            </a:r>
            <a:r>
              <a:rPr lang="en-GB" sz="2400" err="1"/>
              <a:t>sydd</a:t>
            </a:r>
            <a:r>
              <a:rPr lang="en-GB" sz="2400"/>
              <a:t> </a:t>
            </a:r>
            <a:r>
              <a:rPr lang="en-GB" sz="2400" err="1"/>
              <a:t>heb</a:t>
            </a:r>
            <a:r>
              <a:rPr lang="en-GB" sz="2400"/>
              <a:t> </a:t>
            </a:r>
            <a:r>
              <a:rPr lang="en-GB" sz="2400" err="1"/>
              <a:t>ei</a:t>
            </a:r>
            <a:r>
              <a:rPr lang="en-GB" sz="2400"/>
              <a:t> </a:t>
            </a:r>
            <a:r>
              <a:rPr lang="en-GB" sz="2400" err="1"/>
              <a:t>wneud</a:t>
            </a:r>
            <a:r>
              <a:rPr lang="en-GB" sz="2400"/>
              <a:t> </a:t>
            </a:r>
            <a:r>
              <a:rPr lang="en-GB" sz="2400" err="1"/>
              <a:t>o’r</a:t>
            </a:r>
            <a:r>
              <a:rPr lang="en-GB" sz="2400"/>
              <a:t> </a:t>
            </a:r>
            <a:r>
              <a:rPr lang="en-GB" sz="2400" err="1"/>
              <a:t>blaen</a:t>
            </a:r>
            <a:endParaRPr lang="en-GB" sz="2400">
              <a:ea typeface="Calibri"/>
              <a:cs typeface="Calibri"/>
            </a:endParaRPr>
          </a:p>
          <a:p>
            <a:r>
              <a:rPr lang="en-GB" sz="2400" b="1"/>
              <a:t>Yn </a:t>
            </a:r>
            <a:r>
              <a:rPr lang="en-GB" sz="2400" b="1" err="1"/>
              <a:t>gyraeddadwy</a:t>
            </a:r>
            <a:r>
              <a:rPr lang="en-GB" sz="2400" b="1"/>
              <a:t> – </a:t>
            </a:r>
            <a:r>
              <a:rPr lang="en-GB" sz="2400"/>
              <a:t>a </a:t>
            </a:r>
            <a:r>
              <a:rPr lang="en-GB" sz="2400" err="1"/>
              <a:t>yw’n</a:t>
            </a:r>
            <a:r>
              <a:rPr lang="en-GB" sz="2400"/>
              <a:t> </a:t>
            </a:r>
            <a:r>
              <a:rPr lang="en-GB" sz="2400" err="1"/>
              <a:t>bosibl</a:t>
            </a:r>
            <a:r>
              <a:rPr lang="en-GB" sz="2400"/>
              <a:t> </a:t>
            </a:r>
            <a:r>
              <a:rPr lang="en-GB" sz="2400" err="1"/>
              <a:t>i</a:t>
            </a:r>
            <a:r>
              <a:rPr lang="en-GB" sz="2400"/>
              <a:t> chi </a:t>
            </a:r>
            <a:r>
              <a:rPr lang="en-GB" sz="2400" err="1"/>
              <a:t>ateb</a:t>
            </a:r>
            <a:r>
              <a:rPr lang="en-GB" sz="2400"/>
              <a:t> y </a:t>
            </a:r>
            <a:r>
              <a:rPr lang="en-GB" sz="2400" err="1"/>
              <a:t>cwestiwn</a:t>
            </a:r>
            <a:r>
              <a:rPr lang="en-GB" sz="2400"/>
              <a:t> </a:t>
            </a:r>
            <a:r>
              <a:rPr lang="en-GB" sz="2400" err="1"/>
              <a:t>hwn</a:t>
            </a:r>
            <a:r>
              <a:rPr lang="en-GB" sz="2400"/>
              <a:t>?</a:t>
            </a:r>
            <a:endParaRPr lang="en-GB" sz="2400">
              <a:ea typeface="Calibri"/>
              <a:cs typeface="Calibri"/>
            </a:endParaRPr>
          </a:p>
          <a:p>
            <a:r>
              <a:rPr lang="en-GB" sz="2400" b="1"/>
              <a:t>Yn </a:t>
            </a:r>
            <a:r>
              <a:rPr lang="en-GB" sz="2400" b="1" err="1"/>
              <a:t>berthnasol</a:t>
            </a:r>
            <a:r>
              <a:rPr lang="en-GB" sz="2400" b="1"/>
              <a:t> – </a:t>
            </a:r>
            <a:r>
              <a:rPr lang="en-GB" sz="2400" err="1"/>
              <a:t>i’r</a:t>
            </a:r>
            <a:r>
              <a:rPr lang="en-GB" sz="2400"/>
              <a:t> </a:t>
            </a:r>
            <a:r>
              <a:rPr lang="en-GB" sz="2400" err="1"/>
              <a:t>llenyddiaeth</a:t>
            </a:r>
            <a:r>
              <a:rPr lang="en-GB" sz="2400"/>
              <a:t> </a:t>
            </a:r>
            <a:r>
              <a:rPr lang="en-GB" sz="2400" err="1"/>
              <a:t>rydych</a:t>
            </a:r>
            <a:r>
              <a:rPr lang="en-GB" sz="2400"/>
              <a:t> chi </a:t>
            </a:r>
            <a:r>
              <a:rPr lang="en-GB" sz="2400" err="1"/>
              <a:t>wedi’i</a:t>
            </a:r>
            <a:r>
              <a:rPr lang="en-GB" sz="2400"/>
              <a:t> </a:t>
            </a:r>
            <a:r>
              <a:rPr lang="en-GB" sz="2400" err="1"/>
              <a:t>darllen</a:t>
            </a:r>
            <a:r>
              <a:rPr lang="en-GB" sz="2400"/>
              <a:t>, </a:t>
            </a:r>
            <a:r>
              <a:rPr lang="en-GB" sz="2400" err="1"/>
              <a:t>eich</a:t>
            </a:r>
            <a:r>
              <a:rPr lang="en-GB" sz="2400"/>
              <a:t> </a:t>
            </a:r>
            <a:r>
              <a:rPr lang="en-GB" sz="2400" err="1"/>
              <a:t>lleoliad</a:t>
            </a:r>
            <a:r>
              <a:rPr lang="en-GB" sz="2400"/>
              <a:t> </a:t>
            </a:r>
            <a:r>
              <a:rPr lang="en-GB" sz="2400" err="1"/>
              <a:t>eich</a:t>
            </a:r>
            <a:r>
              <a:rPr lang="en-GB" sz="2400"/>
              <a:t> </a:t>
            </a:r>
            <a:r>
              <a:rPr lang="en-GB" sz="2400" err="1"/>
              <a:t>hun</a:t>
            </a:r>
            <a:r>
              <a:rPr lang="en-GB" sz="2400"/>
              <a:t>, </a:t>
            </a:r>
            <a:r>
              <a:rPr lang="en-GB" sz="2400" err="1"/>
              <a:t>pwrpas</a:t>
            </a:r>
            <a:r>
              <a:rPr lang="en-GB" sz="2400"/>
              <a:t> </a:t>
            </a:r>
            <a:r>
              <a:rPr lang="en-GB" sz="2400" err="1"/>
              <a:t>eich</a:t>
            </a:r>
            <a:r>
              <a:rPr lang="en-GB" sz="2400"/>
              <a:t> </a:t>
            </a:r>
            <a:r>
              <a:rPr lang="en-GB" sz="2400" err="1"/>
              <a:t>ymholiad</a:t>
            </a:r>
            <a:endParaRPr lang="en-GB" sz="2400">
              <a:ea typeface="Calibri"/>
              <a:cs typeface="Calibri"/>
            </a:endParaRPr>
          </a:p>
          <a:p>
            <a:r>
              <a:rPr lang="en-GB" sz="2400" b="1"/>
              <a:t>Yn </a:t>
            </a:r>
            <a:r>
              <a:rPr lang="en-GB" sz="2400" b="1" err="1"/>
              <a:t>ddiddorol</a:t>
            </a:r>
            <a:r>
              <a:rPr lang="en-GB" sz="2400" b="1"/>
              <a:t> – </a:t>
            </a:r>
            <a:r>
              <a:rPr lang="en-GB" sz="2400"/>
              <a:t>Pam </a:t>
            </a:r>
            <a:r>
              <a:rPr lang="en-GB" sz="2400" err="1"/>
              <a:t>fod</a:t>
            </a:r>
            <a:r>
              <a:rPr lang="en-GB" sz="2400"/>
              <a:t> </a:t>
            </a:r>
            <a:r>
              <a:rPr lang="en-GB" sz="2400" err="1"/>
              <a:t>angen</a:t>
            </a:r>
            <a:r>
              <a:rPr lang="en-GB" sz="2400"/>
              <a:t> </a:t>
            </a:r>
            <a:r>
              <a:rPr lang="en-GB" sz="2400" err="1"/>
              <a:t>i</a:t>
            </a:r>
            <a:r>
              <a:rPr lang="en-GB" sz="2400"/>
              <a:t> </a:t>
            </a:r>
            <a:r>
              <a:rPr lang="en-GB" sz="2400" err="1"/>
              <a:t>bobl</a:t>
            </a:r>
            <a:r>
              <a:rPr lang="en-GB" sz="2400"/>
              <a:t> </a:t>
            </a:r>
            <a:r>
              <a:rPr lang="en-GB" sz="2400" err="1"/>
              <a:t>wybod</a:t>
            </a:r>
            <a:r>
              <a:rPr lang="en-GB" sz="2400"/>
              <a:t> am </a:t>
            </a:r>
            <a:r>
              <a:rPr lang="en-GB" sz="2400" err="1"/>
              <a:t>hyn</a:t>
            </a:r>
            <a:r>
              <a:rPr lang="en-GB" sz="2400"/>
              <a:t>?</a:t>
            </a:r>
            <a:endParaRPr lang="en-GB" sz="2400">
              <a:ea typeface="Calibri"/>
              <a:cs typeface="Calibri"/>
            </a:endParaRPr>
          </a:p>
          <a:p>
            <a:pPr marL="0" indent="0">
              <a:buNone/>
            </a:pPr>
            <a:r>
              <a:rPr lang="en-GB" sz="2400" b="1"/>
              <a:t>		  </a:t>
            </a:r>
            <a:r>
              <a:rPr lang="en-GB" sz="2400" b="1" err="1"/>
              <a:t>Addaswyd</a:t>
            </a:r>
            <a:r>
              <a:rPr lang="en-GB" sz="2400" b="1"/>
              <a:t> o Lewin, 1948</a:t>
            </a:r>
            <a:endParaRPr lang="en-GB" sz="2400">
              <a:ea typeface="Calibri"/>
              <a:cs typeface="Calibri"/>
            </a:endParaRPr>
          </a:p>
        </p:txBody>
      </p:sp>
      <p:pic>
        <p:nvPicPr>
          <p:cNvPr id="8" name="Content Placeholder 7"/>
          <p:cNvPicPr>
            <a:picLocks noGrp="1" noChangeAspect="1"/>
          </p:cNvPicPr>
          <p:nvPr>
            <p:ph sz="half" idx="1"/>
          </p:nvPr>
        </p:nvPicPr>
        <p:blipFill rotWithShape="1">
          <a:blip r:embed="rId3"/>
          <a:srcRect l="21100" r="19495"/>
          <a:stretch/>
        </p:blipFill>
        <p:spPr>
          <a:xfrm>
            <a:off x="717452" y="1450109"/>
            <a:ext cx="4923693" cy="4515912"/>
          </a:xfrm>
          <a:prstGeom prst="rect">
            <a:avLst/>
          </a:prstGeom>
        </p:spPr>
      </p:pic>
    </p:spTree>
    <p:extLst>
      <p:ext uri="{BB962C8B-B14F-4D97-AF65-F5344CB8AC3E}">
        <p14:creationId xmlns:p14="http://schemas.microsoft.com/office/powerpoint/2010/main" val="1788742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BE51D-21F9-18A3-C850-A203EDD81B7E}"/>
              </a:ext>
            </a:extLst>
          </p:cNvPr>
          <p:cNvSpPr>
            <a:spLocks noGrp="1"/>
          </p:cNvSpPr>
          <p:nvPr>
            <p:ph type="title"/>
          </p:nvPr>
        </p:nvSpPr>
        <p:spPr/>
        <p:txBody>
          <a:bodyPr>
            <a:normAutofit/>
          </a:bodyPr>
          <a:lstStyle/>
          <a:p>
            <a:r>
              <a:rPr lang="en-US" sz="4400" i="0" err="1">
                <a:solidFill>
                  <a:srgbClr val="000000"/>
                </a:solidFill>
                <a:effectLst/>
                <a:latin typeface="Calibri" panose="020F0502020204030204" pitchFamily="34" charset="0"/>
              </a:rPr>
              <a:t>Tasg</a:t>
            </a:r>
            <a:r>
              <a:rPr lang="en-US" sz="4400" i="0">
                <a:solidFill>
                  <a:srgbClr val="000000"/>
                </a:solidFill>
                <a:effectLst/>
                <a:latin typeface="Calibri" panose="020F0502020204030204" pitchFamily="34" charset="0"/>
              </a:rPr>
              <a:t>: </a:t>
            </a:r>
            <a:r>
              <a:rPr lang="en-US" sz="4400" i="0" err="1">
                <a:solidFill>
                  <a:srgbClr val="000000"/>
                </a:solidFill>
                <a:effectLst/>
                <a:latin typeface="Calibri" panose="020F0502020204030204" pitchFamily="34" charset="0"/>
              </a:rPr>
              <a:t>Cwestiynau</a:t>
            </a:r>
            <a:r>
              <a:rPr lang="en-US" sz="4400" i="0">
                <a:solidFill>
                  <a:srgbClr val="000000"/>
                </a:solidFill>
                <a:effectLst/>
                <a:latin typeface="Calibri" panose="020F0502020204030204" pitchFamily="34" charset="0"/>
              </a:rPr>
              <a:t> </a:t>
            </a:r>
            <a:r>
              <a:rPr lang="en-US" sz="4400" i="0" err="1">
                <a:solidFill>
                  <a:srgbClr val="000000"/>
                </a:solidFill>
                <a:effectLst/>
                <a:latin typeface="Calibri" panose="020F0502020204030204" pitchFamily="34" charset="0"/>
              </a:rPr>
              <a:t>Ymchwil</a:t>
            </a:r>
            <a:endParaRPr lang="en-GB"/>
          </a:p>
        </p:txBody>
      </p:sp>
      <p:sp>
        <p:nvSpPr>
          <p:cNvPr id="3" name="Content Placeholder 2">
            <a:extLst>
              <a:ext uri="{FF2B5EF4-FFF2-40B4-BE49-F238E27FC236}">
                <a16:creationId xmlns:a16="http://schemas.microsoft.com/office/drawing/2014/main" id="{5CB62121-A488-1F89-83BF-0219C1BD0748}"/>
              </a:ext>
            </a:extLst>
          </p:cNvPr>
          <p:cNvSpPr>
            <a:spLocks noGrp="1"/>
          </p:cNvSpPr>
          <p:nvPr>
            <p:ph idx="1"/>
          </p:nvPr>
        </p:nvSpPr>
        <p:spPr>
          <a:xfrm>
            <a:off x="157605" y="1784377"/>
            <a:ext cx="10096917" cy="5027611"/>
          </a:xfrm>
        </p:spPr>
        <p:txBody>
          <a:bodyPr vert="horz" lIns="91440" tIns="45720" rIns="91440" bIns="45720" rtlCol="0" anchor="t">
            <a:normAutofit/>
          </a:bodyPr>
          <a:lstStyle/>
          <a:p>
            <a:pPr marL="0" indent="0" algn="l" rtl="0" fontAlgn="base">
              <a:buNone/>
            </a:pPr>
            <a:r>
              <a:rPr lang="en-US" sz="2000" b="1" i="0" err="1">
                <a:solidFill>
                  <a:srgbClr val="000000"/>
                </a:solidFill>
                <a:effectLst/>
                <a:latin typeface="Calibri" panose="020F0502020204030204" pitchFamily="34" charset="0"/>
              </a:rPr>
              <a:t>Mewn</a:t>
            </a:r>
            <a:r>
              <a:rPr lang="en-US" sz="2000" b="1" i="0">
                <a:solidFill>
                  <a:srgbClr val="000000"/>
                </a:solidFill>
                <a:effectLst/>
                <a:latin typeface="Calibri" panose="020F0502020204030204" pitchFamily="34" charset="0"/>
              </a:rPr>
              <a:t> </a:t>
            </a:r>
            <a:r>
              <a:rPr lang="en-US" sz="2000" b="1" i="0" err="1">
                <a:solidFill>
                  <a:srgbClr val="000000"/>
                </a:solidFill>
                <a:effectLst/>
                <a:latin typeface="Calibri" panose="020F0502020204030204" pitchFamily="34" charset="0"/>
              </a:rPr>
              <a:t>parau</a:t>
            </a:r>
            <a:r>
              <a:rPr lang="en-US" sz="2000" b="1" i="0">
                <a:solidFill>
                  <a:srgbClr val="000000"/>
                </a:solidFill>
                <a:effectLst/>
                <a:latin typeface="Calibri" panose="020F0502020204030204" pitchFamily="34" charset="0"/>
              </a:rPr>
              <a:t> neu </a:t>
            </a:r>
            <a:r>
              <a:rPr lang="en-US" sz="2000" b="1" i="0" err="1">
                <a:solidFill>
                  <a:srgbClr val="000000"/>
                </a:solidFill>
                <a:effectLst/>
                <a:latin typeface="Calibri" panose="020F0502020204030204" pitchFamily="34" charset="0"/>
              </a:rPr>
              <a:t>grwpiau</a:t>
            </a:r>
            <a:r>
              <a:rPr lang="en-US" sz="2000" b="1" i="0">
                <a:solidFill>
                  <a:srgbClr val="000000"/>
                </a:solidFill>
                <a:effectLst/>
                <a:latin typeface="Calibri" panose="020F0502020204030204" pitchFamily="34" charset="0"/>
              </a:rPr>
              <a:t> </a:t>
            </a:r>
            <a:r>
              <a:rPr lang="en-US" sz="2000" b="1" i="0" err="1">
                <a:solidFill>
                  <a:srgbClr val="000000"/>
                </a:solidFill>
                <a:effectLst/>
                <a:latin typeface="Calibri" panose="020F0502020204030204" pitchFamily="34" charset="0"/>
              </a:rPr>
              <a:t>bach</a:t>
            </a:r>
            <a:r>
              <a:rPr lang="en-US" sz="2000" b="1" i="0">
                <a:solidFill>
                  <a:srgbClr val="000000"/>
                </a:solidFill>
                <a:effectLst/>
                <a:latin typeface="Calibri" panose="020F0502020204030204" pitchFamily="34" charset="0"/>
              </a:rPr>
              <a:t>, </a:t>
            </a:r>
            <a:r>
              <a:rPr lang="en-US" sz="2000" b="1" i="0" err="1">
                <a:solidFill>
                  <a:srgbClr val="000000"/>
                </a:solidFill>
                <a:effectLst/>
                <a:latin typeface="Calibri" panose="020F0502020204030204" pitchFamily="34" charset="0"/>
              </a:rPr>
              <a:t>trafodwch</a:t>
            </a:r>
            <a:r>
              <a:rPr lang="en-US" sz="2000" b="1" i="0">
                <a:solidFill>
                  <a:srgbClr val="000000"/>
                </a:solidFill>
                <a:effectLst/>
                <a:latin typeface="Calibri" panose="020F0502020204030204" pitchFamily="34" charset="0"/>
              </a:rPr>
              <a:t> </a:t>
            </a:r>
            <a:r>
              <a:rPr lang="en-US" sz="2000" b="1" i="0" err="1">
                <a:solidFill>
                  <a:srgbClr val="000000"/>
                </a:solidFill>
                <a:effectLst/>
                <a:latin typeface="Calibri" panose="020F0502020204030204" pitchFamily="34" charset="0"/>
              </a:rPr>
              <a:t>gryfderau</a:t>
            </a:r>
            <a:r>
              <a:rPr lang="en-US" sz="2000" b="1" i="0">
                <a:solidFill>
                  <a:srgbClr val="000000"/>
                </a:solidFill>
                <a:effectLst/>
                <a:latin typeface="Calibri" panose="020F0502020204030204" pitchFamily="34" charset="0"/>
              </a:rPr>
              <a:t> a </a:t>
            </a:r>
            <a:r>
              <a:rPr lang="en-US" sz="2000" b="1" i="0" err="1">
                <a:solidFill>
                  <a:srgbClr val="000000"/>
                </a:solidFill>
                <a:effectLst/>
                <a:latin typeface="Calibri" panose="020F0502020204030204" pitchFamily="34" charset="0"/>
              </a:rPr>
              <a:t>chyfyngiadau’r</a:t>
            </a:r>
            <a:r>
              <a:rPr lang="en-US" sz="2000" b="1" i="0">
                <a:solidFill>
                  <a:srgbClr val="000000"/>
                </a:solidFill>
                <a:effectLst/>
                <a:latin typeface="Calibri" panose="020F0502020204030204" pitchFamily="34" charset="0"/>
              </a:rPr>
              <a:t> </a:t>
            </a:r>
            <a:r>
              <a:rPr lang="en-US" sz="2000" b="1" i="0" err="1">
                <a:solidFill>
                  <a:srgbClr val="000000"/>
                </a:solidFill>
                <a:effectLst/>
                <a:latin typeface="Calibri" panose="020F0502020204030204" pitchFamily="34" charset="0"/>
              </a:rPr>
              <a:t>Cwestiynau</a:t>
            </a:r>
            <a:r>
              <a:rPr lang="en-US" sz="2000" b="1" i="0">
                <a:solidFill>
                  <a:srgbClr val="000000"/>
                </a:solidFill>
                <a:effectLst/>
                <a:latin typeface="Calibri" panose="020F0502020204030204" pitchFamily="34" charset="0"/>
              </a:rPr>
              <a:t> </a:t>
            </a:r>
            <a:r>
              <a:rPr lang="en-US" sz="2000" b="1" i="0" err="1">
                <a:solidFill>
                  <a:srgbClr val="000000"/>
                </a:solidFill>
                <a:effectLst/>
                <a:latin typeface="Calibri" panose="020F0502020204030204" pitchFamily="34" charset="0"/>
              </a:rPr>
              <a:t>Ymchwil</a:t>
            </a:r>
            <a:r>
              <a:rPr lang="en-US" sz="2000" b="1" i="0">
                <a:solidFill>
                  <a:srgbClr val="000000"/>
                </a:solidFill>
                <a:effectLst/>
                <a:latin typeface="Calibri" panose="020F0502020204030204" pitchFamily="34" charset="0"/>
              </a:rPr>
              <a:t> (CY) </a:t>
            </a:r>
            <a:r>
              <a:rPr lang="en-US" sz="2000" b="1" i="0" err="1">
                <a:solidFill>
                  <a:srgbClr val="000000"/>
                </a:solidFill>
                <a:effectLst/>
                <a:latin typeface="Calibri" panose="020F0502020204030204" pitchFamily="34" charset="0"/>
              </a:rPr>
              <a:t>canlynol</a:t>
            </a:r>
            <a:r>
              <a:rPr lang="en-US" sz="2000" b="1" i="0">
                <a:solidFill>
                  <a:srgbClr val="000000"/>
                </a:solidFill>
                <a:effectLst/>
                <a:latin typeface="Calibri" panose="020F0502020204030204" pitchFamily="34" charset="0"/>
              </a:rPr>
              <a:t>:</a:t>
            </a:r>
            <a:r>
              <a:rPr lang="en-US" sz="2000" b="0" i="0">
                <a:solidFill>
                  <a:srgbClr val="000000"/>
                </a:solidFill>
                <a:effectLst/>
                <a:latin typeface="Calibri" panose="020F0502020204030204" pitchFamily="34" charset="0"/>
              </a:rPr>
              <a:t> </a:t>
            </a:r>
          </a:p>
          <a:p>
            <a:pPr algn="l" rtl="0" fontAlgn="base">
              <a:buFont typeface="+mj-lt"/>
              <a:buAutoNum type="arabicPeriod"/>
            </a:pPr>
            <a:endParaRPr lang="en-US" sz="2000">
              <a:solidFill>
                <a:srgbClr val="000000"/>
              </a:solidFill>
              <a:latin typeface="Calibri" panose="020F0502020204030204" pitchFamily="34" charset="0"/>
            </a:endParaRPr>
          </a:p>
          <a:p>
            <a:pPr algn="l" rtl="0" fontAlgn="base">
              <a:buFont typeface="+mj-lt"/>
              <a:buAutoNum type="arabicPeriod"/>
            </a:pPr>
            <a:r>
              <a:rPr lang="en-US" sz="2000" b="0" i="0">
                <a:solidFill>
                  <a:srgbClr val="000000"/>
                </a:solidFill>
                <a:effectLst/>
                <a:latin typeface="Calibri"/>
                <a:ea typeface="Calibri"/>
                <a:cs typeface="Calibri"/>
              </a:rPr>
              <a:t>Beth </a:t>
            </a:r>
            <a:r>
              <a:rPr lang="en-US" sz="2000" b="0" i="0" err="1">
                <a:solidFill>
                  <a:srgbClr val="000000"/>
                </a:solidFill>
                <a:effectLst/>
                <a:latin typeface="Calibri"/>
                <a:ea typeface="Calibri"/>
                <a:cs typeface="Calibri"/>
              </a:rPr>
              <a:t>yw’r</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ffordd</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orau</a:t>
            </a:r>
            <a:r>
              <a:rPr lang="en-US" sz="2000" b="0" i="0">
                <a:solidFill>
                  <a:srgbClr val="000000"/>
                </a:solidFill>
                <a:effectLst/>
                <a:latin typeface="Calibri"/>
                <a:ea typeface="Calibri"/>
                <a:cs typeface="Calibri"/>
              </a:rPr>
              <a:t> o </a:t>
            </a:r>
            <a:r>
              <a:rPr lang="en-US" sz="2000" b="0" i="0" err="1">
                <a:solidFill>
                  <a:srgbClr val="000000"/>
                </a:solidFill>
                <a:effectLst/>
                <a:latin typeface="Calibri"/>
                <a:ea typeface="Calibri"/>
                <a:cs typeface="Calibri"/>
              </a:rPr>
              <a:t>addysgu</a:t>
            </a:r>
            <a:r>
              <a:rPr lang="en-US" sz="2000" b="0" i="0">
                <a:solidFill>
                  <a:srgbClr val="000000"/>
                </a:solidFill>
                <a:effectLst/>
                <a:latin typeface="Calibri"/>
                <a:ea typeface="Calibri"/>
                <a:cs typeface="Calibri"/>
              </a:rPr>
              <a:t> </a:t>
            </a:r>
            <a:r>
              <a:rPr lang="en-US" sz="2000" err="1">
                <a:solidFill>
                  <a:srgbClr val="000000"/>
                </a:solidFill>
                <a:latin typeface="Calibri"/>
                <a:ea typeface="Calibri"/>
                <a:cs typeface="Calibri"/>
              </a:rPr>
              <a:t>cyfri</a:t>
            </a:r>
            <a:r>
              <a:rPr lang="en-US" sz="2000">
                <a:solidFill>
                  <a:srgbClr val="000000"/>
                </a:solidFill>
                <a:latin typeface="Calibri"/>
                <a:ea typeface="Calibri"/>
                <a:cs typeface="Calibri"/>
              </a:rPr>
              <a:t>'</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yn</a:t>
            </a:r>
            <a:r>
              <a:rPr lang="en-US" sz="2000" b="0" i="0">
                <a:solidFill>
                  <a:srgbClr val="000000"/>
                </a:solidFill>
                <a:effectLst/>
                <a:latin typeface="Calibri"/>
                <a:ea typeface="Calibri"/>
                <a:cs typeface="Calibri"/>
              </a:rPr>
              <a:t> y </a:t>
            </a:r>
            <a:r>
              <a:rPr lang="en-US" sz="2000" b="0" i="0" err="1">
                <a:solidFill>
                  <a:srgbClr val="000000"/>
                </a:solidFill>
                <a:effectLst/>
                <a:latin typeface="Calibri"/>
                <a:ea typeface="Calibri"/>
                <a:cs typeface="Calibri"/>
              </a:rPr>
              <a:t>Cyfnod</a:t>
            </a:r>
            <a:r>
              <a:rPr lang="en-US" sz="2000" b="0" i="0">
                <a:solidFill>
                  <a:srgbClr val="000000"/>
                </a:solidFill>
                <a:effectLst/>
                <a:latin typeface="Calibri"/>
                <a:ea typeface="Calibri"/>
                <a:cs typeface="Calibri"/>
              </a:rPr>
              <a:t> Sylfaen? </a:t>
            </a:r>
          </a:p>
          <a:p>
            <a:pPr marL="0" indent="0" algn="l" rtl="0" fontAlgn="base">
              <a:buNone/>
            </a:pPr>
            <a:endParaRPr lang="en-US" sz="2000" b="0" i="0">
              <a:solidFill>
                <a:srgbClr val="000000"/>
              </a:solidFill>
              <a:effectLst/>
              <a:latin typeface="Segoe UI" panose="020B0502040204020203" pitchFamily="34" charset="0"/>
            </a:endParaRPr>
          </a:p>
          <a:p>
            <a:pPr algn="l" rtl="0" fontAlgn="base">
              <a:buFont typeface="+mj-lt"/>
              <a:buAutoNum type="arabicPeriod" startAt="2"/>
            </a:pPr>
            <a:r>
              <a:rPr lang="en-US" sz="2000" b="0" i="0">
                <a:solidFill>
                  <a:srgbClr val="000000"/>
                </a:solidFill>
                <a:effectLst/>
                <a:latin typeface="Calibri"/>
                <a:ea typeface="Calibri"/>
                <a:cs typeface="Calibri"/>
              </a:rPr>
              <a:t>Pam </a:t>
            </a:r>
            <a:r>
              <a:rPr lang="en-US" sz="2000" b="0" i="0" err="1">
                <a:solidFill>
                  <a:srgbClr val="000000"/>
                </a:solidFill>
                <a:effectLst/>
                <a:latin typeface="Calibri"/>
                <a:ea typeface="Calibri"/>
                <a:cs typeface="Calibri"/>
              </a:rPr>
              <a:t>mae</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dysgwyr</a:t>
            </a:r>
            <a:r>
              <a:rPr lang="en-US" sz="2000" b="0" i="0">
                <a:solidFill>
                  <a:srgbClr val="000000"/>
                </a:solidFill>
                <a:effectLst/>
                <a:latin typeface="Calibri"/>
                <a:ea typeface="Calibri"/>
                <a:cs typeface="Calibri"/>
              </a:rPr>
              <a:t> ag ADY </a:t>
            </a:r>
            <a:r>
              <a:rPr lang="en-US" sz="2000" b="0" i="0" err="1">
                <a:solidFill>
                  <a:srgbClr val="000000"/>
                </a:solidFill>
                <a:effectLst/>
                <a:latin typeface="Calibri"/>
                <a:ea typeface="Calibri"/>
                <a:cs typeface="Calibri"/>
              </a:rPr>
              <a:t>yn</a:t>
            </a:r>
            <a:r>
              <a:rPr lang="en-US" sz="2000" b="0" i="0">
                <a:solidFill>
                  <a:srgbClr val="000000"/>
                </a:solidFill>
                <a:effectLst/>
                <a:latin typeface="Calibri"/>
                <a:ea typeface="Calibri"/>
                <a:cs typeface="Calibri"/>
              </a:rPr>
              <a:t> </a:t>
            </a:r>
            <a:r>
              <a:rPr lang="en-US" sz="2000" err="1">
                <a:solidFill>
                  <a:srgbClr val="000000"/>
                </a:solidFill>
                <a:latin typeface="Calibri"/>
                <a:ea typeface="Calibri"/>
                <a:cs typeface="Calibri"/>
              </a:rPr>
              <a:t>gweld</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agweddau</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ar</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yr</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ysgol</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yn</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anodd</a:t>
            </a:r>
            <a:r>
              <a:rPr lang="en-US" sz="2000" b="0" i="0">
                <a:solidFill>
                  <a:srgbClr val="000000"/>
                </a:solidFill>
                <a:effectLst/>
                <a:latin typeface="Calibri"/>
                <a:ea typeface="Calibri"/>
                <a:cs typeface="Calibri"/>
              </a:rPr>
              <a:t>, a </a:t>
            </a:r>
            <a:r>
              <a:rPr lang="en-US" sz="2000" b="0" i="0" err="1">
                <a:solidFill>
                  <a:srgbClr val="000000"/>
                </a:solidFill>
                <a:effectLst/>
                <a:latin typeface="Calibri"/>
                <a:ea typeface="Calibri"/>
                <a:cs typeface="Calibri"/>
              </a:rPr>
              <a:t>beth</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allai'r</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ysgol</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ei</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wneud</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yn</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ei</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gylch</a:t>
            </a:r>
            <a:r>
              <a:rPr lang="en-US" sz="2000" b="0" i="0">
                <a:solidFill>
                  <a:srgbClr val="000000"/>
                </a:solidFill>
                <a:effectLst/>
                <a:latin typeface="Calibri"/>
                <a:ea typeface="Calibri"/>
                <a:cs typeface="Calibri"/>
              </a:rPr>
              <a:t>? </a:t>
            </a:r>
          </a:p>
          <a:p>
            <a:pPr algn="l" rtl="0" fontAlgn="base"/>
            <a:endParaRPr lang="en-US" sz="2000" b="0" i="0">
              <a:solidFill>
                <a:srgbClr val="000000"/>
              </a:solidFill>
              <a:effectLst/>
              <a:latin typeface="Segoe UI" panose="020B0502040204020203" pitchFamily="34" charset="0"/>
            </a:endParaRPr>
          </a:p>
          <a:p>
            <a:pPr fontAlgn="base">
              <a:buFont typeface="+mj-lt"/>
              <a:buAutoNum type="arabicPeriod" startAt="3"/>
            </a:pPr>
            <a:r>
              <a:rPr lang="en-US" sz="2000" b="0" i="0">
                <a:solidFill>
                  <a:srgbClr val="000000"/>
                </a:solidFill>
                <a:effectLst/>
                <a:latin typeface="Calibri"/>
                <a:ea typeface="Calibri"/>
                <a:cs typeface="Calibri"/>
              </a:rPr>
              <a:t> Pa mor </a:t>
            </a:r>
            <a:r>
              <a:rPr lang="en-US" sz="2000" b="0" i="0" err="1">
                <a:solidFill>
                  <a:srgbClr val="000000"/>
                </a:solidFill>
                <a:effectLst/>
                <a:latin typeface="Calibri"/>
                <a:ea typeface="Calibri"/>
                <a:cs typeface="Calibri"/>
              </a:rPr>
              <a:t>aml</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mae'r</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rhiant</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cyffredin</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yn</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gwrando</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ar</a:t>
            </a:r>
            <a:r>
              <a:rPr lang="en-US" sz="2000" b="0" i="0">
                <a:solidFill>
                  <a:srgbClr val="000000"/>
                </a:solidFill>
                <a:effectLst/>
                <a:latin typeface="Calibri"/>
                <a:ea typeface="Calibri"/>
                <a:cs typeface="Calibri"/>
              </a:rPr>
              <a:t> </a:t>
            </a:r>
            <a:r>
              <a:rPr lang="en-US" sz="2000" err="1">
                <a:solidFill>
                  <a:srgbClr val="000000"/>
                </a:solidFill>
                <a:latin typeface="Calibri"/>
                <a:ea typeface="Calibri"/>
                <a:cs typeface="Calibri"/>
              </a:rPr>
              <a:t>ei</a:t>
            </a:r>
            <a:r>
              <a:rPr lang="en-US" sz="2000">
                <a:solidFill>
                  <a:srgbClr val="000000"/>
                </a:solidFill>
                <a:latin typeface="Calibri"/>
                <a:ea typeface="Calibri"/>
                <a:cs typeface="Calibri"/>
              </a:rPr>
              <a:t> b/</a:t>
            </a:r>
            <a:r>
              <a:rPr lang="en-US" sz="2000" err="1">
                <a:solidFill>
                  <a:srgbClr val="000000"/>
                </a:solidFill>
                <a:latin typeface="Calibri"/>
                <a:ea typeface="Calibri"/>
                <a:cs typeface="Calibri"/>
              </a:rPr>
              <a:t>phlentyn</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yn</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darllen</a:t>
            </a:r>
            <a:r>
              <a:rPr lang="en-US" sz="2000" b="0" i="0">
                <a:solidFill>
                  <a:srgbClr val="000000"/>
                </a:solidFill>
                <a:effectLst/>
                <a:latin typeface="Calibri"/>
                <a:ea typeface="Calibri"/>
                <a:cs typeface="Calibri"/>
              </a:rPr>
              <a:t> a </a:t>
            </a:r>
            <a:r>
              <a:rPr lang="en-US" sz="2000" b="0" i="0" err="1">
                <a:solidFill>
                  <a:srgbClr val="000000"/>
                </a:solidFill>
                <a:effectLst/>
                <a:latin typeface="Calibri"/>
                <a:ea typeface="Calibri"/>
                <a:cs typeface="Calibri"/>
              </a:rPr>
              <a:t>beth</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yw'r</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effaith</a:t>
            </a:r>
            <a:r>
              <a:rPr lang="en-US" sz="2000">
                <a:solidFill>
                  <a:srgbClr val="000000"/>
                </a:solidFill>
                <a:latin typeface="Calibri"/>
                <a:ea typeface="Calibri"/>
                <a:cs typeface="Calibri"/>
              </a:rPr>
              <a:t> </a:t>
            </a:r>
            <a:r>
              <a:rPr lang="en-US" sz="2000" b="0" i="0" err="1">
                <a:solidFill>
                  <a:srgbClr val="000000"/>
                </a:solidFill>
                <a:effectLst/>
                <a:latin typeface="Calibri"/>
                <a:ea typeface="Calibri"/>
                <a:cs typeface="Calibri"/>
              </a:rPr>
              <a:t>ar</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gynnydd</a:t>
            </a:r>
            <a:r>
              <a:rPr lang="en-US" sz="2000" b="0" i="0">
                <a:solidFill>
                  <a:srgbClr val="000000"/>
                </a:solidFill>
                <a:effectLst/>
                <a:latin typeface="Calibri"/>
                <a:ea typeface="Calibri"/>
                <a:cs typeface="Calibri"/>
              </a:rPr>
              <a:t>? </a:t>
            </a:r>
            <a:endParaRPr lang="en-US">
              <a:ea typeface="Calibri" panose="020F0502020204030204"/>
              <a:cs typeface="Calibri" panose="020F0502020204030204"/>
            </a:endParaRPr>
          </a:p>
          <a:p>
            <a:pPr algn="l" rtl="0" fontAlgn="base"/>
            <a:endParaRPr lang="en-US" sz="2000" b="0" i="0">
              <a:solidFill>
                <a:srgbClr val="000000"/>
              </a:solidFill>
              <a:effectLst/>
              <a:latin typeface="Segoe UI" panose="020B0502040204020203" pitchFamily="34" charset="0"/>
            </a:endParaRPr>
          </a:p>
          <a:p>
            <a:pPr algn="l" rtl="0" fontAlgn="base">
              <a:buFont typeface="+mj-lt"/>
              <a:buAutoNum type="arabicPeriod" startAt="4"/>
            </a:pPr>
            <a:r>
              <a:rPr lang="en-US" sz="2000" b="0" i="0">
                <a:solidFill>
                  <a:srgbClr val="000000"/>
                </a:solidFill>
                <a:effectLst/>
                <a:latin typeface="Calibri"/>
                <a:ea typeface="Calibri"/>
                <a:cs typeface="Calibri"/>
              </a:rPr>
              <a:t>Sawl </a:t>
            </a:r>
            <a:r>
              <a:rPr lang="en-US" sz="2000" b="0" i="0" err="1">
                <a:solidFill>
                  <a:srgbClr val="000000"/>
                </a:solidFill>
                <a:effectLst/>
                <a:latin typeface="Calibri"/>
                <a:ea typeface="Calibri"/>
                <a:cs typeface="Calibri"/>
              </a:rPr>
              <a:t>diwrnod</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ysgol</a:t>
            </a:r>
            <a:r>
              <a:rPr lang="en-US" sz="2000" b="0" i="0">
                <a:solidFill>
                  <a:srgbClr val="000000"/>
                </a:solidFill>
                <a:effectLst/>
                <a:latin typeface="Calibri"/>
                <a:ea typeface="Calibri"/>
                <a:cs typeface="Calibri"/>
              </a:rPr>
              <a:t> a </a:t>
            </a:r>
            <a:r>
              <a:rPr lang="en-US" sz="2000" b="0" i="0" err="1">
                <a:solidFill>
                  <a:srgbClr val="000000"/>
                </a:solidFill>
                <a:effectLst/>
                <a:latin typeface="Calibri"/>
                <a:ea typeface="Calibri"/>
                <a:cs typeface="Calibri"/>
              </a:rPr>
              <a:t>gollir</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oherwydd</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absenoldeb</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anawdurdodedig</a:t>
            </a:r>
            <a:r>
              <a:rPr lang="en-US" sz="2000" b="0" i="0">
                <a:solidFill>
                  <a:srgbClr val="000000"/>
                </a:solidFill>
                <a:effectLst/>
                <a:latin typeface="Calibri"/>
                <a:ea typeface="Calibri"/>
                <a:cs typeface="Calibri"/>
              </a:rPr>
              <a:t> </a:t>
            </a:r>
            <a:r>
              <a:rPr lang="en-US" sz="2000" b="0" i="0" err="1">
                <a:solidFill>
                  <a:srgbClr val="000000"/>
                </a:solidFill>
                <a:effectLst/>
                <a:latin typeface="Calibri"/>
                <a:ea typeface="Calibri"/>
                <a:cs typeface="Calibri"/>
              </a:rPr>
              <a:t>disgyblion</a:t>
            </a:r>
            <a:r>
              <a:rPr lang="en-US" sz="2000" b="0" i="0">
                <a:solidFill>
                  <a:srgbClr val="000000"/>
                </a:solidFill>
                <a:effectLst/>
                <a:latin typeface="Calibri"/>
                <a:ea typeface="Calibri"/>
                <a:cs typeface="Calibri"/>
              </a:rPr>
              <a:t>? </a:t>
            </a:r>
          </a:p>
        </p:txBody>
      </p:sp>
      <p:pic>
        <p:nvPicPr>
          <p:cNvPr id="4" name="Picture 2" descr="See the source image">
            <a:extLst>
              <a:ext uri="{FF2B5EF4-FFF2-40B4-BE49-F238E27FC236}">
                <a16:creationId xmlns:a16="http://schemas.microsoft.com/office/drawing/2014/main" id="{6B4F32C6-A774-0CFD-C2B9-A82B8A8563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807" t="22382" r="21400"/>
          <a:stretch/>
        </p:blipFill>
        <p:spPr bwMode="auto">
          <a:xfrm>
            <a:off x="10570234" y="4191182"/>
            <a:ext cx="1578218" cy="26668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ee the source image">
            <a:extLst>
              <a:ext uri="{FF2B5EF4-FFF2-40B4-BE49-F238E27FC236}">
                <a16:creationId xmlns:a16="http://schemas.microsoft.com/office/drawing/2014/main" id="{34FC2DF1-147C-2378-A7B3-9E9E4DF381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77682" y="296352"/>
            <a:ext cx="1156570" cy="1156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508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166042-2C32-4735-92D4-9FD96FE8A5AC}"/>
              </a:ext>
            </a:extLst>
          </p:cNvPr>
          <p:cNvSpPr txBox="1"/>
          <p:nvPr/>
        </p:nvSpPr>
        <p:spPr>
          <a:xfrm>
            <a:off x="259082" y="125720"/>
            <a:ext cx="11733221" cy="1384995"/>
          </a:xfrm>
          <a:prstGeom prst="rect">
            <a:avLst/>
          </a:prstGeom>
          <a:noFill/>
        </p:spPr>
        <p:txBody>
          <a:bodyPr wrap="square" rtlCol="0">
            <a:spAutoFit/>
          </a:bodyPr>
          <a:lstStyle/>
          <a:p>
            <a:r>
              <a:rPr lang="en-GB" sz="6600" b="1"/>
              <a:t>Creu </a:t>
            </a:r>
            <a:r>
              <a:rPr lang="en-GB" sz="6600" b="1" err="1"/>
              <a:t>Cwestiwn</a:t>
            </a:r>
            <a:r>
              <a:rPr lang="en-GB" sz="6600" b="1"/>
              <a:t> </a:t>
            </a:r>
            <a:r>
              <a:rPr lang="en-GB" sz="6600" b="1" err="1"/>
              <a:t>Ymchwil</a:t>
            </a:r>
            <a:r>
              <a:rPr lang="en-GB" sz="6600" b="1"/>
              <a:t> </a:t>
            </a:r>
            <a:r>
              <a:rPr lang="en-GB" sz="6600" b="1" err="1"/>
              <a:t>eich</a:t>
            </a:r>
            <a:r>
              <a:rPr lang="en-GB" sz="6600" b="1"/>
              <a:t> </a:t>
            </a:r>
            <a:r>
              <a:rPr lang="en-GB" sz="6600" b="1" err="1"/>
              <a:t>hun</a:t>
            </a:r>
            <a:endParaRPr lang="en-GB" sz="6600" b="1"/>
          </a:p>
          <a:p>
            <a:endParaRPr lang="en-GB"/>
          </a:p>
        </p:txBody>
      </p:sp>
      <p:pic>
        <p:nvPicPr>
          <p:cNvPr id="1028" name="Picture 4" descr="See the source image">
            <a:extLst>
              <a:ext uri="{FF2B5EF4-FFF2-40B4-BE49-F238E27FC236}">
                <a16:creationId xmlns:a16="http://schemas.microsoft.com/office/drawing/2014/main" id="{095F93C0-DA73-4EDA-8D20-EF6AE909A3C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789" r="4720" b="69532"/>
          <a:stretch/>
        </p:blipFill>
        <p:spPr bwMode="auto">
          <a:xfrm>
            <a:off x="782319" y="1107725"/>
            <a:ext cx="9956801" cy="320399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B02E997-87A9-4953-8523-5F2532002FEA}"/>
              </a:ext>
            </a:extLst>
          </p:cNvPr>
          <p:cNvSpPr txBox="1"/>
          <p:nvPr/>
        </p:nvSpPr>
        <p:spPr>
          <a:xfrm>
            <a:off x="1005842" y="2232670"/>
            <a:ext cx="2621280" cy="954107"/>
          </a:xfrm>
          <a:prstGeom prst="rect">
            <a:avLst/>
          </a:prstGeom>
          <a:noFill/>
        </p:spPr>
        <p:txBody>
          <a:bodyPr wrap="square" rtlCol="0">
            <a:spAutoFit/>
          </a:bodyPr>
          <a:lstStyle/>
          <a:p>
            <a:r>
              <a:rPr lang="en-GB" sz="2800" err="1"/>
              <a:t>Ffocws</a:t>
            </a:r>
            <a:r>
              <a:rPr lang="en-GB" sz="2800"/>
              <a:t> ac </a:t>
            </a:r>
            <a:r>
              <a:rPr lang="en-GB" sz="2800" err="1"/>
              <a:t>ymchwiliadwy</a:t>
            </a:r>
            <a:endParaRPr lang="en-GB" sz="2800"/>
          </a:p>
        </p:txBody>
      </p:sp>
      <p:sp>
        <p:nvSpPr>
          <p:cNvPr id="6" name="TextBox 5">
            <a:extLst>
              <a:ext uri="{FF2B5EF4-FFF2-40B4-BE49-F238E27FC236}">
                <a16:creationId xmlns:a16="http://schemas.microsoft.com/office/drawing/2014/main" id="{8E24B326-B752-4B2D-A49A-5F7985EE1B7E}"/>
              </a:ext>
            </a:extLst>
          </p:cNvPr>
          <p:cNvSpPr txBox="1"/>
          <p:nvPr/>
        </p:nvSpPr>
        <p:spPr>
          <a:xfrm>
            <a:off x="4638042" y="2232669"/>
            <a:ext cx="2621280" cy="1384995"/>
          </a:xfrm>
          <a:prstGeom prst="rect">
            <a:avLst/>
          </a:prstGeom>
          <a:noFill/>
        </p:spPr>
        <p:txBody>
          <a:bodyPr wrap="square" rtlCol="0">
            <a:spAutoFit/>
          </a:bodyPr>
          <a:lstStyle/>
          <a:p>
            <a:r>
              <a:rPr lang="en-GB" sz="2800" err="1"/>
              <a:t>Dichonadwy</a:t>
            </a:r>
            <a:r>
              <a:rPr lang="en-GB" sz="2800"/>
              <a:t> (feasible) a </a:t>
            </a:r>
            <a:r>
              <a:rPr lang="en-GB" sz="2800" err="1"/>
              <a:t>phenodol</a:t>
            </a:r>
            <a:endParaRPr lang="en-GB" sz="2800"/>
          </a:p>
        </p:txBody>
      </p:sp>
      <p:sp>
        <p:nvSpPr>
          <p:cNvPr id="7" name="TextBox 6">
            <a:extLst>
              <a:ext uri="{FF2B5EF4-FFF2-40B4-BE49-F238E27FC236}">
                <a16:creationId xmlns:a16="http://schemas.microsoft.com/office/drawing/2014/main" id="{C342D298-D982-4C5C-BC0E-0E94107290B3}"/>
              </a:ext>
            </a:extLst>
          </p:cNvPr>
          <p:cNvSpPr txBox="1"/>
          <p:nvPr/>
        </p:nvSpPr>
        <p:spPr>
          <a:xfrm>
            <a:off x="8270242" y="2232668"/>
            <a:ext cx="2621280" cy="954107"/>
          </a:xfrm>
          <a:prstGeom prst="rect">
            <a:avLst/>
          </a:prstGeom>
          <a:noFill/>
        </p:spPr>
        <p:txBody>
          <a:bodyPr wrap="square" rtlCol="0">
            <a:spAutoFit/>
          </a:bodyPr>
          <a:lstStyle/>
          <a:p>
            <a:r>
              <a:rPr lang="en-GB" sz="2800" err="1"/>
              <a:t>Perthnasol</a:t>
            </a:r>
            <a:r>
              <a:rPr lang="en-GB" sz="2800"/>
              <a:t> a </a:t>
            </a:r>
            <a:r>
              <a:rPr lang="en-GB" sz="2800" err="1"/>
              <a:t>gwreiddiol</a:t>
            </a:r>
            <a:endParaRPr lang="en-GB" sz="2800"/>
          </a:p>
        </p:txBody>
      </p:sp>
      <p:sp>
        <p:nvSpPr>
          <p:cNvPr id="4" name="TextBox 3">
            <a:extLst>
              <a:ext uri="{FF2B5EF4-FFF2-40B4-BE49-F238E27FC236}">
                <a16:creationId xmlns:a16="http://schemas.microsoft.com/office/drawing/2014/main" id="{21D2F0A0-A6C1-41DF-9BF0-FCA88D6B9C16}"/>
              </a:ext>
            </a:extLst>
          </p:cNvPr>
          <p:cNvSpPr txBox="1"/>
          <p:nvPr/>
        </p:nvSpPr>
        <p:spPr>
          <a:xfrm>
            <a:off x="924560" y="4227861"/>
            <a:ext cx="2540000" cy="2031325"/>
          </a:xfrm>
          <a:prstGeom prst="rect">
            <a:avLst/>
          </a:prstGeom>
          <a:noFill/>
        </p:spPr>
        <p:txBody>
          <a:bodyPr wrap="square" rtlCol="0">
            <a:spAutoFit/>
          </a:bodyPr>
          <a:lstStyle/>
          <a:p>
            <a:pPr marL="285750" indent="-285750">
              <a:buFont typeface="Arial" panose="020B0604020202020204" pitchFamily="34" charset="0"/>
              <a:buChar char="•"/>
            </a:pPr>
            <a:r>
              <a:rPr lang="en-GB" err="1"/>
              <a:t>Yn</a:t>
            </a:r>
            <a:r>
              <a:rPr lang="en-GB"/>
              <a:t> </a:t>
            </a:r>
            <a:r>
              <a:rPr lang="en-GB" err="1"/>
              <a:t>canolbwyntio</a:t>
            </a:r>
            <a:r>
              <a:rPr lang="en-GB"/>
              <a:t> </a:t>
            </a:r>
            <a:r>
              <a:rPr lang="en-GB" err="1"/>
              <a:t>ar</a:t>
            </a:r>
            <a:r>
              <a:rPr lang="en-GB"/>
              <a:t> un </a:t>
            </a:r>
            <a:r>
              <a:rPr lang="en-GB" err="1"/>
              <a:t>pwnc</a:t>
            </a:r>
            <a:r>
              <a:rPr lang="en-GB"/>
              <a:t> neu </a:t>
            </a:r>
            <a:r>
              <a:rPr lang="en-GB" err="1"/>
              <a:t>broblem</a:t>
            </a:r>
            <a:endParaRPr lang="en-GB"/>
          </a:p>
          <a:p>
            <a:pPr marL="285750" indent="-285750">
              <a:buFont typeface="Arial" panose="020B0604020202020204" pitchFamily="34" charset="0"/>
              <a:buChar char="•"/>
            </a:pPr>
            <a:r>
              <a:rPr lang="en-GB" err="1"/>
              <a:t>Nid</a:t>
            </a:r>
            <a:r>
              <a:rPr lang="en-GB"/>
              <a:t> </a:t>
            </a:r>
            <a:r>
              <a:rPr lang="en-GB" err="1"/>
              <a:t>yw'n</a:t>
            </a:r>
            <a:r>
              <a:rPr lang="en-GB"/>
              <a:t> </a:t>
            </a:r>
            <a:r>
              <a:rPr lang="en-GB" err="1"/>
              <a:t>gofyn</a:t>
            </a:r>
            <a:r>
              <a:rPr lang="en-GB"/>
              <a:t> am </a:t>
            </a:r>
            <a:r>
              <a:rPr lang="en-GB" err="1"/>
              <a:t>farn</a:t>
            </a:r>
            <a:r>
              <a:rPr lang="en-GB"/>
              <a:t> </a:t>
            </a:r>
            <a:r>
              <a:rPr lang="en-GB" err="1"/>
              <a:t>gwerth</a:t>
            </a:r>
            <a:r>
              <a:rPr lang="en-GB"/>
              <a:t> </a:t>
            </a:r>
            <a:r>
              <a:rPr lang="en-GB" err="1"/>
              <a:t>goddrychol</a:t>
            </a:r>
            <a:r>
              <a:rPr lang="en-GB"/>
              <a:t> (subjective value judgement)  </a:t>
            </a:r>
          </a:p>
        </p:txBody>
      </p:sp>
      <p:sp>
        <p:nvSpPr>
          <p:cNvPr id="9" name="TextBox 8">
            <a:extLst>
              <a:ext uri="{FF2B5EF4-FFF2-40B4-BE49-F238E27FC236}">
                <a16:creationId xmlns:a16="http://schemas.microsoft.com/office/drawing/2014/main" id="{5BBC456D-5107-4922-B467-704DAE17F6F7}"/>
              </a:ext>
            </a:extLst>
          </p:cNvPr>
          <p:cNvSpPr txBox="1"/>
          <p:nvPr/>
        </p:nvSpPr>
        <p:spPr>
          <a:xfrm>
            <a:off x="4719322" y="4269791"/>
            <a:ext cx="2540000" cy="1754326"/>
          </a:xfrm>
          <a:prstGeom prst="rect">
            <a:avLst/>
          </a:prstGeom>
          <a:noFill/>
        </p:spPr>
        <p:txBody>
          <a:bodyPr wrap="square" rtlCol="0">
            <a:spAutoFit/>
          </a:bodyPr>
          <a:lstStyle/>
          <a:p>
            <a:pPr marL="285750" indent="-285750">
              <a:buFont typeface="Arial" panose="020B0604020202020204" pitchFamily="34" charset="0"/>
              <a:buChar char="•"/>
            </a:pPr>
            <a:r>
              <a:rPr lang="en-GB" err="1">
                <a:solidFill>
                  <a:srgbClr val="000000"/>
                </a:solidFill>
                <a:effectLst/>
              </a:rPr>
              <a:t>Atebol</a:t>
            </a:r>
            <a:r>
              <a:rPr lang="en-GB">
                <a:solidFill>
                  <a:srgbClr val="000000"/>
                </a:solidFill>
                <a:effectLst/>
              </a:rPr>
              <a:t> o </a:t>
            </a:r>
            <a:r>
              <a:rPr lang="en-GB" err="1">
                <a:solidFill>
                  <a:srgbClr val="000000"/>
                </a:solidFill>
                <a:effectLst/>
              </a:rPr>
              <a:t>fewn</a:t>
            </a:r>
            <a:r>
              <a:rPr lang="en-GB">
                <a:solidFill>
                  <a:srgbClr val="000000"/>
                </a:solidFill>
                <a:effectLst/>
              </a:rPr>
              <a:t> </a:t>
            </a:r>
            <a:r>
              <a:rPr lang="en-GB" err="1">
                <a:solidFill>
                  <a:srgbClr val="000000"/>
                </a:solidFill>
                <a:effectLst/>
              </a:rPr>
              <a:t>cyfyngiadau</a:t>
            </a:r>
            <a:r>
              <a:rPr lang="en-GB">
                <a:solidFill>
                  <a:srgbClr val="000000"/>
                </a:solidFill>
                <a:effectLst/>
              </a:rPr>
              <a:t> </a:t>
            </a:r>
            <a:r>
              <a:rPr lang="en-GB" err="1">
                <a:solidFill>
                  <a:srgbClr val="000000"/>
                </a:solidFill>
                <a:effectLst/>
              </a:rPr>
              <a:t>ymarferol</a:t>
            </a:r>
            <a:endParaRPr lang="en-GB">
              <a:solidFill>
                <a:srgbClr val="000000"/>
              </a:solidFill>
              <a:effectLst/>
            </a:endParaRPr>
          </a:p>
          <a:p>
            <a:pPr marL="285750" indent="-285750">
              <a:buFont typeface="Arial" panose="020B0604020202020204" pitchFamily="34" charset="0"/>
              <a:buChar char="•"/>
            </a:pPr>
            <a:r>
              <a:rPr lang="en-GB" err="1">
                <a:solidFill>
                  <a:srgbClr val="000000"/>
                </a:solidFill>
                <a:effectLst/>
              </a:rPr>
              <a:t>Yn</a:t>
            </a:r>
            <a:r>
              <a:rPr lang="en-GB">
                <a:solidFill>
                  <a:srgbClr val="000000"/>
                </a:solidFill>
                <a:effectLst/>
              </a:rPr>
              <a:t> </a:t>
            </a:r>
            <a:r>
              <a:rPr lang="en-GB" err="1">
                <a:solidFill>
                  <a:srgbClr val="000000"/>
                </a:solidFill>
                <a:effectLst/>
              </a:rPr>
              <a:t>defnyddio</a:t>
            </a:r>
            <a:r>
              <a:rPr lang="en-GB">
                <a:solidFill>
                  <a:srgbClr val="000000"/>
                </a:solidFill>
                <a:effectLst/>
              </a:rPr>
              <a:t> </a:t>
            </a:r>
            <a:r>
              <a:rPr lang="en-GB" err="1">
                <a:solidFill>
                  <a:srgbClr val="000000"/>
                </a:solidFill>
                <a:effectLst/>
              </a:rPr>
              <a:t>cysyniadau</a:t>
            </a:r>
            <a:r>
              <a:rPr lang="en-GB">
                <a:solidFill>
                  <a:srgbClr val="000000"/>
                </a:solidFill>
                <a:effectLst/>
              </a:rPr>
              <a:t> </a:t>
            </a:r>
            <a:r>
              <a:rPr lang="en-GB" err="1">
                <a:solidFill>
                  <a:srgbClr val="000000"/>
                </a:solidFill>
                <a:effectLst/>
              </a:rPr>
              <a:t>penodol</a:t>
            </a:r>
            <a:r>
              <a:rPr lang="en-GB">
                <a:solidFill>
                  <a:srgbClr val="000000"/>
                </a:solidFill>
                <a:effectLst/>
              </a:rPr>
              <a:t>, </a:t>
            </a:r>
            <a:r>
              <a:rPr lang="en-GB" err="1">
                <a:solidFill>
                  <a:srgbClr val="000000"/>
                </a:solidFill>
                <a:effectLst/>
              </a:rPr>
              <a:t>wedi'u</a:t>
            </a:r>
            <a:r>
              <a:rPr lang="en-GB">
                <a:solidFill>
                  <a:srgbClr val="000000"/>
                </a:solidFill>
                <a:effectLst/>
              </a:rPr>
              <a:t> </a:t>
            </a:r>
            <a:r>
              <a:rPr lang="en-GB" err="1">
                <a:solidFill>
                  <a:srgbClr val="000000"/>
                </a:solidFill>
                <a:effectLst/>
              </a:rPr>
              <a:t>diffinio'n</a:t>
            </a:r>
            <a:r>
              <a:rPr lang="en-GB">
                <a:solidFill>
                  <a:srgbClr val="000000"/>
                </a:solidFill>
                <a:effectLst/>
              </a:rPr>
              <a:t> </a:t>
            </a:r>
            <a:r>
              <a:rPr lang="en-GB" err="1">
                <a:solidFill>
                  <a:srgbClr val="000000"/>
                </a:solidFill>
                <a:effectLst/>
              </a:rPr>
              <a:t>dda</a:t>
            </a:r>
            <a:endParaRPr lang="en-GB">
              <a:solidFill>
                <a:srgbClr val="000000"/>
              </a:solidFill>
              <a:effectLst/>
            </a:endParaRPr>
          </a:p>
        </p:txBody>
      </p:sp>
      <p:sp>
        <p:nvSpPr>
          <p:cNvPr id="10" name="TextBox 9">
            <a:extLst>
              <a:ext uri="{FF2B5EF4-FFF2-40B4-BE49-F238E27FC236}">
                <a16:creationId xmlns:a16="http://schemas.microsoft.com/office/drawing/2014/main" id="{E6F4E35E-795A-41F0-B26E-D942AAF68145}"/>
              </a:ext>
            </a:extLst>
          </p:cNvPr>
          <p:cNvSpPr txBox="1"/>
          <p:nvPr/>
        </p:nvSpPr>
        <p:spPr>
          <a:xfrm>
            <a:off x="8067040" y="4272947"/>
            <a:ext cx="2540000" cy="2031325"/>
          </a:xfrm>
          <a:prstGeom prst="rect">
            <a:avLst/>
          </a:prstGeom>
          <a:noFill/>
        </p:spPr>
        <p:txBody>
          <a:bodyPr wrap="square" rtlCol="0">
            <a:spAutoFit/>
          </a:bodyPr>
          <a:lstStyle/>
          <a:p>
            <a:pPr marL="285750" indent="-285750">
              <a:buFont typeface="Arial" panose="020B0604020202020204" pitchFamily="34" charset="0"/>
              <a:buChar char="•"/>
            </a:pPr>
            <a:r>
              <a:rPr lang="en-GB" err="1"/>
              <a:t>Yn</a:t>
            </a:r>
            <a:r>
              <a:rPr lang="en-GB"/>
              <a:t> </a:t>
            </a:r>
            <a:r>
              <a:rPr lang="en-GB" err="1"/>
              <a:t>mynd</a:t>
            </a:r>
            <a:r>
              <a:rPr lang="en-GB"/>
              <a:t> </a:t>
            </a:r>
            <a:r>
              <a:rPr lang="en-GB" err="1"/>
              <a:t>i'r</a:t>
            </a:r>
            <a:r>
              <a:rPr lang="en-GB"/>
              <a:t> </a:t>
            </a:r>
            <a:r>
              <a:rPr lang="en-GB" err="1"/>
              <a:t>afael</a:t>
            </a:r>
            <a:r>
              <a:rPr lang="en-GB"/>
              <a:t> </a:t>
            </a:r>
            <a:r>
              <a:rPr lang="en-GB" err="1"/>
              <a:t>â</a:t>
            </a:r>
            <a:r>
              <a:rPr lang="en-GB"/>
              <a:t> </a:t>
            </a:r>
            <a:r>
              <a:rPr lang="en-GB" err="1"/>
              <a:t>phroblem</a:t>
            </a:r>
            <a:r>
              <a:rPr lang="en-GB"/>
              <a:t> </a:t>
            </a:r>
            <a:r>
              <a:rPr lang="en-GB" err="1"/>
              <a:t>sy'n</a:t>
            </a:r>
            <a:r>
              <a:rPr lang="en-GB"/>
              <a:t> </a:t>
            </a:r>
            <a:r>
              <a:rPr lang="en-GB" err="1"/>
              <a:t>berthnasol</a:t>
            </a:r>
            <a:r>
              <a:rPr lang="en-GB"/>
              <a:t> </a:t>
            </a:r>
            <a:r>
              <a:rPr lang="en-GB" err="1"/>
              <a:t>i'ch</a:t>
            </a:r>
            <a:r>
              <a:rPr lang="en-GB"/>
              <a:t> </a:t>
            </a:r>
            <a:r>
              <a:rPr lang="en-GB" err="1"/>
              <a:t>lleoliad</a:t>
            </a:r>
            <a:r>
              <a:rPr lang="en-GB"/>
              <a:t>/</a:t>
            </a:r>
            <a:r>
              <a:rPr lang="en-GB" err="1"/>
              <a:t>dosbarth</a:t>
            </a:r>
            <a:endParaRPr lang="en-GB"/>
          </a:p>
          <a:p>
            <a:pPr marL="285750" indent="-285750">
              <a:buFont typeface="Arial" panose="020B0604020202020204" pitchFamily="34" charset="0"/>
              <a:buChar char="•"/>
            </a:pPr>
            <a:r>
              <a:rPr lang="en-GB" err="1"/>
              <a:t>Cyfrannu</a:t>
            </a:r>
            <a:r>
              <a:rPr lang="en-GB"/>
              <a:t> at </a:t>
            </a:r>
            <a:r>
              <a:rPr lang="en-GB" err="1"/>
              <a:t>ddadl</a:t>
            </a:r>
            <a:r>
              <a:rPr lang="en-GB"/>
              <a:t> </a:t>
            </a:r>
            <a:r>
              <a:rPr lang="en-GB" err="1"/>
              <a:t>amserol</a:t>
            </a:r>
            <a:r>
              <a:rPr lang="en-GB"/>
              <a:t> neu </a:t>
            </a:r>
            <a:r>
              <a:rPr lang="en-GB" err="1"/>
              <a:t>academaidd</a:t>
            </a:r>
            <a:endParaRPr lang="en-GB"/>
          </a:p>
        </p:txBody>
      </p:sp>
    </p:spTree>
    <p:extLst>
      <p:ext uri="{BB962C8B-B14F-4D97-AF65-F5344CB8AC3E}">
        <p14:creationId xmlns:p14="http://schemas.microsoft.com/office/powerpoint/2010/main" val="19051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Hands writing in notebook">
            <a:extLst>
              <a:ext uri="{FF2B5EF4-FFF2-40B4-BE49-F238E27FC236}">
                <a16:creationId xmlns:a16="http://schemas.microsoft.com/office/drawing/2014/main" id="{97CC151C-0965-A0D9-E107-16DAFFA34962}"/>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10786" b="4945"/>
          <a:stretch/>
        </p:blipFill>
        <p:spPr>
          <a:xfrm>
            <a:off x="20" y="10"/>
            <a:ext cx="12191980" cy="6857990"/>
          </a:xfrm>
          <a:prstGeom prst="rect">
            <a:avLst/>
          </a:prstGeom>
        </p:spPr>
      </p:pic>
      <p:sp>
        <p:nvSpPr>
          <p:cNvPr id="2" name="Title 1">
            <a:extLst>
              <a:ext uri="{FF2B5EF4-FFF2-40B4-BE49-F238E27FC236}">
                <a16:creationId xmlns:a16="http://schemas.microsoft.com/office/drawing/2014/main" id="{65E2AAF2-DF62-7B73-A776-7812B1CE47AD}"/>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err="1">
                <a:solidFill>
                  <a:schemeClr val="bg1"/>
                </a:solidFill>
              </a:rPr>
              <a:t>Rhowch</a:t>
            </a:r>
            <a:r>
              <a:rPr lang="en-US" sz="3600">
                <a:solidFill>
                  <a:schemeClr val="bg1"/>
                </a:solidFill>
              </a:rPr>
              <a:t> </a:t>
            </a:r>
            <a:r>
              <a:rPr lang="en-US" sz="3600" err="1">
                <a:solidFill>
                  <a:schemeClr val="bg1"/>
                </a:solidFill>
              </a:rPr>
              <a:t>gynnig</a:t>
            </a:r>
            <a:r>
              <a:rPr lang="en-US" sz="3600">
                <a:solidFill>
                  <a:schemeClr val="bg1"/>
                </a:solidFill>
              </a:rPr>
              <a:t> </a:t>
            </a:r>
            <a:r>
              <a:rPr lang="en-US" sz="3600" err="1">
                <a:solidFill>
                  <a:schemeClr val="bg1"/>
                </a:solidFill>
              </a:rPr>
              <a:t>arni</a:t>
            </a:r>
            <a:r>
              <a:rPr lang="en-US" sz="3600">
                <a:solidFill>
                  <a:schemeClr val="bg1"/>
                </a:solidFill>
              </a:rPr>
              <a:t>!</a:t>
            </a:r>
          </a:p>
        </p:txBody>
      </p:sp>
    </p:spTree>
    <p:extLst>
      <p:ext uri="{BB962C8B-B14F-4D97-AF65-F5344CB8AC3E}">
        <p14:creationId xmlns:p14="http://schemas.microsoft.com/office/powerpoint/2010/main" val="7027974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2A987-1462-243C-5C5D-6AC1C311C1BD}"/>
              </a:ext>
            </a:extLst>
          </p:cNvPr>
          <p:cNvSpPr>
            <a:spLocks noGrp="1"/>
          </p:cNvSpPr>
          <p:nvPr>
            <p:ph type="title"/>
          </p:nvPr>
        </p:nvSpPr>
        <p:spPr>
          <a:xfrm>
            <a:off x="460067" y="-48772"/>
            <a:ext cx="11018520" cy="1434415"/>
          </a:xfrm>
        </p:spPr>
        <p:txBody>
          <a:bodyPr anchor="b">
            <a:normAutofit/>
          </a:bodyPr>
          <a:lstStyle/>
          <a:p>
            <a:r>
              <a:rPr lang="en-GB" sz="5400" err="1"/>
              <a:t>Gofynnwch</a:t>
            </a:r>
            <a:r>
              <a:rPr lang="en-GB" sz="5400"/>
              <a:t> </a:t>
            </a:r>
            <a:r>
              <a:rPr lang="en-GB" sz="5400" err="1"/>
              <a:t>i</a:t>
            </a:r>
            <a:r>
              <a:rPr lang="en-GB" sz="5400"/>
              <a:t> </a:t>
            </a:r>
            <a:r>
              <a:rPr lang="en-GB" sz="5400" err="1"/>
              <a:t>chi'ch</a:t>
            </a:r>
            <a:r>
              <a:rPr lang="en-GB" sz="5400"/>
              <a:t> </a:t>
            </a:r>
            <a:r>
              <a:rPr lang="en-GB" sz="5400" err="1"/>
              <a:t>hun</a:t>
            </a:r>
            <a:r>
              <a:rPr lang="en-GB" sz="5400"/>
              <a:t>:</a:t>
            </a:r>
          </a:p>
        </p:txBody>
      </p:sp>
      <p:sp>
        <p:nvSpPr>
          <p:cNvPr id="3" name="Content Placeholder 2">
            <a:extLst>
              <a:ext uri="{FF2B5EF4-FFF2-40B4-BE49-F238E27FC236}">
                <a16:creationId xmlns:a16="http://schemas.microsoft.com/office/drawing/2014/main" id="{F65DD839-FB34-1E04-4653-96287C48A4C8}"/>
              </a:ext>
            </a:extLst>
          </p:cNvPr>
          <p:cNvSpPr>
            <a:spLocks noGrp="1"/>
          </p:cNvSpPr>
          <p:nvPr>
            <p:ph idx="1"/>
          </p:nvPr>
        </p:nvSpPr>
        <p:spPr>
          <a:xfrm>
            <a:off x="141525" y="1621610"/>
            <a:ext cx="9332951" cy="4548145"/>
          </a:xfrm>
        </p:spPr>
        <p:txBody>
          <a:bodyPr anchor="t">
            <a:noAutofit/>
          </a:bodyPr>
          <a:lstStyle/>
          <a:p>
            <a:pPr>
              <a:buFont typeface="+mj-lt"/>
              <a:buAutoNum type="arabicPeriod"/>
            </a:pPr>
            <a:r>
              <a:rPr lang="en-GB" sz="2200" b="0" i="0" err="1">
                <a:effectLst/>
                <a:latin typeface="Calibri"/>
                <a:ea typeface="Calibri"/>
                <a:cs typeface="Calibri"/>
              </a:rPr>
              <a:t>Ydy’r</a:t>
            </a:r>
            <a:r>
              <a:rPr lang="en-GB" sz="2200" b="0" i="0">
                <a:effectLst/>
                <a:latin typeface="Calibri"/>
                <a:ea typeface="Calibri"/>
                <a:cs typeface="Calibri"/>
              </a:rPr>
              <a:t> </a:t>
            </a:r>
            <a:r>
              <a:rPr lang="en-GB" sz="2200" b="0" i="0" err="1">
                <a:effectLst/>
                <a:latin typeface="Calibri"/>
                <a:ea typeface="Calibri"/>
                <a:cs typeface="Calibri"/>
              </a:rPr>
              <a:t>cwestiwn</a:t>
            </a:r>
            <a:r>
              <a:rPr lang="en-GB" sz="2200" b="0" i="0">
                <a:effectLst/>
                <a:latin typeface="Calibri"/>
                <a:ea typeface="Calibri"/>
                <a:cs typeface="Calibri"/>
              </a:rPr>
              <a:t> </a:t>
            </a:r>
            <a:r>
              <a:rPr lang="en-GB" sz="2200" b="0" i="0" err="1">
                <a:effectLst/>
                <a:latin typeface="Calibri"/>
                <a:ea typeface="Calibri"/>
                <a:cs typeface="Calibri"/>
              </a:rPr>
              <a:t>yn</a:t>
            </a:r>
            <a:r>
              <a:rPr lang="en-GB" sz="2200" b="0" i="0">
                <a:effectLst/>
                <a:latin typeface="Calibri"/>
                <a:ea typeface="Calibri"/>
                <a:cs typeface="Calibri"/>
              </a:rPr>
              <a:t> </a:t>
            </a:r>
            <a:r>
              <a:rPr lang="en-GB" sz="2200" b="0" i="0" err="1">
                <a:effectLst/>
                <a:latin typeface="Calibri"/>
                <a:ea typeface="Calibri"/>
                <a:cs typeface="Calibri"/>
              </a:rPr>
              <a:t>delio</a:t>
            </a:r>
            <a:r>
              <a:rPr lang="en-GB" sz="2200" b="0" i="0">
                <a:effectLst/>
                <a:latin typeface="Calibri"/>
                <a:ea typeface="Calibri"/>
                <a:cs typeface="Calibri"/>
              </a:rPr>
              <a:t> â </a:t>
            </a:r>
            <a:r>
              <a:rPr lang="en-GB" sz="2200" b="0" i="0" err="1">
                <a:effectLst/>
                <a:latin typeface="Calibri"/>
                <a:ea typeface="Calibri"/>
                <a:cs typeface="Calibri"/>
              </a:rPr>
              <a:t>phwnc</a:t>
            </a:r>
            <a:r>
              <a:rPr lang="en-GB" sz="2200" b="0" i="0">
                <a:effectLst/>
                <a:latin typeface="Calibri"/>
                <a:ea typeface="Calibri"/>
                <a:cs typeface="Calibri"/>
              </a:rPr>
              <a:t> neu </a:t>
            </a:r>
            <a:r>
              <a:rPr lang="en-GB" sz="2200" b="0" i="0" err="1">
                <a:effectLst/>
                <a:latin typeface="Calibri"/>
                <a:ea typeface="Calibri"/>
                <a:cs typeface="Calibri"/>
              </a:rPr>
              <a:t>fater</a:t>
            </a:r>
            <a:r>
              <a:rPr lang="en-GB" sz="2200" b="0" i="0">
                <a:effectLst/>
                <a:latin typeface="Calibri"/>
                <a:ea typeface="Calibri"/>
                <a:cs typeface="Calibri"/>
              </a:rPr>
              <a:t> </a:t>
            </a:r>
            <a:r>
              <a:rPr lang="en-GB" sz="2200" b="0" i="0" err="1">
                <a:effectLst/>
                <a:latin typeface="Calibri"/>
                <a:ea typeface="Calibri"/>
                <a:cs typeface="Calibri"/>
              </a:rPr>
              <a:t>sydd</a:t>
            </a:r>
            <a:r>
              <a:rPr lang="en-GB" sz="2200" b="0" i="0">
                <a:effectLst/>
                <a:latin typeface="Calibri"/>
                <a:ea typeface="Calibri"/>
                <a:cs typeface="Calibri"/>
              </a:rPr>
              <a:t> o </a:t>
            </a:r>
            <a:r>
              <a:rPr lang="en-GB" sz="2200" b="0" i="0" err="1">
                <a:effectLst/>
                <a:latin typeface="Calibri"/>
                <a:ea typeface="Calibri"/>
                <a:cs typeface="Calibri"/>
              </a:rPr>
              <a:t>ddiddordeb</a:t>
            </a:r>
            <a:r>
              <a:rPr lang="en-GB" sz="2200" b="0" i="0">
                <a:effectLst/>
                <a:latin typeface="Calibri"/>
                <a:ea typeface="Calibri"/>
                <a:cs typeface="Calibri"/>
              </a:rPr>
              <a:t> </a:t>
            </a:r>
            <a:r>
              <a:rPr lang="en-GB" sz="2200" b="0" i="0" err="1">
                <a:effectLst/>
                <a:latin typeface="Calibri"/>
                <a:ea typeface="Calibri"/>
                <a:cs typeface="Calibri"/>
              </a:rPr>
              <a:t>i</a:t>
            </a:r>
            <a:r>
              <a:rPr lang="en-GB" sz="2200" b="0" i="0">
                <a:effectLst/>
                <a:latin typeface="Calibri"/>
                <a:ea typeface="Calibri"/>
                <a:cs typeface="Calibri"/>
              </a:rPr>
              <a:t> mi </a:t>
            </a:r>
            <a:r>
              <a:rPr lang="en-GB" sz="2200" b="0" i="0" err="1">
                <a:effectLst/>
                <a:latin typeface="Calibri"/>
                <a:ea typeface="Calibri"/>
                <a:cs typeface="Calibri"/>
              </a:rPr>
              <a:t>ddigon</a:t>
            </a:r>
            <a:r>
              <a:rPr lang="en-GB" sz="2200" b="0" i="0">
                <a:effectLst/>
                <a:latin typeface="Calibri"/>
                <a:ea typeface="Calibri"/>
                <a:cs typeface="Calibri"/>
              </a:rPr>
              <a:t> </a:t>
            </a:r>
            <a:r>
              <a:rPr lang="en-GB" sz="2200" b="0" i="0" err="1">
                <a:effectLst/>
                <a:latin typeface="Calibri"/>
                <a:ea typeface="Calibri"/>
                <a:cs typeface="Calibri"/>
              </a:rPr>
              <a:t>i</a:t>
            </a:r>
            <a:r>
              <a:rPr lang="en-GB" sz="2200" b="0" i="0">
                <a:effectLst/>
                <a:latin typeface="Calibri"/>
                <a:ea typeface="Calibri"/>
                <a:cs typeface="Calibri"/>
              </a:rPr>
              <a:t> danio </a:t>
            </a:r>
            <a:r>
              <a:rPr lang="en-GB" sz="2200" b="0" i="0" err="1">
                <a:effectLst/>
                <a:latin typeface="Calibri"/>
                <a:ea typeface="Calibri"/>
                <a:cs typeface="Calibri"/>
              </a:rPr>
              <a:t>fy</a:t>
            </a:r>
            <a:r>
              <a:rPr lang="en-GB" sz="2200" b="0" i="0">
                <a:effectLst/>
                <a:latin typeface="Calibri"/>
                <a:ea typeface="Calibri"/>
                <a:cs typeface="Calibri"/>
              </a:rPr>
              <a:t> </a:t>
            </a:r>
            <a:r>
              <a:rPr lang="en-GB" sz="2200" b="0" i="0" err="1">
                <a:effectLst/>
                <a:latin typeface="Calibri"/>
                <a:ea typeface="Calibri"/>
                <a:cs typeface="Calibri"/>
              </a:rPr>
              <a:t>meddyliau</a:t>
            </a:r>
            <a:r>
              <a:rPr lang="en-GB" sz="2200" b="0" i="0">
                <a:effectLst/>
                <a:latin typeface="Calibri"/>
                <a:ea typeface="Calibri"/>
                <a:cs typeface="Calibri"/>
              </a:rPr>
              <a:t> </a:t>
            </a:r>
            <a:r>
              <a:rPr lang="en-GB" sz="2200" b="0" i="0" err="1">
                <a:effectLst/>
                <a:latin typeface="Calibri"/>
                <a:ea typeface="Calibri"/>
                <a:cs typeface="Calibri"/>
              </a:rPr>
              <a:t>a’m</a:t>
            </a:r>
            <a:r>
              <a:rPr lang="en-GB" sz="2200" b="0" i="0">
                <a:effectLst/>
                <a:latin typeface="Calibri"/>
                <a:ea typeface="Calibri"/>
                <a:cs typeface="Calibri"/>
              </a:rPr>
              <a:t> barn </a:t>
            </a:r>
            <a:r>
              <a:rPr lang="en-GB" sz="2200" b="0" i="0" err="1">
                <a:effectLst/>
                <a:latin typeface="Calibri"/>
                <a:ea typeface="Calibri"/>
                <a:cs typeface="Calibri"/>
              </a:rPr>
              <a:t>fy</a:t>
            </a:r>
            <a:r>
              <a:rPr lang="en-GB" sz="2200" b="0" i="0">
                <a:effectLst/>
                <a:latin typeface="Calibri"/>
                <a:ea typeface="Calibri"/>
                <a:cs typeface="Calibri"/>
              </a:rPr>
              <a:t> </a:t>
            </a:r>
            <a:r>
              <a:rPr lang="en-GB" sz="2200" b="0" i="0" err="1">
                <a:effectLst/>
                <a:latin typeface="Calibri"/>
                <a:ea typeface="Calibri"/>
                <a:cs typeface="Calibri"/>
              </a:rPr>
              <a:t>hun</a:t>
            </a:r>
            <a:r>
              <a:rPr lang="en-GB" sz="2200" b="0" i="0">
                <a:effectLst/>
                <a:latin typeface="Calibri"/>
                <a:ea typeface="Calibri"/>
                <a:cs typeface="Calibri"/>
              </a:rPr>
              <a:t>?</a:t>
            </a:r>
          </a:p>
          <a:p>
            <a:pPr>
              <a:buFont typeface="+mj-lt"/>
              <a:buAutoNum type="arabicPeriod"/>
            </a:pPr>
            <a:r>
              <a:rPr lang="en-GB" sz="2200" b="0" i="0">
                <a:effectLst/>
                <a:latin typeface="Calibri"/>
                <a:ea typeface="Calibri"/>
                <a:cs typeface="Calibri"/>
              </a:rPr>
              <a:t>A </a:t>
            </a:r>
            <a:r>
              <a:rPr lang="en-GB" sz="2200" b="0" i="0" err="1">
                <a:effectLst/>
                <a:latin typeface="Calibri"/>
                <a:ea typeface="Calibri"/>
                <a:cs typeface="Calibri"/>
              </a:rPr>
              <a:t>yw'r</a:t>
            </a:r>
            <a:r>
              <a:rPr lang="en-GB" sz="2200" b="0" i="0">
                <a:effectLst/>
                <a:latin typeface="Calibri"/>
                <a:ea typeface="Calibri"/>
                <a:cs typeface="Calibri"/>
              </a:rPr>
              <a:t> </a:t>
            </a:r>
            <a:r>
              <a:rPr lang="en-GB" sz="2200" b="0" i="0" err="1">
                <a:effectLst/>
                <a:latin typeface="Calibri"/>
                <a:ea typeface="Calibri"/>
                <a:cs typeface="Calibri"/>
              </a:rPr>
              <a:t>cwestiwn</a:t>
            </a:r>
            <a:r>
              <a:rPr lang="en-GB" sz="2200" b="0" i="0">
                <a:effectLst/>
                <a:latin typeface="Calibri"/>
                <a:ea typeface="Calibri"/>
                <a:cs typeface="Calibri"/>
              </a:rPr>
              <a:t> </a:t>
            </a:r>
            <a:r>
              <a:rPr lang="en-GB" sz="2200" b="0" i="0" err="1">
                <a:effectLst/>
                <a:latin typeface="Calibri"/>
                <a:ea typeface="Calibri"/>
                <a:cs typeface="Calibri"/>
              </a:rPr>
              <a:t>yn</a:t>
            </a:r>
            <a:r>
              <a:rPr lang="en-GB" sz="2200" b="0" i="0">
                <a:effectLst/>
                <a:latin typeface="Calibri"/>
                <a:ea typeface="Calibri"/>
                <a:cs typeface="Calibri"/>
              </a:rPr>
              <a:t> </a:t>
            </a:r>
            <a:r>
              <a:rPr lang="en-GB" sz="2200" b="0" i="0" err="1">
                <a:effectLst/>
                <a:latin typeface="Calibri"/>
                <a:ea typeface="Calibri"/>
                <a:cs typeface="Calibri"/>
              </a:rPr>
              <a:t>hawdd</a:t>
            </a:r>
            <a:r>
              <a:rPr lang="en-GB" sz="2200" b="0" i="0">
                <a:effectLst/>
                <a:latin typeface="Calibri"/>
                <a:ea typeface="Calibri"/>
                <a:cs typeface="Calibri"/>
              </a:rPr>
              <a:t> ac </a:t>
            </a:r>
            <a:r>
              <a:rPr lang="en-GB" sz="2200" b="0" i="0" err="1">
                <a:effectLst/>
                <a:latin typeface="Calibri"/>
                <a:ea typeface="Calibri"/>
                <a:cs typeface="Calibri"/>
              </a:rPr>
              <a:t>yn</a:t>
            </a:r>
            <a:r>
              <a:rPr lang="en-GB" sz="2200" b="0" i="0">
                <a:effectLst/>
                <a:latin typeface="Calibri"/>
                <a:ea typeface="Calibri"/>
                <a:cs typeface="Calibri"/>
              </a:rPr>
              <a:t> </a:t>
            </a:r>
            <a:r>
              <a:rPr lang="en-GB" sz="2200" b="0" i="0" err="1">
                <a:effectLst/>
                <a:latin typeface="Calibri"/>
                <a:ea typeface="Calibri"/>
                <a:cs typeface="Calibri"/>
              </a:rPr>
              <a:t>llawn</a:t>
            </a:r>
            <a:r>
              <a:rPr lang="en-GB" sz="2200" b="0" i="0">
                <a:effectLst/>
                <a:latin typeface="Calibri"/>
                <a:ea typeface="Calibri"/>
                <a:cs typeface="Calibri"/>
              </a:rPr>
              <a:t> </a:t>
            </a:r>
            <a:r>
              <a:rPr lang="en-GB" sz="2200" b="0" i="0" err="1">
                <a:effectLst/>
                <a:latin typeface="Calibri"/>
                <a:ea typeface="Calibri"/>
                <a:cs typeface="Calibri"/>
              </a:rPr>
              <a:t>ymchwil</a:t>
            </a:r>
            <a:r>
              <a:rPr lang="en-GB" sz="2200" b="0" i="0">
                <a:effectLst/>
                <a:latin typeface="Calibri"/>
                <a:ea typeface="Calibri"/>
                <a:cs typeface="Calibri"/>
              </a:rPr>
              <a:t>?</a:t>
            </a:r>
          </a:p>
          <a:p>
            <a:pPr>
              <a:buFont typeface="+mj-lt"/>
              <a:buAutoNum type="arabicPeriod"/>
            </a:pPr>
            <a:r>
              <a:rPr lang="en-GB" sz="2200" b="0" i="0">
                <a:effectLst/>
                <a:latin typeface="Calibri"/>
                <a:ea typeface="Calibri"/>
                <a:cs typeface="Calibri"/>
              </a:rPr>
              <a:t>Pa </a:t>
            </a:r>
            <a:r>
              <a:rPr lang="en-GB" sz="2200" b="0" i="0" err="1">
                <a:effectLst/>
                <a:latin typeface="Calibri"/>
                <a:ea typeface="Calibri"/>
                <a:cs typeface="Calibri"/>
              </a:rPr>
              <a:t>fath</a:t>
            </a:r>
            <a:r>
              <a:rPr lang="en-GB" sz="2200" b="0" i="0">
                <a:effectLst/>
                <a:latin typeface="Calibri"/>
                <a:ea typeface="Calibri"/>
                <a:cs typeface="Calibri"/>
              </a:rPr>
              <a:t> o </a:t>
            </a:r>
            <a:r>
              <a:rPr lang="en-GB" sz="2200" b="0" i="0" err="1">
                <a:effectLst/>
                <a:latin typeface="Calibri"/>
                <a:ea typeface="Calibri"/>
                <a:cs typeface="Calibri"/>
              </a:rPr>
              <a:t>wybodaeth</a:t>
            </a:r>
            <a:r>
              <a:rPr lang="en-GB" sz="2200" b="0" i="0">
                <a:effectLst/>
                <a:latin typeface="Calibri"/>
                <a:ea typeface="Calibri"/>
                <a:cs typeface="Calibri"/>
              </a:rPr>
              <a:t> </a:t>
            </a:r>
            <a:r>
              <a:rPr lang="en-GB" sz="2200" b="0" i="0" err="1">
                <a:effectLst/>
                <a:latin typeface="Calibri"/>
                <a:ea typeface="Calibri"/>
                <a:cs typeface="Calibri"/>
              </a:rPr>
              <a:t>sydd</a:t>
            </a:r>
            <a:r>
              <a:rPr lang="en-GB" sz="2200" b="0" i="0">
                <a:effectLst/>
                <a:latin typeface="Calibri"/>
                <a:ea typeface="Calibri"/>
                <a:cs typeface="Calibri"/>
              </a:rPr>
              <a:t> </a:t>
            </a:r>
            <a:r>
              <a:rPr lang="en-GB" sz="2200" b="0" i="0" err="1">
                <a:effectLst/>
                <a:latin typeface="Calibri"/>
                <a:ea typeface="Calibri"/>
                <a:cs typeface="Calibri"/>
              </a:rPr>
              <a:t>ei</a:t>
            </a:r>
            <a:r>
              <a:rPr lang="en-GB" sz="2200" b="0" i="0">
                <a:effectLst/>
                <a:latin typeface="Calibri"/>
                <a:ea typeface="Calibri"/>
                <a:cs typeface="Calibri"/>
              </a:rPr>
              <a:t> </a:t>
            </a:r>
            <a:r>
              <a:rPr lang="en-GB" sz="2200" b="0" i="0" err="1">
                <a:effectLst/>
                <a:latin typeface="Calibri"/>
                <a:ea typeface="Calibri"/>
                <a:cs typeface="Calibri"/>
              </a:rPr>
              <a:t>hangen</a:t>
            </a:r>
            <a:r>
              <a:rPr lang="en-GB" sz="2200" b="0" i="0">
                <a:effectLst/>
                <a:latin typeface="Calibri"/>
                <a:ea typeface="Calibri"/>
                <a:cs typeface="Calibri"/>
              </a:rPr>
              <a:t> </a:t>
            </a:r>
            <a:r>
              <a:rPr lang="en-GB" sz="2200" b="0" i="0" err="1">
                <a:effectLst/>
                <a:latin typeface="Calibri"/>
                <a:ea typeface="Calibri"/>
                <a:cs typeface="Calibri"/>
              </a:rPr>
              <a:t>arnaf</a:t>
            </a:r>
            <a:r>
              <a:rPr lang="en-GB" sz="2200" b="0" i="0">
                <a:effectLst/>
                <a:latin typeface="Calibri"/>
                <a:ea typeface="Calibri"/>
                <a:cs typeface="Calibri"/>
              </a:rPr>
              <a:t> </a:t>
            </a:r>
            <a:r>
              <a:rPr lang="en-GB" sz="2200" b="0" i="0" err="1">
                <a:effectLst/>
                <a:latin typeface="Calibri"/>
                <a:ea typeface="Calibri"/>
                <a:cs typeface="Calibri"/>
              </a:rPr>
              <a:t>i</a:t>
            </a:r>
            <a:r>
              <a:rPr lang="en-GB" sz="2200" b="0" i="0">
                <a:effectLst/>
                <a:latin typeface="Calibri"/>
                <a:ea typeface="Calibri"/>
                <a:cs typeface="Calibri"/>
              </a:rPr>
              <a:t> </a:t>
            </a:r>
            <a:r>
              <a:rPr lang="en-GB" sz="2200" b="0" i="0" err="1">
                <a:effectLst/>
                <a:latin typeface="Calibri"/>
                <a:ea typeface="Calibri"/>
                <a:cs typeface="Calibri"/>
              </a:rPr>
              <a:t>ateb</a:t>
            </a:r>
            <a:r>
              <a:rPr lang="en-GB" sz="2200" b="0" i="0">
                <a:effectLst/>
                <a:latin typeface="Calibri"/>
                <a:ea typeface="Calibri"/>
                <a:cs typeface="Calibri"/>
              </a:rPr>
              <a:t> y </a:t>
            </a:r>
            <a:r>
              <a:rPr lang="en-GB" sz="2200" b="0" i="0" err="1">
                <a:effectLst/>
                <a:latin typeface="Calibri"/>
                <a:ea typeface="Calibri"/>
                <a:cs typeface="Calibri"/>
              </a:rPr>
              <a:t>cwestiwn</a:t>
            </a:r>
            <a:r>
              <a:rPr lang="en-GB" sz="2200" b="0" i="0">
                <a:effectLst/>
                <a:latin typeface="Calibri"/>
                <a:ea typeface="Calibri"/>
                <a:cs typeface="Calibri"/>
              </a:rPr>
              <a:t> </a:t>
            </a:r>
            <a:r>
              <a:rPr lang="en-GB" sz="2200" b="0" i="0" err="1">
                <a:effectLst/>
                <a:latin typeface="Calibri"/>
                <a:ea typeface="Calibri"/>
                <a:cs typeface="Calibri"/>
              </a:rPr>
              <a:t>ymchwil</a:t>
            </a:r>
            <a:r>
              <a:rPr lang="en-GB" sz="2200" b="0" i="0">
                <a:effectLst/>
                <a:latin typeface="Calibri"/>
                <a:ea typeface="Calibri"/>
                <a:cs typeface="Calibri"/>
              </a:rPr>
              <a:t>? A </a:t>
            </a:r>
            <a:r>
              <a:rPr lang="en-GB" sz="2200" b="0" i="0" err="1">
                <a:effectLst/>
                <a:latin typeface="Calibri"/>
                <a:ea typeface="Calibri"/>
                <a:cs typeface="Calibri"/>
              </a:rPr>
              <a:t>yw</a:t>
            </a:r>
            <a:r>
              <a:rPr lang="en-GB" sz="2200" b="0" i="0">
                <a:effectLst/>
                <a:latin typeface="Calibri"/>
                <a:ea typeface="Calibri"/>
                <a:cs typeface="Calibri"/>
              </a:rPr>
              <a:t> </a:t>
            </a:r>
            <a:r>
              <a:rPr lang="en-GB" sz="2200" b="0" i="0" err="1">
                <a:effectLst/>
                <a:latin typeface="Calibri"/>
                <a:ea typeface="Calibri"/>
                <a:cs typeface="Calibri"/>
              </a:rPr>
              <a:t>cwmpas</a:t>
            </a:r>
            <a:r>
              <a:rPr lang="en-GB" sz="2200" b="0" i="0">
                <a:effectLst/>
                <a:latin typeface="Calibri"/>
                <a:ea typeface="Calibri"/>
                <a:cs typeface="Calibri"/>
              </a:rPr>
              <a:t> y </a:t>
            </a:r>
            <a:r>
              <a:rPr lang="en-GB" sz="2200" b="0" i="0" err="1">
                <a:effectLst/>
                <a:latin typeface="Calibri"/>
                <a:ea typeface="Calibri"/>
                <a:cs typeface="Calibri"/>
              </a:rPr>
              <a:t>wybodaeth</a:t>
            </a:r>
            <a:r>
              <a:rPr lang="en-GB" sz="2200" b="0" i="0">
                <a:effectLst/>
                <a:latin typeface="Calibri"/>
                <a:ea typeface="Calibri"/>
                <a:cs typeface="Calibri"/>
              </a:rPr>
              <a:t> hon </a:t>
            </a:r>
            <a:r>
              <a:rPr lang="en-GB" sz="2200" b="0" i="0" err="1">
                <a:effectLst/>
                <a:latin typeface="Calibri"/>
                <a:ea typeface="Calibri"/>
                <a:cs typeface="Calibri"/>
              </a:rPr>
              <a:t>yn</a:t>
            </a:r>
            <a:r>
              <a:rPr lang="en-GB" sz="2200" b="0" i="0">
                <a:effectLst/>
                <a:latin typeface="Calibri"/>
                <a:ea typeface="Calibri"/>
                <a:cs typeface="Calibri"/>
              </a:rPr>
              <a:t> </a:t>
            </a:r>
            <a:r>
              <a:rPr lang="en-GB" sz="2200" b="0" i="0" err="1">
                <a:effectLst/>
                <a:latin typeface="Calibri"/>
                <a:ea typeface="Calibri"/>
                <a:cs typeface="Calibri"/>
              </a:rPr>
              <a:t>rhesymol</a:t>
            </a:r>
            <a:r>
              <a:rPr lang="en-GB" sz="2200" b="0" i="0">
                <a:effectLst/>
                <a:latin typeface="Calibri"/>
                <a:ea typeface="Calibri"/>
                <a:cs typeface="Calibri"/>
              </a:rPr>
              <a:t> (</a:t>
            </a:r>
            <a:r>
              <a:rPr lang="en-GB" sz="2200" b="0" i="0" err="1">
                <a:effectLst/>
                <a:latin typeface="Calibri"/>
                <a:ea typeface="Calibri"/>
                <a:cs typeface="Calibri"/>
              </a:rPr>
              <a:t>e.e.</a:t>
            </a:r>
            <a:r>
              <a:rPr lang="en-GB" sz="2200" b="0" i="0">
                <a:effectLst/>
                <a:latin typeface="Calibri"/>
                <a:ea typeface="Calibri"/>
                <a:cs typeface="Calibri"/>
              </a:rPr>
              <a:t>, a </a:t>
            </a:r>
            <a:r>
              <a:rPr lang="en-GB" sz="2200" b="0" i="0" err="1">
                <a:effectLst/>
                <a:latin typeface="Calibri"/>
                <a:ea typeface="Calibri"/>
                <a:cs typeface="Calibri"/>
              </a:rPr>
              <a:t>allaf</a:t>
            </a:r>
            <a:r>
              <a:rPr lang="en-GB" sz="2200" b="0" i="0">
                <a:effectLst/>
                <a:latin typeface="Calibri"/>
                <a:ea typeface="Calibri"/>
                <a:cs typeface="Calibri"/>
              </a:rPr>
              <a:t> </a:t>
            </a:r>
            <a:r>
              <a:rPr lang="en-GB" sz="2200" b="0" i="0" err="1">
                <a:effectLst/>
                <a:latin typeface="Calibri"/>
                <a:ea typeface="Calibri"/>
                <a:cs typeface="Calibri"/>
              </a:rPr>
              <a:t>ymchwilio</a:t>
            </a:r>
            <a:r>
              <a:rPr lang="en-GB" sz="2200" b="0" i="0">
                <a:effectLst/>
                <a:latin typeface="Calibri"/>
                <a:ea typeface="Calibri"/>
                <a:cs typeface="Calibri"/>
              </a:rPr>
              <a:t> </a:t>
            </a:r>
            <a:r>
              <a:rPr lang="en-GB" sz="2200" b="0" i="0" err="1">
                <a:effectLst/>
                <a:latin typeface="Calibri"/>
                <a:ea typeface="Calibri"/>
                <a:cs typeface="Calibri"/>
              </a:rPr>
              <a:t>i</a:t>
            </a:r>
            <a:r>
              <a:rPr lang="en-GB" sz="2200" b="0" i="0">
                <a:effectLst/>
                <a:latin typeface="Calibri"/>
                <a:ea typeface="Calibri"/>
                <a:cs typeface="Calibri"/>
              </a:rPr>
              <a:t> 30 o </a:t>
            </a:r>
            <a:r>
              <a:rPr lang="en-GB" sz="2200" b="0" i="0" err="1">
                <a:effectLst/>
                <a:latin typeface="Calibri"/>
                <a:ea typeface="Calibri"/>
                <a:cs typeface="Calibri"/>
              </a:rPr>
              <a:t>raglenni</a:t>
            </a:r>
            <a:r>
              <a:rPr lang="en-GB" sz="2200" b="0" i="0">
                <a:effectLst/>
                <a:latin typeface="Calibri"/>
                <a:ea typeface="Calibri"/>
                <a:cs typeface="Calibri"/>
              </a:rPr>
              <a:t> </a:t>
            </a:r>
            <a:r>
              <a:rPr lang="en-GB" sz="2200" b="0" i="0" err="1">
                <a:effectLst/>
                <a:latin typeface="Calibri"/>
                <a:ea typeface="Calibri"/>
                <a:cs typeface="Calibri"/>
              </a:rPr>
              <a:t>ysgrifennu</a:t>
            </a:r>
            <a:r>
              <a:rPr lang="en-GB" sz="2200" b="0" i="0">
                <a:effectLst/>
                <a:latin typeface="Calibri"/>
                <a:ea typeface="Calibri"/>
                <a:cs typeface="Calibri"/>
              </a:rPr>
              <a:t> </a:t>
            </a:r>
            <a:r>
              <a:rPr lang="en-GB" sz="2200" b="0" i="0" err="1">
                <a:effectLst/>
                <a:latin typeface="Calibri"/>
                <a:ea typeface="Calibri"/>
                <a:cs typeface="Calibri"/>
              </a:rPr>
              <a:t>ar-lein</a:t>
            </a:r>
            <a:r>
              <a:rPr lang="en-GB" sz="2200" b="0" i="0">
                <a:effectLst/>
                <a:latin typeface="Calibri"/>
                <a:ea typeface="Calibri"/>
                <a:cs typeface="Calibri"/>
              </a:rPr>
              <a:t> a </a:t>
            </a:r>
            <a:r>
              <a:rPr lang="en-GB" sz="2200" b="0" i="0" err="1">
                <a:effectLst/>
                <a:latin typeface="Calibri"/>
                <a:ea typeface="Calibri"/>
                <a:cs typeface="Calibri"/>
              </a:rPr>
              <a:t>ddatblygwyd</a:t>
            </a:r>
            <a:r>
              <a:rPr lang="en-GB" sz="2200" b="0" i="0">
                <a:effectLst/>
                <a:latin typeface="Calibri"/>
                <a:ea typeface="Calibri"/>
                <a:cs typeface="Calibri"/>
              </a:rPr>
              <a:t> </a:t>
            </a:r>
            <a:r>
              <a:rPr lang="en-GB" sz="2200" b="0" i="0" err="1">
                <a:effectLst/>
                <a:latin typeface="Calibri"/>
                <a:ea typeface="Calibri"/>
                <a:cs typeface="Calibri"/>
              </a:rPr>
              <a:t>dros</a:t>
            </a:r>
            <a:r>
              <a:rPr lang="en-GB" sz="2200" b="0" i="0">
                <a:effectLst/>
                <a:latin typeface="Calibri"/>
                <a:ea typeface="Calibri"/>
                <a:cs typeface="Calibri"/>
              </a:rPr>
              <a:t> </a:t>
            </a:r>
            <a:r>
              <a:rPr lang="en-GB" sz="2200" b="0" i="0" err="1">
                <a:effectLst/>
                <a:latin typeface="Calibri"/>
                <a:ea typeface="Calibri"/>
                <a:cs typeface="Calibri"/>
              </a:rPr>
              <a:t>gyfnod</a:t>
            </a:r>
            <a:r>
              <a:rPr lang="en-GB" sz="2200" b="0" i="0">
                <a:effectLst/>
                <a:latin typeface="Calibri"/>
                <a:ea typeface="Calibri"/>
                <a:cs typeface="Calibri"/>
              </a:rPr>
              <a:t> o 10 </a:t>
            </a:r>
            <a:r>
              <a:rPr lang="en-GB" sz="2200" b="0" i="0" err="1">
                <a:effectLst/>
                <a:latin typeface="Calibri"/>
                <a:ea typeface="Calibri"/>
                <a:cs typeface="Calibri"/>
              </a:rPr>
              <a:t>mlynedd</a:t>
            </a:r>
            <a:r>
              <a:rPr lang="en-GB" sz="2200" b="0" i="0">
                <a:effectLst/>
                <a:latin typeface="Calibri"/>
                <a:ea typeface="Calibri"/>
                <a:cs typeface="Calibri"/>
              </a:rPr>
              <a:t>?)</a:t>
            </a:r>
          </a:p>
          <a:p>
            <a:pPr>
              <a:buFont typeface="+mj-lt"/>
              <a:buAutoNum type="arabicPeriod"/>
            </a:pPr>
            <a:r>
              <a:rPr lang="en-GB" sz="2200" b="0" i="0">
                <a:effectLst/>
                <a:latin typeface="Calibri"/>
                <a:ea typeface="Calibri"/>
                <a:cs typeface="Calibri"/>
              </a:rPr>
              <a:t>O </a:t>
            </a:r>
            <a:r>
              <a:rPr lang="en-GB" sz="2200" b="0" i="0" err="1">
                <a:effectLst/>
                <a:latin typeface="Calibri"/>
                <a:ea typeface="Calibri"/>
                <a:cs typeface="Calibri"/>
              </a:rPr>
              <a:t>ystyried</a:t>
            </a:r>
            <a:r>
              <a:rPr lang="en-GB" sz="2200" b="0" i="0">
                <a:effectLst/>
                <a:latin typeface="Calibri"/>
                <a:ea typeface="Calibri"/>
                <a:cs typeface="Calibri"/>
              </a:rPr>
              <a:t> math a </a:t>
            </a:r>
            <a:r>
              <a:rPr lang="en-GB" sz="2200" b="0" i="0" err="1">
                <a:effectLst/>
                <a:latin typeface="Calibri"/>
                <a:ea typeface="Calibri"/>
                <a:cs typeface="Calibri"/>
              </a:rPr>
              <a:t>chwmpas</a:t>
            </a:r>
            <a:r>
              <a:rPr lang="en-GB" sz="2200" b="0" i="0">
                <a:effectLst/>
                <a:latin typeface="Calibri"/>
                <a:ea typeface="Calibri"/>
                <a:cs typeface="Calibri"/>
              </a:rPr>
              <a:t> y </a:t>
            </a:r>
            <a:r>
              <a:rPr lang="en-GB" sz="2200" b="0" i="0" err="1">
                <a:effectLst/>
                <a:latin typeface="Calibri"/>
                <a:ea typeface="Calibri"/>
                <a:cs typeface="Calibri"/>
              </a:rPr>
              <a:t>wybodaeth</a:t>
            </a:r>
            <a:r>
              <a:rPr lang="en-GB" sz="2200" b="0" i="0">
                <a:effectLst/>
                <a:latin typeface="Calibri"/>
                <a:ea typeface="Calibri"/>
                <a:cs typeface="Calibri"/>
              </a:rPr>
              <a:t> </a:t>
            </a:r>
            <a:r>
              <a:rPr lang="en-GB" sz="2200" b="0" i="0" err="1">
                <a:effectLst/>
                <a:latin typeface="Calibri"/>
                <a:ea typeface="Calibri"/>
                <a:cs typeface="Calibri"/>
              </a:rPr>
              <a:t>sydd</a:t>
            </a:r>
            <a:r>
              <a:rPr lang="en-GB" sz="2200" b="0" i="0">
                <a:effectLst/>
                <a:latin typeface="Calibri"/>
                <a:ea typeface="Calibri"/>
                <a:cs typeface="Calibri"/>
              </a:rPr>
              <a:t> </a:t>
            </a:r>
            <a:r>
              <a:rPr lang="en-GB" sz="2200" b="0" i="0" err="1">
                <a:effectLst/>
                <a:latin typeface="Calibri"/>
                <a:ea typeface="Calibri"/>
                <a:cs typeface="Calibri"/>
              </a:rPr>
              <a:t>ei</a:t>
            </a:r>
            <a:r>
              <a:rPr lang="en-GB" sz="2200" b="0" i="0">
                <a:effectLst/>
                <a:latin typeface="Calibri"/>
                <a:ea typeface="Calibri"/>
                <a:cs typeface="Calibri"/>
              </a:rPr>
              <a:t> </a:t>
            </a:r>
            <a:r>
              <a:rPr lang="en-GB" sz="2200" b="0" i="0" err="1">
                <a:effectLst/>
                <a:latin typeface="Calibri"/>
                <a:ea typeface="Calibri"/>
                <a:cs typeface="Calibri"/>
              </a:rPr>
              <a:t>hangen</a:t>
            </a:r>
            <a:r>
              <a:rPr lang="en-GB" sz="2200" b="0" i="0">
                <a:effectLst/>
                <a:latin typeface="Calibri"/>
                <a:ea typeface="Calibri"/>
                <a:cs typeface="Calibri"/>
              </a:rPr>
              <a:t> </a:t>
            </a:r>
            <a:r>
              <a:rPr lang="en-GB" sz="2200" b="0" i="0" err="1">
                <a:effectLst/>
                <a:latin typeface="Calibri"/>
                <a:ea typeface="Calibri"/>
                <a:cs typeface="Calibri"/>
              </a:rPr>
              <a:t>arnaf</a:t>
            </a:r>
            <a:r>
              <a:rPr lang="en-GB" sz="2200" b="0" i="0">
                <a:effectLst/>
                <a:latin typeface="Calibri"/>
                <a:ea typeface="Calibri"/>
                <a:cs typeface="Calibri"/>
              </a:rPr>
              <a:t>, a </a:t>
            </a:r>
            <a:r>
              <a:rPr lang="en-GB" sz="2200" b="0" i="0" err="1">
                <a:effectLst/>
                <a:latin typeface="Calibri"/>
                <a:ea typeface="Calibri"/>
                <a:cs typeface="Calibri"/>
              </a:rPr>
              <a:t>yw</a:t>
            </a:r>
            <a:r>
              <a:rPr lang="en-GB" sz="2200" b="0" i="0">
                <a:effectLst/>
                <a:latin typeface="Calibri"/>
                <a:ea typeface="Calibri"/>
                <a:cs typeface="Calibri"/>
              </a:rPr>
              <a:t> </a:t>
            </a:r>
            <a:r>
              <a:rPr lang="en-GB" sz="2200" b="0" i="0" err="1">
                <a:effectLst/>
                <a:latin typeface="Calibri"/>
                <a:ea typeface="Calibri"/>
                <a:cs typeface="Calibri"/>
              </a:rPr>
              <a:t>fy</a:t>
            </a:r>
            <a:r>
              <a:rPr lang="en-GB" sz="2200" b="0" i="0">
                <a:effectLst/>
                <a:latin typeface="Calibri"/>
                <a:ea typeface="Calibri"/>
                <a:cs typeface="Calibri"/>
              </a:rPr>
              <a:t> </a:t>
            </a:r>
            <a:r>
              <a:rPr lang="en-GB" sz="2200" b="0" i="0" err="1">
                <a:effectLst/>
                <a:latin typeface="Calibri"/>
                <a:ea typeface="Calibri"/>
                <a:cs typeface="Calibri"/>
              </a:rPr>
              <a:t>nghwestiwn</a:t>
            </a:r>
            <a:r>
              <a:rPr lang="en-GB" sz="2200" b="0" i="0">
                <a:effectLst/>
                <a:latin typeface="Calibri"/>
                <a:ea typeface="Calibri"/>
                <a:cs typeface="Calibri"/>
              </a:rPr>
              <a:t> </a:t>
            </a:r>
            <a:r>
              <a:rPr lang="en-GB" sz="2200" b="0" i="0" err="1">
                <a:effectLst/>
                <a:latin typeface="Calibri"/>
                <a:ea typeface="Calibri"/>
                <a:cs typeface="Calibri"/>
              </a:rPr>
              <a:t>yn</a:t>
            </a:r>
            <a:r>
              <a:rPr lang="en-GB" sz="2200" b="0" i="0">
                <a:effectLst/>
                <a:latin typeface="Calibri"/>
                <a:ea typeface="Calibri"/>
                <a:cs typeface="Calibri"/>
              </a:rPr>
              <a:t> </a:t>
            </a:r>
            <a:r>
              <a:rPr lang="en-GB" sz="2200" b="0" i="0" err="1">
                <a:effectLst/>
                <a:latin typeface="Calibri"/>
                <a:ea typeface="Calibri"/>
                <a:cs typeface="Calibri"/>
              </a:rPr>
              <a:t>rhy</a:t>
            </a:r>
            <a:r>
              <a:rPr lang="en-GB" sz="2200" b="0" i="0">
                <a:effectLst/>
                <a:latin typeface="Calibri"/>
                <a:ea typeface="Calibri"/>
                <a:cs typeface="Calibri"/>
              </a:rPr>
              <a:t> </a:t>
            </a:r>
            <a:r>
              <a:rPr lang="en-GB" sz="2200" b="0" i="0" err="1">
                <a:effectLst/>
                <a:latin typeface="Calibri"/>
                <a:ea typeface="Calibri"/>
                <a:cs typeface="Calibri"/>
              </a:rPr>
              <a:t>eang</a:t>
            </a:r>
            <a:r>
              <a:rPr lang="en-GB" sz="2200" b="0" i="0">
                <a:effectLst/>
                <a:latin typeface="Calibri"/>
                <a:ea typeface="Calibri"/>
                <a:cs typeface="Calibri"/>
              </a:rPr>
              <a:t>, </a:t>
            </a:r>
            <a:r>
              <a:rPr lang="en-GB" sz="2200" b="0" i="0" err="1">
                <a:effectLst/>
                <a:latin typeface="Calibri"/>
                <a:ea typeface="Calibri"/>
                <a:cs typeface="Calibri"/>
              </a:rPr>
              <a:t>yn</a:t>
            </a:r>
            <a:r>
              <a:rPr lang="en-GB" sz="2200" b="0" i="0">
                <a:effectLst/>
                <a:latin typeface="Calibri"/>
                <a:ea typeface="Calibri"/>
                <a:cs typeface="Calibri"/>
              </a:rPr>
              <a:t> </a:t>
            </a:r>
            <a:r>
              <a:rPr lang="en-GB" sz="2200" b="0" i="0" err="1">
                <a:effectLst/>
                <a:latin typeface="Calibri"/>
                <a:ea typeface="Calibri"/>
                <a:cs typeface="Calibri"/>
              </a:rPr>
              <a:t>rhy</a:t>
            </a:r>
            <a:r>
              <a:rPr lang="en-GB" sz="2200" b="0" i="0">
                <a:effectLst/>
                <a:latin typeface="Calibri"/>
                <a:ea typeface="Calibri"/>
                <a:cs typeface="Calibri"/>
              </a:rPr>
              <a:t> </a:t>
            </a:r>
            <a:r>
              <a:rPr lang="en-GB" sz="2200" b="0" i="0" err="1">
                <a:effectLst/>
                <a:latin typeface="Calibri"/>
                <a:ea typeface="Calibri"/>
                <a:cs typeface="Calibri"/>
              </a:rPr>
              <a:t>gyfyng</a:t>
            </a:r>
            <a:r>
              <a:rPr lang="en-GB" sz="2200" b="0" i="0">
                <a:effectLst/>
                <a:latin typeface="Calibri"/>
                <a:ea typeface="Calibri"/>
                <a:cs typeface="Calibri"/>
              </a:rPr>
              <a:t>, </a:t>
            </a:r>
            <a:r>
              <a:rPr lang="en-GB" sz="2200" b="0" i="0" err="1">
                <a:effectLst/>
                <a:latin typeface="Calibri"/>
                <a:ea typeface="Calibri"/>
                <a:cs typeface="Calibri"/>
              </a:rPr>
              <a:t>neu'n</a:t>
            </a:r>
            <a:r>
              <a:rPr lang="en-GB" sz="2200" b="0" i="0">
                <a:effectLst/>
                <a:latin typeface="Calibri"/>
                <a:ea typeface="Calibri"/>
                <a:cs typeface="Calibri"/>
              </a:rPr>
              <a:t> </a:t>
            </a:r>
            <a:r>
              <a:rPr lang="en-GB" sz="2200" b="0" i="0" err="1">
                <a:effectLst/>
                <a:latin typeface="Calibri"/>
                <a:ea typeface="Calibri"/>
                <a:cs typeface="Calibri"/>
              </a:rPr>
              <a:t>iawn</a:t>
            </a:r>
            <a:r>
              <a:rPr lang="en-GB" sz="2200" b="0" i="0">
                <a:effectLst/>
                <a:latin typeface="Calibri"/>
                <a:ea typeface="Calibri"/>
                <a:cs typeface="Calibri"/>
              </a:rPr>
              <a:t>?</a:t>
            </a:r>
          </a:p>
          <a:p>
            <a:pPr>
              <a:buFont typeface="+mj-lt"/>
              <a:buAutoNum type="arabicPeriod"/>
            </a:pPr>
            <a:r>
              <a:rPr lang="en-GB" sz="2200" b="0" i="0">
                <a:effectLst/>
                <a:latin typeface="Calibri"/>
                <a:ea typeface="Calibri"/>
                <a:cs typeface="Calibri"/>
              </a:rPr>
              <a:t>Pa </a:t>
            </a:r>
            <a:r>
              <a:rPr lang="en-GB" sz="2200" b="0" i="0" err="1">
                <a:effectLst/>
                <a:latin typeface="Calibri"/>
                <a:ea typeface="Calibri"/>
                <a:cs typeface="Calibri"/>
              </a:rPr>
              <a:t>ffynonellau</a:t>
            </a:r>
            <a:r>
              <a:rPr lang="en-GB" sz="2200" b="0" i="0">
                <a:effectLst/>
                <a:latin typeface="Calibri"/>
                <a:ea typeface="Calibri"/>
                <a:cs typeface="Calibri"/>
              </a:rPr>
              <a:t> </a:t>
            </a:r>
            <a:r>
              <a:rPr lang="en-GB" sz="2200" b="0" i="0" err="1">
                <a:effectLst/>
                <a:latin typeface="Calibri"/>
                <a:ea typeface="Calibri"/>
                <a:cs typeface="Calibri"/>
              </a:rPr>
              <a:t>fydd</a:t>
            </a:r>
            <a:r>
              <a:rPr lang="en-GB" sz="2200" b="0" i="0">
                <a:effectLst/>
                <a:latin typeface="Calibri"/>
                <a:ea typeface="Calibri"/>
                <a:cs typeface="Calibri"/>
              </a:rPr>
              <a:t> </a:t>
            </a:r>
            <a:r>
              <a:rPr lang="en-GB" sz="2200" b="0" i="0" err="1">
                <a:effectLst/>
                <a:latin typeface="Calibri"/>
                <a:ea typeface="Calibri"/>
                <a:cs typeface="Calibri"/>
              </a:rPr>
              <a:t>yn</a:t>
            </a:r>
            <a:r>
              <a:rPr lang="en-GB" sz="2200" b="0" i="0">
                <a:effectLst/>
                <a:latin typeface="Calibri"/>
                <a:ea typeface="Calibri"/>
                <a:cs typeface="Calibri"/>
              </a:rPr>
              <a:t> </a:t>
            </a:r>
            <a:r>
              <a:rPr lang="en-GB" sz="2200" b="0" i="0" err="1">
                <a:effectLst/>
                <a:latin typeface="Calibri"/>
                <a:ea typeface="Calibri"/>
                <a:cs typeface="Calibri"/>
              </a:rPr>
              <a:t>gallu</a:t>
            </a:r>
            <a:r>
              <a:rPr lang="en-GB" sz="2200" b="0" i="0">
                <a:effectLst/>
                <a:latin typeface="Calibri"/>
                <a:ea typeface="Calibri"/>
                <a:cs typeface="Calibri"/>
              </a:rPr>
              <a:t> </a:t>
            </a:r>
            <a:r>
              <a:rPr lang="en-GB" sz="2200" b="0" i="0" err="1">
                <a:effectLst/>
                <a:latin typeface="Calibri"/>
                <a:ea typeface="Calibri"/>
                <a:cs typeface="Calibri"/>
              </a:rPr>
              <a:t>darparu’r</a:t>
            </a:r>
            <a:r>
              <a:rPr lang="en-GB" sz="2200" b="0" i="0">
                <a:effectLst/>
                <a:latin typeface="Calibri"/>
                <a:ea typeface="Calibri"/>
                <a:cs typeface="Calibri"/>
              </a:rPr>
              <a:t> </a:t>
            </a:r>
            <a:r>
              <a:rPr lang="en-GB" sz="2200" b="0" i="0" err="1">
                <a:effectLst/>
                <a:latin typeface="Calibri"/>
                <a:ea typeface="Calibri"/>
                <a:cs typeface="Calibri"/>
              </a:rPr>
              <a:t>wybodaeth</a:t>
            </a:r>
            <a:r>
              <a:rPr lang="en-GB" sz="2200" b="0" i="0">
                <a:effectLst/>
                <a:latin typeface="Calibri"/>
                <a:ea typeface="Calibri"/>
                <a:cs typeface="Calibri"/>
              </a:rPr>
              <a:t> </a:t>
            </a:r>
            <a:r>
              <a:rPr lang="en-GB" sz="2200" b="0" i="0" err="1">
                <a:effectLst/>
                <a:latin typeface="Calibri"/>
                <a:ea typeface="Calibri"/>
                <a:cs typeface="Calibri"/>
              </a:rPr>
              <a:t>sydd</a:t>
            </a:r>
            <a:r>
              <a:rPr lang="en-GB" sz="2200" b="0" i="0">
                <a:effectLst/>
                <a:latin typeface="Calibri"/>
                <a:ea typeface="Calibri"/>
                <a:cs typeface="Calibri"/>
              </a:rPr>
              <a:t> </a:t>
            </a:r>
            <a:r>
              <a:rPr lang="en-GB" sz="2200" b="0" i="0" err="1">
                <a:effectLst/>
                <a:latin typeface="Calibri"/>
                <a:ea typeface="Calibri"/>
                <a:cs typeface="Calibri"/>
              </a:rPr>
              <a:t>ei</a:t>
            </a:r>
            <a:r>
              <a:rPr lang="en-GB" sz="2200" b="0" i="0">
                <a:effectLst/>
                <a:latin typeface="Calibri"/>
                <a:ea typeface="Calibri"/>
                <a:cs typeface="Calibri"/>
              </a:rPr>
              <a:t> </a:t>
            </a:r>
            <a:r>
              <a:rPr lang="en-GB" sz="2200" b="0" i="0" err="1">
                <a:effectLst/>
                <a:latin typeface="Calibri"/>
                <a:ea typeface="Calibri"/>
                <a:cs typeface="Calibri"/>
              </a:rPr>
              <a:t>hangen</a:t>
            </a:r>
            <a:r>
              <a:rPr lang="en-GB" sz="2200" b="0" i="0">
                <a:effectLst/>
                <a:latin typeface="Calibri"/>
                <a:ea typeface="Calibri"/>
                <a:cs typeface="Calibri"/>
              </a:rPr>
              <a:t> </a:t>
            </a:r>
            <a:r>
              <a:rPr lang="en-GB" sz="2200" b="0" i="0" err="1">
                <a:effectLst/>
                <a:latin typeface="Calibri"/>
                <a:ea typeface="Calibri"/>
                <a:cs typeface="Calibri"/>
              </a:rPr>
              <a:t>arnaf</a:t>
            </a:r>
            <a:r>
              <a:rPr lang="en-GB" sz="2200" b="0" i="0">
                <a:effectLst/>
                <a:latin typeface="Calibri"/>
                <a:ea typeface="Calibri"/>
                <a:cs typeface="Calibri"/>
              </a:rPr>
              <a:t> </a:t>
            </a:r>
            <a:r>
              <a:rPr lang="en-GB" sz="2200" b="0" i="0" err="1">
                <a:effectLst/>
                <a:latin typeface="Calibri"/>
                <a:ea typeface="Calibri"/>
                <a:cs typeface="Calibri"/>
              </a:rPr>
              <a:t>i</a:t>
            </a:r>
            <a:r>
              <a:rPr lang="en-GB" sz="2200" b="0" i="0">
                <a:effectLst/>
                <a:latin typeface="Calibri"/>
                <a:ea typeface="Calibri"/>
                <a:cs typeface="Calibri"/>
              </a:rPr>
              <a:t> </a:t>
            </a:r>
            <a:r>
              <a:rPr lang="en-GB" sz="2200" b="0" i="0" err="1">
                <a:effectLst/>
                <a:latin typeface="Calibri"/>
                <a:ea typeface="Calibri"/>
                <a:cs typeface="Calibri"/>
              </a:rPr>
              <a:t>ateb</a:t>
            </a:r>
            <a:r>
              <a:rPr lang="en-GB" sz="2200" b="0" i="0">
                <a:effectLst/>
                <a:latin typeface="Calibri"/>
                <a:ea typeface="Calibri"/>
                <a:cs typeface="Calibri"/>
              </a:rPr>
              <a:t> </a:t>
            </a:r>
            <a:r>
              <a:rPr lang="en-GB" sz="2200" b="0" i="0" err="1">
                <a:effectLst/>
                <a:latin typeface="Calibri"/>
                <a:ea typeface="Calibri"/>
                <a:cs typeface="Calibri"/>
              </a:rPr>
              <a:t>fy</a:t>
            </a:r>
            <a:r>
              <a:rPr lang="en-GB" sz="2200" b="0" i="0">
                <a:effectLst/>
                <a:latin typeface="Calibri"/>
                <a:ea typeface="Calibri"/>
                <a:cs typeface="Calibri"/>
              </a:rPr>
              <a:t> </a:t>
            </a:r>
            <a:r>
              <a:rPr lang="en-GB" sz="2200" b="0" i="0" err="1">
                <a:effectLst/>
                <a:latin typeface="Calibri"/>
                <a:ea typeface="Calibri"/>
                <a:cs typeface="Calibri"/>
              </a:rPr>
              <a:t>nghwestiwn</a:t>
            </a:r>
            <a:r>
              <a:rPr lang="en-GB" sz="2200" b="0" i="0">
                <a:effectLst/>
                <a:latin typeface="Calibri"/>
                <a:ea typeface="Calibri"/>
                <a:cs typeface="Calibri"/>
              </a:rPr>
              <a:t> </a:t>
            </a:r>
            <a:r>
              <a:rPr lang="en-GB" sz="2200" b="0" i="0" err="1">
                <a:effectLst/>
                <a:latin typeface="Calibri"/>
                <a:ea typeface="Calibri"/>
                <a:cs typeface="Calibri"/>
              </a:rPr>
              <a:t>ymchwil</a:t>
            </a:r>
            <a:r>
              <a:rPr lang="en-GB" sz="2200" b="0" i="0">
                <a:effectLst/>
                <a:latin typeface="Calibri"/>
                <a:ea typeface="Calibri"/>
                <a:cs typeface="Calibri"/>
              </a:rPr>
              <a:t> (</a:t>
            </a:r>
            <a:r>
              <a:rPr lang="en-GB" sz="2200" b="0" i="0" err="1">
                <a:effectLst/>
                <a:latin typeface="Calibri"/>
                <a:ea typeface="Calibri"/>
                <a:cs typeface="Calibri"/>
              </a:rPr>
              <a:t>cyfnodolion</a:t>
            </a:r>
            <a:r>
              <a:rPr lang="en-GB" sz="2200" b="0" i="0">
                <a:effectLst/>
                <a:latin typeface="Calibri"/>
                <a:ea typeface="Calibri"/>
                <a:cs typeface="Calibri"/>
              </a:rPr>
              <a:t>, </a:t>
            </a:r>
            <a:r>
              <a:rPr lang="en-GB" sz="2200" b="0" i="0" err="1">
                <a:effectLst/>
                <a:latin typeface="Calibri"/>
                <a:ea typeface="Calibri"/>
                <a:cs typeface="Calibri"/>
              </a:rPr>
              <a:t>llyfrau</a:t>
            </a:r>
            <a:r>
              <a:rPr lang="en-GB" sz="2200" b="0" i="0">
                <a:effectLst/>
                <a:latin typeface="Calibri"/>
                <a:ea typeface="Calibri"/>
                <a:cs typeface="Calibri"/>
              </a:rPr>
              <a:t>, </a:t>
            </a:r>
            <a:r>
              <a:rPr lang="en-GB" sz="2200" b="0" i="0" err="1">
                <a:effectLst/>
                <a:latin typeface="Calibri"/>
                <a:ea typeface="Calibri"/>
                <a:cs typeface="Calibri"/>
              </a:rPr>
              <a:t>Rhyngrwyd</a:t>
            </a:r>
            <a:r>
              <a:rPr lang="en-GB" sz="2200" b="0" i="0">
                <a:effectLst/>
                <a:latin typeface="Calibri"/>
                <a:ea typeface="Calibri"/>
                <a:cs typeface="Calibri"/>
              </a:rPr>
              <a:t>, </a:t>
            </a:r>
            <a:r>
              <a:rPr lang="en-GB" sz="2200" b="0" i="0" err="1">
                <a:effectLst/>
                <a:latin typeface="Calibri"/>
                <a:ea typeface="Calibri"/>
                <a:cs typeface="Calibri"/>
              </a:rPr>
              <a:t>dogfennau’r</a:t>
            </a:r>
            <a:r>
              <a:rPr lang="en-GB" sz="2200" b="0" i="0">
                <a:effectLst/>
                <a:latin typeface="Calibri"/>
                <a:ea typeface="Calibri"/>
                <a:cs typeface="Calibri"/>
              </a:rPr>
              <a:t> </a:t>
            </a:r>
            <a:r>
              <a:rPr lang="en-GB" sz="2200" b="0" i="0" err="1">
                <a:effectLst/>
                <a:latin typeface="Calibri"/>
                <a:ea typeface="Calibri"/>
                <a:cs typeface="Calibri"/>
              </a:rPr>
              <a:t>llywodraeth</a:t>
            </a:r>
            <a:r>
              <a:rPr lang="en-GB" sz="2200" b="0" i="0">
                <a:effectLst/>
                <a:latin typeface="Calibri"/>
                <a:ea typeface="Calibri"/>
                <a:cs typeface="Calibri"/>
              </a:rPr>
              <a:t>, </a:t>
            </a:r>
            <a:r>
              <a:rPr lang="en-GB" sz="2200" b="0" i="0" err="1">
                <a:effectLst/>
                <a:latin typeface="Calibri"/>
                <a:ea typeface="Calibri"/>
                <a:cs typeface="Calibri"/>
              </a:rPr>
              <a:t>pobl</a:t>
            </a:r>
            <a:r>
              <a:rPr lang="en-GB" sz="2200" b="0" i="0">
                <a:effectLst/>
                <a:latin typeface="Calibri"/>
                <a:ea typeface="Calibri"/>
                <a:cs typeface="Calibri"/>
              </a:rPr>
              <a:t>)?</a:t>
            </a:r>
          </a:p>
          <a:p>
            <a:pPr>
              <a:buFont typeface="+mj-lt"/>
              <a:buAutoNum type="arabicPeriod"/>
            </a:pPr>
            <a:r>
              <a:rPr lang="en-GB" sz="2200" b="0" i="0">
                <a:effectLst/>
                <a:latin typeface="Calibri"/>
                <a:ea typeface="Calibri"/>
                <a:cs typeface="Calibri"/>
              </a:rPr>
              <a:t>A </a:t>
            </a:r>
            <a:r>
              <a:rPr lang="en-GB" sz="2200" b="0" i="0" err="1">
                <a:effectLst/>
                <a:latin typeface="Calibri"/>
                <a:ea typeface="Calibri"/>
                <a:cs typeface="Calibri"/>
              </a:rPr>
              <a:t>allaf</a:t>
            </a:r>
            <a:r>
              <a:rPr lang="en-GB" sz="2200" b="0" i="0">
                <a:effectLst/>
                <a:latin typeface="Calibri"/>
                <a:ea typeface="Calibri"/>
                <a:cs typeface="Calibri"/>
              </a:rPr>
              <a:t> </a:t>
            </a:r>
            <a:r>
              <a:rPr lang="en-GB" sz="2200" b="0" i="0" err="1">
                <a:effectLst/>
                <a:latin typeface="Calibri"/>
                <a:ea typeface="Calibri"/>
                <a:cs typeface="Calibri"/>
              </a:rPr>
              <a:t>gael</a:t>
            </a:r>
            <a:r>
              <a:rPr lang="en-GB" sz="2200" b="0" i="0">
                <a:effectLst/>
                <a:latin typeface="Calibri"/>
                <a:ea typeface="Calibri"/>
                <a:cs typeface="Calibri"/>
              </a:rPr>
              <a:t> </a:t>
            </a:r>
            <a:r>
              <a:rPr lang="en-GB" sz="2200" b="0" i="0" err="1">
                <a:effectLst/>
                <a:latin typeface="Calibri"/>
                <a:ea typeface="Calibri"/>
                <a:cs typeface="Calibri"/>
              </a:rPr>
              <a:t>mynediad</a:t>
            </a:r>
            <a:r>
              <a:rPr lang="en-GB" sz="2200" b="0" i="0">
                <a:effectLst/>
                <a:latin typeface="Calibri"/>
                <a:ea typeface="Calibri"/>
                <a:cs typeface="Calibri"/>
              </a:rPr>
              <a:t> at y </a:t>
            </a:r>
            <a:r>
              <a:rPr lang="en-GB" sz="2200" b="0" i="0" err="1">
                <a:effectLst/>
                <a:latin typeface="Calibri"/>
                <a:ea typeface="Calibri"/>
                <a:cs typeface="Calibri"/>
              </a:rPr>
              <a:t>ffynonellau</a:t>
            </a:r>
            <a:r>
              <a:rPr lang="en-GB" sz="2200" b="0" i="0">
                <a:effectLst/>
                <a:latin typeface="Calibri"/>
                <a:ea typeface="Calibri"/>
                <a:cs typeface="Calibri"/>
              </a:rPr>
              <a:t> </a:t>
            </a:r>
            <a:r>
              <a:rPr lang="en-GB" sz="2200" b="0" i="0" err="1">
                <a:effectLst/>
                <a:latin typeface="Calibri"/>
                <a:ea typeface="Calibri"/>
                <a:cs typeface="Calibri"/>
              </a:rPr>
              <a:t>hyn</a:t>
            </a:r>
            <a:r>
              <a:rPr lang="en-GB" sz="2200" b="0" i="0">
                <a:effectLst/>
                <a:latin typeface="Calibri"/>
                <a:ea typeface="Calibri"/>
                <a:cs typeface="Calibri"/>
              </a:rPr>
              <a:t>?</a:t>
            </a:r>
          </a:p>
          <a:p>
            <a:pPr>
              <a:buFont typeface="+mj-lt"/>
              <a:buAutoNum type="arabicPeriod"/>
            </a:pPr>
            <a:r>
              <a:rPr lang="en-GB" sz="2200" b="0" i="0">
                <a:effectLst/>
                <a:latin typeface="Calibri"/>
                <a:ea typeface="Calibri"/>
                <a:cs typeface="Calibri"/>
              </a:rPr>
              <a:t>O </a:t>
            </a:r>
            <a:r>
              <a:rPr lang="en-GB" sz="2200" b="0" i="0" err="1">
                <a:effectLst/>
                <a:latin typeface="Calibri"/>
                <a:ea typeface="Calibri"/>
                <a:cs typeface="Calibri"/>
              </a:rPr>
              <a:t>ystyried</a:t>
            </a:r>
            <a:r>
              <a:rPr lang="en-GB" sz="2200" b="0" i="0">
                <a:effectLst/>
                <a:latin typeface="Calibri"/>
                <a:ea typeface="Calibri"/>
                <a:cs typeface="Calibri"/>
              </a:rPr>
              <a:t> </a:t>
            </a:r>
            <a:r>
              <a:rPr lang="en-GB" sz="2200" b="0" i="0" err="1">
                <a:effectLst/>
                <a:latin typeface="Calibri"/>
                <a:ea typeface="Calibri"/>
                <a:cs typeface="Calibri"/>
              </a:rPr>
              <a:t>fy</a:t>
            </a:r>
            <a:r>
              <a:rPr lang="en-GB" sz="2200" b="0" i="0">
                <a:effectLst/>
                <a:latin typeface="Calibri"/>
                <a:ea typeface="Calibri"/>
                <a:cs typeface="Calibri"/>
              </a:rPr>
              <a:t> </a:t>
            </a:r>
            <a:r>
              <a:rPr lang="en-GB" sz="2200" b="0" i="0" err="1">
                <a:effectLst/>
                <a:latin typeface="Calibri"/>
                <a:ea typeface="Calibri"/>
                <a:cs typeface="Calibri"/>
              </a:rPr>
              <a:t>atebion</a:t>
            </a:r>
            <a:r>
              <a:rPr lang="en-GB" sz="2200" b="0" i="0">
                <a:effectLst/>
                <a:latin typeface="Calibri"/>
                <a:ea typeface="Calibri"/>
                <a:cs typeface="Calibri"/>
              </a:rPr>
              <a:t> </a:t>
            </a:r>
            <a:r>
              <a:rPr lang="en-GB" sz="2200" b="0" i="0" err="1">
                <a:effectLst/>
                <a:latin typeface="Calibri"/>
                <a:ea typeface="Calibri"/>
                <a:cs typeface="Calibri"/>
              </a:rPr>
              <a:t>i'r</a:t>
            </a:r>
            <a:r>
              <a:rPr lang="en-GB" sz="2200" b="0" i="0">
                <a:effectLst/>
                <a:latin typeface="Calibri"/>
                <a:ea typeface="Calibri"/>
                <a:cs typeface="Calibri"/>
              </a:rPr>
              <a:t> </a:t>
            </a:r>
            <a:r>
              <a:rPr lang="en-GB" sz="2200" b="0" i="0" err="1">
                <a:effectLst/>
                <a:latin typeface="Calibri"/>
                <a:ea typeface="Calibri"/>
                <a:cs typeface="Calibri"/>
              </a:rPr>
              <a:t>cwestiynau</a:t>
            </a:r>
            <a:r>
              <a:rPr lang="en-GB" sz="2200" b="0" i="0">
                <a:effectLst/>
                <a:latin typeface="Calibri"/>
                <a:ea typeface="Calibri"/>
                <a:cs typeface="Calibri"/>
              </a:rPr>
              <a:t> </a:t>
            </a:r>
            <a:r>
              <a:rPr lang="en-GB" sz="2200" b="0" i="0" err="1">
                <a:effectLst/>
                <a:latin typeface="Calibri"/>
                <a:ea typeface="Calibri"/>
                <a:cs typeface="Calibri"/>
              </a:rPr>
              <a:t>uchod</a:t>
            </a:r>
            <a:r>
              <a:rPr lang="en-GB" sz="2200" b="0" i="0">
                <a:effectLst/>
                <a:latin typeface="Calibri"/>
                <a:ea typeface="Calibri"/>
                <a:cs typeface="Calibri"/>
              </a:rPr>
              <a:t>, a </a:t>
            </a:r>
            <a:r>
              <a:rPr lang="en-GB" sz="2200" b="0" i="0" err="1">
                <a:effectLst/>
                <a:latin typeface="Calibri"/>
                <a:ea typeface="Calibri"/>
                <a:cs typeface="Calibri"/>
              </a:rPr>
              <a:t>oes</a:t>
            </a:r>
            <a:r>
              <a:rPr lang="en-GB" sz="2200" b="0" i="0">
                <a:effectLst/>
                <a:latin typeface="Calibri"/>
                <a:ea typeface="Calibri"/>
                <a:cs typeface="Calibri"/>
              </a:rPr>
              <a:t> </a:t>
            </a:r>
            <a:r>
              <a:rPr lang="en-GB" sz="2200" b="0" i="0" err="1">
                <a:effectLst/>
                <a:latin typeface="Calibri"/>
                <a:ea typeface="Calibri"/>
                <a:cs typeface="Calibri"/>
              </a:rPr>
              <a:t>gennyf</a:t>
            </a:r>
            <a:r>
              <a:rPr lang="en-GB" sz="2200" b="0" i="0">
                <a:effectLst/>
                <a:latin typeface="Calibri"/>
                <a:ea typeface="Calibri"/>
                <a:cs typeface="Calibri"/>
              </a:rPr>
              <a:t> </a:t>
            </a:r>
            <a:r>
              <a:rPr lang="en-GB" sz="2200" b="0" i="0" err="1">
                <a:effectLst/>
                <a:latin typeface="Calibri"/>
                <a:ea typeface="Calibri"/>
                <a:cs typeface="Calibri"/>
              </a:rPr>
              <a:t>gwestiwn</a:t>
            </a:r>
            <a:r>
              <a:rPr lang="en-GB" sz="2200" b="0" i="0">
                <a:effectLst/>
                <a:latin typeface="Calibri"/>
                <a:ea typeface="Calibri"/>
                <a:cs typeface="Calibri"/>
              </a:rPr>
              <a:t> </a:t>
            </a:r>
            <a:r>
              <a:rPr lang="en-GB" sz="2200" b="0" i="0" err="1">
                <a:effectLst/>
                <a:latin typeface="Calibri"/>
                <a:ea typeface="Calibri"/>
                <a:cs typeface="Calibri"/>
              </a:rPr>
              <a:t>ymchwil</a:t>
            </a:r>
            <a:r>
              <a:rPr lang="en-GB" sz="2200" b="0" i="0">
                <a:effectLst/>
                <a:latin typeface="Calibri"/>
                <a:ea typeface="Calibri"/>
                <a:cs typeface="Calibri"/>
              </a:rPr>
              <a:t> o </a:t>
            </a:r>
            <a:r>
              <a:rPr lang="en-GB" sz="2200" b="0" i="0" err="1">
                <a:effectLst/>
                <a:latin typeface="Calibri"/>
                <a:ea typeface="Calibri"/>
                <a:cs typeface="Calibri"/>
              </a:rPr>
              <a:t>ansawdd</a:t>
            </a:r>
            <a:r>
              <a:rPr lang="en-GB" sz="2200" b="0" i="0">
                <a:effectLst/>
                <a:latin typeface="Calibri"/>
                <a:ea typeface="Calibri"/>
                <a:cs typeface="Calibri"/>
              </a:rPr>
              <a:t> da y </a:t>
            </a:r>
            <a:r>
              <a:rPr lang="en-GB" sz="2200" b="0" i="0" err="1">
                <a:effectLst/>
                <a:latin typeface="Calibri"/>
                <a:ea typeface="Calibri"/>
                <a:cs typeface="Calibri"/>
              </a:rPr>
              <a:t>byddaf</a:t>
            </a:r>
            <a:r>
              <a:rPr lang="en-GB" sz="2200" b="0" i="0">
                <a:effectLst/>
                <a:latin typeface="Calibri"/>
                <a:ea typeface="Calibri"/>
                <a:cs typeface="Calibri"/>
              </a:rPr>
              <a:t> </a:t>
            </a:r>
            <a:r>
              <a:rPr lang="en-GB" sz="2200" b="0" i="0" err="1">
                <a:effectLst/>
                <a:latin typeface="Calibri"/>
                <a:ea typeface="Calibri"/>
                <a:cs typeface="Calibri"/>
              </a:rPr>
              <a:t>mewn</a:t>
            </a:r>
            <a:r>
              <a:rPr lang="en-GB" sz="2200" b="0" i="0">
                <a:effectLst/>
                <a:latin typeface="Calibri"/>
                <a:ea typeface="Calibri"/>
                <a:cs typeface="Calibri"/>
              </a:rPr>
              <a:t> </a:t>
            </a:r>
            <a:r>
              <a:rPr lang="en-GB" sz="2200" b="0" i="0" err="1">
                <a:effectLst/>
                <a:latin typeface="Calibri"/>
                <a:ea typeface="Calibri"/>
                <a:cs typeface="Calibri"/>
              </a:rPr>
              <a:t>gwirionedd</a:t>
            </a:r>
            <a:r>
              <a:rPr lang="en-GB" sz="2200" b="0" i="0">
                <a:effectLst/>
                <a:latin typeface="Calibri"/>
                <a:ea typeface="Calibri"/>
                <a:cs typeface="Calibri"/>
              </a:rPr>
              <a:t> </a:t>
            </a:r>
            <a:r>
              <a:rPr lang="en-GB" sz="2200" b="0" i="0" err="1">
                <a:effectLst/>
                <a:latin typeface="Calibri"/>
                <a:ea typeface="Calibri"/>
                <a:cs typeface="Calibri"/>
              </a:rPr>
              <a:t>yn</a:t>
            </a:r>
            <a:r>
              <a:rPr lang="en-GB" sz="2200" b="0" i="0">
                <a:effectLst/>
                <a:latin typeface="Calibri"/>
                <a:ea typeface="Calibri"/>
                <a:cs typeface="Calibri"/>
              </a:rPr>
              <a:t> </a:t>
            </a:r>
            <a:r>
              <a:rPr lang="en-GB" sz="2200" b="0" i="0" err="1">
                <a:effectLst/>
                <a:latin typeface="Calibri"/>
                <a:ea typeface="Calibri"/>
                <a:cs typeface="Calibri"/>
              </a:rPr>
              <a:t>gallu</a:t>
            </a:r>
            <a:r>
              <a:rPr lang="en-GB" sz="2200" b="0" i="0">
                <a:effectLst/>
                <a:latin typeface="Calibri"/>
                <a:ea typeface="Calibri"/>
                <a:cs typeface="Calibri"/>
              </a:rPr>
              <a:t> </a:t>
            </a:r>
            <a:r>
              <a:rPr lang="en-GB" sz="2200" b="0" i="0" err="1">
                <a:effectLst/>
                <a:latin typeface="Calibri"/>
                <a:ea typeface="Calibri"/>
                <a:cs typeface="Calibri"/>
              </a:rPr>
              <a:t>ei</a:t>
            </a:r>
            <a:r>
              <a:rPr lang="en-GB" sz="2200" b="0" i="0">
                <a:effectLst/>
                <a:latin typeface="Calibri"/>
                <a:ea typeface="Calibri"/>
                <a:cs typeface="Calibri"/>
              </a:rPr>
              <a:t> </a:t>
            </a:r>
            <a:r>
              <a:rPr lang="en-GB" sz="2200" b="0" i="0" err="1">
                <a:effectLst/>
                <a:latin typeface="Calibri"/>
                <a:ea typeface="Calibri"/>
                <a:cs typeface="Calibri"/>
              </a:rPr>
              <a:t>ateb</a:t>
            </a:r>
            <a:r>
              <a:rPr lang="en-GB" sz="2200" b="0" i="0">
                <a:effectLst/>
                <a:latin typeface="Calibri"/>
                <a:ea typeface="Calibri"/>
                <a:cs typeface="Calibri"/>
              </a:rPr>
              <a:t> </a:t>
            </a:r>
            <a:r>
              <a:rPr lang="en-GB" sz="2200" b="0" i="0" err="1">
                <a:effectLst/>
                <a:latin typeface="Calibri"/>
                <a:ea typeface="Calibri"/>
                <a:cs typeface="Calibri"/>
              </a:rPr>
              <a:t>trwy</a:t>
            </a:r>
            <a:r>
              <a:rPr lang="en-GB" sz="2200" b="0" i="0">
                <a:effectLst/>
                <a:latin typeface="Calibri"/>
                <a:ea typeface="Calibri"/>
                <a:cs typeface="Calibri"/>
              </a:rPr>
              <a:t> </a:t>
            </a:r>
            <a:r>
              <a:rPr lang="en-GB" sz="2200" b="0" i="0" err="1">
                <a:effectLst/>
                <a:latin typeface="Calibri"/>
                <a:ea typeface="Calibri"/>
                <a:cs typeface="Calibri"/>
              </a:rPr>
              <a:t>wneud</a:t>
            </a:r>
            <a:r>
              <a:rPr lang="en-GB" sz="2200" b="0" i="0">
                <a:effectLst/>
                <a:latin typeface="Calibri"/>
                <a:ea typeface="Calibri"/>
                <a:cs typeface="Calibri"/>
              </a:rPr>
              <a:t> </a:t>
            </a:r>
            <a:r>
              <a:rPr lang="en-GB" sz="2200" b="0" i="0" err="1">
                <a:effectLst/>
                <a:latin typeface="Calibri"/>
                <a:ea typeface="Calibri"/>
                <a:cs typeface="Calibri"/>
              </a:rPr>
              <a:t>ymchwil</a:t>
            </a:r>
            <a:r>
              <a:rPr lang="en-GB" sz="2200" b="0" i="0">
                <a:effectLst/>
                <a:latin typeface="Calibri"/>
                <a:ea typeface="Calibri"/>
                <a:cs typeface="Calibri"/>
              </a:rPr>
              <a:t>?</a:t>
            </a:r>
            <a:endParaRPr lang="en-GB" sz="2200">
              <a:latin typeface="Calibri"/>
              <a:ea typeface="Calibri"/>
              <a:cs typeface="Calibri"/>
            </a:endParaRPr>
          </a:p>
        </p:txBody>
      </p:sp>
      <p:pic>
        <p:nvPicPr>
          <p:cNvPr id="7" name="Picture 6" descr="A picture containing vector graphics, clipart&#10;&#10;Description automatically generated">
            <a:extLst>
              <a:ext uri="{FF2B5EF4-FFF2-40B4-BE49-F238E27FC236}">
                <a16:creationId xmlns:a16="http://schemas.microsoft.com/office/drawing/2014/main" id="{5BC01679-DC3F-39FB-2896-705DA47AC4B3}"/>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1727" r="24159" b="2"/>
          <a:stretch/>
        </p:blipFill>
        <p:spPr>
          <a:xfrm>
            <a:off x="9185615" y="1672954"/>
            <a:ext cx="2704376" cy="2809857"/>
          </a:xfrm>
          <a:prstGeom prst="rect">
            <a:avLst/>
          </a:prstGeom>
        </p:spPr>
      </p:pic>
    </p:spTree>
    <p:extLst>
      <p:ext uri="{BB962C8B-B14F-4D97-AF65-F5344CB8AC3E}">
        <p14:creationId xmlns:p14="http://schemas.microsoft.com/office/powerpoint/2010/main" val="3120355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1303B-24F8-4358-898F-594B9A6B8455}"/>
              </a:ext>
            </a:extLst>
          </p:cNvPr>
          <p:cNvSpPr>
            <a:spLocks noGrp="1"/>
          </p:cNvSpPr>
          <p:nvPr>
            <p:ph type="title"/>
          </p:nvPr>
        </p:nvSpPr>
        <p:spPr/>
        <p:txBody>
          <a:bodyPr/>
          <a:lstStyle/>
          <a:p>
            <a:pPr algn="ctr"/>
            <a:r>
              <a:rPr lang="en-GB" err="1"/>
              <a:t>Unrhyw</a:t>
            </a:r>
            <a:r>
              <a:rPr lang="en-GB"/>
              <a:t> </a:t>
            </a:r>
            <a:r>
              <a:rPr lang="en-GB" err="1"/>
              <a:t>gwestiynau</a:t>
            </a:r>
            <a:r>
              <a:rPr lang="en-GB"/>
              <a:t>?</a:t>
            </a:r>
          </a:p>
        </p:txBody>
      </p:sp>
      <p:pic>
        <p:nvPicPr>
          <p:cNvPr id="4" name="Picture 3">
            <a:extLst>
              <a:ext uri="{FF2B5EF4-FFF2-40B4-BE49-F238E27FC236}">
                <a16:creationId xmlns:a16="http://schemas.microsoft.com/office/drawing/2014/main" id="{88BB823A-3FB1-40FB-A7A1-100BEAEEA17D}"/>
              </a:ext>
            </a:extLst>
          </p:cNvPr>
          <p:cNvPicPr>
            <a:picLocks noChangeAspect="1"/>
          </p:cNvPicPr>
          <p:nvPr/>
        </p:nvPicPr>
        <p:blipFill>
          <a:blip r:embed="rId3"/>
          <a:stretch>
            <a:fillRect/>
          </a:stretch>
        </p:blipFill>
        <p:spPr>
          <a:xfrm>
            <a:off x="1209368" y="1607574"/>
            <a:ext cx="10065775" cy="4822723"/>
          </a:xfrm>
          <a:prstGeom prst="rect">
            <a:avLst/>
          </a:prstGeom>
        </p:spPr>
      </p:pic>
    </p:spTree>
    <p:extLst>
      <p:ext uri="{BB962C8B-B14F-4D97-AF65-F5344CB8AC3E}">
        <p14:creationId xmlns:p14="http://schemas.microsoft.com/office/powerpoint/2010/main" val="33682517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41" ma:contentTypeDescription="Create a new document." ma:contentTypeScope="" ma:versionID="41dec61dd083a53000eef97fc89faaec">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a68bcea133a727dbef5f24f4c66cdfb2"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element ref="ns2:MediaServiceObjectDetectorVersions" minOccurs="0"/>
                <xsd:element ref="ns2:Updatedfor2526"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ObjectDetectorVersions" ma:index="45" nillable="true" ma:displayName="MediaServiceObjectDetectorVersions" ma:hidden="true" ma:indexed="true" ma:internalName="MediaServiceObjectDetectorVersions" ma:readOnly="true">
      <xsd:simpleType>
        <xsd:restriction base="dms:Text"/>
      </xsd:simpleType>
    </xsd:element>
    <xsd:element name="Updatedfor2526" ma:index="46" nillable="true" ma:displayName="Updated for 2526" ma:default="0" ma:format="Dropdown" ma:internalName="Updatedfor2526">
      <xsd:simpleType>
        <xsd:restriction base="dms:Boolean"/>
      </xsd:simpleType>
    </xsd:element>
    <xsd:element name="MediaServiceBillingMetadata" ma:index="4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TaxCatchAll xmlns="8ee9550b-f5f4-4dde-bce5-39f4ba45c2f1" xsi:nil="true"/>
    <Is_Collaboration_Space_Locked xmlns="92c24619-d6d5-42cf-b618-23d930ad9f20" xsi:nil="true"/>
    <Templates xmlns="92c24619-d6d5-42cf-b618-23d930ad9f20" xsi:nil="true"/>
    <Students xmlns="92c24619-d6d5-42cf-b618-23d930ad9f20">
      <UserInfo>
        <DisplayName/>
        <AccountId xsi:nil="true"/>
        <AccountType/>
      </UserInfo>
    </Student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Updatedfor2526 xmlns="92c24619-d6d5-42cf-b618-23d930ad9f20">false</Updatedfor2526>
  </documentManagement>
</p:properties>
</file>

<file path=customXml/itemProps1.xml><?xml version="1.0" encoding="utf-8"?>
<ds:datastoreItem xmlns:ds="http://schemas.openxmlformats.org/officeDocument/2006/customXml" ds:itemID="{B54A73EC-A607-425C-AE70-A00BEFE15B96}"/>
</file>

<file path=customXml/itemProps2.xml><?xml version="1.0" encoding="utf-8"?>
<ds:datastoreItem xmlns:ds="http://schemas.openxmlformats.org/officeDocument/2006/customXml" ds:itemID="{5E244E6A-7439-4569-8396-EC4783B065FE}">
  <ds:schemaRefs>
    <ds:schemaRef ds:uri="http://schemas.microsoft.com/sharepoint/v3/contenttype/forms"/>
  </ds:schemaRefs>
</ds:datastoreItem>
</file>

<file path=customXml/itemProps3.xml><?xml version="1.0" encoding="utf-8"?>
<ds:datastoreItem xmlns:ds="http://schemas.openxmlformats.org/officeDocument/2006/customXml" ds:itemID="{0F8A35F6-6677-4FB6-8CF9-DA45C118EC23}">
  <ds:schemaRefs>
    <ds:schemaRef ds:uri="8ee9550b-f5f4-4dde-bce5-39f4ba45c2f1"/>
    <ds:schemaRef ds:uri="92c24619-d6d5-42cf-b618-23d930ad9f2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1181</Words>
  <Application>Microsoft Office PowerPoint</Application>
  <PresentationFormat>Widescreen</PresentationFormat>
  <Paragraphs>90</Paragraphs>
  <Slides>15</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Lora</vt:lpstr>
      <vt:lpstr>Segoe UI</vt:lpstr>
      <vt:lpstr>Office Theme</vt:lpstr>
      <vt:lpstr> Cwestiwn Ymchwil</vt:lpstr>
      <vt:lpstr>Ysgrifennwch:</vt:lpstr>
      <vt:lpstr>Gweithredu ar ganfyddiadau:</vt:lpstr>
      <vt:lpstr>Nodau ac Amcanion</vt:lpstr>
      <vt:lpstr>Enghraifft:</vt:lpstr>
      <vt:lpstr>Enghraifft:</vt:lpstr>
      <vt:lpstr>PowerPoint Presentation</vt:lpstr>
      <vt:lpstr>Yn gyffredinol, mae gan gwestiwn ymchwil da y nodweddion canlynol:</vt:lpstr>
      <vt:lpstr>Cwestiwn Ymchwil (CY)</vt:lpstr>
      <vt:lpstr>Dylai Cwestiynau Ymchwil fod:</vt:lpstr>
      <vt:lpstr>Tasg: Cwestiynau Ymchwil</vt:lpstr>
      <vt:lpstr>PowerPoint Presentation</vt:lpstr>
      <vt:lpstr>Rhowch gynnig arni!</vt:lpstr>
      <vt:lpstr>Gofynnwch i chi'ch hun:</vt:lpstr>
      <vt:lpstr>Unrhyw gwestiynau?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ECAD6010: Session 4</dc:title>
  <dc:creator>Julia Holloway</dc:creator>
  <cp:lastModifiedBy>Elaine Sharpling</cp:lastModifiedBy>
  <cp:revision>57</cp:revision>
  <cp:lastPrinted>2022-11-13T18:43:52Z</cp:lastPrinted>
  <dcterms:created xsi:type="dcterms:W3CDTF">2021-05-20T09:12:16Z</dcterms:created>
  <dcterms:modified xsi:type="dcterms:W3CDTF">2026-01-19T10:48:05Z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