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webextensions/webextension1.xml" ContentType="application/vnd.ms-office.webextension+xml"/>
  <Override PartName="/ppt/webextensions/webextension2.xml" ContentType="application/vnd.ms-office.webextension+xml"/>
  <Override PartName="/ppt/webextensions/webextension3.xml" ContentType="application/vnd.ms-office.webextension+xml"/>
  <Override PartName="/ppt/webextensions/webextension4.xml" ContentType="application/vnd.ms-office.webextension+xml"/>
  <Override PartName="/ppt/webextensions/webextension5.xml" ContentType="application/vnd.ms-office.webextension+xml"/>
  <Override PartName="/ppt/webextensions/webextension6.xml" ContentType="application/vnd.ms-office.webextension+xml"/>
  <Override PartName="/ppt/webextensions/webextension7.xml" ContentType="application/vnd.ms-office.webextension+xml"/>
  <Override PartName="/ppt/webextensions/webextension8.xml" ContentType="application/vnd.ms-office.webextension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handoutMasterIdLst>
    <p:handoutMasterId r:id="rId21"/>
  </p:handoutMasterIdLst>
  <p:sldIdLst>
    <p:sldId id="256" r:id="rId2"/>
    <p:sldId id="267" r:id="rId3"/>
    <p:sldId id="268" r:id="rId4"/>
    <p:sldId id="269" r:id="rId5"/>
    <p:sldId id="270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1" r:id="rId15"/>
    <p:sldId id="280" r:id="rId16"/>
    <p:sldId id="282" r:id="rId17"/>
    <p:sldId id="283" r:id="rId18"/>
    <p:sldId id="284" r:id="rId19"/>
  </p:sldIdLst>
  <p:sldSz cx="12188825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orient="horz" pos="3888">
          <p15:clr>
            <a:srgbClr val="A4A3A4"/>
          </p15:clr>
        </p15:guide>
        <p15:guide id="3" orient="horz" pos="432">
          <p15:clr>
            <a:srgbClr val="A4A3A4"/>
          </p15:clr>
        </p15:guide>
        <p15:guide id="4" orient="horz" pos="3072">
          <p15:clr>
            <a:srgbClr val="A4A3A4"/>
          </p15:clr>
        </p15:guide>
        <p15:guide id="5" orient="horz" pos="3408">
          <p15:clr>
            <a:srgbClr val="A4A3A4"/>
          </p15:clr>
        </p15:guide>
        <p15:guide id="6" pos="3839">
          <p15:clr>
            <a:srgbClr val="A4A3A4"/>
          </p15:clr>
        </p15:guide>
        <p15:guide id="7" pos="383">
          <p15:clr>
            <a:srgbClr val="A4A3A4"/>
          </p15:clr>
        </p15:guide>
        <p15:guide id="8" pos="7295">
          <p15:clr>
            <a:srgbClr val="A4A3A4"/>
          </p15:clr>
        </p15:guide>
        <p15:guide id="9" pos="815">
          <p15:clr>
            <a:srgbClr val="A4A3A4"/>
          </p15:clr>
        </p15:guide>
        <p15:guide id="10" pos="2879">
          <p15:clr>
            <a:srgbClr val="A4A3A4"/>
          </p15:clr>
        </p15:guide>
        <p15:guide id="11" pos="307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20" autoAdjust="0"/>
    <p:restoredTop sz="91892" autoAdjust="0"/>
  </p:normalViewPr>
  <p:slideViewPr>
    <p:cSldViewPr>
      <p:cViewPr varScale="1">
        <p:scale>
          <a:sx n="85" d="100"/>
          <a:sy n="85" d="100"/>
        </p:scale>
        <p:origin x="45" y="57"/>
      </p:cViewPr>
      <p:guideLst>
        <p:guide orient="horz" pos="2160"/>
        <p:guide orient="horz" pos="3888"/>
        <p:guide orient="horz" pos="432"/>
        <p:guide orient="horz" pos="3072"/>
        <p:guide orient="horz" pos="3408"/>
        <p:guide pos="3839"/>
        <p:guide pos="383"/>
        <p:guide pos="7295"/>
        <p:guide pos="815"/>
        <p:guide pos="2879"/>
        <p:guide pos="3071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howGuides="1">
      <p:cViewPr varScale="1">
        <p:scale>
          <a:sx n="87" d="100"/>
          <a:sy n="87" d="100"/>
        </p:scale>
        <p:origin x="3840" y="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8CEC3D-96F7-401F-9673-3EE7F75C9C5B}" type="datetimeFigureOut">
              <a:rPr lang="en-US"/>
              <a:t>12/22/2022</a:t>
            </a:fld>
            <a:endParaRPr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98ED8CD-4E4C-49AC-BDC6-2963BA49E54F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34341795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32BCF4-D26D-4DAF-9F57-FE1E61FE7935}" type="datetimeFigureOut">
              <a:rPr lang="en-US"/>
              <a:t>12/22/2022</a:t>
            </a:fld>
            <a:endParaRPr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B91549-43BF-425A-AF25-75262019208C}" type="slidenum">
              <a:rPr/>
              <a:t>‹#›</a:t>
            </a:fld>
            <a:endParaRPr dirty="0"/>
          </a:p>
        </p:txBody>
      </p:sp>
    </p:spTree>
    <p:extLst>
      <p:ext uri="{BB962C8B-B14F-4D97-AF65-F5344CB8AC3E}">
        <p14:creationId xmlns:p14="http://schemas.microsoft.com/office/powerpoint/2010/main" val="42392864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2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FB91549-43BF-425A-AF25-75262019208C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17841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31542" y="-1"/>
            <a:ext cx="12190413" cy="6858001"/>
            <a:chOff x="-1588" y="0"/>
            <a:chExt cx="12190413" cy="6858001"/>
          </a:xfrm>
        </p:grpSpPr>
        <p:sp>
          <p:nvSpPr>
            <p:cNvPr id="11" name="Rectangle 10"/>
            <p:cNvSpPr/>
            <p:nvPr/>
          </p:nvSpPr>
          <p:spPr>
            <a:xfrm>
              <a:off x="-1588" y="0"/>
              <a:ext cx="12188952" cy="685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lumMod val="5000"/>
                    <a:lumOff val="95000"/>
                  </a:schemeClr>
                </a:gs>
                <a:gs pos="74000">
                  <a:schemeClr val="accent1">
                    <a:lumMod val="45000"/>
                    <a:lumOff val="55000"/>
                  </a:schemeClr>
                </a:gs>
                <a:gs pos="83000">
                  <a:schemeClr val="accent1">
                    <a:lumMod val="45000"/>
                    <a:lumOff val="55000"/>
                  </a:schemeClr>
                </a:gs>
                <a:gs pos="100000">
                  <a:schemeClr val="accent1">
                    <a:lumMod val="30000"/>
                    <a:lumOff val="70000"/>
                  </a:schemeClr>
                </a:gs>
              </a:gsLst>
              <a:lin ang="5400000" scaled="1"/>
              <a:tileRect/>
            </a:gradFill>
            <a:ln>
              <a:noFill/>
            </a:ln>
          </p:spPr>
          <p:style>
            <a:lnRef idx="3">
              <a:schemeClr val="lt1"/>
            </a:lnRef>
            <a:fillRef idx="1">
              <a:schemeClr val="accent2"/>
            </a:fillRef>
            <a:effectRef idx="1">
              <a:schemeClr val="accent2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pic>
          <p:nvPicPr>
            <p:cNvPr id="5" name="Picture 4"/>
            <p:cNvPicPr>
              <a:picLocks noChangeAspect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4873625" y="0"/>
              <a:ext cx="7315200" cy="6858001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8013" y="609600"/>
            <a:ext cx="3962400" cy="4724399"/>
          </a:xfrm>
        </p:spPr>
        <p:txBody>
          <a:bodyPr>
            <a:normAutofit/>
          </a:bodyPr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DAD2365B-5397-4552-89D2-3C31D6B894C4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 bwMode="ltGray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Add a footer</a:t>
            </a:r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 bwMode="ltGray"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A3F31473-23EB-4724-8B59-FE6D21D89FA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942917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7" name="Content Placeholder 2"/>
          <p:cNvSpPr>
            <a:spLocks noGrp="1"/>
          </p:cNvSpPr>
          <p:nvPr>
            <p:ph idx="13" hasCustomPrompt="1"/>
          </p:nvPr>
        </p:nvSpPr>
        <p:spPr>
          <a:xfrm>
            <a:off x="1293812" y="685801"/>
            <a:ext cx="10287000" cy="4190999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1E4A86-2703-4937-ABF7-D8FBDB5C3D3E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2410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3" y="2514600"/>
            <a:ext cx="8229599" cy="2819400"/>
          </a:xfrm>
        </p:spPr>
        <p:txBody>
          <a:bodyPr anchor="b">
            <a:normAutofit/>
          </a:bodyPr>
          <a:lstStyle>
            <a:lvl1pPr algn="l">
              <a:defRPr sz="4800" b="0" cap="none" baseline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6425" y="5410200"/>
            <a:ext cx="8231187" cy="762000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E02F23-BD92-4B7B-9DFF-42EEC8F21ED4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047068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1293813" y="685800"/>
            <a:ext cx="5029200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6551614" y="685800"/>
            <a:ext cx="5029199" cy="4191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14B7EA-8738-442B-ADC7-3A7E6F5C49CD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220764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664" y="685800"/>
            <a:ext cx="5029200" cy="9906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 hasCustomPrompt="1"/>
          </p:nvPr>
        </p:nvSpPr>
        <p:spPr>
          <a:xfrm>
            <a:off x="1293664" y="1752600"/>
            <a:ext cx="502920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51613" y="685800"/>
            <a:ext cx="5029200" cy="990600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3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 hasCustomPrompt="1"/>
          </p:nvPr>
        </p:nvSpPr>
        <p:spPr>
          <a:xfrm>
            <a:off x="6550025" y="1752600"/>
            <a:ext cx="5029200" cy="32004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E5692D-78A6-499F-901A-E660774CC8EE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648093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6F355-F21B-43C0-ABBD-B5AEBBE279A6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236536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AB95E7-F437-40FB-91EE-0B08B57CB523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8483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4" y="685800"/>
            <a:ext cx="3962400" cy="4648200"/>
          </a:xfrm>
        </p:spPr>
        <p:txBody>
          <a:bodyPr anchor="b">
            <a:no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 hasCustomPrompt="1"/>
          </p:nvPr>
        </p:nvSpPr>
        <p:spPr>
          <a:xfrm>
            <a:off x="4875212" y="685800"/>
            <a:ext cx="670417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 baseline="0"/>
            </a:lvl6pPr>
            <a:lvl7pPr>
              <a:defRPr sz="1800" baseline="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09EEF-87D9-4049-9A5D-A2B5E4C83A85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6913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8014" y="685800"/>
            <a:ext cx="3962400" cy="4648200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013" y="5410200"/>
            <a:ext cx="3962400" cy="762000"/>
          </a:xfrm>
        </p:spPr>
        <p:txBody>
          <a:bodyPr>
            <a:normAutofit/>
          </a:bodyPr>
          <a:lstStyle>
            <a:lvl1pPr marL="0" indent="0">
              <a:spcBef>
                <a:spcPts val="0"/>
              </a:spcBef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4875213" y="685800"/>
            <a:ext cx="6705600" cy="5486400"/>
          </a:xfrm>
          <a:ln w="63500">
            <a:solidFill>
              <a:schemeClr val="bg1"/>
            </a:solidFill>
            <a:miter lim="800000"/>
          </a:ln>
        </p:spPr>
        <p:txBody>
          <a:bodyPr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EBD992-82F2-4752-BCD7-4BDCCFA26099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42571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8D474-84CF-40A5-B032-DFFDE135438A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343426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285412" y="685800"/>
            <a:ext cx="1295401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 hasCustomPrompt="1"/>
          </p:nvPr>
        </p:nvSpPr>
        <p:spPr>
          <a:xfrm>
            <a:off x="608012" y="685800"/>
            <a:ext cx="9474253" cy="5486400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67C6EF-6B90-465F-AC36-47BDECADBD65}" type="datetime1">
              <a:rPr lang="en-US" smtClean="0"/>
              <a:t>12/22/2022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F31473-23EB-4724-8B59-FE6D21D89FA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05634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ltGray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588" y="0"/>
            <a:ext cx="12188952" cy="6858000"/>
          </a:xfrm>
          <a:prstGeom prst="rect">
            <a:avLst/>
          </a:prstGeom>
          <a:gradFill flip="none" rotWithShape="1">
            <a:gsLst>
              <a:gs pos="0">
                <a:schemeClr val="accent1">
                  <a:lumMod val="5000"/>
                  <a:lumOff val="95000"/>
                </a:schemeClr>
              </a:gs>
              <a:gs pos="74000">
                <a:schemeClr val="accent1">
                  <a:lumMod val="45000"/>
                  <a:lumOff val="55000"/>
                </a:schemeClr>
              </a:gs>
              <a:gs pos="83000">
                <a:schemeClr val="accent1">
                  <a:lumMod val="45000"/>
                  <a:lumOff val="55000"/>
                </a:schemeClr>
              </a:gs>
              <a:gs pos="100000">
                <a:schemeClr val="accent1">
                  <a:lumMod val="30000"/>
                  <a:lumOff val="70000"/>
                </a:schemeClr>
              </a:gs>
            </a:gsLst>
            <a:lin ang="5400000" scaled="1"/>
            <a:tileRect/>
          </a:gradFill>
          <a:ln>
            <a:noFill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3813" y="685800"/>
            <a:ext cx="10287000" cy="41909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441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/>
                </a:solidFill>
              </a:defRPr>
            </a:lvl1pPr>
          </a:lstStyle>
          <a:p>
            <a:fld id="{7590C4DA-EDE6-465C-B91D-0B6D7078AFBA}" type="datetime1">
              <a:rPr lang="en-US" smtClean="0"/>
              <a:pPr/>
              <a:t>12/22/2022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4515" y="6356351"/>
            <a:ext cx="385979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/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5325" y="6356351"/>
            <a:ext cx="28440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fld id="{A3F31473-23EB-4724-8B59-FE6D21D89FA4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3538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36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SzPct val="80000"/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15950" indent="-28575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Corbe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380744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764792" indent="-22860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148840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532888" indent="-22860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916936" indent="-283464" algn="l" defTabSz="914400" rtl="0" eaLnBrk="1" latinLnBrk="0" hangingPunct="1">
        <a:lnSpc>
          <a:spcPct val="90000"/>
        </a:lnSpc>
        <a:spcBef>
          <a:spcPts val="600"/>
        </a:spcBef>
        <a:buFont typeface="Corbel" pitchFamily="34" charset="0"/>
        <a:buChar char="–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358134" indent="-285750" algn="l" defTabSz="914400" rtl="0" eaLnBrk="1" latinLnBrk="0" hangingPunct="1">
        <a:lnSpc>
          <a:spcPct val="90000"/>
        </a:lnSpc>
        <a:spcBef>
          <a:spcPts val="600"/>
        </a:spcBef>
        <a:buSzPct val="80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Davina-wyn.evans@uwtsd.ac.uk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microsoft.com/office/2011/relationships/webextension" Target="../webextensions/webextension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0.png"/><Relationship Id="rId2" Type="http://schemas.microsoft.com/office/2011/relationships/webextension" Target="../webextensions/webextension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0.png"/><Relationship Id="rId2" Type="http://schemas.microsoft.com/office/2011/relationships/webextension" Target="../webextensions/webextension3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0.png"/><Relationship Id="rId2" Type="http://schemas.microsoft.com/office/2011/relationships/webextension" Target="../webextensions/webextension4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0.png"/><Relationship Id="rId2" Type="http://schemas.microsoft.com/office/2011/relationships/webextension" Target="../webextensions/webextension5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0.png"/><Relationship Id="rId2" Type="http://schemas.microsoft.com/office/2011/relationships/webextension" Target="../webextensions/webextension6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microsoft.com/office/2011/relationships/webextension" Target="../webextensions/webextension7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sv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microsoft.com/office/2011/relationships/webextension" Target="../webextensions/webextension8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1764" y="609600"/>
            <a:ext cx="4308649" cy="4724399"/>
          </a:xfrm>
        </p:spPr>
        <p:txBody>
          <a:bodyPr anchor="ctr"/>
          <a:lstStyle/>
          <a:p>
            <a:pPr algn="ctr"/>
            <a:r>
              <a:rPr lang="en-GB" sz="4000" b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Changemakers: Building your Personal Brand for Sustainable Employment </a:t>
            </a:r>
            <a:br>
              <a:rPr lang="en-GB" sz="18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1764" y="5013176"/>
            <a:ext cx="4536504" cy="1159024"/>
          </a:xfrm>
        </p:spPr>
        <p:txBody>
          <a:bodyPr>
            <a:normAutofit/>
          </a:bodyPr>
          <a:lstStyle/>
          <a:p>
            <a:r>
              <a:rPr lang="en-US" dirty="0"/>
              <a:t>Davina Evans</a:t>
            </a:r>
          </a:p>
          <a:p>
            <a:r>
              <a:rPr lang="en-US" dirty="0">
                <a:hlinkClick r:id="rId3"/>
              </a:rPr>
              <a:t>Davina-wyn.evans@uwtsd.ac.uk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08012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POTLIGHT: Use PollEverywhere To Create Instant Audience Polls | Pb">
            <a:extLst>
              <a:ext uri="{FF2B5EF4-FFF2-40B4-BE49-F238E27FC236}">
                <a16:creationId xmlns:a16="http://schemas.microsoft.com/office/drawing/2014/main" id="{4CB10B04-AD06-45AC-A024-22A56F333C1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159" t="11311" r="29801" b="13278"/>
          <a:stretch/>
        </p:blipFill>
        <p:spPr bwMode="auto">
          <a:xfrm>
            <a:off x="904368" y="527883"/>
            <a:ext cx="2736304" cy="2880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1A67D21F-8B2A-4C01-BEB1-10133561275D}"/>
              </a:ext>
            </a:extLst>
          </p:cNvPr>
          <p:cNvSpPr txBox="1"/>
          <p:nvPr/>
        </p:nvSpPr>
        <p:spPr>
          <a:xfrm>
            <a:off x="544328" y="4325960"/>
            <a:ext cx="3456384" cy="47705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ctr" anchorCtr="1">
            <a:spAutoFit/>
          </a:bodyPr>
          <a:lstStyle/>
          <a:p>
            <a:r>
              <a:rPr lang="en-GB" sz="2500" b="1" dirty="0"/>
              <a:t>https://pollev.com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7F059B2-CCAF-4F5C-BDCF-BCDB425C306F}"/>
              </a:ext>
            </a:extLst>
          </p:cNvPr>
          <p:cNvSpPr txBox="1"/>
          <p:nvPr/>
        </p:nvSpPr>
        <p:spPr>
          <a:xfrm>
            <a:off x="7462018" y="5157192"/>
            <a:ext cx="3888432" cy="477054"/>
          </a:xfrm>
          <a:prstGeom prst="rect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 anchor="ctr" anchorCtr="1">
            <a:spAutoFit/>
          </a:bodyPr>
          <a:lstStyle/>
          <a:p>
            <a:r>
              <a:rPr lang="en-GB" sz="2500" b="1" dirty="0"/>
              <a:t>PollEv.com/davinaevans654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9AE2DFE-64D4-471D-89FA-740E2D3695BD}"/>
              </a:ext>
            </a:extLst>
          </p:cNvPr>
          <p:cNvPicPr/>
          <p:nvPr/>
        </p:nvPicPr>
        <p:blipFill rotWithShape="1">
          <a:blip r:embed="rId3"/>
          <a:srcRect l="36728" t="6795" r="36682" b="37796"/>
          <a:stretch/>
        </p:blipFill>
        <p:spPr bwMode="auto">
          <a:xfrm>
            <a:off x="7534572" y="415799"/>
            <a:ext cx="3743325" cy="438721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5906849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59BD04-9F90-4849-875C-DD3DD3CD16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</p:spPr>
        <p:txBody>
          <a:bodyPr anchor="b">
            <a:normAutofit/>
          </a:bodyPr>
          <a:lstStyle/>
          <a:p>
            <a:r>
              <a:rPr lang="en-GB" b="1" dirty="0"/>
              <a:t>Unit 1: Brand You</a:t>
            </a:r>
          </a:p>
        </p:txBody>
      </p:sp>
      <p:pic>
        <p:nvPicPr>
          <p:cNvPr id="1026" name="Picture 2" descr="Image result for brand you">
            <a:extLst>
              <a:ext uri="{FF2B5EF4-FFF2-40B4-BE49-F238E27FC236}">
                <a16:creationId xmlns:a16="http://schemas.microsoft.com/office/drawing/2014/main" id="{0CF4AF20-FEEB-4F3A-B2F1-855C2CD7054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837" r="2" b="19737"/>
          <a:stretch/>
        </p:blipFill>
        <p:spPr bwMode="auto">
          <a:xfrm>
            <a:off x="1293812" y="685801"/>
            <a:ext cx="10287000" cy="41909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8475299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8D16F-AB80-4581-B354-B2FF46C17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Ambition is Critical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CBFF7-D922-4793-B635-769529988476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/>
          <a:lstStyle/>
          <a:p>
            <a:r>
              <a:rPr lang="en-GB" dirty="0"/>
              <a:t>What is Ambition?</a:t>
            </a:r>
          </a:p>
          <a:p>
            <a:pPr lvl="1"/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“a strong desire to do or achieve something”</a:t>
            </a:r>
          </a:p>
          <a:p>
            <a:pPr lvl="1"/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“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desire and determination to achieve success.</a:t>
            </a:r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”</a:t>
            </a:r>
            <a:endParaRPr lang="en-GB" dirty="0"/>
          </a:p>
        </p:txBody>
      </p:sp>
      <p:pic>
        <p:nvPicPr>
          <p:cNvPr id="2050" name="Picture 2" descr="Image result for ambition">
            <a:extLst>
              <a:ext uri="{FF2B5EF4-FFF2-40B4-BE49-F238E27FC236}">
                <a16:creationId xmlns:a16="http://schemas.microsoft.com/office/drawing/2014/main" id="{891042EF-49B7-4CC4-93D2-4A4ED67B0D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4452" y="2204864"/>
            <a:ext cx="4809588" cy="3169518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670413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74AEFB4B-975B-4ED7-9025-D5B0735A6762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2412" y="857250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74AEFB4B-975B-4ED7-9025-D5B0735A6762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2412" y="857250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8591956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16587CA6-29E0-4341-B54C-78960B523663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2412" y="857250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16587CA6-29E0-4341-B54C-78960B523663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2412" y="857250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8737101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6" name="Title 1">
            <a:extLst>
              <a:ext uri="{FF2B5EF4-FFF2-40B4-BE49-F238E27FC236}">
                <a16:creationId xmlns:a16="http://schemas.microsoft.com/office/drawing/2014/main" id="{4A09F1C8-0B72-44A4-8E01-D6901CFEA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441" y="5105400"/>
            <a:ext cx="10971372" cy="1066800"/>
          </a:xfrm>
        </p:spPr>
        <p:txBody>
          <a:bodyPr/>
          <a:lstStyle/>
          <a:p>
            <a:r>
              <a:rPr lang="en-US" b="1" dirty="0"/>
              <a:t>Career Goals </a:t>
            </a:r>
          </a:p>
        </p:txBody>
      </p:sp>
      <p:pic>
        <p:nvPicPr>
          <p:cNvPr id="3074" name="Picture 2" descr="Image result for setting career goals">
            <a:extLst>
              <a:ext uri="{FF2B5EF4-FFF2-40B4-BE49-F238E27FC236}">
                <a16:creationId xmlns:a16="http://schemas.microsoft.com/office/drawing/2014/main" id="{62514150-65C0-4673-859F-4D1D3143CB9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93813" y="1366837"/>
            <a:ext cx="5029200" cy="2828925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Content Placeholder 3">
            <a:extLst>
              <a:ext uri="{FF2B5EF4-FFF2-40B4-BE49-F238E27FC236}">
                <a16:creationId xmlns:a16="http://schemas.microsoft.com/office/drawing/2014/main" id="{20E41EBD-C7B0-4DE8-B479-2B245B3E4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42484" y="1268760"/>
            <a:ext cx="5029199" cy="490344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career goal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is a well-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defined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statement explaining the profession that an individual intends to pursue throughout his</a:t>
            </a:r>
            <a:r>
              <a:rPr lang="en-GB" b="0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/her </a:t>
            </a:r>
            <a:r>
              <a:rPr lang="en-GB" b="1" i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career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 </a:t>
            </a:r>
          </a:p>
          <a:p>
            <a:pPr marL="0" indent="0" algn="ctr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It is important for every employee or job seeker to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define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their </a:t>
            </a:r>
            <a:r>
              <a:rPr lang="en-GB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career goals</a:t>
            </a: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clearly. </a:t>
            </a:r>
          </a:p>
          <a:p>
            <a:pPr marL="0" indent="0" algn="ctr">
              <a:buNone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It helps them to produce effective action plans.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746848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63B781BE-49F2-4E1F-80ED-A1ED4B0EB5AA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2412" y="857250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63B781BE-49F2-4E1F-80ED-A1ED4B0EB5A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2412" y="857250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1189780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Image result for what drives you">
            <a:extLst>
              <a:ext uri="{FF2B5EF4-FFF2-40B4-BE49-F238E27FC236}">
                <a16:creationId xmlns:a16="http://schemas.microsoft.com/office/drawing/2014/main" id="{73802AC5-9462-4EAF-A999-3B837F07664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88825" cy="6910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47097529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557587B9-7112-4717-9305-104F7A326BD5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2412" y="857250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557587B9-7112-4717-9305-104F7A326BD5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2412" y="857250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20025997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53AA5A-39FE-47B9-8716-389B3D9D90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Boundaryless Career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EF6BD-DCEF-41AB-8157-96FD4F6F8CA4}"/>
              </a:ext>
            </a:extLst>
          </p:cNvPr>
          <p:cNvSpPr>
            <a:spLocks noGrp="1"/>
          </p:cNvSpPr>
          <p:nvPr>
            <p:ph idx="13"/>
          </p:nvPr>
        </p:nvSpPr>
        <p:spPr/>
        <p:txBody>
          <a:bodyPr/>
          <a:lstStyle/>
          <a:p>
            <a:r>
              <a:rPr lang="en-GB" dirty="0"/>
              <a:t>What is a Boundaryless Career? </a:t>
            </a:r>
          </a:p>
          <a:p>
            <a:pPr lvl="1"/>
            <a:r>
              <a:rPr lang="en-GB" dirty="0"/>
              <a:t>“Independence from, rather than dependence on traditional organisational career arrangements”</a:t>
            </a:r>
          </a:p>
        </p:txBody>
      </p:sp>
      <p:pic>
        <p:nvPicPr>
          <p:cNvPr id="5122" name="Picture 2" descr="Image result for what is a Boundaryless Career">
            <a:extLst>
              <a:ext uri="{FF2B5EF4-FFF2-40B4-BE49-F238E27FC236}">
                <a16:creationId xmlns:a16="http://schemas.microsoft.com/office/drawing/2014/main" id="{B2D5A586-1D8E-4990-8BF0-36A26474E29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039" t="7077" r="13824" b="1539"/>
          <a:stretch/>
        </p:blipFill>
        <p:spPr bwMode="auto">
          <a:xfrm>
            <a:off x="6310436" y="2119723"/>
            <a:ext cx="4609959" cy="320270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524807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D5A4D9DA-A583-4137-8C62-A6BA7B628DE6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2412" y="857250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D5A4D9DA-A583-4137-8C62-A6BA7B628DE6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2412" y="857250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2142472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FA96D337-D1FF-4C7B-A503-826AC64AA57A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2412" y="857250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FA96D337-D1FF-4C7B-A503-826AC64AA57A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2412" y="857250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6052830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42F61A5-5929-419E-B4FA-A484649EE1D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" y="0"/>
            <a:ext cx="12188825" cy="6857999"/>
          </a:xfrm>
          <a:prstGeom prst="rect">
            <a:avLst/>
          </a:prstGeom>
          <a:ln w="3810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72861762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F805831D-6B83-49DA-9AB4-1002F59413F4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2412" y="857250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F805831D-6B83-49DA-9AB4-1002F59413F4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2412" y="857250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9772111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peech Bubble: Oval 1">
            <a:extLst>
              <a:ext uri="{FF2B5EF4-FFF2-40B4-BE49-F238E27FC236}">
                <a16:creationId xmlns:a16="http://schemas.microsoft.com/office/drawing/2014/main" id="{44B686FB-302D-4F60-A544-F518BAD31CB0}"/>
              </a:ext>
            </a:extLst>
          </p:cNvPr>
          <p:cNvSpPr/>
          <p:nvPr/>
        </p:nvSpPr>
        <p:spPr>
          <a:xfrm>
            <a:off x="609441" y="5105400"/>
            <a:ext cx="10971372" cy="106680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80000"/>
              </a:lnSpc>
              <a:spcBef>
                <a:spcPct val="0"/>
              </a:spcBef>
              <a:spcAft>
                <a:spcPts val="600"/>
              </a:spcAft>
            </a:pPr>
            <a:r>
              <a:rPr lang="en-GB" sz="3600" b="1">
                <a:solidFill>
                  <a:schemeClr val="tx2"/>
                </a:solidFill>
                <a:latin typeface="+mj-lt"/>
                <a:ea typeface="+mj-ea"/>
                <a:cs typeface="+mj-cs"/>
              </a:rPr>
              <a:t>Do Those Skills Differ To The Skills You Have? </a:t>
            </a:r>
          </a:p>
        </p:txBody>
      </p:sp>
      <p:pic>
        <p:nvPicPr>
          <p:cNvPr id="4" name="Graphic 3" descr="Artificial Intelligence outline">
            <a:extLst>
              <a:ext uri="{FF2B5EF4-FFF2-40B4-BE49-F238E27FC236}">
                <a16:creationId xmlns:a16="http://schemas.microsoft.com/office/drawing/2014/main" id="{80494455-2B39-414E-A814-4AE48433E71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4341812" y="685801"/>
            <a:ext cx="4190999" cy="4190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377994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we="http://schemas.microsoft.com/office/webextensions/webextension/2010/11" xmlns:pca="http://schemas.microsoft.com/office/powerpoint/2013/contentapp">
        <mc:Choice Requires="we pca">
          <p:graphicFrame>
            <p:nvGraphicFrame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4000E998-7BAE-4FBA-ACAD-65C85FBF400F}"/>
                  </a:ext>
                </a:extLst>
              </p:cNvPr>
              <p:cNvGraphicFramePr>
                <a:graphicFrameLocks noGrp="1"/>
              </p:cNvGraphicFramePr>
              <p:nvPr/>
            </p:nvGraphicFramePr>
            <p:xfrm>
              <a:off x="1522412" y="857250"/>
              <a:ext cx="9144000" cy="5143500"/>
            </p:xfrm>
            <a:graphic>
              <a:graphicData uri="http://schemas.microsoft.com/office/webextensions/webextension/2010/11">
                <we:webextensionref xmlns:we="http://schemas.microsoft.com/office/webextensions/webextension/2010/11" xmlns:r="http://schemas.openxmlformats.org/officeDocument/2006/relationships" r:id="rId2"/>
              </a:graphicData>
            </a:graphic>
          </p:graphicFrame>
        </mc:Choice>
        <mc:Fallback xmlns="">
          <p:pic>
            <p:nvPicPr>
              <p:cNvPr id="2" name="Add-in 1" title="Poll Everywhere">
                <a:extLst>
                  <a:ext uri="{FF2B5EF4-FFF2-40B4-BE49-F238E27FC236}">
                    <a16:creationId xmlns:a16="http://schemas.microsoft.com/office/drawing/2014/main" id="{4000E998-7BAE-4FBA-ACAD-65C85FBF400F}"/>
                  </a:ext>
                </a:extLst>
              </p:cNvPr>
              <p:cNvPicPr>
                <a:picLocks noGrp="1" noRot="1" noChangeAspect="1" noMove="1" noResize="1" noEditPoints="1" noAdjustHandles="1" noChangeArrowheads="1" noChangeShapeType="1"/>
              </p:cNvPicPr>
              <p:nvPr/>
            </p:nvPicPr>
            <p:blipFill>
              <a:blip r:embed="rId3"/>
              <a:stretch>
                <a:fillRect/>
              </a:stretch>
            </p:blipFill>
            <p:spPr>
              <a:xfrm>
                <a:off x="1522412" y="857250"/>
                <a:ext cx="9144000" cy="51435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6990867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2AF8D2-FDC2-4DC3-A87C-0A72EAC3ED7B}"/>
              </a:ext>
            </a:extLst>
          </p:cNvPr>
          <p:cNvSpPr>
            <a:spLocks noGrp="1"/>
          </p:cNvSpPr>
          <p:nvPr>
            <p:ph idx="13"/>
          </p:nvPr>
        </p:nvSpPr>
        <p:spPr>
          <a:xfrm>
            <a:off x="261764" y="685801"/>
            <a:ext cx="7272808" cy="4190999"/>
          </a:xfrm>
        </p:spPr>
        <p:txBody>
          <a:bodyPr/>
          <a:lstStyle/>
          <a:p>
            <a:r>
              <a:rPr lang="en-GB" b="1" dirty="0"/>
              <a:t>Ambition is Critical </a:t>
            </a:r>
            <a:r>
              <a:rPr lang="en-GB" dirty="0"/>
              <a:t>- Believe in yourself</a:t>
            </a:r>
          </a:p>
          <a:p>
            <a:r>
              <a:rPr lang="en-GB" b="1" dirty="0"/>
              <a:t>What Drives You? </a:t>
            </a:r>
            <a:r>
              <a:rPr lang="en-GB" dirty="0"/>
              <a:t>– Keep at the forefront</a:t>
            </a:r>
          </a:p>
          <a:p>
            <a:r>
              <a:rPr lang="en-GB" b="1" dirty="0"/>
              <a:t>Boundaryless Career </a:t>
            </a:r>
            <a:r>
              <a:rPr lang="en-GB" dirty="0"/>
              <a:t>– Options </a:t>
            </a:r>
          </a:p>
          <a:p>
            <a:r>
              <a:rPr lang="en-GB" b="1" i="0" dirty="0">
                <a:effectLst/>
                <a:latin typeface="-apple-system"/>
              </a:rPr>
              <a:t>Boundaryless Skills – </a:t>
            </a:r>
            <a:r>
              <a:rPr lang="en-GB" i="0" dirty="0">
                <a:effectLst/>
                <a:latin typeface="-apple-system"/>
              </a:rPr>
              <a:t>Develop skills</a:t>
            </a:r>
            <a:endParaRPr lang="en-GB" b="1" i="0" dirty="0">
              <a:effectLst/>
              <a:latin typeface="-apple-system"/>
            </a:endParaRPr>
          </a:p>
          <a:p>
            <a:endParaRPr lang="en-GB" dirty="0"/>
          </a:p>
          <a:p>
            <a:endParaRPr lang="en-GB" dirty="0"/>
          </a:p>
        </p:txBody>
      </p:sp>
      <p:pic>
        <p:nvPicPr>
          <p:cNvPr id="6146" name="Picture 2" descr="Image result for key takeaways">
            <a:extLst>
              <a:ext uri="{FF2B5EF4-FFF2-40B4-BE49-F238E27FC236}">
                <a16:creationId xmlns:a16="http://schemas.microsoft.com/office/drawing/2014/main" id="{A69261E0-CF33-4433-BFA8-DA16B9E419D2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09"/>
          <a:stretch/>
        </p:blipFill>
        <p:spPr bwMode="auto">
          <a:xfrm>
            <a:off x="6958508" y="2842262"/>
            <a:ext cx="5197098" cy="36214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83618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Sales presentation on product or servic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3494BA"/>
      </a:accent6>
      <a:hlink>
        <a:srgbClr val="6B9F25"/>
      </a:hlink>
      <a:folHlink>
        <a:srgbClr val="9F6715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4400000" scaled="0"/>
          <a:tileRect/>
        </a:gradFill>
        <a:gradFill flip="none" rotWithShape="1">
          <a:gsLst>
            <a:gs pos="0">
              <a:schemeClr val="phClr">
                <a:lumMod val="20000"/>
                <a:lumOff val="80000"/>
              </a:schemeClr>
            </a:gs>
            <a:gs pos="58000">
              <a:schemeClr val="phClr">
                <a:lumMod val="40000"/>
                <a:lumOff val="60000"/>
              </a:schemeClr>
            </a:gs>
            <a:gs pos="100000">
              <a:schemeClr val="phClr"/>
            </a:gs>
          </a:gsLst>
          <a:lin ang="17400000" scaled="0"/>
          <a:tileRect/>
        </a:grad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 dirty="0"/>
        </a:defPPr>
      </a:lstStyle>
      <a:style>
        <a:lnRef idx="3">
          <a:schemeClr val="lt1"/>
        </a:lnRef>
        <a:fillRef idx="1">
          <a:schemeClr val="accent2"/>
        </a:fillRef>
        <a:effectRef idx="1">
          <a:schemeClr val="accent2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  <a:ln>
          <a:solidFill>
            <a:schemeClr val="bg2"/>
          </a:solidFill>
        </a:ln>
      </a:spPr>
      <a:bodyPr wrap="square" rtlCol="0" anchor="ctr" anchorCtr="1">
        <a:spAutoFit/>
      </a:bodyPr>
      <a:lstStyle>
        <a:defPPr>
          <a:defRPr dirty="0" smtClean="0"/>
        </a:defPPr>
      </a:lstStyle>
    </a:txDef>
  </a:objectDefaults>
  <a:extraClrSchemeLst/>
  <a:extLst>
    <a:ext uri="{05A4C25C-085E-4340-85A3-A5531E510DB2}">
      <thm15:themeFamily xmlns:thm15="http://schemas.microsoft.com/office/thememl/2012/main" name="Business sales presentation on product or service.potx" id="{BB6578FA-E30D-45EC-B849-CACB373ADC90}" vid="{5A523E24-2D1D-4F75-BD91-64E0BBADB4AA}"/>
    </a:ext>
  </a:extLst>
</a:theme>
</file>

<file path=ppt/theme/theme2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3494BA"/>
      </a:accent6>
      <a:hlink>
        <a:srgbClr val="6B9F25"/>
      </a:hlink>
      <a:folHlink>
        <a:srgbClr val="9F6715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3494BA"/>
      </a:accent6>
      <a:hlink>
        <a:srgbClr val="6B9F25"/>
      </a:hlink>
      <a:folHlink>
        <a:srgbClr val="9F6715"/>
      </a:folHlink>
    </a:clrScheme>
    <a:fontScheme name="Cambria-Calibri">
      <a:majorFont>
        <a:latin typeface="Cambria" panose="02040503050406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webextension1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png"/></Relationships>
</file>

<file path=ppt/webextensions/_rels/webextension2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png"/></Relationships>
</file>

<file path=ppt/webextensions/_rels/webextension3.xml.rels><?xml version="1.0" encoding="UTF-8" standalone="yes"?>
<Relationships xmlns="http://schemas.openxmlformats.org/package/2006/relationships"><Relationship Id="rId1" Type="http://schemas.openxmlformats.org/officeDocument/2006/relationships/image" Target="../media/image9.png"/></Relationships>
</file>

<file path=ppt/webextensions/_rels/webextension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1.png"/></Relationships>
</file>

<file path=ppt/webextensions/_rels/webextension5.xml.rels><?xml version="1.0" encoding="UTF-8" standalone="yes"?>
<Relationships xmlns="http://schemas.openxmlformats.org/package/2006/relationships"><Relationship Id="rId1" Type="http://schemas.openxmlformats.org/officeDocument/2006/relationships/image" Target="../media/image13.png"/></Relationships>
</file>

<file path=ppt/webextensions/_rels/webextension6.xml.rels><?xml version="1.0" encoding="UTF-8" standalone="yes"?>
<Relationships xmlns="http://schemas.openxmlformats.org/package/2006/relationships"><Relationship Id="rId1" Type="http://schemas.openxmlformats.org/officeDocument/2006/relationships/image" Target="../media/image14.png"/></Relationships>
</file>

<file path=ppt/webextensions/_rels/webextension7.xml.rels><?xml version="1.0" encoding="UTF-8" standalone="yes"?>
<Relationships xmlns="http://schemas.openxmlformats.org/package/2006/relationships"><Relationship Id="rId1" Type="http://schemas.openxmlformats.org/officeDocument/2006/relationships/image" Target="../media/image16.png"/></Relationships>
</file>

<file path=ppt/webextensions/_rels/webextension8.xml.rels><?xml version="1.0" encoding="UTF-8" standalone="yes"?>
<Relationships xmlns="http://schemas.openxmlformats.org/package/2006/relationships"><Relationship Id="rId1" Type="http://schemas.openxmlformats.org/officeDocument/2006/relationships/image" Target="../media/image19.png"/></Relationships>
</file>

<file path=ppt/webextensions/webextension1.xml><?xml version="1.0" encoding="utf-8"?>
<we:webextension xmlns:we="http://schemas.microsoft.com/office/webextensions/webextension/2010/11" id="{61185811-B5D4-4AAD-A641-47234E5E2E1C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70,&quot;confidenceLevel&quot;:2}"/>
    <we:property name="url" value="&quot;free_text_poll/dRDFNoGa3spLkgGPkNuaQ&quot;"/>
  </we:properties>
  <we:bindings/>
  <we:snapshot xmlns:r="http://schemas.openxmlformats.org/officeDocument/2006/relationships" r:embed="rId1"/>
</we:webextension>
</file>

<file path=ppt/webextensions/webextension2.xml><?xml version="1.0" encoding="utf-8"?>
<we:webextension xmlns:we="http://schemas.microsoft.com/office/webextensions/webextension/2010/11" id="{E23EBC5D-EF34-450F-948A-E70FF8F967C0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72,&quot;confidenceLevel&quot;:2}"/>
    <we:property name="url" value="&quot;free_text_poll/6tqPJSuKiyOt1Whp0W8nH&quot;"/>
  </we:properties>
  <we:bindings/>
  <we:snapshot xmlns:r="http://schemas.openxmlformats.org/officeDocument/2006/relationships" r:embed="rId1"/>
</we:webextension>
</file>

<file path=ppt/webextensions/webextension3.xml><?xml version="1.0" encoding="utf-8"?>
<we:webextension xmlns:we="http://schemas.microsoft.com/office/webextensions/webextension/2010/11" id="{020292CF-D968-485A-A5BF-1AB9ED075762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74,&quot;confidenceLevel&quot;:2}"/>
    <we:property name="url" value="&quot;free_text_poll/PN5N4sWZ9R3tflauXdcaE&quot;"/>
  </we:properties>
  <we:bindings/>
  <we:snapshot xmlns:r="http://schemas.openxmlformats.org/officeDocument/2006/relationships" r:embed="rId1"/>
</we:webextension>
</file>

<file path=ppt/webextensions/webextension4.xml><?xml version="1.0" encoding="utf-8"?>
<we:webextension xmlns:we="http://schemas.microsoft.com/office/webextensions/webextension/2010/11" id="{FAD6A663-5D13-4598-99B5-70D758FC171F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76,&quot;confidenceLevel&quot;:2}"/>
    <we:property name="url" value="&quot;free_text_poll/93MiwHH6zAWDWBJ5hzaZ6&quot;"/>
  </we:properties>
  <we:bindings/>
  <we:snapshot xmlns:r="http://schemas.openxmlformats.org/officeDocument/2006/relationships" r:embed="rId1"/>
</we:webextension>
</file>

<file path=ppt/webextensions/webextension5.xml><?xml version="1.0" encoding="utf-8"?>
<we:webextension xmlns:we="http://schemas.microsoft.com/office/webextensions/webextension/2010/11" id="{66BA7365-EA23-4E86-B256-9F9E3AA50225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78,&quot;confidenceLevel&quot;:2}"/>
    <we:property name="url" value="&quot;free_text_poll/mAVUitcvPCZhyWYpEEuMQ&quot;"/>
  </we:properties>
  <we:bindings/>
  <we:snapshot xmlns:r="http://schemas.openxmlformats.org/officeDocument/2006/relationships" r:embed="rId1"/>
</we:webextension>
</file>

<file path=ppt/webextensions/webextension6.xml><?xml version="1.0" encoding="utf-8"?>
<we:webextension xmlns:we="http://schemas.microsoft.com/office/webextensions/webextension/2010/11" id="{73270867-5446-4EE8-8D2C-F6DB52331F70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79,&quot;confidenceLevel&quot;:2}"/>
    <we:property name="url" value="&quot;multiple_choice_poll/ESyCEwGwC3IhybmzDVoHo&quot;"/>
  </we:properties>
  <we:bindings/>
  <we:snapshot xmlns:r="http://schemas.openxmlformats.org/officeDocument/2006/relationships" r:embed="rId1"/>
</we:webextension>
</file>

<file path=ppt/webextensions/webextension7.xml><?xml version="1.0" encoding="utf-8"?>
<we:webextension xmlns:we="http://schemas.microsoft.com/office/webextensions/webextension/2010/11" id="{DA69A5E5-BE35-4D68-9E56-3266F65D079C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80,&quot;confidenceLevel&quot;:2}"/>
    <we:property name="url" value="&quot;free_text_poll/THlgWdKVBxfTy6gjpfuRI&quot;"/>
  </we:properties>
  <we:bindings/>
  <we:snapshot xmlns:r="http://schemas.openxmlformats.org/officeDocument/2006/relationships" r:embed="rId1"/>
</we:webextension>
</file>

<file path=ppt/webextensions/webextension8.xml><?xml version="1.0" encoding="utf-8"?>
<we:webextension xmlns:we="http://schemas.microsoft.com/office/webextensions/webextension/2010/11" id="{5043550D-2CFB-47E0-84AA-DD56990E541C}">
  <we:reference id="wa104218073" version="2.1.0.0" store="en-US" storeType="OMEX"/>
  <we:alternateReferences>
    <we:reference id="wa104218073" version="2.1.0.0" store="wa104218073" storeType="OMEX"/>
  </we:alternateReferences>
  <we:properties>
    <we:property name="appSlideData" value="{&quot;slideId&quot;:283,&quot;confidenceLevel&quot;:2}"/>
    <we:property name="url" value="&quot;free_text_poll/EBAgjDMb1b4cYWhpPdytZ&quot;"/>
  </we:properties>
  <we:bindings/>
  <we:snapshot xmlns:r="http://schemas.openxmlformats.org/officeDocument/2006/relationships" r:embed="rId1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193</TotalTime>
  <Words>167</Words>
  <Application>Microsoft Office PowerPoint</Application>
  <PresentationFormat>Custom</PresentationFormat>
  <Paragraphs>23</Paragraphs>
  <Slides>18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-apple-system</vt:lpstr>
      <vt:lpstr>arial</vt:lpstr>
      <vt:lpstr>arial</vt:lpstr>
      <vt:lpstr>Calibri</vt:lpstr>
      <vt:lpstr>Cambria</vt:lpstr>
      <vt:lpstr>Corbel</vt:lpstr>
      <vt:lpstr>Sales presentation on product or service</vt:lpstr>
      <vt:lpstr>Changemakers: Building your Personal Brand for Sustainable Employment  </vt:lpstr>
      <vt:lpstr>PowerPoint Presentation</vt:lpstr>
      <vt:lpstr>Unit 1: Brand You</vt:lpstr>
      <vt:lpstr>Ambition is Critical </vt:lpstr>
      <vt:lpstr>PowerPoint Presentation</vt:lpstr>
      <vt:lpstr>PowerPoint Presentation</vt:lpstr>
      <vt:lpstr>Career Goals </vt:lpstr>
      <vt:lpstr>PowerPoint Presentation</vt:lpstr>
      <vt:lpstr>PowerPoint Presentation</vt:lpstr>
      <vt:lpstr>PowerPoint Presentation</vt:lpstr>
      <vt:lpstr>Boundaryless Career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Changemakers: Building your Personal Brand for Sustainable Employment</dc:title>
  <dc:creator>Davina Evans</dc:creator>
  <cp:lastModifiedBy>Melanie Squire</cp:lastModifiedBy>
  <cp:revision>24</cp:revision>
  <dcterms:created xsi:type="dcterms:W3CDTF">2021-01-24T12:36:36Z</dcterms:created>
  <dcterms:modified xsi:type="dcterms:W3CDTF">2022-12-22T09:46:26Z</dcterms:modified>
</cp:coreProperties>
</file>