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3"/>
  </p:notesMasterIdLst>
  <p:handoutMasterIdLst>
    <p:handoutMasterId r:id="rId14"/>
  </p:handoutMasterIdLst>
  <p:sldIdLst>
    <p:sldId id="256" r:id="rId2"/>
    <p:sldId id="257" r:id="rId3"/>
    <p:sldId id="258" r:id="rId4"/>
    <p:sldId id="261" r:id="rId5"/>
    <p:sldId id="262" r:id="rId6"/>
    <p:sldId id="263" r:id="rId7"/>
    <p:sldId id="267" r:id="rId8"/>
    <p:sldId id="268"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5D1FF0D-2488-03A5-8D16-5B460D0E81D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834856B0-BF45-389E-9015-530E82B1147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93B1C7D-34D6-4CAA-897E-C605C493079A}" type="datetimeFigureOut">
              <a:rPr lang="en-GB" smtClean="0"/>
              <a:t>20/01/2024</a:t>
            </a:fld>
            <a:endParaRPr lang="en-GB"/>
          </a:p>
        </p:txBody>
      </p:sp>
      <p:sp>
        <p:nvSpPr>
          <p:cNvPr id="4" name="Footer Placeholder 3">
            <a:extLst>
              <a:ext uri="{FF2B5EF4-FFF2-40B4-BE49-F238E27FC236}">
                <a16:creationId xmlns:a16="http://schemas.microsoft.com/office/drawing/2014/main" id="{75525907-ACB3-B123-206A-1634A51B896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Sheridan Hyde, 2306600, The First 1000 Days (ECEY4005/C)</a:t>
            </a:r>
          </a:p>
        </p:txBody>
      </p:sp>
      <p:sp>
        <p:nvSpPr>
          <p:cNvPr id="5" name="Slide Number Placeholder 4">
            <a:extLst>
              <a:ext uri="{FF2B5EF4-FFF2-40B4-BE49-F238E27FC236}">
                <a16:creationId xmlns:a16="http://schemas.microsoft.com/office/drawing/2014/main" id="{93D97B2C-8893-B40B-D34B-AFF09F7D3EF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902DFDE-0F81-40F4-ADD2-C14C8C6C8521}" type="slidenum">
              <a:rPr lang="en-GB" smtClean="0"/>
              <a:t>‹#›</a:t>
            </a:fld>
            <a:endParaRPr lang="en-GB"/>
          </a:p>
        </p:txBody>
      </p:sp>
    </p:spTree>
    <p:extLst>
      <p:ext uri="{BB962C8B-B14F-4D97-AF65-F5344CB8AC3E}">
        <p14:creationId xmlns:p14="http://schemas.microsoft.com/office/powerpoint/2010/main" val="3005160220"/>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5CAD51-A11A-48D3-A048-7EB81B19A099}" type="datetimeFigureOut">
              <a:rPr lang="en-GB" smtClean="0"/>
              <a:t>20/01/2024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Sheridan Hyde, 2306600, The First 1000 Days (ECEY4005/C)</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AAE8A5-88E6-4F19-8233-94C70D8C2F9C}" type="slidenum">
              <a:rPr lang="en-GB" smtClean="0"/>
              <a:t>‹#›</a:t>
            </a:fld>
            <a:endParaRPr lang="en-GB"/>
          </a:p>
        </p:txBody>
      </p:sp>
    </p:spTree>
    <p:extLst>
      <p:ext uri="{BB962C8B-B14F-4D97-AF65-F5344CB8AC3E}">
        <p14:creationId xmlns:p14="http://schemas.microsoft.com/office/powerpoint/2010/main" val="306432723"/>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DC7F287F-E126-4D6F-A9E3-16377B646157}" type="datetime1">
              <a:rPr lang="en-US" smtClean="0"/>
              <a:t>1/20/2024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r>
              <a:rPr lang="en-GB"/>
              <a:t>Sheridan Hyde, 2306600, The First 1000 Days (ECEY4005/C) - 2927 Words</a:t>
            </a:r>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92498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138CFA89-11E4-4EFF-8AD6-50123FE69D0E}" type="datetime1">
              <a:rPr lang="en-US" smtClean="0"/>
              <a:t>1/20/2024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r>
              <a:rPr lang="en-GB"/>
              <a:t>Sheridan Hyde, 2306600, The First 1000 Days (ECEY4005/C) - 2927 Words</a:t>
            </a:r>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96433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D2A2E5AD-58AA-4A0A-ADD5-8445015266DE}" type="datetime1">
              <a:rPr lang="en-US" smtClean="0"/>
              <a:t>1/20/2024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r>
              <a:rPr lang="en-GB"/>
              <a:t>Sheridan Hyde, 2306600, The First 1000 Days (ECEY4005/C) - 2927 Words</a:t>
            </a:r>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70262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F4B405-5968-4C41-B33D-21ABBC993C6B}" type="datetime1">
              <a:rPr lang="en-US" smtClean="0"/>
              <a:t>1/20/2024</a:t>
            </a:fld>
            <a:endParaRPr lang="en-US" dirty="0"/>
          </a:p>
        </p:txBody>
      </p:sp>
      <p:sp>
        <p:nvSpPr>
          <p:cNvPr id="6" name="Footer Placeholder 5"/>
          <p:cNvSpPr>
            <a:spLocks noGrp="1"/>
          </p:cNvSpPr>
          <p:nvPr>
            <p:ph type="ftr" sz="quarter" idx="11"/>
          </p:nvPr>
        </p:nvSpPr>
        <p:spPr/>
        <p:txBody>
          <a:bodyPr/>
          <a:lstStyle/>
          <a:p>
            <a:r>
              <a:rPr lang="en-GB"/>
              <a:t>Sheridan Hyde, 2306600, The First 1000 Days (ECEY4005/C) - 2927 Words</a:t>
            </a:r>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75510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9217B2-8D59-423D-BAE9-CC66C9C96131}" type="datetime1">
              <a:rPr lang="en-US" smtClean="0"/>
              <a:t>1/20/2024</a:t>
            </a:fld>
            <a:endParaRPr lang="en-US" dirty="0"/>
          </a:p>
        </p:txBody>
      </p:sp>
      <p:sp>
        <p:nvSpPr>
          <p:cNvPr id="8" name="Footer Placeholder 7"/>
          <p:cNvSpPr>
            <a:spLocks noGrp="1"/>
          </p:cNvSpPr>
          <p:nvPr>
            <p:ph type="ftr" sz="quarter" idx="11"/>
          </p:nvPr>
        </p:nvSpPr>
        <p:spPr/>
        <p:txBody>
          <a:bodyPr/>
          <a:lstStyle/>
          <a:p>
            <a:r>
              <a:rPr lang="en-GB"/>
              <a:t>Sheridan Hyde, 2306600, The First 1000 Days (ECEY4005/C) - 2927 Words</a:t>
            </a:r>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3616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64838AE-73A3-400E-8ECE-59031577EB9E}" type="datetime1">
              <a:rPr lang="en-US" smtClean="0"/>
              <a:t>1/20/2024</a:t>
            </a:fld>
            <a:endParaRPr lang="en-US" dirty="0"/>
          </a:p>
        </p:txBody>
      </p:sp>
      <p:sp>
        <p:nvSpPr>
          <p:cNvPr id="4" name="Footer Placeholder 3"/>
          <p:cNvSpPr>
            <a:spLocks noGrp="1"/>
          </p:cNvSpPr>
          <p:nvPr>
            <p:ph type="ftr" sz="quarter" idx="11"/>
          </p:nvPr>
        </p:nvSpPr>
        <p:spPr/>
        <p:txBody>
          <a:bodyPr/>
          <a:lstStyle/>
          <a:p>
            <a:r>
              <a:rPr lang="en-GB"/>
              <a:t>Sheridan Hyde, 2306600, The First 1000 Days (ECEY4005/C) - 2927 Words</a:t>
            </a:r>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4346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57B316-C8A9-47DC-9193-BC6270B171F7}" type="datetime1">
              <a:rPr lang="en-US" smtClean="0"/>
              <a:t>1/20/2024</a:t>
            </a:fld>
            <a:endParaRPr lang="en-US" dirty="0"/>
          </a:p>
        </p:txBody>
      </p:sp>
      <p:sp>
        <p:nvSpPr>
          <p:cNvPr id="3" name="Footer Placeholder 2"/>
          <p:cNvSpPr>
            <a:spLocks noGrp="1"/>
          </p:cNvSpPr>
          <p:nvPr>
            <p:ph type="ftr" sz="quarter" idx="11"/>
          </p:nvPr>
        </p:nvSpPr>
        <p:spPr/>
        <p:txBody>
          <a:bodyPr/>
          <a:lstStyle/>
          <a:p>
            <a:r>
              <a:rPr lang="en-GB"/>
              <a:t>Sheridan Hyde, 2306600, The First 1000 Days (ECEY4005/C) - 2927 Words</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14634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F6D9ED4-FC9E-435B-9220-C4E3DE2B906B}" type="datetime1">
              <a:rPr lang="en-US" smtClean="0"/>
              <a:t>1/20/2024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r>
              <a:rPr lang="en-GB"/>
              <a:t>Sheridan Hyde, 2306600, The First 1000 Days (ECEY4005/C) - 2927 Words</a:t>
            </a:r>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49541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7D2C21-CCF7-4B94-A7A3-F6FA7E5F5E35}" type="datetime1">
              <a:rPr lang="en-US" smtClean="0"/>
              <a:t>1/20/2024</a:t>
            </a:fld>
            <a:endParaRPr lang="en-US" dirty="0"/>
          </a:p>
        </p:txBody>
      </p:sp>
      <p:sp>
        <p:nvSpPr>
          <p:cNvPr id="6" name="Footer Placeholder 5"/>
          <p:cNvSpPr>
            <a:spLocks noGrp="1"/>
          </p:cNvSpPr>
          <p:nvPr>
            <p:ph type="ftr" sz="quarter" idx="11"/>
          </p:nvPr>
        </p:nvSpPr>
        <p:spPr/>
        <p:txBody>
          <a:bodyPr/>
          <a:lstStyle/>
          <a:p>
            <a:pPr algn="l"/>
            <a:r>
              <a:rPr lang="en-GB"/>
              <a:t>Sheridan Hyde, 2306600, The First 1000 Days (ECEY4005/C) - 2927 Words</a:t>
            </a:r>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1694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988042-3ADB-4AA5-B8D8-7384758B7BFD}" type="datetime1">
              <a:rPr lang="en-US" smtClean="0"/>
              <a:t>1/20/2024</a:t>
            </a:fld>
            <a:endParaRPr lang="en-US" dirty="0"/>
          </a:p>
        </p:txBody>
      </p:sp>
      <p:sp>
        <p:nvSpPr>
          <p:cNvPr id="5" name="Footer Placeholder 4"/>
          <p:cNvSpPr>
            <a:spLocks noGrp="1"/>
          </p:cNvSpPr>
          <p:nvPr>
            <p:ph type="ftr" sz="quarter" idx="11"/>
          </p:nvPr>
        </p:nvSpPr>
        <p:spPr/>
        <p:txBody>
          <a:bodyPr/>
          <a:lstStyle/>
          <a:p>
            <a:r>
              <a:rPr lang="en-GB"/>
              <a:t>Sheridan Hyde, 2306600, The First 1000 Days (ECEY4005/C) - 2927 Words</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6305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430C9022-FAB7-4D3B-96C6-A7F9D62CEE7A}" type="datetime1">
              <a:rPr lang="en-US" smtClean="0"/>
              <a:t>1/20/2024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r>
              <a:rPr lang="en-GB"/>
              <a:t>Sheridan Hyde, 2306600, The First 1000 Days (ECEY4005/C) - 2927 Words</a:t>
            </a:r>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0070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D7E51EE-2473-482C-AF3B-9F28CE1F0790}" type="datetime1">
              <a:rPr lang="en-US" smtClean="0"/>
              <a:t>1/20/2024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r>
              <a:rPr lang="en-GB"/>
              <a:t>Sheridan Hyde, 2306600, The First 1000 Days (ECEY4005/C) - 2927 Words</a:t>
            </a:r>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5102300"/>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hdr="0" dt="0"/>
  <p:txStyles>
    <p:titleStyle>
      <a:lvl1pPr algn="l" defTabSz="457200" rtl="0" eaLnBrk="1" latinLnBrk="0" hangingPunct="1">
        <a:lnSpc>
          <a:spcPct val="100000"/>
        </a:lnSpc>
        <a:spcBef>
          <a:spcPct val="0"/>
        </a:spcBef>
        <a:buNone/>
        <a:defRPr sz="2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xYBUY1kZpf8?feature=oembed" TargetMode="Externa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7.xml"/><Relationship Id="rId1" Type="http://schemas.openxmlformats.org/officeDocument/2006/relationships/video" Target="https://www.youtube.com/embed/LHT2zVYvObg?feature=oembed" TargetMode="External"/><Relationship Id="rId6" Type="http://schemas.openxmlformats.org/officeDocument/2006/relationships/image" Target="../media/image16.jpg"/><Relationship Id="rId5" Type="http://schemas.openxmlformats.org/officeDocument/2006/relationships/image" Target="../media/image15.jpe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7.xml"/><Relationship Id="rId7" Type="http://schemas.openxmlformats.org/officeDocument/2006/relationships/image" Target="../media/image21.jpeg"/><Relationship Id="rId2" Type="http://schemas.openxmlformats.org/officeDocument/2006/relationships/video" Target="https://www.youtube.com/embed/PFEg6Mlc490?feature=oembed" TargetMode="External"/><Relationship Id="rId1" Type="http://schemas.openxmlformats.org/officeDocument/2006/relationships/video" Target="https://www.youtube.com/embed/Jkiij9dJfcw?feature=oembed" TargetMode="External"/><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image" Target="../media/image12.png"/><Relationship Id="rId9" Type="http://schemas.openxmlformats.org/officeDocument/2006/relationships/image" Target="../media/image23.png"/></Relationships>
</file>

<file path=ppt/slides/_rels/slide9.xml.rels><?xml version="1.0" encoding="UTF-8" standalone="yes"?>
<Relationships xmlns="http://schemas.openxmlformats.org/package/2006/relationships"><Relationship Id="rId8" Type="http://schemas.openxmlformats.org/officeDocument/2006/relationships/hyperlink" Target="https://www.pregnancybirthbaby.org.au/the-first-1000-days" TargetMode="External"/><Relationship Id="rId13" Type="http://schemas.openxmlformats.org/officeDocument/2006/relationships/hyperlink" Target="https://www.pacey.org.uk/Pacey/media/Website-files/Non-PACEY%20documents%20(PDFs)/a-workforce-in-crisis-saving-our-early-years.pdf" TargetMode="External"/><Relationship Id="rId3" Type="http://schemas.openxmlformats.org/officeDocument/2006/relationships/hyperlink" Target="https://thousanddays.org/why-1000-days/building-brains/" TargetMode="External"/><Relationship Id="rId7" Type="http://schemas.openxmlformats.org/officeDocument/2006/relationships/hyperlink" Target="https://www.youtube.com/watch?v=LHT2zVYvObg" TargetMode="External"/><Relationship Id="rId12" Type="http://schemas.openxmlformats.org/officeDocument/2006/relationships/hyperlink" Target="https://doi.org/10.3389/fendo.2022.860110" TargetMode="External"/><Relationship Id="rId17" Type="http://schemas.openxmlformats.org/officeDocument/2006/relationships/hyperlink" Target="https://ecoleharmonie.ch/en/forest-school/" TargetMode="External"/><Relationship Id="rId2" Type="http://schemas.openxmlformats.org/officeDocument/2006/relationships/image" Target="../media/image12.png"/><Relationship Id="rId16" Type="http://schemas.openxmlformats.org/officeDocument/2006/relationships/hyperlink" Target="https://phw.nhs.wales/news/adopting-a-public-health-approach-to-supporting-parents-can-help-give-children-best-start-in-life/a-public-health-approach-to-supporting-parents/" TargetMode="External"/><Relationship Id="rId1" Type="http://schemas.openxmlformats.org/officeDocument/2006/relationships/slideLayout" Target="../slideLayouts/slideLayout7.xml"/><Relationship Id="rId6" Type="http://schemas.openxmlformats.org/officeDocument/2006/relationships/hyperlink" Target="https://www.projectmaslow.org/maslows-hierarchy-of-needs/" TargetMode="External"/><Relationship Id="rId11" Type="http://schemas.openxmlformats.org/officeDocument/2006/relationships/hyperlink" Target="https://www.croakey.org/putting-the-spotlight-on-the-first-1000-days-to-improve-childrens-futures-longread/" TargetMode="External"/><Relationship Id="rId5" Type="http://schemas.openxmlformats.org/officeDocument/2006/relationships/hyperlink" Target="https://www.youtube.com/watch?v=xYBUY1kZpf8" TargetMode="External"/><Relationship Id="rId15" Type="http://schemas.openxmlformats.org/officeDocument/2006/relationships/hyperlink" Target="https://www.ncbi.nlm.nih.gov/books/NBK537155/" TargetMode="External"/><Relationship Id="rId10" Type="http://schemas.openxmlformats.org/officeDocument/2006/relationships/hyperlink" Target="https://courier.unesco.org/en/articles/learning-among-trees-denmark" TargetMode="External"/><Relationship Id="rId4" Type="http://schemas.openxmlformats.org/officeDocument/2006/relationships/hyperlink" Target="https://thousanddays.org/for-parents-caregivers/" TargetMode="External"/><Relationship Id="rId9" Type="http://schemas.openxmlformats.org/officeDocument/2006/relationships/hyperlink" Target="https://www.cardiffsteiner.org.uk/education/parent-and-toddler-age-0-3/" TargetMode="External"/><Relationship Id="rId14" Type="http://schemas.openxmlformats.org/officeDocument/2006/relationships/hyperlink" Target="https://www.youtube.com/watch?v=PFEg6Mlc490"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7759/cureus.30083" TargetMode="External"/><Relationship Id="rId13" Type="http://schemas.openxmlformats.org/officeDocument/2006/relationships/hyperlink" Target="https://doi.org/10.1007/s12115-017-0186-x" TargetMode="External"/><Relationship Id="rId3" Type="http://schemas.openxmlformats.org/officeDocument/2006/relationships/hyperlink" Target="https://thousanddays.org/wp-content/uploads/2022/09/The-1000-Day-of-Window-of-Opportunity.pdf" TargetMode="External"/><Relationship Id="rId7" Type="http://schemas.openxmlformats.org/officeDocument/2006/relationships/hyperlink" Target="https://learningjournals.co.uk/reggio-emilia-emmi-pikler-rudolf-stein-different-approaches-learning/" TargetMode="External"/><Relationship Id="rId12" Type="http://schemas.openxmlformats.org/officeDocument/2006/relationships/hyperlink" Target="https://www.nhs.uk/medicines/folic-acid/pregnancy-breastfeeding-and-fertility-while-taking-folic-acid/#:~:text=Folic%20acid%20and%20pregnancy" TargetMode="External"/><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hyperlink" Target="https://executive.nhs.wales/functions/strategic-programme-for-mental-health/perinatal-mental-health/pnmh-docs1/key-priorities-for-supporting-infant-mental-health-in-wales/" TargetMode="External"/><Relationship Id="rId11" Type="http://schemas.openxmlformats.org/officeDocument/2006/relationships/hyperlink" Target="https://www.nhs.uk/pregnancy/keeping-well/vitamins-supplements-and-nutrition/" TargetMode="External"/><Relationship Id="rId5" Type="http://schemas.openxmlformats.org/officeDocument/2006/relationships/hyperlink" Target="https://publications.parliament.uk/pa/cm201719/cmselect/cmhealth/1496/1496.pdf" TargetMode="External"/><Relationship Id="rId10" Type="http://schemas.openxmlformats.org/officeDocument/2006/relationships/hyperlink" Target="https://montessori-nw.org/about-montessori-education" TargetMode="External"/><Relationship Id="rId4" Type="http://schemas.openxmlformats.org/officeDocument/2006/relationships/hyperlink" Target="https://www.gov.wales/parenting-give-it-time/guidance-and-advice/parenting-tips/tips-for-guiding-childrens-behaviour/make-time-for-love-and-affection#:~:text=Love%20and%20affection%20are%20essential" TargetMode="External"/><Relationship Id="rId9" Type="http://schemas.openxmlformats.org/officeDocument/2006/relationships/hyperlink" Target="https://eyfs.info/articles.html/general/attachment-theory-and-the-key-person-approach-r64/"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steinerwaldorf.org/steiner-education/what-is-steiner-education/" TargetMode="External"/><Relationship Id="rId13" Type="http://schemas.openxmlformats.org/officeDocument/2006/relationships/hyperlink" Target="https://www.careinspectorate.wales/220513-challenges-for-childcare-and-play-settings" TargetMode="External"/><Relationship Id="rId3" Type="http://schemas.openxmlformats.org/officeDocument/2006/relationships/hyperlink" Target="https://perspectives.waimh.org/2010/12/15/introducing-piklerian-developmental-approach-history-principles/" TargetMode="External"/><Relationship Id="rId7" Type="http://schemas.openxmlformats.org/officeDocument/2006/relationships/hyperlink" Target="https://socialcare.wales/news-stories/childcare-play-and-early-years-workers-felt-underappreciated-and-undervalued-during-pandemic-new-report-finds" TargetMode="External"/><Relationship Id="rId12" Type="http://schemas.openxmlformats.org/officeDocument/2006/relationships/hyperlink" Target="https://www.gov.wales/sites/default/files/publications/2021-10/well-being-future-generations-wales-act-2015-the-essentials-2021.pdf" TargetMode="External"/><Relationship Id="rId2" Type="http://schemas.openxmlformats.org/officeDocument/2006/relationships/image" Target="../media/image12.png"/><Relationship Id="rId16" Type="http://schemas.openxmlformats.org/officeDocument/2006/relationships/hyperlink" Target="https://www.tuc.org.uk/workplace-guidance/case-studies/low-pay-and-poor-prospects-are-often-not-enough-good-people-stay" TargetMode="External"/><Relationship Id="rId1" Type="http://schemas.openxmlformats.org/officeDocument/2006/relationships/slideLayout" Target="../slideLayouts/slideLayout7.xml"/><Relationship Id="rId6" Type="http://schemas.openxmlformats.org/officeDocument/2006/relationships/hyperlink" Target="https://www.youtube.com/watch?v=Jkiij9dJfcw" TargetMode="External"/><Relationship Id="rId11" Type="http://schemas.openxmlformats.org/officeDocument/2006/relationships/hyperlink" Target="https://www.bolton.ac.uk/blogs/what-is-an-early-years-practitioner" TargetMode="External"/><Relationship Id="rId5" Type="http://schemas.openxmlformats.org/officeDocument/2006/relationships/hyperlink" Target="https://rie.org/rie-and-attachment-theory/#:~:text=The%20RIE%20principles%20Basic%20trust" TargetMode="External"/><Relationship Id="rId15" Type="http://schemas.openxmlformats.org/officeDocument/2006/relationships/hyperlink" Target="https://www.steinerwaldorf.org/steiner-education/early-years/parent-child-provision/" TargetMode="External"/><Relationship Id="rId10" Type="http://schemas.openxmlformats.org/officeDocument/2006/relationships/hyperlink" Target="https://www.unicef-irc.org/article/958-the-first-1000-days-of-life-the-brains-window-of-opportunity.html" TargetMode="External"/><Relationship Id="rId4" Type="http://schemas.openxmlformats.org/officeDocument/2006/relationships/hyperlink" Target="https://rie.org/approach-principles/" TargetMode="External"/><Relationship Id="rId9" Type="http://schemas.openxmlformats.org/officeDocument/2006/relationships/hyperlink" Target="https://www.challengingbehaviour.org.uk/what-we-do/sharing-best-practice/working-in-partnership/" TargetMode="External"/><Relationship Id="rId14" Type="http://schemas.openxmlformats.org/officeDocument/2006/relationships/hyperlink" Target="https://www.greengladeforestschoo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dots&#10;&#10;Description automatically generated">
            <a:extLst>
              <a:ext uri="{FF2B5EF4-FFF2-40B4-BE49-F238E27FC236}">
                <a16:creationId xmlns:a16="http://schemas.microsoft.com/office/drawing/2014/main" id="{487D775E-ACD8-EA19-8CEE-C205B0D86F4B}"/>
              </a:ext>
            </a:extLst>
          </p:cNvPr>
          <p:cNvPicPr>
            <a:picLocks noChangeAspect="1"/>
          </p:cNvPicPr>
          <p:nvPr/>
        </p:nvPicPr>
        <p:blipFill rotWithShape="1">
          <a:blip r:embed="rId2"/>
          <a:srcRect b="2500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4797"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5983" y="1812471"/>
            <a:ext cx="3702134" cy="3383831"/>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F6C5A00-B8DC-77EA-5605-1F4DE7D11D08}"/>
              </a:ext>
            </a:extLst>
          </p:cNvPr>
          <p:cNvSpPr>
            <a:spLocks noGrp="1"/>
          </p:cNvSpPr>
          <p:nvPr>
            <p:ph type="ctrTitle"/>
          </p:nvPr>
        </p:nvSpPr>
        <p:spPr>
          <a:xfrm>
            <a:off x="7889065" y="2324905"/>
            <a:ext cx="3403426" cy="2122807"/>
          </a:xfrm>
        </p:spPr>
        <p:txBody>
          <a:bodyPr>
            <a:noAutofit/>
          </a:bodyPr>
          <a:lstStyle/>
          <a:p>
            <a:pPr algn="ctr">
              <a:lnSpc>
                <a:spcPct val="90000"/>
              </a:lnSpc>
            </a:pPr>
            <a:r>
              <a:rPr lang="en-GB" sz="3200">
                <a:solidFill>
                  <a:schemeClr val="tx1"/>
                </a:solidFill>
              </a:rPr>
              <a:t>Exceptional Care in the first 1000 days</a:t>
            </a:r>
            <a:endParaRPr lang="en-GB" sz="3200" dirty="0">
              <a:solidFill>
                <a:schemeClr val="tx1"/>
              </a:solidFill>
            </a:endParaRPr>
          </a:p>
        </p:txBody>
      </p:sp>
      <p:sp>
        <p:nvSpPr>
          <p:cNvPr id="5" name="Footer Placeholder 4">
            <a:extLst>
              <a:ext uri="{FF2B5EF4-FFF2-40B4-BE49-F238E27FC236}">
                <a16:creationId xmlns:a16="http://schemas.microsoft.com/office/drawing/2014/main" id="{3BDA9CCA-3F06-880E-8CBB-741D8730A5B9}"/>
              </a:ext>
            </a:extLst>
          </p:cNvPr>
          <p:cNvSpPr>
            <a:spLocks noGrp="1"/>
          </p:cNvSpPr>
          <p:nvPr>
            <p:ph type="ftr" sz="quarter" idx="11"/>
          </p:nvPr>
        </p:nvSpPr>
        <p:spPr/>
        <p:txBody>
          <a:bodyPr/>
          <a:lstStyle/>
          <a:p>
            <a:r>
              <a:rPr lang="en-GB"/>
              <a:t>Sheridan Hyde, 2306600, The First 1000 Days (ECEY4005/C) - 2927 Words</a:t>
            </a:r>
            <a:endParaRPr lang="en-US" dirty="0"/>
          </a:p>
        </p:txBody>
      </p:sp>
      <p:sp>
        <p:nvSpPr>
          <p:cNvPr id="6" name="Slide Number Placeholder 5">
            <a:extLst>
              <a:ext uri="{FF2B5EF4-FFF2-40B4-BE49-F238E27FC236}">
                <a16:creationId xmlns:a16="http://schemas.microsoft.com/office/drawing/2014/main" id="{CB76F641-E45F-12FF-5F82-1A99FF03B8DC}"/>
              </a:ext>
            </a:extLst>
          </p:cNvPr>
          <p:cNvSpPr>
            <a:spLocks noGrp="1"/>
          </p:cNvSpPr>
          <p:nvPr>
            <p:ph type="sldNum" sz="quarter" idx="12"/>
          </p:nvPr>
        </p:nvSpPr>
        <p:spPr/>
        <p:txBody>
          <a:bodyPr/>
          <a:lstStyle/>
          <a:p>
            <a:fld id="{3A98EE3D-8CD1-4C3F-BD1C-C98C9596463C}" type="slidenum">
              <a:rPr lang="en-US" smtClean="0"/>
              <a:t>1</a:t>
            </a:fld>
            <a:endParaRPr lang="en-US" dirty="0"/>
          </a:p>
        </p:txBody>
      </p:sp>
      <p:pic>
        <p:nvPicPr>
          <p:cNvPr id="1028" name="Picture 4" descr="How to create a 3D cast of your baby's foot at home">
            <a:extLst>
              <a:ext uri="{FF2B5EF4-FFF2-40B4-BE49-F238E27FC236}">
                <a16:creationId xmlns:a16="http://schemas.microsoft.com/office/drawing/2014/main" id="{35ED56B6-61C2-E8B9-E74B-C253A25310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474" y="1390650"/>
            <a:ext cx="6234042" cy="4156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24874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F98D3DA-0CD7-D1DD-4F01-E4D9D1B014D5}"/>
              </a:ext>
            </a:extLst>
          </p:cNvPr>
          <p:cNvPicPr>
            <a:picLocks noGrp="1" noChangeAspect="1"/>
          </p:cNvPicPr>
          <p:nvPr>
            <p:ph idx="1"/>
          </p:nvPr>
        </p:nvPicPr>
        <p:blipFill rotWithShape="1">
          <a:blip r:embed="rId3"/>
          <a:srcRect b="443"/>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CFC16C-D233-18E6-6DE2-A7B096961B2F}"/>
              </a:ext>
            </a:extLst>
          </p:cNvPr>
          <p:cNvSpPr>
            <a:spLocks noGrp="1"/>
          </p:cNvSpPr>
          <p:nvPr>
            <p:ph type="title"/>
          </p:nvPr>
        </p:nvSpPr>
        <p:spPr>
          <a:xfrm>
            <a:off x="286514" y="209550"/>
            <a:ext cx="3703320" cy="598318"/>
          </a:xfrm>
        </p:spPr>
        <p:txBody>
          <a:bodyPr vert="horz" lIns="91440" tIns="45720" rIns="91440" bIns="45720" rtlCol="0" anchor="b">
            <a:normAutofit fontScale="90000"/>
          </a:bodyPr>
          <a:lstStyle/>
          <a:p>
            <a:r>
              <a:rPr lang="en-US" sz="3200" b="1" dirty="0">
                <a:solidFill>
                  <a:schemeClr val="bg1"/>
                </a:solidFill>
              </a:rPr>
              <a:t>Introduction</a:t>
            </a:r>
          </a:p>
        </p:txBody>
      </p:sp>
      <p:sp>
        <p:nvSpPr>
          <p:cNvPr id="5" name="Footer Placeholder 4">
            <a:extLst>
              <a:ext uri="{FF2B5EF4-FFF2-40B4-BE49-F238E27FC236}">
                <a16:creationId xmlns:a16="http://schemas.microsoft.com/office/drawing/2014/main" id="{03046C94-CEDC-6D5A-7612-AD597EA0A599}"/>
              </a:ext>
            </a:extLst>
          </p:cNvPr>
          <p:cNvSpPr>
            <a:spLocks noGrp="1"/>
          </p:cNvSpPr>
          <p:nvPr>
            <p:ph type="ftr" sz="quarter" idx="11"/>
          </p:nvPr>
        </p:nvSpPr>
        <p:spPr>
          <a:xfrm>
            <a:off x="88777" y="6356350"/>
            <a:ext cx="3471169" cy="365125"/>
          </a:xfrm>
        </p:spPr>
        <p:txBody>
          <a:bodyPr vert="horz" lIns="91440" tIns="45720" rIns="91440" bIns="45720" rtlCol="0" anchor="ctr">
            <a:normAutofit/>
          </a:bodyPr>
          <a:lstStyle/>
          <a:p>
            <a:pPr defTabSz="457200">
              <a:lnSpc>
                <a:spcPct val="90000"/>
              </a:lnSpc>
              <a:spcAft>
                <a:spcPts val="600"/>
              </a:spcAft>
            </a:pPr>
            <a:r>
              <a:rPr lang="en-GB" kern="1200" cap="all">
                <a:solidFill>
                  <a:schemeClr val="tx1"/>
                </a:solidFill>
                <a:latin typeface="+mn-lt"/>
                <a:ea typeface="+mn-ea"/>
                <a:cs typeface="+mn-cs"/>
              </a:rPr>
              <a:t>Sheridan Hyde, 2306600, The First 1000 Days (ECEY4005/C) - 2927 Words</a:t>
            </a:r>
            <a:endParaRPr lang="en-US" kern="1200" cap="all" dirty="0">
              <a:solidFill>
                <a:schemeClr val="tx1"/>
              </a:solidFill>
              <a:latin typeface="+mn-lt"/>
              <a:ea typeface="+mn-ea"/>
              <a:cs typeface="+mn-cs"/>
            </a:endParaRPr>
          </a:p>
        </p:txBody>
      </p:sp>
      <p:sp>
        <p:nvSpPr>
          <p:cNvPr id="6" name="Slide Number Placeholder 5">
            <a:extLst>
              <a:ext uri="{FF2B5EF4-FFF2-40B4-BE49-F238E27FC236}">
                <a16:creationId xmlns:a16="http://schemas.microsoft.com/office/drawing/2014/main" id="{3774BC75-B4E7-2ECB-E378-575E9E29FA29}"/>
              </a:ext>
            </a:extLst>
          </p:cNvPr>
          <p:cNvSpPr>
            <a:spLocks noGrp="1"/>
          </p:cNvSpPr>
          <p:nvPr>
            <p:ph type="sldNum" sz="quarter" idx="12"/>
          </p:nvPr>
        </p:nvSpPr>
        <p:spPr>
          <a:xfrm>
            <a:off x="11390049" y="6356350"/>
            <a:ext cx="323969" cy="365125"/>
          </a:xfrm>
        </p:spPr>
        <p:txBody>
          <a:bodyPr vert="horz" lIns="91440" tIns="45720" rIns="91440" bIns="45720" rtlCol="0" anchor="ctr">
            <a:normAutofit/>
          </a:bodyPr>
          <a:lstStyle/>
          <a:p>
            <a:pPr defTabSz="457200">
              <a:spcAft>
                <a:spcPts val="600"/>
              </a:spcAft>
            </a:pPr>
            <a:fld id="{3A98EE3D-8CD1-4C3F-BD1C-C98C9596463C}" type="slidenum">
              <a:rPr lang="en-US" sz="1200">
                <a:solidFill>
                  <a:schemeClr val="tx1"/>
                </a:solidFill>
              </a:rPr>
              <a:pPr defTabSz="457200">
                <a:spcAft>
                  <a:spcPts val="600"/>
                </a:spcAft>
              </a:pPr>
              <a:t>2</a:t>
            </a:fld>
            <a:endParaRPr lang="en-US" sz="1200" dirty="0">
              <a:solidFill>
                <a:schemeClr val="tx1"/>
              </a:solidFill>
            </a:endParaRPr>
          </a:p>
        </p:txBody>
      </p:sp>
      <p:pic>
        <p:nvPicPr>
          <p:cNvPr id="7" name="Picture 6">
            <a:extLst>
              <a:ext uri="{FF2B5EF4-FFF2-40B4-BE49-F238E27FC236}">
                <a16:creationId xmlns:a16="http://schemas.microsoft.com/office/drawing/2014/main" id="{8732AE18-BD57-1A87-A082-7BE7E04F2E2A}"/>
              </a:ext>
            </a:extLst>
          </p:cNvPr>
          <p:cNvPicPr>
            <a:picLocks noChangeAspect="1"/>
          </p:cNvPicPr>
          <p:nvPr/>
        </p:nvPicPr>
        <p:blipFill>
          <a:blip r:embed="rId4"/>
          <a:stretch>
            <a:fillRect/>
          </a:stretch>
        </p:blipFill>
        <p:spPr>
          <a:xfrm>
            <a:off x="10326441" y="548640"/>
            <a:ext cx="1666558" cy="2553116"/>
          </a:xfrm>
          <a:prstGeom prst="rect">
            <a:avLst/>
          </a:prstGeom>
        </p:spPr>
      </p:pic>
      <p:sp>
        <p:nvSpPr>
          <p:cNvPr id="8" name="TextBox 7">
            <a:extLst>
              <a:ext uri="{FF2B5EF4-FFF2-40B4-BE49-F238E27FC236}">
                <a16:creationId xmlns:a16="http://schemas.microsoft.com/office/drawing/2014/main" id="{00B7603E-29CA-5B0F-125B-F17C6081EF11}"/>
              </a:ext>
            </a:extLst>
          </p:cNvPr>
          <p:cNvSpPr txBox="1"/>
          <p:nvPr/>
        </p:nvSpPr>
        <p:spPr>
          <a:xfrm>
            <a:off x="9952999" y="3147319"/>
            <a:ext cx="2308645" cy="246221"/>
          </a:xfrm>
          <a:prstGeom prst="rect">
            <a:avLst/>
          </a:prstGeom>
          <a:noFill/>
        </p:spPr>
        <p:txBody>
          <a:bodyPr wrap="none" rtlCol="0">
            <a:spAutoFit/>
          </a:bodyPr>
          <a:lstStyle/>
          <a:p>
            <a:r>
              <a:rPr lang="en-GB" sz="1000" dirty="0">
                <a:latin typeface="Calibri" panose="020F0502020204030204" pitchFamily="34" charset="0"/>
                <a:cs typeface="Calibri" panose="020F0502020204030204" pitchFamily="34" charset="0"/>
              </a:rPr>
              <a:t>Doi, M., Usui, N. and Shimada, S. (2022). </a:t>
            </a:r>
          </a:p>
        </p:txBody>
      </p:sp>
      <p:pic>
        <p:nvPicPr>
          <p:cNvPr id="10" name="Picture 9" descr="A qr code on a white background&#10;&#10;Description automatically generated">
            <a:extLst>
              <a:ext uri="{FF2B5EF4-FFF2-40B4-BE49-F238E27FC236}">
                <a16:creationId xmlns:a16="http://schemas.microsoft.com/office/drawing/2014/main" id="{AB0350A4-743D-246A-21EB-3A656E339A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92686" y="3800726"/>
            <a:ext cx="1550322" cy="1972524"/>
          </a:xfrm>
          <a:prstGeom prst="rect">
            <a:avLst/>
          </a:prstGeom>
        </p:spPr>
      </p:pic>
      <p:pic>
        <p:nvPicPr>
          <p:cNvPr id="9" name="Picture 8">
            <a:extLst>
              <a:ext uri="{FF2B5EF4-FFF2-40B4-BE49-F238E27FC236}">
                <a16:creationId xmlns:a16="http://schemas.microsoft.com/office/drawing/2014/main" id="{BD368017-B493-0145-56A7-1C2B2F714579}"/>
              </a:ext>
            </a:extLst>
          </p:cNvPr>
          <p:cNvPicPr>
            <a:picLocks noChangeAspect="1"/>
          </p:cNvPicPr>
          <p:nvPr/>
        </p:nvPicPr>
        <p:blipFill>
          <a:blip r:embed="rId6"/>
          <a:stretch>
            <a:fillRect/>
          </a:stretch>
        </p:blipFill>
        <p:spPr>
          <a:xfrm>
            <a:off x="57329" y="3653544"/>
            <a:ext cx="3291685" cy="2716023"/>
          </a:xfrm>
          <a:prstGeom prst="rect">
            <a:avLst/>
          </a:prstGeom>
        </p:spPr>
      </p:pic>
      <p:pic>
        <p:nvPicPr>
          <p:cNvPr id="20" name="Online Media 19" title="Childhood Trauma and the Brain | UK Trauma Council">
            <a:hlinkClick r:id="" action="ppaction://media"/>
            <a:extLst>
              <a:ext uri="{FF2B5EF4-FFF2-40B4-BE49-F238E27FC236}">
                <a16:creationId xmlns:a16="http://schemas.microsoft.com/office/drawing/2014/main" id="{40FF037F-72DC-0A33-76CA-F64812C74B9E}"/>
              </a:ext>
            </a:extLst>
          </p:cNvPr>
          <p:cNvPicPr>
            <a:picLocks noRot="1" noChangeAspect="1"/>
          </p:cNvPicPr>
          <p:nvPr>
            <a:videoFile r:link="rId1"/>
          </p:nvPr>
        </p:nvPicPr>
        <p:blipFill>
          <a:blip r:embed="rId7"/>
          <a:stretch>
            <a:fillRect/>
          </a:stretch>
        </p:blipFill>
        <p:spPr>
          <a:xfrm>
            <a:off x="197172" y="1050577"/>
            <a:ext cx="3241396" cy="1829957"/>
          </a:xfrm>
          <a:prstGeom prst="rect">
            <a:avLst/>
          </a:prstGeom>
        </p:spPr>
      </p:pic>
      <p:sp>
        <p:nvSpPr>
          <p:cNvPr id="22" name="TextBox 21">
            <a:extLst>
              <a:ext uri="{FF2B5EF4-FFF2-40B4-BE49-F238E27FC236}">
                <a16:creationId xmlns:a16="http://schemas.microsoft.com/office/drawing/2014/main" id="{3C9923CE-877F-965C-C447-80BA7FB8CA70}"/>
              </a:ext>
            </a:extLst>
          </p:cNvPr>
          <p:cNvSpPr txBox="1"/>
          <p:nvPr/>
        </p:nvSpPr>
        <p:spPr>
          <a:xfrm>
            <a:off x="3706771" y="214491"/>
            <a:ext cx="6246228" cy="6355586"/>
          </a:xfrm>
          <a:prstGeom prst="rect">
            <a:avLst/>
          </a:prstGeom>
          <a:solidFill>
            <a:schemeClr val="bg1"/>
          </a:solidFill>
        </p:spPr>
        <p:txBody>
          <a:bodyPr wrap="square" rtlCol="0">
            <a:spAutoFit/>
          </a:bodyPr>
          <a:lstStyle/>
          <a:p>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first 1000 days refers to a child’s life from conception to age 2. It is during this period where the most growth and development takes place both physically and mentally, and which can affect aspects of ongoing health and wellbeing beyond this time and into adulthood. Doi, Usui and Shimada (2022) state ‘During pregnancy, your health, nutrition and stress levels can have an effect on your baby’s future. After your baby is born, their physical environment, nutrition and relationships can have a lifelong impact on their health and wellbeing.’ Research shows that how parents look after themselves from conception, including the nutrients they require, the exercise they do, their environment, lifestyle choices and mental wellbeing can have a direct effect on the child’s development with negative influences possibly leading to mental health difficulties in their future.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 </a:t>
            </a:r>
          </a:p>
          <a:p>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There is some evidence, as stated by Doi, Usui and Shimada (2022), which argues that stresses on the foetus through the prenatal environment can have contributing factors to the development of neurodevelopmental conditions such as Autism Spectrum Disorder (ASD) or Attention Deficit Hyperactivity Disorder (ADHD), among others for the child. Reactive Attachment Disorder (RAD) is another condition where a child doesn’t form a healthy attachment with their caregivers usually as a result of emotional neglect or abuse at an early age. This can be either pre or postnatal. The ongoing difficulties that a child with RAD may face include difficulties in forming and maintaining relationships, hyper vigilance where the child is continually in a heightened state of survival, unable to accept physical closeness or comfort and in some cases unable to feel positive emotion. (Ellis and </a:t>
            </a:r>
            <a:r>
              <a:rPr lang="en-GB" sz="1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Saadabadi</a:t>
            </a:r>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2019).</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 </a:t>
            </a:r>
          </a:p>
          <a:p>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It is well documented and </a:t>
            </a:r>
            <a:r>
              <a:rPr lang="en-GB" sz="11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advertised by professionals such as midwives</a:t>
            </a:r>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that a pregnant woman needs additional nutrients to ensure the healthy development of her child. Folic Acid in the correct quantities is vital to ensure the brain and spine develop normally with the National Health Service (NHS, 2022) recommending taking folic acid from 3 months prior to conception and at least until 12 weeks pregnant. Iron, Vitamin D and Vitamin C, among others are also important during pregnancy which can all be found in a healthy and varied diet. The NHS offer Healthy Start vouchers which encourage eligible mums and mums to be to maintain a healthy diet for themselves and their child by not only providing milk, fruit and vegetables but can also provide much needed supplements in some cases. (NHS, 2020).</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 </a:t>
            </a:r>
          </a:p>
          <a:p>
            <a:r>
              <a:rPr lang="en-GB" sz="1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 child’s home environment is critical in enabling the development process with parents being a child’s first teacher who most influence development. Welsh Government as well as other authorities have completed several research papers and concluded that holistic early intervention is key to ensure any negative influences or Adverse Childhood Experiences (ACE’s) are kept to a minimum and thus providing the child with the best start in life. In the report, First 1000 Days A Public Health Approach to Supporting Parents (2023), from NHS Wales and in conjunction with Welsh Government, they state ‘Action to support parents to thrive in their parenting role has the potential to break intergenerational cycles of disadvantage and support the wellbeing of future generations.’</a:t>
            </a:r>
            <a:endParaRPr lang="en-GB" sz="1200" dirty="0">
              <a:effectLst/>
              <a:latin typeface="Times New Roman" panose="02020603050405020304" pitchFamily="18" charset="0"/>
              <a:ea typeface="Times New Roman" panose="02020603050405020304" pitchFamily="18" charset="0"/>
            </a:endParaRPr>
          </a:p>
        </p:txBody>
      </p:sp>
      <p:sp>
        <p:nvSpPr>
          <p:cNvPr id="23" name="TextBox 22">
            <a:extLst>
              <a:ext uri="{FF2B5EF4-FFF2-40B4-BE49-F238E27FC236}">
                <a16:creationId xmlns:a16="http://schemas.microsoft.com/office/drawing/2014/main" id="{672DE62B-BFDE-5515-BBD9-A686DD82D4B4}"/>
              </a:ext>
            </a:extLst>
          </p:cNvPr>
          <p:cNvSpPr txBox="1"/>
          <p:nvPr/>
        </p:nvSpPr>
        <p:spPr>
          <a:xfrm>
            <a:off x="182368" y="2862716"/>
            <a:ext cx="1534394" cy="246221"/>
          </a:xfrm>
          <a:prstGeom prst="rect">
            <a:avLst/>
          </a:prstGeom>
          <a:noFill/>
        </p:spPr>
        <p:txBody>
          <a:bodyPr wrap="none" rtlCol="0">
            <a:spAutoFit/>
          </a:bodyPr>
          <a:lstStyle/>
          <a:p>
            <a:r>
              <a:rPr lang="en-GB" sz="1000" dirty="0">
                <a:latin typeface="Calibri" panose="020F0502020204030204" pitchFamily="34" charset="0"/>
                <a:cs typeface="Calibri" panose="020F0502020204030204" pitchFamily="34" charset="0"/>
              </a:rPr>
              <a:t>Anna Freud NCCF. (2020)</a:t>
            </a:r>
          </a:p>
        </p:txBody>
      </p:sp>
      <p:sp>
        <p:nvSpPr>
          <p:cNvPr id="24" name="TextBox 23">
            <a:extLst>
              <a:ext uri="{FF2B5EF4-FFF2-40B4-BE49-F238E27FC236}">
                <a16:creationId xmlns:a16="http://schemas.microsoft.com/office/drawing/2014/main" id="{AF08EFBE-654C-F39B-8E06-50D64B81C91F}"/>
              </a:ext>
            </a:extLst>
          </p:cNvPr>
          <p:cNvSpPr txBox="1"/>
          <p:nvPr/>
        </p:nvSpPr>
        <p:spPr>
          <a:xfrm>
            <a:off x="124013" y="996231"/>
            <a:ext cx="1872629" cy="246221"/>
          </a:xfrm>
          <a:prstGeom prst="rect">
            <a:avLst/>
          </a:prstGeom>
          <a:noFill/>
        </p:spPr>
        <p:txBody>
          <a:bodyPr wrap="none" rtlCol="0">
            <a:spAutoFit/>
          </a:bodyPr>
          <a:lstStyle/>
          <a:p>
            <a:r>
              <a:rPr lang="en-GB" sz="1000" dirty="0">
                <a:latin typeface="Calibri" panose="020F0502020204030204" pitchFamily="34" charset="0"/>
                <a:cs typeface="Calibri" panose="020F0502020204030204" pitchFamily="34" charset="0"/>
              </a:rPr>
              <a:t>Childhood Trauma and the Brain</a:t>
            </a:r>
          </a:p>
        </p:txBody>
      </p:sp>
      <p:sp>
        <p:nvSpPr>
          <p:cNvPr id="25" name="TextBox 24">
            <a:extLst>
              <a:ext uri="{FF2B5EF4-FFF2-40B4-BE49-F238E27FC236}">
                <a16:creationId xmlns:a16="http://schemas.microsoft.com/office/drawing/2014/main" id="{4B5AFF78-53C2-DAA4-C5CC-E8DC99744539}"/>
              </a:ext>
            </a:extLst>
          </p:cNvPr>
          <p:cNvSpPr txBox="1"/>
          <p:nvPr/>
        </p:nvSpPr>
        <p:spPr>
          <a:xfrm>
            <a:off x="197172" y="3464461"/>
            <a:ext cx="2712602" cy="246221"/>
          </a:xfrm>
          <a:prstGeom prst="rect">
            <a:avLst/>
          </a:prstGeom>
          <a:noFill/>
        </p:spPr>
        <p:txBody>
          <a:bodyPr wrap="none" rtlCol="0">
            <a:spAutoFit/>
          </a:bodyPr>
          <a:lstStyle/>
          <a:p>
            <a:r>
              <a:rPr lang="en-GB" sz="1000" dirty="0">
                <a:latin typeface="Calibri" panose="020F0502020204030204" pitchFamily="34" charset="0"/>
                <a:cs typeface="Calibri" panose="020F0502020204030204" pitchFamily="34" charset="0"/>
              </a:rPr>
              <a:t>Gwent Safeguarding (</a:t>
            </a:r>
            <a:r>
              <a:rPr lang="en-GB" sz="1000" dirty="0" err="1">
                <a:latin typeface="Calibri" panose="020F0502020204030204" pitchFamily="34" charset="0"/>
                <a:cs typeface="Calibri" panose="020F0502020204030204" pitchFamily="34" charset="0"/>
              </a:rPr>
              <a:t>sway.cloud.microsoft</a:t>
            </a:r>
            <a:r>
              <a:rPr lang="en-GB" sz="1000" dirty="0">
                <a:latin typeface="Calibri" panose="020F0502020204030204" pitchFamily="34" charset="0"/>
                <a:cs typeface="Calibri" panose="020F0502020204030204" pitchFamily="34" charset="0"/>
              </a:rPr>
              <a:t>, n.d.)</a:t>
            </a:r>
          </a:p>
        </p:txBody>
      </p:sp>
      <p:sp>
        <p:nvSpPr>
          <p:cNvPr id="3" name="TextBox 2">
            <a:extLst>
              <a:ext uri="{FF2B5EF4-FFF2-40B4-BE49-F238E27FC236}">
                <a16:creationId xmlns:a16="http://schemas.microsoft.com/office/drawing/2014/main" id="{6FBA8A09-F045-2C38-0807-02F9CBDADAB3}"/>
              </a:ext>
            </a:extLst>
          </p:cNvPr>
          <p:cNvSpPr txBox="1"/>
          <p:nvPr/>
        </p:nvSpPr>
        <p:spPr>
          <a:xfrm>
            <a:off x="10297921" y="5730636"/>
            <a:ext cx="1805302" cy="577081"/>
          </a:xfrm>
          <a:prstGeom prst="rect">
            <a:avLst/>
          </a:prstGeom>
          <a:noFill/>
        </p:spPr>
        <p:txBody>
          <a:bodyPr wrap="none" rtlCol="0">
            <a:spAutoFit/>
          </a:bodyPr>
          <a:lstStyle/>
          <a:p>
            <a:pPr algn="ctr"/>
            <a:r>
              <a:rPr lang="en-GB" sz="1050" dirty="0">
                <a:latin typeface="Calibri" panose="020F0502020204030204" pitchFamily="34" charset="0"/>
                <a:cs typeface="Calibri" panose="020F0502020204030204" pitchFamily="34" charset="0"/>
              </a:rPr>
              <a:t>Scan for article on Prenatal</a:t>
            </a:r>
          </a:p>
          <a:p>
            <a:pPr algn="ctr"/>
            <a:r>
              <a:rPr lang="en-GB" sz="1050" dirty="0">
                <a:latin typeface="Calibri" panose="020F0502020204030204" pitchFamily="34" charset="0"/>
                <a:cs typeface="Calibri" panose="020F0502020204030204" pitchFamily="34" charset="0"/>
              </a:rPr>
              <a:t>Environment and </a:t>
            </a:r>
          </a:p>
          <a:p>
            <a:pPr algn="ctr"/>
            <a:r>
              <a:rPr lang="en-GB" sz="1050" dirty="0">
                <a:latin typeface="Calibri" panose="020F0502020204030204" pitchFamily="34" charset="0"/>
                <a:cs typeface="Calibri" panose="020F0502020204030204" pitchFamily="34" charset="0"/>
              </a:rPr>
              <a:t>Neurodevelopment Disorders</a:t>
            </a:r>
          </a:p>
        </p:txBody>
      </p:sp>
    </p:spTree>
    <p:extLst>
      <p:ext uri="{BB962C8B-B14F-4D97-AF65-F5344CB8AC3E}">
        <p14:creationId xmlns:p14="http://schemas.microsoft.com/office/powerpoint/2010/main" val="913211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3">
            <a:extLst>
              <a:ext uri="{FF2B5EF4-FFF2-40B4-BE49-F238E27FC236}">
                <a16:creationId xmlns:a16="http://schemas.microsoft.com/office/drawing/2014/main" id="{80FB2536-6227-D66E-D68D-AA220FEACAC5}"/>
              </a:ext>
            </a:extLst>
          </p:cNvPr>
          <p:cNvPicPr>
            <a:picLocks noChangeAspect="1"/>
          </p:cNvPicPr>
          <p:nvPr/>
        </p:nvPicPr>
        <p:blipFill rotWithShape="1">
          <a:blip r:embed="rId2"/>
          <a:srcRect b="443"/>
          <a:stretch/>
        </p:blipFill>
        <p:spPr>
          <a:xfrm>
            <a:off x="20" y="0"/>
            <a:ext cx="12191980" cy="6857990"/>
          </a:xfrm>
          <a:prstGeom prst="rect">
            <a:avLst/>
          </a:prstGeom>
        </p:spPr>
      </p:pic>
      <p:sp>
        <p:nvSpPr>
          <p:cNvPr id="20" name="Rectangle 19">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9D90EC-96F0-DF81-CCC9-F86AAF17AB96}"/>
              </a:ext>
            </a:extLst>
          </p:cNvPr>
          <p:cNvSpPr>
            <a:spLocks noGrp="1"/>
          </p:cNvSpPr>
          <p:nvPr>
            <p:ph type="title"/>
          </p:nvPr>
        </p:nvSpPr>
        <p:spPr>
          <a:xfrm>
            <a:off x="111748" y="103639"/>
            <a:ext cx="3161146" cy="470898"/>
          </a:xfrm>
        </p:spPr>
        <p:txBody>
          <a:bodyPr vert="horz" lIns="91440" tIns="45720" rIns="91440" bIns="45720" rtlCol="0" anchor="b">
            <a:normAutofit fontScale="90000"/>
          </a:bodyPr>
          <a:lstStyle/>
          <a:p>
            <a:r>
              <a:rPr lang="en-US" sz="3200" b="1" dirty="0">
                <a:solidFill>
                  <a:schemeClr val="bg1"/>
                </a:solidFill>
              </a:rPr>
              <a:t>Caregiving</a:t>
            </a:r>
          </a:p>
        </p:txBody>
      </p:sp>
      <p:sp>
        <p:nvSpPr>
          <p:cNvPr id="3" name="Footer Placeholder 2">
            <a:extLst>
              <a:ext uri="{FF2B5EF4-FFF2-40B4-BE49-F238E27FC236}">
                <a16:creationId xmlns:a16="http://schemas.microsoft.com/office/drawing/2014/main" id="{2B71F2EE-B374-FB80-B16D-AD70F84E7697}"/>
              </a:ext>
            </a:extLst>
          </p:cNvPr>
          <p:cNvSpPr>
            <a:spLocks noGrp="1"/>
          </p:cNvSpPr>
          <p:nvPr>
            <p:ph type="ftr" sz="quarter" idx="11"/>
          </p:nvPr>
        </p:nvSpPr>
        <p:spPr>
          <a:xfrm>
            <a:off x="7317407" y="6434871"/>
            <a:ext cx="3448197" cy="365125"/>
          </a:xfrm>
        </p:spPr>
        <p:txBody>
          <a:bodyPr vert="horz" lIns="91440" tIns="45720" rIns="91440" bIns="45720" rtlCol="0" anchor="ctr">
            <a:normAutofit/>
          </a:bodyPr>
          <a:lstStyle/>
          <a:p>
            <a:pPr defTabSz="457200">
              <a:lnSpc>
                <a:spcPct val="90000"/>
              </a:lnSpc>
              <a:spcAft>
                <a:spcPts val="600"/>
              </a:spcAft>
            </a:pPr>
            <a:r>
              <a:rPr lang="en-GB" kern="1200" cap="all">
                <a:solidFill>
                  <a:schemeClr val="tx1"/>
                </a:solidFill>
                <a:latin typeface="+mn-lt"/>
                <a:ea typeface="+mn-ea"/>
                <a:cs typeface="+mn-cs"/>
              </a:rPr>
              <a:t>Sheridan Hyde, 2306600, The First 1000 Days (ECEY4005/C) - 2927 Words</a:t>
            </a:r>
            <a:endParaRPr lang="en-US" kern="1200" cap="all"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BB73E909-475C-1EE4-7A40-05B7A3BC3CEA}"/>
              </a:ext>
            </a:extLst>
          </p:cNvPr>
          <p:cNvSpPr>
            <a:spLocks noGrp="1"/>
          </p:cNvSpPr>
          <p:nvPr>
            <p:ph type="sldNum" sz="quarter" idx="12"/>
          </p:nvPr>
        </p:nvSpPr>
        <p:spPr>
          <a:xfrm>
            <a:off x="11452193" y="6356350"/>
            <a:ext cx="261825" cy="365125"/>
          </a:xfrm>
        </p:spPr>
        <p:txBody>
          <a:bodyPr vert="horz" lIns="91440" tIns="45720" rIns="91440" bIns="45720" rtlCol="0" anchor="ctr">
            <a:normAutofit/>
          </a:bodyPr>
          <a:lstStyle/>
          <a:p>
            <a:pPr defTabSz="457200">
              <a:spcAft>
                <a:spcPts val="600"/>
              </a:spcAft>
            </a:pPr>
            <a:fld id="{3A98EE3D-8CD1-4C3F-BD1C-C98C9596463C}" type="slidenum">
              <a:rPr lang="en-US" sz="1200">
                <a:solidFill>
                  <a:schemeClr val="tx1"/>
                </a:solidFill>
              </a:rPr>
              <a:pPr defTabSz="457200">
                <a:spcAft>
                  <a:spcPts val="600"/>
                </a:spcAft>
              </a:pPr>
              <a:t>3</a:t>
            </a:fld>
            <a:endParaRPr lang="en-US" sz="1200" dirty="0">
              <a:solidFill>
                <a:schemeClr val="tx1"/>
              </a:solidFill>
            </a:endParaRPr>
          </a:p>
        </p:txBody>
      </p:sp>
      <p:pic>
        <p:nvPicPr>
          <p:cNvPr id="7" name="Picture 6">
            <a:extLst>
              <a:ext uri="{FF2B5EF4-FFF2-40B4-BE49-F238E27FC236}">
                <a16:creationId xmlns:a16="http://schemas.microsoft.com/office/drawing/2014/main" id="{493CFEB7-4D1F-9849-CE69-81D71564EC4B}"/>
              </a:ext>
            </a:extLst>
          </p:cNvPr>
          <p:cNvPicPr>
            <a:picLocks noChangeAspect="1"/>
          </p:cNvPicPr>
          <p:nvPr/>
        </p:nvPicPr>
        <p:blipFill>
          <a:blip r:embed="rId3"/>
          <a:stretch>
            <a:fillRect/>
          </a:stretch>
        </p:blipFill>
        <p:spPr>
          <a:xfrm>
            <a:off x="111748" y="574537"/>
            <a:ext cx="3479350" cy="3540125"/>
          </a:xfrm>
          <a:prstGeom prst="rect">
            <a:avLst/>
          </a:prstGeom>
        </p:spPr>
      </p:pic>
      <p:sp>
        <p:nvSpPr>
          <p:cNvPr id="8" name="TextBox 7">
            <a:extLst>
              <a:ext uri="{FF2B5EF4-FFF2-40B4-BE49-F238E27FC236}">
                <a16:creationId xmlns:a16="http://schemas.microsoft.com/office/drawing/2014/main" id="{71BA8D13-6AC6-6800-B723-35A1451DD049}"/>
              </a:ext>
            </a:extLst>
          </p:cNvPr>
          <p:cNvSpPr txBox="1"/>
          <p:nvPr/>
        </p:nvSpPr>
        <p:spPr>
          <a:xfrm>
            <a:off x="2190765" y="3699242"/>
            <a:ext cx="1591769" cy="246221"/>
          </a:xfrm>
          <a:prstGeom prst="rect">
            <a:avLst/>
          </a:prstGeom>
          <a:noFill/>
        </p:spPr>
        <p:txBody>
          <a:bodyPr wrap="square" rtlCol="0">
            <a:spAutoFit/>
          </a:bodyPr>
          <a:lstStyle/>
          <a:p>
            <a:r>
              <a:rPr lang="en-GB" sz="1000" dirty="0">
                <a:latin typeface="Calibri" panose="020F0502020204030204" pitchFamily="34" charset="0"/>
                <a:cs typeface="Calibri" panose="020F0502020204030204" pitchFamily="34" charset="0"/>
              </a:rPr>
              <a:t>(Learning Journals, 2021)</a:t>
            </a:r>
          </a:p>
        </p:txBody>
      </p:sp>
      <p:sp>
        <p:nvSpPr>
          <p:cNvPr id="9" name="TextBox 8">
            <a:extLst>
              <a:ext uri="{FF2B5EF4-FFF2-40B4-BE49-F238E27FC236}">
                <a16:creationId xmlns:a16="http://schemas.microsoft.com/office/drawing/2014/main" id="{A1453A4E-BC91-4219-4678-95E21DB38BDD}"/>
              </a:ext>
            </a:extLst>
          </p:cNvPr>
          <p:cNvSpPr txBox="1"/>
          <p:nvPr/>
        </p:nvSpPr>
        <p:spPr>
          <a:xfrm>
            <a:off x="2511896" y="607175"/>
            <a:ext cx="1170071" cy="523220"/>
          </a:xfrm>
          <a:prstGeom prst="rect">
            <a:avLst/>
          </a:prstGeom>
          <a:noFill/>
        </p:spPr>
        <p:txBody>
          <a:bodyPr wrap="square" rtlCol="0">
            <a:spAutoFit/>
          </a:bodyPr>
          <a:lstStyle/>
          <a:p>
            <a:pPr algn="ctr"/>
            <a:r>
              <a:rPr lang="en-GB" sz="1400" dirty="0" err="1">
                <a:latin typeface="Calibri" panose="020F0502020204030204" pitchFamily="34" charset="0"/>
                <a:cs typeface="Calibri" panose="020F0502020204030204" pitchFamily="34" charset="0"/>
              </a:rPr>
              <a:t>Piklers</a:t>
            </a:r>
            <a:r>
              <a:rPr lang="en-GB" sz="1400" dirty="0">
                <a:latin typeface="Calibri" panose="020F0502020204030204" pitchFamily="34" charset="0"/>
                <a:cs typeface="Calibri" panose="020F0502020204030204" pitchFamily="34" charset="0"/>
              </a:rPr>
              <a:t> Core Principles</a:t>
            </a:r>
          </a:p>
        </p:txBody>
      </p:sp>
      <p:pic>
        <p:nvPicPr>
          <p:cNvPr id="21" name="Picture 20" descr="A diagram of a pyramid with Mediterranean Sea in the background&#10;&#10;Description automatically generated">
            <a:extLst>
              <a:ext uri="{FF2B5EF4-FFF2-40B4-BE49-F238E27FC236}">
                <a16:creationId xmlns:a16="http://schemas.microsoft.com/office/drawing/2014/main" id="{9617EA11-E20A-2C8B-0DBF-C8D73A34E52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11747" y="4119915"/>
            <a:ext cx="3479350" cy="2499360"/>
          </a:xfrm>
          <a:prstGeom prst="rect">
            <a:avLst/>
          </a:prstGeom>
          <a:noFill/>
          <a:ln>
            <a:noFill/>
          </a:ln>
        </p:spPr>
      </p:pic>
      <p:sp>
        <p:nvSpPr>
          <p:cNvPr id="22" name="TextBox 21">
            <a:extLst>
              <a:ext uri="{FF2B5EF4-FFF2-40B4-BE49-F238E27FC236}">
                <a16:creationId xmlns:a16="http://schemas.microsoft.com/office/drawing/2014/main" id="{FD01F792-6FB5-6EF2-B94D-CC12AC412505}"/>
              </a:ext>
            </a:extLst>
          </p:cNvPr>
          <p:cNvSpPr txBox="1"/>
          <p:nvPr/>
        </p:nvSpPr>
        <p:spPr>
          <a:xfrm>
            <a:off x="80593" y="4204742"/>
            <a:ext cx="1452642" cy="253916"/>
          </a:xfrm>
          <a:prstGeom prst="rect">
            <a:avLst/>
          </a:prstGeom>
          <a:noFill/>
        </p:spPr>
        <p:txBody>
          <a:bodyPr wrap="none" rtlCol="0">
            <a:spAutoFit/>
          </a:bodyPr>
          <a:lstStyle/>
          <a:p>
            <a:r>
              <a:rPr lang="en-GB" sz="1050" dirty="0">
                <a:latin typeface="Calibri" panose="020F0502020204030204" pitchFamily="34" charset="0"/>
                <a:cs typeface="Calibri" panose="020F0502020204030204" pitchFamily="34" charset="0"/>
              </a:rPr>
              <a:t>(Project Maslow, 2023)</a:t>
            </a:r>
          </a:p>
        </p:txBody>
      </p:sp>
      <p:sp>
        <p:nvSpPr>
          <p:cNvPr id="26" name="TextBox 25">
            <a:extLst>
              <a:ext uri="{FF2B5EF4-FFF2-40B4-BE49-F238E27FC236}">
                <a16:creationId xmlns:a16="http://schemas.microsoft.com/office/drawing/2014/main" id="{D33D4522-596D-B3DE-CFA8-D8D8AA4CAC11}"/>
              </a:ext>
            </a:extLst>
          </p:cNvPr>
          <p:cNvSpPr txBox="1"/>
          <p:nvPr/>
        </p:nvSpPr>
        <p:spPr>
          <a:xfrm>
            <a:off x="3951281" y="775576"/>
            <a:ext cx="7788076" cy="5463996"/>
          </a:xfrm>
          <a:prstGeom prst="rect">
            <a:avLst/>
          </a:prstGeom>
          <a:solidFill>
            <a:schemeClr val="bg1"/>
          </a:solidFill>
        </p:spPr>
        <p:txBody>
          <a:bodyPr wrap="square" rtlCol="0">
            <a:spAutoFit/>
          </a:bodyPr>
          <a:lstStyle/>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Care of the child can start prior to conception with the parent’s planning and as discussed in the introduction, the care the adult has for themselves. As the pregnancy develops, interaction with the baby can develop. Activities such as massaging a pregnant belly with warm oils will stimulate the baby and alongside the development of other senses such as hearing, an attachment or bond between the baby and caregiver can start to form. </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Caregiving not only relates to the parents or guardians of the child but can be professionals as such Nursery Nurses who provide care. Exceptional care within the first 1000 days can refer to a caregiver providing an enabling environment as well as professional love that can be seen through the attachment or bond that they form in providing care. Through her work as an Early Educator, Dr Emmi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Pikler</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developed seven guiding principles of the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Piklerian</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Approach where she felt exceptional caregiving could be achieved to ensure that children had the best start possible. This was following her observations of children being put into positions where they wouldn’t naturally have been. She felt that a child, given the right environment, will grow and develop at their own pace and to not allow them the time for exploration is to do the child a deep mistrusting service in their own abilities.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Pikler</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also believed that the bond between the baby and caregiver should be one of respect in their ‘natural upbringing’. (Learning Journals, 2021)</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Magda Gerber, following her apprenticeship with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Pikler</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further developed the theory when she took it back to the USA and combined the information with Bowlby’s attachment theory and up to date neuroscientific findings. Alongside Dr Thomas Forrest, Gerber founded the Resource of Infant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Educarers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(RIE) educating parents and caregivers (including professional caregivers) on their three guiding principles; respect, trust, and connection with the child from birth to aged 3. Explaining these principles in relative terms, RIE, in conjunction with Bowlby’s theory of attachment, state that the caregiver, having developed a mutual attachment and providing the child with reassurance and a safe space to explore in an enabling environment will encourage the child to develop their own sense of self-worth. As an infant matures, their instincts and their cognitive development start to fuse, and they develop ideas of how they should interact and be interacted with based on their current and previous experiences with their caregivers. (Resources for Infant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Educarers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2023)</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Maslow argued that in order for a person to develop, their basic needs and needs at each stage thereafter must be met before moving up his Hierarchy of Needs pyramid. According to Oved (2017) love should form a part of the basic needs which also include physiological and safety. This can be particularly so for babies. This view is supported by the Welsh Government who state ‘Love and affection are essential to a child’s healthy brain development. A child’s feelings about themselves, how confident they are and how well they cope with stress, are all affected by the way their parents respond to them.’ The interaction between a caregiver and baby is often known as ‘serve and return’ whereby the baby will initiate (serve) an interaction such as babbling, and the caregiver will return this by talking back and thus creating a cycle of interaction.</a:t>
            </a:r>
          </a:p>
        </p:txBody>
      </p:sp>
    </p:spTree>
    <p:extLst>
      <p:ext uri="{BB962C8B-B14F-4D97-AF65-F5344CB8AC3E}">
        <p14:creationId xmlns:p14="http://schemas.microsoft.com/office/powerpoint/2010/main" val="4286493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91F5E60A-FEB0-5AB8-0CD9-43F4BF070DE5}"/>
              </a:ext>
            </a:extLst>
          </p:cNvPr>
          <p:cNvPicPr>
            <a:picLocks noChangeAspect="1"/>
          </p:cNvPicPr>
          <p:nvPr/>
        </p:nvPicPr>
        <p:blipFill rotWithShape="1">
          <a:blip r:embed="rId2"/>
          <a:srcRect b="443"/>
          <a:stretch/>
        </p:blipFill>
        <p:spPr>
          <a:xfrm>
            <a:off x="20787" y="-9227"/>
            <a:ext cx="12191980" cy="6857990"/>
          </a:xfrm>
          <a:prstGeom prst="rect">
            <a:avLst/>
          </a:prstGeom>
        </p:spPr>
      </p:pic>
      <p:sp>
        <p:nvSpPr>
          <p:cNvPr id="20" name="Rectangle 19">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9523C54D-D4D6-C003-E419-B6F3692E6D94}"/>
              </a:ext>
            </a:extLst>
          </p:cNvPr>
          <p:cNvSpPr txBox="1"/>
          <p:nvPr/>
        </p:nvSpPr>
        <p:spPr>
          <a:xfrm>
            <a:off x="2521" y="91440"/>
            <a:ext cx="7019716" cy="583263"/>
          </a:xfrm>
          <a:prstGeom prst="rect">
            <a:avLst/>
          </a:prstGeom>
        </p:spPr>
        <p:txBody>
          <a:bodyPr vert="horz" lIns="91440" tIns="45720" rIns="91440" bIns="45720" rtlCol="0" anchor="b">
            <a:normAutofit fontScale="70000" lnSpcReduction="20000"/>
          </a:bodyPr>
          <a:lstStyle/>
          <a:p>
            <a:pPr defTabSz="457200">
              <a:spcBef>
                <a:spcPct val="0"/>
              </a:spcBef>
              <a:spcAft>
                <a:spcPts val="600"/>
              </a:spcAft>
            </a:pPr>
            <a:r>
              <a:rPr lang="en-US" sz="3800" b="1" cap="all" dirty="0">
                <a:solidFill>
                  <a:schemeClr val="bg1"/>
                </a:solidFill>
                <a:latin typeface="+mj-lt"/>
                <a:ea typeface="+mj-ea"/>
                <a:cs typeface="+mj-cs"/>
              </a:rPr>
              <a:t>Professional</a:t>
            </a:r>
            <a:r>
              <a:rPr lang="en-US" sz="3200" cap="all" dirty="0">
                <a:solidFill>
                  <a:schemeClr val="bg1"/>
                </a:solidFill>
                <a:latin typeface="+mj-lt"/>
                <a:ea typeface="+mj-ea"/>
                <a:cs typeface="+mj-cs"/>
              </a:rPr>
              <a:t> </a:t>
            </a:r>
            <a:r>
              <a:rPr lang="en-US" sz="4100" b="1" cap="all" dirty="0">
                <a:solidFill>
                  <a:schemeClr val="bg1"/>
                </a:solidFill>
                <a:latin typeface="+mj-lt"/>
                <a:ea typeface="+mj-ea"/>
                <a:cs typeface="+mj-cs"/>
              </a:rPr>
              <a:t>Partnerships</a:t>
            </a:r>
          </a:p>
        </p:txBody>
      </p:sp>
      <p:sp>
        <p:nvSpPr>
          <p:cNvPr id="2" name="Footer Placeholder 1">
            <a:extLst>
              <a:ext uri="{FF2B5EF4-FFF2-40B4-BE49-F238E27FC236}">
                <a16:creationId xmlns:a16="http://schemas.microsoft.com/office/drawing/2014/main" id="{3D072FA3-FC41-9618-D4EB-6B64DB5B120F}"/>
              </a:ext>
            </a:extLst>
          </p:cNvPr>
          <p:cNvSpPr>
            <a:spLocks noGrp="1"/>
          </p:cNvSpPr>
          <p:nvPr>
            <p:ph type="ftr" sz="quarter" idx="11"/>
          </p:nvPr>
        </p:nvSpPr>
        <p:spPr>
          <a:xfrm>
            <a:off x="97655" y="6356350"/>
            <a:ext cx="3409025" cy="365125"/>
          </a:xfrm>
        </p:spPr>
        <p:txBody>
          <a:bodyPr vert="horz" lIns="91440" tIns="45720" rIns="91440" bIns="45720" rtlCol="0" anchor="ctr">
            <a:normAutofit/>
          </a:bodyPr>
          <a:lstStyle/>
          <a:p>
            <a:pPr defTabSz="457200">
              <a:lnSpc>
                <a:spcPct val="90000"/>
              </a:lnSpc>
              <a:spcAft>
                <a:spcPts val="600"/>
              </a:spcAft>
            </a:pPr>
            <a:r>
              <a:rPr lang="en-GB" kern="1200" cap="all">
                <a:solidFill>
                  <a:schemeClr val="tx1"/>
                </a:solidFill>
                <a:latin typeface="+mn-lt"/>
                <a:ea typeface="+mn-ea"/>
                <a:cs typeface="+mn-cs"/>
              </a:rPr>
              <a:t>Sheridan Hyde, 2306600, The First 1000 Days (ECEY4005/C) - 2927 Words</a:t>
            </a:r>
            <a:endParaRPr lang="en-US" kern="1200" cap="all" dirty="0">
              <a:solidFill>
                <a:schemeClr val="tx1"/>
              </a:solidFill>
              <a:latin typeface="+mn-lt"/>
              <a:ea typeface="+mn-ea"/>
              <a:cs typeface="+mn-cs"/>
            </a:endParaRPr>
          </a:p>
        </p:txBody>
      </p:sp>
      <p:sp>
        <p:nvSpPr>
          <p:cNvPr id="3" name="Slide Number Placeholder 2">
            <a:extLst>
              <a:ext uri="{FF2B5EF4-FFF2-40B4-BE49-F238E27FC236}">
                <a16:creationId xmlns:a16="http://schemas.microsoft.com/office/drawing/2014/main" id="{D48BD6B5-206D-A353-FF57-74532EF8ACF3}"/>
              </a:ext>
            </a:extLst>
          </p:cNvPr>
          <p:cNvSpPr>
            <a:spLocks noGrp="1"/>
          </p:cNvSpPr>
          <p:nvPr>
            <p:ph type="sldNum" sz="quarter" idx="12"/>
          </p:nvPr>
        </p:nvSpPr>
        <p:spPr>
          <a:xfrm>
            <a:off x="11809551" y="6356350"/>
            <a:ext cx="284794" cy="365125"/>
          </a:xfrm>
        </p:spPr>
        <p:txBody>
          <a:bodyPr vert="horz" lIns="91440" tIns="45720" rIns="91440" bIns="45720" rtlCol="0" anchor="ctr">
            <a:normAutofit/>
          </a:bodyPr>
          <a:lstStyle/>
          <a:p>
            <a:pPr defTabSz="457200">
              <a:spcAft>
                <a:spcPts val="600"/>
              </a:spcAft>
            </a:pPr>
            <a:fld id="{3A98EE3D-8CD1-4C3F-BD1C-C98C9596463C}" type="slidenum">
              <a:rPr lang="en-US" sz="1200">
                <a:solidFill>
                  <a:schemeClr val="tx1"/>
                </a:solidFill>
              </a:rPr>
              <a:pPr defTabSz="457200">
                <a:spcAft>
                  <a:spcPts val="600"/>
                </a:spcAft>
              </a:pPr>
              <a:t>4</a:t>
            </a:fld>
            <a:endParaRPr lang="en-US" sz="1200" dirty="0">
              <a:solidFill>
                <a:schemeClr val="tx1"/>
              </a:solidFill>
            </a:endParaRPr>
          </a:p>
        </p:txBody>
      </p:sp>
      <p:pic>
        <p:nvPicPr>
          <p:cNvPr id="9" name="Picture 8">
            <a:extLst>
              <a:ext uri="{FF2B5EF4-FFF2-40B4-BE49-F238E27FC236}">
                <a16:creationId xmlns:a16="http://schemas.microsoft.com/office/drawing/2014/main" id="{491A6330-F9EB-54FE-ABB8-CD84B55EB454}"/>
              </a:ext>
            </a:extLst>
          </p:cNvPr>
          <p:cNvPicPr>
            <a:picLocks noChangeAspect="1"/>
          </p:cNvPicPr>
          <p:nvPr/>
        </p:nvPicPr>
        <p:blipFill>
          <a:blip r:embed="rId3"/>
          <a:stretch>
            <a:fillRect/>
          </a:stretch>
        </p:blipFill>
        <p:spPr>
          <a:xfrm>
            <a:off x="8846857" y="3211785"/>
            <a:ext cx="3324356" cy="3192572"/>
          </a:xfrm>
          <a:prstGeom prst="rect">
            <a:avLst/>
          </a:prstGeom>
        </p:spPr>
      </p:pic>
      <p:sp>
        <p:nvSpPr>
          <p:cNvPr id="11" name="TextBox 10">
            <a:extLst>
              <a:ext uri="{FF2B5EF4-FFF2-40B4-BE49-F238E27FC236}">
                <a16:creationId xmlns:a16="http://schemas.microsoft.com/office/drawing/2014/main" id="{26026F59-C54E-A64F-8CA6-631B71A7C700}"/>
              </a:ext>
            </a:extLst>
          </p:cNvPr>
          <p:cNvSpPr txBox="1"/>
          <p:nvPr/>
        </p:nvSpPr>
        <p:spPr>
          <a:xfrm>
            <a:off x="8849378" y="6368568"/>
            <a:ext cx="2714205" cy="253916"/>
          </a:xfrm>
          <a:prstGeom prst="rect">
            <a:avLst/>
          </a:prstGeom>
          <a:noFill/>
        </p:spPr>
        <p:txBody>
          <a:bodyPr wrap="none" rtlCol="0">
            <a:spAutoFit/>
          </a:bodyPr>
          <a:lstStyle/>
          <a:p>
            <a:r>
              <a:rPr lang="en-GB" sz="1050" b="0" i="0" dirty="0">
                <a:solidFill>
                  <a:srgbClr val="2C3E50"/>
                </a:solidFill>
                <a:effectLst/>
                <a:latin typeface="Calibri" panose="020F0502020204030204" pitchFamily="34" charset="0"/>
                <a:cs typeface="Calibri" panose="020F0502020204030204" pitchFamily="34" charset="0"/>
              </a:rPr>
              <a:t>(The Challenging Behaviour Foundation, 2022)</a:t>
            </a:r>
            <a:endParaRPr lang="en-GB" sz="1050" dirty="0">
              <a:latin typeface="Calibri" panose="020F0502020204030204" pitchFamily="34" charset="0"/>
              <a:cs typeface="Calibri" panose="020F0502020204030204" pitchFamily="34" charset="0"/>
            </a:endParaRPr>
          </a:p>
        </p:txBody>
      </p:sp>
      <p:pic>
        <p:nvPicPr>
          <p:cNvPr id="15" name="Picture 14">
            <a:extLst>
              <a:ext uri="{FF2B5EF4-FFF2-40B4-BE49-F238E27FC236}">
                <a16:creationId xmlns:a16="http://schemas.microsoft.com/office/drawing/2014/main" id="{5FE91C10-5B7E-743C-7C5A-5FAA5FD8FAB9}"/>
              </a:ext>
            </a:extLst>
          </p:cNvPr>
          <p:cNvPicPr>
            <a:picLocks noChangeAspect="1"/>
          </p:cNvPicPr>
          <p:nvPr/>
        </p:nvPicPr>
        <p:blipFill>
          <a:blip r:embed="rId4"/>
          <a:stretch>
            <a:fillRect/>
          </a:stretch>
        </p:blipFill>
        <p:spPr>
          <a:xfrm>
            <a:off x="8841653" y="9237"/>
            <a:ext cx="3321835" cy="3039582"/>
          </a:xfrm>
          <a:prstGeom prst="rect">
            <a:avLst/>
          </a:prstGeom>
        </p:spPr>
      </p:pic>
      <p:sp>
        <p:nvSpPr>
          <p:cNvPr id="17" name="TextBox 16">
            <a:extLst>
              <a:ext uri="{FF2B5EF4-FFF2-40B4-BE49-F238E27FC236}">
                <a16:creationId xmlns:a16="http://schemas.microsoft.com/office/drawing/2014/main" id="{661C4EF4-0B69-EA01-B2F9-085EA9C6AB21}"/>
              </a:ext>
            </a:extLst>
          </p:cNvPr>
          <p:cNvSpPr txBox="1"/>
          <p:nvPr/>
        </p:nvSpPr>
        <p:spPr>
          <a:xfrm>
            <a:off x="8841653" y="2992234"/>
            <a:ext cx="2557110" cy="253916"/>
          </a:xfrm>
          <a:prstGeom prst="rect">
            <a:avLst/>
          </a:prstGeom>
          <a:noFill/>
        </p:spPr>
        <p:txBody>
          <a:bodyPr wrap="square" rtlCol="0">
            <a:spAutoFit/>
          </a:bodyPr>
          <a:lstStyle/>
          <a:p>
            <a:r>
              <a:rPr lang="en-GB" sz="1050" b="0" i="0" dirty="0">
                <a:solidFill>
                  <a:srgbClr val="2C3E50"/>
                </a:solidFill>
                <a:effectLst/>
                <a:latin typeface="Calibri" panose="020F0502020204030204" pitchFamily="34" charset="0"/>
                <a:cs typeface="Calibri" panose="020F0502020204030204" pitchFamily="34" charset="0"/>
              </a:rPr>
              <a:t>(The Early Years &amp; Childcare Service, 2021)</a:t>
            </a:r>
            <a:endParaRPr lang="en-GB" sz="1050" dirty="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2629E296-72BF-56C0-A448-C6368E9061DF}"/>
              </a:ext>
            </a:extLst>
          </p:cNvPr>
          <p:cNvSpPr txBox="1"/>
          <p:nvPr/>
        </p:nvSpPr>
        <p:spPr>
          <a:xfrm>
            <a:off x="177552" y="914399"/>
            <a:ext cx="8407155" cy="5463996"/>
          </a:xfrm>
          <a:prstGeom prst="rect">
            <a:avLst/>
          </a:prstGeom>
          <a:solidFill>
            <a:schemeClr val="bg1"/>
          </a:solidFill>
        </p:spPr>
        <p:txBody>
          <a:bodyPr wrap="square">
            <a:spAutoFit/>
          </a:bodyPr>
          <a:lstStyle/>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An Early Years Practitioner (EYP) can be defined as someone who works with and cares for children from birth to aged 7 providing care and educational or developmental experiences in a ‘safe, stimulating and nurturing environment.’ (University of Bolton, 01/2024.) This could be in a range of settings including Day Nurseries, Childminders, and schools, among others. As discussed, the first 1000 days of a child’s life is a time for rapid growth and development with the parent-infant relationship being seen as essential to ongoing health and development. NHS Wales (2022) state ‘Supporting early parent-infant relationships can have a positive impact on children’s lifelong development, wellbeing, mental and physical health.’ </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Elinor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Goldshmied</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alongside Sonia Jackson developed the Key Person Approach which is used in the majority of Early Years settings and written into the National Minium Standards Wales (2023). It links with attachment theory where a child can feel comforted by the consistent relationships in setting and the family can feel reassured by this professional bond. During the first 1000 days, an Early Years Practitioners (EYP) first role is often to get to know the child and family, providing a nurturing environment where the parent has confidence in the care the practitioner will take of their precious child. The EYP will be a facilitator of play, a comforter, a teacher, a carer, and many others, working closely with the family to ensure the child is settling in well to the setting and developing. The EYP, in conjunction with the primary caregivers, will develop an individualised plan for settling in and for ongoing health and wellbeing development. Parents will often want updates on their child’s day through photographs or videos to reassure them that their child is happy. This is written into the National Minimum Standards for Childcare in Wales (2023) which states ‘When caring for children under 2 years of age, there is a daily system for the exchange of information between the parent and the key worker. This includes information about the child’s changing developmental and care needs and routine.’</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Bronfenbrenner developed the Ecological Systems Theory to explain how outside influences affect a child’s life from an early age and in turn their ongoing health and development. In the Mesosystem, he argued that if the parent took an active role in the child’s childcare setting, this would have a positive effect on the child as they know their child best and can pass on this knowledge. However, if the parents or caregivers disagree on the care provided, this will result in inconsistent care, confusion for the child and ultimately have a negative effect on the child’s wellbeing and development. With this in mind, a conclusion can be drawn that Bronfenbrenner saw all influences on the child as having an impact and therefore working in partnership with outside agencies is for the ongoing benefit of the child.</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All children under aged 2 should be able to have an informal individualised development plan developed in conjunction with the family. Children with disabilities or additional learning needs are entitled to these that can also form part of a legal document developed in partnership with all agencies and caregivers who are involved with the child such as health care professionals or support workers, for example. Having open, honest conversations with all involved with the care will provide a solid foundation for good partnership working. Other good working practice includes acknowledging the expertise of others and accepting the challenges that others face as well as being supportive of the family and other professionals in a respectful and empathic manner. (The Challenging Behaviour Foundation, 2022)</a:t>
            </a:r>
          </a:p>
        </p:txBody>
      </p:sp>
    </p:spTree>
    <p:extLst>
      <p:ext uri="{BB962C8B-B14F-4D97-AF65-F5344CB8AC3E}">
        <p14:creationId xmlns:p14="http://schemas.microsoft.com/office/powerpoint/2010/main" val="3572573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77F2BB43-1E8B-40A7-9733-9AEE76BFE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2F2499BD-C67D-4CD4-9747-4DCC7EF1F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80D02CAC-A533-4E24-84A6-B3171E16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A635D192-4C67-20A3-1D87-ECFD1C16C747}"/>
              </a:ext>
            </a:extLst>
          </p:cNvPr>
          <p:cNvPicPr>
            <a:picLocks noChangeAspect="1"/>
          </p:cNvPicPr>
          <p:nvPr/>
        </p:nvPicPr>
        <p:blipFill rotWithShape="1">
          <a:blip r:embed="rId2"/>
          <a:srcRect r="852"/>
          <a:stretch/>
        </p:blipFill>
        <p:spPr>
          <a:xfrm>
            <a:off x="-2" y="10"/>
            <a:ext cx="4578272" cy="2608947"/>
          </a:xfrm>
          <a:prstGeom prst="rect">
            <a:avLst/>
          </a:prstGeom>
        </p:spPr>
      </p:pic>
      <p:pic>
        <p:nvPicPr>
          <p:cNvPr id="6" name="Picture 5" descr="Challenges of agency staff | Nursery World">
            <a:extLst>
              <a:ext uri="{FF2B5EF4-FFF2-40B4-BE49-F238E27FC236}">
                <a16:creationId xmlns:a16="http://schemas.microsoft.com/office/drawing/2014/main" id="{DC337F30-3FB2-C0EA-4597-A3F7372A0C0D}"/>
              </a:ext>
            </a:extLst>
          </p:cNvPr>
          <p:cNvPicPr>
            <a:picLocks noChangeAspect="1"/>
          </p:cNvPicPr>
          <p:nvPr/>
        </p:nvPicPr>
        <p:blipFill rotWithShape="1">
          <a:blip r:embed="rId3">
            <a:extLst>
              <a:ext uri="{28A0092B-C50C-407E-A947-70E740481C1C}">
                <a14:useLocalDpi xmlns:a14="http://schemas.microsoft.com/office/drawing/2010/main" val="0"/>
              </a:ext>
            </a:extLst>
          </a:blip>
          <a:srcRect l="27038" r="2666" b="2"/>
          <a:stretch/>
        </p:blipFill>
        <p:spPr bwMode="auto">
          <a:xfrm>
            <a:off x="-14910" y="2560620"/>
            <a:ext cx="4560199" cy="4249043"/>
          </a:xfrm>
          <a:prstGeom prst="rect">
            <a:avLst/>
          </a:prstGeom>
          <a:noFill/>
        </p:spPr>
      </p:pic>
      <p:sp>
        <p:nvSpPr>
          <p:cNvPr id="31" name="Rectangle 30">
            <a:extLst>
              <a:ext uri="{FF2B5EF4-FFF2-40B4-BE49-F238E27FC236}">
                <a16:creationId xmlns:a16="http://schemas.microsoft.com/office/drawing/2014/main" id="{7B34D440-E359-4CB9-B8E8-81977A860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0517" y="-460"/>
            <a:ext cx="91440"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B8F5A0E-5428-4604-A0F3-2224BE870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2560620"/>
            <a:ext cx="4581144"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49">
            <a:extLst>
              <a:ext uri="{FF2B5EF4-FFF2-40B4-BE49-F238E27FC236}">
                <a16:creationId xmlns:a16="http://schemas.microsoft.com/office/drawing/2014/main" id="{D288FC14-B788-4FBC-9C5E-BC4892F5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06" y="0"/>
            <a:ext cx="7571045" cy="6858000"/>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74F79431-2A0E-1988-5D6F-B1A8A3250D2A}"/>
              </a:ext>
            </a:extLst>
          </p:cNvPr>
          <p:cNvSpPr txBox="1"/>
          <p:nvPr/>
        </p:nvSpPr>
        <p:spPr>
          <a:xfrm>
            <a:off x="5204707" y="457280"/>
            <a:ext cx="5520443" cy="457111"/>
          </a:xfrm>
          <a:prstGeom prst="rect">
            <a:avLst/>
          </a:prstGeom>
        </p:spPr>
        <p:txBody>
          <a:bodyPr vert="horz" lIns="91440" tIns="45720" rIns="91440" bIns="45720" rtlCol="0" anchor="ctr">
            <a:normAutofit fontScale="92500" lnSpcReduction="10000"/>
          </a:bodyPr>
          <a:lstStyle/>
          <a:p>
            <a:pPr algn="ctr" defTabSz="457200">
              <a:spcBef>
                <a:spcPct val="0"/>
              </a:spcBef>
              <a:spcAft>
                <a:spcPts val="600"/>
              </a:spcAft>
            </a:pPr>
            <a:r>
              <a:rPr lang="en-US" sz="2800" b="0" kern="1200" cap="all" dirty="0">
                <a:solidFill>
                  <a:srgbClr val="FFFFFF"/>
                </a:solidFill>
                <a:latin typeface="+mj-lt"/>
                <a:ea typeface="+mj-ea"/>
                <a:cs typeface="+mj-cs"/>
              </a:rPr>
              <a:t>Challenges</a:t>
            </a:r>
          </a:p>
        </p:txBody>
      </p:sp>
      <p:sp>
        <p:nvSpPr>
          <p:cNvPr id="7" name="TextBox 6">
            <a:extLst>
              <a:ext uri="{FF2B5EF4-FFF2-40B4-BE49-F238E27FC236}">
                <a16:creationId xmlns:a16="http://schemas.microsoft.com/office/drawing/2014/main" id="{811D0D68-94AD-780B-E4FC-662A927275AC}"/>
              </a:ext>
            </a:extLst>
          </p:cNvPr>
          <p:cNvSpPr txBox="1"/>
          <p:nvPr/>
        </p:nvSpPr>
        <p:spPr>
          <a:xfrm>
            <a:off x="4958934" y="914391"/>
            <a:ext cx="6646202" cy="5341812"/>
          </a:xfrm>
          <a:prstGeom prst="rect">
            <a:avLst/>
          </a:prstGeom>
        </p:spPr>
        <p:txBody>
          <a:bodyPr vert="horz" lIns="91440" tIns="45720" rIns="91440" bIns="45720" rtlCol="0" anchor="ctr">
            <a:noAutofit/>
          </a:bodyPr>
          <a:lstStyle/>
          <a:p>
            <a:pPr defTabSz="457200">
              <a:lnSpc>
                <a:spcPct val="90000"/>
              </a:lnSpc>
              <a:spcBef>
                <a:spcPct val="20000"/>
              </a:spcBef>
              <a:spcAft>
                <a:spcPts val="600"/>
              </a:spcAft>
              <a:buClr>
                <a:schemeClr val="accent1"/>
              </a:buClr>
              <a:buSzPct val="92000"/>
            </a:pPr>
            <a:r>
              <a:rPr lang="en-US" sz="1100" dirty="0">
                <a:solidFill>
                  <a:srgbClr val="FFFFFF"/>
                </a:solidFill>
                <a:effectLst/>
                <a:latin typeface="Calibri" panose="020F0502020204030204" pitchFamily="34" charset="0"/>
                <a:cs typeface="Calibri" panose="020F0502020204030204" pitchFamily="34" charset="0"/>
              </a:rPr>
              <a:t>Care Inspectorate Wales state in their 2022 article entitled Challenges for childcare and play settings that the Covid Pandemic had a significant effect on the Early Years Sector. With employment and retention of well qualified, experienced staff being difficult due to the Early Years sector typically being a low paid profession, self-isolation, and the temporary relaxation of some of the National Minimum Standards in 2019 has had a knock-on effect for training and staffing issues in the sector. The Childcare Sufficiency Assessment (2022) further corroborates the issues with staffing and goes further to state that there are further barriers to employment with fewer childcare courses and apprenticeships on offer as well as less people deciding to enter the sector. Covid again could be a contributing factor with Local Authorities not being able to complete face-to-face recruitment events to advertise the sector. There is also a significant concern about the amount of Welsh Speaking candidates with settings cited the difficulty in attracting these applicants. This will then either have further implications on the quality of the language spoken in the setting or fewer Welsh language settings being available.</a:t>
            </a:r>
          </a:p>
          <a:p>
            <a:pPr defTabSz="457200">
              <a:lnSpc>
                <a:spcPct val="90000"/>
              </a:lnSpc>
              <a:spcBef>
                <a:spcPct val="20000"/>
              </a:spcBef>
              <a:spcAft>
                <a:spcPts val="600"/>
              </a:spcAft>
              <a:buClr>
                <a:schemeClr val="accent1"/>
              </a:buClr>
              <a:buSzPct val="92000"/>
            </a:pPr>
            <a:r>
              <a:rPr lang="en-US" sz="1100" dirty="0">
                <a:solidFill>
                  <a:srgbClr val="FFFFFF"/>
                </a:solidFill>
                <a:effectLst/>
                <a:latin typeface="Calibri" panose="020F0502020204030204" pitchFamily="34" charset="0"/>
                <a:cs typeface="Calibri" panose="020F0502020204030204" pitchFamily="34" charset="0"/>
              </a:rPr>
              <a:t>Access to high quality training can be a barrier to providing high quality care. Many local authorities provide training for the mandatory courses such as </a:t>
            </a:r>
            <a:r>
              <a:rPr lang="en-US" sz="1100" dirty="0" err="1">
                <a:solidFill>
                  <a:srgbClr val="FFFFFF"/>
                </a:solidFill>
                <a:effectLst/>
                <a:latin typeface="Calibri" panose="020F0502020204030204" pitchFamily="34" charset="0"/>
                <a:cs typeface="Calibri" panose="020F0502020204030204" pitchFamily="34" charset="0"/>
              </a:rPr>
              <a:t>Paediatric</a:t>
            </a:r>
            <a:r>
              <a:rPr lang="en-US" sz="1100" dirty="0">
                <a:solidFill>
                  <a:srgbClr val="FFFFFF"/>
                </a:solidFill>
                <a:effectLst/>
                <a:latin typeface="Calibri" panose="020F0502020204030204" pitchFamily="34" charset="0"/>
                <a:cs typeface="Calibri" panose="020F0502020204030204" pitchFamily="34" charset="0"/>
              </a:rPr>
              <a:t> First Aid. During the Covid pandemic this face-to-face training was impractical to deliver online unlike many of the other mandatory courses such as Safeguarding which can be delivered virtually. This created a backlog in who was first aid trained with settings and training providers struggling to meet demand. During this time, settings were closed and couldn’t facilitate the practical assessments that are required of apprentices to complete their competency or practitioner status. </a:t>
            </a:r>
          </a:p>
          <a:p>
            <a:pPr defTabSz="457200">
              <a:lnSpc>
                <a:spcPct val="90000"/>
              </a:lnSpc>
              <a:spcBef>
                <a:spcPct val="20000"/>
              </a:spcBef>
              <a:spcAft>
                <a:spcPts val="600"/>
              </a:spcAft>
              <a:buClr>
                <a:schemeClr val="accent1"/>
              </a:buClr>
              <a:buSzPct val="92000"/>
            </a:pPr>
            <a:r>
              <a:rPr lang="en-US" sz="1100" dirty="0">
                <a:solidFill>
                  <a:srgbClr val="FFFFFF"/>
                </a:solidFill>
                <a:effectLst/>
                <a:latin typeface="Calibri" panose="020F0502020204030204" pitchFamily="34" charset="0"/>
                <a:cs typeface="Calibri" panose="020F0502020204030204" pitchFamily="34" charset="0"/>
              </a:rPr>
              <a:t>Staffing and sufficient training is a challenge when looking at high quality childcare for children with Additional Learning Needs (ALN). Many of these children have multiple needs and will often need additional support for their personal, physical, social, and emotional needs. </a:t>
            </a:r>
            <a:r>
              <a:rPr lang="en-US" sz="1100" dirty="0" err="1">
                <a:solidFill>
                  <a:srgbClr val="FFFFFF"/>
                </a:solidFill>
                <a:effectLst/>
                <a:latin typeface="Calibri" panose="020F0502020204030204" pitchFamily="34" charset="0"/>
                <a:cs typeface="Calibri" panose="020F0502020204030204" pitchFamily="34" charset="0"/>
              </a:rPr>
              <a:t>Individualised</a:t>
            </a:r>
            <a:r>
              <a:rPr lang="en-US" sz="1100" dirty="0">
                <a:solidFill>
                  <a:srgbClr val="FFFFFF"/>
                </a:solidFill>
                <a:effectLst/>
                <a:latin typeface="Calibri" panose="020F0502020204030204" pitchFamily="34" charset="0"/>
                <a:cs typeface="Calibri" panose="020F0502020204030204" pitchFamily="34" charset="0"/>
              </a:rPr>
              <a:t> care is often required and the lack of sufficient training opportunities to provide that care results in there being ill-qualified or inexperienced practitioners providing care for our most vulnerable members of society. (Overview of key themes in the 2022-2027 Childcare Sufficiency Assessments, 2022).</a:t>
            </a:r>
          </a:p>
          <a:p>
            <a:pPr defTabSz="457200">
              <a:lnSpc>
                <a:spcPct val="90000"/>
              </a:lnSpc>
              <a:spcBef>
                <a:spcPct val="20000"/>
              </a:spcBef>
              <a:spcAft>
                <a:spcPts val="600"/>
              </a:spcAft>
              <a:buClr>
                <a:schemeClr val="accent1"/>
              </a:buClr>
              <a:buSzPct val="92000"/>
            </a:pPr>
            <a:r>
              <a:rPr lang="en-US" sz="1100" dirty="0">
                <a:solidFill>
                  <a:srgbClr val="FFFFFF"/>
                </a:solidFill>
                <a:effectLst/>
                <a:latin typeface="Calibri" panose="020F0502020204030204" pitchFamily="34" charset="0"/>
                <a:cs typeface="Calibri" panose="020F0502020204030204" pitchFamily="34" charset="0"/>
              </a:rPr>
              <a:t>With the promotion and implementation of the Development Pathways 0-3, Welsh Government have put the wellbeing and development of children at the </a:t>
            </a:r>
            <a:r>
              <a:rPr lang="en-US" sz="1100" dirty="0" err="1">
                <a:solidFill>
                  <a:srgbClr val="FFFFFF"/>
                </a:solidFill>
                <a:effectLst/>
                <a:latin typeface="Calibri" panose="020F0502020204030204" pitchFamily="34" charset="0"/>
                <a:cs typeface="Calibri" panose="020F0502020204030204" pitchFamily="34" charset="0"/>
              </a:rPr>
              <a:t>centre</a:t>
            </a:r>
            <a:r>
              <a:rPr lang="en-US" sz="1100" dirty="0">
                <a:solidFill>
                  <a:srgbClr val="FFFFFF"/>
                </a:solidFill>
                <a:effectLst/>
                <a:latin typeface="Calibri" panose="020F0502020204030204" pitchFamily="34" charset="0"/>
                <a:cs typeface="Calibri" panose="020F0502020204030204" pitchFamily="34" charset="0"/>
              </a:rPr>
              <a:t> of their childcare and play initiatives. Providing experiences that all children find engaging and having the time to plan these experiences is a challenge for an already overstretched and overworked practitioner who may not feel valued in their role especially when society still views these roles as unprofessional. ‘Those working in the childcare sector do not have professional status related to their level of qualifications, knowledge and experience.’ (www.tuc.org.uk, n.d.). </a:t>
            </a:r>
          </a:p>
          <a:p>
            <a:pPr defTabSz="457200">
              <a:lnSpc>
                <a:spcPct val="90000"/>
              </a:lnSpc>
              <a:spcBef>
                <a:spcPct val="20000"/>
              </a:spcBef>
              <a:spcAft>
                <a:spcPts val="600"/>
              </a:spcAft>
              <a:buClr>
                <a:schemeClr val="accent1"/>
              </a:buClr>
              <a:buSzPct val="92000"/>
            </a:pPr>
            <a:r>
              <a:rPr lang="en-US" sz="1100" dirty="0">
                <a:solidFill>
                  <a:srgbClr val="FFFFFF"/>
                </a:solidFill>
                <a:effectLst/>
                <a:latin typeface="Calibri" panose="020F0502020204030204" pitchFamily="34" charset="0"/>
                <a:cs typeface="Calibri" panose="020F0502020204030204" pitchFamily="34" charset="0"/>
              </a:rPr>
              <a:t>Group reflective practice can also be a challenge when staff are taken up in their ratios and not provided the time to reflect over the day’s activities or the learning and development of each individual child within the 5 developmental areas which include belonging, communication, exploration, physical development and wellbeing. </a:t>
            </a:r>
          </a:p>
        </p:txBody>
      </p:sp>
      <p:sp>
        <p:nvSpPr>
          <p:cNvPr id="2" name="Footer Placeholder 1">
            <a:extLst>
              <a:ext uri="{FF2B5EF4-FFF2-40B4-BE49-F238E27FC236}">
                <a16:creationId xmlns:a16="http://schemas.microsoft.com/office/drawing/2014/main" id="{92CB89A8-36F4-AF43-4AFF-011E931E4C51}"/>
              </a:ext>
            </a:extLst>
          </p:cNvPr>
          <p:cNvSpPr>
            <a:spLocks noGrp="1"/>
          </p:cNvSpPr>
          <p:nvPr>
            <p:ph type="ftr" sz="quarter" idx="11"/>
          </p:nvPr>
        </p:nvSpPr>
        <p:spPr>
          <a:xfrm>
            <a:off x="5204707" y="6374539"/>
            <a:ext cx="4407714" cy="365125"/>
          </a:xfrm>
        </p:spPr>
        <p:txBody>
          <a:bodyPr vert="horz" lIns="91440" tIns="45720" rIns="91440" bIns="45720" rtlCol="0" anchor="ctr">
            <a:normAutofit/>
          </a:bodyPr>
          <a:lstStyle/>
          <a:p>
            <a:pPr defTabSz="457200">
              <a:spcAft>
                <a:spcPts val="600"/>
              </a:spcAft>
            </a:pPr>
            <a:r>
              <a:rPr lang="en-GB" kern="1200" cap="all" dirty="0">
                <a:solidFill>
                  <a:schemeClr val="tx1"/>
                </a:solidFill>
                <a:latin typeface="+mn-lt"/>
                <a:ea typeface="+mn-ea"/>
                <a:cs typeface="+mn-cs"/>
              </a:rPr>
              <a:t>Sheridan Hyde, 2306600, The First 1000 Days (ECEY4005/C) - 2927 Words</a:t>
            </a:r>
            <a:endParaRPr lang="en-US" kern="1200" cap="all" dirty="0">
              <a:solidFill>
                <a:schemeClr val="tx1"/>
              </a:solidFill>
              <a:latin typeface="+mn-lt"/>
              <a:ea typeface="+mn-ea"/>
              <a:cs typeface="+mn-cs"/>
            </a:endParaRPr>
          </a:p>
        </p:txBody>
      </p:sp>
      <p:sp>
        <p:nvSpPr>
          <p:cNvPr id="3" name="Slide Number Placeholder 2">
            <a:extLst>
              <a:ext uri="{FF2B5EF4-FFF2-40B4-BE49-F238E27FC236}">
                <a16:creationId xmlns:a16="http://schemas.microsoft.com/office/drawing/2014/main" id="{3C03F83F-EF73-22E1-D88E-D6B98C772EF0}"/>
              </a:ext>
            </a:extLst>
          </p:cNvPr>
          <p:cNvSpPr>
            <a:spLocks noGrp="1"/>
          </p:cNvSpPr>
          <p:nvPr>
            <p:ph type="sldNum" sz="quarter" idx="12"/>
          </p:nvPr>
        </p:nvSpPr>
        <p:spPr>
          <a:xfrm>
            <a:off x="11060262" y="6401803"/>
            <a:ext cx="544874"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solidFill>
              </a:rPr>
              <a:pPr defTabSz="457200">
                <a:spcAft>
                  <a:spcPts val="600"/>
                </a:spcAft>
              </a:pPr>
              <a:t>5</a:t>
            </a:fld>
            <a:endParaRPr lang="en-US" dirty="0">
              <a:solidFill>
                <a:schemeClr val="tx1"/>
              </a:solidFill>
            </a:endParaRPr>
          </a:p>
        </p:txBody>
      </p:sp>
    </p:spTree>
    <p:extLst>
      <p:ext uri="{BB962C8B-B14F-4D97-AF65-F5344CB8AC3E}">
        <p14:creationId xmlns:p14="http://schemas.microsoft.com/office/powerpoint/2010/main" val="365347179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C562BC5A-7AB6-E127-7CAB-E5FB8C1D1A7D}"/>
              </a:ext>
            </a:extLst>
          </p:cNvPr>
          <p:cNvPicPr>
            <a:picLocks noChangeAspect="1"/>
          </p:cNvPicPr>
          <p:nvPr/>
        </p:nvPicPr>
        <p:blipFill rotWithShape="1">
          <a:blip r:embed="rId3"/>
          <a:srcRect b="442"/>
          <a:stretch/>
        </p:blipFill>
        <p:spPr>
          <a:xfrm>
            <a:off x="-2509" y="0"/>
            <a:ext cx="12191997" cy="6858022"/>
          </a:xfrm>
          <a:prstGeom prst="rect">
            <a:avLst/>
          </a:prstGeom>
        </p:spPr>
      </p:pic>
      <p:sp>
        <p:nvSpPr>
          <p:cNvPr id="18" name="Rectangle 17">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397938" y="1397930"/>
            <a:ext cx="6858003" cy="4062128"/>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D5C998D-A95C-BD5F-AC19-6495B939134C}"/>
              </a:ext>
            </a:extLst>
          </p:cNvPr>
          <p:cNvSpPr txBox="1"/>
          <p:nvPr/>
        </p:nvSpPr>
        <p:spPr>
          <a:xfrm>
            <a:off x="0" y="88266"/>
            <a:ext cx="2867487" cy="630826"/>
          </a:xfrm>
          <a:prstGeom prst="rect">
            <a:avLst/>
          </a:prstGeom>
        </p:spPr>
        <p:txBody>
          <a:bodyPr vert="horz" lIns="91440" tIns="45720" rIns="91440" bIns="45720" rtlCol="0" anchor="t">
            <a:noAutofit/>
          </a:bodyPr>
          <a:lstStyle/>
          <a:p>
            <a:pPr algn="r" defTabSz="457200">
              <a:spcBef>
                <a:spcPct val="0"/>
              </a:spcBef>
              <a:spcAft>
                <a:spcPts val="600"/>
              </a:spcAft>
            </a:pPr>
            <a:r>
              <a:rPr lang="en-US" sz="3200" b="1" cap="all" dirty="0">
                <a:solidFill>
                  <a:schemeClr val="bg1"/>
                </a:solidFill>
                <a:latin typeface="+mj-lt"/>
                <a:ea typeface="+mj-ea"/>
                <a:cs typeface="+mj-cs"/>
              </a:rPr>
              <a:t>Activities</a:t>
            </a:r>
          </a:p>
        </p:txBody>
      </p:sp>
      <p:sp>
        <p:nvSpPr>
          <p:cNvPr id="3" name="Slide Number Placeholder 2">
            <a:extLst>
              <a:ext uri="{FF2B5EF4-FFF2-40B4-BE49-F238E27FC236}">
                <a16:creationId xmlns:a16="http://schemas.microsoft.com/office/drawing/2014/main" id="{A3A5A66A-582A-FCED-DE9E-3A2850D0DF83}"/>
              </a:ext>
            </a:extLst>
          </p:cNvPr>
          <p:cNvSpPr>
            <a:spLocks noGrp="1"/>
          </p:cNvSpPr>
          <p:nvPr>
            <p:ph type="sldNum" sz="quarter" idx="12"/>
          </p:nvPr>
        </p:nvSpPr>
        <p:spPr>
          <a:xfrm>
            <a:off x="11349359" y="6496758"/>
            <a:ext cx="781049" cy="250649"/>
          </a:xfrm>
        </p:spPr>
        <p:txBody>
          <a:bodyPr vert="horz" lIns="91440" tIns="45720" rIns="91440" bIns="45720" rtlCol="0" anchor="b">
            <a:normAutofit/>
          </a:bodyPr>
          <a:lstStyle/>
          <a:p>
            <a:pPr defTabSz="457200">
              <a:spcAft>
                <a:spcPts val="600"/>
              </a:spcAft>
            </a:pPr>
            <a:fld id="{3A98EE3D-8CD1-4C3F-BD1C-C98C9596463C}" type="slidenum">
              <a:rPr lang="en-US" sz="1000">
                <a:solidFill>
                  <a:schemeClr val="tx1"/>
                </a:solidFill>
              </a:rPr>
              <a:pPr defTabSz="457200">
                <a:spcAft>
                  <a:spcPts val="600"/>
                </a:spcAft>
              </a:pPr>
              <a:t>6</a:t>
            </a:fld>
            <a:endParaRPr lang="en-US" sz="1000" dirty="0">
              <a:solidFill>
                <a:schemeClr val="tx1"/>
              </a:solidFill>
            </a:endParaRPr>
          </a:p>
        </p:txBody>
      </p:sp>
      <p:sp>
        <p:nvSpPr>
          <p:cNvPr id="2" name="Footer Placeholder 1">
            <a:extLst>
              <a:ext uri="{FF2B5EF4-FFF2-40B4-BE49-F238E27FC236}">
                <a16:creationId xmlns:a16="http://schemas.microsoft.com/office/drawing/2014/main" id="{0B6D2B3F-4806-164D-3028-B1CBE2D96326}"/>
              </a:ext>
            </a:extLst>
          </p:cNvPr>
          <p:cNvSpPr>
            <a:spLocks noGrp="1"/>
          </p:cNvSpPr>
          <p:nvPr>
            <p:ph type="ftr" sz="quarter" idx="11"/>
          </p:nvPr>
        </p:nvSpPr>
        <p:spPr>
          <a:xfrm>
            <a:off x="210263" y="6404610"/>
            <a:ext cx="3641599" cy="365125"/>
          </a:xfrm>
        </p:spPr>
        <p:txBody>
          <a:bodyPr vert="horz" lIns="91440" tIns="45720" rIns="91440" bIns="45720" rtlCol="0" anchor="b">
            <a:normAutofit/>
          </a:bodyPr>
          <a:lstStyle/>
          <a:p>
            <a:pPr defTabSz="457200">
              <a:lnSpc>
                <a:spcPct val="90000"/>
              </a:lnSpc>
              <a:spcAft>
                <a:spcPts val="600"/>
              </a:spcAft>
            </a:pPr>
            <a:r>
              <a:rPr lang="en-GB" kern="1200" cap="all">
                <a:solidFill>
                  <a:schemeClr val="tx1"/>
                </a:solidFill>
                <a:latin typeface="+mn-lt"/>
                <a:ea typeface="+mn-ea"/>
                <a:cs typeface="+mn-cs"/>
              </a:rPr>
              <a:t>Sheridan Hyde, 2306600, The First 1000 Days (ECEY4005/C) - 2927 Words</a:t>
            </a:r>
            <a:endParaRPr lang="en-US" kern="1200" cap="all" dirty="0">
              <a:solidFill>
                <a:schemeClr val="tx1"/>
              </a:solidFill>
              <a:latin typeface="+mn-lt"/>
              <a:ea typeface="+mn-ea"/>
              <a:cs typeface="+mn-cs"/>
            </a:endParaRPr>
          </a:p>
        </p:txBody>
      </p:sp>
      <p:pic>
        <p:nvPicPr>
          <p:cNvPr id="6" name="Picture 5" descr="Nursery room ideas childcare, Childcare rooms, Childcare">
            <a:extLst>
              <a:ext uri="{FF2B5EF4-FFF2-40B4-BE49-F238E27FC236}">
                <a16:creationId xmlns:a16="http://schemas.microsoft.com/office/drawing/2014/main" id="{38BA131E-4FA0-2A28-3977-3A6680267F7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54299" y="3266849"/>
            <a:ext cx="7020449" cy="3453695"/>
          </a:xfrm>
          <a:prstGeom prst="rect">
            <a:avLst/>
          </a:prstGeom>
          <a:noFill/>
          <a:ln>
            <a:noFill/>
          </a:ln>
        </p:spPr>
      </p:pic>
      <p:pic>
        <p:nvPicPr>
          <p:cNvPr id="11" name="Online Media 10" title="Infant &amp; Toddler Program in Northern NJ - Apple Montessori Schools">
            <a:hlinkClick r:id="" action="ppaction://media"/>
            <a:extLst>
              <a:ext uri="{FF2B5EF4-FFF2-40B4-BE49-F238E27FC236}">
                <a16:creationId xmlns:a16="http://schemas.microsoft.com/office/drawing/2014/main" id="{263B0CE9-C070-DD09-FCED-74B31D0FF7FA}"/>
              </a:ext>
            </a:extLst>
          </p:cNvPr>
          <p:cNvPicPr>
            <a:picLocks noRot="1" noChangeAspect="1"/>
          </p:cNvPicPr>
          <p:nvPr>
            <a:videoFile r:link="rId1"/>
          </p:nvPr>
        </p:nvPicPr>
        <p:blipFill>
          <a:blip r:embed="rId5"/>
          <a:stretch>
            <a:fillRect/>
          </a:stretch>
        </p:blipFill>
        <p:spPr>
          <a:xfrm>
            <a:off x="154304" y="924306"/>
            <a:ext cx="3745495" cy="2114550"/>
          </a:xfrm>
          <a:prstGeom prst="rect">
            <a:avLst/>
          </a:prstGeom>
        </p:spPr>
      </p:pic>
      <p:sp>
        <p:nvSpPr>
          <p:cNvPr id="17" name="TextBox 16">
            <a:extLst>
              <a:ext uri="{FF2B5EF4-FFF2-40B4-BE49-F238E27FC236}">
                <a16:creationId xmlns:a16="http://schemas.microsoft.com/office/drawing/2014/main" id="{51856EE0-139B-C98E-6A54-EA6613B41C8B}"/>
              </a:ext>
            </a:extLst>
          </p:cNvPr>
          <p:cNvSpPr txBox="1"/>
          <p:nvPr/>
        </p:nvSpPr>
        <p:spPr>
          <a:xfrm>
            <a:off x="88576" y="3027444"/>
            <a:ext cx="4015843" cy="253916"/>
          </a:xfrm>
          <a:prstGeom prst="rect">
            <a:avLst/>
          </a:prstGeom>
          <a:noFill/>
        </p:spPr>
        <p:txBody>
          <a:bodyPr wrap="none" rtlCol="0">
            <a:spAutoFit/>
          </a:bodyPr>
          <a:lstStyle/>
          <a:p>
            <a:pPr algn="l"/>
            <a:r>
              <a:rPr lang="en-GB" sz="1050" i="0" dirty="0">
                <a:solidFill>
                  <a:srgbClr val="0F0F0F"/>
                </a:solidFill>
                <a:effectLst/>
                <a:latin typeface="Calibri" panose="020F0502020204030204" pitchFamily="34" charset="0"/>
                <a:cs typeface="Calibri" panose="020F0502020204030204" pitchFamily="34" charset="0"/>
              </a:rPr>
              <a:t>Infant &amp; Toddler Program in Northern NJ - Apple Montessori Schools</a:t>
            </a:r>
          </a:p>
        </p:txBody>
      </p:sp>
      <p:sp>
        <p:nvSpPr>
          <p:cNvPr id="21" name="TextBox 20">
            <a:extLst>
              <a:ext uri="{FF2B5EF4-FFF2-40B4-BE49-F238E27FC236}">
                <a16:creationId xmlns:a16="http://schemas.microsoft.com/office/drawing/2014/main" id="{D434A426-0C87-6D2B-108C-735AD7B46AF6}"/>
              </a:ext>
            </a:extLst>
          </p:cNvPr>
          <p:cNvSpPr txBox="1"/>
          <p:nvPr/>
        </p:nvSpPr>
        <p:spPr>
          <a:xfrm>
            <a:off x="4298399" y="243077"/>
            <a:ext cx="7447067" cy="2813206"/>
          </a:xfrm>
          <a:prstGeom prst="rect">
            <a:avLst/>
          </a:prstGeom>
          <a:solidFill>
            <a:schemeClr val="bg1"/>
          </a:solidFill>
        </p:spPr>
        <p:txBody>
          <a:bodyPr wrap="square">
            <a:spAutoFit/>
          </a:bodyPr>
          <a:lstStyle/>
          <a:p>
            <a:pPr>
              <a:lnSpc>
                <a:spcPts val="1200"/>
              </a:lnSpc>
              <a:spcAft>
                <a:spcPts val="800"/>
              </a:spcAft>
            </a:pPr>
            <a:r>
              <a:rPr lang="en-US" sz="1200" kern="0" dirty="0">
                <a:effectLst/>
                <a:latin typeface="Calibri" panose="020F0502020204030204" pitchFamily="34" charset="0"/>
                <a:ea typeface="Calibri" panose="020F0502020204030204" pitchFamily="34" charset="0"/>
                <a:cs typeface="Calibri" panose="020F0502020204030204" pitchFamily="34" charset="0"/>
              </a:rPr>
              <a:t>An effective enabling environment should have both inside and outside areas that invoke a child’s exploration interest and developmental needs whilst remaining safe and age appropriate for the child. Welsh Government (2023) state ‘</a:t>
            </a:r>
            <a:r>
              <a:rPr lang="en-GB" sz="1200" kern="0" dirty="0">
                <a:effectLst/>
                <a:latin typeface="Calibri" panose="020F0502020204030204" pitchFamily="34" charset="0"/>
                <a:ea typeface="Calibri" panose="020F0502020204030204" pitchFamily="34" charset="0"/>
                <a:cs typeface="Calibri" panose="020F0502020204030204" pitchFamily="34" charset="0"/>
              </a:rPr>
              <a:t>Effective environments provide accessible, age-appropriate resources that support children’s holistic development.’ Alongside effective environments are enabling adults who facilitate the learning, play and development of children by reflecting over their practise and being mindful in the development of play spaces to ensure they are suitable and engaging for each child. Steiner Waldorf Education is open to all children from 0-3 in their parent groups and into school up to aged 18 years. It aims to take into account the spiritual, physical, emotional and academic needs of the child, ‘integrating arts and academics into a rich, balanced education that ignites a passion for learning.’ (Cardiff Steiner School, n.d.)</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200"/>
              </a:lnSpc>
              <a:spcAft>
                <a:spcPts val="800"/>
              </a:spcAft>
            </a:pPr>
            <a:r>
              <a:rPr lang="en-GB" sz="1200" kern="0" dirty="0">
                <a:effectLst/>
                <a:latin typeface="Calibri" panose="020F0502020204030204" pitchFamily="34" charset="0"/>
                <a:ea typeface="Calibri" panose="020F0502020204030204" pitchFamily="34" charset="0"/>
                <a:cs typeface="Calibri" panose="020F0502020204030204" pitchFamily="34" charset="0"/>
              </a:rPr>
              <a:t>In 1929, Maria Montessori established </a:t>
            </a:r>
            <a:r>
              <a:rPr lang="en-GB" sz="1200" kern="0" dirty="0">
                <a:solidFill>
                  <a:srgbClr val="0D0D0D"/>
                </a:solidFill>
                <a:effectLst/>
                <a:latin typeface="Calibri" panose="020F0502020204030204" pitchFamily="34" charset="0"/>
                <a:ea typeface="Calibri" panose="020F0502020204030204" pitchFamily="34" charset="0"/>
                <a:cs typeface="Calibri" panose="020F0502020204030204" pitchFamily="34" charset="0"/>
              </a:rPr>
              <a:t>Association Montessori Internationale (AMI) to protect her ideas and establish quality teaching. She believed that children best learn by providing activities based around their natural instincts and allow them to explore and learn at their own pace where they can use and develop their imaginations and creativity. She argued that children that attend a Montessori setting with an AMI qualified teacher, ‘respect and care for the people and things around them, have fun while they learn, and take responsibility for their actions.’</a:t>
            </a:r>
            <a:r>
              <a:rPr lang="en-GB" sz="1200" kern="100" dirty="0">
                <a:solidFill>
                  <a:srgbClr val="2C3E50"/>
                </a:solidFill>
                <a:effectLst/>
                <a:latin typeface="Roboto" panose="02000000000000000000" pitchFamily="2" charset="0"/>
                <a:ea typeface="Calibri" panose="020F0502020204030204" pitchFamily="34" charset="0"/>
                <a:cs typeface="Times New Roman" panose="02020603050405020304" pitchFamily="18" charset="0"/>
              </a:rPr>
              <a:t> </a:t>
            </a:r>
            <a:r>
              <a:rPr lang="en-GB" sz="1200" kern="0" dirty="0">
                <a:solidFill>
                  <a:srgbClr val="0D0D0D"/>
                </a:solidFill>
                <a:effectLst/>
                <a:latin typeface="Calibri" panose="020F0502020204030204" pitchFamily="34" charset="0"/>
                <a:ea typeface="Calibri" panose="020F0502020204030204" pitchFamily="34" charset="0"/>
                <a:cs typeface="Calibri" panose="020F0502020204030204" pitchFamily="34" charset="0"/>
              </a:rPr>
              <a:t>(Montessori Northwest, 2021). Loose parts play is ideal in a Montessori setting as it uses natural materials for children to explore. It offers children the ability to explore their creativity, and develop skills such as critical thinking, problem solving and social skills and thus allowing for meaningful learning.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3" name="Picture 22" descr="Baby crawling at home">
            <a:extLst>
              <a:ext uri="{FF2B5EF4-FFF2-40B4-BE49-F238E27FC236}">
                <a16:creationId xmlns:a16="http://schemas.microsoft.com/office/drawing/2014/main" id="{50DE4E29-3888-AF71-8725-4C22E5FCAD9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3688" y="3518310"/>
            <a:ext cx="4154711" cy="2770754"/>
          </a:xfrm>
          <a:prstGeom prst="rect">
            <a:avLst/>
          </a:prstGeom>
        </p:spPr>
      </p:pic>
    </p:spTree>
    <p:extLst>
      <p:ext uri="{BB962C8B-B14F-4D97-AF65-F5344CB8AC3E}">
        <p14:creationId xmlns:p14="http://schemas.microsoft.com/office/powerpoint/2010/main" val="468605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C562BC5A-7AB6-E127-7CAB-E5FB8C1D1A7D}"/>
              </a:ext>
            </a:extLst>
          </p:cNvPr>
          <p:cNvPicPr>
            <a:picLocks noChangeAspect="1"/>
          </p:cNvPicPr>
          <p:nvPr/>
        </p:nvPicPr>
        <p:blipFill rotWithShape="1">
          <a:blip r:embed="rId2"/>
          <a:srcRect b="442"/>
          <a:stretch/>
        </p:blipFill>
        <p:spPr>
          <a:xfrm>
            <a:off x="-2509" y="0"/>
            <a:ext cx="12191997" cy="6858022"/>
          </a:xfrm>
          <a:prstGeom prst="rect">
            <a:avLst/>
          </a:prstGeom>
        </p:spPr>
      </p:pic>
      <p:sp>
        <p:nvSpPr>
          <p:cNvPr id="18" name="Rectangle 17">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397938" y="1397930"/>
            <a:ext cx="6858003" cy="4062128"/>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D5C998D-A95C-BD5F-AC19-6495B939134C}"/>
              </a:ext>
            </a:extLst>
          </p:cNvPr>
          <p:cNvSpPr txBox="1"/>
          <p:nvPr/>
        </p:nvSpPr>
        <p:spPr>
          <a:xfrm>
            <a:off x="210264" y="12907"/>
            <a:ext cx="7590712" cy="630826"/>
          </a:xfrm>
          <a:prstGeom prst="rect">
            <a:avLst/>
          </a:prstGeom>
        </p:spPr>
        <p:txBody>
          <a:bodyPr vert="horz" lIns="91440" tIns="45720" rIns="91440" bIns="45720" rtlCol="0" anchor="t">
            <a:noAutofit/>
          </a:bodyPr>
          <a:lstStyle/>
          <a:p>
            <a:pPr defTabSz="457200">
              <a:spcBef>
                <a:spcPct val="0"/>
              </a:spcBef>
              <a:spcAft>
                <a:spcPts val="600"/>
              </a:spcAft>
            </a:pPr>
            <a:r>
              <a:rPr lang="en-US" sz="3200" b="1" cap="all" dirty="0">
                <a:solidFill>
                  <a:schemeClr val="bg1"/>
                </a:solidFill>
                <a:latin typeface="+mj-lt"/>
                <a:ea typeface="+mj-ea"/>
                <a:cs typeface="+mj-cs"/>
              </a:rPr>
              <a:t>International Approaches</a:t>
            </a:r>
          </a:p>
        </p:txBody>
      </p:sp>
      <p:sp>
        <p:nvSpPr>
          <p:cNvPr id="3" name="Slide Number Placeholder 2">
            <a:extLst>
              <a:ext uri="{FF2B5EF4-FFF2-40B4-BE49-F238E27FC236}">
                <a16:creationId xmlns:a16="http://schemas.microsoft.com/office/drawing/2014/main" id="{A3A5A66A-582A-FCED-DE9E-3A2850D0DF83}"/>
              </a:ext>
            </a:extLst>
          </p:cNvPr>
          <p:cNvSpPr>
            <a:spLocks noGrp="1"/>
          </p:cNvSpPr>
          <p:nvPr>
            <p:ph type="sldNum" sz="quarter" idx="12"/>
          </p:nvPr>
        </p:nvSpPr>
        <p:spPr>
          <a:xfrm>
            <a:off x="11049000" y="6404356"/>
            <a:ext cx="781049" cy="250649"/>
          </a:xfrm>
        </p:spPr>
        <p:txBody>
          <a:bodyPr vert="horz" lIns="91440" tIns="45720" rIns="91440" bIns="45720" rtlCol="0" anchor="b">
            <a:normAutofit/>
          </a:bodyPr>
          <a:lstStyle/>
          <a:p>
            <a:pPr defTabSz="457200">
              <a:spcAft>
                <a:spcPts val="600"/>
              </a:spcAft>
            </a:pPr>
            <a:fld id="{3A98EE3D-8CD1-4C3F-BD1C-C98C9596463C}" type="slidenum">
              <a:rPr lang="en-US" sz="1000">
                <a:solidFill>
                  <a:schemeClr val="tx1"/>
                </a:solidFill>
              </a:rPr>
              <a:pPr defTabSz="457200">
                <a:spcAft>
                  <a:spcPts val="600"/>
                </a:spcAft>
              </a:pPr>
              <a:t>7</a:t>
            </a:fld>
            <a:endParaRPr lang="en-US" sz="1000" dirty="0">
              <a:solidFill>
                <a:schemeClr val="tx1"/>
              </a:solidFill>
            </a:endParaRPr>
          </a:p>
        </p:txBody>
      </p:sp>
      <p:sp>
        <p:nvSpPr>
          <p:cNvPr id="2" name="Footer Placeholder 1">
            <a:extLst>
              <a:ext uri="{FF2B5EF4-FFF2-40B4-BE49-F238E27FC236}">
                <a16:creationId xmlns:a16="http://schemas.microsoft.com/office/drawing/2014/main" id="{0B6D2B3F-4806-164D-3028-B1CBE2D96326}"/>
              </a:ext>
            </a:extLst>
          </p:cNvPr>
          <p:cNvSpPr>
            <a:spLocks noGrp="1"/>
          </p:cNvSpPr>
          <p:nvPr>
            <p:ph type="ftr" sz="quarter" idx="11"/>
          </p:nvPr>
        </p:nvSpPr>
        <p:spPr>
          <a:xfrm>
            <a:off x="4400548" y="6363208"/>
            <a:ext cx="3641599" cy="365125"/>
          </a:xfrm>
        </p:spPr>
        <p:txBody>
          <a:bodyPr vert="horz" lIns="91440" tIns="45720" rIns="91440" bIns="45720" rtlCol="0" anchor="b">
            <a:normAutofit/>
          </a:bodyPr>
          <a:lstStyle/>
          <a:p>
            <a:pPr defTabSz="457200">
              <a:lnSpc>
                <a:spcPct val="90000"/>
              </a:lnSpc>
              <a:spcAft>
                <a:spcPts val="600"/>
              </a:spcAft>
            </a:pPr>
            <a:r>
              <a:rPr lang="en-GB" kern="1200" cap="all" dirty="0">
                <a:solidFill>
                  <a:schemeClr val="tx1"/>
                </a:solidFill>
                <a:latin typeface="+mn-lt"/>
                <a:ea typeface="+mn-ea"/>
                <a:cs typeface="+mn-cs"/>
              </a:rPr>
              <a:t>Sheridan Hyde, 2306600, The First 1000 Days (ECEY4005/C) - 2927 Words</a:t>
            </a:r>
            <a:endParaRPr lang="en-US" kern="1200" cap="all" dirty="0">
              <a:solidFill>
                <a:schemeClr val="tx1"/>
              </a:solidFill>
              <a:latin typeface="+mn-lt"/>
              <a:ea typeface="+mn-ea"/>
              <a:cs typeface="+mn-cs"/>
            </a:endParaRPr>
          </a:p>
        </p:txBody>
      </p:sp>
      <p:pic>
        <p:nvPicPr>
          <p:cNvPr id="9" name="Picture 8">
            <a:extLst>
              <a:ext uri="{FF2B5EF4-FFF2-40B4-BE49-F238E27FC236}">
                <a16:creationId xmlns:a16="http://schemas.microsoft.com/office/drawing/2014/main" id="{F4C9FC36-E1F2-7D86-7BB1-2FA122A744C1}"/>
              </a:ext>
            </a:extLst>
          </p:cNvPr>
          <p:cNvPicPr>
            <a:picLocks noChangeAspect="1"/>
          </p:cNvPicPr>
          <p:nvPr/>
        </p:nvPicPr>
        <p:blipFill>
          <a:blip r:embed="rId3"/>
          <a:stretch>
            <a:fillRect/>
          </a:stretch>
        </p:blipFill>
        <p:spPr>
          <a:xfrm>
            <a:off x="78676" y="2391236"/>
            <a:ext cx="3886033" cy="4138444"/>
          </a:xfrm>
          <a:prstGeom prst="rect">
            <a:avLst/>
          </a:prstGeom>
        </p:spPr>
      </p:pic>
      <p:pic>
        <p:nvPicPr>
          <p:cNvPr id="13" name="Picture 12">
            <a:extLst>
              <a:ext uri="{FF2B5EF4-FFF2-40B4-BE49-F238E27FC236}">
                <a16:creationId xmlns:a16="http://schemas.microsoft.com/office/drawing/2014/main" id="{DBDA8A1E-D53D-FF76-F8B0-8EDD7AA891A0}"/>
              </a:ext>
            </a:extLst>
          </p:cNvPr>
          <p:cNvPicPr>
            <a:picLocks noChangeAspect="1"/>
          </p:cNvPicPr>
          <p:nvPr/>
        </p:nvPicPr>
        <p:blipFill>
          <a:blip r:embed="rId4"/>
          <a:stretch>
            <a:fillRect/>
          </a:stretch>
        </p:blipFill>
        <p:spPr>
          <a:xfrm>
            <a:off x="73115" y="685549"/>
            <a:ext cx="3891594" cy="1714667"/>
          </a:xfrm>
          <a:prstGeom prst="rect">
            <a:avLst/>
          </a:prstGeom>
        </p:spPr>
      </p:pic>
      <p:sp>
        <p:nvSpPr>
          <p:cNvPr id="8" name="TextBox 7">
            <a:extLst>
              <a:ext uri="{FF2B5EF4-FFF2-40B4-BE49-F238E27FC236}">
                <a16:creationId xmlns:a16="http://schemas.microsoft.com/office/drawing/2014/main" id="{46988EDE-E94D-16C9-9F89-9ADC43BC570B}"/>
              </a:ext>
            </a:extLst>
          </p:cNvPr>
          <p:cNvSpPr txBox="1"/>
          <p:nvPr/>
        </p:nvSpPr>
        <p:spPr>
          <a:xfrm>
            <a:off x="4298399" y="842576"/>
            <a:ext cx="7147407" cy="5172826"/>
          </a:xfrm>
          <a:prstGeom prst="rect">
            <a:avLst/>
          </a:prstGeom>
          <a:solidFill>
            <a:schemeClr val="bg1"/>
          </a:solidFill>
        </p:spPr>
        <p:txBody>
          <a:bodyPr wrap="square">
            <a:spAutoFit/>
          </a:bodyPr>
          <a:lstStyle/>
          <a:p>
            <a:pPr>
              <a:lnSpc>
                <a:spcPts val="1200"/>
              </a:lnSpc>
              <a:spcAft>
                <a:spcPts val="800"/>
              </a:spcAft>
            </a:pPr>
            <a:r>
              <a:rPr lang="en-US" sz="1200" kern="0" dirty="0">
                <a:solidFill>
                  <a:srgbClr val="0D0D0D"/>
                </a:solidFill>
                <a:effectLst/>
                <a:latin typeface="Calibri" panose="020F0502020204030204" pitchFamily="34" charset="0"/>
                <a:ea typeface="Calibri" panose="020F0502020204030204" pitchFamily="34" charset="0"/>
                <a:cs typeface="Calibri" panose="020F0502020204030204" pitchFamily="34" charset="0"/>
              </a:rPr>
              <a:t>In the Reggio Emilia approach to learning, children are seen as curious, able to guide their own learning and interested in interacting with the world. The teachers are also seen as learners where they facilitate the learning, observing the child and encouraging when expansion opportunities occur.  The approach was founded by </a:t>
            </a:r>
            <a:r>
              <a:rPr lang="en-GB" sz="1200" kern="0" dirty="0">
                <a:solidFill>
                  <a:srgbClr val="0D0D0D"/>
                </a:solidFill>
                <a:effectLst/>
                <a:latin typeface="Calibri" panose="020F0502020204030204" pitchFamily="34" charset="0"/>
                <a:ea typeface="Calibri" panose="020F0502020204030204" pitchFamily="34" charset="0"/>
                <a:cs typeface="Calibri" panose="020F0502020204030204" pitchFamily="34" charset="0"/>
              </a:rPr>
              <a:t>Loris Malaguzzi who believed that children communicate in ‘100 languages’ which includes how they show their understanding or their thinking style, for example. Essentially, the Reggio Emilia approach learn from their environment and their interaction with it and other people. Their experiences form an essential part of their learning and development. </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p>
            <a:pPr>
              <a:lnSpc>
                <a:spcPts val="1200"/>
              </a:lnSpc>
              <a:spcAft>
                <a:spcPts val="800"/>
              </a:spcAft>
            </a:pPr>
            <a:r>
              <a:rPr lang="en-US" sz="1200" kern="0" dirty="0">
                <a:effectLst/>
                <a:latin typeface="Calibri" panose="020F0502020204030204" pitchFamily="34" charset="0"/>
                <a:ea typeface="Calibri" panose="020F0502020204030204" pitchFamily="34" charset="0"/>
                <a:cs typeface="Calibri" panose="020F0502020204030204" pitchFamily="34" charset="0"/>
              </a:rPr>
              <a:t>The Forest Kindergartens of Denmark were developed in the 1950’s by </a:t>
            </a:r>
            <a:r>
              <a:rPr lang="en-GB" sz="1200" kern="0" dirty="0">
                <a:effectLst/>
                <a:latin typeface="Calibri" panose="020F0502020204030204" pitchFamily="34" charset="0"/>
                <a:ea typeface="Calibri" panose="020F0502020204030204" pitchFamily="34" charset="0"/>
                <a:cs typeface="Calibri" panose="020F0502020204030204" pitchFamily="34" charset="0"/>
              </a:rPr>
              <a:t>Ella </a:t>
            </a:r>
            <a:r>
              <a:rPr lang="en-GB" sz="1200" kern="0" dirty="0" err="1">
                <a:effectLst/>
                <a:latin typeface="Calibri" panose="020F0502020204030204" pitchFamily="34" charset="0"/>
                <a:ea typeface="Calibri" panose="020F0502020204030204" pitchFamily="34" charset="0"/>
                <a:cs typeface="Calibri" panose="020F0502020204030204" pitchFamily="34" charset="0"/>
              </a:rPr>
              <a:t>Flatau</a:t>
            </a:r>
            <a:r>
              <a:rPr lang="en-GB" sz="1200" kern="0" dirty="0">
                <a:effectLst/>
                <a:latin typeface="Calibri" panose="020F0502020204030204" pitchFamily="34" charset="0"/>
                <a:ea typeface="Calibri" panose="020F0502020204030204" pitchFamily="34" charset="0"/>
                <a:cs typeface="Calibri" panose="020F0502020204030204" pitchFamily="34" charset="0"/>
              </a:rPr>
              <a:t> with her Walking Kindergarten where the forest setting was part of the curriculum. The idea grew from the benefits the facilitators witnessed in the children. Allowing a child to explore and risk assess their own activities provides the children with a confidence in themselves, teamworking abilities, and independence. The children’s observational skills, reasoning and cognitive development are also expanded when using the outdoors as a learning environment. (Godin, 2022). Many of the kindergartens were made available for children from aged 2, however due to the documented benefits of this style of learning which includes more relaxed children and increased concentration levels and self-discipline when the children start school at aged 7, the approach has been adopted worldwide. It was found that Forest schools are particularly beneficial for children with neurodevelopmental conditions such as attention deficit hyperactivity disorder (ADHD).  With the aforementioned benefits, children of all ages and abilities and are now able to experience the forest school approach with dedicated day nurseries such as </a:t>
            </a:r>
            <a:r>
              <a:rPr lang="en-GB" sz="1200" kern="0" dirty="0" err="1">
                <a:effectLst/>
                <a:latin typeface="Calibri" panose="020F0502020204030204" pitchFamily="34" charset="0"/>
                <a:ea typeface="Calibri" panose="020F0502020204030204" pitchFamily="34" charset="0"/>
                <a:cs typeface="Calibri" panose="020F0502020204030204" pitchFamily="34" charset="0"/>
              </a:rPr>
              <a:t>Greenglade</a:t>
            </a:r>
            <a:r>
              <a:rPr lang="en-GB" sz="1200" kern="0" dirty="0">
                <a:effectLst/>
                <a:latin typeface="Calibri" panose="020F0502020204030204" pitchFamily="34" charset="0"/>
                <a:ea typeface="Calibri" panose="020F0502020204030204" pitchFamily="34" charset="0"/>
                <a:cs typeface="Calibri" panose="020F0502020204030204" pitchFamily="34" charset="0"/>
              </a:rPr>
              <a:t> Day Nursery and Forest School, which makes this an inclusive approach. </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p>
            <a:pPr>
              <a:lnSpc>
                <a:spcPts val="1200"/>
              </a:lnSpc>
              <a:spcAft>
                <a:spcPts val="800"/>
              </a:spcAft>
            </a:pPr>
            <a:r>
              <a:rPr lang="en-GB" sz="1200" kern="0" dirty="0">
                <a:effectLst/>
                <a:latin typeface="Calibri" panose="020F0502020204030204" pitchFamily="34" charset="0"/>
                <a:ea typeface="Calibri" panose="020F0502020204030204" pitchFamily="34" charset="0"/>
                <a:cs typeface="Calibri" panose="020F0502020204030204" pitchFamily="34" charset="0"/>
              </a:rPr>
              <a:t>New Zealand’s </a:t>
            </a:r>
            <a:r>
              <a:rPr lang="en-GB" sz="1200" kern="0" dirty="0" err="1">
                <a:effectLst/>
                <a:latin typeface="Calibri" panose="020F0502020204030204" pitchFamily="34" charset="0"/>
                <a:ea typeface="Calibri" panose="020F0502020204030204" pitchFamily="34" charset="0"/>
                <a:cs typeface="Calibri" panose="020F0502020204030204" pitchFamily="34" charset="0"/>
              </a:rPr>
              <a:t>Te</a:t>
            </a:r>
            <a:r>
              <a:rPr lang="en-GB" sz="1200" kern="0" dirty="0">
                <a:effectLst/>
                <a:latin typeface="Calibri" panose="020F0502020204030204" pitchFamily="34" charset="0"/>
                <a:ea typeface="Calibri" panose="020F0502020204030204" pitchFamily="34" charset="0"/>
                <a:cs typeface="Calibri" panose="020F0502020204030204" pitchFamily="34" charset="0"/>
              </a:rPr>
              <a:t> </a:t>
            </a:r>
            <a:r>
              <a:rPr lang="en-GB" sz="1200" kern="0" dirty="0" err="1">
                <a:effectLst/>
                <a:latin typeface="Calibri" panose="020F0502020204030204" pitchFamily="34" charset="0"/>
                <a:ea typeface="Calibri" panose="020F0502020204030204" pitchFamily="34" charset="0"/>
                <a:cs typeface="Calibri" panose="020F0502020204030204" pitchFamily="34" charset="0"/>
              </a:rPr>
              <a:t>Whariki</a:t>
            </a:r>
            <a:r>
              <a:rPr lang="en-GB" sz="1200" kern="0" dirty="0">
                <a:effectLst/>
                <a:latin typeface="Calibri" panose="020F0502020204030204" pitchFamily="34" charset="0"/>
                <a:ea typeface="Calibri" panose="020F0502020204030204" pitchFamily="34" charset="0"/>
                <a:cs typeface="Calibri" panose="020F0502020204030204" pitchFamily="34" charset="0"/>
              </a:rPr>
              <a:t> is an inclusive approach which ‘encompasses gender and ethnicity, diversity of ability and learning needs, family structure and values, socio-economic status and religion.’</a:t>
            </a:r>
            <a:r>
              <a:rPr lang="en-GB" sz="1200" kern="100" dirty="0">
                <a:solidFill>
                  <a:srgbClr val="2C3E50"/>
                </a:solidFill>
                <a:effectLst/>
                <a:latin typeface="Calibri" panose="020F0502020204030204" pitchFamily="34" charset="0"/>
                <a:ea typeface="Calibri" panose="020F0502020204030204" pitchFamily="34" charset="0"/>
                <a:cs typeface="Calibri" panose="020F0502020204030204" pitchFamily="34" charset="0"/>
              </a:rPr>
              <a:t> </a:t>
            </a:r>
            <a:r>
              <a:rPr lang="en-GB" sz="1200" kern="0" dirty="0">
                <a:effectLst/>
                <a:latin typeface="Calibri" panose="020F0502020204030204" pitchFamily="34" charset="0"/>
                <a:ea typeface="Calibri" panose="020F0502020204030204" pitchFamily="34" charset="0"/>
                <a:cs typeface="Calibri" panose="020F0502020204030204" pitchFamily="34" charset="0"/>
              </a:rPr>
              <a:t>(Ministry of Education, 2017). </a:t>
            </a:r>
            <a:r>
              <a:rPr lang="en-GB" sz="1200" kern="0" dirty="0" err="1">
                <a:effectLst/>
                <a:latin typeface="Calibri" panose="020F0502020204030204" pitchFamily="34" charset="0"/>
                <a:ea typeface="Calibri" panose="020F0502020204030204" pitchFamily="34" charset="0"/>
                <a:cs typeface="Calibri" panose="020F0502020204030204" pitchFamily="34" charset="0"/>
              </a:rPr>
              <a:t>Te</a:t>
            </a:r>
            <a:r>
              <a:rPr lang="en-GB" sz="1200" kern="0" dirty="0">
                <a:effectLst/>
                <a:latin typeface="Calibri" panose="020F0502020204030204" pitchFamily="34" charset="0"/>
                <a:ea typeface="Calibri" panose="020F0502020204030204" pitchFamily="34" charset="0"/>
                <a:cs typeface="Calibri" panose="020F0502020204030204" pitchFamily="34" charset="0"/>
              </a:rPr>
              <a:t> </a:t>
            </a:r>
            <a:r>
              <a:rPr lang="en-GB" sz="1200" kern="0" dirty="0" err="1">
                <a:effectLst/>
                <a:latin typeface="Calibri" panose="020F0502020204030204" pitchFamily="34" charset="0"/>
                <a:ea typeface="Calibri" panose="020F0502020204030204" pitchFamily="34" charset="0"/>
                <a:cs typeface="Calibri" panose="020F0502020204030204" pitchFamily="34" charset="0"/>
              </a:rPr>
              <a:t>Whariki</a:t>
            </a:r>
            <a:r>
              <a:rPr lang="en-GB" sz="1200" kern="0" dirty="0">
                <a:effectLst/>
                <a:latin typeface="Calibri" panose="020F0502020204030204" pitchFamily="34" charset="0"/>
                <a:ea typeface="Calibri" panose="020F0502020204030204" pitchFamily="34" charset="0"/>
                <a:cs typeface="Calibri" panose="020F0502020204030204" pitchFamily="34" charset="0"/>
              </a:rPr>
              <a:t> is accessible from birth and encourages learning through the exploration of the child’s environment. Infants and toddlers are encouraged to interact with the empathic practitioners to build consistent and meaningful attachments that encourages confidence to explore and learn.</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a:p>
            <a:pPr>
              <a:lnSpc>
                <a:spcPts val="1200"/>
              </a:lnSpc>
              <a:spcAft>
                <a:spcPts val="800"/>
              </a:spcAft>
            </a:pPr>
            <a:r>
              <a:rPr lang="en-US" sz="1200" kern="0" dirty="0">
                <a:effectLst/>
                <a:latin typeface="Calibri" panose="020F0502020204030204" pitchFamily="34" charset="0"/>
                <a:ea typeface="Calibri" panose="020F0502020204030204" pitchFamily="34" charset="0"/>
                <a:cs typeface="Calibri" panose="020F0502020204030204" pitchFamily="34" charset="0"/>
              </a:rPr>
              <a:t>While each of the discussed approaches have their own set of principles, they all have children’s innate curiosity at the heart of the learning process. However, only seems to </a:t>
            </a:r>
            <a:r>
              <a:rPr lang="en-US" sz="1200" kern="0" dirty="0" err="1">
                <a:effectLst/>
                <a:latin typeface="Calibri" panose="020F0502020204030204" pitchFamily="34" charset="0"/>
                <a:ea typeface="Calibri" panose="020F0502020204030204" pitchFamily="34" charset="0"/>
                <a:cs typeface="Calibri" panose="020F0502020204030204" pitchFamily="34" charset="0"/>
              </a:rPr>
              <a:t>Te</a:t>
            </a:r>
            <a:r>
              <a:rPr lang="en-US" sz="1200" kern="0" dirty="0">
                <a:effectLst/>
                <a:latin typeface="Calibri" panose="020F0502020204030204" pitchFamily="34" charset="0"/>
                <a:ea typeface="Calibri" panose="020F0502020204030204" pitchFamily="34" charset="0"/>
                <a:cs typeface="Calibri" panose="020F0502020204030204" pitchFamily="34" charset="0"/>
              </a:rPr>
              <a:t> </a:t>
            </a:r>
            <a:r>
              <a:rPr lang="en-US" sz="1200" kern="0" dirty="0" err="1">
                <a:effectLst/>
                <a:latin typeface="Calibri" panose="020F0502020204030204" pitchFamily="34" charset="0"/>
                <a:ea typeface="Calibri" panose="020F0502020204030204" pitchFamily="34" charset="0"/>
                <a:cs typeface="Calibri" panose="020F0502020204030204" pitchFamily="34" charset="0"/>
              </a:rPr>
              <a:t>Whariki</a:t>
            </a:r>
            <a:r>
              <a:rPr lang="en-US" sz="1200" kern="0" dirty="0">
                <a:effectLst/>
                <a:latin typeface="Calibri" panose="020F0502020204030204" pitchFamily="34" charset="0"/>
                <a:ea typeface="Calibri" panose="020F0502020204030204" pitchFamily="34" charset="0"/>
                <a:cs typeface="Calibri" panose="020F0502020204030204" pitchFamily="34" charset="0"/>
              </a:rPr>
              <a:t> put an emphasis on a child’s need for a secure, consistent attachment to further their wellbeing and emotional development. They all value a holistic, child-led approach to learning that many governments around the world have adopted into early education and support legislation. Early Years Wales (2020) state ‘</a:t>
            </a:r>
            <a:r>
              <a:rPr lang="en-GB" sz="1200" kern="0" dirty="0">
                <a:effectLst/>
                <a:latin typeface="Calibri" panose="020F0502020204030204" pitchFamily="34" charset="0"/>
                <a:ea typeface="Calibri" panose="020F0502020204030204" pitchFamily="34" charset="0"/>
                <a:cs typeface="Calibri" panose="020F0502020204030204" pitchFamily="34" charset="0"/>
              </a:rPr>
              <a:t>Childrens holistic development is at the forefront of the curriculum pedagogical practice and links closely to the principles of child development.’</a:t>
            </a:r>
            <a:endParaRPr lang="en-GB" sz="1200"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32126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C562BC5A-7AB6-E127-7CAB-E5FB8C1D1A7D}"/>
              </a:ext>
            </a:extLst>
          </p:cNvPr>
          <p:cNvPicPr>
            <a:picLocks noChangeAspect="1"/>
          </p:cNvPicPr>
          <p:nvPr/>
        </p:nvPicPr>
        <p:blipFill rotWithShape="1">
          <a:blip r:embed="rId4"/>
          <a:srcRect b="442"/>
          <a:stretch/>
        </p:blipFill>
        <p:spPr>
          <a:xfrm>
            <a:off x="-2509" y="0"/>
            <a:ext cx="12194509" cy="6859435"/>
          </a:xfrm>
          <a:prstGeom prst="rect">
            <a:avLst/>
          </a:prstGeom>
        </p:spPr>
      </p:pic>
      <p:sp>
        <p:nvSpPr>
          <p:cNvPr id="18" name="Rectangle 17">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397938" y="1397930"/>
            <a:ext cx="6858003" cy="4062128"/>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D5C998D-A95C-BD5F-AC19-6495B939134C}"/>
              </a:ext>
            </a:extLst>
          </p:cNvPr>
          <p:cNvSpPr txBox="1"/>
          <p:nvPr/>
        </p:nvSpPr>
        <p:spPr>
          <a:xfrm>
            <a:off x="210263" y="12907"/>
            <a:ext cx="11619785" cy="630826"/>
          </a:xfrm>
          <a:prstGeom prst="rect">
            <a:avLst/>
          </a:prstGeom>
        </p:spPr>
        <p:txBody>
          <a:bodyPr vert="horz" lIns="91440" tIns="45720" rIns="91440" bIns="45720" rtlCol="0" anchor="t">
            <a:noAutofit/>
          </a:bodyPr>
          <a:lstStyle/>
          <a:p>
            <a:pPr algn="ctr" defTabSz="457200">
              <a:spcBef>
                <a:spcPct val="0"/>
              </a:spcBef>
              <a:spcAft>
                <a:spcPts val="600"/>
              </a:spcAft>
            </a:pPr>
            <a:endParaRPr lang="en-US" sz="3200" b="1" cap="all" dirty="0">
              <a:solidFill>
                <a:schemeClr val="bg1"/>
              </a:solidFill>
              <a:latin typeface="+mj-lt"/>
              <a:ea typeface="+mj-ea"/>
              <a:cs typeface="+mj-cs"/>
            </a:endParaRPr>
          </a:p>
        </p:txBody>
      </p:sp>
      <p:sp>
        <p:nvSpPr>
          <p:cNvPr id="3" name="Slide Number Placeholder 2">
            <a:extLst>
              <a:ext uri="{FF2B5EF4-FFF2-40B4-BE49-F238E27FC236}">
                <a16:creationId xmlns:a16="http://schemas.microsoft.com/office/drawing/2014/main" id="{A3A5A66A-582A-FCED-DE9E-3A2850D0DF83}"/>
              </a:ext>
            </a:extLst>
          </p:cNvPr>
          <p:cNvSpPr>
            <a:spLocks noGrp="1"/>
          </p:cNvSpPr>
          <p:nvPr>
            <p:ph type="sldNum" sz="quarter" idx="12"/>
          </p:nvPr>
        </p:nvSpPr>
        <p:spPr>
          <a:xfrm>
            <a:off x="11296797" y="6588034"/>
            <a:ext cx="781049" cy="250649"/>
          </a:xfrm>
        </p:spPr>
        <p:txBody>
          <a:bodyPr vert="horz" lIns="91440" tIns="45720" rIns="91440" bIns="45720" rtlCol="0" anchor="b">
            <a:normAutofit/>
          </a:bodyPr>
          <a:lstStyle/>
          <a:p>
            <a:pPr defTabSz="457200">
              <a:spcAft>
                <a:spcPts val="600"/>
              </a:spcAft>
            </a:pPr>
            <a:fld id="{3A98EE3D-8CD1-4C3F-BD1C-C98C9596463C}" type="slidenum">
              <a:rPr lang="en-US" sz="1000" smtClean="0">
                <a:solidFill>
                  <a:schemeClr val="tx1"/>
                </a:solidFill>
              </a:rPr>
              <a:pPr defTabSz="457200">
                <a:spcAft>
                  <a:spcPts val="600"/>
                </a:spcAft>
              </a:pPr>
              <a:t>8</a:t>
            </a:fld>
            <a:endParaRPr lang="en-US" sz="1000" dirty="0">
              <a:solidFill>
                <a:schemeClr val="tx1"/>
              </a:solidFill>
            </a:endParaRPr>
          </a:p>
        </p:txBody>
      </p:sp>
      <p:sp>
        <p:nvSpPr>
          <p:cNvPr id="2" name="Footer Placeholder 1">
            <a:extLst>
              <a:ext uri="{FF2B5EF4-FFF2-40B4-BE49-F238E27FC236}">
                <a16:creationId xmlns:a16="http://schemas.microsoft.com/office/drawing/2014/main" id="{0B6D2B3F-4806-164D-3028-B1CBE2D96326}"/>
              </a:ext>
            </a:extLst>
          </p:cNvPr>
          <p:cNvSpPr>
            <a:spLocks noGrp="1"/>
          </p:cNvSpPr>
          <p:nvPr>
            <p:ph type="ftr" sz="quarter" idx="11"/>
          </p:nvPr>
        </p:nvSpPr>
        <p:spPr>
          <a:xfrm>
            <a:off x="210263" y="6404610"/>
            <a:ext cx="3641599" cy="365125"/>
          </a:xfrm>
        </p:spPr>
        <p:txBody>
          <a:bodyPr vert="horz" lIns="91440" tIns="45720" rIns="91440" bIns="45720" rtlCol="0" anchor="b">
            <a:normAutofit/>
          </a:bodyPr>
          <a:lstStyle/>
          <a:p>
            <a:pPr defTabSz="457200">
              <a:lnSpc>
                <a:spcPct val="90000"/>
              </a:lnSpc>
              <a:spcAft>
                <a:spcPts val="600"/>
              </a:spcAft>
            </a:pPr>
            <a:r>
              <a:rPr lang="en-GB" kern="1200" cap="all">
                <a:solidFill>
                  <a:schemeClr val="tx1"/>
                </a:solidFill>
                <a:latin typeface="+mn-lt"/>
                <a:ea typeface="+mn-ea"/>
                <a:cs typeface="+mn-cs"/>
              </a:rPr>
              <a:t>Sheridan Hyde, 2306600, The First 1000 Days (ECEY4005/C) - 2927 Words</a:t>
            </a:r>
            <a:endParaRPr lang="en-US" kern="1200" cap="all" dirty="0">
              <a:solidFill>
                <a:schemeClr val="tx1"/>
              </a:solidFill>
              <a:latin typeface="+mn-lt"/>
              <a:ea typeface="+mn-ea"/>
              <a:cs typeface="+mn-cs"/>
            </a:endParaRPr>
          </a:p>
        </p:txBody>
      </p:sp>
      <p:pic>
        <p:nvPicPr>
          <p:cNvPr id="7" name="Online Media 6" title="Denmark's Forest Kindergartens">
            <a:hlinkClick r:id="" action="ppaction://media"/>
            <a:extLst>
              <a:ext uri="{FF2B5EF4-FFF2-40B4-BE49-F238E27FC236}">
                <a16:creationId xmlns:a16="http://schemas.microsoft.com/office/drawing/2014/main" id="{FF119F31-8FFD-CAB7-238A-2AC57953A426}"/>
              </a:ext>
            </a:extLst>
          </p:cNvPr>
          <p:cNvPicPr>
            <a:picLocks noRot="1" noChangeAspect="1"/>
          </p:cNvPicPr>
          <p:nvPr>
            <a:videoFile r:link="rId1"/>
          </p:nvPr>
        </p:nvPicPr>
        <p:blipFill>
          <a:blip r:embed="rId5"/>
          <a:stretch>
            <a:fillRect/>
          </a:stretch>
        </p:blipFill>
        <p:spPr>
          <a:xfrm>
            <a:off x="6424142" y="434087"/>
            <a:ext cx="5015382" cy="2831476"/>
          </a:xfrm>
          <a:prstGeom prst="rect">
            <a:avLst/>
          </a:prstGeom>
        </p:spPr>
      </p:pic>
      <p:sp>
        <p:nvSpPr>
          <p:cNvPr id="6" name="TextBox 5">
            <a:extLst>
              <a:ext uri="{FF2B5EF4-FFF2-40B4-BE49-F238E27FC236}">
                <a16:creationId xmlns:a16="http://schemas.microsoft.com/office/drawing/2014/main" id="{00B51E8B-CD7A-AEF2-1940-2FADE3CE20E2}"/>
              </a:ext>
            </a:extLst>
          </p:cNvPr>
          <p:cNvSpPr txBox="1"/>
          <p:nvPr/>
        </p:nvSpPr>
        <p:spPr>
          <a:xfrm>
            <a:off x="623564" y="3460514"/>
            <a:ext cx="2672178" cy="253916"/>
          </a:xfrm>
          <a:prstGeom prst="rect">
            <a:avLst/>
          </a:prstGeom>
          <a:noFill/>
        </p:spPr>
        <p:txBody>
          <a:bodyPr wrap="square" rtlCol="0">
            <a:spAutoFit/>
          </a:bodyPr>
          <a:lstStyle/>
          <a:p>
            <a:r>
              <a:rPr lang="en-GB" sz="1050" b="0" i="0" dirty="0">
                <a:solidFill>
                  <a:srgbClr val="2C3E50"/>
                </a:solidFill>
                <a:effectLst/>
                <a:latin typeface="Calibri" panose="020F0502020204030204" pitchFamily="34" charset="0"/>
                <a:cs typeface="Calibri" panose="020F0502020204030204" pitchFamily="34" charset="0"/>
              </a:rPr>
              <a:t>(www.greengladeforestschool.com, n.d.)</a:t>
            </a:r>
            <a:endParaRPr lang="en-GB" sz="105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81626A0-5340-EEBB-86C6-6C7DBFFDD564}"/>
              </a:ext>
            </a:extLst>
          </p:cNvPr>
          <p:cNvSpPr txBox="1"/>
          <p:nvPr/>
        </p:nvSpPr>
        <p:spPr>
          <a:xfrm>
            <a:off x="6568135" y="205425"/>
            <a:ext cx="1325890" cy="253916"/>
          </a:xfrm>
          <a:prstGeom prst="rect">
            <a:avLst/>
          </a:prstGeom>
          <a:noFill/>
        </p:spPr>
        <p:txBody>
          <a:bodyPr wrap="square" rtlCol="0">
            <a:spAutoFit/>
          </a:bodyPr>
          <a:lstStyle/>
          <a:p>
            <a:r>
              <a:rPr lang="en-GB" sz="1050" b="0" i="0" dirty="0">
                <a:solidFill>
                  <a:srgbClr val="2C3E50"/>
                </a:solidFill>
                <a:effectLst/>
                <a:latin typeface="Calibri" panose="020F0502020204030204" pitchFamily="34" charset="0"/>
                <a:cs typeface="Calibri" panose="020F0502020204030204" pitchFamily="34" charset="0"/>
              </a:rPr>
              <a:t>(SBS Dateline, 2016)</a:t>
            </a:r>
            <a:endParaRPr lang="en-GB" sz="1050" dirty="0">
              <a:latin typeface="Calibri" panose="020F0502020204030204" pitchFamily="34" charset="0"/>
              <a:cs typeface="Calibri" panose="020F0502020204030204" pitchFamily="34" charset="0"/>
            </a:endParaRPr>
          </a:p>
        </p:txBody>
      </p:sp>
      <p:pic>
        <p:nvPicPr>
          <p:cNvPr id="19" name="Picture 18">
            <a:extLst>
              <a:ext uri="{FF2B5EF4-FFF2-40B4-BE49-F238E27FC236}">
                <a16:creationId xmlns:a16="http://schemas.microsoft.com/office/drawing/2014/main" id="{234E401D-3C00-720A-64CB-41199BF949C7}"/>
              </a:ext>
            </a:extLst>
          </p:cNvPr>
          <p:cNvPicPr>
            <a:picLocks noChangeAspect="1"/>
          </p:cNvPicPr>
          <p:nvPr/>
        </p:nvPicPr>
        <p:blipFill>
          <a:blip r:embed="rId6"/>
          <a:stretch>
            <a:fillRect/>
          </a:stretch>
        </p:blipFill>
        <p:spPr>
          <a:xfrm>
            <a:off x="1034335" y="3732360"/>
            <a:ext cx="1722965" cy="2149680"/>
          </a:xfrm>
          <a:prstGeom prst="rect">
            <a:avLst/>
          </a:prstGeom>
        </p:spPr>
      </p:pic>
      <p:sp>
        <p:nvSpPr>
          <p:cNvPr id="23" name="TextBox 22">
            <a:extLst>
              <a:ext uri="{FF2B5EF4-FFF2-40B4-BE49-F238E27FC236}">
                <a16:creationId xmlns:a16="http://schemas.microsoft.com/office/drawing/2014/main" id="{AACDB0F4-3D0D-DF71-2F4C-C326C83911FF}"/>
              </a:ext>
            </a:extLst>
          </p:cNvPr>
          <p:cNvSpPr txBox="1"/>
          <p:nvPr/>
        </p:nvSpPr>
        <p:spPr>
          <a:xfrm>
            <a:off x="1058457" y="5823719"/>
            <a:ext cx="1778051" cy="577081"/>
          </a:xfrm>
          <a:prstGeom prst="rect">
            <a:avLst/>
          </a:prstGeom>
          <a:noFill/>
        </p:spPr>
        <p:txBody>
          <a:bodyPr wrap="none" rtlCol="0">
            <a:spAutoFit/>
          </a:bodyPr>
          <a:lstStyle/>
          <a:p>
            <a:pPr algn="ctr"/>
            <a:r>
              <a:rPr lang="en-GB" sz="1050" dirty="0"/>
              <a:t>Scan for details on a Forest </a:t>
            </a:r>
          </a:p>
          <a:p>
            <a:pPr algn="ctr"/>
            <a:r>
              <a:rPr lang="en-GB" sz="1050" dirty="0"/>
              <a:t>School Day Nursery in </a:t>
            </a:r>
          </a:p>
          <a:p>
            <a:pPr algn="ctr"/>
            <a:r>
              <a:rPr lang="en-GB" sz="1050" dirty="0"/>
              <a:t>Practise</a:t>
            </a:r>
          </a:p>
        </p:txBody>
      </p:sp>
      <p:pic>
        <p:nvPicPr>
          <p:cNvPr id="24" name="Online Media 23" title="Playing with Loose Parts">
            <a:hlinkClick r:id="" action="ppaction://media"/>
            <a:extLst>
              <a:ext uri="{FF2B5EF4-FFF2-40B4-BE49-F238E27FC236}">
                <a16:creationId xmlns:a16="http://schemas.microsoft.com/office/drawing/2014/main" id="{6085668E-4197-09DB-B44D-2BC7A296D7BB}"/>
              </a:ext>
            </a:extLst>
          </p:cNvPr>
          <p:cNvPicPr>
            <a:picLocks noRot="1" noChangeAspect="1"/>
          </p:cNvPicPr>
          <p:nvPr>
            <a:videoFile r:link="rId2"/>
          </p:nvPr>
        </p:nvPicPr>
        <p:blipFill>
          <a:blip r:embed="rId7"/>
          <a:stretch>
            <a:fillRect/>
          </a:stretch>
        </p:blipFill>
        <p:spPr>
          <a:xfrm>
            <a:off x="471483" y="502920"/>
            <a:ext cx="4730050" cy="2670389"/>
          </a:xfrm>
          <a:prstGeom prst="rect">
            <a:avLst/>
          </a:prstGeom>
        </p:spPr>
      </p:pic>
      <p:sp>
        <p:nvSpPr>
          <p:cNvPr id="25" name="TextBox 24">
            <a:extLst>
              <a:ext uri="{FF2B5EF4-FFF2-40B4-BE49-F238E27FC236}">
                <a16:creationId xmlns:a16="http://schemas.microsoft.com/office/drawing/2014/main" id="{AC31C0DF-C207-A8A5-7555-A8D0B6B9F985}"/>
              </a:ext>
            </a:extLst>
          </p:cNvPr>
          <p:cNvSpPr txBox="1"/>
          <p:nvPr/>
        </p:nvSpPr>
        <p:spPr>
          <a:xfrm>
            <a:off x="3931473" y="294724"/>
            <a:ext cx="1029449" cy="253916"/>
          </a:xfrm>
          <a:prstGeom prst="rect">
            <a:avLst/>
          </a:prstGeom>
          <a:noFill/>
        </p:spPr>
        <p:txBody>
          <a:bodyPr wrap="none" rtlCol="0">
            <a:spAutoFit/>
          </a:bodyPr>
          <a:lstStyle/>
          <a:p>
            <a:r>
              <a:rPr lang="en-GB" sz="1050" b="0" i="0" dirty="0">
                <a:effectLst/>
                <a:latin typeface="Roboto" panose="02000000000000000000" pitchFamily="2" charset="0"/>
              </a:rPr>
              <a:t>(</a:t>
            </a:r>
            <a:r>
              <a:rPr lang="en-GB" sz="1050" b="0" i="0" dirty="0" err="1">
                <a:effectLst/>
                <a:latin typeface="Calibri" panose="020F0502020204030204" pitchFamily="34" charset="0"/>
                <a:cs typeface="Calibri" panose="020F0502020204030204" pitchFamily="34" charset="0"/>
              </a:rPr>
              <a:t>EcoKids</a:t>
            </a:r>
            <a:r>
              <a:rPr lang="en-GB" sz="1050" b="0" i="0" dirty="0">
                <a:effectLst/>
                <a:latin typeface="Calibri" panose="020F0502020204030204" pitchFamily="34" charset="0"/>
                <a:cs typeface="Calibri" panose="020F0502020204030204" pitchFamily="34" charset="0"/>
              </a:rPr>
              <a:t>, 2018)</a:t>
            </a:r>
            <a:endParaRPr lang="en-GB" sz="1050" dirty="0">
              <a:latin typeface="Calibri" panose="020F0502020204030204" pitchFamily="34" charset="0"/>
              <a:cs typeface="Calibri" panose="020F0502020204030204" pitchFamily="34" charset="0"/>
            </a:endParaRPr>
          </a:p>
        </p:txBody>
      </p:sp>
      <p:pic>
        <p:nvPicPr>
          <p:cNvPr id="27" name="Picture 26">
            <a:extLst>
              <a:ext uri="{FF2B5EF4-FFF2-40B4-BE49-F238E27FC236}">
                <a16:creationId xmlns:a16="http://schemas.microsoft.com/office/drawing/2014/main" id="{FF1EAE30-68B7-0A66-2EE6-6EEEAA615BBE}"/>
              </a:ext>
            </a:extLst>
          </p:cNvPr>
          <p:cNvPicPr>
            <a:picLocks noChangeAspect="1"/>
          </p:cNvPicPr>
          <p:nvPr/>
        </p:nvPicPr>
        <p:blipFill>
          <a:blip r:embed="rId8"/>
          <a:stretch>
            <a:fillRect/>
          </a:stretch>
        </p:blipFill>
        <p:spPr>
          <a:xfrm>
            <a:off x="3367842" y="3512446"/>
            <a:ext cx="4951759" cy="2803903"/>
          </a:xfrm>
          <a:prstGeom prst="rect">
            <a:avLst/>
          </a:prstGeom>
        </p:spPr>
      </p:pic>
      <p:sp>
        <p:nvSpPr>
          <p:cNvPr id="28" name="TextBox 27">
            <a:extLst>
              <a:ext uri="{FF2B5EF4-FFF2-40B4-BE49-F238E27FC236}">
                <a16:creationId xmlns:a16="http://schemas.microsoft.com/office/drawing/2014/main" id="{DD310F3E-8AD2-8864-78BA-EFBDF7EE8CF4}"/>
              </a:ext>
            </a:extLst>
          </p:cNvPr>
          <p:cNvSpPr txBox="1"/>
          <p:nvPr/>
        </p:nvSpPr>
        <p:spPr>
          <a:xfrm>
            <a:off x="4318645" y="5755082"/>
            <a:ext cx="1774845" cy="253916"/>
          </a:xfrm>
          <a:prstGeom prst="rect">
            <a:avLst/>
          </a:prstGeom>
          <a:noFill/>
        </p:spPr>
        <p:txBody>
          <a:bodyPr wrap="none" rtlCol="0">
            <a:spAutoFit/>
          </a:bodyPr>
          <a:lstStyle/>
          <a:p>
            <a:r>
              <a:rPr lang="en-GB" sz="1050" b="0" i="0" dirty="0">
                <a:solidFill>
                  <a:srgbClr val="2C3E50"/>
                </a:solidFill>
                <a:effectLst/>
                <a:latin typeface="Calibri" panose="020F0502020204030204" pitchFamily="34" charset="0"/>
                <a:cs typeface="Calibri" panose="020F0502020204030204" pitchFamily="34" charset="0"/>
              </a:rPr>
              <a:t>(Ministry of Education, 2017)</a:t>
            </a:r>
            <a:endParaRPr lang="en-GB" sz="1050" dirty="0">
              <a:latin typeface="Calibri" panose="020F0502020204030204" pitchFamily="34" charset="0"/>
              <a:cs typeface="Calibri" panose="020F0502020204030204" pitchFamily="34" charset="0"/>
            </a:endParaRPr>
          </a:p>
        </p:txBody>
      </p:sp>
      <p:sp>
        <p:nvSpPr>
          <p:cNvPr id="29" name="TextBox 28">
            <a:extLst>
              <a:ext uri="{FF2B5EF4-FFF2-40B4-BE49-F238E27FC236}">
                <a16:creationId xmlns:a16="http://schemas.microsoft.com/office/drawing/2014/main" id="{598060BE-167B-5300-7671-C8400A8A8614}"/>
              </a:ext>
            </a:extLst>
          </p:cNvPr>
          <p:cNvSpPr txBox="1"/>
          <p:nvPr/>
        </p:nvSpPr>
        <p:spPr>
          <a:xfrm>
            <a:off x="3661210" y="3587472"/>
            <a:ext cx="780983" cy="253916"/>
          </a:xfrm>
          <a:prstGeom prst="rect">
            <a:avLst/>
          </a:prstGeom>
          <a:noFill/>
        </p:spPr>
        <p:txBody>
          <a:bodyPr wrap="none" rtlCol="0">
            <a:spAutoFit/>
          </a:bodyPr>
          <a:lstStyle/>
          <a:p>
            <a:r>
              <a:rPr lang="en-GB" sz="1050" dirty="0" err="1"/>
              <a:t>Te</a:t>
            </a:r>
            <a:r>
              <a:rPr lang="en-GB" sz="1050" dirty="0"/>
              <a:t> </a:t>
            </a:r>
            <a:r>
              <a:rPr lang="en-GB" sz="1050" dirty="0" err="1"/>
              <a:t>Whariki</a:t>
            </a:r>
            <a:endParaRPr lang="en-GB" sz="1050" dirty="0"/>
          </a:p>
        </p:txBody>
      </p:sp>
      <p:sp>
        <p:nvSpPr>
          <p:cNvPr id="30" name="TextBox 29">
            <a:extLst>
              <a:ext uri="{FF2B5EF4-FFF2-40B4-BE49-F238E27FC236}">
                <a16:creationId xmlns:a16="http://schemas.microsoft.com/office/drawing/2014/main" id="{C11695B0-6D23-40A1-3327-E506C53E1160}"/>
              </a:ext>
            </a:extLst>
          </p:cNvPr>
          <p:cNvSpPr txBox="1"/>
          <p:nvPr/>
        </p:nvSpPr>
        <p:spPr>
          <a:xfrm>
            <a:off x="8006865" y="3625944"/>
            <a:ext cx="1846555" cy="430887"/>
          </a:xfrm>
          <a:prstGeom prst="rect">
            <a:avLst/>
          </a:prstGeom>
          <a:solidFill>
            <a:srgbClr val="00B050"/>
          </a:solidFill>
        </p:spPr>
        <p:txBody>
          <a:bodyPr wrap="square" rtlCol="0">
            <a:spAutoFit/>
          </a:bodyPr>
          <a:lstStyle/>
          <a:p>
            <a:pPr algn="ctr"/>
            <a:r>
              <a:rPr lang="en-GB" sz="1100" dirty="0">
                <a:solidFill>
                  <a:schemeClr val="bg1"/>
                </a:solidFill>
                <a:latin typeface="Calibri" panose="020F0502020204030204" pitchFamily="34" charset="0"/>
                <a:cs typeface="Calibri" panose="020F0502020204030204" pitchFamily="34" charset="0"/>
              </a:rPr>
              <a:t>The realm of potential and the start of enlightenment</a:t>
            </a:r>
          </a:p>
        </p:txBody>
      </p:sp>
      <p:sp>
        <p:nvSpPr>
          <p:cNvPr id="31" name="TextBox 30">
            <a:extLst>
              <a:ext uri="{FF2B5EF4-FFF2-40B4-BE49-F238E27FC236}">
                <a16:creationId xmlns:a16="http://schemas.microsoft.com/office/drawing/2014/main" id="{5EEA98BF-2554-549C-1354-CC7BFE20E9D5}"/>
              </a:ext>
            </a:extLst>
          </p:cNvPr>
          <p:cNvSpPr txBox="1"/>
          <p:nvPr/>
        </p:nvSpPr>
        <p:spPr>
          <a:xfrm>
            <a:off x="8003815" y="4056831"/>
            <a:ext cx="1846555" cy="430887"/>
          </a:xfrm>
          <a:prstGeom prst="rect">
            <a:avLst/>
          </a:prstGeom>
          <a:solidFill>
            <a:schemeClr val="tx1">
              <a:lumMod val="65000"/>
              <a:lumOff val="35000"/>
            </a:schemeClr>
          </a:solidFill>
        </p:spPr>
        <p:txBody>
          <a:bodyPr wrap="square" rtlCol="0">
            <a:spAutoFit/>
          </a:bodyPr>
          <a:lstStyle/>
          <a:p>
            <a:pPr algn="ctr"/>
            <a:r>
              <a:rPr lang="en-GB" sz="1100" dirty="0">
                <a:solidFill>
                  <a:schemeClr val="bg1"/>
                </a:solidFill>
                <a:latin typeface="Calibri" panose="020F0502020204030204" pitchFamily="34" charset="0"/>
                <a:cs typeface="Calibri" panose="020F0502020204030204" pitchFamily="34" charset="0"/>
              </a:rPr>
              <a:t>New life and growth</a:t>
            </a:r>
          </a:p>
          <a:p>
            <a:endParaRPr lang="en-GB" sz="1100" dirty="0">
              <a:latin typeface="Calibri" panose="020F0502020204030204" pitchFamily="34" charset="0"/>
              <a:cs typeface="Calibri" panose="020F0502020204030204" pitchFamily="34" charset="0"/>
            </a:endParaRPr>
          </a:p>
        </p:txBody>
      </p:sp>
      <p:sp>
        <p:nvSpPr>
          <p:cNvPr id="34" name="TextBox 33">
            <a:extLst>
              <a:ext uri="{FF2B5EF4-FFF2-40B4-BE49-F238E27FC236}">
                <a16:creationId xmlns:a16="http://schemas.microsoft.com/office/drawing/2014/main" id="{D1B8D28B-3869-EF38-2438-6649CD07442B}"/>
              </a:ext>
            </a:extLst>
          </p:cNvPr>
          <p:cNvSpPr txBox="1"/>
          <p:nvPr/>
        </p:nvSpPr>
        <p:spPr>
          <a:xfrm>
            <a:off x="10150969" y="6215950"/>
            <a:ext cx="1734770" cy="253916"/>
          </a:xfrm>
          <a:prstGeom prst="rect">
            <a:avLst/>
          </a:prstGeom>
          <a:noFill/>
        </p:spPr>
        <p:txBody>
          <a:bodyPr wrap="none" rtlCol="0">
            <a:spAutoFit/>
          </a:bodyPr>
          <a:lstStyle/>
          <a:p>
            <a:r>
              <a:rPr kumimoji="0" lang="en-GB" sz="1050" b="0" i="0" u="none" strike="noStrike" kern="1200" cap="none" spc="0" normalizeH="0" baseline="0" noProof="0" dirty="0">
                <a:ln>
                  <a:noFill/>
                </a:ln>
                <a:solidFill>
                  <a:srgbClr val="2C3E50"/>
                </a:solidFill>
                <a:effectLst/>
                <a:uLnTx/>
                <a:uFillTx/>
                <a:latin typeface="Calibri" panose="020F0502020204030204" pitchFamily="34" charset="0"/>
                <a:ea typeface="+mn-ea"/>
                <a:cs typeface="Calibri" panose="020F0502020204030204" pitchFamily="34" charset="0"/>
              </a:rPr>
              <a:t>(Ministry of Education, 2017</a:t>
            </a:r>
            <a:endParaRPr lang="en-GB" sz="1050" dirty="0"/>
          </a:p>
        </p:txBody>
      </p:sp>
      <p:pic>
        <p:nvPicPr>
          <p:cNvPr id="36" name="Picture 35">
            <a:extLst>
              <a:ext uri="{FF2B5EF4-FFF2-40B4-BE49-F238E27FC236}">
                <a16:creationId xmlns:a16="http://schemas.microsoft.com/office/drawing/2014/main" id="{6E972B33-1CC2-DEF4-B481-124D575B0C15}"/>
              </a:ext>
            </a:extLst>
          </p:cNvPr>
          <p:cNvPicPr>
            <a:picLocks noChangeAspect="1"/>
          </p:cNvPicPr>
          <p:nvPr/>
        </p:nvPicPr>
        <p:blipFill>
          <a:blip r:embed="rId9"/>
          <a:stretch>
            <a:fillRect/>
          </a:stretch>
        </p:blipFill>
        <p:spPr>
          <a:xfrm>
            <a:off x="10034725" y="3732360"/>
            <a:ext cx="1967258" cy="2518826"/>
          </a:xfrm>
          <a:prstGeom prst="rect">
            <a:avLst/>
          </a:prstGeom>
        </p:spPr>
      </p:pic>
      <p:sp>
        <p:nvSpPr>
          <p:cNvPr id="37" name="TextBox 36">
            <a:extLst>
              <a:ext uri="{FF2B5EF4-FFF2-40B4-BE49-F238E27FC236}">
                <a16:creationId xmlns:a16="http://schemas.microsoft.com/office/drawing/2014/main" id="{21291615-9AA3-EB36-824E-D267FF873880}"/>
              </a:ext>
            </a:extLst>
          </p:cNvPr>
          <p:cNvSpPr txBox="1"/>
          <p:nvPr/>
        </p:nvSpPr>
        <p:spPr>
          <a:xfrm>
            <a:off x="8349284" y="5193437"/>
            <a:ext cx="1782860" cy="600164"/>
          </a:xfrm>
          <a:prstGeom prst="rect">
            <a:avLst/>
          </a:prstGeom>
          <a:noFill/>
        </p:spPr>
        <p:txBody>
          <a:bodyPr wrap="none" rtlCol="0">
            <a:spAutoFit/>
          </a:bodyPr>
          <a:lstStyle/>
          <a:p>
            <a:pPr algn="ctr"/>
            <a:r>
              <a:rPr lang="en-GB" sz="1100" dirty="0">
                <a:latin typeface="Calibri" panose="020F0502020204030204" pitchFamily="34" charset="0"/>
                <a:cs typeface="Calibri" panose="020F0502020204030204" pitchFamily="34" charset="0"/>
              </a:rPr>
              <a:t>Scan for more information </a:t>
            </a:r>
          </a:p>
          <a:p>
            <a:pPr algn="ctr"/>
            <a:r>
              <a:rPr lang="en-GB" sz="1100" dirty="0">
                <a:latin typeface="Calibri" panose="020F0502020204030204" pitchFamily="34" charset="0"/>
                <a:cs typeface="Calibri" panose="020F0502020204030204" pitchFamily="34" charset="0"/>
              </a:rPr>
              <a:t>on the </a:t>
            </a:r>
            <a:r>
              <a:rPr lang="en-GB" sz="1100" dirty="0" err="1">
                <a:latin typeface="Calibri" panose="020F0502020204030204" pitchFamily="34" charset="0"/>
                <a:cs typeface="Calibri" panose="020F0502020204030204" pitchFamily="34" charset="0"/>
              </a:rPr>
              <a:t>Te</a:t>
            </a:r>
            <a:r>
              <a:rPr lang="en-GB" sz="1100" dirty="0">
                <a:latin typeface="Calibri" panose="020F0502020204030204" pitchFamily="34" charset="0"/>
                <a:cs typeface="Calibri" panose="020F0502020204030204" pitchFamily="34" charset="0"/>
              </a:rPr>
              <a:t> </a:t>
            </a:r>
            <a:r>
              <a:rPr lang="en-GB" sz="1100" dirty="0" err="1">
                <a:latin typeface="Calibri" panose="020F0502020204030204" pitchFamily="34" charset="0"/>
                <a:cs typeface="Calibri" panose="020F0502020204030204" pitchFamily="34" charset="0"/>
              </a:rPr>
              <a:t>Whariki</a:t>
            </a:r>
            <a:r>
              <a:rPr lang="en-GB" sz="1100" dirty="0">
                <a:latin typeface="Calibri" panose="020F0502020204030204" pitchFamily="34" charset="0"/>
                <a:cs typeface="Calibri" panose="020F0502020204030204" pitchFamily="34" charset="0"/>
              </a:rPr>
              <a:t> </a:t>
            </a:r>
          </a:p>
          <a:p>
            <a:pPr algn="ctr"/>
            <a:r>
              <a:rPr lang="en-GB" sz="1100" dirty="0">
                <a:latin typeface="Calibri" panose="020F0502020204030204" pitchFamily="34" charset="0"/>
                <a:cs typeface="Calibri" panose="020F0502020204030204" pitchFamily="34" charset="0"/>
              </a:rPr>
              <a:t>Approach</a:t>
            </a:r>
          </a:p>
        </p:txBody>
      </p:sp>
    </p:spTree>
    <p:extLst>
      <p:ext uri="{BB962C8B-B14F-4D97-AF65-F5344CB8AC3E}">
        <p14:creationId xmlns:p14="http://schemas.microsoft.com/office/powerpoint/2010/main" val="134027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7"/>
                </p:tgtEl>
              </p:cMediaNode>
            </p:video>
            <p:seq concurrent="1" nextAc="seek">
              <p:cTn id="12" restart="whenNotActive" fill="hold" evtFilter="cancelBubble" nodeType="interactiveSeq">
                <p:stCondLst>
                  <p:cond evt="onClick" delay="0">
                    <p:tgtEl>
                      <p:spTgt spid="7"/>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7"/>
                                        </p:tgtEl>
                                      </p:cBhvr>
                                    </p:cmd>
                                  </p:childTnLst>
                                </p:cTn>
                              </p:par>
                            </p:childTnLst>
                          </p:cTn>
                        </p:par>
                      </p:childTnLst>
                    </p:cTn>
                  </p:par>
                </p:childTnLst>
              </p:cTn>
              <p:nextCondLst>
                <p:cond evt="onClick" delay="0">
                  <p:tgtEl>
                    <p:spTgt spid="7"/>
                  </p:tgtEl>
                </p:cond>
              </p:nextCondLst>
            </p:seq>
            <p:video>
              <p:cMediaNode vol="80000">
                <p:cTn id="17" fill="hold" display="0">
                  <p:stCondLst>
                    <p:cond delay="indefinite"/>
                  </p:stCondLst>
                </p:cTn>
                <p:tgtEl>
                  <p:spTgt spid="24"/>
                </p:tgtEl>
              </p:cMediaNode>
            </p:video>
            <p:seq concurrent="1" nextAc="seek">
              <p:cTn id="18" restart="whenNotActive" fill="hold" evtFilter="cancelBubble" nodeType="interactiveSeq">
                <p:stCondLst>
                  <p:cond evt="onClick" delay="0">
                    <p:tgtEl>
                      <p:spTgt spid="2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D9CEC2-AE75-4BC1-CC02-6272E111CFF6}"/>
              </a:ext>
            </a:extLst>
          </p:cNvPr>
          <p:cNvPicPr>
            <a:picLocks noChangeAspect="1"/>
          </p:cNvPicPr>
          <p:nvPr/>
        </p:nvPicPr>
        <p:blipFill>
          <a:blip r:embed="rId2"/>
          <a:stretch>
            <a:fillRect/>
          </a:stretch>
        </p:blipFill>
        <p:spPr>
          <a:xfrm>
            <a:off x="0" y="-14488"/>
            <a:ext cx="12155425" cy="6858000"/>
          </a:xfrm>
          <a:prstGeom prst="rect">
            <a:avLst/>
          </a:prstGeom>
        </p:spPr>
      </p:pic>
      <p:sp>
        <p:nvSpPr>
          <p:cNvPr id="2" name="Footer Placeholder 1">
            <a:extLst>
              <a:ext uri="{FF2B5EF4-FFF2-40B4-BE49-F238E27FC236}">
                <a16:creationId xmlns:a16="http://schemas.microsoft.com/office/drawing/2014/main" id="{E7ADB642-33D8-8B19-A287-42208E037C4F}"/>
              </a:ext>
            </a:extLst>
          </p:cNvPr>
          <p:cNvSpPr>
            <a:spLocks noGrp="1"/>
          </p:cNvSpPr>
          <p:nvPr>
            <p:ph type="ftr" sz="quarter" idx="11"/>
          </p:nvPr>
        </p:nvSpPr>
        <p:spPr>
          <a:xfrm>
            <a:off x="0" y="6533373"/>
            <a:ext cx="3435658" cy="365125"/>
          </a:xfrm>
        </p:spPr>
        <p:txBody>
          <a:bodyPr/>
          <a:lstStyle/>
          <a:p>
            <a:r>
              <a:rPr lang="en-GB"/>
              <a:t>Sheridan Hyde, 2306600, The First 1000 Days (ECEY4005/C) - 2927 Words</a:t>
            </a:r>
            <a:endParaRPr lang="en-US" dirty="0"/>
          </a:p>
        </p:txBody>
      </p:sp>
      <p:sp>
        <p:nvSpPr>
          <p:cNvPr id="3" name="Slide Number Placeholder 2">
            <a:extLst>
              <a:ext uri="{FF2B5EF4-FFF2-40B4-BE49-F238E27FC236}">
                <a16:creationId xmlns:a16="http://schemas.microsoft.com/office/drawing/2014/main" id="{34E1232C-D5DB-DEAD-EB7A-A0F85B792229}"/>
              </a:ext>
            </a:extLst>
          </p:cNvPr>
          <p:cNvSpPr>
            <a:spLocks noGrp="1"/>
          </p:cNvSpPr>
          <p:nvPr>
            <p:ph type="sldNum" sz="quarter" idx="12"/>
          </p:nvPr>
        </p:nvSpPr>
        <p:spPr>
          <a:xfrm>
            <a:off x="10593811" y="6533373"/>
            <a:ext cx="1052510" cy="365125"/>
          </a:xfrm>
        </p:spPr>
        <p:txBody>
          <a:bodyPr/>
          <a:lstStyle/>
          <a:p>
            <a:fld id="{3A98EE3D-8CD1-4C3F-BD1C-C98C9596463C}" type="slidenum">
              <a:rPr lang="en-US" smtClean="0"/>
              <a:t>9</a:t>
            </a:fld>
            <a:endParaRPr lang="en-US" dirty="0"/>
          </a:p>
        </p:txBody>
      </p:sp>
      <p:sp>
        <p:nvSpPr>
          <p:cNvPr id="5" name="TextBox 4">
            <a:extLst>
              <a:ext uri="{FF2B5EF4-FFF2-40B4-BE49-F238E27FC236}">
                <a16:creationId xmlns:a16="http://schemas.microsoft.com/office/drawing/2014/main" id="{B6C5EF41-B479-EB5E-FAE0-064370B90C2C}"/>
              </a:ext>
            </a:extLst>
          </p:cNvPr>
          <p:cNvSpPr txBox="1"/>
          <p:nvPr/>
        </p:nvSpPr>
        <p:spPr>
          <a:xfrm>
            <a:off x="4213573" y="-39609"/>
            <a:ext cx="3350203" cy="584775"/>
          </a:xfrm>
          <a:prstGeom prst="rect">
            <a:avLst/>
          </a:prstGeom>
          <a:noFill/>
        </p:spPr>
        <p:txBody>
          <a:bodyPr wrap="square" rtlCol="0">
            <a:spAutoFit/>
          </a:bodyPr>
          <a:lstStyle/>
          <a:p>
            <a:r>
              <a:rPr lang="en-GB" sz="3200" b="1" dirty="0">
                <a:solidFill>
                  <a:schemeClr val="bg1"/>
                </a:solidFill>
                <a:latin typeface="+mj-lt"/>
              </a:rPr>
              <a:t>REFERENCES</a:t>
            </a:r>
          </a:p>
        </p:txBody>
      </p:sp>
      <p:sp>
        <p:nvSpPr>
          <p:cNvPr id="7" name="TextBox 6">
            <a:extLst>
              <a:ext uri="{FF2B5EF4-FFF2-40B4-BE49-F238E27FC236}">
                <a16:creationId xmlns:a16="http://schemas.microsoft.com/office/drawing/2014/main" id="{CBE0D4D8-8424-7204-8A60-CA63B2677B8C}"/>
              </a:ext>
            </a:extLst>
          </p:cNvPr>
          <p:cNvSpPr txBox="1"/>
          <p:nvPr/>
        </p:nvSpPr>
        <p:spPr>
          <a:xfrm>
            <a:off x="325514" y="454877"/>
            <a:ext cx="11540971" cy="6073137"/>
          </a:xfrm>
          <a:prstGeom prst="rect">
            <a:avLst/>
          </a:prstGeom>
          <a:solidFill>
            <a:schemeClr val="bg1"/>
          </a:solidFill>
        </p:spPr>
        <p:txBody>
          <a:bodyPr wrap="square">
            <a:spAutoFit/>
          </a:bodyPr>
          <a:lstStyle/>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1,000 Days. (n.d.).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Building Brains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https://thousanddays.org/why-1000-days/building-brains/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1,000 Days. (n.d.).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For Parents &amp; Caregivers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https://thousanddays.org/for-parents-caregivers/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 </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Anna Freud NCCF (2020).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Childhood Trauma and the Brain</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YouTube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https://www.youtube.com/watch?v=xYBUY1kZpf8</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Anon, (n.d.).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Maslow’s Hierarchy of Needs – Project Maslow</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https://www.projectmaslow.org/maslows-hierarchy-of-needs/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100" b="0" i="0" dirty="0">
                <a:solidFill>
                  <a:srgbClr val="2C3E50"/>
                </a:solidFill>
                <a:effectLst/>
                <a:latin typeface="Calibri" panose="020F0502020204030204" pitchFamily="34" charset="0"/>
              </a:rPr>
              <a:t>Apple Montessori Schools (2015). </a:t>
            </a:r>
            <a:r>
              <a:rPr lang="en-GB" sz="1100" b="0" i="1" dirty="0">
                <a:solidFill>
                  <a:srgbClr val="2C3E50"/>
                </a:solidFill>
                <a:effectLst/>
                <a:latin typeface="Calibri" panose="020F0502020204030204" pitchFamily="34" charset="0"/>
              </a:rPr>
              <a:t>Infant &amp; Toddler Program in Northern NJ - Apple Montessori Schools</a:t>
            </a:r>
            <a:r>
              <a:rPr lang="en-GB" sz="1100" b="0" i="0" dirty="0">
                <a:solidFill>
                  <a:srgbClr val="2C3E50"/>
                </a:solidFill>
                <a:effectLst/>
                <a:latin typeface="Calibri" panose="020F0502020204030204" pitchFamily="34" charset="0"/>
              </a:rPr>
              <a:t>. </a:t>
            </a:r>
            <a:r>
              <a:rPr lang="en-GB" sz="1100" b="0" i="1" dirty="0">
                <a:solidFill>
                  <a:srgbClr val="2C3E50"/>
                </a:solidFill>
                <a:effectLst/>
                <a:latin typeface="Calibri" panose="020F0502020204030204" pitchFamily="34" charset="0"/>
              </a:rPr>
              <a:t>YouTube</a:t>
            </a:r>
            <a:r>
              <a:rPr lang="en-GB" sz="1100" b="0" i="0" dirty="0">
                <a:solidFill>
                  <a:srgbClr val="2C3E50"/>
                </a:solidFill>
                <a:effectLst/>
                <a:latin typeface="Calibri" panose="020F0502020204030204" pitchFamily="34" charset="0"/>
              </a:rPr>
              <a:t>. Available at: </a:t>
            </a:r>
            <a:r>
              <a:rPr lang="en-GB" sz="1100" b="0" i="0" dirty="0">
                <a:solidFill>
                  <a:srgbClr val="2C3E50"/>
                </a:solidFill>
                <a:effectLst/>
                <a:latin typeface="Calibri" panose="020F0502020204030204" pitchFamily="34" charset="0"/>
                <a:hlinkClick r:id="rId7"/>
              </a:rPr>
              <a:t>https://www.youtube.com/watch?v=LHT2zVYvObg</a:t>
            </a:r>
            <a:r>
              <a:rPr lang="en-GB" sz="1100" b="0" i="0" dirty="0">
                <a:solidFill>
                  <a:srgbClr val="2C3E50"/>
                </a:solidFill>
                <a:effectLst/>
                <a:latin typeface="Calibri" panose="020F0502020204030204" pitchFamily="34" charset="0"/>
              </a:rPr>
              <a:t>. </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[Accessed Jan.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Arad Research. (2022) </a:t>
            </a:r>
            <a:r>
              <a:rPr lang="en-GB" sz="11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Overview of key themes in the 2022-2027 Childcare Sufficiency Assessments</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Welsh Government, Cardiff.</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Australia, H. (2021).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The first 2 years of a baby’s life can impact their health and wellbeing later on. Here’s what you can do to give your child the best possible start.</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[online] www.pregnancybirthbaby.org.au.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https://www.pregnancybirthbaby.org.au/the-first-1000-days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Cardiff Steiner School. (n.d.).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Parent and Toddler age 0-3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https://www.cardiffsteiner.org.uk/education/parent-and-toddler-age-0-3/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100" dirty="0">
                <a:solidFill>
                  <a:srgbClr val="2C3E50"/>
                </a:solidFill>
                <a:latin typeface="Calibri" panose="020F0502020204030204" pitchFamily="34" charset="0"/>
              </a:rPr>
              <a:t>C</a:t>
            </a:r>
            <a:r>
              <a:rPr lang="en-GB" sz="1100" b="0" i="0" dirty="0">
                <a:solidFill>
                  <a:srgbClr val="2C3E50"/>
                </a:solidFill>
                <a:effectLst/>
                <a:latin typeface="Calibri" panose="020F0502020204030204" pitchFamily="34" charset="0"/>
              </a:rPr>
              <a:t>ourier.unesco.org. (2023). </a:t>
            </a:r>
            <a:r>
              <a:rPr lang="en-GB" sz="1100" b="0" i="1" dirty="0">
                <a:solidFill>
                  <a:srgbClr val="2C3E50"/>
                </a:solidFill>
                <a:effectLst/>
                <a:latin typeface="Calibri" panose="020F0502020204030204" pitchFamily="34" charset="0"/>
              </a:rPr>
              <a:t>Learning among the trees in Denmark | The UNESCO Courier</a:t>
            </a:r>
            <a:r>
              <a:rPr lang="en-GB" sz="1100" b="0" i="0" dirty="0">
                <a:solidFill>
                  <a:srgbClr val="2C3E50"/>
                </a:solidFill>
                <a:effectLst/>
                <a:latin typeface="Calibri" panose="020F0502020204030204" pitchFamily="34" charset="0"/>
              </a:rPr>
              <a:t>. [online] Available at: </a:t>
            </a:r>
            <a:r>
              <a:rPr lang="en-GB" sz="1100" b="0" i="0" dirty="0">
                <a:solidFill>
                  <a:srgbClr val="2C3E50"/>
                </a:solidFill>
                <a:effectLst/>
                <a:latin typeface="Calibri" panose="020F0502020204030204" pitchFamily="34" charset="0"/>
                <a:hlinkClick r:id="rId10"/>
              </a:rPr>
              <a:t>https://courier.unesco.org/en/articles/learning-among-trees-denmark</a:t>
            </a:r>
            <a:r>
              <a:rPr lang="en-GB" sz="1100" b="0" i="0" dirty="0">
                <a:solidFill>
                  <a:srgbClr val="2C3E50"/>
                </a:solidFill>
                <a:effectLst/>
                <a:latin typeface="Calibri" panose="020F0502020204030204" pitchFamily="34" charset="0"/>
              </a:rPr>
              <a:t>. </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[Accessed Jan.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Croakey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Health Media. (2015). Putting the spotlight on the first 1000 days, to improve children’s futures #LongRead. [online]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https://www.croakey.org/putting-the-spotlight-on-the-first-1000-days-to-improve-childrens-futures-longread/</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 </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Doi, M., Usui, N. and Shimada, S. (2022). Prenatal Environment and Neurodevelopmental Disorders.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Frontiers in Endocrinology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13.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doi</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https://doi.org/10.3389/fendo.2022.860110</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a:lnSpc>
                <a:spcPct val="107000"/>
              </a:lnSpc>
              <a:spcAft>
                <a:spcPts val="800"/>
              </a:spcAft>
            </a:pPr>
            <a:r>
              <a:rPr lang="en-GB" sz="1100" b="0" i="0" dirty="0">
                <a:solidFill>
                  <a:srgbClr val="2C3E50"/>
                </a:solidFill>
                <a:effectLst/>
                <a:latin typeface="Calibri" panose="020F0502020204030204" pitchFamily="34" charset="0"/>
              </a:rPr>
              <a:t>Early Years Wales. (2020). </a:t>
            </a:r>
            <a:r>
              <a:rPr lang="en-GB" sz="1100" b="0" i="1" dirty="0">
                <a:solidFill>
                  <a:srgbClr val="2C3E50"/>
                </a:solidFill>
                <a:effectLst/>
                <a:latin typeface="Calibri" panose="020F0502020204030204" pitchFamily="34" charset="0"/>
              </a:rPr>
              <a:t>Foundation Learning</a:t>
            </a:r>
            <a:r>
              <a:rPr lang="en-GB" sz="1100" b="0" i="0" dirty="0">
                <a:solidFill>
                  <a:srgbClr val="2C3E50"/>
                </a:solidFill>
                <a:effectLst/>
                <a:latin typeface="Calibri" panose="020F0502020204030204" pitchFamily="34" charset="0"/>
              </a:rPr>
              <a:t>. [online] Available at: https://www.earlyyears.wales/en/foundation-learning#:~:text=Childrens%20holistic%20development%20is%20at [Accessed Jan.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Early Years Workforce Commission (2021).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A Workforce in Crisis: Saving Our Early Years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https://www.pacey.org.uk/Pacey/media/Website-files/Non-PACEY%20documents%20(PDFs)/a-workforce-in-crisis-saving-our-early-years.pdf</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100" b="0" i="0" dirty="0" err="1">
                <a:solidFill>
                  <a:srgbClr val="2C3E50"/>
                </a:solidFill>
                <a:effectLst/>
                <a:latin typeface="Calibri" panose="020F0502020204030204" pitchFamily="34" charset="0"/>
              </a:rPr>
              <a:t>EcoKids</a:t>
            </a:r>
            <a:r>
              <a:rPr lang="en-GB" sz="1100" b="0" i="0" dirty="0">
                <a:solidFill>
                  <a:srgbClr val="2C3E50"/>
                </a:solidFill>
                <a:effectLst/>
                <a:latin typeface="Calibri" panose="020F0502020204030204" pitchFamily="34" charset="0"/>
              </a:rPr>
              <a:t> (2018). </a:t>
            </a:r>
            <a:r>
              <a:rPr lang="en-GB" sz="1100" b="0" i="1" dirty="0">
                <a:solidFill>
                  <a:srgbClr val="2C3E50"/>
                </a:solidFill>
                <a:effectLst/>
                <a:latin typeface="Calibri" panose="020F0502020204030204" pitchFamily="34" charset="0"/>
              </a:rPr>
              <a:t>Playing with Loose Parts</a:t>
            </a:r>
            <a:r>
              <a:rPr lang="en-GB" sz="1100" b="0" i="0" dirty="0">
                <a:solidFill>
                  <a:srgbClr val="2C3E50"/>
                </a:solidFill>
                <a:effectLst/>
                <a:latin typeface="Calibri" panose="020F0502020204030204" pitchFamily="34" charset="0"/>
              </a:rPr>
              <a:t>. </a:t>
            </a:r>
            <a:r>
              <a:rPr lang="en-GB" sz="1100" b="0" i="1" dirty="0">
                <a:solidFill>
                  <a:srgbClr val="2C3E50"/>
                </a:solidFill>
                <a:effectLst/>
                <a:latin typeface="Calibri" panose="020F0502020204030204" pitchFamily="34" charset="0"/>
              </a:rPr>
              <a:t>YouTube</a:t>
            </a:r>
            <a:r>
              <a:rPr lang="en-GB" sz="1100" b="0" i="0" dirty="0">
                <a:solidFill>
                  <a:srgbClr val="2C3E50"/>
                </a:solidFill>
                <a:effectLst/>
                <a:latin typeface="Calibri" panose="020F0502020204030204" pitchFamily="34" charset="0"/>
              </a:rPr>
              <a:t>. Available at: </a:t>
            </a:r>
            <a:r>
              <a:rPr lang="en-GB" sz="1100" b="0" i="0" dirty="0">
                <a:solidFill>
                  <a:srgbClr val="2C3E50"/>
                </a:solidFill>
                <a:effectLst/>
                <a:latin typeface="Calibri" panose="020F0502020204030204" pitchFamily="34" charset="0"/>
                <a:hlinkClick r:id="rId14"/>
              </a:rPr>
              <a:t>https://www.youtube.com/watch?v=PFEg6Mlc490</a:t>
            </a:r>
            <a:r>
              <a:rPr lang="en-GB" sz="1100" b="0" i="0" dirty="0">
                <a:solidFill>
                  <a:srgbClr val="2C3E50"/>
                </a:solidFill>
                <a:effectLst/>
                <a:latin typeface="Calibri" panose="020F0502020204030204" pitchFamily="34" charset="0"/>
              </a:rPr>
              <a:t>. </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[Accessed Jan.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Ellis, E.E. and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Saadabadi</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 (2019).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Reactive attachment disorder</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[online] Nih.gov.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5"/>
              </a:rPr>
              <a:t>https://www.ncbi.nlm.nih.gov/books/NBK537155/</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First 1000 Days A Public Health Approach to Supporting Parents. (2023).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6"/>
              </a:rPr>
              <a:t>https://phw.nhs.wales/news/adopting-a-public-health-approach-to-supporting-parents-can-help-give-children-best-start-in-life/a-public-health-approach-to-supporting-parents/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100" b="0" i="0" dirty="0">
                <a:solidFill>
                  <a:srgbClr val="2C3E50"/>
                </a:solidFill>
                <a:effectLst/>
                <a:latin typeface="Calibri" panose="020F0502020204030204" pitchFamily="34" charset="0"/>
              </a:rPr>
              <a:t>Godin, H. (2022). </a:t>
            </a:r>
            <a:r>
              <a:rPr lang="en-GB" sz="1100" b="0" i="1" dirty="0">
                <a:solidFill>
                  <a:srgbClr val="2C3E50"/>
                </a:solidFill>
                <a:effectLst/>
                <a:latin typeface="Calibri" panose="020F0502020204030204" pitchFamily="34" charset="0"/>
              </a:rPr>
              <a:t>Forest School</a:t>
            </a:r>
            <a:r>
              <a:rPr lang="en-GB" sz="1100" b="0" i="0" dirty="0">
                <a:solidFill>
                  <a:srgbClr val="2C3E50"/>
                </a:solidFill>
                <a:effectLst/>
                <a:latin typeface="Calibri" panose="020F0502020204030204" pitchFamily="34" charset="0"/>
              </a:rPr>
              <a:t>. [online] Ecole Harmonie. Available at: </a:t>
            </a:r>
            <a:r>
              <a:rPr lang="en-GB" sz="1100" b="0" i="0" dirty="0">
                <a:solidFill>
                  <a:srgbClr val="2C3E50"/>
                </a:solidFill>
                <a:effectLst/>
                <a:latin typeface="Calibri" panose="020F0502020204030204" pitchFamily="34" charset="0"/>
                <a:hlinkClick r:id="rId17"/>
              </a:rPr>
              <a:t>https://ecoleharmonie.ch/en/forest-school/</a:t>
            </a:r>
            <a:r>
              <a:rPr lang="en-GB" sz="1100" b="0" i="0" dirty="0">
                <a:solidFill>
                  <a:srgbClr val="2C3E50"/>
                </a:solidFill>
                <a:effectLst/>
                <a:latin typeface="Calibri" panose="020F0502020204030204" pitchFamily="34" charset="0"/>
              </a:rPr>
              <a:t>. </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[Accessed Jan.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17316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D9CEC2-AE75-4BC1-CC02-6272E111CFF6}"/>
              </a:ext>
            </a:extLst>
          </p:cNvPr>
          <p:cNvPicPr>
            <a:picLocks noChangeAspect="1"/>
          </p:cNvPicPr>
          <p:nvPr/>
        </p:nvPicPr>
        <p:blipFill>
          <a:blip r:embed="rId2"/>
          <a:stretch>
            <a:fillRect/>
          </a:stretch>
        </p:blipFill>
        <p:spPr>
          <a:xfrm>
            <a:off x="0" y="-68961"/>
            <a:ext cx="12155425" cy="6858000"/>
          </a:xfrm>
          <a:prstGeom prst="rect">
            <a:avLst/>
          </a:prstGeom>
        </p:spPr>
      </p:pic>
      <p:sp>
        <p:nvSpPr>
          <p:cNvPr id="2" name="Footer Placeholder 1">
            <a:extLst>
              <a:ext uri="{FF2B5EF4-FFF2-40B4-BE49-F238E27FC236}">
                <a16:creationId xmlns:a16="http://schemas.microsoft.com/office/drawing/2014/main" id="{E7ADB642-33D8-8B19-A287-42208E037C4F}"/>
              </a:ext>
            </a:extLst>
          </p:cNvPr>
          <p:cNvSpPr>
            <a:spLocks noGrp="1"/>
          </p:cNvSpPr>
          <p:nvPr>
            <p:ph type="ftr" sz="quarter" idx="11"/>
          </p:nvPr>
        </p:nvSpPr>
        <p:spPr>
          <a:xfrm>
            <a:off x="1" y="6423914"/>
            <a:ext cx="3435658" cy="365125"/>
          </a:xfrm>
        </p:spPr>
        <p:txBody>
          <a:bodyPr/>
          <a:lstStyle/>
          <a:p>
            <a:r>
              <a:rPr lang="en-GB"/>
              <a:t>Sheridan Hyde, 2306600, The First 1000 Days (ECEY4005/C) - 2927 Words</a:t>
            </a:r>
            <a:endParaRPr lang="en-US" dirty="0"/>
          </a:p>
        </p:txBody>
      </p:sp>
      <p:sp>
        <p:nvSpPr>
          <p:cNvPr id="3" name="Slide Number Placeholder 2">
            <a:extLst>
              <a:ext uri="{FF2B5EF4-FFF2-40B4-BE49-F238E27FC236}">
                <a16:creationId xmlns:a16="http://schemas.microsoft.com/office/drawing/2014/main" id="{34E1232C-D5DB-DEAD-EB7A-A0F85B792229}"/>
              </a:ext>
            </a:extLst>
          </p:cNvPr>
          <p:cNvSpPr>
            <a:spLocks noGrp="1"/>
          </p:cNvSpPr>
          <p:nvPr>
            <p:ph type="sldNum" sz="quarter" idx="12"/>
          </p:nvPr>
        </p:nvSpPr>
        <p:spPr/>
        <p:txBody>
          <a:bodyPr/>
          <a:lstStyle/>
          <a:p>
            <a:fld id="{3A98EE3D-8CD1-4C3F-BD1C-C98C9596463C}" type="slidenum">
              <a:rPr lang="en-US" smtClean="0"/>
              <a:t>10</a:t>
            </a:fld>
            <a:endParaRPr lang="en-US" dirty="0"/>
          </a:p>
        </p:txBody>
      </p:sp>
      <p:sp>
        <p:nvSpPr>
          <p:cNvPr id="6" name="TextBox 5">
            <a:extLst>
              <a:ext uri="{FF2B5EF4-FFF2-40B4-BE49-F238E27FC236}">
                <a16:creationId xmlns:a16="http://schemas.microsoft.com/office/drawing/2014/main" id="{E6363BAC-EB74-8E32-2971-B0B03D0AD613}"/>
              </a:ext>
            </a:extLst>
          </p:cNvPr>
          <p:cNvSpPr txBox="1"/>
          <p:nvPr/>
        </p:nvSpPr>
        <p:spPr>
          <a:xfrm>
            <a:off x="236204" y="436662"/>
            <a:ext cx="11683015" cy="6049092"/>
          </a:xfrm>
          <a:prstGeom prst="rect">
            <a:avLst/>
          </a:prstGeom>
          <a:solidFill>
            <a:schemeClr val="bg1"/>
          </a:solid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Good nutrition in the first 1,000 days lays the foundation for health, development, and even prosperity of the next generation. (n.d.).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https://thousanddays.org/wp-content/uploads/2022/09/The-1000-Day-of-Window-of-Opportunity.pdf</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GOV.WALES. (n.d.).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Make time for love and affection (suitable from birth)</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4"/>
              </a:rPr>
              <a:t>https://www.gov.wales/parenting-give-it-time/guidance-and-advice/parenting-tips/tips-for-guiding-childrens-behaviour/make-time-for-love-and-affection#:~:text=Love%20and%20affection%20are%20essential</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Grenier, J. (2021).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Working with the revised Early Years Foundation Stage Principles into Practice.</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Sheringham Nursery School and Children’s Centre, California.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endPar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Gwent Safeguarding, </a:t>
            </a:r>
            <a:r>
              <a:rPr kumimoji="0" lang="en-GB" sz="1100" b="0" i="0" u="none" strike="noStrike" kern="1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sway.cloud.microsoft</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(n.d.).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Sway - Working with Neglect - Part 1</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Available at: https://sway.cloud.microsoft/E62H1SSifr8gCC2z?ref=email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House of Commons (2019). First 1000 days of life Thirteenth Report of Session 2017-19 Report, together with formal minutes relating to the report. [online]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5"/>
              </a:rPr>
              <a:t>https://publications.parliament.uk/pa/cm201719/cmselect/cmhealth/1496/1496.pdf</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IGU - İstanbul </a:t>
            </a:r>
            <a:r>
              <a:rPr kumimoji="0" lang="en-GB" sz="1100" b="0" i="0" u="none" strike="noStrike" kern="1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Gelişim</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1100" b="0" i="0" u="none" strike="noStrike" kern="1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Üniversitesi</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 </a:t>
            </a:r>
            <a:r>
              <a:rPr kumimoji="0" lang="en-GB" sz="1100" b="0" i="0" u="none" strike="noStrike" kern="1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Piklerian</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Approach in Child Development - Faculty of Economics, Administrative and Social Sciences - Psychology. (n.d.). </a:t>
            </a:r>
            <a:r>
              <a:rPr kumimoji="0" lang="en-GB" sz="1100" b="0" i="1" u="none" strike="noStrike" kern="1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Piklerian</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Approach in Child Development - Faculty of Economics, Administrative and Social Sciences - Psychology</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Available at: https://iisbf.gelisim.edu.tr/en/akademik-department-psychology-news-piklerian-approach-in-child-development#:~:text=The%20method%20of%20Pikler%2C%20protect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Key Priorities for Supporting Infant Mental Health in Wales PARENT-INFANT MENTAL HEALTH NETWORK CYMRU. (2022).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6"/>
              </a:rPr>
              <a:t>https://executive.nhs.wales/functions/strategic-programme-for-mental-health/perinatal-mental-health/pnmh-docs1/key-priorities-for-supporting-infant-mental-health-in-wales/</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 </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Learning Journals. (2021).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Reggio Emilia, Emmi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Pikler</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and Rudolf Steiner: Different Approaches to Learning</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https://learningjournals.co.uk/reggio-emilia-emmi-pikler-rudolf-stein-different-approaches-learning/</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a:lnSpc>
                <a:spcPct val="107000"/>
              </a:lnSpc>
              <a:spcAft>
                <a:spcPts val="800"/>
              </a:spcAft>
            </a:pP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Likhar</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 and Patil, M.S. (2022). Importance of Maternal Nutrition in the First 1,000 Days of Life and Its Effects on Child Development: A Narrative Review. </a:t>
            </a:r>
            <a:r>
              <a:rPr lang="en-GB" sz="1100" i="1" kern="100" dirty="0" err="1">
                <a:effectLst/>
                <a:latin typeface="Calibri" panose="020F0502020204030204" pitchFamily="34" charset="0"/>
                <a:ea typeface="Calibri" panose="020F0502020204030204" pitchFamily="34" charset="0"/>
                <a:cs typeface="Times New Roman" panose="02020603050405020304" pitchFamily="18" charset="0"/>
              </a:rPr>
              <a:t>Cureus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[online] 14(10).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doi</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https://doi.org/10.7759/cureus.30083</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a:lnSpc>
                <a:spcPct val="107000"/>
              </a:lnSpc>
              <a:spcAft>
                <a:spcPts val="800"/>
              </a:spcAft>
            </a:pP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Mickelburgh</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J. (2011).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Attachment Theory and the Key Person Approach</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[online] Early Years Foundation Stage Forum.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https://eyfs.info/articles.html/general/attachment-theory-and-the-key-person-approach-r64/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100" b="0" i="0" dirty="0">
                <a:solidFill>
                  <a:srgbClr val="2C3E50"/>
                </a:solidFill>
                <a:effectLst/>
                <a:latin typeface="Calibri" panose="020F0502020204030204" pitchFamily="34" charset="0"/>
              </a:rPr>
              <a:t>Ministry of Education (2017). </a:t>
            </a:r>
            <a:r>
              <a:rPr lang="en-GB" sz="1100" b="0" i="1" dirty="0" err="1">
                <a:solidFill>
                  <a:srgbClr val="2C3E50"/>
                </a:solidFill>
                <a:effectLst/>
                <a:latin typeface="Calibri" panose="020F0502020204030204" pitchFamily="34" charset="0"/>
              </a:rPr>
              <a:t>Te</a:t>
            </a:r>
            <a:r>
              <a:rPr lang="en-GB" sz="1100" b="0" i="1" dirty="0">
                <a:solidFill>
                  <a:srgbClr val="2C3E50"/>
                </a:solidFill>
                <a:effectLst/>
                <a:latin typeface="Calibri" panose="020F0502020204030204" pitchFamily="34" charset="0"/>
              </a:rPr>
              <a:t> </a:t>
            </a:r>
            <a:r>
              <a:rPr lang="en-GB" sz="1100" b="0" i="1" dirty="0" err="1">
                <a:solidFill>
                  <a:srgbClr val="2C3E50"/>
                </a:solidFill>
                <a:effectLst/>
                <a:latin typeface="Calibri" panose="020F0502020204030204" pitchFamily="34" charset="0"/>
              </a:rPr>
              <a:t>Whāriki</a:t>
            </a:r>
            <a:r>
              <a:rPr lang="en-GB" sz="1100" b="0" i="1" dirty="0">
                <a:solidFill>
                  <a:srgbClr val="2C3E50"/>
                </a:solidFill>
                <a:effectLst/>
                <a:latin typeface="Calibri" panose="020F0502020204030204" pitchFamily="34" charset="0"/>
              </a:rPr>
              <a:t> He </a:t>
            </a:r>
            <a:r>
              <a:rPr lang="en-GB" sz="1100" b="0" i="1" dirty="0" err="1">
                <a:solidFill>
                  <a:srgbClr val="2C3E50"/>
                </a:solidFill>
                <a:effectLst/>
                <a:latin typeface="Calibri" panose="020F0502020204030204" pitchFamily="34" charset="0"/>
              </a:rPr>
              <a:t>whāriki</a:t>
            </a:r>
            <a:r>
              <a:rPr lang="en-GB" sz="1100" b="0" i="1" dirty="0">
                <a:solidFill>
                  <a:srgbClr val="2C3E50"/>
                </a:solidFill>
                <a:effectLst/>
                <a:latin typeface="Calibri" panose="020F0502020204030204" pitchFamily="34" charset="0"/>
              </a:rPr>
              <a:t> </a:t>
            </a:r>
            <a:r>
              <a:rPr lang="en-GB" sz="1100" b="0" i="1" dirty="0" err="1">
                <a:solidFill>
                  <a:srgbClr val="2C3E50"/>
                </a:solidFill>
                <a:effectLst/>
                <a:latin typeface="Calibri" panose="020F0502020204030204" pitchFamily="34" charset="0"/>
              </a:rPr>
              <a:t>mātauranga</a:t>
            </a:r>
            <a:r>
              <a:rPr lang="en-GB" sz="1100" b="0" i="1" dirty="0">
                <a:solidFill>
                  <a:srgbClr val="2C3E50"/>
                </a:solidFill>
                <a:effectLst/>
                <a:latin typeface="Calibri" panose="020F0502020204030204" pitchFamily="34" charset="0"/>
              </a:rPr>
              <a:t> </a:t>
            </a:r>
            <a:r>
              <a:rPr lang="en-GB" sz="1100" b="0" i="1" dirty="0" err="1">
                <a:solidFill>
                  <a:srgbClr val="2C3E50"/>
                </a:solidFill>
                <a:effectLst/>
                <a:latin typeface="Calibri" panose="020F0502020204030204" pitchFamily="34" charset="0"/>
              </a:rPr>
              <a:t>mō</a:t>
            </a:r>
            <a:r>
              <a:rPr lang="en-GB" sz="1100" b="0" i="1" dirty="0">
                <a:solidFill>
                  <a:srgbClr val="2C3E50"/>
                </a:solidFill>
                <a:effectLst/>
                <a:latin typeface="Calibri" panose="020F0502020204030204" pitchFamily="34" charset="0"/>
              </a:rPr>
              <a:t> </a:t>
            </a:r>
            <a:r>
              <a:rPr lang="en-GB" sz="1100" b="0" i="1" dirty="0" err="1">
                <a:solidFill>
                  <a:srgbClr val="2C3E50"/>
                </a:solidFill>
                <a:effectLst/>
                <a:latin typeface="Calibri" panose="020F0502020204030204" pitchFamily="34" charset="0"/>
              </a:rPr>
              <a:t>ngā</a:t>
            </a:r>
            <a:r>
              <a:rPr lang="en-GB" sz="1100" b="0" i="1" dirty="0">
                <a:solidFill>
                  <a:srgbClr val="2C3E50"/>
                </a:solidFill>
                <a:effectLst/>
                <a:latin typeface="Calibri" panose="020F0502020204030204" pitchFamily="34" charset="0"/>
              </a:rPr>
              <a:t> mokopuna o Aotearoa Early childhood curriculum</a:t>
            </a:r>
            <a:r>
              <a:rPr lang="en-GB" sz="1100" b="0" i="0" dirty="0">
                <a:solidFill>
                  <a:srgbClr val="2C3E50"/>
                </a:solidFill>
                <a:effectLst/>
                <a:latin typeface="Calibri" panose="020F0502020204030204" pitchFamily="34" charset="0"/>
              </a:rPr>
              <a:t>. </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[Accessed Jan. 2024]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100" b="0" i="0" dirty="0">
                <a:solidFill>
                  <a:srgbClr val="2C3E50"/>
                </a:solidFill>
                <a:effectLst/>
                <a:latin typeface="Calibri" panose="020F0502020204030204" pitchFamily="34" charset="0"/>
              </a:rPr>
              <a:t>Montessori Northwest (2021). </a:t>
            </a:r>
            <a:r>
              <a:rPr lang="en-GB" sz="1100" b="0" i="1" dirty="0">
                <a:solidFill>
                  <a:srgbClr val="2C3E50"/>
                </a:solidFill>
                <a:effectLst/>
                <a:latin typeface="Calibri" panose="020F0502020204030204" pitchFamily="34" charset="0"/>
              </a:rPr>
              <a:t>About Montessori Education</a:t>
            </a:r>
            <a:r>
              <a:rPr lang="en-GB" sz="1100" b="0" i="0" dirty="0">
                <a:solidFill>
                  <a:srgbClr val="2C3E50"/>
                </a:solidFill>
                <a:effectLst/>
                <a:latin typeface="Calibri" panose="020F0502020204030204" pitchFamily="34" charset="0"/>
              </a:rPr>
              <a:t>. [online] Montessori Northwest. Available at: </a:t>
            </a:r>
            <a:r>
              <a:rPr lang="en-GB" sz="1100" b="0" i="0" dirty="0">
                <a:solidFill>
                  <a:srgbClr val="2C3E50"/>
                </a:solidFill>
                <a:effectLst/>
                <a:latin typeface="Calibri" panose="020F0502020204030204" pitchFamily="34" charset="0"/>
                <a:hlinkClick r:id="rId10"/>
              </a:rPr>
              <a:t>https://montessori-nw.org/about-montessori-education</a:t>
            </a:r>
            <a:r>
              <a:rPr lang="en-GB" sz="1100" b="0" i="0" dirty="0">
                <a:solidFill>
                  <a:srgbClr val="2C3E50"/>
                </a:solidFill>
                <a:effectLst/>
                <a:latin typeface="Calibri" panose="020F0502020204030204" pitchFamily="34" charset="0"/>
              </a:rPr>
              <a:t>. </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[Accessed Jan.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NHS (2020). Vitamins, minerals and supplements in pregnancy. [online] nhs.uk.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https://www.nhs.uk/pregnancy/keeping-well/vitamins-supplements-and-nutrition/</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nhs.uk. (2022).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Pregnancy, breastfeeding and fertility while taking folic acid</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https://www.nhs.uk/medicines/folic-acid/pregnancy-breastfeeding-and-fertility-while-taking-folic-acid/#:~:text=Folic%20acid%20and%20pregnancy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Jan. 2024].</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Oved, O. (2017). Rethinking the Place of Love Needs in Maslow’s Hierarchy of Needs.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Society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[online] 54(6), pp.537–538.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doi</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https://doi.org/10.1007/s12115-017-0186-x</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Nov. 2023].</a:t>
            </a:r>
          </a:p>
        </p:txBody>
      </p:sp>
    </p:spTree>
    <p:extLst>
      <p:ext uri="{BB962C8B-B14F-4D97-AF65-F5344CB8AC3E}">
        <p14:creationId xmlns:p14="http://schemas.microsoft.com/office/powerpoint/2010/main" val="3423981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D9CEC2-AE75-4BC1-CC02-6272E111CFF6}"/>
              </a:ext>
            </a:extLst>
          </p:cNvPr>
          <p:cNvPicPr>
            <a:picLocks noChangeAspect="1"/>
          </p:cNvPicPr>
          <p:nvPr/>
        </p:nvPicPr>
        <p:blipFill>
          <a:blip r:embed="rId2"/>
          <a:stretch>
            <a:fillRect/>
          </a:stretch>
        </p:blipFill>
        <p:spPr>
          <a:xfrm>
            <a:off x="0" y="-68961"/>
            <a:ext cx="12155425" cy="6858000"/>
          </a:xfrm>
          <a:prstGeom prst="rect">
            <a:avLst/>
          </a:prstGeom>
        </p:spPr>
      </p:pic>
      <p:sp>
        <p:nvSpPr>
          <p:cNvPr id="2" name="Footer Placeholder 1">
            <a:extLst>
              <a:ext uri="{FF2B5EF4-FFF2-40B4-BE49-F238E27FC236}">
                <a16:creationId xmlns:a16="http://schemas.microsoft.com/office/drawing/2014/main" id="{E7ADB642-33D8-8B19-A287-42208E037C4F}"/>
              </a:ext>
            </a:extLst>
          </p:cNvPr>
          <p:cNvSpPr>
            <a:spLocks noGrp="1"/>
          </p:cNvSpPr>
          <p:nvPr>
            <p:ph type="ftr" sz="quarter" idx="11"/>
          </p:nvPr>
        </p:nvSpPr>
        <p:spPr>
          <a:xfrm>
            <a:off x="1" y="6423914"/>
            <a:ext cx="3435658" cy="365125"/>
          </a:xfrm>
        </p:spPr>
        <p:txBody>
          <a:bodyPr/>
          <a:lstStyle/>
          <a:p>
            <a:r>
              <a:rPr lang="en-GB"/>
              <a:t>Sheridan Hyde, 2306600, The First 1000 Days (ECEY4005/C) - 2927 Words</a:t>
            </a:r>
            <a:endParaRPr lang="en-US" dirty="0"/>
          </a:p>
        </p:txBody>
      </p:sp>
      <p:sp>
        <p:nvSpPr>
          <p:cNvPr id="3" name="Slide Number Placeholder 2">
            <a:extLst>
              <a:ext uri="{FF2B5EF4-FFF2-40B4-BE49-F238E27FC236}">
                <a16:creationId xmlns:a16="http://schemas.microsoft.com/office/drawing/2014/main" id="{34E1232C-D5DB-DEAD-EB7A-A0F85B792229}"/>
              </a:ext>
            </a:extLst>
          </p:cNvPr>
          <p:cNvSpPr>
            <a:spLocks noGrp="1"/>
          </p:cNvSpPr>
          <p:nvPr>
            <p:ph type="sldNum" sz="quarter" idx="12"/>
          </p:nvPr>
        </p:nvSpPr>
        <p:spPr/>
        <p:txBody>
          <a:bodyPr/>
          <a:lstStyle/>
          <a:p>
            <a:fld id="{3A98EE3D-8CD1-4C3F-BD1C-C98C9596463C}" type="slidenum">
              <a:rPr lang="en-US" smtClean="0"/>
              <a:t>11</a:t>
            </a:fld>
            <a:endParaRPr lang="en-US" dirty="0"/>
          </a:p>
        </p:txBody>
      </p:sp>
      <p:sp>
        <p:nvSpPr>
          <p:cNvPr id="6" name="TextBox 5">
            <a:extLst>
              <a:ext uri="{FF2B5EF4-FFF2-40B4-BE49-F238E27FC236}">
                <a16:creationId xmlns:a16="http://schemas.microsoft.com/office/drawing/2014/main" id="{E6363BAC-EB74-8E32-2971-B0B03D0AD613}"/>
              </a:ext>
            </a:extLst>
          </p:cNvPr>
          <p:cNvSpPr txBox="1"/>
          <p:nvPr/>
        </p:nvSpPr>
        <p:spPr>
          <a:xfrm>
            <a:off x="254492" y="305097"/>
            <a:ext cx="11683015" cy="5867953"/>
          </a:xfrm>
          <a:prstGeom prst="rect">
            <a:avLst/>
          </a:prstGeom>
          <a:solidFill>
            <a:schemeClr val="bg1"/>
          </a:solid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Perspectives. (2010).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Introducing the </a:t>
            </a:r>
            <a:r>
              <a:rPr kumimoji="0" lang="en-GB" sz="1100" b="0" i="1" u="none" strike="noStrike" kern="1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Piklerian</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developmental approach: History and principles</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https://perspectives.waimh.org/2010/12/15/introducing-piklerian-developmental-approach-history-principles/</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Resources for Infant </a:t>
            </a:r>
            <a:r>
              <a:rPr kumimoji="0" lang="en-GB" sz="1100" b="0" i="0" u="none" strike="noStrike" kern="1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Educarers</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 (2022). </a:t>
            </a:r>
            <a:r>
              <a:rPr kumimoji="0" lang="en-GB" sz="1100" b="0" i="1" u="none" strike="noStrike" kern="1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Educaring</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Approach &amp; RIE® Principles - Resources for Infant </a:t>
            </a:r>
            <a:r>
              <a:rPr kumimoji="0" lang="en-GB" sz="1100" b="0" i="1" u="none" strike="noStrike" kern="1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Educarers</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4"/>
              </a:rPr>
              <a:t>https://rie.org/approach-principles/</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Resources for Infant </a:t>
            </a:r>
            <a:r>
              <a:rPr kumimoji="0" lang="en-GB" sz="1100" b="0" i="0" u="none" strike="noStrike" kern="1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Educarers</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 (2023). </a:t>
            </a:r>
            <a:r>
              <a:rPr kumimoji="0" lang="en-GB" sz="1100" b="0" i="1" u="none" strike="noStrike" kern="1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Educaring</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and Attachment Theory - Resources for Infant </a:t>
            </a:r>
            <a:r>
              <a:rPr kumimoji="0" lang="en-GB" sz="1100" b="0" i="1" u="none" strike="noStrike" kern="1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Educarers</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5"/>
              </a:rPr>
              <a:t>https://rie.org/rie-and-attachment-theory/#:~:text=The%20RIE%20principles%20Basic%20trust</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100" b="0" i="0" dirty="0">
                <a:solidFill>
                  <a:srgbClr val="2C3E50"/>
                </a:solidFill>
                <a:effectLst/>
                <a:latin typeface="Calibri" panose="020F0502020204030204" pitchFamily="34" charset="0"/>
              </a:rPr>
              <a:t>SBS Dateline (2016). </a:t>
            </a:r>
            <a:r>
              <a:rPr lang="en-GB" sz="1100" b="0" i="1" dirty="0">
                <a:solidFill>
                  <a:srgbClr val="2C3E50"/>
                </a:solidFill>
                <a:effectLst/>
                <a:latin typeface="Calibri" panose="020F0502020204030204" pitchFamily="34" charset="0"/>
              </a:rPr>
              <a:t>Denmark’s Forest Kindergartens</a:t>
            </a:r>
            <a:r>
              <a:rPr lang="en-GB" sz="1100" b="0" i="0" dirty="0">
                <a:solidFill>
                  <a:srgbClr val="2C3E50"/>
                </a:solidFill>
                <a:effectLst/>
                <a:latin typeface="Calibri" panose="020F0502020204030204" pitchFamily="34" charset="0"/>
              </a:rPr>
              <a:t>. </a:t>
            </a:r>
            <a:r>
              <a:rPr lang="en-GB" sz="1100" b="0" i="1" dirty="0">
                <a:solidFill>
                  <a:srgbClr val="2C3E50"/>
                </a:solidFill>
                <a:effectLst/>
                <a:latin typeface="Calibri" panose="020F0502020204030204" pitchFamily="34" charset="0"/>
              </a:rPr>
              <a:t>YouTube</a:t>
            </a:r>
            <a:r>
              <a:rPr lang="en-GB" sz="1100" b="0" i="0" dirty="0">
                <a:solidFill>
                  <a:srgbClr val="2C3E50"/>
                </a:solidFill>
                <a:effectLst/>
                <a:latin typeface="Calibri" panose="020F0502020204030204" pitchFamily="34" charset="0"/>
              </a:rPr>
              <a:t>. Available at: </a:t>
            </a:r>
            <a:r>
              <a:rPr lang="en-GB" sz="1100" b="0" i="0" dirty="0">
                <a:solidFill>
                  <a:srgbClr val="2C3E50"/>
                </a:solidFill>
                <a:effectLst/>
                <a:latin typeface="Calibri" panose="020F0502020204030204" pitchFamily="34" charset="0"/>
                <a:hlinkClick r:id="rId6"/>
              </a:rPr>
              <a:t>https://www.youtube.com/watch?v=Jkiij9dJfcw</a:t>
            </a:r>
            <a:r>
              <a:rPr lang="en-GB" sz="1100" b="0" i="0" dirty="0">
                <a:solidFill>
                  <a:srgbClr val="2C3E50"/>
                </a:solidFill>
                <a:effectLst/>
                <a:latin typeface="Calibri" panose="020F0502020204030204" pitchFamily="34" charset="0"/>
              </a:rPr>
              <a:t>. </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Social Care Wales. (2021).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Childcare, play and early years workers felt underappreciated and…</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7"/>
              </a:rPr>
              <a:t>https://socialcare.wales/news-stories/childcare-play-and-early-years-workers-felt-underappreciated-and-undervalued-during-pandemic-new-report-finds</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Steiner Waldorf Schools Fellowship (2019).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What is Steiner Education?</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Steinerwaldorf.org.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8"/>
              </a:rPr>
              <a:t>https://www.steinerwaldorf.org/steiner-education/what-is-steiner-education/</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endParaRPr lang="en-GB" sz="1100" kern="1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The Challenging Behaviour Foundation (2022).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Working in Partnership</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Challenging Behaviour Foundation.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9"/>
              </a:rPr>
              <a:t>https://www.challengingbehaviour.org.uk/what-we-do/sharing-best-practice/working-in-partnership/</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UNICEF (2013).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The first 1,000 days of life: The brain’s window of opportunity</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UNICEF-IRC.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0"/>
              </a:rPr>
              <a:t>https://www.unicef-irc.org/article/958-the-first-1000-days-of-life-the-brains-window-of-opportunity.html</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University of Bolton. (n.d.).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What is an Early Years Practitioner?</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1"/>
              </a:rPr>
              <a:t>https://www.bolton.ac.uk/blogs/what-is-an-early-years-practitioner</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Welsh Government (2021).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Well-being of Future Generations (Wales) Act 2015 Essentials Guide</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2"/>
              </a:rPr>
              <a:t>https://www.gov.wales/sites/default/files/publications/2021-10/well-being-future-generations-wales-act-2015-the-essentials-2021.pdf</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Welsh Government. (2023)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Early childhood play, learning and care: Developmental pathways 0 to 3. </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Welsh Government, Cardiff.</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www.careinspectorate.wales. (2022)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Challenges for childcare and play settings | Care Inspectorate Wales</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3"/>
              </a:rPr>
              <a:t>https://www.careinspectorate.wales/220513-challenges-for-childcare-and-play-settings</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100" b="0" i="0" dirty="0">
                <a:solidFill>
                  <a:srgbClr val="2C3E50"/>
                </a:solidFill>
                <a:effectLst/>
                <a:latin typeface="Calibri" panose="020F0502020204030204" pitchFamily="34" charset="0"/>
              </a:rPr>
              <a:t>www.greengladeforestschool.com. (n.d.). </a:t>
            </a:r>
            <a:r>
              <a:rPr lang="en-GB" sz="1100" b="0" i="1" dirty="0" err="1">
                <a:solidFill>
                  <a:srgbClr val="2C3E50"/>
                </a:solidFill>
                <a:effectLst/>
                <a:latin typeface="Calibri" panose="020F0502020204030204" pitchFamily="34" charset="0"/>
              </a:rPr>
              <a:t>Greenglade</a:t>
            </a:r>
            <a:r>
              <a:rPr lang="en-GB" sz="1100" b="0" i="1" dirty="0">
                <a:solidFill>
                  <a:srgbClr val="2C3E50"/>
                </a:solidFill>
                <a:effectLst/>
                <a:latin typeface="Calibri" panose="020F0502020204030204" pitchFamily="34" charset="0"/>
              </a:rPr>
              <a:t> Day Nursery &amp; Forest School</a:t>
            </a:r>
            <a:r>
              <a:rPr lang="en-GB" sz="1100" b="0" i="0" dirty="0">
                <a:solidFill>
                  <a:srgbClr val="2C3E50"/>
                </a:solidFill>
                <a:effectLst/>
                <a:latin typeface="Calibri" panose="020F0502020204030204" pitchFamily="34" charset="0"/>
              </a:rPr>
              <a:t>. [online] Available at: </a:t>
            </a:r>
            <a:r>
              <a:rPr lang="en-GB" sz="1100" b="0" i="0" dirty="0">
                <a:solidFill>
                  <a:srgbClr val="2C3E50"/>
                </a:solidFill>
                <a:effectLst/>
                <a:latin typeface="Calibri" panose="020F0502020204030204" pitchFamily="34" charset="0"/>
                <a:hlinkClick r:id="rId14"/>
              </a:rPr>
              <a:t>https://www.greengladeforestschool.com/</a:t>
            </a:r>
            <a:r>
              <a:rPr lang="en-GB" sz="1100" b="0" i="0" dirty="0">
                <a:solidFill>
                  <a:srgbClr val="2C3E50"/>
                </a:solidFill>
                <a:effectLst/>
                <a:latin typeface="Calibri" panose="020F0502020204030204" pitchFamily="34" charset="0"/>
              </a:rPr>
              <a:t> [Accessed Jan. 2024].</a:t>
            </a:r>
            <a:endPar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www.steinerwaldorf.org. (n.d.).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Parent &amp; Child Provision</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5"/>
              </a:rPr>
              <a:t>https://www.steinerwaldorf.org/steiner-education/early-years/parent-child-provision/</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[Accessed Jan. 2024].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www.tuc.org.uk. (n.d.). </a:t>
            </a:r>
            <a:r>
              <a:rPr kumimoji="0" lang="en-GB" sz="1100" b="0" i="1"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Low pay and poor prospects are often not enough for good people to stay</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[online] Available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6"/>
              </a:rPr>
              <a:t>https://www.tuc.org.uk/workplace-guidance/case-studies/low-pay-and-poor-prospects-are-often-not-enough-good-people-stay</a:t>
            </a:r>
            <a:r>
              <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1100" b="0" i="0" u="sng" strike="noStrike" kern="1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rPr>
              <a:t>[Accessed Jan. 2024].</a:t>
            </a:r>
            <a:endParaRPr kumimoji="0" lang="en-GB" sz="1100" b="0" i="0" u="none" strike="noStrike" kern="1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08117872"/>
      </p:ext>
    </p:extLst>
  </p:cSld>
  <p:clrMapOvr>
    <a:masterClrMapping/>
  </p:clrMapOvr>
</p:sld>
</file>

<file path=ppt/theme/theme1.xml><?xml version="1.0" encoding="utf-8"?>
<a:theme xmlns:a="http://schemas.openxmlformats.org/drawingml/2006/main" name="DividendVTI">
  <a:themeElements>
    <a:clrScheme name="AnalogousFromDarkSeedLeftStep">
      <a:dk1>
        <a:srgbClr val="000000"/>
      </a:dk1>
      <a:lt1>
        <a:srgbClr val="FFFFFF"/>
      </a:lt1>
      <a:dk2>
        <a:srgbClr val="1C2131"/>
      </a:dk2>
      <a:lt2>
        <a:srgbClr val="F1F3F0"/>
      </a:lt2>
      <a:accent1>
        <a:srgbClr val="CD29E7"/>
      </a:accent1>
      <a:accent2>
        <a:srgbClr val="6D17D5"/>
      </a:accent2>
      <a:accent3>
        <a:srgbClr val="312BE7"/>
      </a:accent3>
      <a:accent4>
        <a:srgbClr val="1760D5"/>
      </a:accent4>
      <a:accent5>
        <a:srgbClr val="28BADF"/>
      </a:accent5>
      <a:accent6>
        <a:srgbClr val="15C39D"/>
      </a:accent6>
      <a:hlink>
        <a:srgbClr val="3F90BF"/>
      </a:hlink>
      <a:folHlink>
        <a:srgbClr val="7F7F7F"/>
      </a:folHlink>
    </a:clrScheme>
    <a:fontScheme name="Dividend">
      <a:majorFont>
        <a:latin typeface="Century School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2982</TotalTime>
  <Words>5706</Words>
  <Application>Microsoft Office PowerPoint</Application>
  <PresentationFormat>Widescreen</PresentationFormat>
  <Paragraphs>130</Paragraphs>
  <Slides>11</Slides>
  <Notes>0</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Century Schoolbook</vt:lpstr>
      <vt:lpstr>Franklin Gothic Book</vt:lpstr>
      <vt:lpstr>Roboto</vt:lpstr>
      <vt:lpstr>Times New Roman</vt:lpstr>
      <vt:lpstr>Wingdings 2</vt:lpstr>
      <vt:lpstr>DividendVTI</vt:lpstr>
      <vt:lpstr>Exceptional Care in the first 1000 days</vt:lpstr>
      <vt:lpstr>Introduction</vt:lpstr>
      <vt:lpstr>Caregiving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Caerphilly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Exceptional Care in the first 1000 days</dc:title>
  <dc:creator>Hyde, Sheridan</dc:creator>
  <cp:lastModifiedBy>Hyde, Sheridan</cp:lastModifiedBy>
  <cp:revision>11</cp:revision>
  <dcterms:created xsi:type="dcterms:W3CDTF">2024-01-03T15:06:08Z</dcterms:created>
  <dcterms:modified xsi:type="dcterms:W3CDTF">2024-01-20T11:16:15Z</dcterms:modified>
</cp:coreProperties>
</file>