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4" r:id="rId4"/>
  </p:sldMasterIdLst>
  <p:sldIdLst>
    <p:sldId id="256" r:id="rId5"/>
    <p:sldId id="257" r:id="rId6"/>
    <p:sldId id="258" r:id="rId7"/>
    <p:sldId id="261" r:id="rId8"/>
    <p:sldId id="262" r:id="rId9"/>
    <p:sldId id="274" r:id="rId10"/>
    <p:sldId id="263" r:id="rId11"/>
    <p:sldId id="264" r:id="rId12"/>
    <p:sldId id="269" r:id="rId13"/>
    <p:sldId id="268" r:id="rId14"/>
    <p:sldId id="272" r:id="rId15"/>
    <p:sldId id="270" r:id="rId16"/>
    <p:sldId id="277" r:id="rId17"/>
    <p:sldId id="276" r:id="rId18"/>
    <p:sldId id="271"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9E0F1E-955C-4D8D-B4DA-FCB4F542EC7F}" v="173" dt="2020-11-30T20:19:53.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6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ique yallop" userId="3b6b67c3259d496f" providerId="LiveId" clId="{EE9E0F1E-955C-4D8D-B4DA-FCB4F542EC7F}"/>
    <pc:docChg chg="undo custSel mod addSld delSld modSld">
      <pc:chgData name="angelique yallop" userId="3b6b67c3259d496f" providerId="LiveId" clId="{EE9E0F1E-955C-4D8D-B4DA-FCB4F542EC7F}" dt="2020-11-30T21:18:46.409" v="1847" actId="20577"/>
      <pc:docMkLst>
        <pc:docMk/>
      </pc:docMkLst>
      <pc:sldChg chg="modSp add del">
        <pc:chgData name="angelique yallop" userId="3b6b67c3259d496f" providerId="LiveId" clId="{EE9E0F1E-955C-4D8D-B4DA-FCB4F542EC7F}" dt="2020-11-30T20:19:53.843" v="1837" actId="14100"/>
        <pc:sldMkLst>
          <pc:docMk/>
          <pc:sldMk cId="1757223262" sldId="256"/>
        </pc:sldMkLst>
        <pc:picChg chg="mod">
          <ac:chgData name="angelique yallop" userId="3b6b67c3259d496f" providerId="LiveId" clId="{EE9E0F1E-955C-4D8D-B4DA-FCB4F542EC7F}" dt="2020-11-30T20:19:53.843" v="1837" actId="14100"/>
          <ac:picMkLst>
            <pc:docMk/>
            <pc:sldMk cId="1757223262" sldId="256"/>
            <ac:picMk id="3" creationId="{F6FA205B-698C-49FA-AB86-6EAE3ED366EC}"/>
          </ac:picMkLst>
        </pc:picChg>
      </pc:sldChg>
      <pc:sldChg chg="addSp">
        <pc:chgData name="angelique yallop" userId="3b6b67c3259d496f" providerId="LiveId" clId="{EE9E0F1E-955C-4D8D-B4DA-FCB4F542EC7F}" dt="2020-11-30T20:03:38.159" v="1819"/>
        <pc:sldMkLst>
          <pc:docMk/>
          <pc:sldMk cId="2901171462" sldId="256"/>
        </pc:sldMkLst>
        <pc:picChg chg="add">
          <ac:chgData name="angelique yallop" userId="3b6b67c3259d496f" providerId="LiveId" clId="{EE9E0F1E-955C-4D8D-B4DA-FCB4F542EC7F}" dt="2020-11-30T20:03:38.159" v="1819"/>
          <ac:picMkLst>
            <pc:docMk/>
            <pc:sldMk cId="2901171462" sldId="256"/>
            <ac:picMk id="3" creationId="{F6FA205B-698C-49FA-AB86-6EAE3ED366EC}"/>
          </ac:picMkLst>
        </pc:picChg>
      </pc:sldChg>
      <pc:sldChg chg="modSp mod">
        <pc:chgData name="angelique yallop" userId="3b6b67c3259d496f" providerId="LiveId" clId="{EE9E0F1E-955C-4D8D-B4DA-FCB4F542EC7F}" dt="2020-11-30T13:34:36.824" v="1229" actId="20577"/>
        <pc:sldMkLst>
          <pc:docMk/>
          <pc:sldMk cId="1517706464" sldId="261"/>
        </pc:sldMkLst>
        <pc:spChg chg="mod">
          <ac:chgData name="angelique yallop" userId="3b6b67c3259d496f" providerId="LiveId" clId="{EE9E0F1E-955C-4D8D-B4DA-FCB4F542EC7F}" dt="2020-11-30T13:27:41.282" v="1148" actId="1076"/>
          <ac:spMkLst>
            <pc:docMk/>
            <pc:sldMk cId="1517706464" sldId="261"/>
            <ac:spMk id="3" creationId="{0EAC648E-5083-49E0-9D6D-E3E010CB7489}"/>
          </ac:spMkLst>
        </pc:spChg>
        <pc:spChg chg="mod">
          <ac:chgData name="angelique yallop" userId="3b6b67c3259d496f" providerId="LiveId" clId="{EE9E0F1E-955C-4D8D-B4DA-FCB4F542EC7F}" dt="2020-11-30T13:34:36.824" v="1229" actId="20577"/>
          <ac:spMkLst>
            <pc:docMk/>
            <pc:sldMk cId="1517706464" sldId="261"/>
            <ac:spMk id="4" creationId="{90AEAFE0-FB06-4694-91A2-F214DB62A589}"/>
          </ac:spMkLst>
        </pc:spChg>
      </pc:sldChg>
      <pc:sldChg chg="modSp mod">
        <pc:chgData name="angelique yallop" userId="3b6b67c3259d496f" providerId="LiveId" clId="{EE9E0F1E-955C-4D8D-B4DA-FCB4F542EC7F}" dt="2020-11-30T13:39:32.357" v="1252" actId="1076"/>
        <pc:sldMkLst>
          <pc:docMk/>
          <pc:sldMk cId="1368121143" sldId="262"/>
        </pc:sldMkLst>
        <pc:spChg chg="mod">
          <ac:chgData name="angelique yallop" userId="3b6b67c3259d496f" providerId="LiveId" clId="{EE9E0F1E-955C-4D8D-B4DA-FCB4F542EC7F}" dt="2020-11-30T13:38:55.276" v="1244" actId="1076"/>
          <ac:spMkLst>
            <pc:docMk/>
            <pc:sldMk cId="1368121143" sldId="262"/>
            <ac:spMk id="6" creationId="{2B2B4C65-657E-4472-95B4-125949EBA7CF}"/>
          </ac:spMkLst>
        </pc:spChg>
        <pc:spChg chg="mod">
          <ac:chgData name="angelique yallop" userId="3b6b67c3259d496f" providerId="LiveId" clId="{EE9E0F1E-955C-4D8D-B4DA-FCB4F542EC7F}" dt="2020-11-30T13:39:12.721" v="1247" actId="1076"/>
          <ac:spMkLst>
            <pc:docMk/>
            <pc:sldMk cId="1368121143" sldId="262"/>
            <ac:spMk id="7" creationId="{143F5F19-C8DE-42A8-BCEB-AEF9C5448CBC}"/>
          </ac:spMkLst>
        </pc:spChg>
        <pc:picChg chg="mod">
          <ac:chgData name="angelique yallop" userId="3b6b67c3259d496f" providerId="LiveId" clId="{EE9E0F1E-955C-4D8D-B4DA-FCB4F542EC7F}" dt="2020-11-30T13:39:29.415" v="1251" actId="1076"/>
          <ac:picMkLst>
            <pc:docMk/>
            <pc:sldMk cId="1368121143" sldId="262"/>
            <ac:picMk id="6146" creationId="{FE27ED7E-1157-4D65-AE6D-E9AD32BABF70}"/>
          </ac:picMkLst>
        </pc:picChg>
        <pc:picChg chg="mod">
          <ac:chgData name="angelique yallop" userId="3b6b67c3259d496f" providerId="LiveId" clId="{EE9E0F1E-955C-4D8D-B4DA-FCB4F542EC7F}" dt="2020-11-30T13:39:25.476" v="1250" actId="1076"/>
          <ac:picMkLst>
            <pc:docMk/>
            <pc:sldMk cId="1368121143" sldId="262"/>
            <ac:picMk id="7170" creationId="{9DD73402-1553-4D31-BF81-3ACAB89F8752}"/>
          </ac:picMkLst>
        </pc:picChg>
        <pc:picChg chg="mod">
          <ac:chgData name="angelique yallop" userId="3b6b67c3259d496f" providerId="LiveId" clId="{EE9E0F1E-955C-4D8D-B4DA-FCB4F542EC7F}" dt="2020-11-30T13:39:23.675" v="1249" actId="1076"/>
          <ac:picMkLst>
            <pc:docMk/>
            <pc:sldMk cId="1368121143" sldId="262"/>
            <ac:picMk id="8194" creationId="{1CC16041-8D20-473F-996A-4FA9B1F65789}"/>
          </ac:picMkLst>
        </pc:picChg>
        <pc:picChg chg="mod">
          <ac:chgData name="angelique yallop" userId="3b6b67c3259d496f" providerId="LiveId" clId="{EE9E0F1E-955C-4D8D-B4DA-FCB4F542EC7F}" dt="2020-11-30T13:39:32.357" v="1252" actId="1076"/>
          <ac:picMkLst>
            <pc:docMk/>
            <pc:sldMk cId="1368121143" sldId="262"/>
            <ac:picMk id="9218" creationId="{47733D01-E8DD-408A-8FB3-D74D89090733}"/>
          </ac:picMkLst>
        </pc:picChg>
      </pc:sldChg>
      <pc:sldChg chg="modSp mod">
        <pc:chgData name="angelique yallop" userId="3b6b67c3259d496f" providerId="LiveId" clId="{EE9E0F1E-955C-4D8D-B4DA-FCB4F542EC7F}" dt="2020-11-30T21:18:46.409" v="1847" actId="20577"/>
        <pc:sldMkLst>
          <pc:docMk/>
          <pc:sldMk cId="275857929" sldId="263"/>
        </pc:sldMkLst>
        <pc:spChg chg="mod">
          <ac:chgData name="angelique yallop" userId="3b6b67c3259d496f" providerId="LiveId" clId="{EE9E0F1E-955C-4D8D-B4DA-FCB4F542EC7F}" dt="2020-11-30T21:18:46.409" v="1847" actId="20577"/>
          <ac:spMkLst>
            <pc:docMk/>
            <pc:sldMk cId="275857929" sldId="263"/>
            <ac:spMk id="7" creationId="{60B3A20F-54BD-4760-A706-940996F82560}"/>
          </ac:spMkLst>
        </pc:spChg>
      </pc:sldChg>
      <pc:sldChg chg="modSp mod">
        <pc:chgData name="angelique yallop" userId="3b6b67c3259d496f" providerId="LiveId" clId="{EE9E0F1E-955C-4D8D-B4DA-FCB4F542EC7F}" dt="2020-11-30T11:07:10.904" v="786" actId="20577"/>
        <pc:sldMkLst>
          <pc:docMk/>
          <pc:sldMk cId="1539585448" sldId="264"/>
        </pc:sldMkLst>
        <pc:spChg chg="mod">
          <ac:chgData name="angelique yallop" userId="3b6b67c3259d496f" providerId="LiveId" clId="{EE9E0F1E-955C-4D8D-B4DA-FCB4F542EC7F}" dt="2020-11-30T11:07:10.904" v="786" actId="20577"/>
          <ac:spMkLst>
            <pc:docMk/>
            <pc:sldMk cId="1539585448" sldId="264"/>
            <ac:spMk id="3" creationId="{7CD9F950-8287-4231-A2B3-56DFE27EF57D}"/>
          </ac:spMkLst>
        </pc:spChg>
      </pc:sldChg>
      <pc:sldChg chg="modSp mod">
        <pc:chgData name="angelique yallop" userId="3b6b67c3259d496f" providerId="LiveId" clId="{EE9E0F1E-955C-4D8D-B4DA-FCB4F542EC7F}" dt="2020-11-30T10:06:54.740" v="256" actId="1076"/>
        <pc:sldMkLst>
          <pc:docMk/>
          <pc:sldMk cId="1943547347" sldId="268"/>
        </pc:sldMkLst>
        <pc:spChg chg="mod">
          <ac:chgData name="angelique yallop" userId="3b6b67c3259d496f" providerId="LiveId" clId="{EE9E0F1E-955C-4D8D-B4DA-FCB4F542EC7F}" dt="2020-11-30T10:06:54.740" v="256" actId="1076"/>
          <ac:spMkLst>
            <pc:docMk/>
            <pc:sldMk cId="1943547347" sldId="268"/>
            <ac:spMk id="4" creationId="{B41CBD61-D15A-4F03-A3A0-A0EB350BE00C}"/>
          </ac:spMkLst>
        </pc:spChg>
      </pc:sldChg>
      <pc:sldChg chg="modSp">
        <pc:chgData name="angelique yallop" userId="3b6b67c3259d496f" providerId="LiveId" clId="{EE9E0F1E-955C-4D8D-B4DA-FCB4F542EC7F}" dt="2020-11-30T11:31:48.632" v="838" actId="20577"/>
        <pc:sldMkLst>
          <pc:docMk/>
          <pc:sldMk cId="3207015173" sldId="271"/>
        </pc:sldMkLst>
        <pc:graphicFrameChg chg="mod">
          <ac:chgData name="angelique yallop" userId="3b6b67c3259d496f" providerId="LiveId" clId="{EE9E0F1E-955C-4D8D-B4DA-FCB4F542EC7F}" dt="2020-11-30T11:31:48.632" v="838" actId="20577"/>
          <ac:graphicFrameMkLst>
            <pc:docMk/>
            <pc:sldMk cId="3207015173" sldId="271"/>
            <ac:graphicFrameMk id="3" creationId="{8FD79F2A-E787-41B3-8385-15670FE54B6F}"/>
          </ac:graphicFrameMkLst>
        </pc:graphicFrameChg>
      </pc:sldChg>
      <pc:sldChg chg="addSp delSp modSp mod">
        <pc:chgData name="angelique yallop" userId="3b6b67c3259d496f" providerId="LiveId" clId="{EE9E0F1E-955C-4D8D-B4DA-FCB4F542EC7F}" dt="2020-11-30T13:51:26.643" v="1335" actId="20577"/>
        <pc:sldMkLst>
          <pc:docMk/>
          <pc:sldMk cId="3434835263" sldId="273"/>
        </pc:sldMkLst>
        <pc:spChg chg="add del">
          <ac:chgData name="angelique yallop" userId="3b6b67c3259d496f" providerId="LiveId" clId="{EE9E0F1E-955C-4D8D-B4DA-FCB4F542EC7F}" dt="2020-11-30T12:51:57.495" v="940" actId="478"/>
          <ac:spMkLst>
            <pc:docMk/>
            <pc:sldMk cId="3434835263" sldId="273"/>
            <ac:spMk id="4" creationId="{580D3241-861A-4C5F-8FD1-641A03B89C7F}"/>
          </ac:spMkLst>
        </pc:spChg>
        <pc:spChg chg="add mod">
          <ac:chgData name="angelique yallop" userId="3b6b67c3259d496f" providerId="LiveId" clId="{EE9E0F1E-955C-4D8D-B4DA-FCB4F542EC7F}" dt="2020-11-30T13:51:26.643" v="1335" actId="20577"/>
          <ac:spMkLst>
            <pc:docMk/>
            <pc:sldMk cId="3434835263" sldId="273"/>
            <ac:spMk id="6" creationId="{5D8D3C71-20E1-42F5-8A49-419B3457EEE9}"/>
          </ac:spMkLst>
        </pc:spChg>
        <pc:spChg chg="add del mod">
          <ac:chgData name="angelique yallop" userId="3b6b67c3259d496f" providerId="LiveId" clId="{EE9E0F1E-955C-4D8D-B4DA-FCB4F542EC7F}" dt="2020-11-30T13:15:41.050" v="1083" actId="478"/>
          <ac:spMkLst>
            <pc:docMk/>
            <pc:sldMk cId="3434835263" sldId="273"/>
            <ac:spMk id="8" creationId="{F0FAE3A1-C420-4BD1-A269-223EB6094815}"/>
          </ac:spMkLst>
        </pc:spChg>
      </pc:sldChg>
      <pc:sldChg chg="modSp del mod">
        <pc:chgData name="angelique yallop" userId="3b6b67c3259d496f" providerId="LiveId" clId="{EE9E0F1E-955C-4D8D-B4DA-FCB4F542EC7F}" dt="2020-11-30T11:06:31.768" v="784" actId="47"/>
        <pc:sldMkLst>
          <pc:docMk/>
          <pc:sldMk cId="1734174461" sldId="275"/>
        </pc:sldMkLst>
        <pc:spChg chg="mod">
          <ac:chgData name="angelique yallop" userId="3b6b67c3259d496f" providerId="LiveId" clId="{EE9E0F1E-955C-4D8D-B4DA-FCB4F542EC7F}" dt="2020-11-30T10:47:19.761" v="451" actId="20577"/>
          <ac:spMkLst>
            <pc:docMk/>
            <pc:sldMk cId="1734174461" sldId="275"/>
            <ac:spMk id="4" creationId="{E924CB39-947E-42FD-8A3D-B9A678F260D4}"/>
          </ac:spMkLst>
        </pc:spChg>
      </pc:sldChg>
      <pc:sldChg chg="addSp delSp modSp mod">
        <pc:chgData name="angelique yallop" userId="3b6b67c3259d496f" providerId="LiveId" clId="{EE9E0F1E-955C-4D8D-B4DA-FCB4F542EC7F}" dt="2020-11-30T19:51:51.472" v="1818" actId="1076"/>
        <pc:sldMkLst>
          <pc:docMk/>
          <pc:sldMk cId="1934136376" sldId="276"/>
        </pc:sldMkLst>
        <pc:spChg chg="mod">
          <ac:chgData name="angelique yallop" userId="3b6b67c3259d496f" providerId="LiveId" clId="{EE9E0F1E-955C-4D8D-B4DA-FCB4F542EC7F}" dt="2020-11-30T19:51:51.472" v="1818" actId="1076"/>
          <ac:spMkLst>
            <pc:docMk/>
            <pc:sldMk cId="1934136376" sldId="276"/>
            <ac:spMk id="3" creationId="{2B6EE898-A1CB-43D8-BD5E-DD9F0DE6156D}"/>
          </ac:spMkLst>
        </pc:spChg>
        <pc:spChg chg="mod">
          <ac:chgData name="angelique yallop" userId="3b6b67c3259d496f" providerId="LiveId" clId="{EE9E0F1E-955C-4D8D-B4DA-FCB4F542EC7F}" dt="2020-11-30T10:46:04.693" v="405" actId="20577"/>
          <ac:spMkLst>
            <pc:docMk/>
            <pc:sldMk cId="1934136376" sldId="276"/>
            <ac:spMk id="4" creationId="{9FAE5F3C-1C77-43CB-8BF6-223F0A4E90BC}"/>
          </ac:spMkLst>
        </pc:spChg>
        <pc:spChg chg="add mod">
          <ac:chgData name="angelique yallop" userId="3b6b67c3259d496f" providerId="LiveId" clId="{EE9E0F1E-955C-4D8D-B4DA-FCB4F542EC7F}" dt="2020-11-30T12:33:01.537" v="876" actId="1076"/>
          <ac:spMkLst>
            <pc:docMk/>
            <pc:sldMk cId="1934136376" sldId="276"/>
            <ac:spMk id="16" creationId="{DBFD75A5-36FF-4270-BD52-437D2CEA3D9F}"/>
          </ac:spMkLst>
        </pc:spChg>
        <pc:spChg chg="add del mod">
          <ac:chgData name="angelique yallop" userId="3b6b67c3259d496f" providerId="LiveId" clId="{EE9E0F1E-955C-4D8D-B4DA-FCB4F542EC7F}" dt="2020-11-30T10:49:07.680" v="525" actId="478"/>
          <ac:spMkLst>
            <pc:docMk/>
            <pc:sldMk cId="1934136376" sldId="276"/>
            <ac:spMk id="18" creationId="{8C4AEE31-AEA0-44DC-9CAB-53A1F6338827}"/>
          </ac:spMkLst>
        </pc:spChg>
        <pc:spChg chg="add del mod">
          <ac:chgData name="angelique yallop" userId="3b6b67c3259d496f" providerId="LiveId" clId="{EE9E0F1E-955C-4D8D-B4DA-FCB4F542EC7F}" dt="2020-11-30T11:09:35.951" v="834" actId="478"/>
          <ac:spMkLst>
            <pc:docMk/>
            <pc:sldMk cId="1934136376" sldId="276"/>
            <ac:spMk id="20" creationId="{8A4E1740-6BCB-4703-8248-973A115D0E1E}"/>
          </ac:spMkLst>
        </pc:spChg>
      </pc:sldChg>
      <pc:sldChg chg="addSp delSp modSp mod setBg">
        <pc:chgData name="angelique yallop" userId="3b6b67c3259d496f" providerId="LiveId" clId="{EE9E0F1E-955C-4D8D-B4DA-FCB4F542EC7F}" dt="2020-11-30T19:51:02.514" v="1817" actId="20577"/>
        <pc:sldMkLst>
          <pc:docMk/>
          <pc:sldMk cId="3122292752" sldId="277"/>
        </pc:sldMkLst>
        <pc:spChg chg="add mod">
          <ac:chgData name="angelique yallop" userId="3b6b67c3259d496f" providerId="LiveId" clId="{EE9E0F1E-955C-4D8D-B4DA-FCB4F542EC7F}" dt="2020-11-30T09:54:09.113" v="254" actId="255"/>
          <ac:spMkLst>
            <pc:docMk/>
            <pc:sldMk cId="3122292752" sldId="277"/>
            <ac:spMk id="2" creationId="{4474663F-3252-433B-A2A0-DC69992E78B2}"/>
          </ac:spMkLst>
        </pc:spChg>
        <pc:spChg chg="mod">
          <ac:chgData name="angelique yallop" userId="3b6b67c3259d496f" providerId="LiveId" clId="{EE9E0F1E-955C-4D8D-B4DA-FCB4F542EC7F}" dt="2020-11-30T11:04:47.282" v="713" actId="1035"/>
          <ac:spMkLst>
            <pc:docMk/>
            <pc:sldMk cId="3122292752" sldId="277"/>
            <ac:spMk id="3" creationId="{37FD3045-F539-4D15-BBE8-6D2BE5B381F4}"/>
          </ac:spMkLst>
        </pc:spChg>
        <pc:spChg chg="mod">
          <ac:chgData name="angelique yallop" userId="3b6b67c3259d496f" providerId="LiveId" clId="{EE9E0F1E-955C-4D8D-B4DA-FCB4F542EC7F}" dt="2020-11-30T19:51:02.514" v="1817" actId="20577"/>
          <ac:spMkLst>
            <pc:docMk/>
            <pc:sldMk cId="3122292752" sldId="277"/>
            <ac:spMk id="5" creationId="{1B765D7F-E7E7-425E-B83E-E0B3A40F88ED}"/>
          </ac:spMkLst>
        </pc:spChg>
        <pc:spChg chg="add del">
          <ac:chgData name="angelique yallop" userId="3b6b67c3259d496f" providerId="LiveId" clId="{EE9E0F1E-955C-4D8D-B4DA-FCB4F542EC7F}" dt="2020-11-30T09:49:58.335" v="167" actId="26606"/>
          <ac:spMkLst>
            <pc:docMk/>
            <pc:sldMk cId="3122292752" sldId="277"/>
            <ac:spMk id="14" creationId="{4FA533C5-33E3-4611-AF9F-72811D8B26A6}"/>
          </ac:spMkLst>
        </pc:spChg>
        <pc:spChg chg="add del">
          <ac:chgData name="angelique yallop" userId="3b6b67c3259d496f" providerId="LiveId" clId="{EE9E0F1E-955C-4D8D-B4DA-FCB4F542EC7F}" dt="2020-11-30T09:49:58.335" v="167" actId="26606"/>
          <ac:spMkLst>
            <pc:docMk/>
            <pc:sldMk cId="3122292752" sldId="277"/>
            <ac:spMk id="20" creationId="{87F0FDC4-AD8C-47D9-9131-623C98ADB0AE}"/>
          </ac:spMkLst>
        </pc:spChg>
        <pc:spChg chg="add del">
          <ac:chgData name="angelique yallop" userId="3b6b67c3259d496f" providerId="LiveId" clId="{EE9E0F1E-955C-4D8D-B4DA-FCB4F542EC7F}" dt="2020-11-30T09:49:58.335" v="167" actId="26606"/>
          <ac:spMkLst>
            <pc:docMk/>
            <pc:sldMk cId="3122292752" sldId="277"/>
            <ac:spMk id="22" creationId="{923E8915-D2AA-4327-A45A-972C3CA9574B}"/>
          </ac:spMkLst>
        </pc:spChg>
        <pc:spChg chg="add del">
          <ac:chgData name="angelique yallop" userId="3b6b67c3259d496f" providerId="LiveId" clId="{EE9E0F1E-955C-4D8D-B4DA-FCB4F542EC7F}" dt="2020-11-30T09:49:58.335" v="167" actId="26606"/>
          <ac:spMkLst>
            <pc:docMk/>
            <pc:sldMk cId="3122292752" sldId="277"/>
            <ac:spMk id="24" creationId="{8302FC3C-9804-4950-B721-5FD704BA6065}"/>
          </ac:spMkLst>
        </pc:spChg>
        <pc:spChg chg="add del">
          <ac:chgData name="angelique yallop" userId="3b6b67c3259d496f" providerId="LiveId" clId="{EE9E0F1E-955C-4D8D-B4DA-FCB4F542EC7F}" dt="2020-11-30T09:49:58.335" v="167" actId="26606"/>
          <ac:spMkLst>
            <pc:docMk/>
            <pc:sldMk cId="3122292752" sldId="277"/>
            <ac:spMk id="30" creationId="{F3798573-F27B-47EB-8EA4-7EE34954C2D6}"/>
          </ac:spMkLst>
        </pc:spChg>
        <pc:spChg chg="add del">
          <ac:chgData name="angelique yallop" userId="3b6b67c3259d496f" providerId="LiveId" clId="{EE9E0F1E-955C-4D8D-B4DA-FCB4F542EC7F}" dt="2020-11-30T09:51:45.090" v="201" actId="26606"/>
          <ac:spMkLst>
            <pc:docMk/>
            <pc:sldMk cId="3122292752" sldId="277"/>
            <ac:spMk id="39" creationId="{4FA533C5-33E3-4611-AF9F-72811D8B26A6}"/>
          </ac:spMkLst>
        </pc:spChg>
        <pc:spChg chg="add del">
          <ac:chgData name="angelique yallop" userId="3b6b67c3259d496f" providerId="LiveId" clId="{EE9E0F1E-955C-4D8D-B4DA-FCB4F542EC7F}" dt="2020-11-30T09:51:45.090" v="201" actId="26606"/>
          <ac:spMkLst>
            <pc:docMk/>
            <pc:sldMk cId="3122292752" sldId="277"/>
            <ac:spMk id="45" creationId="{87F0FDC4-AD8C-47D9-9131-623C98ADB0AE}"/>
          </ac:spMkLst>
        </pc:spChg>
        <pc:spChg chg="add del">
          <ac:chgData name="angelique yallop" userId="3b6b67c3259d496f" providerId="LiveId" clId="{EE9E0F1E-955C-4D8D-B4DA-FCB4F542EC7F}" dt="2020-11-30T09:51:45.090" v="201" actId="26606"/>
          <ac:spMkLst>
            <pc:docMk/>
            <pc:sldMk cId="3122292752" sldId="277"/>
            <ac:spMk id="47" creationId="{923E8915-D2AA-4327-A45A-972C3CA9574B}"/>
          </ac:spMkLst>
        </pc:spChg>
        <pc:spChg chg="add del">
          <ac:chgData name="angelique yallop" userId="3b6b67c3259d496f" providerId="LiveId" clId="{EE9E0F1E-955C-4D8D-B4DA-FCB4F542EC7F}" dt="2020-11-30T09:51:45.090" v="201" actId="26606"/>
          <ac:spMkLst>
            <pc:docMk/>
            <pc:sldMk cId="3122292752" sldId="277"/>
            <ac:spMk id="49" creationId="{8302FC3C-9804-4950-B721-5FD704BA6065}"/>
          </ac:spMkLst>
        </pc:spChg>
        <pc:spChg chg="add del">
          <ac:chgData name="angelique yallop" userId="3b6b67c3259d496f" providerId="LiveId" clId="{EE9E0F1E-955C-4D8D-B4DA-FCB4F542EC7F}" dt="2020-11-30T09:51:45.090" v="201" actId="26606"/>
          <ac:spMkLst>
            <pc:docMk/>
            <pc:sldMk cId="3122292752" sldId="277"/>
            <ac:spMk id="55" creationId="{F3798573-F27B-47EB-8EA4-7EE34954C2D6}"/>
          </ac:spMkLst>
        </pc:spChg>
        <pc:spChg chg="add">
          <ac:chgData name="angelique yallop" userId="3b6b67c3259d496f" providerId="LiveId" clId="{EE9E0F1E-955C-4D8D-B4DA-FCB4F542EC7F}" dt="2020-11-30T09:51:45.090" v="201" actId="26606"/>
          <ac:spMkLst>
            <pc:docMk/>
            <pc:sldMk cId="3122292752" sldId="277"/>
            <ac:spMk id="64" creationId="{4FA533C5-33E3-4611-AF9F-72811D8B26A6}"/>
          </ac:spMkLst>
        </pc:spChg>
        <pc:spChg chg="add">
          <ac:chgData name="angelique yallop" userId="3b6b67c3259d496f" providerId="LiveId" clId="{EE9E0F1E-955C-4D8D-B4DA-FCB4F542EC7F}" dt="2020-11-30T09:51:45.090" v="201" actId="26606"/>
          <ac:spMkLst>
            <pc:docMk/>
            <pc:sldMk cId="3122292752" sldId="277"/>
            <ac:spMk id="70" creationId="{87F0FDC4-AD8C-47D9-9131-623C98ADB0AE}"/>
          </ac:spMkLst>
        </pc:spChg>
        <pc:spChg chg="add">
          <ac:chgData name="angelique yallop" userId="3b6b67c3259d496f" providerId="LiveId" clId="{EE9E0F1E-955C-4D8D-B4DA-FCB4F542EC7F}" dt="2020-11-30T09:51:45.090" v="201" actId="26606"/>
          <ac:spMkLst>
            <pc:docMk/>
            <pc:sldMk cId="3122292752" sldId="277"/>
            <ac:spMk id="72" creationId="{0D9B8FD4-CDEB-4EB4-B4DE-C89E11938958}"/>
          </ac:spMkLst>
        </pc:spChg>
        <pc:spChg chg="add">
          <ac:chgData name="angelique yallop" userId="3b6b67c3259d496f" providerId="LiveId" clId="{EE9E0F1E-955C-4D8D-B4DA-FCB4F542EC7F}" dt="2020-11-30T09:51:45.090" v="201" actId="26606"/>
          <ac:spMkLst>
            <pc:docMk/>
            <pc:sldMk cId="3122292752" sldId="277"/>
            <ac:spMk id="74" creationId="{5A2E3D1D-9E9F-4739-BA14-D4D7FA9FBDD1}"/>
          </ac:spMkLst>
        </pc:spChg>
        <pc:spChg chg="add">
          <ac:chgData name="angelique yallop" userId="3b6b67c3259d496f" providerId="LiveId" clId="{EE9E0F1E-955C-4D8D-B4DA-FCB4F542EC7F}" dt="2020-11-30T09:51:45.090" v="201" actId="26606"/>
          <ac:spMkLst>
            <pc:docMk/>
            <pc:sldMk cId="3122292752" sldId="277"/>
            <ac:spMk id="76" creationId="{1FFB365B-E9DC-4859-B8AB-CB83EEBE4E28}"/>
          </ac:spMkLst>
        </pc:spChg>
        <pc:spChg chg="add">
          <ac:chgData name="angelique yallop" userId="3b6b67c3259d496f" providerId="LiveId" clId="{EE9E0F1E-955C-4D8D-B4DA-FCB4F542EC7F}" dt="2020-11-30T09:51:45.090" v="201" actId="26606"/>
          <ac:spMkLst>
            <pc:docMk/>
            <pc:sldMk cId="3122292752" sldId="277"/>
            <ac:spMk id="78" creationId="{8ADAB9C8-EB37-4914-A699-C716FC8FE4FE}"/>
          </ac:spMkLst>
        </pc:spChg>
        <pc:picChg chg="add del">
          <ac:chgData name="angelique yallop" userId="3b6b67c3259d496f" providerId="LiveId" clId="{EE9E0F1E-955C-4D8D-B4DA-FCB4F542EC7F}" dt="2020-11-30T09:49:58.335" v="167" actId="26606"/>
          <ac:picMkLst>
            <pc:docMk/>
            <pc:sldMk cId="3122292752" sldId="277"/>
            <ac:picMk id="10" creationId="{91B28F63-CF00-448F-B141-FE33C33B1891}"/>
          </ac:picMkLst>
        </pc:picChg>
        <pc:picChg chg="add del">
          <ac:chgData name="angelique yallop" userId="3b6b67c3259d496f" providerId="LiveId" clId="{EE9E0F1E-955C-4D8D-B4DA-FCB4F542EC7F}" dt="2020-11-30T09:49:58.335" v="167" actId="26606"/>
          <ac:picMkLst>
            <pc:docMk/>
            <pc:sldMk cId="3122292752" sldId="277"/>
            <ac:picMk id="12" creationId="{2AE609E2-8522-44E4-9077-980E5BCF3E14}"/>
          </ac:picMkLst>
        </pc:picChg>
        <pc:picChg chg="add del">
          <ac:chgData name="angelique yallop" userId="3b6b67c3259d496f" providerId="LiveId" clId="{EE9E0F1E-955C-4D8D-B4DA-FCB4F542EC7F}" dt="2020-11-30T09:49:58.335" v="167" actId="26606"/>
          <ac:picMkLst>
            <pc:docMk/>
            <pc:sldMk cId="3122292752" sldId="277"/>
            <ac:picMk id="16" creationId="{8949AD42-25FD-4C3D-9EEE-B7FEC5809988}"/>
          </ac:picMkLst>
        </pc:picChg>
        <pc:picChg chg="add del">
          <ac:chgData name="angelique yallop" userId="3b6b67c3259d496f" providerId="LiveId" clId="{EE9E0F1E-955C-4D8D-B4DA-FCB4F542EC7F}" dt="2020-11-30T09:49:58.335" v="167" actId="26606"/>
          <ac:picMkLst>
            <pc:docMk/>
            <pc:sldMk cId="3122292752" sldId="277"/>
            <ac:picMk id="18" creationId="{6AC7D913-60B7-4603-881B-831DA5D3A940}"/>
          </ac:picMkLst>
        </pc:picChg>
        <pc:picChg chg="add del">
          <ac:chgData name="angelique yallop" userId="3b6b67c3259d496f" providerId="LiveId" clId="{EE9E0F1E-955C-4D8D-B4DA-FCB4F542EC7F}" dt="2020-11-30T09:49:58.335" v="167" actId="26606"/>
          <ac:picMkLst>
            <pc:docMk/>
            <pc:sldMk cId="3122292752" sldId="277"/>
            <ac:picMk id="28" creationId="{3BC6EBB2-9BDC-4075-BA6B-43A9FBF9C86C}"/>
          </ac:picMkLst>
        </pc:picChg>
        <pc:picChg chg="add del">
          <ac:chgData name="angelique yallop" userId="3b6b67c3259d496f" providerId="LiveId" clId="{EE9E0F1E-955C-4D8D-B4DA-FCB4F542EC7F}" dt="2020-11-30T09:51:45.090" v="201" actId="26606"/>
          <ac:picMkLst>
            <pc:docMk/>
            <pc:sldMk cId="3122292752" sldId="277"/>
            <ac:picMk id="35" creationId="{91B28F63-CF00-448F-B141-FE33C33B1891}"/>
          </ac:picMkLst>
        </pc:picChg>
        <pc:picChg chg="add del">
          <ac:chgData name="angelique yallop" userId="3b6b67c3259d496f" providerId="LiveId" clId="{EE9E0F1E-955C-4D8D-B4DA-FCB4F542EC7F}" dt="2020-11-30T09:51:45.090" v="201" actId="26606"/>
          <ac:picMkLst>
            <pc:docMk/>
            <pc:sldMk cId="3122292752" sldId="277"/>
            <ac:picMk id="37" creationId="{2AE609E2-8522-44E4-9077-980E5BCF3E14}"/>
          </ac:picMkLst>
        </pc:picChg>
        <pc:picChg chg="add del">
          <ac:chgData name="angelique yallop" userId="3b6b67c3259d496f" providerId="LiveId" clId="{EE9E0F1E-955C-4D8D-B4DA-FCB4F542EC7F}" dt="2020-11-30T09:51:45.090" v="201" actId="26606"/>
          <ac:picMkLst>
            <pc:docMk/>
            <pc:sldMk cId="3122292752" sldId="277"/>
            <ac:picMk id="41" creationId="{8949AD42-25FD-4C3D-9EEE-B7FEC5809988}"/>
          </ac:picMkLst>
        </pc:picChg>
        <pc:picChg chg="add del">
          <ac:chgData name="angelique yallop" userId="3b6b67c3259d496f" providerId="LiveId" clId="{EE9E0F1E-955C-4D8D-B4DA-FCB4F542EC7F}" dt="2020-11-30T09:51:45.090" v="201" actId="26606"/>
          <ac:picMkLst>
            <pc:docMk/>
            <pc:sldMk cId="3122292752" sldId="277"/>
            <ac:picMk id="43" creationId="{6AC7D913-60B7-4603-881B-831DA5D3A940}"/>
          </ac:picMkLst>
        </pc:picChg>
        <pc:picChg chg="add del">
          <ac:chgData name="angelique yallop" userId="3b6b67c3259d496f" providerId="LiveId" clId="{EE9E0F1E-955C-4D8D-B4DA-FCB4F542EC7F}" dt="2020-11-30T09:51:45.090" v="201" actId="26606"/>
          <ac:picMkLst>
            <pc:docMk/>
            <pc:sldMk cId="3122292752" sldId="277"/>
            <ac:picMk id="53" creationId="{3BC6EBB2-9BDC-4075-BA6B-43A9FBF9C86C}"/>
          </ac:picMkLst>
        </pc:picChg>
        <pc:picChg chg="add">
          <ac:chgData name="angelique yallop" userId="3b6b67c3259d496f" providerId="LiveId" clId="{EE9E0F1E-955C-4D8D-B4DA-FCB4F542EC7F}" dt="2020-11-30T09:51:45.090" v="201" actId="26606"/>
          <ac:picMkLst>
            <pc:docMk/>
            <pc:sldMk cId="3122292752" sldId="277"/>
            <ac:picMk id="60" creationId="{91B28F63-CF00-448F-B141-FE33C33B1891}"/>
          </ac:picMkLst>
        </pc:picChg>
        <pc:picChg chg="add">
          <ac:chgData name="angelique yallop" userId="3b6b67c3259d496f" providerId="LiveId" clId="{EE9E0F1E-955C-4D8D-B4DA-FCB4F542EC7F}" dt="2020-11-30T09:51:45.090" v="201" actId="26606"/>
          <ac:picMkLst>
            <pc:docMk/>
            <pc:sldMk cId="3122292752" sldId="277"/>
            <ac:picMk id="62" creationId="{2AE609E2-8522-44E4-9077-980E5BCF3E14}"/>
          </ac:picMkLst>
        </pc:picChg>
        <pc:picChg chg="add">
          <ac:chgData name="angelique yallop" userId="3b6b67c3259d496f" providerId="LiveId" clId="{EE9E0F1E-955C-4D8D-B4DA-FCB4F542EC7F}" dt="2020-11-30T09:51:45.090" v="201" actId="26606"/>
          <ac:picMkLst>
            <pc:docMk/>
            <pc:sldMk cId="3122292752" sldId="277"/>
            <ac:picMk id="66" creationId="{8949AD42-25FD-4C3D-9EEE-B7FEC5809988}"/>
          </ac:picMkLst>
        </pc:picChg>
        <pc:picChg chg="add">
          <ac:chgData name="angelique yallop" userId="3b6b67c3259d496f" providerId="LiveId" clId="{EE9E0F1E-955C-4D8D-B4DA-FCB4F542EC7F}" dt="2020-11-30T09:51:45.090" v="201" actId="26606"/>
          <ac:picMkLst>
            <pc:docMk/>
            <pc:sldMk cId="3122292752" sldId="277"/>
            <ac:picMk id="68" creationId="{6AC7D913-60B7-4603-881B-831DA5D3A940}"/>
          </ac:picMkLst>
        </pc:picChg>
        <pc:cxnChg chg="add del">
          <ac:chgData name="angelique yallop" userId="3b6b67c3259d496f" providerId="LiveId" clId="{EE9E0F1E-955C-4D8D-B4DA-FCB4F542EC7F}" dt="2020-11-30T09:49:58.335" v="167" actId="26606"/>
          <ac:cxnSpMkLst>
            <pc:docMk/>
            <pc:sldMk cId="3122292752" sldId="277"/>
            <ac:cxnSpMk id="26" creationId="{6B9695BD-ECF6-49CA-8877-8C493193C65D}"/>
          </ac:cxnSpMkLst>
        </pc:cxnChg>
        <pc:cxnChg chg="add del">
          <ac:chgData name="angelique yallop" userId="3b6b67c3259d496f" providerId="LiveId" clId="{EE9E0F1E-955C-4D8D-B4DA-FCB4F542EC7F}" dt="2020-11-30T09:51:45.090" v="201" actId="26606"/>
          <ac:cxnSpMkLst>
            <pc:docMk/>
            <pc:sldMk cId="3122292752" sldId="277"/>
            <ac:cxnSpMk id="51" creationId="{6B9695BD-ECF6-49CA-8877-8C493193C65D}"/>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E798CC-AEE1-448D-977A-D5FF37BFAF9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CCC6C13B-1521-41AE-9986-E04B7960A1F7}">
      <dgm:prSet custT="1"/>
      <dgm:spPr/>
      <dgm:t>
        <a:bodyPr/>
        <a:lstStyle/>
        <a:p>
          <a:pPr algn="l"/>
          <a:r>
            <a:rPr lang="en-GB" sz="1600" b="0" i="0" dirty="0">
              <a:latin typeface="Arial" panose="020B0604020202020204" pitchFamily="34" charset="0"/>
              <a:cs typeface="Arial" panose="020B0604020202020204" pitchFamily="34" charset="0"/>
            </a:rPr>
            <a:t>The interview process will take the following timeline following ethical approval: </a:t>
          </a:r>
          <a:endParaRPr lang="en-GB" sz="1600" dirty="0">
            <a:latin typeface="Arial" panose="020B0604020202020204" pitchFamily="34" charset="0"/>
            <a:cs typeface="Arial" panose="020B0604020202020204" pitchFamily="34" charset="0"/>
          </a:endParaRPr>
        </a:p>
      </dgm:t>
    </dgm:pt>
    <dgm:pt modelId="{28BF99D3-3732-47E3-A8E6-B18E19021A7C}" type="parTrans" cxnId="{6DAE2036-5873-45DD-9B20-51C2D4B78C1F}">
      <dgm:prSet/>
      <dgm:spPr/>
      <dgm:t>
        <a:bodyPr/>
        <a:lstStyle/>
        <a:p>
          <a:endParaRPr lang="en-GB"/>
        </a:p>
      </dgm:t>
    </dgm:pt>
    <dgm:pt modelId="{49551728-AF88-4CAA-85BA-65B895A933C2}" type="sibTrans" cxnId="{6DAE2036-5873-45DD-9B20-51C2D4B78C1F}">
      <dgm:prSet/>
      <dgm:spPr/>
      <dgm:t>
        <a:bodyPr/>
        <a:lstStyle/>
        <a:p>
          <a:endParaRPr lang="en-GB" dirty="0"/>
        </a:p>
      </dgm:t>
    </dgm:pt>
    <dgm:pt modelId="{8DA678B7-8A2A-4633-AE09-FCEA426B3ECC}">
      <dgm:prSet/>
      <dgm:spPr/>
      <dgm:t>
        <a:bodyPr/>
        <a:lstStyle/>
        <a:p>
          <a:endParaRPr lang="en-GB" dirty="0"/>
        </a:p>
      </dgm:t>
    </dgm:pt>
    <dgm:pt modelId="{06EC22BD-341B-4E9B-B2DC-254FFF9B66EA}" type="parTrans" cxnId="{A1A47626-6A6E-409D-95AE-01F89B5E8324}">
      <dgm:prSet/>
      <dgm:spPr/>
      <dgm:t>
        <a:bodyPr/>
        <a:lstStyle/>
        <a:p>
          <a:endParaRPr lang="en-GB"/>
        </a:p>
      </dgm:t>
    </dgm:pt>
    <dgm:pt modelId="{163FD9ED-99B3-4812-BF28-16882A27BFAA}" type="sibTrans" cxnId="{A1A47626-6A6E-409D-95AE-01F89B5E8324}">
      <dgm:prSet/>
      <dgm:spPr/>
      <dgm:t>
        <a:bodyPr/>
        <a:lstStyle/>
        <a:p>
          <a:endParaRPr lang="en-GB" dirty="0"/>
        </a:p>
      </dgm:t>
    </dgm:pt>
    <dgm:pt modelId="{5ACD7F4E-167F-453D-BA10-50F953B5AF99}">
      <dgm:prSet/>
      <dgm:spPr/>
      <dgm:t>
        <a:bodyPr/>
        <a:lstStyle/>
        <a:p>
          <a:endParaRPr lang="en-GB" dirty="0"/>
        </a:p>
      </dgm:t>
    </dgm:pt>
    <dgm:pt modelId="{0EEA3794-3521-43EC-8A5B-CC17440E55FB}" type="parTrans" cxnId="{F3FD381C-5AEB-4B7F-BF6A-FE72CD8D5877}">
      <dgm:prSet/>
      <dgm:spPr/>
      <dgm:t>
        <a:bodyPr/>
        <a:lstStyle/>
        <a:p>
          <a:endParaRPr lang="en-GB"/>
        </a:p>
      </dgm:t>
    </dgm:pt>
    <dgm:pt modelId="{18E0A75C-D0FB-4133-8188-CFC1B34C9091}" type="sibTrans" cxnId="{F3FD381C-5AEB-4B7F-BF6A-FE72CD8D5877}">
      <dgm:prSet/>
      <dgm:spPr/>
      <dgm:t>
        <a:bodyPr/>
        <a:lstStyle/>
        <a:p>
          <a:endParaRPr lang="en-GB" dirty="0"/>
        </a:p>
      </dgm:t>
    </dgm:pt>
    <dgm:pt modelId="{E82F5951-2E52-4AC8-94C7-CE77B9E8F1A4}">
      <dgm:prSet/>
      <dgm:spPr/>
      <dgm:t>
        <a:bodyPr/>
        <a:lstStyle/>
        <a:p>
          <a:endParaRPr lang="en-GB" dirty="0"/>
        </a:p>
      </dgm:t>
    </dgm:pt>
    <dgm:pt modelId="{E032401E-A388-4E15-838B-7243CFDED00B}" type="parTrans" cxnId="{CCFEA941-C12C-4686-BE0C-BB1EB5D86BE1}">
      <dgm:prSet/>
      <dgm:spPr/>
      <dgm:t>
        <a:bodyPr/>
        <a:lstStyle/>
        <a:p>
          <a:endParaRPr lang="en-GB"/>
        </a:p>
      </dgm:t>
    </dgm:pt>
    <dgm:pt modelId="{24719061-EF47-4937-A577-308E3269D189}" type="sibTrans" cxnId="{CCFEA941-C12C-4686-BE0C-BB1EB5D86BE1}">
      <dgm:prSet/>
      <dgm:spPr/>
      <dgm:t>
        <a:bodyPr/>
        <a:lstStyle/>
        <a:p>
          <a:endParaRPr lang="en-GB" dirty="0"/>
        </a:p>
      </dgm:t>
    </dgm:pt>
    <dgm:pt modelId="{BE8540E1-6BEA-4280-B5E7-5B3CD186F8BA}">
      <dgm:prSet/>
      <dgm:spPr/>
      <dgm:t>
        <a:bodyPr/>
        <a:lstStyle/>
        <a:p>
          <a:endParaRPr lang="en-GB" dirty="0"/>
        </a:p>
      </dgm:t>
    </dgm:pt>
    <dgm:pt modelId="{742CFA46-784A-48DB-833E-38271E6F92B4}" type="parTrans" cxnId="{AC567E6B-9B4F-4940-AB40-FAB8C5AD8656}">
      <dgm:prSet/>
      <dgm:spPr/>
      <dgm:t>
        <a:bodyPr/>
        <a:lstStyle/>
        <a:p>
          <a:endParaRPr lang="en-GB"/>
        </a:p>
      </dgm:t>
    </dgm:pt>
    <dgm:pt modelId="{14E640A6-0538-4CB7-9E5E-4AC384C86E99}" type="sibTrans" cxnId="{AC567E6B-9B4F-4940-AB40-FAB8C5AD8656}">
      <dgm:prSet/>
      <dgm:spPr/>
      <dgm:t>
        <a:bodyPr/>
        <a:lstStyle/>
        <a:p>
          <a:endParaRPr lang="en-GB"/>
        </a:p>
      </dgm:t>
    </dgm:pt>
    <dgm:pt modelId="{53A43D66-6876-41E6-BA3B-B331DF45EE2E}">
      <dgm:prSet/>
      <dgm:spPr/>
      <dgm:t>
        <a:bodyPr/>
        <a:lstStyle/>
        <a:p>
          <a:endParaRPr lang="en-GB"/>
        </a:p>
      </dgm:t>
    </dgm:pt>
    <dgm:pt modelId="{6A0C1D55-3A09-40F2-9231-0A337E159B33}" type="parTrans" cxnId="{D855AC40-F86E-4082-9E74-FF4B9C9B395C}">
      <dgm:prSet/>
      <dgm:spPr/>
      <dgm:t>
        <a:bodyPr/>
        <a:lstStyle/>
        <a:p>
          <a:endParaRPr lang="en-GB"/>
        </a:p>
      </dgm:t>
    </dgm:pt>
    <dgm:pt modelId="{A1E4C23B-6DEA-496C-934E-A8F33E944397}" type="sibTrans" cxnId="{D855AC40-F86E-4082-9E74-FF4B9C9B395C}">
      <dgm:prSet/>
      <dgm:spPr/>
      <dgm:t>
        <a:bodyPr/>
        <a:lstStyle/>
        <a:p>
          <a:endParaRPr lang="en-GB"/>
        </a:p>
      </dgm:t>
    </dgm:pt>
    <dgm:pt modelId="{700E9F82-E183-4E36-B700-085BF0A0ADCA}">
      <dgm:prSet/>
      <dgm:spPr/>
    </dgm:pt>
    <dgm:pt modelId="{6B42624E-27AC-45B2-99C1-C59ECFF72AA3}" type="parTrans" cxnId="{A8907BB2-5EED-4F29-87DC-6057692C55CF}">
      <dgm:prSet/>
      <dgm:spPr/>
      <dgm:t>
        <a:bodyPr/>
        <a:lstStyle/>
        <a:p>
          <a:endParaRPr lang="en-GB"/>
        </a:p>
      </dgm:t>
    </dgm:pt>
    <dgm:pt modelId="{D1E033CD-EBC8-457D-90EF-56B983D97174}" type="sibTrans" cxnId="{A8907BB2-5EED-4F29-87DC-6057692C55CF}">
      <dgm:prSet/>
      <dgm:spPr/>
      <dgm:t>
        <a:bodyPr/>
        <a:lstStyle/>
        <a:p>
          <a:endParaRPr lang="en-GB"/>
        </a:p>
      </dgm:t>
    </dgm:pt>
    <dgm:pt modelId="{A019C22B-E811-4B88-BC4D-BF35480C125D}">
      <dgm:prSet/>
      <dgm:spPr/>
    </dgm:pt>
    <dgm:pt modelId="{5E4D4C45-F8D7-4448-AC91-10EA8AB37C84}" type="parTrans" cxnId="{F04C85A4-B610-452C-9758-E699362F8088}">
      <dgm:prSet/>
      <dgm:spPr/>
      <dgm:t>
        <a:bodyPr/>
        <a:lstStyle/>
        <a:p>
          <a:endParaRPr lang="en-GB"/>
        </a:p>
      </dgm:t>
    </dgm:pt>
    <dgm:pt modelId="{127488B9-6124-47F3-8D95-93E9177C9B60}" type="sibTrans" cxnId="{F04C85A4-B610-452C-9758-E699362F8088}">
      <dgm:prSet/>
      <dgm:spPr/>
      <dgm:t>
        <a:bodyPr/>
        <a:lstStyle/>
        <a:p>
          <a:endParaRPr lang="en-GB"/>
        </a:p>
      </dgm:t>
    </dgm:pt>
    <dgm:pt modelId="{39681E31-4088-4805-A924-2061B1453D44}">
      <dgm:prSet/>
      <dgm:spPr/>
    </dgm:pt>
    <dgm:pt modelId="{D4D822D8-2A9C-4DF3-9230-AF6CCF6E987A}" type="parTrans" cxnId="{2153C0A7-43E6-405B-984D-A42B69F64149}">
      <dgm:prSet/>
      <dgm:spPr/>
      <dgm:t>
        <a:bodyPr/>
        <a:lstStyle/>
        <a:p>
          <a:endParaRPr lang="en-GB"/>
        </a:p>
      </dgm:t>
    </dgm:pt>
    <dgm:pt modelId="{2A932331-016A-4799-ADFE-5EB23DEB60FB}" type="sibTrans" cxnId="{2153C0A7-43E6-405B-984D-A42B69F64149}">
      <dgm:prSet/>
      <dgm:spPr/>
      <dgm:t>
        <a:bodyPr/>
        <a:lstStyle/>
        <a:p>
          <a:endParaRPr lang="en-GB"/>
        </a:p>
      </dgm:t>
    </dgm:pt>
    <dgm:pt modelId="{D3194D0A-AEEC-43E1-ABE7-5954286F2F70}">
      <dgm:prSet/>
      <dgm:spPr/>
    </dgm:pt>
    <dgm:pt modelId="{5CFFD68D-A8E5-42EF-B53E-4129B5D9A246}" type="parTrans" cxnId="{D1725B7D-2845-4C22-8D4C-E45D4A79F971}">
      <dgm:prSet/>
      <dgm:spPr/>
      <dgm:t>
        <a:bodyPr/>
        <a:lstStyle/>
        <a:p>
          <a:endParaRPr lang="en-GB"/>
        </a:p>
      </dgm:t>
    </dgm:pt>
    <dgm:pt modelId="{B9BA61A5-0FD9-45A5-B2BB-DF26D8D49372}" type="sibTrans" cxnId="{D1725B7D-2845-4C22-8D4C-E45D4A79F971}">
      <dgm:prSet/>
      <dgm:spPr/>
      <dgm:t>
        <a:bodyPr/>
        <a:lstStyle/>
        <a:p>
          <a:endParaRPr lang="en-GB"/>
        </a:p>
      </dgm:t>
    </dgm:pt>
    <dgm:pt modelId="{5AB979A4-63DC-4E92-A7BA-A3D9D4407263}">
      <dgm:prSet/>
      <dgm:spPr/>
      <dgm:t>
        <a:bodyPr/>
        <a:lstStyle/>
        <a:p>
          <a:endParaRPr lang="en-GB"/>
        </a:p>
      </dgm:t>
    </dgm:pt>
    <dgm:pt modelId="{331F01B0-CA3F-4996-9DD6-422937C05A7D}" type="parTrans" cxnId="{C4AE7366-B3C1-4B62-A38A-430FF59ACEFE}">
      <dgm:prSet/>
      <dgm:spPr/>
      <dgm:t>
        <a:bodyPr/>
        <a:lstStyle/>
        <a:p>
          <a:endParaRPr lang="en-GB"/>
        </a:p>
      </dgm:t>
    </dgm:pt>
    <dgm:pt modelId="{3BA51535-F293-469D-A82B-3D83A2F213F3}" type="sibTrans" cxnId="{C4AE7366-B3C1-4B62-A38A-430FF59ACEFE}">
      <dgm:prSet/>
      <dgm:spPr/>
      <dgm:t>
        <a:bodyPr/>
        <a:lstStyle/>
        <a:p>
          <a:endParaRPr lang="en-GB"/>
        </a:p>
      </dgm:t>
    </dgm:pt>
    <dgm:pt modelId="{91C9B872-0278-4093-8998-6637099BE90B}">
      <dgm:prSet/>
      <dgm:spPr/>
    </dgm:pt>
    <dgm:pt modelId="{EAF8EBA6-8BDB-4A47-97FC-0880C4E861DB}" type="parTrans" cxnId="{6C24EA1A-C216-4970-8D0E-64BBF52137DF}">
      <dgm:prSet/>
      <dgm:spPr/>
      <dgm:t>
        <a:bodyPr/>
        <a:lstStyle/>
        <a:p>
          <a:endParaRPr lang="en-GB"/>
        </a:p>
      </dgm:t>
    </dgm:pt>
    <dgm:pt modelId="{DA1702D7-F805-4691-A5C4-F9CD65778156}" type="sibTrans" cxnId="{6C24EA1A-C216-4970-8D0E-64BBF52137DF}">
      <dgm:prSet/>
      <dgm:spPr/>
      <dgm:t>
        <a:bodyPr/>
        <a:lstStyle/>
        <a:p>
          <a:endParaRPr lang="en-GB"/>
        </a:p>
      </dgm:t>
    </dgm:pt>
    <dgm:pt modelId="{25BE7B7B-17BC-4C44-B8EE-2275562D01B2}">
      <dgm:prSet/>
      <dgm:spPr/>
      <dgm:t>
        <a:bodyPr/>
        <a:lstStyle/>
        <a:p>
          <a:endParaRPr lang="en-GB"/>
        </a:p>
      </dgm:t>
    </dgm:pt>
    <dgm:pt modelId="{C6D2DD21-D7F0-4AE2-AD0A-B487016946DA}" type="parTrans" cxnId="{909F5DB4-D3D6-4E91-8F92-7D8076BD5E79}">
      <dgm:prSet/>
      <dgm:spPr/>
      <dgm:t>
        <a:bodyPr/>
        <a:lstStyle/>
        <a:p>
          <a:endParaRPr lang="en-GB"/>
        </a:p>
      </dgm:t>
    </dgm:pt>
    <dgm:pt modelId="{4B880BAA-558D-43EB-B56B-06EC11CDBAB0}" type="sibTrans" cxnId="{909F5DB4-D3D6-4E91-8F92-7D8076BD5E79}">
      <dgm:prSet/>
      <dgm:spPr/>
      <dgm:t>
        <a:bodyPr/>
        <a:lstStyle/>
        <a:p>
          <a:endParaRPr lang="en-GB"/>
        </a:p>
      </dgm:t>
    </dgm:pt>
    <dgm:pt modelId="{5BF9C4B9-0244-4013-AA85-D235CCAC29A5}">
      <dgm:prSet/>
      <dgm:spPr/>
    </dgm:pt>
    <dgm:pt modelId="{145BE3A8-0F83-403F-9218-AF4C06D8940A}" type="parTrans" cxnId="{DF26AFF1-229E-4BD8-8A7F-76786773B5AF}">
      <dgm:prSet/>
      <dgm:spPr/>
      <dgm:t>
        <a:bodyPr/>
        <a:lstStyle/>
        <a:p>
          <a:endParaRPr lang="en-GB"/>
        </a:p>
      </dgm:t>
    </dgm:pt>
    <dgm:pt modelId="{AD2FAED6-C446-4952-B2C6-D15ECAEC0473}" type="sibTrans" cxnId="{DF26AFF1-229E-4BD8-8A7F-76786773B5AF}">
      <dgm:prSet/>
      <dgm:spPr/>
      <dgm:t>
        <a:bodyPr/>
        <a:lstStyle/>
        <a:p>
          <a:endParaRPr lang="en-GB"/>
        </a:p>
      </dgm:t>
    </dgm:pt>
    <dgm:pt modelId="{5C6FDCFB-0C16-48AB-8C29-049A7E437524}">
      <dgm:prSet/>
      <dgm:spPr/>
      <dgm:t>
        <a:bodyPr/>
        <a:lstStyle/>
        <a:p>
          <a:endParaRPr lang="en-GB"/>
        </a:p>
      </dgm:t>
    </dgm:pt>
    <dgm:pt modelId="{F724E2A1-003C-4DED-A390-3EF14C011FD6}" type="parTrans" cxnId="{482370EA-020C-4B80-90B0-45D4D5DDB3F1}">
      <dgm:prSet/>
      <dgm:spPr/>
      <dgm:t>
        <a:bodyPr/>
        <a:lstStyle/>
        <a:p>
          <a:endParaRPr lang="en-GB"/>
        </a:p>
      </dgm:t>
    </dgm:pt>
    <dgm:pt modelId="{C1FFDEB1-84AE-4A28-95A0-2B4262BD437D}" type="sibTrans" cxnId="{482370EA-020C-4B80-90B0-45D4D5DDB3F1}">
      <dgm:prSet/>
      <dgm:spPr/>
      <dgm:t>
        <a:bodyPr/>
        <a:lstStyle/>
        <a:p>
          <a:endParaRPr lang="en-GB"/>
        </a:p>
      </dgm:t>
    </dgm:pt>
    <dgm:pt modelId="{43DCCF3D-E483-4989-BE32-759601ED70F5}" type="pres">
      <dgm:prSet presAssocID="{EDE798CC-AEE1-448D-977A-D5FF37BFAF93}" presName="outerComposite" presStyleCnt="0">
        <dgm:presLayoutVars>
          <dgm:chMax val="5"/>
          <dgm:dir/>
          <dgm:resizeHandles val="exact"/>
        </dgm:presLayoutVars>
      </dgm:prSet>
      <dgm:spPr/>
    </dgm:pt>
    <dgm:pt modelId="{D2785807-0063-4C09-A734-2E1F59FE43E9}" type="pres">
      <dgm:prSet presAssocID="{EDE798CC-AEE1-448D-977A-D5FF37BFAF93}" presName="dummyMaxCanvas" presStyleCnt="0">
        <dgm:presLayoutVars/>
      </dgm:prSet>
      <dgm:spPr/>
    </dgm:pt>
    <dgm:pt modelId="{348029E3-512D-43A5-9A8D-8A0745BA71F2}" type="pres">
      <dgm:prSet presAssocID="{EDE798CC-AEE1-448D-977A-D5FF37BFAF93}" presName="FiveNodes_1" presStyleLbl="node1" presStyleIdx="0" presStyleCnt="5">
        <dgm:presLayoutVars>
          <dgm:bulletEnabled val="1"/>
        </dgm:presLayoutVars>
      </dgm:prSet>
      <dgm:spPr/>
    </dgm:pt>
    <dgm:pt modelId="{6E5E8685-3C7F-461D-8557-78F9282DE981}" type="pres">
      <dgm:prSet presAssocID="{EDE798CC-AEE1-448D-977A-D5FF37BFAF93}" presName="FiveNodes_2" presStyleLbl="node1" presStyleIdx="1" presStyleCnt="5">
        <dgm:presLayoutVars>
          <dgm:bulletEnabled val="1"/>
        </dgm:presLayoutVars>
      </dgm:prSet>
      <dgm:spPr/>
    </dgm:pt>
    <dgm:pt modelId="{141D8928-6FD4-4CBB-B3BA-2A8FF4745521}" type="pres">
      <dgm:prSet presAssocID="{EDE798CC-AEE1-448D-977A-D5FF37BFAF93}" presName="FiveNodes_3" presStyleLbl="node1" presStyleIdx="2" presStyleCnt="5">
        <dgm:presLayoutVars>
          <dgm:bulletEnabled val="1"/>
        </dgm:presLayoutVars>
      </dgm:prSet>
      <dgm:spPr/>
    </dgm:pt>
    <dgm:pt modelId="{D5001482-2B40-4D80-9106-91ED9E137BE6}" type="pres">
      <dgm:prSet presAssocID="{EDE798CC-AEE1-448D-977A-D5FF37BFAF93}" presName="FiveNodes_4" presStyleLbl="node1" presStyleIdx="3" presStyleCnt="5">
        <dgm:presLayoutVars>
          <dgm:bulletEnabled val="1"/>
        </dgm:presLayoutVars>
      </dgm:prSet>
      <dgm:spPr/>
    </dgm:pt>
    <dgm:pt modelId="{99158D64-D79D-4A0D-BF51-4F1206BF7602}" type="pres">
      <dgm:prSet presAssocID="{EDE798CC-AEE1-448D-977A-D5FF37BFAF93}" presName="FiveNodes_5" presStyleLbl="node1" presStyleIdx="4" presStyleCnt="5">
        <dgm:presLayoutVars>
          <dgm:bulletEnabled val="1"/>
        </dgm:presLayoutVars>
      </dgm:prSet>
      <dgm:spPr/>
    </dgm:pt>
    <dgm:pt modelId="{540C4848-17BF-4BE0-9868-9827FB95A3F5}" type="pres">
      <dgm:prSet presAssocID="{EDE798CC-AEE1-448D-977A-D5FF37BFAF93}" presName="FiveConn_1-2" presStyleLbl="fgAccFollowNode1" presStyleIdx="0" presStyleCnt="4">
        <dgm:presLayoutVars>
          <dgm:bulletEnabled val="1"/>
        </dgm:presLayoutVars>
      </dgm:prSet>
      <dgm:spPr/>
    </dgm:pt>
    <dgm:pt modelId="{B94F2E40-C654-47CD-B80D-8AA60F5D168F}" type="pres">
      <dgm:prSet presAssocID="{EDE798CC-AEE1-448D-977A-D5FF37BFAF93}" presName="FiveConn_2-3" presStyleLbl="fgAccFollowNode1" presStyleIdx="1" presStyleCnt="4">
        <dgm:presLayoutVars>
          <dgm:bulletEnabled val="1"/>
        </dgm:presLayoutVars>
      </dgm:prSet>
      <dgm:spPr/>
    </dgm:pt>
    <dgm:pt modelId="{0A77084B-495E-4C77-814B-F8708B693B9C}" type="pres">
      <dgm:prSet presAssocID="{EDE798CC-AEE1-448D-977A-D5FF37BFAF93}" presName="FiveConn_3-4" presStyleLbl="fgAccFollowNode1" presStyleIdx="2" presStyleCnt="4">
        <dgm:presLayoutVars>
          <dgm:bulletEnabled val="1"/>
        </dgm:presLayoutVars>
      </dgm:prSet>
      <dgm:spPr/>
    </dgm:pt>
    <dgm:pt modelId="{A8409B88-8AE6-49F0-B8E0-7A1880960DFA}" type="pres">
      <dgm:prSet presAssocID="{EDE798CC-AEE1-448D-977A-D5FF37BFAF93}" presName="FiveConn_4-5" presStyleLbl="fgAccFollowNode1" presStyleIdx="3" presStyleCnt="4">
        <dgm:presLayoutVars>
          <dgm:bulletEnabled val="1"/>
        </dgm:presLayoutVars>
      </dgm:prSet>
      <dgm:spPr/>
    </dgm:pt>
    <dgm:pt modelId="{7000AA02-99DA-4C0F-A954-665805670389}" type="pres">
      <dgm:prSet presAssocID="{EDE798CC-AEE1-448D-977A-D5FF37BFAF93}" presName="FiveNodes_1_text" presStyleLbl="node1" presStyleIdx="4" presStyleCnt="5">
        <dgm:presLayoutVars>
          <dgm:bulletEnabled val="1"/>
        </dgm:presLayoutVars>
      </dgm:prSet>
      <dgm:spPr/>
    </dgm:pt>
    <dgm:pt modelId="{5C96C262-79D2-4268-9B54-F6F893A67821}" type="pres">
      <dgm:prSet presAssocID="{EDE798CC-AEE1-448D-977A-D5FF37BFAF93}" presName="FiveNodes_2_text" presStyleLbl="node1" presStyleIdx="4" presStyleCnt="5">
        <dgm:presLayoutVars>
          <dgm:bulletEnabled val="1"/>
        </dgm:presLayoutVars>
      </dgm:prSet>
      <dgm:spPr/>
    </dgm:pt>
    <dgm:pt modelId="{9999F089-A6AB-4454-ADA8-1748900614BE}" type="pres">
      <dgm:prSet presAssocID="{EDE798CC-AEE1-448D-977A-D5FF37BFAF93}" presName="FiveNodes_3_text" presStyleLbl="node1" presStyleIdx="4" presStyleCnt="5">
        <dgm:presLayoutVars>
          <dgm:bulletEnabled val="1"/>
        </dgm:presLayoutVars>
      </dgm:prSet>
      <dgm:spPr/>
    </dgm:pt>
    <dgm:pt modelId="{BC59D5B1-A03C-4A01-A7BD-33CE36059216}" type="pres">
      <dgm:prSet presAssocID="{EDE798CC-AEE1-448D-977A-D5FF37BFAF93}" presName="FiveNodes_4_text" presStyleLbl="node1" presStyleIdx="4" presStyleCnt="5">
        <dgm:presLayoutVars>
          <dgm:bulletEnabled val="1"/>
        </dgm:presLayoutVars>
      </dgm:prSet>
      <dgm:spPr/>
    </dgm:pt>
    <dgm:pt modelId="{18E7C1E1-F849-4DEE-BF04-8DC466F366E6}" type="pres">
      <dgm:prSet presAssocID="{EDE798CC-AEE1-448D-977A-D5FF37BFAF93}" presName="FiveNodes_5_text" presStyleLbl="node1" presStyleIdx="4" presStyleCnt="5">
        <dgm:presLayoutVars>
          <dgm:bulletEnabled val="1"/>
        </dgm:presLayoutVars>
      </dgm:prSet>
      <dgm:spPr/>
    </dgm:pt>
  </dgm:ptLst>
  <dgm:cxnLst>
    <dgm:cxn modelId="{F0405602-AFC6-4891-BA8A-CAB1FF9E885E}" type="presOf" srcId="{8DA678B7-8A2A-4633-AE09-FCEA426B3ECC}" destId="{6E5E8685-3C7F-461D-8557-78F9282DE981}" srcOrd="0" destOrd="0" presId="urn:microsoft.com/office/officeart/2005/8/layout/vProcess5"/>
    <dgm:cxn modelId="{EA347309-ADF6-4B88-BAD4-BBCABFBD8056}" type="presOf" srcId="{18E0A75C-D0FB-4133-8188-CFC1B34C9091}" destId="{0A77084B-495E-4C77-814B-F8708B693B9C}" srcOrd="0" destOrd="0" presId="urn:microsoft.com/office/officeart/2005/8/layout/vProcess5"/>
    <dgm:cxn modelId="{CFF50618-01A2-4C16-9346-8B6C0EAF16B9}" type="presOf" srcId="{24719061-EF47-4937-A577-308E3269D189}" destId="{A8409B88-8AE6-49F0-B8E0-7A1880960DFA}" srcOrd="0" destOrd="0" presId="urn:microsoft.com/office/officeart/2005/8/layout/vProcess5"/>
    <dgm:cxn modelId="{EE2DC318-1F5F-4E02-876E-9A0839F1C64E}" type="presOf" srcId="{BE8540E1-6BEA-4280-B5E7-5B3CD186F8BA}" destId="{99158D64-D79D-4A0D-BF51-4F1206BF7602}" srcOrd="0" destOrd="0" presId="urn:microsoft.com/office/officeart/2005/8/layout/vProcess5"/>
    <dgm:cxn modelId="{6C24EA1A-C216-4970-8D0E-64BBF52137DF}" srcId="{EDE798CC-AEE1-448D-977A-D5FF37BFAF93}" destId="{91C9B872-0278-4093-8998-6637099BE90B}" srcOrd="11" destOrd="0" parTransId="{EAF8EBA6-8BDB-4A47-97FC-0880C4E861DB}" sibTransId="{DA1702D7-F805-4691-A5C4-F9CD65778156}"/>
    <dgm:cxn modelId="{F3FD381C-5AEB-4B7F-BF6A-FE72CD8D5877}" srcId="{EDE798CC-AEE1-448D-977A-D5FF37BFAF93}" destId="{5ACD7F4E-167F-453D-BA10-50F953B5AF99}" srcOrd="2" destOrd="0" parTransId="{0EEA3794-3521-43EC-8A5B-CC17440E55FB}" sibTransId="{18E0A75C-D0FB-4133-8188-CFC1B34C9091}"/>
    <dgm:cxn modelId="{09C77322-F8AC-4279-8E7F-4BAA9F865008}" type="presOf" srcId="{8DA678B7-8A2A-4633-AE09-FCEA426B3ECC}" destId="{5C96C262-79D2-4268-9B54-F6F893A67821}" srcOrd="1" destOrd="0" presId="urn:microsoft.com/office/officeart/2005/8/layout/vProcess5"/>
    <dgm:cxn modelId="{A1A47626-6A6E-409D-95AE-01F89B5E8324}" srcId="{EDE798CC-AEE1-448D-977A-D5FF37BFAF93}" destId="{8DA678B7-8A2A-4633-AE09-FCEA426B3ECC}" srcOrd="1" destOrd="0" parTransId="{06EC22BD-341B-4E9B-B2DC-254FFF9B66EA}" sibTransId="{163FD9ED-99B3-4812-BF28-16882A27BFAA}"/>
    <dgm:cxn modelId="{7DC2AD2E-4DB6-450E-AB5D-E3F5B411FD10}" type="presOf" srcId="{E82F5951-2E52-4AC8-94C7-CE77B9E8F1A4}" destId="{BC59D5B1-A03C-4A01-A7BD-33CE36059216}" srcOrd="1" destOrd="0" presId="urn:microsoft.com/office/officeart/2005/8/layout/vProcess5"/>
    <dgm:cxn modelId="{B27E3D30-500C-4BF6-BD78-55366ED4E2A7}" type="presOf" srcId="{CCC6C13B-1521-41AE-9986-E04B7960A1F7}" destId="{348029E3-512D-43A5-9A8D-8A0745BA71F2}" srcOrd="0" destOrd="0" presId="urn:microsoft.com/office/officeart/2005/8/layout/vProcess5"/>
    <dgm:cxn modelId="{A8608D30-0509-4CB8-BE76-D488A57E7BA2}" type="presOf" srcId="{EDE798CC-AEE1-448D-977A-D5FF37BFAF93}" destId="{43DCCF3D-E483-4989-BE32-759601ED70F5}" srcOrd="0" destOrd="0" presId="urn:microsoft.com/office/officeart/2005/8/layout/vProcess5"/>
    <dgm:cxn modelId="{6DAE2036-5873-45DD-9B20-51C2D4B78C1F}" srcId="{EDE798CC-AEE1-448D-977A-D5FF37BFAF93}" destId="{CCC6C13B-1521-41AE-9986-E04B7960A1F7}" srcOrd="0" destOrd="0" parTransId="{28BF99D3-3732-47E3-A8E6-B18E19021A7C}" sibTransId="{49551728-AF88-4CAA-85BA-65B895A933C2}"/>
    <dgm:cxn modelId="{D855AC40-F86E-4082-9E74-FF4B9C9B395C}" srcId="{EDE798CC-AEE1-448D-977A-D5FF37BFAF93}" destId="{53A43D66-6876-41E6-BA3B-B331DF45EE2E}" srcOrd="5" destOrd="0" parTransId="{6A0C1D55-3A09-40F2-9231-0A337E159B33}" sibTransId="{A1E4C23B-6DEA-496C-934E-A8F33E944397}"/>
    <dgm:cxn modelId="{766AB05D-ECF6-45AC-98C6-43609F5C7BBA}" type="presOf" srcId="{E82F5951-2E52-4AC8-94C7-CE77B9E8F1A4}" destId="{D5001482-2B40-4D80-9106-91ED9E137BE6}" srcOrd="0" destOrd="0" presId="urn:microsoft.com/office/officeart/2005/8/layout/vProcess5"/>
    <dgm:cxn modelId="{CCFEA941-C12C-4686-BE0C-BB1EB5D86BE1}" srcId="{EDE798CC-AEE1-448D-977A-D5FF37BFAF93}" destId="{E82F5951-2E52-4AC8-94C7-CE77B9E8F1A4}" srcOrd="3" destOrd="0" parTransId="{E032401E-A388-4E15-838B-7243CFDED00B}" sibTransId="{24719061-EF47-4937-A577-308E3269D189}"/>
    <dgm:cxn modelId="{C4AE7366-B3C1-4B62-A38A-430FF59ACEFE}" srcId="{EDE798CC-AEE1-448D-977A-D5FF37BFAF93}" destId="{5AB979A4-63DC-4E92-A7BA-A3D9D4407263}" srcOrd="10" destOrd="0" parTransId="{331F01B0-CA3F-4996-9DD6-422937C05A7D}" sibTransId="{3BA51535-F293-469D-A82B-3D83A2F213F3}"/>
    <dgm:cxn modelId="{AC567E6B-9B4F-4940-AB40-FAB8C5AD8656}" srcId="{EDE798CC-AEE1-448D-977A-D5FF37BFAF93}" destId="{BE8540E1-6BEA-4280-B5E7-5B3CD186F8BA}" srcOrd="4" destOrd="0" parTransId="{742CFA46-784A-48DB-833E-38271E6F92B4}" sibTransId="{14E640A6-0538-4CB7-9E5E-4AC384C86E99}"/>
    <dgm:cxn modelId="{3764106E-E2BA-46C5-9F1F-80C50721C00A}" type="presOf" srcId="{BE8540E1-6BEA-4280-B5E7-5B3CD186F8BA}" destId="{18E7C1E1-F849-4DEE-BF04-8DC466F366E6}" srcOrd="1" destOrd="0" presId="urn:microsoft.com/office/officeart/2005/8/layout/vProcess5"/>
    <dgm:cxn modelId="{D1725B7D-2845-4C22-8D4C-E45D4A79F971}" srcId="{EDE798CC-AEE1-448D-977A-D5FF37BFAF93}" destId="{D3194D0A-AEEC-43E1-ABE7-5954286F2F70}" srcOrd="9" destOrd="0" parTransId="{5CFFD68D-A8E5-42EF-B53E-4129B5D9A246}" sibTransId="{B9BA61A5-0FD9-45A5-B2BB-DF26D8D49372}"/>
    <dgm:cxn modelId="{8F013E94-AECE-4D43-AF46-C2916227BB39}" type="presOf" srcId="{5ACD7F4E-167F-453D-BA10-50F953B5AF99}" destId="{141D8928-6FD4-4CBB-B3BA-2A8FF4745521}" srcOrd="0" destOrd="0" presId="urn:microsoft.com/office/officeart/2005/8/layout/vProcess5"/>
    <dgm:cxn modelId="{474D2B9D-76F4-4E86-8B2A-69731E37D09A}" type="presOf" srcId="{49551728-AF88-4CAA-85BA-65B895A933C2}" destId="{540C4848-17BF-4BE0-9868-9827FB95A3F5}" srcOrd="0" destOrd="0" presId="urn:microsoft.com/office/officeart/2005/8/layout/vProcess5"/>
    <dgm:cxn modelId="{F04C85A4-B610-452C-9758-E699362F8088}" srcId="{EDE798CC-AEE1-448D-977A-D5FF37BFAF93}" destId="{A019C22B-E811-4B88-BC4D-BF35480C125D}" srcOrd="7" destOrd="0" parTransId="{5E4D4C45-F8D7-4448-AC91-10EA8AB37C84}" sibTransId="{127488B9-6124-47F3-8D95-93E9177C9B60}"/>
    <dgm:cxn modelId="{2153C0A7-43E6-405B-984D-A42B69F64149}" srcId="{EDE798CC-AEE1-448D-977A-D5FF37BFAF93}" destId="{39681E31-4088-4805-A924-2061B1453D44}" srcOrd="8" destOrd="0" parTransId="{D4D822D8-2A9C-4DF3-9230-AF6CCF6E987A}" sibTransId="{2A932331-016A-4799-ADFE-5EB23DEB60FB}"/>
    <dgm:cxn modelId="{A8907BB2-5EED-4F29-87DC-6057692C55CF}" srcId="{EDE798CC-AEE1-448D-977A-D5FF37BFAF93}" destId="{700E9F82-E183-4E36-B700-085BF0A0ADCA}" srcOrd="6" destOrd="0" parTransId="{6B42624E-27AC-45B2-99C1-C59ECFF72AA3}" sibTransId="{D1E033CD-EBC8-457D-90EF-56B983D97174}"/>
    <dgm:cxn modelId="{909F5DB4-D3D6-4E91-8F92-7D8076BD5E79}" srcId="{EDE798CC-AEE1-448D-977A-D5FF37BFAF93}" destId="{25BE7B7B-17BC-4C44-B8EE-2275562D01B2}" srcOrd="12" destOrd="0" parTransId="{C6D2DD21-D7F0-4AE2-AD0A-B487016946DA}" sibTransId="{4B880BAA-558D-43EB-B56B-06EC11CDBAB0}"/>
    <dgm:cxn modelId="{2194F4B6-B2EB-499C-A11D-496F9DE7407D}" type="presOf" srcId="{CCC6C13B-1521-41AE-9986-E04B7960A1F7}" destId="{7000AA02-99DA-4C0F-A954-665805670389}" srcOrd="1" destOrd="0" presId="urn:microsoft.com/office/officeart/2005/8/layout/vProcess5"/>
    <dgm:cxn modelId="{482370EA-020C-4B80-90B0-45D4D5DDB3F1}" srcId="{EDE798CC-AEE1-448D-977A-D5FF37BFAF93}" destId="{5C6FDCFB-0C16-48AB-8C29-049A7E437524}" srcOrd="14" destOrd="0" parTransId="{F724E2A1-003C-4DED-A390-3EF14C011FD6}" sibTransId="{C1FFDEB1-84AE-4A28-95A0-2B4262BD437D}"/>
    <dgm:cxn modelId="{DF26AFF1-229E-4BD8-8A7F-76786773B5AF}" srcId="{EDE798CC-AEE1-448D-977A-D5FF37BFAF93}" destId="{5BF9C4B9-0244-4013-AA85-D235CCAC29A5}" srcOrd="13" destOrd="0" parTransId="{145BE3A8-0F83-403F-9218-AF4C06D8940A}" sibTransId="{AD2FAED6-C446-4952-B2C6-D15ECAEC0473}"/>
    <dgm:cxn modelId="{09CFDBF8-7D04-439F-80C2-9B7CB7239BF1}" type="presOf" srcId="{5ACD7F4E-167F-453D-BA10-50F953B5AF99}" destId="{9999F089-A6AB-4454-ADA8-1748900614BE}" srcOrd="1" destOrd="0" presId="urn:microsoft.com/office/officeart/2005/8/layout/vProcess5"/>
    <dgm:cxn modelId="{C492E1FB-D278-4E83-BCA6-9DAEC319E935}" type="presOf" srcId="{163FD9ED-99B3-4812-BF28-16882A27BFAA}" destId="{B94F2E40-C654-47CD-B80D-8AA60F5D168F}" srcOrd="0" destOrd="0" presId="urn:microsoft.com/office/officeart/2005/8/layout/vProcess5"/>
    <dgm:cxn modelId="{C9036ACF-4823-443A-8AA1-5B29AB897DA3}" type="presParOf" srcId="{43DCCF3D-E483-4989-BE32-759601ED70F5}" destId="{D2785807-0063-4C09-A734-2E1F59FE43E9}" srcOrd="0" destOrd="0" presId="urn:microsoft.com/office/officeart/2005/8/layout/vProcess5"/>
    <dgm:cxn modelId="{87E5022F-5FE4-4EB0-9DBE-8D4E34E888C0}" type="presParOf" srcId="{43DCCF3D-E483-4989-BE32-759601ED70F5}" destId="{348029E3-512D-43A5-9A8D-8A0745BA71F2}" srcOrd="1" destOrd="0" presId="urn:microsoft.com/office/officeart/2005/8/layout/vProcess5"/>
    <dgm:cxn modelId="{6123747A-D01A-4EC8-91A2-FE02E47E105A}" type="presParOf" srcId="{43DCCF3D-E483-4989-BE32-759601ED70F5}" destId="{6E5E8685-3C7F-461D-8557-78F9282DE981}" srcOrd="2" destOrd="0" presId="urn:microsoft.com/office/officeart/2005/8/layout/vProcess5"/>
    <dgm:cxn modelId="{21E51065-46A1-4CCB-9D63-0F9C7DFF896B}" type="presParOf" srcId="{43DCCF3D-E483-4989-BE32-759601ED70F5}" destId="{141D8928-6FD4-4CBB-B3BA-2A8FF4745521}" srcOrd="3" destOrd="0" presId="urn:microsoft.com/office/officeart/2005/8/layout/vProcess5"/>
    <dgm:cxn modelId="{43DD43B6-E7E2-4A99-B25C-33A0A16BB27E}" type="presParOf" srcId="{43DCCF3D-E483-4989-BE32-759601ED70F5}" destId="{D5001482-2B40-4D80-9106-91ED9E137BE6}" srcOrd="4" destOrd="0" presId="urn:microsoft.com/office/officeart/2005/8/layout/vProcess5"/>
    <dgm:cxn modelId="{8D35DE42-F25D-4CF0-9549-70911C61972D}" type="presParOf" srcId="{43DCCF3D-E483-4989-BE32-759601ED70F5}" destId="{99158D64-D79D-4A0D-BF51-4F1206BF7602}" srcOrd="5" destOrd="0" presId="urn:microsoft.com/office/officeart/2005/8/layout/vProcess5"/>
    <dgm:cxn modelId="{B4717EBD-A58A-415B-AD3C-6F2536B53B78}" type="presParOf" srcId="{43DCCF3D-E483-4989-BE32-759601ED70F5}" destId="{540C4848-17BF-4BE0-9868-9827FB95A3F5}" srcOrd="6" destOrd="0" presId="urn:microsoft.com/office/officeart/2005/8/layout/vProcess5"/>
    <dgm:cxn modelId="{4C96DEDF-FBE2-4A17-8370-C6751E1A7E5B}" type="presParOf" srcId="{43DCCF3D-E483-4989-BE32-759601ED70F5}" destId="{B94F2E40-C654-47CD-B80D-8AA60F5D168F}" srcOrd="7" destOrd="0" presId="urn:microsoft.com/office/officeart/2005/8/layout/vProcess5"/>
    <dgm:cxn modelId="{4E988487-CDA6-42D9-9459-C29A3DD47642}" type="presParOf" srcId="{43DCCF3D-E483-4989-BE32-759601ED70F5}" destId="{0A77084B-495E-4C77-814B-F8708B693B9C}" srcOrd="8" destOrd="0" presId="urn:microsoft.com/office/officeart/2005/8/layout/vProcess5"/>
    <dgm:cxn modelId="{2F903175-AE27-4CF7-B786-633C7DDB751E}" type="presParOf" srcId="{43DCCF3D-E483-4989-BE32-759601ED70F5}" destId="{A8409B88-8AE6-49F0-B8E0-7A1880960DFA}" srcOrd="9" destOrd="0" presId="urn:microsoft.com/office/officeart/2005/8/layout/vProcess5"/>
    <dgm:cxn modelId="{3F350534-3C9C-4F80-AE7C-8431CC52116D}" type="presParOf" srcId="{43DCCF3D-E483-4989-BE32-759601ED70F5}" destId="{7000AA02-99DA-4C0F-A954-665805670389}" srcOrd="10" destOrd="0" presId="urn:microsoft.com/office/officeart/2005/8/layout/vProcess5"/>
    <dgm:cxn modelId="{16C19CE2-6124-45B2-AB90-7D0CB4D814DB}" type="presParOf" srcId="{43DCCF3D-E483-4989-BE32-759601ED70F5}" destId="{5C96C262-79D2-4268-9B54-F6F893A67821}" srcOrd="11" destOrd="0" presId="urn:microsoft.com/office/officeart/2005/8/layout/vProcess5"/>
    <dgm:cxn modelId="{B2175839-06EE-492D-82B1-F86165ED51D8}" type="presParOf" srcId="{43DCCF3D-E483-4989-BE32-759601ED70F5}" destId="{9999F089-A6AB-4454-ADA8-1748900614BE}" srcOrd="12" destOrd="0" presId="urn:microsoft.com/office/officeart/2005/8/layout/vProcess5"/>
    <dgm:cxn modelId="{F7D24FA5-28F6-4FE5-9A95-213ACD2332BD}" type="presParOf" srcId="{43DCCF3D-E483-4989-BE32-759601ED70F5}" destId="{BC59D5B1-A03C-4A01-A7BD-33CE36059216}" srcOrd="13" destOrd="0" presId="urn:microsoft.com/office/officeart/2005/8/layout/vProcess5"/>
    <dgm:cxn modelId="{BB8A6BC8-7094-4ED5-BE70-B9388217C08E}" type="presParOf" srcId="{43DCCF3D-E483-4989-BE32-759601ED70F5}" destId="{18E7C1E1-F849-4DEE-BF04-8DC466F366E6}"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AF1DBF-CC5F-4ACE-8370-2B074E8A96C3}"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GB"/>
        </a:p>
      </dgm:t>
    </dgm:pt>
    <dgm:pt modelId="{5026CF33-5CAC-44F0-9829-662EB179C137}">
      <dgm:prSet phldrT="[Text]" custT="1"/>
      <dgm:spPr/>
      <dgm:t>
        <a:bodyPr/>
        <a:lstStyle/>
        <a:p>
          <a:r>
            <a:rPr lang="en-GB" sz="1800" u="sng" dirty="0"/>
            <a:t>Potential risk to Participants:</a:t>
          </a:r>
        </a:p>
        <a:p>
          <a:r>
            <a:rPr lang="en-GB" sz="1400" dirty="0">
              <a:latin typeface="Arial" panose="020B0604020202020204" pitchFamily="34" charset="0"/>
              <a:cs typeface="Arial" panose="020B0604020202020204" pitchFamily="34" charset="0"/>
            </a:rPr>
            <a:t>Emotional Distress, Possible Retriggering of negative emotions,</a:t>
          </a:r>
        </a:p>
        <a:p>
          <a:r>
            <a:rPr lang="en-GB" sz="1400" dirty="0">
              <a:latin typeface="Arial" panose="020B0604020202020204" pitchFamily="34" charset="0"/>
              <a:cs typeface="Arial" panose="020B0604020202020204" pitchFamily="34" charset="0"/>
            </a:rPr>
            <a:t>Loss of anonymity and confidentiality.</a:t>
          </a:r>
        </a:p>
      </dgm:t>
    </dgm:pt>
    <dgm:pt modelId="{D1E43872-4E9D-46F3-8941-1D12AADAB13F}" type="parTrans" cxnId="{A44B611E-CAF8-48D5-94A0-7949521C3D1C}">
      <dgm:prSet/>
      <dgm:spPr/>
      <dgm:t>
        <a:bodyPr/>
        <a:lstStyle/>
        <a:p>
          <a:endParaRPr lang="en-GB"/>
        </a:p>
      </dgm:t>
    </dgm:pt>
    <dgm:pt modelId="{A7057CDD-F9A6-42E6-95D1-5D166D02ADD6}" type="sibTrans" cxnId="{A44B611E-CAF8-48D5-94A0-7949521C3D1C}">
      <dgm:prSet/>
      <dgm:spPr/>
      <dgm:t>
        <a:bodyPr/>
        <a:lstStyle/>
        <a:p>
          <a:endParaRPr lang="en-GB"/>
        </a:p>
      </dgm:t>
    </dgm:pt>
    <dgm:pt modelId="{72221B92-D5AA-44DC-88ED-57524BD61399}">
      <dgm:prSet phldrT="[Text]" custT="1">
        <dgm:style>
          <a:lnRef idx="2">
            <a:schemeClr val="accent4">
              <a:shade val="50000"/>
            </a:schemeClr>
          </a:lnRef>
          <a:fillRef idx="1">
            <a:schemeClr val="accent4"/>
          </a:fillRef>
          <a:effectRef idx="0">
            <a:schemeClr val="accent4"/>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Consent Form and Information Sheet</a:t>
          </a:r>
        </a:p>
      </dgm:t>
    </dgm:pt>
    <dgm:pt modelId="{72664F44-B0D9-4000-8A7B-4B887E80E2CC}" type="parTrans" cxnId="{F37D28D3-2A66-4875-8CF9-D25D6DAF5965}">
      <dgm:prSet/>
      <dgm:spPr/>
      <dgm:t>
        <a:bodyPr/>
        <a:lstStyle/>
        <a:p>
          <a:endParaRPr lang="en-GB"/>
        </a:p>
      </dgm:t>
    </dgm:pt>
    <dgm:pt modelId="{76C0336D-2146-4275-BC82-311051B2A926}" type="sibTrans" cxnId="{F37D28D3-2A66-4875-8CF9-D25D6DAF5965}">
      <dgm:prSet/>
      <dgm:spPr/>
      <dgm:t>
        <a:bodyPr/>
        <a:lstStyle/>
        <a:p>
          <a:endParaRPr lang="en-GB"/>
        </a:p>
      </dgm:t>
    </dgm:pt>
    <dgm:pt modelId="{47A47BD2-4676-4FA3-B64D-8F33C2DE90CC}">
      <dgm:prSet phldrT="[Text]" custT="1">
        <dgm:style>
          <a:lnRef idx="2">
            <a:schemeClr val="accent4">
              <a:shade val="50000"/>
            </a:schemeClr>
          </a:lnRef>
          <a:fillRef idx="1">
            <a:schemeClr val="accent4"/>
          </a:fillRef>
          <a:effectRef idx="0">
            <a:schemeClr val="accent4"/>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Thorough Debrief, Signposting Further Specialist Support from G.P or Mental Health Services</a:t>
          </a:r>
        </a:p>
      </dgm:t>
    </dgm:pt>
    <dgm:pt modelId="{360AE822-581D-4E18-AF1E-FB2E5E3EADE6}" type="parTrans" cxnId="{E5A638A9-0F19-4641-971C-DF8223769DCF}">
      <dgm:prSet/>
      <dgm:spPr/>
      <dgm:t>
        <a:bodyPr/>
        <a:lstStyle/>
        <a:p>
          <a:endParaRPr lang="en-GB"/>
        </a:p>
      </dgm:t>
    </dgm:pt>
    <dgm:pt modelId="{D47D9C0C-1F85-44FF-841C-978F2DDB8E6E}" type="sibTrans" cxnId="{E5A638A9-0F19-4641-971C-DF8223769DCF}">
      <dgm:prSet/>
      <dgm:spPr/>
      <dgm:t>
        <a:bodyPr/>
        <a:lstStyle/>
        <a:p>
          <a:endParaRPr lang="en-GB"/>
        </a:p>
      </dgm:t>
    </dgm:pt>
    <dgm:pt modelId="{F3921D04-4981-498A-9CF4-1CCEBE251030}">
      <dgm:prSet phldrT="[Text]" custT="1">
        <dgm:style>
          <a:lnRef idx="2">
            <a:schemeClr val="accent3">
              <a:shade val="50000"/>
            </a:schemeClr>
          </a:lnRef>
          <a:fillRef idx="1">
            <a:schemeClr val="accent3"/>
          </a:fillRef>
          <a:effectRef idx="0">
            <a:schemeClr val="accent3"/>
          </a:effectRef>
          <a:fontRef idx="minor">
            <a:schemeClr val="lt1"/>
          </a:fontRef>
        </dgm:style>
      </dgm:prSet>
      <dgm:spPr/>
      <dgm:t>
        <a:bodyPr/>
        <a:lstStyle/>
        <a:p>
          <a:r>
            <a:rPr lang="en-GB" sz="1800" u="sng" dirty="0"/>
            <a:t>Potential risk to Investigator:</a:t>
          </a:r>
        </a:p>
        <a:p>
          <a:r>
            <a:rPr lang="en-GB" sz="1400" u="none" dirty="0">
              <a:latin typeface="Arial" panose="020B0604020202020204" pitchFamily="34" charset="0"/>
              <a:cs typeface="Arial" panose="020B0604020202020204" pitchFamily="34" charset="0"/>
            </a:rPr>
            <a:t>Emotional Distress, </a:t>
          </a:r>
        </a:p>
        <a:p>
          <a:r>
            <a:rPr lang="en-GB" sz="1400" u="none" dirty="0">
              <a:latin typeface="Arial" panose="020B0604020202020204" pitchFamily="34" charset="0"/>
              <a:cs typeface="Arial" panose="020B0604020202020204" pitchFamily="34" charset="0"/>
            </a:rPr>
            <a:t>Risk of accusation of harm or impropriety, Participants withdrawing from study</a:t>
          </a:r>
        </a:p>
      </dgm:t>
    </dgm:pt>
    <dgm:pt modelId="{052E0206-48D5-4040-85B2-05831FCDE372}" type="parTrans" cxnId="{DEF9DAAD-8DA2-42B0-A1DB-E3E3169578DC}">
      <dgm:prSet/>
      <dgm:spPr/>
      <dgm:t>
        <a:bodyPr/>
        <a:lstStyle/>
        <a:p>
          <a:endParaRPr lang="en-GB"/>
        </a:p>
      </dgm:t>
    </dgm:pt>
    <dgm:pt modelId="{3B51525E-65FF-4E05-8A52-4E952BA57781}" type="sibTrans" cxnId="{DEF9DAAD-8DA2-42B0-A1DB-E3E3169578DC}">
      <dgm:prSet/>
      <dgm:spPr/>
      <dgm:t>
        <a:bodyPr/>
        <a:lstStyle/>
        <a:p>
          <a:endParaRPr lang="en-GB"/>
        </a:p>
      </dgm:t>
    </dgm:pt>
    <dgm:pt modelId="{4CCA9CC2-6195-447D-94FA-3E2C24CD5BD8}">
      <dgm:prSet phldrT="[Text]" custT="1">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Seek Support from Research Supervisor, Practice Supervisor, Personal Therapy and Student Services</a:t>
          </a:r>
        </a:p>
      </dgm:t>
    </dgm:pt>
    <dgm:pt modelId="{714DA29B-C109-412A-99C2-09EB95444E00}" type="parTrans" cxnId="{D8C9283E-C974-4182-A785-358B2800C6DD}">
      <dgm:prSet/>
      <dgm:spPr/>
      <dgm:t>
        <a:bodyPr/>
        <a:lstStyle/>
        <a:p>
          <a:endParaRPr lang="en-GB"/>
        </a:p>
      </dgm:t>
    </dgm:pt>
    <dgm:pt modelId="{55E2B6A6-A8A9-49F1-BD5C-6A6FE969EA07}" type="sibTrans" cxnId="{D8C9283E-C974-4182-A785-358B2800C6DD}">
      <dgm:prSet/>
      <dgm:spPr/>
      <dgm:t>
        <a:bodyPr/>
        <a:lstStyle/>
        <a:p>
          <a:endParaRPr lang="en-GB"/>
        </a:p>
      </dgm:t>
    </dgm:pt>
    <dgm:pt modelId="{E6826976-C098-427A-86CB-3D9D0878306A}">
      <dgm:prSet phldrT="[Text]" custT="1"/>
      <dgm:spPr/>
      <dgm:t>
        <a:bodyPr/>
        <a:lstStyle/>
        <a:p>
          <a:r>
            <a:rPr lang="en-GB" sz="1800" u="sng" dirty="0"/>
            <a:t>Potential risk to University:</a:t>
          </a:r>
        </a:p>
        <a:p>
          <a:r>
            <a:rPr lang="en-GB" sz="1400" u="none" dirty="0">
              <a:latin typeface="Arial" panose="020B0604020202020204" pitchFamily="34" charset="0"/>
              <a:cs typeface="Arial" panose="020B0604020202020204" pitchFamily="34" charset="0"/>
            </a:rPr>
            <a:t>Adverse Publicity, Breach of Data</a:t>
          </a:r>
        </a:p>
      </dgm:t>
    </dgm:pt>
    <dgm:pt modelId="{190FE9F7-F058-4B20-9BD5-AE1EBB29506F}" type="parTrans" cxnId="{91AD9786-3E49-4529-9806-A5D482025DCF}">
      <dgm:prSet/>
      <dgm:spPr/>
      <dgm:t>
        <a:bodyPr/>
        <a:lstStyle/>
        <a:p>
          <a:endParaRPr lang="en-GB"/>
        </a:p>
      </dgm:t>
    </dgm:pt>
    <dgm:pt modelId="{C465F60B-469D-4C45-99BE-3FAF0EF0FF58}" type="sibTrans" cxnId="{91AD9786-3E49-4529-9806-A5D482025DCF}">
      <dgm:prSet/>
      <dgm:spPr/>
      <dgm:t>
        <a:bodyPr/>
        <a:lstStyle/>
        <a:p>
          <a:endParaRPr lang="en-GB"/>
        </a:p>
      </dgm:t>
    </dgm:pt>
    <dgm:pt modelId="{29978786-21A3-4FE3-95CD-B268AECA2C91}">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Acts within the confines of GDPR Requirements, (2018) and the Data Protection Act, (2018)</a:t>
          </a:r>
        </a:p>
      </dgm:t>
    </dgm:pt>
    <dgm:pt modelId="{DDF96095-A3DE-4D89-AD06-0B83CC221A85}" type="parTrans" cxnId="{7C889926-DDE3-4632-86B4-F2AB2C726DCE}">
      <dgm:prSet/>
      <dgm:spPr/>
      <dgm:t>
        <a:bodyPr/>
        <a:lstStyle/>
        <a:p>
          <a:endParaRPr lang="en-GB"/>
        </a:p>
      </dgm:t>
    </dgm:pt>
    <dgm:pt modelId="{20A0A258-C286-4064-B056-D1B0EAC0258C}" type="sibTrans" cxnId="{7C889926-DDE3-4632-86B4-F2AB2C726DCE}">
      <dgm:prSet/>
      <dgm:spPr/>
      <dgm:t>
        <a:bodyPr/>
        <a:lstStyle/>
        <a:p>
          <a:endParaRPr lang="en-GB"/>
        </a:p>
      </dgm:t>
    </dgm:pt>
    <dgm:pt modelId="{DE910EBD-5ABA-48BC-A018-11A08ED42BB5}">
      <dgm:prSet phldrT="[Text]" custT="1">
        <dgm:style>
          <a:lnRef idx="2">
            <a:schemeClr val="accent4">
              <a:shade val="50000"/>
            </a:schemeClr>
          </a:lnRef>
          <a:fillRef idx="1">
            <a:schemeClr val="accent4"/>
          </a:fillRef>
          <a:effectRef idx="0">
            <a:schemeClr val="accent4"/>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Welfare Check 4 weeks after the interview session</a:t>
          </a:r>
        </a:p>
      </dgm:t>
    </dgm:pt>
    <dgm:pt modelId="{A089694C-C155-4502-A732-7A0C1DBD93F8}" type="parTrans" cxnId="{FADFC40F-5AB2-4F86-BB57-1993C0A648E0}">
      <dgm:prSet/>
      <dgm:spPr/>
      <dgm:t>
        <a:bodyPr/>
        <a:lstStyle/>
        <a:p>
          <a:endParaRPr lang="en-GB"/>
        </a:p>
      </dgm:t>
    </dgm:pt>
    <dgm:pt modelId="{A9E485FA-6BA7-4A05-BD5F-9E22221A1EC7}" type="sibTrans" cxnId="{FADFC40F-5AB2-4F86-BB57-1993C0A648E0}">
      <dgm:prSet/>
      <dgm:spPr/>
      <dgm:t>
        <a:bodyPr/>
        <a:lstStyle/>
        <a:p>
          <a:endParaRPr lang="en-GB"/>
        </a:p>
      </dgm:t>
    </dgm:pt>
    <dgm:pt modelId="{BC52ED57-67CB-4A89-9CF5-DE80DCC8D1EB}">
      <dgm:prSet phldrT="[Text]" custT="1">
        <dgm:style>
          <a:lnRef idx="2">
            <a:schemeClr val="accent4">
              <a:shade val="50000"/>
            </a:schemeClr>
          </a:lnRef>
          <a:fillRef idx="1">
            <a:schemeClr val="accent4"/>
          </a:fillRef>
          <a:effectRef idx="0">
            <a:schemeClr val="accent4"/>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Qualified Psychotherapist- Competent and experienced in quickly noticing distress in others and will change the direction of the interview accordingly</a:t>
          </a:r>
        </a:p>
      </dgm:t>
    </dgm:pt>
    <dgm:pt modelId="{C8E36888-EA4D-4C1E-A5CF-EC97B66926A8}" type="parTrans" cxnId="{A637F5F1-FD56-402C-B4A3-39CEF35671D1}">
      <dgm:prSet/>
      <dgm:spPr/>
      <dgm:t>
        <a:bodyPr/>
        <a:lstStyle/>
        <a:p>
          <a:endParaRPr lang="en-GB"/>
        </a:p>
      </dgm:t>
    </dgm:pt>
    <dgm:pt modelId="{772692C6-9C71-4E2F-950E-A630EE28B6BC}" type="sibTrans" cxnId="{A637F5F1-FD56-402C-B4A3-39CEF35671D1}">
      <dgm:prSet/>
      <dgm:spPr/>
      <dgm:t>
        <a:bodyPr/>
        <a:lstStyle/>
        <a:p>
          <a:endParaRPr lang="en-GB"/>
        </a:p>
      </dgm:t>
    </dgm:pt>
    <dgm:pt modelId="{3CC1F2E3-4A13-43AF-8680-CA9805A4896A}">
      <dgm:prSet phldrT="[Text]" custT="1">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Qualified Psychotherapist- Competent and experienced in assessing her own well-being, support strategies and resources on hand</a:t>
          </a:r>
        </a:p>
      </dgm:t>
    </dgm:pt>
    <dgm:pt modelId="{D60DAA8C-116C-4862-A817-5B3F1544C367}" type="parTrans" cxnId="{B4713E10-A6AC-4C8C-8A62-3597C4E68532}">
      <dgm:prSet/>
      <dgm:spPr/>
      <dgm:t>
        <a:bodyPr/>
        <a:lstStyle/>
        <a:p>
          <a:endParaRPr lang="en-GB"/>
        </a:p>
      </dgm:t>
    </dgm:pt>
    <dgm:pt modelId="{B581AD1E-E388-4CCC-8E95-8AF086B0C677}" type="sibTrans" cxnId="{B4713E10-A6AC-4C8C-8A62-3597C4E68532}">
      <dgm:prSet/>
      <dgm:spPr/>
      <dgm:t>
        <a:bodyPr/>
        <a:lstStyle/>
        <a:p>
          <a:endParaRPr lang="en-GB"/>
        </a:p>
      </dgm:t>
    </dgm:pt>
    <dgm:pt modelId="{417AD2EF-E126-4FC3-9A51-5253AB6ABB6F}">
      <dgm:prSet phldrT="[Text]">
        <dgm:style>
          <a:lnRef idx="2">
            <a:schemeClr val="accent6">
              <a:shade val="50000"/>
            </a:schemeClr>
          </a:lnRef>
          <a:fillRef idx="1">
            <a:schemeClr val="accent6"/>
          </a:fillRef>
          <a:effectRef idx="0">
            <a:schemeClr val="accent6"/>
          </a:effectRef>
          <a:fontRef idx="minor">
            <a:schemeClr val="lt1"/>
          </a:fontRef>
        </dgm:style>
      </dgm:prSet>
      <dgm:spPr/>
      <dgm:t>
        <a:bodyPr/>
        <a:lstStyle/>
        <a:p>
          <a:endParaRPr lang="en-GB" sz="1300" dirty="0"/>
        </a:p>
      </dgm:t>
    </dgm:pt>
    <dgm:pt modelId="{1D216D86-710C-4744-945B-8EB632E81D40}" type="parTrans" cxnId="{80B85C07-B730-488E-A66D-5214BE3B0060}">
      <dgm:prSet/>
      <dgm:spPr/>
      <dgm:t>
        <a:bodyPr/>
        <a:lstStyle/>
        <a:p>
          <a:endParaRPr lang="en-GB"/>
        </a:p>
      </dgm:t>
    </dgm:pt>
    <dgm:pt modelId="{CCF063BC-D397-4D64-A6BD-412F15A524A9}" type="sibTrans" cxnId="{80B85C07-B730-488E-A66D-5214BE3B0060}">
      <dgm:prSet/>
      <dgm:spPr/>
      <dgm:t>
        <a:bodyPr/>
        <a:lstStyle/>
        <a:p>
          <a:endParaRPr lang="en-GB"/>
        </a:p>
      </dgm:t>
    </dgm:pt>
    <dgm:pt modelId="{D2994176-8D85-422E-8037-4C521CB1C6F3}">
      <dgm:prSet phldrT="[Text]" custT="1">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Adequate Personal Indemnity Insurance and act within accordance with BACP Ethical Framework, (2018)</a:t>
          </a:r>
        </a:p>
      </dgm:t>
    </dgm:pt>
    <dgm:pt modelId="{B0E1F729-D75A-43F1-ADF3-DAECFC198938}" type="parTrans" cxnId="{03D190BF-22CE-46BA-902B-41E0B9615707}">
      <dgm:prSet/>
      <dgm:spPr/>
      <dgm:t>
        <a:bodyPr/>
        <a:lstStyle/>
        <a:p>
          <a:endParaRPr lang="en-GB"/>
        </a:p>
      </dgm:t>
    </dgm:pt>
    <dgm:pt modelId="{162EA8D3-9CD9-4097-BC5D-2364F9C8B748}" type="sibTrans" cxnId="{03D190BF-22CE-46BA-902B-41E0B9615707}">
      <dgm:prSet/>
      <dgm:spPr/>
      <dgm:t>
        <a:bodyPr/>
        <a:lstStyle/>
        <a:p>
          <a:endParaRPr lang="en-GB"/>
        </a:p>
      </dgm:t>
    </dgm:pt>
    <dgm:pt modelId="{DD444D48-1C27-4145-ABD6-5697642E1566}">
      <dgm:prSet phldrT="[Text]" custT="1">
        <dgm:style>
          <a:lnRef idx="2">
            <a:schemeClr val="accent6">
              <a:shade val="50000"/>
            </a:schemeClr>
          </a:lnRef>
          <a:fillRef idx="1">
            <a:schemeClr val="accent6"/>
          </a:fillRef>
          <a:effectRef idx="0">
            <a:schemeClr val="accent6"/>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Being prepared to undertake a second interview sessions to ensure enough data is collected and generated</a:t>
          </a:r>
        </a:p>
      </dgm:t>
    </dgm:pt>
    <dgm:pt modelId="{DE4E7E75-1DD3-4D41-BE20-7EFA4AB1D052}" type="parTrans" cxnId="{F989BDA8-0CFD-4AC9-B2D3-EB4E32493BBA}">
      <dgm:prSet/>
      <dgm:spPr/>
      <dgm:t>
        <a:bodyPr/>
        <a:lstStyle/>
        <a:p>
          <a:endParaRPr lang="en-GB"/>
        </a:p>
      </dgm:t>
    </dgm:pt>
    <dgm:pt modelId="{4652E51A-DAB0-4C37-93AE-31E353A0BA28}" type="sibTrans" cxnId="{F989BDA8-0CFD-4AC9-B2D3-EB4E32493BBA}">
      <dgm:prSet/>
      <dgm:spPr/>
      <dgm:t>
        <a:bodyPr/>
        <a:lstStyle/>
        <a:p>
          <a:endParaRPr lang="en-GB"/>
        </a:p>
      </dgm:t>
    </dgm:pt>
    <dgm:pt modelId="{B8E22D18-3B8A-470A-8DA8-278FEAFCB4E2}">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UWTSD Research Data Management Policy, (2016)</a:t>
          </a:r>
        </a:p>
      </dgm:t>
    </dgm:pt>
    <dgm:pt modelId="{A333C69D-226D-450B-AA27-DBD26151DF01}" type="parTrans" cxnId="{BA687BF3-85FF-40F1-A7E2-CBB92FA948A4}">
      <dgm:prSet/>
      <dgm:spPr/>
      <dgm:t>
        <a:bodyPr/>
        <a:lstStyle/>
        <a:p>
          <a:endParaRPr lang="en-GB"/>
        </a:p>
      </dgm:t>
    </dgm:pt>
    <dgm:pt modelId="{DECDEF62-846F-407D-95C6-BDE8470D2F85}" type="sibTrans" cxnId="{BA687BF3-85FF-40F1-A7E2-CBB92FA948A4}">
      <dgm:prSet/>
      <dgm:spPr/>
      <dgm:t>
        <a:bodyPr/>
        <a:lstStyle/>
        <a:p>
          <a:endParaRPr lang="en-GB"/>
        </a:p>
      </dgm:t>
    </dgm:pt>
    <dgm:pt modelId="{845257C7-97BC-4120-9317-6176B1368196}">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Acts within the confines and accordance with:</a:t>
          </a:r>
        </a:p>
      </dgm:t>
    </dgm:pt>
    <dgm:pt modelId="{A37839A8-9331-4915-9E1D-4D350D04A9B6}" type="parTrans" cxnId="{062250B7-1074-4554-A885-950CA69225A8}">
      <dgm:prSet/>
      <dgm:spPr/>
      <dgm:t>
        <a:bodyPr/>
        <a:lstStyle/>
        <a:p>
          <a:endParaRPr lang="en-GB"/>
        </a:p>
      </dgm:t>
    </dgm:pt>
    <dgm:pt modelId="{F43D6637-5E7D-4061-B0E5-334EB7A2E1BB}" type="sibTrans" cxnId="{062250B7-1074-4554-A885-950CA69225A8}">
      <dgm:prSet/>
      <dgm:spPr/>
      <dgm:t>
        <a:bodyPr/>
        <a:lstStyle/>
        <a:p>
          <a:endParaRPr lang="en-GB"/>
        </a:p>
      </dgm:t>
    </dgm:pt>
    <dgm:pt modelId="{50113DEA-0A54-43B8-875B-A551D604E9AA}">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GB" sz="1400" dirty="0">
              <a:solidFill>
                <a:schemeClr val="tx1"/>
              </a:solidFill>
              <a:latin typeface="Arial" panose="020B0604020202020204" pitchFamily="34" charset="0"/>
              <a:cs typeface="Arial" panose="020B0604020202020204" pitchFamily="34" charset="0"/>
            </a:rPr>
            <a:t>UWTSD Research Ethics and Integrity Code of Practice, (2017-2020) and</a:t>
          </a:r>
        </a:p>
      </dgm:t>
    </dgm:pt>
    <dgm:pt modelId="{A61273B6-AF55-4CEC-AD5F-B3F37CCE3D9F}" type="parTrans" cxnId="{6C2E77A0-3490-402B-BA7E-937513BA4A0C}">
      <dgm:prSet/>
      <dgm:spPr/>
      <dgm:t>
        <a:bodyPr/>
        <a:lstStyle/>
        <a:p>
          <a:endParaRPr lang="en-GB"/>
        </a:p>
      </dgm:t>
    </dgm:pt>
    <dgm:pt modelId="{2FAEE10A-0619-4098-ACFD-2B64A0B6B826}" type="sibTrans" cxnId="{6C2E77A0-3490-402B-BA7E-937513BA4A0C}">
      <dgm:prSet/>
      <dgm:spPr/>
      <dgm:t>
        <a:bodyPr/>
        <a:lstStyle/>
        <a:p>
          <a:endParaRPr lang="en-GB"/>
        </a:p>
      </dgm:t>
    </dgm:pt>
    <dgm:pt modelId="{3978AC41-417D-4D94-8D20-001A38E5933B}" type="pres">
      <dgm:prSet presAssocID="{28AF1DBF-CC5F-4ACE-8370-2B074E8A96C3}" presName="Name0" presStyleCnt="0">
        <dgm:presLayoutVars>
          <dgm:dir/>
          <dgm:animLvl val="lvl"/>
          <dgm:resizeHandles val="exact"/>
        </dgm:presLayoutVars>
      </dgm:prSet>
      <dgm:spPr/>
    </dgm:pt>
    <dgm:pt modelId="{48A571B1-2C38-4E84-9250-474920EB0C23}" type="pres">
      <dgm:prSet presAssocID="{5026CF33-5CAC-44F0-9829-662EB179C137}" presName="linNode" presStyleCnt="0"/>
      <dgm:spPr/>
    </dgm:pt>
    <dgm:pt modelId="{19F745A5-5638-404F-B77F-F70C0E81EAE6}" type="pres">
      <dgm:prSet presAssocID="{5026CF33-5CAC-44F0-9829-662EB179C137}" presName="parentText" presStyleLbl="node1" presStyleIdx="0" presStyleCnt="3" custScaleX="54623">
        <dgm:presLayoutVars>
          <dgm:chMax val="1"/>
          <dgm:bulletEnabled val="1"/>
        </dgm:presLayoutVars>
      </dgm:prSet>
      <dgm:spPr/>
    </dgm:pt>
    <dgm:pt modelId="{17AEED33-8EA4-4B4D-B6A6-9C8055C6CA85}" type="pres">
      <dgm:prSet presAssocID="{5026CF33-5CAC-44F0-9829-662EB179C137}" presName="descendantText" presStyleLbl="alignAccFollowNode1" presStyleIdx="0" presStyleCnt="3" custScaleX="134053">
        <dgm:presLayoutVars>
          <dgm:bulletEnabled val="1"/>
        </dgm:presLayoutVars>
      </dgm:prSet>
      <dgm:spPr/>
    </dgm:pt>
    <dgm:pt modelId="{A9A77BE3-AB2C-4B56-86AB-5B99C6288F03}" type="pres">
      <dgm:prSet presAssocID="{A7057CDD-F9A6-42E6-95D1-5D166D02ADD6}" presName="sp" presStyleCnt="0"/>
      <dgm:spPr/>
    </dgm:pt>
    <dgm:pt modelId="{0DD1385A-9489-424F-BCBE-5E09AB92A955}" type="pres">
      <dgm:prSet presAssocID="{F3921D04-4981-498A-9CF4-1CCEBE251030}" presName="linNode" presStyleCnt="0"/>
      <dgm:spPr/>
    </dgm:pt>
    <dgm:pt modelId="{07A6A712-D2D1-497D-9BD0-93A644913C63}" type="pres">
      <dgm:prSet presAssocID="{F3921D04-4981-498A-9CF4-1CCEBE251030}" presName="parentText" presStyleLbl="node1" presStyleIdx="1" presStyleCnt="3" custScaleX="63995">
        <dgm:presLayoutVars>
          <dgm:chMax val="1"/>
          <dgm:bulletEnabled val="1"/>
        </dgm:presLayoutVars>
      </dgm:prSet>
      <dgm:spPr/>
    </dgm:pt>
    <dgm:pt modelId="{32B697A0-E35B-4995-8EE0-4FA79FE92E88}" type="pres">
      <dgm:prSet presAssocID="{F3921D04-4981-498A-9CF4-1CCEBE251030}" presName="descendantText" presStyleLbl="alignAccFollowNode1" presStyleIdx="1" presStyleCnt="3" custScaleX="158154">
        <dgm:presLayoutVars>
          <dgm:bulletEnabled val="1"/>
        </dgm:presLayoutVars>
      </dgm:prSet>
      <dgm:spPr/>
    </dgm:pt>
    <dgm:pt modelId="{7D2A93E1-CB88-4068-8650-514E4B7A6147}" type="pres">
      <dgm:prSet presAssocID="{3B51525E-65FF-4E05-8A52-4E952BA57781}" presName="sp" presStyleCnt="0"/>
      <dgm:spPr/>
    </dgm:pt>
    <dgm:pt modelId="{FEBB186F-A319-4174-8D31-1ECA1874DFA9}" type="pres">
      <dgm:prSet presAssocID="{E6826976-C098-427A-86CB-3D9D0878306A}" presName="linNode" presStyleCnt="0"/>
      <dgm:spPr/>
    </dgm:pt>
    <dgm:pt modelId="{111100B6-E903-4901-9642-ED73C537CE1F}" type="pres">
      <dgm:prSet presAssocID="{E6826976-C098-427A-86CB-3D9D0878306A}" presName="parentText" presStyleLbl="node1" presStyleIdx="2" presStyleCnt="3" custScaleX="319414">
        <dgm:presLayoutVars>
          <dgm:chMax val="1"/>
          <dgm:bulletEnabled val="1"/>
        </dgm:presLayoutVars>
      </dgm:prSet>
      <dgm:spPr/>
    </dgm:pt>
    <dgm:pt modelId="{C25A7CEF-3597-4799-AA77-214361AA7798}" type="pres">
      <dgm:prSet presAssocID="{E6826976-C098-427A-86CB-3D9D0878306A}" presName="descendantText" presStyleLbl="alignAccFollowNode1" presStyleIdx="2" presStyleCnt="3" custScaleX="758294">
        <dgm:presLayoutVars>
          <dgm:bulletEnabled val="1"/>
        </dgm:presLayoutVars>
      </dgm:prSet>
      <dgm:spPr/>
    </dgm:pt>
  </dgm:ptLst>
  <dgm:cxnLst>
    <dgm:cxn modelId="{2D363D04-252D-4609-80CB-842449B06664}" type="presOf" srcId="{50113DEA-0A54-43B8-875B-A551D604E9AA}" destId="{C25A7CEF-3597-4799-AA77-214361AA7798}" srcOrd="0" destOrd="2" presId="urn:microsoft.com/office/officeart/2005/8/layout/vList5"/>
    <dgm:cxn modelId="{80B85C07-B730-488E-A66D-5214BE3B0060}" srcId="{F3921D04-4981-498A-9CF4-1CCEBE251030}" destId="{417AD2EF-E126-4FC3-9A51-5253AB6ABB6F}" srcOrd="4" destOrd="0" parTransId="{1D216D86-710C-4744-945B-8EB632E81D40}" sibTransId="{CCF063BC-D397-4D64-A6BD-412F15A524A9}"/>
    <dgm:cxn modelId="{C41A120C-2810-441C-B9E7-EBD5AB797378}" type="presOf" srcId="{72221B92-D5AA-44DC-88ED-57524BD61399}" destId="{17AEED33-8EA4-4B4D-B6A6-9C8055C6CA85}" srcOrd="0" destOrd="1" presId="urn:microsoft.com/office/officeart/2005/8/layout/vList5"/>
    <dgm:cxn modelId="{FADFC40F-5AB2-4F86-BB57-1993C0A648E0}" srcId="{5026CF33-5CAC-44F0-9829-662EB179C137}" destId="{DE910EBD-5ABA-48BC-A018-11A08ED42BB5}" srcOrd="3" destOrd="0" parTransId="{A089694C-C155-4502-A732-7A0C1DBD93F8}" sibTransId="{A9E485FA-6BA7-4A05-BD5F-9E22221A1EC7}"/>
    <dgm:cxn modelId="{0BDD0F10-4A0F-4FFD-A92E-7E9F3D236025}" type="presOf" srcId="{29978786-21A3-4FE3-95CD-B268AECA2C91}" destId="{C25A7CEF-3597-4799-AA77-214361AA7798}" srcOrd="0" destOrd="0" presId="urn:microsoft.com/office/officeart/2005/8/layout/vList5"/>
    <dgm:cxn modelId="{B4713E10-A6AC-4C8C-8A62-3597C4E68532}" srcId="{F3921D04-4981-498A-9CF4-1CCEBE251030}" destId="{3CC1F2E3-4A13-43AF-8680-CA9805A4896A}" srcOrd="0" destOrd="0" parTransId="{D60DAA8C-116C-4862-A817-5B3F1544C367}" sibTransId="{B581AD1E-E388-4CCC-8E95-8AF086B0C677}"/>
    <dgm:cxn modelId="{A44B611E-CAF8-48D5-94A0-7949521C3D1C}" srcId="{28AF1DBF-CC5F-4ACE-8370-2B074E8A96C3}" destId="{5026CF33-5CAC-44F0-9829-662EB179C137}" srcOrd="0" destOrd="0" parTransId="{D1E43872-4E9D-46F3-8941-1D12AADAB13F}" sibTransId="{A7057CDD-F9A6-42E6-95D1-5D166D02ADD6}"/>
    <dgm:cxn modelId="{7C889926-DDE3-4632-86B4-F2AB2C726DCE}" srcId="{E6826976-C098-427A-86CB-3D9D0878306A}" destId="{29978786-21A3-4FE3-95CD-B268AECA2C91}" srcOrd="0" destOrd="0" parTransId="{DDF96095-A3DE-4D89-AD06-0B83CC221A85}" sibTransId="{20A0A258-C286-4064-B056-D1B0EAC0258C}"/>
    <dgm:cxn modelId="{AF783F28-A946-4E6A-BDE0-2E7734CECCEA}" type="presOf" srcId="{28AF1DBF-CC5F-4ACE-8370-2B074E8A96C3}" destId="{3978AC41-417D-4D94-8D20-001A38E5933B}" srcOrd="0" destOrd="0" presId="urn:microsoft.com/office/officeart/2005/8/layout/vList5"/>
    <dgm:cxn modelId="{3400B03C-BDEA-4E3E-A480-D50797B21024}" type="presOf" srcId="{5026CF33-5CAC-44F0-9829-662EB179C137}" destId="{19F745A5-5638-404F-B77F-F70C0E81EAE6}" srcOrd="0" destOrd="0" presId="urn:microsoft.com/office/officeart/2005/8/layout/vList5"/>
    <dgm:cxn modelId="{D8C9283E-C974-4182-A785-358B2800C6DD}" srcId="{F3921D04-4981-498A-9CF4-1CCEBE251030}" destId="{4CCA9CC2-6195-447D-94FA-3E2C24CD5BD8}" srcOrd="1" destOrd="0" parTransId="{714DA29B-C109-412A-99C2-09EB95444E00}" sibTransId="{55E2B6A6-A8A9-49F1-BD5C-6A6FE969EA07}"/>
    <dgm:cxn modelId="{D3325262-3D78-4D0C-A368-943A262A6C03}" type="presOf" srcId="{DE910EBD-5ABA-48BC-A018-11A08ED42BB5}" destId="{17AEED33-8EA4-4B4D-B6A6-9C8055C6CA85}" srcOrd="0" destOrd="3" presId="urn:microsoft.com/office/officeart/2005/8/layout/vList5"/>
    <dgm:cxn modelId="{23C9F062-FD29-4859-9268-FE111178B83D}" type="presOf" srcId="{B8E22D18-3B8A-470A-8DA8-278FEAFCB4E2}" destId="{C25A7CEF-3597-4799-AA77-214361AA7798}" srcOrd="0" destOrd="3" presId="urn:microsoft.com/office/officeart/2005/8/layout/vList5"/>
    <dgm:cxn modelId="{B83E324C-8EAB-46CC-BAF0-38BA83EB92D7}" type="presOf" srcId="{F3921D04-4981-498A-9CF4-1CCEBE251030}" destId="{07A6A712-D2D1-497D-9BD0-93A644913C63}" srcOrd="0" destOrd="0" presId="urn:microsoft.com/office/officeart/2005/8/layout/vList5"/>
    <dgm:cxn modelId="{8F2AEB7B-7E77-4957-997D-62A35A2EA0B6}" type="presOf" srcId="{BC52ED57-67CB-4A89-9CF5-DE80DCC8D1EB}" destId="{17AEED33-8EA4-4B4D-B6A6-9C8055C6CA85}" srcOrd="0" destOrd="0" presId="urn:microsoft.com/office/officeart/2005/8/layout/vList5"/>
    <dgm:cxn modelId="{0C4D3386-BF70-4299-97CC-6224D54B5276}" type="presOf" srcId="{E6826976-C098-427A-86CB-3D9D0878306A}" destId="{111100B6-E903-4901-9642-ED73C537CE1F}" srcOrd="0" destOrd="0" presId="urn:microsoft.com/office/officeart/2005/8/layout/vList5"/>
    <dgm:cxn modelId="{91AD9786-3E49-4529-9806-A5D482025DCF}" srcId="{28AF1DBF-CC5F-4ACE-8370-2B074E8A96C3}" destId="{E6826976-C098-427A-86CB-3D9D0878306A}" srcOrd="2" destOrd="0" parTransId="{190FE9F7-F058-4B20-9BD5-AE1EBB29506F}" sibTransId="{C465F60B-469D-4C45-99BE-3FAF0EF0FF58}"/>
    <dgm:cxn modelId="{31ED908D-7322-4C10-90C8-68571C36D7FA}" type="presOf" srcId="{417AD2EF-E126-4FC3-9A51-5253AB6ABB6F}" destId="{32B697A0-E35B-4995-8EE0-4FA79FE92E88}" srcOrd="0" destOrd="4" presId="urn:microsoft.com/office/officeart/2005/8/layout/vList5"/>
    <dgm:cxn modelId="{6C2E77A0-3490-402B-BA7E-937513BA4A0C}" srcId="{E6826976-C098-427A-86CB-3D9D0878306A}" destId="{50113DEA-0A54-43B8-875B-A551D604E9AA}" srcOrd="2" destOrd="0" parTransId="{A61273B6-AF55-4CEC-AD5F-B3F37CCE3D9F}" sibTransId="{2FAEE10A-0619-4098-ACFD-2B64A0B6B826}"/>
    <dgm:cxn modelId="{F989BDA8-0CFD-4AC9-B2D3-EB4E32493BBA}" srcId="{F3921D04-4981-498A-9CF4-1CCEBE251030}" destId="{DD444D48-1C27-4145-ABD6-5697642E1566}" srcOrd="3" destOrd="0" parTransId="{DE4E7E75-1DD3-4D41-BE20-7EFA4AB1D052}" sibTransId="{4652E51A-DAB0-4C37-93AE-31E353A0BA28}"/>
    <dgm:cxn modelId="{E5A638A9-0F19-4641-971C-DF8223769DCF}" srcId="{5026CF33-5CAC-44F0-9829-662EB179C137}" destId="{47A47BD2-4676-4FA3-B64D-8F33C2DE90CC}" srcOrd="2" destOrd="0" parTransId="{360AE822-581D-4E18-AF1E-FB2E5E3EADE6}" sibTransId="{D47D9C0C-1F85-44FF-841C-978F2DDB8E6E}"/>
    <dgm:cxn modelId="{DEF9DAAD-8DA2-42B0-A1DB-E3E3169578DC}" srcId="{28AF1DBF-CC5F-4ACE-8370-2B074E8A96C3}" destId="{F3921D04-4981-498A-9CF4-1CCEBE251030}" srcOrd="1" destOrd="0" parTransId="{052E0206-48D5-4040-85B2-05831FCDE372}" sibTransId="{3B51525E-65FF-4E05-8A52-4E952BA57781}"/>
    <dgm:cxn modelId="{9BE338B1-FD61-4E3F-8154-06A89FC68727}" type="presOf" srcId="{DD444D48-1C27-4145-ABD6-5697642E1566}" destId="{32B697A0-E35B-4995-8EE0-4FA79FE92E88}" srcOrd="0" destOrd="3" presId="urn:microsoft.com/office/officeart/2005/8/layout/vList5"/>
    <dgm:cxn modelId="{062250B7-1074-4554-A885-950CA69225A8}" srcId="{E6826976-C098-427A-86CB-3D9D0878306A}" destId="{845257C7-97BC-4120-9317-6176B1368196}" srcOrd="1" destOrd="0" parTransId="{A37839A8-9331-4915-9E1D-4D350D04A9B6}" sibTransId="{F43D6637-5E7D-4061-B0E5-334EB7A2E1BB}"/>
    <dgm:cxn modelId="{03D190BF-22CE-46BA-902B-41E0B9615707}" srcId="{F3921D04-4981-498A-9CF4-1CCEBE251030}" destId="{D2994176-8D85-422E-8037-4C521CB1C6F3}" srcOrd="2" destOrd="0" parTransId="{B0E1F729-D75A-43F1-ADF3-DAECFC198938}" sibTransId="{162EA8D3-9CD9-4097-BC5D-2364F9C8B748}"/>
    <dgm:cxn modelId="{A28CCBC1-6B4F-44CC-876D-E8A233053737}" type="presOf" srcId="{D2994176-8D85-422E-8037-4C521CB1C6F3}" destId="{32B697A0-E35B-4995-8EE0-4FA79FE92E88}" srcOrd="0" destOrd="2" presId="urn:microsoft.com/office/officeart/2005/8/layout/vList5"/>
    <dgm:cxn modelId="{05ADE5C1-0666-4315-AF54-8B054797FF7F}" type="presOf" srcId="{3CC1F2E3-4A13-43AF-8680-CA9805A4896A}" destId="{32B697A0-E35B-4995-8EE0-4FA79FE92E88}" srcOrd="0" destOrd="0" presId="urn:microsoft.com/office/officeart/2005/8/layout/vList5"/>
    <dgm:cxn modelId="{F37D28D3-2A66-4875-8CF9-D25D6DAF5965}" srcId="{5026CF33-5CAC-44F0-9829-662EB179C137}" destId="{72221B92-D5AA-44DC-88ED-57524BD61399}" srcOrd="1" destOrd="0" parTransId="{72664F44-B0D9-4000-8A7B-4B887E80E2CC}" sibTransId="{76C0336D-2146-4275-BC82-311051B2A926}"/>
    <dgm:cxn modelId="{884DCAE0-8C7A-409B-84E2-DCDEA1D9A724}" type="presOf" srcId="{845257C7-97BC-4120-9317-6176B1368196}" destId="{C25A7CEF-3597-4799-AA77-214361AA7798}" srcOrd="0" destOrd="1" presId="urn:microsoft.com/office/officeart/2005/8/layout/vList5"/>
    <dgm:cxn modelId="{14EEB7ED-5695-49F2-82B0-B89622506269}" type="presOf" srcId="{4CCA9CC2-6195-447D-94FA-3E2C24CD5BD8}" destId="{32B697A0-E35B-4995-8EE0-4FA79FE92E88}" srcOrd="0" destOrd="1" presId="urn:microsoft.com/office/officeart/2005/8/layout/vList5"/>
    <dgm:cxn modelId="{A637F5F1-FD56-402C-B4A3-39CEF35671D1}" srcId="{5026CF33-5CAC-44F0-9829-662EB179C137}" destId="{BC52ED57-67CB-4A89-9CF5-DE80DCC8D1EB}" srcOrd="0" destOrd="0" parTransId="{C8E36888-EA4D-4C1E-A5CF-EC97B66926A8}" sibTransId="{772692C6-9C71-4E2F-950E-A630EE28B6BC}"/>
    <dgm:cxn modelId="{600BD7F2-7AF3-413C-81B6-68C3FF5A096B}" type="presOf" srcId="{47A47BD2-4676-4FA3-B64D-8F33C2DE90CC}" destId="{17AEED33-8EA4-4B4D-B6A6-9C8055C6CA85}" srcOrd="0" destOrd="2" presId="urn:microsoft.com/office/officeart/2005/8/layout/vList5"/>
    <dgm:cxn modelId="{BA687BF3-85FF-40F1-A7E2-CBB92FA948A4}" srcId="{E6826976-C098-427A-86CB-3D9D0878306A}" destId="{B8E22D18-3B8A-470A-8DA8-278FEAFCB4E2}" srcOrd="3" destOrd="0" parTransId="{A333C69D-226D-450B-AA27-DBD26151DF01}" sibTransId="{DECDEF62-846F-407D-95C6-BDE8470D2F85}"/>
    <dgm:cxn modelId="{049FE3DC-8BB0-4CED-8617-D513CE7FD1CC}" type="presParOf" srcId="{3978AC41-417D-4D94-8D20-001A38E5933B}" destId="{48A571B1-2C38-4E84-9250-474920EB0C23}" srcOrd="0" destOrd="0" presId="urn:microsoft.com/office/officeart/2005/8/layout/vList5"/>
    <dgm:cxn modelId="{7066145F-EDE5-4A29-9608-C1C2F29A4993}" type="presParOf" srcId="{48A571B1-2C38-4E84-9250-474920EB0C23}" destId="{19F745A5-5638-404F-B77F-F70C0E81EAE6}" srcOrd="0" destOrd="0" presId="urn:microsoft.com/office/officeart/2005/8/layout/vList5"/>
    <dgm:cxn modelId="{0D1DA409-6913-43F1-B0E8-42C152ECA671}" type="presParOf" srcId="{48A571B1-2C38-4E84-9250-474920EB0C23}" destId="{17AEED33-8EA4-4B4D-B6A6-9C8055C6CA85}" srcOrd="1" destOrd="0" presId="urn:microsoft.com/office/officeart/2005/8/layout/vList5"/>
    <dgm:cxn modelId="{8D40DEFE-92F6-420A-B4A3-50E8B2AF4741}" type="presParOf" srcId="{3978AC41-417D-4D94-8D20-001A38E5933B}" destId="{A9A77BE3-AB2C-4B56-86AB-5B99C6288F03}" srcOrd="1" destOrd="0" presId="urn:microsoft.com/office/officeart/2005/8/layout/vList5"/>
    <dgm:cxn modelId="{805AE559-26AE-435D-8435-2A96773EBAC8}" type="presParOf" srcId="{3978AC41-417D-4D94-8D20-001A38E5933B}" destId="{0DD1385A-9489-424F-BCBE-5E09AB92A955}" srcOrd="2" destOrd="0" presId="urn:microsoft.com/office/officeart/2005/8/layout/vList5"/>
    <dgm:cxn modelId="{EA56C885-6ADF-408A-8DCC-D48BAA67E0DB}" type="presParOf" srcId="{0DD1385A-9489-424F-BCBE-5E09AB92A955}" destId="{07A6A712-D2D1-497D-9BD0-93A644913C63}" srcOrd="0" destOrd="0" presId="urn:microsoft.com/office/officeart/2005/8/layout/vList5"/>
    <dgm:cxn modelId="{0DBD736A-47DD-4EAF-AFBE-A2572C719370}" type="presParOf" srcId="{0DD1385A-9489-424F-BCBE-5E09AB92A955}" destId="{32B697A0-E35B-4995-8EE0-4FA79FE92E88}" srcOrd="1" destOrd="0" presId="urn:microsoft.com/office/officeart/2005/8/layout/vList5"/>
    <dgm:cxn modelId="{7908C958-AD5B-4AD1-8492-E5D30CC6F693}" type="presParOf" srcId="{3978AC41-417D-4D94-8D20-001A38E5933B}" destId="{7D2A93E1-CB88-4068-8650-514E4B7A6147}" srcOrd="3" destOrd="0" presId="urn:microsoft.com/office/officeart/2005/8/layout/vList5"/>
    <dgm:cxn modelId="{52B6FCD3-7D78-4652-BDAE-BCF6EC7200D2}" type="presParOf" srcId="{3978AC41-417D-4D94-8D20-001A38E5933B}" destId="{FEBB186F-A319-4174-8D31-1ECA1874DFA9}" srcOrd="4" destOrd="0" presId="urn:microsoft.com/office/officeart/2005/8/layout/vList5"/>
    <dgm:cxn modelId="{8957AE16-5DE6-4B8C-B078-7AE40DFF138F}" type="presParOf" srcId="{FEBB186F-A319-4174-8D31-1ECA1874DFA9}" destId="{111100B6-E903-4901-9642-ED73C537CE1F}" srcOrd="0" destOrd="0" presId="urn:microsoft.com/office/officeart/2005/8/layout/vList5"/>
    <dgm:cxn modelId="{6F99B492-7EFA-477E-8791-0FCF9A9CB25D}" type="presParOf" srcId="{FEBB186F-A319-4174-8D31-1ECA1874DFA9}" destId="{C25A7CEF-3597-4799-AA77-214361AA7798}"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8029E3-512D-43A5-9A8D-8A0745BA71F2}">
      <dsp:nvSpPr>
        <dsp:cNvPr id="0" name=""/>
        <dsp:cNvSpPr/>
      </dsp:nvSpPr>
      <dsp:spPr>
        <a:xfrm>
          <a:off x="0" y="0"/>
          <a:ext cx="9244982" cy="119508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The interview process will take the following timeline following ethical approval: </a:t>
          </a:r>
          <a:endParaRPr lang="en-GB" sz="1600" kern="1200" dirty="0">
            <a:latin typeface="Arial" panose="020B0604020202020204" pitchFamily="34" charset="0"/>
            <a:cs typeface="Arial" panose="020B0604020202020204" pitchFamily="34" charset="0"/>
          </a:endParaRPr>
        </a:p>
      </dsp:txBody>
      <dsp:txXfrm>
        <a:off x="35003" y="35003"/>
        <a:ext cx="7815572" cy="1125075"/>
      </dsp:txXfrm>
    </dsp:sp>
    <dsp:sp modelId="{6E5E8685-3C7F-461D-8557-78F9282DE981}">
      <dsp:nvSpPr>
        <dsp:cNvPr id="0" name=""/>
        <dsp:cNvSpPr/>
      </dsp:nvSpPr>
      <dsp:spPr>
        <a:xfrm>
          <a:off x="690372" y="1361064"/>
          <a:ext cx="9244982" cy="1195081"/>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endParaRPr lang="en-GB" sz="5200" kern="1200" dirty="0"/>
        </a:p>
      </dsp:txBody>
      <dsp:txXfrm>
        <a:off x="725375" y="1396067"/>
        <a:ext cx="7707801" cy="1125075"/>
      </dsp:txXfrm>
    </dsp:sp>
    <dsp:sp modelId="{141D8928-6FD4-4CBB-B3BA-2A8FF4745521}">
      <dsp:nvSpPr>
        <dsp:cNvPr id="0" name=""/>
        <dsp:cNvSpPr/>
      </dsp:nvSpPr>
      <dsp:spPr>
        <a:xfrm>
          <a:off x="1380744" y="2722128"/>
          <a:ext cx="9244982" cy="1195081"/>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endParaRPr lang="en-GB" sz="5200" kern="1200" dirty="0"/>
        </a:p>
      </dsp:txBody>
      <dsp:txXfrm>
        <a:off x="1415747" y="2757131"/>
        <a:ext cx="7707801" cy="1125075"/>
      </dsp:txXfrm>
    </dsp:sp>
    <dsp:sp modelId="{D5001482-2B40-4D80-9106-91ED9E137BE6}">
      <dsp:nvSpPr>
        <dsp:cNvPr id="0" name=""/>
        <dsp:cNvSpPr/>
      </dsp:nvSpPr>
      <dsp:spPr>
        <a:xfrm>
          <a:off x="2071116" y="4083193"/>
          <a:ext cx="9244982" cy="1195081"/>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endParaRPr lang="en-GB" sz="5200" kern="1200" dirty="0"/>
        </a:p>
      </dsp:txBody>
      <dsp:txXfrm>
        <a:off x="2106119" y="4118196"/>
        <a:ext cx="7707801" cy="1125075"/>
      </dsp:txXfrm>
    </dsp:sp>
    <dsp:sp modelId="{99158D64-D79D-4A0D-BF51-4F1206BF7602}">
      <dsp:nvSpPr>
        <dsp:cNvPr id="0" name=""/>
        <dsp:cNvSpPr/>
      </dsp:nvSpPr>
      <dsp:spPr>
        <a:xfrm>
          <a:off x="2761488" y="5444257"/>
          <a:ext cx="9244982" cy="1195081"/>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endParaRPr lang="en-GB" sz="5200" kern="1200" dirty="0"/>
        </a:p>
      </dsp:txBody>
      <dsp:txXfrm>
        <a:off x="2796491" y="5479260"/>
        <a:ext cx="7707801" cy="1125075"/>
      </dsp:txXfrm>
    </dsp:sp>
    <dsp:sp modelId="{540C4848-17BF-4BE0-9868-9827FB95A3F5}">
      <dsp:nvSpPr>
        <dsp:cNvPr id="0" name=""/>
        <dsp:cNvSpPr/>
      </dsp:nvSpPr>
      <dsp:spPr>
        <a:xfrm>
          <a:off x="8468180" y="873073"/>
          <a:ext cx="776802" cy="776802"/>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dirty="0"/>
        </a:p>
      </dsp:txBody>
      <dsp:txXfrm>
        <a:off x="8642960" y="873073"/>
        <a:ext cx="427242" cy="584544"/>
      </dsp:txXfrm>
    </dsp:sp>
    <dsp:sp modelId="{B94F2E40-C654-47CD-B80D-8AA60F5D168F}">
      <dsp:nvSpPr>
        <dsp:cNvPr id="0" name=""/>
        <dsp:cNvSpPr/>
      </dsp:nvSpPr>
      <dsp:spPr>
        <a:xfrm>
          <a:off x="9158552" y="2234137"/>
          <a:ext cx="776802" cy="776802"/>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dirty="0"/>
        </a:p>
      </dsp:txBody>
      <dsp:txXfrm>
        <a:off x="9333332" y="2234137"/>
        <a:ext cx="427242" cy="584544"/>
      </dsp:txXfrm>
    </dsp:sp>
    <dsp:sp modelId="{0A77084B-495E-4C77-814B-F8708B693B9C}">
      <dsp:nvSpPr>
        <dsp:cNvPr id="0" name=""/>
        <dsp:cNvSpPr/>
      </dsp:nvSpPr>
      <dsp:spPr>
        <a:xfrm>
          <a:off x="9848924" y="3575284"/>
          <a:ext cx="776802" cy="776802"/>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dirty="0"/>
        </a:p>
      </dsp:txBody>
      <dsp:txXfrm>
        <a:off x="10023704" y="3575284"/>
        <a:ext cx="427242" cy="584544"/>
      </dsp:txXfrm>
    </dsp:sp>
    <dsp:sp modelId="{A8409B88-8AE6-49F0-B8E0-7A1880960DFA}">
      <dsp:nvSpPr>
        <dsp:cNvPr id="0" name=""/>
        <dsp:cNvSpPr/>
      </dsp:nvSpPr>
      <dsp:spPr>
        <a:xfrm>
          <a:off x="10539296" y="4949627"/>
          <a:ext cx="776802" cy="776802"/>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dirty="0"/>
        </a:p>
      </dsp:txBody>
      <dsp:txXfrm>
        <a:off x="10714076" y="4949627"/>
        <a:ext cx="427242" cy="5845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EED33-8EA4-4B4D-B6A6-9C8055C6CA85}">
      <dsp:nvSpPr>
        <dsp:cNvPr id="0" name=""/>
        <dsp:cNvSpPr/>
      </dsp:nvSpPr>
      <dsp:spPr>
        <a:xfrm rot="5400000">
          <a:off x="6303582" y="-3925410"/>
          <a:ext cx="1397000" cy="9602362"/>
        </a:xfrm>
        <a:prstGeom prst="round2SameRect">
          <a:avLst/>
        </a:prstGeom>
        <a:solidFill>
          <a:schemeClr val="accent4"/>
        </a:solidFill>
        <a:ln w="19050" cap="rnd" cmpd="sng" algn="ctr">
          <a:solidFill>
            <a:schemeClr val="accent4">
              <a:shade val="50000"/>
            </a:schemeClr>
          </a:solidFill>
          <a:prstDash val="solid"/>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Qualified Psychotherapist- Competent and experienced in quickly noticing distress in others and will change the direction of the interview accordingly</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Consent Form and Information Sheet</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Thorough Debrief, Signposting Further Specialist Support from G.P or Mental Health Services</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Welfare Check 4 weeks after the interview session</a:t>
          </a:r>
        </a:p>
      </dsp:txBody>
      <dsp:txXfrm rot="-5400000">
        <a:off x="2200901" y="245467"/>
        <a:ext cx="9534166" cy="1260608"/>
      </dsp:txXfrm>
    </dsp:sp>
    <dsp:sp modelId="{19F745A5-5638-404F-B77F-F70C0E81EAE6}">
      <dsp:nvSpPr>
        <dsp:cNvPr id="0" name=""/>
        <dsp:cNvSpPr/>
      </dsp:nvSpPr>
      <dsp:spPr>
        <a:xfrm>
          <a:off x="5" y="2645"/>
          <a:ext cx="2200896" cy="174625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u="sng" kern="1200" dirty="0"/>
            <a:t>Potential risk to Participants:</a:t>
          </a:r>
        </a:p>
        <a:p>
          <a:pPr marL="0" lvl="0" indent="0" algn="ctr" defTabSz="8001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Emotional Distress, Possible Retriggering of negative emotions,</a:t>
          </a:r>
        </a:p>
        <a:p>
          <a:pPr marL="0" lvl="0" indent="0" algn="ctr" defTabSz="8001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Loss of anonymity and confidentiality.</a:t>
          </a:r>
        </a:p>
      </dsp:txBody>
      <dsp:txXfrm>
        <a:off x="85250" y="87890"/>
        <a:ext cx="2030406" cy="1575760"/>
      </dsp:txXfrm>
    </dsp:sp>
    <dsp:sp modelId="{32B697A0-E35B-4995-8EE0-4FA79FE92E88}">
      <dsp:nvSpPr>
        <dsp:cNvPr id="0" name=""/>
        <dsp:cNvSpPr/>
      </dsp:nvSpPr>
      <dsp:spPr>
        <a:xfrm rot="5400000">
          <a:off x="6296500" y="-2097507"/>
          <a:ext cx="1397000" cy="9613681"/>
        </a:xfrm>
        <a:prstGeom prst="round2SameRect">
          <a:avLst/>
        </a:prstGeom>
        <a:solidFill>
          <a:schemeClr val="accent6"/>
        </a:solidFill>
        <a:ln w="19050" cap="rnd" cmpd="sng" algn="ctr">
          <a:solidFill>
            <a:schemeClr val="accent6">
              <a:shade val="50000"/>
            </a:schemeClr>
          </a:solidFill>
          <a:prstDash val="solid"/>
        </a:ln>
        <a:effectLst/>
      </dsp:spPr>
      <dsp:style>
        <a:lnRef idx="2">
          <a:schemeClr val="accent6">
            <a:shade val="50000"/>
          </a:schemeClr>
        </a:lnRef>
        <a:fillRef idx="1">
          <a:schemeClr val="accent6"/>
        </a:fillRef>
        <a:effectRef idx="0">
          <a:schemeClr val="accent6"/>
        </a:effectRef>
        <a:fontRef idx="minor">
          <a:schemeClr val="lt1"/>
        </a:fontRef>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Qualified Psychotherapist- Competent and experienced in assessing her own well-being, support strategies and resources on hand</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Seek Support from Research Supervisor, Practice Supervisor, Personal Therapy and Student Services</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Adequate Personal Indemnity Insurance and act within accordance with BACP Ethical Framework, (2018)</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Being prepared to undertake a second interview sessions to ensure enough data is collected and generated</a:t>
          </a:r>
        </a:p>
        <a:p>
          <a:pPr marL="114300" lvl="1" indent="-114300" algn="l" defTabSz="577850">
            <a:lnSpc>
              <a:spcPct val="90000"/>
            </a:lnSpc>
            <a:spcBef>
              <a:spcPct val="0"/>
            </a:spcBef>
            <a:spcAft>
              <a:spcPct val="15000"/>
            </a:spcAft>
            <a:buChar char="•"/>
          </a:pPr>
          <a:endParaRPr lang="en-GB" sz="1300" kern="1200" dirty="0"/>
        </a:p>
      </dsp:txBody>
      <dsp:txXfrm rot="-5400000">
        <a:off x="2188160" y="2079029"/>
        <a:ext cx="9545485" cy="1260608"/>
      </dsp:txXfrm>
    </dsp:sp>
    <dsp:sp modelId="{07A6A712-D2D1-497D-9BD0-93A644913C63}">
      <dsp:nvSpPr>
        <dsp:cNvPr id="0" name=""/>
        <dsp:cNvSpPr/>
      </dsp:nvSpPr>
      <dsp:spPr>
        <a:xfrm>
          <a:off x="5" y="1836208"/>
          <a:ext cx="2188155" cy="1746250"/>
        </a:xfrm>
        <a:prstGeom prst="roundRect">
          <a:avLst/>
        </a:prstGeom>
        <a:solidFill>
          <a:schemeClr val="accent3"/>
        </a:solidFill>
        <a:ln w="19050" cap="rnd" cmpd="sng" algn="ctr">
          <a:solidFill>
            <a:schemeClr val="accent3">
              <a:shade val="50000"/>
            </a:schemeClr>
          </a:solidFill>
          <a:prstDash val="solid"/>
        </a:ln>
        <a:effectLst/>
      </dsp:spPr>
      <dsp:style>
        <a:lnRef idx="2">
          <a:schemeClr val="accent3">
            <a:shade val="50000"/>
          </a:schemeClr>
        </a:lnRef>
        <a:fillRef idx="1">
          <a:schemeClr val="accent3"/>
        </a:fillRef>
        <a:effectRef idx="0">
          <a:schemeClr val="accent3"/>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u="sng" kern="1200" dirty="0"/>
            <a:t>Potential risk to Investigator:</a:t>
          </a:r>
        </a:p>
        <a:p>
          <a:pPr marL="0" lvl="0" indent="0" algn="ctr" defTabSz="800100">
            <a:lnSpc>
              <a:spcPct val="90000"/>
            </a:lnSpc>
            <a:spcBef>
              <a:spcPct val="0"/>
            </a:spcBef>
            <a:spcAft>
              <a:spcPct val="35000"/>
            </a:spcAft>
            <a:buNone/>
          </a:pPr>
          <a:r>
            <a:rPr lang="en-GB" sz="1400" u="none" kern="1200" dirty="0">
              <a:latin typeface="Arial" panose="020B0604020202020204" pitchFamily="34" charset="0"/>
              <a:cs typeface="Arial" panose="020B0604020202020204" pitchFamily="34" charset="0"/>
            </a:rPr>
            <a:t>Emotional Distress, </a:t>
          </a:r>
        </a:p>
        <a:p>
          <a:pPr marL="0" lvl="0" indent="0" algn="ctr" defTabSz="800100">
            <a:lnSpc>
              <a:spcPct val="90000"/>
            </a:lnSpc>
            <a:spcBef>
              <a:spcPct val="0"/>
            </a:spcBef>
            <a:spcAft>
              <a:spcPct val="35000"/>
            </a:spcAft>
            <a:buNone/>
          </a:pPr>
          <a:r>
            <a:rPr lang="en-GB" sz="1400" u="none" kern="1200" dirty="0">
              <a:latin typeface="Arial" panose="020B0604020202020204" pitchFamily="34" charset="0"/>
              <a:cs typeface="Arial" panose="020B0604020202020204" pitchFamily="34" charset="0"/>
            </a:rPr>
            <a:t>Risk of accusation of harm or impropriety, Participants withdrawing from study</a:t>
          </a:r>
        </a:p>
      </dsp:txBody>
      <dsp:txXfrm>
        <a:off x="85250" y="1921453"/>
        <a:ext cx="2017665" cy="1575760"/>
      </dsp:txXfrm>
    </dsp:sp>
    <dsp:sp modelId="{C25A7CEF-3597-4799-AA77-214361AA7798}">
      <dsp:nvSpPr>
        <dsp:cNvPr id="0" name=""/>
        <dsp:cNvSpPr/>
      </dsp:nvSpPr>
      <dsp:spPr>
        <a:xfrm rot="5400000">
          <a:off x="6330230" y="-225961"/>
          <a:ext cx="1397000" cy="9537714"/>
        </a:xfrm>
        <a:prstGeom prst="round2SameRect">
          <a:avLst/>
        </a:prstGeom>
        <a:solidFill>
          <a:schemeClr val="accent2"/>
        </a:solidFill>
        <a:ln w="19050" cap="rnd" cmpd="sng" algn="ctr">
          <a:solidFill>
            <a:schemeClr val="accent2">
              <a:shade val="50000"/>
            </a:schemeClr>
          </a:solidFill>
          <a:prstDash val="solid"/>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Acts within the confines of GDPR Requirements, (2018) and the Data Protection Act, (2018)</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Acts within the confines and accordance with:</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UWTSD Research Ethics and Integrity Code of Practice, (2017-2020) and</a:t>
          </a:r>
        </a:p>
        <a:p>
          <a:pPr marL="114300" lvl="1" indent="-114300" algn="l" defTabSz="622300">
            <a:lnSpc>
              <a:spcPct val="90000"/>
            </a:lnSpc>
            <a:spcBef>
              <a:spcPct val="0"/>
            </a:spcBef>
            <a:spcAft>
              <a:spcPct val="15000"/>
            </a:spcAft>
            <a:buChar char="•"/>
          </a:pPr>
          <a:r>
            <a:rPr lang="en-GB" sz="1400" kern="1200" dirty="0">
              <a:solidFill>
                <a:schemeClr val="tx1"/>
              </a:solidFill>
              <a:latin typeface="Arial" panose="020B0604020202020204" pitchFamily="34" charset="0"/>
              <a:cs typeface="Arial" panose="020B0604020202020204" pitchFamily="34" charset="0"/>
            </a:rPr>
            <a:t>UWTSD Research Data Management Policy, (2016)</a:t>
          </a:r>
        </a:p>
      </dsp:txBody>
      <dsp:txXfrm rot="-5400000">
        <a:off x="2259873" y="3912592"/>
        <a:ext cx="9469518" cy="1260608"/>
      </dsp:txXfrm>
    </dsp:sp>
    <dsp:sp modelId="{111100B6-E903-4901-9642-ED73C537CE1F}">
      <dsp:nvSpPr>
        <dsp:cNvPr id="0" name=""/>
        <dsp:cNvSpPr/>
      </dsp:nvSpPr>
      <dsp:spPr>
        <a:xfrm>
          <a:off x="5" y="3669771"/>
          <a:ext cx="2259868" cy="1746250"/>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u="sng" kern="1200" dirty="0"/>
            <a:t>Potential risk to University:</a:t>
          </a:r>
        </a:p>
        <a:p>
          <a:pPr marL="0" lvl="0" indent="0" algn="ctr" defTabSz="800100">
            <a:lnSpc>
              <a:spcPct val="90000"/>
            </a:lnSpc>
            <a:spcBef>
              <a:spcPct val="0"/>
            </a:spcBef>
            <a:spcAft>
              <a:spcPct val="35000"/>
            </a:spcAft>
            <a:buNone/>
          </a:pPr>
          <a:r>
            <a:rPr lang="en-GB" sz="1400" u="none" kern="1200" dirty="0">
              <a:latin typeface="Arial" panose="020B0604020202020204" pitchFamily="34" charset="0"/>
              <a:cs typeface="Arial" panose="020B0604020202020204" pitchFamily="34" charset="0"/>
            </a:rPr>
            <a:t>Adverse Publicity, Breach of Data</a:t>
          </a:r>
        </a:p>
      </dsp:txBody>
      <dsp:txXfrm>
        <a:off x="85250" y="3755016"/>
        <a:ext cx="2089378" cy="15757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18718888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3819532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1746629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2605724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3975481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224144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413831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141813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4066488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714428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3889664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51043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917143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38153046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A4B53A7-3209-46A6-9454-F38EAC8F11E7}" type="datetimeFigureOut">
              <a:rPr lang="en-US" smtClean="0"/>
              <a:pPr/>
              <a:t>11/30/2020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1427737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3057772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4B53A7-3209-46A6-9454-F38EAC8F11E7}" type="datetimeFigureOut">
              <a:rPr lang="en-US" smtClean="0"/>
              <a:t>11/30/2020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CE633F-9882-4A5C-83A2-1109D0C73261}" type="slidenum">
              <a:rPr lang="en-US" smtClean="0"/>
              <a:t>‹#›</a:t>
            </a:fld>
            <a:endParaRPr lang="en-US" dirty="0"/>
          </a:p>
        </p:txBody>
      </p:sp>
    </p:spTree>
    <p:extLst>
      <p:ext uri="{BB962C8B-B14F-4D97-AF65-F5344CB8AC3E}">
        <p14:creationId xmlns:p14="http://schemas.microsoft.com/office/powerpoint/2010/main" val="3446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A4B53A7-3209-46A6-9454-F38EAC8F11E7}" type="datetimeFigureOut">
              <a:rPr lang="en-US" smtClean="0"/>
              <a:pPr/>
              <a:t>11/30/2020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7CE633F-9882-4A5C-83A2-1109D0C73261}" type="slidenum">
              <a:rPr lang="en-US" smtClean="0"/>
              <a:pPr/>
              <a:t>‹#›</a:t>
            </a:fld>
            <a:endParaRPr lang="en-US" dirty="0"/>
          </a:p>
        </p:txBody>
      </p:sp>
    </p:spTree>
    <p:extLst>
      <p:ext uri="{BB962C8B-B14F-4D97-AF65-F5344CB8AC3E}">
        <p14:creationId xmlns:p14="http://schemas.microsoft.com/office/powerpoint/2010/main" val="3139827774"/>
      </p:ext>
    </p:extLst>
  </p:cSld>
  <p:clrMap bg1="dk1" tx1="lt1" bg2="dk2" tx2="lt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8.gif"/><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3.png"/><Relationship Id="rId4" Type="http://schemas.openxmlformats.org/officeDocument/2006/relationships/image" Target="../media/image3.png"/><Relationship Id="rId9"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17.jpeg"/><Relationship Id="rId4" Type="http://schemas.openxmlformats.org/officeDocument/2006/relationships/image" Target="../media/image3.png"/><Relationship Id="rId9" Type="http://schemas.openxmlformats.org/officeDocument/2006/relationships/image" Target="../media/image16.jpe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mailto:samanthadrohan@wcada.org" TargetMode="Externa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docs/dhss/publications/121031tmhfinalen.pdf%0Ahttp:/wales.gov.uk/docs/dhss/publications/121031tmhfinalen.pdf" TargetMode="External"/><Relationship Id="rId2" Type="http://schemas.openxmlformats.org/officeDocument/2006/relationships/hyperlink" Target="https://www.gov.uk/government/publications/guide-to-the-general-data-protection-regulation%0Ahttps:/ico.org.uk/for-organisations/guide-to-the-general-data-protection-regulation-gdpr/" TargetMode="External"/><Relationship Id="rId1" Type="http://schemas.openxmlformats.org/officeDocument/2006/relationships/slideLayout" Target="../slideLayouts/slideLayout7.xml"/><Relationship Id="rId5" Type="http://schemas.openxmlformats.org/officeDocument/2006/relationships/hyperlink" Target="https://www.uwtsd.ac.uk/academic-office/academic-quality-handbook/" TargetMode="External"/><Relationship Id="rId4" Type="http://schemas.openxmlformats.org/officeDocument/2006/relationships/hyperlink" Target="https://www.gov.uk/government/publications/offender-management-statistics-quarterly-april-to-june-2020/offender-management-statistics-quarterly-april-to-june-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9950424-FE74-4850-8388-BEC9EAF130FC}"/>
              </a:ext>
            </a:extLst>
          </p:cNvPr>
          <p:cNvPicPr>
            <a:picLocks noChangeAspect="1" noChangeArrowheads="1"/>
          </p:cNvPicPr>
          <p:nvPr/>
        </p:nvPicPr>
        <p:blipFill rotWithShape="1">
          <a:blip r:embed="rId3">
            <a:duotone>
              <a:prstClr val="black"/>
              <a:schemeClr val="accent5">
                <a:tint val="45000"/>
                <a:satMod val="400000"/>
              </a:schemeClr>
            </a:duotone>
            <a:alphaModFix amt="25000"/>
            <a:extLst>
              <a:ext uri="{28A0092B-C50C-407E-A947-70E740481C1C}">
                <a14:useLocalDpi xmlns:a14="http://schemas.microsoft.com/office/drawing/2010/main" val="0"/>
              </a:ext>
            </a:extLst>
          </a:blip>
          <a:srcRect t="9091" r="22828"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54F766F-DEE5-4D6B-B6CE-4191930202EB}"/>
              </a:ext>
            </a:extLst>
          </p:cNvPr>
          <p:cNvSpPr txBox="1"/>
          <p:nvPr/>
        </p:nvSpPr>
        <p:spPr>
          <a:xfrm>
            <a:off x="1154955" y="1447800"/>
            <a:ext cx="8825658" cy="332958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600" cap="all" baseline="0" dirty="0">
                <a:solidFill>
                  <a:schemeClr val="tx2"/>
                </a:solidFill>
                <a:latin typeface="+mj-lt"/>
                <a:ea typeface="+mj-ea"/>
                <a:cs typeface="+mj-cs"/>
              </a:rPr>
              <a:t>Research Proposal</a:t>
            </a:r>
          </a:p>
          <a:p>
            <a:pPr>
              <a:lnSpc>
                <a:spcPct val="90000"/>
              </a:lnSpc>
              <a:spcBef>
                <a:spcPct val="0"/>
              </a:spcBef>
              <a:spcAft>
                <a:spcPts val="600"/>
              </a:spcAft>
            </a:pPr>
            <a:endParaRPr lang="en-US" sz="5600" cap="all" baseline="0" dirty="0">
              <a:solidFill>
                <a:schemeClr val="tx2"/>
              </a:solidFill>
              <a:latin typeface="+mj-lt"/>
              <a:ea typeface="+mj-ea"/>
              <a:cs typeface="+mj-cs"/>
            </a:endParaRPr>
          </a:p>
          <a:p>
            <a:pPr>
              <a:lnSpc>
                <a:spcPct val="90000"/>
              </a:lnSpc>
              <a:spcBef>
                <a:spcPct val="0"/>
              </a:spcBef>
              <a:spcAft>
                <a:spcPts val="600"/>
              </a:spcAft>
            </a:pPr>
            <a:r>
              <a:rPr lang="en-US" sz="1400" cap="all" baseline="0" dirty="0">
                <a:solidFill>
                  <a:schemeClr val="tx2"/>
                </a:solidFill>
                <a:latin typeface="Arial" panose="020B0604020202020204" pitchFamily="34" charset="0"/>
                <a:ea typeface="+mj-ea"/>
                <a:cs typeface="Arial" panose="020B0604020202020204" pitchFamily="34" charset="0"/>
              </a:rPr>
              <a:t>Angelique Stevens 1708141</a:t>
            </a:r>
          </a:p>
        </p:txBody>
      </p:sp>
      <p:pic>
        <p:nvPicPr>
          <p:cNvPr id="3" name="Picture 2">
            <a:extLst>
              <a:ext uri="{FF2B5EF4-FFF2-40B4-BE49-F238E27FC236}">
                <a16:creationId xmlns:a16="http://schemas.microsoft.com/office/drawing/2014/main" id="{F6FA205B-698C-49FA-AB86-6EAE3ED366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65" y="85997"/>
            <a:ext cx="2604864" cy="1271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223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101"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02"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103"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04"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05"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06"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D0AF5B1-238D-4ADD-BBAE-07DDB6E48508}"/>
              </a:ext>
            </a:extLst>
          </p:cNvPr>
          <p:cNvSpPr txBox="1"/>
          <p:nvPr/>
        </p:nvSpPr>
        <p:spPr>
          <a:xfrm>
            <a:off x="648931" y="629266"/>
            <a:ext cx="4166510" cy="1622321"/>
          </a:xfrm>
          <a:prstGeom prst="rect">
            <a:avLst/>
          </a:prstGeom>
        </p:spPr>
        <p:txBody>
          <a:bodyPr vert="horz" lIns="91440" tIns="45720" rIns="91440" bIns="45720" rtlCol="0" anchor="t">
            <a:normAutofit/>
          </a:bodyPr>
          <a:lstStyle/>
          <a:p>
            <a:pPr algn="ctr">
              <a:spcBef>
                <a:spcPct val="0"/>
              </a:spcBef>
              <a:spcAft>
                <a:spcPts val="600"/>
              </a:spcAft>
            </a:pPr>
            <a:r>
              <a:rPr lang="en-US" sz="2800" b="0" i="0" kern="1200" dirty="0">
                <a:solidFill>
                  <a:srgbClr val="EBEBEB"/>
                </a:solidFill>
                <a:latin typeface="+mj-lt"/>
                <a:ea typeface="+mj-ea"/>
                <a:cs typeface="+mj-cs"/>
              </a:rPr>
              <a:t>Statement of Purpose</a:t>
            </a:r>
          </a:p>
        </p:txBody>
      </p:sp>
      <p:sp>
        <p:nvSpPr>
          <p:cNvPr id="410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dirty="0"/>
          </a:p>
        </p:txBody>
      </p:sp>
      <p:sp useBgFill="1">
        <p:nvSpPr>
          <p:cNvPr id="4108"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098" name="Picture 2">
            <a:extLst>
              <a:ext uri="{FF2B5EF4-FFF2-40B4-BE49-F238E27FC236}">
                <a16:creationId xmlns:a16="http://schemas.microsoft.com/office/drawing/2014/main" id="{C77C2EB2-F10B-4435-A1F1-69E3D1E5F484}"/>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tretch>
            <a:fillRect/>
          </a:stretch>
        </p:blipFill>
        <p:spPr bwMode="auto">
          <a:xfrm>
            <a:off x="6093992" y="1291850"/>
            <a:ext cx="5449889" cy="42742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410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89D89F64-C621-4C7D-9BF4-E83DEA8909FE}"/>
              </a:ext>
            </a:extLst>
          </p:cNvPr>
          <p:cNvSpPr txBox="1"/>
          <p:nvPr/>
        </p:nvSpPr>
        <p:spPr>
          <a:xfrm>
            <a:off x="196058" y="2105385"/>
            <a:ext cx="4904561" cy="3785419"/>
          </a:xfrm>
          <a:prstGeom prst="rect">
            <a:avLst/>
          </a:prstGeom>
        </p:spPr>
        <p:txBody>
          <a:bodyPr vert="horz" lIns="91440" tIns="45720" rIns="91440" bIns="45720" rtlCol="0">
            <a:noAutofit/>
          </a:bodyPr>
          <a:lstStyle/>
          <a:p>
            <a:pPr>
              <a:lnSpc>
                <a:spcPct val="90000"/>
              </a:lnSpc>
              <a:spcBef>
                <a:spcPts val="1000"/>
              </a:spcBef>
              <a:buClr>
                <a:schemeClr val="bg2">
                  <a:lumMod val="40000"/>
                  <a:lumOff val="60000"/>
                </a:schemeClr>
              </a:buClr>
              <a:buSzPct val="80000"/>
              <a:buFont typeface="Wingdings 3" charset="2"/>
              <a:buChar char=""/>
            </a:pPr>
            <a:r>
              <a:rPr lang="en-US" sz="1600" dirty="0">
                <a:solidFill>
                  <a:srgbClr val="EBEBEB"/>
                </a:solidFill>
                <a:latin typeface="Arial" panose="020B0604020202020204" pitchFamily="34" charset="0"/>
                <a:ea typeface="+mj-ea"/>
                <a:cs typeface="Arial" panose="020B0604020202020204" pitchFamily="34" charset="0"/>
              </a:rPr>
              <a:t>The purpose of this study will be, to explore and gain understanding </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from </a:t>
            </a:r>
            <a:r>
              <a:rPr lang="en-GB" sz="1600" dirty="0">
                <a:solidFill>
                  <a:schemeClr val="bg1"/>
                </a:solidFill>
                <a:latin typeface="Arial" panose="020B0604020202020204" pitchFamily="34" charset="0"/>
                <a:ea typeface="Calibri" panose="020F0502020204030204" pitchFamily="34" charset="0"/>
                <a:cs typeface="Arial" panose="020B0604020202020204" pitchFamily="34" charset="0"/>
              </a:rPr>
              <a:t>ex-</a:t>
            </a:r>
            <a:r>
              <a:rPr lang="en-GB" sz="1600" dirty="0">
                <a:solidFill>
                  <a:schemeClr val="bg1"/>
                </a:solidFill>
                <a:effectLst/>
                <a:latin typeface="Arial" panose="020B0604020202020204" pitchFamily="34" charset="0"/>
                <a:ea typeface="Calibri" panose="020F0502020204030204" pitchFamily="34" charset="0"/>
                <a:cs typeface="Arial" panose="020B0604020202020204" pitchFamily="34" charset="0"/>
              </a:rPr>
              <a:t>prisoners ‘lived experiences’ of being subject to the British Prison System in the hope to shed some light on the debate whether rehabilitation is a much better option than punishment</a:t>
            </a:r>
            <a:r>
              <a:rPr lang="en-GB" sz="1600" dirty="0">
                <a:effectLst/>
                <a:latin typeface="Arial" panose="020B0604020202020204" pitchFamily="34" charset="0"/>
                <a:ea typeface="Calibri" panose="020F0502020204030204" pitchFamily="34" charset="0"/>
                <a:cs typeface="Arial" panose="020B0604020202020204" pitchFamily="34" charset="0"/>
              </a:rPr>
              <a:t>.</a:t>
            </a:r>
          </a:p>
          <a:p>
            <a:pPr>
              <a:lnSpc>
                <a:spcPct val="90000"/>
              </a:lnSpc>
              <a:spcBef>
                <a:spcPts val="1000"/>
              </a:spcBef>
              <a:buClr>
                <a:schemeClr val="bg2">
                  <a:lumMod val="40000"/>
                  <a:lumOff val="60000"/>
                </a:schemeClr>
              </a:buClr>
              <a:buSzPct val="80000"/>
              <a:buFont typeface="Wingdings 3" charset="2"/>
              <a:buChar char=""/>
            </a:pPr>
            <a:endParaRPr lang="en-US"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pPr>
            <a:endParaRPr lang="en-US" dirty="0">
              <a:solidFill>
                <a:srgbClr val="EBEBEB"/>
              </a:solidFill>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r>
              <a:rPr lang="en-US" dirty="0">
                <a:solidFill>
                  <a:srgbClr val="EBEBEB"/>
                </a:solidFill>
                <a:latin typeface="Arial" panose="020B0604020202020204" pitchFamily="34" charset="0"/>
                <a:ea typeface="+mj-ea"/>
                <a:cs typeface="Arial" panose="020B0604020202020204" pitchFamily="34" charset="0"/>
              </a:rPr>
              <a:t>Definition:</a:t>
            </a:r>
          </a:p>
          <a:p>
            <a:pPr>
              <a:lnSpc>
                <a:spcPct val="90000"/>
              </a:lnSpc>
              <a:spcBef>
                <a:spcPts val="1000"/>
              </a:spcBef>
              <a:buClr>
                <a:schemeClr val="bg2">
                  <a:lumMod val="40000"/>
                  <a:lumOff val="60000"/>
                </a:schemeClr>
              </a:buClr>
              <a:buSzPct val="80000"/>
            </a:pPr>
            <a:r>
              <a:rPr lang="en-GB" sz="1600" b="0" i="0" dirty="0">
                <a:solidFill>
                  <a:schemeClr val="bg1"/>
                </a:solidFill>
                <a:effectLst/>
                <a:latin typeface="Arial" panose="020B0604020202020204" pitchFamily="34" charset="0"/>
              </a:rPr>
              <a:t>In the interest of clarity, the researcher will be using the definition of prisoner as defined by Collins English Dictionary, (2010) as a person who is kept in prison as a punishment because they have committed or are suspected of committing a criminal offence. </a:t>
            </a:r>
            <a:endParaRPr lang="en-US" sz="1600" dirty="0">
              <a:solidFill>
                <a:schemeClr val="bg1"/>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32549967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6F10AC-89C2-45FC-8E78-B297398504B1}"/>
              </a:ext>
            </a:extLst>
          </p:cNvPr>
          <p:cNvSpPr txBox="1"/>
          <p:nvPr/>
        </p:nvSpPr>
        <p:spPr>
          <a:xfrm>
            <a:off x="6939696" y="1355554"/>
            <a:ext cx="4893083" cy="1442153"/>
          </a:xfrm>
          <a:prstGeom prst="rect">
            <a:avLst/>
          </a:prstGeom>
        </p:spPr>
        <p:txBody>
          <a:bodyPr vert="horz" lIns="91440" tIns="45720" rIns="91440" bIns="45720" rtlCol="0" anchor="t">
            <a:normAutofit lnSpcReduction="10000"/>
          </a:bodyPr>
          <a:lstStyle/>
          <a:p>
            <a:pPr algn="ctr">
              <a:spcBef>
                <a:spcPct val="0"/>
              </a:spcBef>
              <a:spcAft>
                <a:spcPts val="600"/>
              </a:spcAft>
            </a:pPr>
            <a:r>
              <a:rPr lang="en-US" sz="2800" u="sng" dirty="0">
                <a:solidFill>
                  <a:schemeClr val="tx2"/>
                </a:solidFill>
                <a:latin typeface="+mj-lt"/>
                <a:ea typeface="+mj-ea"/>
                <a:cs typeface="Arial" panose="020B0604020202020204" pitchFamily="34" charset="0"/>
              </a:rPr>
              <a:t>Title</a:t>
            </a:r>
          </a:p>
          <a:p>
            <a:pPr marL="571500" indent="-571500" algn="ctr">
              <a:spcBef>
                <a:spcPct val="0"/>
              </a:spcBef>
              <a:spcAft>
                <a:spcPts val="600"/>
              </a:spcAft>
              <a:buFont typeface="Wingdings" panose="05000000000000000000" pitchFamily="2" charset="2"/>
              <a:buChar char="Ø"/>
            </a:pPr>
            <a:endParaRPr lang="en-US" sz="3600" dirty="0">
              <a:solidFill>
                <a:schemeClr val="tx2"/>
              </a:solidFill>
              <a:latin typeface="Arial" panose="020B0604020202020204" pitchFamily="34" charset="0"/>
              <a:ea typeface="+mj-ea"/>
              <a:cs typeface="Arial" panose="020B0604020202020204" pitchFamily="34" charset="0"/>
            </a:endParaRPr>
          </a:p>
          <a:p>
            <a:pPr algn="ctr">
              <a:spcBef>
                <a:spcPct val="0"/>
              </a:spcBef>
              <a:spcAft>
                <a:spcPts val="600"/>
              </a:spcAft>
            </a:pPr>
            <a:r>
              <a:rPr lang="en-US" sz="1600" dirty="0">
                <a:solidFill>
                  <a:schemeClr val="tx2"/>
                </a:solidFill>
                <a:latin typeface="Arial" panose="020B0604020202020204" pitchFamily="34" charset="0"/>
                <a:ea typeface="+mj-ea"/>
                <a:cs typeface="Arial" panose="020B0604020202020204" pitchFamily="34" charset="0"/>
              </a:rPr>
              <a:t>Patients or Prisoners?</a:t>
            </a:r>
          </a:p>
        </p:txBody>
      </p:sp>
      <p:pic>
        <p:nvPicPr>
          <p:cNvPr id="6146" name="Picture 2">
            <a:extLst>
              <a:ext uri="{FF2B5EF4-FFF2-40B4-BE49-F238E27FC236}">
                <a16:creationId xmlns:a16="http://schemas.microsoft.com/office/drawing/2014/main" id="{E4694EAE-51CB-48AE-90A7-EC0A7B8641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031" r="3" b="3"/>
          <a:stretch/>
        </p:blipFill>
        <p:spPr bwMode="auto">
          <a:xfrm>
            <a:off x="359220" y="1152939"/>
            <a:ext cx="6409327" cy="49298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0FA9F98-6728-4127-9192-22B651C6A92C}"/>
              </a:ext>
            </a:extLst>
          </p:cNvPr>
          <p:cNvSpPr txBox="1"/>
          <p:nvPr/>
        </p:nvSpPr>
        <p:spPr>
          <a:xfrm>
            <a:off x="7067812" y="3701790"/>
            <a:ext cx="4636849" cy="1277273"/>
          </a:xfrm>
          <a:prstGeom prst="rect">
            <a:avLst/>
          </a:prstGeom>
          <a:noFill/>
        </p:spPr>
        <p:txBody>
          <a:bodyPr wrap="square" rtlCol="0">
            <a:spAutoFit/>
          </a:bodyPr>
          <a:lstStyle/>
          <a:p>
            <a:pPr algn="ctr"/>
            <a:r>
              <a:rPr lang="en-GB" sz="2800" u="sng" dirty="0">
                <a:latin typeface="+mj-lt"/>
                <a:cs typeface="Arial" panose="020B0604020202020204" pitchFamily="34" charset="0"/>
              </a:rPr>
              <a:t>Question</a:t>
            </a:r>
          </a:p>
          <a:p>
            <a:pPr algn="ctr"/>
            <a:endParaRPr lang="en-GB" sz="3100" u="sng" dirty="0">
              <a:latin typeface="Arial" panose="020B0604020202020204" pitchFamily="34" charset="0"/>
              <a:cs typeface="Arial" panose="020B0604020202020204" pitchFamily="34" charset="0"/>
            </a:endParaRPr>
          </a:p>
          <a:p>
            <a:pPr algn="ctr"/>
            <a:r>
              <a:rPr lang="en-GB" sz="1600" dirty="0">
                <a:latin typeface="Arial" panose="020B0604020202020204" pitchFamily="34" charset="0"/>
                <a:cs typeface="Arial" panose="020B0604020202020204" pitchFamily="34" charset="0"/>
              </a:rPr>
              <a:t>How does prison help to stop re-offending?</a:t>
            </a:r>
          </a:p>
        </p:txBody>
      </p:sp>
    </p:spTree>
    <p:extLst>
      <p:ext uri="{BB962C8B-B14F-4D97-AF65-F5344CB8AC3E}">
        <p14:creationId xmlns:p14="http://schemas.microsoft.com/office/powerpoint/2010/main" val="2242118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12">
            <a:extLst>
              <a:ext uri="{FF2B5EF4-FFF2-40B4-BE49-F238E27FC236}">
                <a16:creationId xmlns:a16="http://schemas.microsoft.com/office/drawing/2014/main" id="{BD310164-D3A3-415E-9D94-5D21D9FB2F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8" name="Picture 14">
            <a:extLst>
              <a:ext uri="{FF2B5EF4-FFF2-40B4-BE49-F238E27FC236}">
                <a16:creationId xmlns:a16="http://schemas.microsoft.com/office/drawing/2014/main" id="{BE586E08-18BF-4AB1-AB48-4005D56734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9" name="Oval 16">
            <a:extLst>
              <a:ext uri="{FF2B5EF4-FFF2-40B4-BE49-F238E27FC236}">
                <a16:creationId xmlns:a16="http://schemas.microsoft.com/office/drawing/2014/main" id="{4A497DBC-2692-42B4-A606-31024033F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0" name="Picture 18">
            <a:extLst>
              <a:ext uri="{FF2B5EF4-FFF2-40B4-BE49-F238E27FC236}">
                <a16:creationId xmlns:a16="http://schemas.microsoft.com/office/drawing/2014/main" id="{3517A192-66A9-4297-9284-65580829AB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1" name="Picture 20">
            <a:extLst>
              <a:ext uri="{FF2B5EF4-FFF2-40B4-BE49-F238E27FC236}">
                <a16:creationId xmlns:a16="http://schemas.microsoft.com/office/drawing/2014/main" id="{130825ED-0133-430D-BBBB-50B6F522844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2" name="Rectangle 22">
            <a:extLst>
              <a:ext uri="{FF2B5EF4-FFF2-40B4-BE49-F238E27FC236}">
                <a16:creationId xmlns:a16="http://schemas.microsoft.com/office/drawing/2014/main" id="{633F040E-FA1C-4EDC-B925-7EFCB958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1B3C1A67-13FD-4AE5-A669-EF9D02EFA814}"/>
              </a:ext>
            </a:extLst>
          </p:cNvPr>
          <p:cNvSpPr txBox="1"/>
          <p:nvPr/>
        </p:nvSpPr>
        <p:spPr>
          <a:xfrm>
            <a:off x="385254" y="369220"/>
            <a:ext cx="4165580" cy="1400530"/>
          </a:xfrm>
          <a:prstGeom prst="rect">
            <a:avLst/>
          </a:prstGeom>
        </p:spPr>
        <p:txBody>
          <a:bodyPr vert="horz" lIns="91440" tIns="45720" rIns="91440" bIns="45720" rtlCol="0" anchor="t">
            <a:normAutofit/>
          </a:bodyPr>
          <a:lstStyle/>
          <a:p>
            <a:pPr algn="ctr">
              <a:spcBef>
                <a:spcPct val="0"/>
              </a:spcBef>
              <a:spcAft>
                <a:spcPts val="600"/>
              </a:spcAft>
            </a:pPr>
            <a:r>
              <a:rPr lang="en-US" sz="2800" u="sng" dirty="0">
                <a:solidFill>
                  <a:schemeClr val="tx2"/>
                </a:solidFill>
                <a:latin typeface="+mj-lt"/>
                <a:ea typeface="+mj-ea"/>
                <a:cs typeface="+mj-cs"/>
              </a:rPr>
              <a:t>Overview</a:t>
            </a:r>
          </a:p>
        </p:txBody>
      </p:sp>
      <p:sp>
        <p:nvSpPr>
          <p:cNvPr id="43" name="Freeform: Shape 24">
            <a:extLst>
              <a:ext uri="{FF2B5EF4-FFF2-40B4-BE49-F238E27FC236}">
                <a16:creationId xmlns:a16="http://schemas.microsoft.com/office/drawing/2014/main" id="{C2167F82-BD57-4D9B-BCC3-A4F13118B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7191 h 6985200"/>
              <a:gd name="connsiteX6" fmla="*/ 1 w 6858001"/>
              <a:gd name="connsiteY6" fmla="*/ 887191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7191"/>
                </a:lnTo>
                <a:lnTo>
                  <a:pt x="1" y="887191"/>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44" name="Freeform 23">
            <a:extLst>
              <a:ext uri="{FF2B5EF4-FFF2-40B4-BE49-F238E27FC236}">
                <a16:creationId xmlns:a16="http://schemas.microsoft.com/office/drawing/2014/main" id="{4CBF4B90-A27B-4E6A-B288-303118BA6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pic>
        <p:nvPicPr>
          <p:cNvPr id="6" name="Picture 2" descr="Chart, line chart&#10;&#10;Description automatically generated">
            <a:extLst>
              <a:ext uri="{FF2B5EF4-FFF2-40B4-BE49-F238E27FC236}">
                <a16:creationId xmlns:a16="http://schemas.microsoft.com/office/drawing/2014/main" id="{59E92609-F66E-4CAD-8BF4-A9399D97C613}"/>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801105" y="1753091"/>
            <a:ext cx="3240460" cy="1819193"/>
          </a:xfrm>
          <a:prstGeom prst="rect">
            <a:avLst/>
          </a:prstGeom>
          <a:noFill/>
          <a:effectLst/>
          <a:extLst>
            <a:ext uri="{909E8E84-426E-40DD-AFC4-6F175D3DCCD1}">
              <a14:hiddenFill xmlns:a14="http://schemas.microsoft.com/office/drawing/2010/main">
                <a:solidFill>
                  <a:srgbClr val="FFFFFF"/>
                </a:solidFill>
              </a14:hiddenFill>
            </a:ext>
          </a:extLst>
        </p:spPr>
      </p:pic>
      <p:sp>
        <p:nvSpPr>
          <p:cNvPr id="45" name="Rectangle 28">
            <a:extLst>
              <a:ext uri="{FF2B5EF4-FFF2-40B4-BE49-F238E27FC236}">
                <a16:creationId xmlns:a16="http://schemas.microsoft.com/office/drawing/2014/main" id="{BC77A50A-7946-4C3E-A197-2F4ACE08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0AEAFE0-FB06-4694-91A2-F214DB62A589}"/>
              </a:ext>
            </a:extLst>
          </p:cNvPr>
          <p:cNvSpPr txBox="1"/>
          <p:nvPr/>
        </p:nvSpPr>
        <p:spPr>
          <a:xfrm>
            <a:off x="-47173" y="1202303"/>
            <a:ext cx="5469825" cy="5380154"/>
          </a:xfrm>
          <a:prstGeom prst="rect">
            <a:avLst/>
          </a:prstGeom>
        </p:spPr>
        <p:txBody>
          <a:bodyPr vert="horz" lIns="91440" tIns="45720" rIns="91440" bIns="45720" rtlCol="0">
            <a:normAutofit fontScale="40000" lnSpcReduction="20000"/>
          </a:bodyPr>
          <a:lstStyle/>
          <a:p>
            <a:pPr marL="285750" indent="-285750">
              <a:lnSpc>
                <a:spcPct val="90000"/>
              </a:lnSpc>
              <a:spcBef>
                <a:spcPts val="1000"/>
              </a:spcBef>
              <a:buClr>
                <a:schemeClr val="bg2">
                  <a:lumMod val="40000"/>
                  <a:lumOff val="60000"/>
                </a:schemeClr>
              </a:buClr>
              <a:buSzPct val="80000"/>
              <a:buFont typeface="Wingdings 3" charset="2"/>
              <a:buChar char=""/>
            </a:pPr>
            <a:endParaRPr lang="en-US" sz="9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panose="05000000000000000000" pitchFamily="2" charset="2"/>
              <a:buChar char="Ø"/>
            </a:pPr>
            <a:r>
              <a:rPr lang="en-US" sz="3400" dirty="0">
                <a:effectLst/>
                <a:latin typeface="Arial" panose="020B0604020202020204" pitchFamily="34" charset="0"/>
                <a:ea typeface="+mj-ea"/>
                <a:cs typeface="Arial" panose="020B0604020202020204" pitchFamily="34" charset="0"/>
              </a:rPr>
              <a:t>As of </a:t>
            </a:r>
            <a:r>
              <a:rPr lang="en-US" sz="3400" dirty="0">
                <a:latin typeface="Arial" panose="020B0604020202020204" pitchFamily="34" charset="0"/>
                <a:ea typeface="+mj-ea"/>
                <a:cs typeface="Arial" panose="020B0604020202020204" pitchFamily="34" charset="0"/>
              </a:rPr>
              <a:t>Sept</a:t>
            </a:r>
            <a:r>
              <a:rPr lang="en-US" sz="3400" dirty="0">
                <a:effectLst/>
                <a:latin typeface="Arial" panose="020B0604020202020204" pitchFamily="34" charset="0"/>
                <a:ea typeface="+mj-ea"/>
                <a:cs typeface="Arial" panose="020B0604020202020204" pitchFamily="34" charset="0"/>
              </a:rPr>
              <a:t> 2020, the prison population in England and Wales was </a:t>
            </a:r>
            <a:r>
              <a:rPr lang="en-US" sz="3400" dirty="0">
                <a:latin typeface="Arial" panose="020B0604020202020204" pitchFamily="34" charset="0"/>
                <a:ea typeface="+mj-ea"/>
                <a:cs typeface="Arial" panose="020B0604020202020204" pitchFamily="34" charset="0"/>
              </a:rPr>
              <a:t>79,235</a:t>
            </a:r>
            <a:r>
              <a:rPr lang="en-US" sz="3400" dirty="0">
                <a:effectLst/>
                <a:latin typeface="Arial" panose="020B0604020202020204" pitchFamily="34" charset="0"/>
                <a:ea typeface="+mj-ea"/>
                <a:cs typeface="Arial" panose="020B0604020202020204" pitchFamily="34" charset="0"/>
              </a:rPr>
              <a:t>, this </a:t>
            </a:r>
            <a:r>
              <a:rPr lang="en-US" sz="3400" dirty="0">
                <a:latin typeface="Arial" panose="020B0604020202020204" pitchFamily="34" charset="0"/>
                <a:ea typeface="+mj-ea"/>
                <a:cs typeface="Arial" panose="020B0604020202020204" pitchFamily="34" charset="0"/>
              </a:rPr>
              <a:t>is</a:t>
            </a:r>
            <a:r>
              <a:rPr lang="en-US" sz="3400" dirty="0">
                <a:effectLst/>
                <a:latin typeface="Arial" panose="020B0604020202020204" pitchFamily="34" charset="0"/>
                <a:ea typeface="+mj-ea"/>
                <a:cs typeface="Arial" panose="020B0604020202020204" pitchFamily="34" charset="0"/>
              </a:rPr>
              <a:t> the lowest population at this time of year of the past ten years. However, whilst the number of prisoners has fallen in the past few years, the evidence indicates that the overall needs of the prison population have increased (</a:t>
            </a:r>
            <a:r>
              <a:rPr lang="en-US" sz="3400" dirty="0">
                <a:latin typeface="Arial" panose="020B0604020202020204" pitchFamily="34" charset="0"/>
                <a:ea typeface="+mj-ea"/>
                <a:cs typeface="Arial" panose="020B0604020202020204" pitchFamily="34" charset="0"/>
              </a:rPr>
              <a:t>Gov.uk, 2020</a:t>
            </a:r>
            <a:r>
              <a:rPr lang="en-US" sz="3400" dirty="0">
                <a:effectLst/>
                <a:latin typeface="Arial" panose="020B0604020202020204" pitchFamily="34" charset="0"/>
                <a:ea typeface="+mj-ea"/>
                <a:cs typeface="Arial" panose="020B0604020202020204" pitchFamily="34" charset="0"/>
              </a:rPr>
              <a:t>)</a:t>
            </a:r>
            <a:endParaRPr lang="en-US" sz="3400"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pPr>
            <a:endParaRPr lang="en-US" sz="3400" dirty="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3400" dirty="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panose="05000000000000000000" pitchFamily="2" charset="2"/>
              <a:buChar char="Ø"/>
            </a:pPr>
            <a:r>
              <a:rPr lang="en-US" sz="3400" dirty="0">
                <a:latin typeface="Arial" panose="020B0604020202020204" pitchFamily="34" charset="0"/>
                <a:ea typeface="+mj-ea"/>
                <a:cs typeface="Arial" panose="020B0604020202020204" pitchFamily="34" charset="0"/>
              </a:rPr>
              <a:t>R</a:t>
            </a:r>
            <a:r>
              <a:rPr lang="en-US" sz="3400" dirty="0">
                <a:effectLst/>
                <a:latin typeface="Arial" panose="020B0604020202020204" pitchFamily="34" charset="0"/>
                <a:ea typeface="+mj-ea"/>
                <a:cs typeface="Arial" panose="020B0604020202020204" pitchFamily="34" charset="0"/>
              </a:rPr>
              <a:t>esearch has consistently shown that rates of mental health disorders are higher amongst individuals in prisons than in the general population and has become the most prevalent and challenging issue in prisons (Tyler, N. et al, 2019; Fazel, S. et al, 2016; </a:t>
            </a:r>
            <a:r>
              <a:rPr lang="en-US" sz="3400" dirty="0" err="1">
                <a:effectLst/>
                <a:latin typeface="Arial" panose="020B0604020202020204" pitchFamily="34" charset="0"/>
                <a:ea typeface="+mj-ea"/>
                <a:cs typeface="Arial" panose="020B0604020202020204" pitchFamily="34" charset="0"/>
              </a:rPr>
              <a:t>Sirdifield</a:t>
            </a:r>
            <a:r>
              <a:rPr lang="en-US" sz="3400" dirty="0">
                <a:effectLst/>
                <a:latin typeface="Arial" panose="020B0604020202020204" pitchFamily="34" charset="0"/>
                <a:ea typeface="+mj-ea"/>
                <a:cs typeface="Arial" panose="020B0604020202020204" pitchFamily="34" charset="0"/>
              </a:rPr>
              <a:t>, C. et al, 2009). </a:t>
            </a:r>
          </a:p>
          <a:p>
            <a:pPr>
              <a:lnSpc>
                <a:spcPct val="90000"/>
              </a:lnSpc>
              <a:spcBef>
                <a:spcPts val="1000"/>
              </a:spcBef>
              <a:buClr>
                <a:schemeClr val="bg2">
                  <a:lumMod val="40000"/>
                  <a:lumOff val="60000"/>
                </a:schemeClr>
              </a:buClr>
              <a:buSzPct val="80000"/>
              <a:buFont typeface="Wingdings 3" charset="2"/>
              <a:buChar char=""/>
            </a:pPr>
            <a:endParaRPr lang="en-US" sz="3400" dirty="0">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endParaRPr lang="en-US" sz="3400" dirty="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panose="05000000000000000000" pitchFamily="2" charset="2"/>
              <a:buChar char="Ø"/>
            </a:pPr>
            <a:r>
              <a:rPr lang="en-US" sz="3400" dirty="0">
                <a:effectLst/>
                <a:latin typeface="Arial" panose="020B0604020202020204" pitchFamily="34" charset="0"/>
                <a:ea typeface="+mj-ea"/>
                <a:cs typeface="Arial" panose="020B0604020202020204" pitchFamily="34" charset="0"/>
              </a:rPr>
              <a:t>Government statistics indicate record high numbers of self-inflicted deaths, self-harming, increased violence and greater prevalence of drugs, alcohol and weapons in prisons (</a:t>
            </a:r>
            <a:r>
              <a:rPr lang="en-US" sz="3400" dirty="0">
                <a:latin typeface="Arial" panose="020B0604020202020204" pitchFamily="34" charset="0"/>
                <a:ea typeface="+mj-ea"/>
                <a:cs typeface="Arial" panose="020B0604020202020204" pitchFamily="34" charset="0"/>
              </a:rPr>
              <a:t>Gov.uk</a:t>
            </a:r>
            <a:r>
              <a:rPr lang="en-US" sz="3400" dirty="0">
                <a:effectLst/>
                <a:latin typeface="Arial" panose="020B0604020202020204" pitchFamily="34" charset="0"/>
                <a:ea typeface="+mj-ea"/>
                <a:cs typeface="Arial" panose="020B0604020202020204" pitchFamily="34" charset="0"/>
              </a:rPr>
              <a:t>, 2020). </a:t>
            </a:r>
          </a:p>
          <a:p>
            <a:pPr marL="285750" indent="-285750">
              <a:lnSpc>
                <a:spcPct val="90000"/>
              </a:lnSpc>
              <a:spcBef>
                <a:spcPts val="1000"/>
              </a:spcBef>
              <a:buClr>
                <a:schemeClr val="bg2">
                  <a:lumMod val="40000"/>
                  <a:lumOff val="60000"/>
                </a:schemeClr>
              </a:buClr>
              <a:buSzPct val="80000"/>
              <a:buFont typeface="Wingdings" panose="05000000000000000000" pitchFamily="2" charset="2"/>
              <a:buChar char="Ø"/>
            </a:pPr>
            <a:endParaRPr lang="en-US" sz="3400" dirty="0">
              <a:latin typeface="Arial" panose="020B0604020202020204" pitchFamily="34" charset="0"/>
              <a:ea typeface="+mj-ea"/>
              <a:cs typeface="Arial" panose="020B0604020202020204" pitchFamily="34" charset="0"/>
            </a:endParaRPr>
          </a:p>
          <a:p>
            <a:pPr marL="285750" indent="-285750">
              <a:lnSpc>
                <a:spcPct val="90000"/>
              </a:lnSpc>
              <a:spcBef>
                <a:spcPts val="1000"/>
              </a:spcBef>
              <a:buClr>
                <a:schemeClr val="bg2">
                  <a:lumMod val="40000"/>
                  <a:lumOff val="60000"/>
                </a:schemeClr>
              </a:buClr>
              <a:buSzPct val="80000"/>
              <a:buFont typeface="Wingdings" panose="05000000000000000000" pitchFamily="2" charset="2"/>
              <a:buChar char="Ø"/>
            </a:pPr>
            <a:r>
              <a:rPr lang="en-US" sz="3400" dirty="0">
                <a:effectLst/>
                <a:latin typeface="Arial" panose="020B0604020202020204" pitchFamily="34" charset="0"/>
                <a:ea typeface="+mj-ea"/>
                <a:cs typeface="Arial" panose="020B0604020202020204" pitchFamily="34" charset="0"/>
              </a:rPr>
              <a:t>In addition, there has been a dramatic deterioration in standards across prisons since 2009/2010</a:t>
            </a:r>
            <a:r>
              <a:rPr lang="en-US" sz="3400" dirty="0">
                <a:latin typeface="Arial" panose="020B0604020202020204" pitchFamily="34" charset="0"/>
                <a:ea typeface="+mj-ea"/>
                <a:cs typeface="Arial" panose="020B0604020202020204" pitchFamily="34" charset="0"/>
              </a:rPr>
              <a:t>.</a:t>
            </a:r>
            <a:r>
              <a:rPr lang="en-US" sz="3400" dirty="0">
                <a:effectLst/>
                <a:latin typeface="Arial" panose="020B0604020202020204" pitchFamily="34" charset="0"/>
                <a:ea typeface="+mj-ea"/>
                <a:cs typeface="Arial" panose="020B0604020202020204" pitchFamily="34" charset="0"/>
              </a:rPr>
              <a:t> </a:t>
            </a:r>
            <a:r>
              <a:rPr lang="en-US" sz="3400" dirty="0">
                <a:latin typeface="Arial" panose="020B0604020202020204" pitchFamily="34" charset="0"/>
                <a:ea typeface="+mj-ea"/>
                <a:cs typeface="Arial" panose="020B0604020202020204" pitchFamily="34" charset="0"/>
              </a:rPr>
              <a:t>S</a:t>
            </a:r>
            <a:r>
              <a:rPr lang="en-US" sz="3400" dirty="0">
                <a:effectLst/>
                <a:latin typeface="Arial" panose="020B0604020202020204" pitchFamily="34" charset="0"/>
                <a:ea typeface="+mj-ea"/>
                <a:cs typeface="Arial" panose="020B0604020202020204" pitchFamily="34" charset="0"/>
              </a:rPr>
              <a:t>uch as, extreme over-crowding, reduction of staffing and deteriorating prison estate and mental health care provisions, which can all be linked to the cuts in government spending on prisons, leaving prisons in a ‘state of crisis’(Institute for G</a:t>
            </a:r>
            <a:r>
              <a:rPr lang="en-US" sz="3400" dirty="0">
                <a:latin typeface="Arial" panose="020B0604020202020204" pitchFamily="34" charset="0"/>
                <a:ea typeface="+mj-ea"/>
                <a:cs typeface="Arial" panose="020B0604020202020204" pitchFamily="34" charset="0"/>
              </a:rPr>
              <a:t>overnment, 2019</a:t>
            </a:r>
            <a:r>
              <a:rPr lang="en-US" sz="3400" dirty="0">
                <a:effectLst/>
                <a:latin typeface="Arial" panose="020B0604020202020204" pitchFamily="34" charset="0"/>
                <a:ea typeface="+mj-ea"/>
                <a:cs typeface="Arial" panose="020B0604020202020204" pitchFamily="34" charset="0"/>
              </a:rPr>
              <a:t>).</a:t>
            </a:r>
          </a:p>
          <a:p>
            <a:pPr marL="171450" indent="-171450">
              <a:lnSpc>
                <a:spcPct val="90000"/>
              </a:lnSpc>
              <a:spcBef>
                <a:spcPts val="1000"/>
              </a:spcBef>
              <a:buClr>
                <a:schemeClr val="bg2">
                  <a:lumMod val="40000"/>
                  <a:lumOff val="60000"/>
                </a:schemeClr>
              </a:buClr>
              <a:buSzPct val="80000"/>
              <a:buFont typeface="Wingdings" panose="05000000000000000000" pitchFamily="2" charset="2"/>
              <a:buChar char="Ø"/>
            </a:pPr>
            <a:endParaRPr lang="en-US" dirty="0">
              <a:latin typeface="+mj-lt"/>
              <a:ea typeface="+mj-ea"/>
              <a:cs typeface="+mj-cs"/>
            </a:endParaRPr>
          </a:p>
          <a:p>
            <a:pPr marL="171450" indent="-171450">
              <a:lnSpc>
                <a:spcPct val="90000"/>
              </a:lnSpc>
              <a:spcBef>
                <a:spcPts val="1000"/>
              </a:spcBef>
              <a:buClr>
                <a:schemeClr val="bg2">
                  <a:lumMod val="40000"/>
                  <a:lumOff val="60000"/>
                </a:schemeClr>
              </a:buClr>
              <a:buSzPct val="80000"/>
              <a:buFont typeface="Wingdings" panose="05000000000000000000" pitchFamily="2" charset="2"/>
              <a:buChar char="Ø"/>
            </a:pPr>
            <a:endParaRPr lang="en-US" sz="900" dirty="0">
              <a:latin typeface="+mj-lt"/>
              <a:ea typeface="+mj-ea"/>
              <a:cs typeface="+mj-cs"/>
            </a:endParaRPr>
          </a:p>
        </p:txBody>
      </p:sp>
      <p:pic>
        <p:nvPicPr>
          <p:cNvPr id="11266" name="Picture 2" descr="Figure 1">
            <a:extLst>
              <a:ext uri="{FF2B5EF4-FFF2-40B4-BE49-F238E27FC236}">
                <a16:creationId xmlns:a16="http://schemas.microsoft.com/office/drawing/2014/main" id="{27827B8E-E7BB-4F50-A32D-EF708A0788B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73507" y="4379344"/>
            <a:ext cx="3327498" cy="2218331"/>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a:extLst>
              <a:ext uri="{FF2B5EF4-FFF2-40B4-BE49-F238E27FC236}">
                <a16:creationId xmlns:a16="http://schemas.microsoft.com/office/drawing/2014/main" id="{7A6BF13B-5513-4FD9-9C6A-324AC4B0E72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25334" y="1687816"/>
            <a:ext cx="3275771" cy="1891428"/>
          </a:xfrm>
          <a:prstGeom prst="rect">
            <a:avLst/>
          </a:prstGeom>
          <a:noFill/>
          <a:extLst>
            <a:ext uri="{909E8E84-426E-40DD-AFC4-6F175D3DCCD1}">
              <a14:hiddenFill xmlns:a14="http://schemas.microsoft.com/office/drawing/2010/main">
                <a:solidFill>
                  <a:srgbClr val="FFFFFF"/>
                </a:solidFill>
              </a14:hiddenFill>
            </a:ext>
          </a:extLst>
        </p:spPr>
      </p:pic>
      <p:pic>
        <p:nvPicPr>
          <p:cNvPr id="15362" name="Picture 2">
            <a:extLst>
              <a:ext uri="{FF2B5EF4-FFF2-40B4-BE49-F238E27FC236}">
                <a16:creationId xmlns:a16="http://schemas.microsoft.com/office/drawing/2014/main" id="{F4FA2CF0-C1F3-4787-B294-4C835C53F8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419369" y="3925172"/>
            <a:ext cx="2226895" cy="260964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EAC648E-5083-49E0-9D6D-E3E010CB7489}"/>
              </a:ext>
            </a:extLst>
          </p:cNvPr>
          <p:cNvSpPr txBox="1"/>
          <p:nvPr/>
        </p:nvSpPr>
        <p:spPr>
          <a:xfrm>
            <a:off x="6638510" y="1441594"/>
            <a:ext cx="1808922" cy="246221"/>
          </a:xfrm>
          <a:prstGeom prst="rect">
            <a:avLst/>
          </a:prstGeom>
          <a:noFill/>
        </p:spPr>
        <p:txBody>
          <a:bodyPr wrap="square" rtlCol="0">
            <a:spAutoFit/>
          </a:bodyPr>
          <a:lstStyle/>
          <a:p>
            <a:r>
              <a:rPr lang="en-GB" sz="1000" dirty="0">
                <a:solidFill>
                  <a:schemeClr val="bg1"/>
                </a:solidFill>
              </a:rPr>
              <a:t>Self-Harming</a:t>
            </a:r>
          </a:p>
        </p:txBody>
      </p:sp>
      <p:sp>
        <p:nvSpPr>
          <p:cNvPr id="5" name="TextBox 4">
            <a:extLst>
              <a:ext uri="{FF2B5EF4-FFF2-40B4-BE49-F238E27FC236}">
                <a16:creationId xmlns:a16="http://schemas.microsoft.com/office/drawing/2014/main" id="{732B2354-303A-4FBA-A649-8734C2C2AD5C}"/>
              </a:ext>
            </a:extLst>
          </p:cNvPr>
          <p:cNvSpPr txBox="1"/>
          <p:nvPr/>
        </p:nvSpPr>
        <p:spPr>
          <a:xfrm>
            <a:off x="10780712" y="6625250"/>
            <a:ext cx="1966539" cy="246221"/>
          </a:xfrm>
          <a:prstGeom prst="rect">
            <a:avLst/>
          </a:prstGeom>
          <a:noFill/>
        </p:spPr>
        <p:txBody>
          <a:bodyPr wrap="square" rtlCol="0">
            <a:spAutoFit/>
          </a:bodyPr>
          <a:lstStyle/>
          <a:p>
            <a:r>
              <a:rPr lang="en-GB" sz="1000" dirty="0">
                <a:solidFill>
                  <a:schemeClr val="bg1"/>
                </a:solidFill>
              </a:rPr>
              <a:t>(Justice data, 2020)</a:t>
            </a:r>
          </a:p>
        </p:txBody>
      </p:sp>
    </p:spTree>
    <p:extLst>
      <p:ext uri="{BB962C8B-B14F-4D97-AF65-F5344CB8AC3E}">
        <p14:creationId xmlns:p14="http://schemas.microsoft.com/office/powerpoint/2010/main" val="1517706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220" name="Picture 199">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02" name="Picture 201">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4" name="Oval 203">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6" name="Picture 205">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8" name="Picture 207">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0" name="Rectangle 209">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218" name="Picture 2">
            <a:extLst>
              <a:ext uri="{FF2B5EF4-FFF2-40B4-BE49-F238E27FC236}">
                <a16:creationId xmlns:a16="http://schemas.microsoft.com/office/drawing/2014/main" id="{47733D01-E8DD-408A-8FB3-D74D8909073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139" r="40690" b="-1"/>
          <a:stretch/>
        </p:blipFill>
        <p:spPr bwMode="auto">
          <a:xfrm>
            <a:off x="6813740" y="435593"/>
            <a:ext cx="2176272" cy="3602736"/>
          </a:xfrm>
          <a:prstGeom prst="rect">
            <a:avLst/>
          </a:prstGeom>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FE27ED7E-1157-4D65-AE6D-E9AD32BABF7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886" r="26657" b="-2"/>
          <a:stretch/>
        </p:blipFill>
        <p:spPr bwMode="auto">
          <a:xfrm>
            <a:off x="9349676" y="435593"/>
            <a:ext cx="2176272" cy="3602736"/>
          </a:xfrm>
          <a:prstGeom prst="rect">
            <a:avLst/>
          </a:prstGeom>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7170" name="Picture 2">
            <a:extLst>
              <a:ext uri="{FF2B5EF4-FFF2-40B4-BE49-F238E27FC236}">
                <a16:creationId xmlns:a16="http://schemas.microsoft.com/office/drawing/2014/main" id="{9DD73402-1553-4D31-BF81-3ACAB89F875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7503" r="29591" b="-1"/>
          <a:stretch/>
        </p:blipFill>
        <p:spPr bwMode="auto">
          <a:xfrm>
            <a:off x="3314958" y="2883358"/>
            <a:ext cx="2176272" cy="3602736"/>
          </a:xfrm>
          <a:prstGeom prst="rect">
            <a:avLst/>
          </a:prstGeom>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8194" name="Picture 2">
            <a:extLst>
              <a:ext uri="{FF2B5EF4-FFF2-40B4-BE49-F238E27FC236}">
                <a16:creationId xmlns:a16="http://schemas.microsoft.com/office/drawing/2014/main" id="{1CC16041-8D20-473F-996A-4FA9B1F65789}"/>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6451" r="21954" b="-1"/>
          <a:stretch/>
        </p:blipFill>
        <p:spPr bwMode="auto">
          <a:xfrm>
            <a:off x="772604" y="2874264"/>
            <a:ext cx="2176272" cy="3602736"/>
          </a:xfrm>
          <a:prstGeom prst="rect">
            <a:avLst/>
          </a:prstGeom>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B2B4C65-657E-4472-95B4-125949EBA7CF}"/>
              </a:ext>
            </a:extLst>
          </p:cNvPr>
          <p:cNvSpPr txBox="1"/>
          <p:nvPr/>
        </p:nvSpPr>
        <p:spPr>
          <a:xfrm>
            <a:off x="6573135" y="4457581"/>
            <a:ext cx="5220652" cy="1600438"/>
          </a:xfrm>
          <a:prstGeom prst="rect">
            <a:avLst/>
          </a:prstGeom>
          <a:noFill/>
        </p:spPr>
        <p:txBody>
          <a:bodyPr wrap="square" rtlCol="0">
            <a:spAutoFit/>
          </a:bodyPr>
          <a:lstStyle/>
          <a:p>
            <a:pPr algn="ctr"/>
            <a:r>
              <a:rPr lang="en-GB" sz="2800" u="sng" dirty="0"/>
              <a:t>Punishment</a:t>
            </a:r>
            <a:r>
              <a:rPr lang="en-GB" sz="3200" dirty="0"/>
              <a:t> </a:t>
            </a:r>
          </a:p>
          <a:p>
            <a:pPr algn="ctr"/>
            <a:endParaRPr lang="en-GB" dirty="0"/>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Others argue for tough punishment and feel prisons have become too ‘soft’ (Taylor, 2019; Atkin-Plunk, 2020; Resnik, J. et al, 2020)</a:t>
            </a:r>
          </a:p>
        </p:txBody>
      </p:sp>
      <p:sp>
        <p:nvSpPr>
          <p:cNvPr id="7" name="TextBox 6">
            <a:extLst>
              <a:ext uri="{FF2B5EF4-FFF2-40B4-BE49-F238E27FC236}">
                <a16:creationId xmlns:a16="http://schemas.microsoft.com/office/drawing/2014/main" id="{143F5F19-C8DE-42A8-BCEB-AEF9C5448CBC}"/>
              </a:ext>
            </a:extLst>
          </p:cNvPr>
          <p:cNvSpPr txBox="1"/>
          <p:nvPr/>
        </p:nvSpPr>
        <p:spPr>
          <a:xfrm>
            <a:off x="56782" y="371906"/>
            <a:ext cx="6516353" cy="2031325"/>
          </a:xfrm>
          <a:prstGeom prst="rect">
            <a:avLst/>
          </a:prstGeom>
          <a:noFill/>
        </p:spPr>
        <p:txBody>
          <a:bodyPr wrap="square" rtlCol="0">
            <a:spAutoFit/>
          </a:bodyPr>
          <a:lstStyle/>
          <a:p>
            <a:pPr algn="ctr"/>
            <a:r>
              <a:rPr lang="en-GB" sz="2800" u="sng" dirty="0"/>
              <a:t>Rehabilitation</a:t>
            </a:r>
            <a:r>
              <a:rPr lang="en-GB" u="sng" dirty="0"/>
              <a:t>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Mental Health issue has grown in importance and is now being proclaimed as a government top priority. Many believe that improving the mental health of prisoners is an essential step to reducing reoffending rates (Together for Mental Health, 2019; Canton, 2019; Awenat, Y. F. et al, 2018).</a:t>
            </a:r>
          </a:p>
        </p:txBody>
      </p:sp>
    </p:spTree>
    <p:extLst>
      <p:ext uri="{BB962C8B-B14F-4D97-AF65-F5344CB8AC3E}">
        <p14:creationId xmlns:p14="http://schemas.microsoft.com/office/powerpoint/2010/main" val="1368121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a:extLst>
              <a:ext uri="{FF2B5EF4-FFF2-40B4-BE49-F238E27FC236}">
                <a16:creationId xmlns:a16="http://schemas.microsoft.com/office/drawing/2014/main" id="{CDCC8D2C-59D1-4A5B-8794-6BD322BDF0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72F31D-5DF9-4FD2-88E3-78432B2B2EC4}"/>
              </a:ext>
            </a:extLst>
          </p:cNvPr>
          <p:cNvSpPr txBox="1"/>
          <p:nvPr/>
        </p:nvSpPr>
        <p:spPr>
          <a:xfrm>
            <a:off x="308114" y="2644170"/>
            <a:ext cx="6097656" cy="1569660"/>
          </a:xfrm>
          <a:prstGeom prst="rect">
            <a:avLst/>
          </a:prstGeom>
          <a:noFill/>
        </p:spPr>
        <p:txBody>
          <a:bodyPr wrap="square">
            <a:spAutoFit/>
          </a:bodyPr>
          <a:lstStyle/>
          <a:p>
            <a:pPr algn="ctr"/>
            <a:r>
              <a:rPr lang="en-GB" sz="1600" dirty="0">
                <a:latin typeface="Arial" panose="020B0604020202020204" pitchFamily="34" charset="0"/>
              </a:rPr>
              <a:t>I</a:t>
            </a:r>
            <a:r>
              <a:rPr lang="en-GB" sz="1600" b="0" i="0" dirty="0">
                <a:effectLst/>
                <a:latin typeface="Arial" panose="020B0604020202020204" pitchFamily="34" charset="0"/>
              </a:rPr>
              <a:t>n research, prisoners have often been described as a ‘seldom’ heard group and have often been denied the opportunity to contribute their experiences and opinions to research or service development, since service user involvement in prison research is seen as challenging and underdeveloped </a:t>
            </a:r>
          </a:p>
          <a:p>
            <a:pPr algn="ctr"/>
            <a:r>
              <a:rPr lang="en-GB" sz="1600" b="0" i="0" dirty="0">
                <a:effectLst/>
                <a:latin typeface="Arial" panose="020B0604020202020204" pitchFamily="34" charset="0"/>
              </a:rPr>
              <a:t>(Taylor et al, 2018).</a:t>
            </a:r>
            <a:endParaRPr lang="en-GB" sz="1600" dirty="0"/>
          </a:p>
        </p:txBody>
      </p:sp>
    </p:spTree>
    <p:extLst>
      <p:ext uri="{BB962C8B-B14F-4D97-AF65-F5344CB8AC3E}">
        <p14:creationId xmlns:p14="http://schemas.microsoft.com/office/powerpoint/2010/main" val="2193587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0B3A20F-54BD-4760-A706-940996F82560}"/>
              </a:ext>
            </a:extLst>
          </p:cNvPr>
          <p:cNvSpPr txBox="1"/>
          <p:nvPr/>
        </p:nvSpPr>
        <p:spPr>
          <a:xfrm>
            <a:off x="819978" y="805072"/>
            <a:ext cx="9268240" cy="4770537"/>
          </a:xfrm>
          <a:prstGeom prst="rect">
            <a:avLst/>
          </a:prstGeom>
          <a:noFill/>
        </p:spPr>
        <p:txBody>
          <a:bodyPr wrap="square" rtlCol="0">
            <a:spAutoFit/>
          </a:bodyPr>
          <a:lstStyle/>
          <a:p>
            <a:pPr algn="ctr"/>
            <a:r>
              <a:rPr lang="en-GB" sz="2800" u="sng" dirty="0"/>
              <a:t>Aim of Research Activity</a:t>
            </a:r>
          </a:p>
          <a:p>
            <a:endParaRPr lang="en-GB" u="sng" dirty="0"/>
          </a:p>
          <a:p>
            <a:pPr marL="285750" indent="-285750" algn="l" rtl="0" fontAlgn="base">
              <a:buFont typeface="Wingdings" panose="05000000000000000000" pitchFamily="2" charset="2"/>
              <a:buChar char="Ø"/>
            </a:pPr>
            <a:endParaRPr lang="en-GB" sz="1600" b="0" i="0" dirty="0">
              <a:effectLst/>
              <a:latin typeface="Arial" panose="020B0604020202020204" pitchFamily="34" charset="0"/>
            </a:endParaRPr>
          </a:p>
          <a:p>
            <a:pPr marL="285750" indent="-285750" algn="l" rtl="0" fontAlgn="base">
              <a:buFont typeface="Wingdings" panose="05000000000000000000" pitchFamily="2" charset="2"/>
              <a:buChar char="Ø"/>
            </a:pPr>
            <a:r>
              <a:rPr lang="en-GB" sz="1600" b="0" i="0" dirty="0">
                <a:effectLst/>
                <a:latin typeface="Arial" panose="020B0604020202020204" pitchFamily="34" charset="0"/>
              </a:rPr>
              <a:t>The aim of this research is therefore to address this gap by exploring and gaining a deeper understanding of the purpose of prisons, from ex-prisoners ‘lived experience’ of being subject to the British Criminal Justice System in hope to shed some light on the current debate.  </a:t>
            </a:r>
          </a:p>
          <a:p>
            <a:pPr algn="l" rtl="0" fontAlgn="base"/>
            <a:r>
              <a:rPr lang="en-GB" sz="1600" b="0" i="0" dirty="0">
                <a:effectLst/>
                <a:latin typeface="Arial" panose="020B0604020202020204" pitchFamily="34" charset="0"/>
              </a:rPr>
              <a:t> </a:t>
            </a:r>
          </a:p>
          <a:p>
            <a:pPr marL="285750" indent="-285750" algn="l" rtl="0" fontAlgn="base">
              <a:buFont typeface="Wingdings" panose="05000000000000000000" pitchFamily="2" charset="2"/>
              <a:buChar char="Ø"/>
            </a:pPr>
            <a:endParaRPr lang="en-GB" sz="1600" b="0" i="0" dirty="0">
              <a:effectLst/>
              <a:latin typeface="Arial" panose="020B0604020202020204" pitchFamily="34" charset="0"/>
            </a:endParaRPr>
          </a:p>
          <a:p>
            <a:pPr marL="285750" indent="-285750" algn="l" rtl="0" fontAlgn="base">
              <a:buFont typeface="Wingdings" panose="05000000000000000000" pitchFamily="2" charset="2"/>
              <a:buChar char="Ø"/>
            </a:pPr>
            <a:r>
              <a:rPr lang="en-GB" sz="1600" b="0" i="0" dirty="0">
                <a:effectLst/>
                <a:latin typeface="Arial" panose="020B0604020202020204" pitchFamily="34" charset="0"/>
              </a:rPr>
              <a:t>To consider how better understanding of the ‘lived experiences’ of the research participants may impact on the researcher’s current understanding on whether rehabilitation is a much better option than punishment.  </a:t>
            </a:r>
          </a:p>
          <a:p>
            <a:pPr algn="l" rtl="0" fontAlgn="base"/>
            <a:r>
              <a:rPr lang="en-GB" sz="1600" b="0" i="0" dirty="0">
                <a:effectLst/>
                <a:latin typeface="Arial" panose="020B0604020202020204" pitchFamily="34" charset="0"/>
              </a:rPr>
              <a:t> </a:t>
            </a:r>
          </a:p>
          <a:p>
            <a:pPr marL="285750" indent="-285750" algn="l" rtl="0" fontAlgn="base">
              <a:buFont typeface="Wingdings" panose="05000000000000000000" pitchFamily="2" charset="2"/>
              <a:buChar char="Ø"/>
            </a:pPr>
            <a:endParaRPr lang="en-GB" sz="1600" b="0" i="0" dirty="0">
              <a:effectLst/>
              <a:latin typeface="Arial" panose="020B0604020202020204" pitchFamily="34" charset="0"/>
            </a:endParaRPr>
          </a:p>
          <a:p>
            <a:pPr marL="285750" indent="-285750" algn="l" rtl="0" fontAlgn="base">
              <a:buFont typeface="Wingdings" panose="05000000000000000000" pitchFamily="2" charset="2"/>
              <a:buChar char="Ø"/>
            </a:pPr>
            <a:r>
              <a:rPr lang="en-GB" sz="1600" b="0" i="0" dirty="0">
                <a:effectLst/>
                <a:latin typeface="Arial" panose="020B0604020202020204" pitchFamily="34" charset="0"/>
              </a:rPr>
              <a:t>To provide an opportunity to hear the hidden voices of a ‘seldom heard’ group in research and to share these findings with other relevant academics and professionals in order to develop current understanding, beliefs and meaning of what really works to help and prevent prisoners re-offending and rebuild their lives. </a:t>
            </a:r>
          </a:p>
          <a:p>
            <a:endParaRPr lang="en-GB" u="sng" dirty="0"/>
          </a:p>
        </p:txBody>
      </p:sp>
    </p:spTree>
    <p:extLst>
      <p:ext uri="{BB962C8B-B14F-4D97-AF65-F5344CB8AC3E}">
        <p14:creationId xmlns:p14="http://schemas.microsoft.com/office/powerpoint/2010/main" val="275857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D9F950-8287-4231-A2B3-56DFE27EF57D}"/>
              </a:ext>
            </a:extLst>
          </p:cNvPr>
          <p:cNvSpPr txBox="1"/>
          <p:nvPr/>
        </p:nvSpPr>
        <p:spPr>
          <a:xfrm>
            <a:off x="954157" y="1021310"/>
            <a:ext cx="9501808" cy="5755422"/>
          </a:xfrm>
          <a:prstGeom prst="rect">
            <a:avLst/>
          </a:prstGeom>
          <a:noFill/>
        </p:spPr>
        <p:txBody>
          <a:bodyPr wrap="square">
            <a:spAutoFit/>
          </a:bodyPr>
          <a:lstStyle/>
          <a:p>
            <a:pPr algn="ctr"/>
            <a:r>
              <a:rPr lang="en-GB" sz="2800" u="sng" dirty="0"/>
              <a:t>Objectives of Research Activity</a:t>
            </a:r>
          </a:p>
          <a:p>
            <a:pPr algn="ctr"/>
            <a:endParaRPr lang="en-GB" sz="3200" u="sng" dirty="0"/>
          </a:p>
          <a:p>
            <a:pPr algn="l" rtl="0" fontAlgn="base"/>
            <a:r>
              <a:rPr lang="en-GB" sz="1600" b="0" i="0" dirty="0">
                <a:effectLst/>
                <a:latin typeface="Arial" panose="020B0604020202020204" pitchFamily="34" charset="0"/>
              </a:rPr>
              <a:t>The main objective of this research study is to find out if prisons simply prevent the cycle of reoffending or worse still make it more likely prisoners will slip back into crime: </a:t>
            </a:r>
          </a:p>
          <a:p>
            <a:pPr algn="l" rtl="0" fontAlgn="base"/>
            <a:r>
              <a:rPr lang="en-GB" sz="1600" b="0" i="0" dirty="0">
                <a:effectLst/>
                <a:latin typeface="Arial" panose="020B0604020202020204" pitchFamily="34" charset="0"/>
              </a:rPr>
              <a:t> </a:t>
            </a:r>
          </a:p>
          <a:p>
            <a:pPr marL="285750" indent="-285750" algn="l" rtl="0" fontAlgn="base">
              <a:buFont typeface="Wingdings" panose="05000000000000000000" pitchFamily="2" charset="2"/>
              <a:buChar char="Ø"/>
            </a:pPr>
            <a:endParaRPr lang="en-GB" sz="1600" b="0" i="0" dirty="0">
              <a:effectLst/>
              <a:latin typeface="Arial" panose="020B0604020202020204" pitchFamily="34" charset="0"/>
            </a:endParaRPr>
          </a:p>
          <a:p>
            <a:pPr marL="285750" indent="-285750" algn="l" rtl="0" fontAlgn="base">
              <a:buFont typeface="Wingdings" panose="05000000000000000000" pitchFamily="2" charset="2"/>
              <a:buChar char="Ø"/>
            </a:pPr>
            <a:r>
              <a:rPr lang="en-GB" sz="1600" b="0" i="0" dirty="0">
                <a:effectLst/>
                <a:latin typeface="Arial" panose="020B0604020202020204" pitchFamily="34" charset="0"/>
              </a:rPr>
              <a:t>Firstly, the researcher will use a Literature Review to show the current landscape predominately within peer reviewed journals, government publications, documentaries and some grey literature such as, newspaper articles to explore the purpose of prison.</a:t>
            </a:r>
          </a:p>
          <a:p>
            <a:pPr marL="285750" indent="-285750" algn="l" rtl="0" fontAlgn="base">
              <a:buFont typeface="Wingdings" panose="05000000000000000000" pitchFamily="2" charset="2"/>
              <a:buChar char="Ø"/>
            </a:pPr>
            <a:endParaRPr lang="en-GB" sz="1600" dirty="0">
              <a:latin typeface="Arial" panose="020B0604020202020204" pitchFamily="34" charset="0"/>
            </a:endParaRPr>
          </a:p>
          <a:p>
            <a:pPr algn="l" rtl="0" fontAlgn="base"/>
            <a:r>
              <a:rPr lang="en-GB" sz="1600" b="0" i="0" dirty="0">
                <a:effectLst/>
                <a:latin typeface="Arial" panose="020B0604020202020204" pitchFamily="34" charset="0"/>
              </a:rPr>
              <a:t>Key Words: lived experience, prisoners, rehabilitation, punishment, mental health</a:t>
            </a:r>
          </a:p>
          <a:p>
            <a:pPr algn="l" rtl="0" fontAlgn="base"/>
            <a:r>
              <a:rPr lang="en-GB" sz="1600" b="0" i="0" dirty="0">
                <a:effectLst/>
                <a:latin typeface="Arial" panose="020B0604020202020204" pitchFamily="34" charset="0"/>
              </a:rPr>
              <a:t> </a:t>
            </a:r>
          </a:p>
          <a:p>
            <a:pPr marL="285750" indent="-285750" algn="l" rtl="0" fontAlgn="base">
              <a:buFont typeface="Wingdings" panose="05000000000000000000" pitchFamily="2" charset="2"/>
              <a:buChar char="Ø"/>
            </a:pPr>
            <a:r>
              <a:rPr lang="en-GB" sz="1600" b="0" i="0" dirty="0">
                <a:effectLst/>
                <a:latin typeface="Arial" panose="020B0604020202020204" pitchFamily="34" charset="0"/>
              </a:rPr>
              <a:t>Secondly, applying the Interpretative Phenomenological Analysis methodology (Smith, Flowers and Larkin, 2009) which will explore ex-prisoners real ‘lived experience’ of being subject to the British Prison System as described in detail below and collecting data via phenomenological method in finding an answer to the research question, how does prison help to break the cycle of re-offending? </a:t>
            </a:r>
          </a:p>
          <a:p>
            <a:pPr algn="ctr"/>
            <a:endParaRPr lang="en-GB" sz="3200" u="sng" dirty="0"/>
          </a:p>
          <a:p>
            <a:endParaRPr lang="en-GB" u="sng" dirty="0"/>
          </a:p>
          <a:p>
            <a:pPr marL="285750" indent="-285750" algn="l" rtl="0" fontAlgn="base">
              <a:buFont typeface="Wingdings" panose="05000000000000000000" pitchFamily="2" charset="2"/>
              <a:buChar char="Ø"/>
            </a:pPr>
            <a:endParaRPr lang="en-GB" sz="1800" b="0" i="0" dirty="0">
              <a:effectLst/>
              <a:latin typeface="Arial" panose="020B0604020202020204" pitchFamily="34" charset="0"/>
            </a:endParaRPr>
          </a:p>
        </p:txBody>
      </p:sp>
    </p:spTree>
    <p:extLst>
      <p:ext uri="{BB962C8B-B14F-4D97-AF65-F5344CB8AC3E}">
        <p14:creationId xmlns:p14="http://schemas.microsoft.com/office/powerpoint/2010/main" val="1539585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FB7C4176-4ADC-4147-AEDE-9BCE80CE6C44}"/>
              </a:ext>
            </a:extLst>
          </p:cNvPr>
          <p:cNvSpPr txBox="1"/>
          <p:nvPr/>
        </p:nvSpPr>
        <p:spPr>
          <a:xfrm>
            <a:off x="377686" y="1121021"/>
            <a:ext cx="11814314" cy="1323439"/>
          </a:xfrm>
          <a:prstGeom prst="rect">
            <a:avLst/>
          </a:prstGeom>
          <a:noFill/>
        </p:spPr>
        <p:txBody>
          <a:bodyPr wrap="square" rtlCol="0">
            <a:spAutoFit/>
          </a:bodyPr>
          <a:lstStyle/>
          <a:p>
            <a:r>
              <a:rPr lang="en-US" sz="1600" dirty="0">
                <a:effectLst/>
                <a:latin typeface="Arial" panose="020B0604020202020204" pitchFamily="34" charset="0"/>
                <a:ea typeface="+mj-ea"/>
                <a:cs typeface="Arial" panose="020B0604020202020204" pitchFamily="34" charset="0"/>
              </a:rPr>
              <a:t>The proposed methodology is a qualitative research approach in the form of Interpretative Phenomenological Analysis (Smith, Flower and Larkin, 2009), this approach is described as ‘participant orientated’, with the main objective and essence to explore in more detail the real ‘lived experiences’ of research participants and to examine how people make sense of these experiences </a:t>
            </a:r>
            <a:r>
              <a:rPr lang="en-GB" sz="1600" b="0" i="0" dirty="0">
                <a:effectLst/>
                <a:latin typeface="Arial" panose="020B0604020202020204" pitchFamily="34" charset="0"/>
              </a:rPr>
              <a:t>The phenomenological analytical approach includes structured steps specifically for analysing transcripts from interviews and will be strictly followed by the researcher, these include: </a:t>
            </a:r>
            <a:endParaRPr lang="en-GB" sz="1600" dirty="0"/>
          </a:p>
        </p:txBody>
      </p:sp>
      <p:sp>
        <p:nvSpPr>
          <p:cNvPr id="11" name="TextBox 10">
            <a:extLst>
              <a:ext uri="{FF2B5EF4-FFF2-40B4-BE49-F238E27FC236}">
                <a16:creationId xmlns:a16="http://schemas.microsoft.com/office/drawing/2014/main" id="{A4EEE6A5-5AC1-4964-832A-F390C803A24E}"/>
              </a:ext>
            </a:extLst>
          </p:cNvPr>
          <p:cNvSpPr txBox="1"/>
          <p:nvPr/>
        </p:nvSpPr>
        <p:spPr>
          <a:xfrm>
            <a:off x="3110948" y="275103"/>
            <a:ext cx="5635487" cy="523220"/>
          </a:xfrm>
          <a:prstGeom prst="rect">
            <a:avLst/>
          </a:prstGeom>
          <a:noFill/>
        </p:spPr>
        <p:txBody>
          <a:bodyPr wrap="square" rtlCol="0">
            <a:spAutoFit/>
          </a:bodyPr>
          <a:lstStyle/>
          <a:p>
            <a:pPr algn="ctr"/>
            <a:r>
              <a:rPr lang="en-GB" sz="2800" u="sng" dirty="0"/>
              <a:t>Proposed Methodology</a:t>
            </a:r>
          </a:p>
        </p:txBody>
      </p:sp>
      <p:sp>
        <p:nvSpPr>
          <p:cNvPr id="13" name="Rectangle: Rounded Corners 12">
            <a:extLst>
              <a:ext uri="{FF2B5EF4-FFF2-40B4-BE49-F238E27FC236}">
                <a16:creationId xmlns:a16="http://schemas.microsoft.com/office/drawing/2014/main" id="{C9FDFDDF-C264-4594-9D39-B4B752969B80}"/>
              </a:ext>
            </a:extLst>
          </p:cNvPr>
          <p:cNvSpPr/>
          <p:nvPr/>
        </p:nvSpPr>
        <p:spPr>
          <a:xfrm>
            <a:off x="240813" y="2735565"/>
            <a:ext cx="2733262" cy="1023730"/>
          </a:xfrm>
          <a:prstGeom prst="roundRect">
            <a:avLst/>
          </a:prstGeom>
          <a:solidFill>
            <a:schemeClr val="accent6">
              <a:lumMod val="60000"/>
              <a:lumOff val="40000"/>
            </a:schemeClr>
          </a:solidFill>
          <a:ln>
            <a:solidFill>
              <a:schemeClr val="accent6">
                <a:lumMod val="40000"/>
                <a:lumOff val="6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A detailed coding and analysis of the verbatim interview data. </a:t>
            </a:r>
            <a:endParaRPr lang="en-GB" sz="1400" dirty="0">
              <a:solidFill>
                <a:schemeClr val="tx1"/>
              </a:solidFill>
            </a:endParaRPr>
          </a:p>
        </p:txBody>
      </p:sp>
      <p:sp>
        <p:nvSpPr>
          <p:cNvPr id="14" name="Rectangle: Rounded Corners 13">
            <a:extLst>
              <a:ext uri="{FF2B5EF4-FFF2-40B4-BE49-F238E27FC236}">
                <a16:creationId xmlns:a16="http://schemas.microsoft.com/office/drawing/2014/main" id="{A43B90C6-0BEF-4EE0-AB95-4251B34B8AE3}"/>
              </a:ext>
            </a:extLst>
          </p:cNvPr>
          <p:cNvSpPr/>
          <p:nvPr/>
        </p:nvSpPr>
        <p:spPr>
          <a:xfrm>
            <a:off x="240813" y="4091798"/>
            <a:ext cx="2816916" cy="1323439"/>
          </a:xfrm>
          <a:prstGeom prst="roundRect">
            <a:avLst/>
          </a:prstGeom>
          <a:solidFill>
            <a:schemeClr val="accent5">
              <a:lumMod val="60000"/>
              <a:lumOff val="40000"/>
            </a:schemeClr>
          </a:solidFill>
          <a:ln>
            <a:solidFill>
              <a:schemeClr val="accent5">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dirty="0">
                <a:solidFill>
                  <a:schemeClr val="tx1"/>
                </a:solidFill>
                <a:effectLst/>
                <a:latin typeface="Arial" panose="020B0604020202020204" pitchFamily="34" charset="0"/>
              </a:rPr>
              <a:t>Discovering emergent themes from within the data for each participant, and across the data for all participants, including differences and similarities and patterns across the entire data set. </a:t>
            </a:r>
            <a:endParaRPr lang="en-GB" sz="1200" dirty="0">
              <a:solidFill>
                <a:schemeClr val="tx1"/>
              </a:solidFill>
            </a:endParaRPr>
          </a:p>
        </p:txBody>
      </p:sp>
      <p:sp>
        <p:nvSpPr>
          <p:cNvPr id="15" name="Rectangle: Rounded Corners 14">
            <a:extLst>
              <a:ext uri="{FF2B5EF4-FFF2-40B4-BE49-F238E27FC236}">
                <a16:creationId xmlns:a16="http://schemas.microsoft.com/office/drawing/2014/main" id="{6649DDDD-10F3-4AC0-B54B-CABD124D0D49}"/>
              </a:ext>
            </a:extLst>
          </p:cNvPr>
          <p:cNvSpPr/>
          <p:nvPr/>
        </p:nvSpPr>
        <p:spPr>
          <a:xfrm>
            <a:off x="240813" y="5681162"/>
            <a:ext cx="2816916" cy="1010357"/>
          </a:xfrm>
          <a:prstGeom prst="roundRect">
            <a:avLst/>
          </a:prstGeom>
          <a:solidFill>
            <a:schemeClr val="accent3">
              <a:lumMod val="60000"/>
              <a:lumOff val="40000"/>
            </a:schemeClr>
          </a:solidFill>
          <a:ln>
            <a:solidFill>
              <a:schemeClr val="accent3">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Gain understanding of the accounts and personal meanings of the participants</a:t>
            </a:r>
            <a:r>
              <a:rPr lang="en-GB" sz="1800" b="0" i="0" dirty="0">
                <a:solidFill>
                  <a:schemeClr val="tx1"/>
                </a:solidFill>
                <a:effectLst/>
                <a:latin typeface="Arial" panose="020B0604020202020204" pitchFamily="34" charset="0"/>
              </a:rPr>
              <a:t>. </a:t>
            </a:r>
            <a:endParaRPr lang="en-GB" dirty="0">
              <a:solidFill>
                <a:schemeClr val="tx1"/>
              </a:solidFill>
            </a:endParaRPr>
          </a:p>
        </p:txBody>
      </p:sp>
      <p:sp>
        <p:nvSpPr>
          <p:cNvPr id="16" name="Rectangle: Rounded Corners 15">
            <a:extLst>
              <a:ext uri="{FF2B5EF4-FFF2-40B4-BE49-F238E27FC236}">
                <a16:creationId xmlns:a16="http://schemas.microsoft.com/office/drawing/2014/main" id="{85726021-36A2-4AE8-A54D-EC1EA682D348}"/>
              </a:ext>
            </a:extLst>
          </p:cNvPr>
          <p:cNvSpPr/>
          <p:nvPr/>
        </p:nvSpPr>
        <p:spPr>
          <a:xfrm>
            <a:off x="3449789" y="3967153"/>
            <a:ext cx="2902641" cy="1176357"/>
          </a:xfrm>
          <a:prstGeom prst="roundRect">
            <a:avLst/>
          </a:prstGeom>
          <a:solidFill>
            <a:schemeClr val="tx2">
              <a:lumMod val="50000"/>
            </a:schemeClr>
          </a:solidFill>
          <a:ln>
            <a:solidFill>
              <a:schemeClr val="tx2">
                <a:lumMod val="5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Development of a framework or principles that illustrates the relationships between the themes and super-ordinate themes </a:t>
            </a:r>
            <a:endParaRPr lang="en-GB" sz="1400" dirty="0">
              <a:solidFill>
                <a:schemeClr val="tx1"/>
              </a:solidFill>
            </a:endParaRPr>
          </a:p>
        </p:txBody>
      </p:sp>
      <p:sp>
        <p:nvSpPr>
          <p:cNvPr id="17" name="Rectangle: Rounded Corners 16">
            <a:extLst>
              <a:ext uri="{FF2B5EF4-FFF2-40B4-BE49-F238E27FC236}">
                <a16:creationId xmlns:a16="http://schemas.microsoft.com/office/drawing/2014/main" id="{9467787F-BD70-4776-9B79-2BD76D14F59E}"/>
              </a:ext>
            </a:extLst>
          </p:cNvPr>
          <p:cNvSpPr/>
          <p:nvPr/>
        </p:nvSpPr>
        <p:spPr>
          <a:xfrm>
            <a:off x="3470411" y="5420115"/>
            <a:ext cx="2902641" cy="1323439"/>
          </a:xfrm>
          <a:prstGeom prst="roundRect">
            <a:avLst/>
          </a:prstGeom>
          <a:solidFill>
            <a:schemeClr val="accent1">
              <a:lumMod val="60000"/>
              <a:lumOff val="40000"/>
            </a:schemeClr>
          </a:solidFill>
          <a:ln>
            <a:solidFill>
              <a:schemeClr val="accent1">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Numeration of the codes, themes and super-ordinate themes, to determine their frequency as a rough gauge of the relative importance of each to the participant. </a:t>
            </a:r>
            <a:endParaRPr lang="en-GB" sz="1400" dirty="0">
              <a:solidFill>
                <a:schemeClr val="tx1"/>
              </a:solidFill>
            </a:endParaRPr>
          </a:p>
        </p:txBody>
      </p:sp>
      <p:sp>
        <p:nvSpPr>
          <p:cNvPr id="18" name="Rectangle: Rounded Corners 17">
            <a:extLst>
              <a:ext uri="{FF2B5EF4-FFF2-40B4-BE49-F238E27FC236}">
                <a16:creationId xmlns:a16="http://schemas.microsoft.com/office/drawing/2014/main" id="{1498603A-354F-40E1-93D4-9712D829587F}"/>
              </a:ext>
            </a:extLst>
          </p:cNvPr>
          <p:cNvSpPr/>
          <p:nvPr/>
        </p:nvSpPr>
        <p:spPr>
          <a:xfrm>
            <a:off x="6813460" y="5681657"/>
            <a:ext cx="2378765" cy="1023730"/>
          </a:xfrm>
          <a:prstGeom prst="roundRect">
            <a:avLst/>
          </a:prstGeom>
          <a:solidFill>
            <a:schemeClr val="accent2">
              <a:lumMod val="60000"/>
              <a:lumOff val="40000"/>
            </a:schemeClr>
          </a:solidFill>
          <a:ln>
            <a:solidFill>
              <a:schemeClr val="accent2">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Abstraction and/or inclusion of the themes into super-ordinate themes. </a:t>
            </a:r>
            <a:endParaRPr lang="en-GB" sz="1400" dirty="0">
              <a:solidFill>
                <a:schemeClr val="tx1"/>
              </a:solidFill>
            </a:endParaRPr>
          </a:p>
        </p:txBody>
      </p:sp>
      <p:sp>
        <p:nvSpPr>
          <p:cNvPr id="19" name="Rectangle: Rounded Corners 18">
            <a:extLst>
              <a:ext uri="{FF2B5EF4-FFF2-40B4-BE49-F238E27FC236}">
                <a16:creationId xmlns:a16="http://schemas.microsoft.com/office/drawing/2014/main" id="{EFA9A01C-BD9D-4981-A720-BD97A3C7F3AE}"/>
              </a:ext>
            </a:extLst>
          </p:cNvPr>
          <p:cNvSpPr/>
          <p:nvPr/>
        </p:nvSpPr>
        <p:spPr>
          <a:xfrm>
            <a:off x="3711726" y="2727925"/>
            <a:ext cx="2378765" cy="1023729"/>
          </a:xfrm>
          <a:prstGeom prst="roundRect">
            <a:avLst/>
          </a:prstGeom>
          <a:solidFill>
            <a:schemeClr val="bg2">
              <a:lumMod val="60000"/>
              <a:lumOff val="40000"/>
            </a:schemeClr>
          </a:solidFill>
          <a:ln>
            <a:solidFill>
              <a:schemeClr val="bg2">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Development of the research process that can be deciphered and understood by anyone. </a:t>
            </a:r>
            <a:endParaRPr lang="en-GB" sz="1400" dirty="0">
              <a:solidFill>
                <a:schemeClr val="tx1"/>
              </a:solidFill>
            </a:endParaRPr>
          </a:p>
        </p:txBody>
      </p:sp>
      <p:sp>
        <p:nvSpPr>
          <p:cNvPr id="20" name="Rectangle: Rounded Corners 19">
            <a:extLst>
              <a:ext uri="{FF2B5EF4-FFF2-40B4-BE49-F238E27FC236}">
                <a16:creationId xmlns:a16="http://schemas.microsoft.com/office/drawing/2014/main" id="{6C1815A9-C1A5-48B3-9BBE-890A075B5B77}"/>
              </a:ext>
            </a:extLst>
          </p:cNvPr>
          <p:cNvSpPr/>
          <p:nvPr/>
        </p:nvSpPr>
        <p:spPr>
          <a:xfrm>
            <a:off x="6551523" y="2683238"/>
            <a:ext cx="2902640" cy="1063276"/>
          </a:xfrm>
          <a:prstGeom prst="roundRect">
            <a:avLst/>
          </a:prstGeom>
          <a:solidFill>
            <a:schemeClr val="accent6">
              <a:lumMod val="60000"/>
              <a:lumOff val="40000"/>
            </a:schemeClr>
          </a:solidFill>
          <a:ln>
            <a:solidFill>
              <a:schemeClr val="accent6">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0" i="0" dirty="0">
                <a:solidFill>
                  <a:schemeClr val="tx1"/>
                </a:solidFill>
                <a:effectLst/>
                <a:latin typeface="Arial" panose="020B0604020202020204" pitchFamily="34" charset="0"/>
              </a:rPr>
              <a:t>The use of research supervision and/or audit of the study to increase validity and plausibility of the findings. </a:t>
            </a:r>
            <a:endParaRPr lang="en-GB" sz="1400" dirty="0">
              <a:solidFill>
                <a:schemeClr val="tx1"/>
              </a:solidFill>
            </a:endParaRPr>
          </a:p>
        </p:txBody>
      </p:sp>
      <p:sp>
        <p:nvSpPr>
          <p:cNvPr id="21" name="Rectangle: Rounded Corners 20">
            <a:extLst>
              <a:ext uri="{FF2B5EF4-FFF2-40B4-BE49-F238E27FC236}">
                <a16:creationId xmlns:a16="http://schemas.microsoft.com/office/drawing/2014/main" id="{A1BDA19C-E876-4B70-896C-E72CC6B7A3DE}"/>
              </a:ext>
            </a:extLst>
          </p:cNvPr>
          <p:cNvSpPr/>
          <p:nvPr/>
        </p:nvSpPr>
        <p:spPr>
          <a:xfrm>
            <a:off x="6622981" y="4114781"/>
            <a:ext cx="2759724" cy="1390018"/>
          </a:xfrm>
          <a:prstGeom prst="roundRect">
            <a:avLst/>
          </a:prstGeom>
          <a:solidFill>
            <a:schemeClr val="accent5">
              <a:lumMod val="60000"/>
              <a:lumOff val="40000"/>
            </a:schemeClr>
          </a:solidFill>
          <a:ln>
            <a:solidFill>
              <a:schemeClr val="accent5">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0" i="0" dirty="0">
                <a:solidFill>
                  <a:schemeClr val="tx1"/>
                </a:solidFill>
                <a:effectLst/>
                <a:latin typeface="Arial" panose="020B0604020202020204" pitchFamily="34" charset="0"/>
              </a:rPr>
              <a:t>Moving between the parts and the whole (hermeneutic circle) in the development of a full narrative with supporting narrative extracts of the data to support the argument made and the conclusions drawn. </a:t>
            </a:r>
            <a:endParaRPr lang="en-GB" sz="1200" dirty="0">
              <a:solidFill>
                <a:schemeClr val="tx1"/>
              </a:solidFill>
            </a:endParaRPr>
          </a:p>
        </p:txBody>
      </p:sp>
      <p:sp>
        <p:nvSpPr>
          <p:cNvPr id="22" name="Rectangle: Rounded Corners 21">
            <a:extLst>
              <a:ext uri="{FF2B5EF4-FFF2-40B4-BE49-F238E27FC236}">
                <a16:creationId xmlns:a16="http://schemas.microsoft.com/office/drawing/2014/main" id="{118ABBBF-4B38-481D-AB21-EFD433FDAC1C}"/>
              </a:ext>
            </a:extLst>
          </p:cNvPr>
          <p:cNvSpPr/>
          <p:nvPr/>
        </p:nvSpPr>
        <p:spPr>
          <a:xfrm>
            <a:off x="9730204" y="5563922"/>
            <a:ext cx="2262810" cy="1141465"/>
          </a:xfrm>
          <a:prstGeom prst="roundRect">
            <a:avLst/>
          </a:prstGeom>
          <a:solidFill>
            <a:schemeClr val="accent3">
              <a:lumMod val="60000"/>
              <a:lumOff val="40000"/>
            </a:schemeClr>
          </a:solidFill>
          <a:ln>
            <a:solidFill>
              <a:schemeClr val="accent3">
                <a:lumMod val="60000"/>
                <a:lumOff val="40000"/>
              </a:schemeClr>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fontAlgn="base"/>
            <a:endParaRPr lang="en-GB" sz="1400" b="0" i="0" dirty="0">
              <a:solidFill>
                <a:schemeClr val="tx1"/>
              </a:solidFill>
              <a:effectLst/>
              <a:latin typeface="Arial" panose="020B0604020202020204" pitchFamily="34" charset="0"/>
            </a:endParaRPr>
          </a:p>
          <a:p>
            <a:pPr algn="ctr" rtl="0" fontAlgn="base"/>
            <a:r>
              <a:rPr lang="en-GB" sz="1400" b="0" i="0" dirty="0">
                <a:solidFill>
                  <a:schemeClr val="tx1"/>
                </a:solidFill>
                <a:effectLst/>
                <a:latin typeface="Arial" panose="020B0604020202020204" pitchFamily="34" charset="0"/>
              </a:rPr>
              <a:t>Reflection by the researcher on the findings and implications for further research </a:t>
            </a:r>
            <a:endParaRPr lang="en-GB" sz="1400" b="0" i="0" dirty="0">
              <a:solidFill>
                <a:schemeClr val="tx1"/>
              </a:solidFill>
              <a:effectLst/>
              <a:latin typeface="Calibri" panose="020F0502020204030204"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cxnSp>
        <p:nvCxnSpPr>
          <p:cNvPr id="31" name="Straight Arrow Connector 30">
            <a:extLst>
              <a:ext uri="{FF2B5EF4-FFF2-40B4-BE49-F238E27FC236}">
                <a16:creationId xmlns:a16="http://schemas.microsoft.com/office/drawing/2014/main" id="{4DDE3A73-434F-483B-AC63-FC8EB6D56443}"/>
              </a:ext>
            </a:extLst>
          </p:cNvPr>
          <p:cNvCxnSpPr>
            <a:cxnSpLocks/>
            <a:stCxn id="13" idx="2"/>
          </p:cNvCxnSpPr>
          <p:nvPr/>
        </p:nvCxnSpPr>
        <p:spPr>
          <a:xfrm>
            <a:off x="1607444" y="3759295"/>
            <a:ext cx="0" cy="46483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4" name="Straight Arrow Connector 33">
            <a:extLst>
              <a:ext uri="{FF2B5EF4-FFF2-40B4-BE49-F238E27FC236}">
                <a16:creationId xmlns:a16="http://schemas.microsoft.com/office/drawing/2014/main" id="{FC8A1EA5-8BFC-48F0-88B7-13D09ABC37A7}"/>
              </a:ext>
            </a:extLst>
          </p:cNvPr>
          <p:cNvCxnSpPr>
            <a:stCxn id="14" idx="2"/>
          </p:cNvCxnSpPr>
          <p:nvPr/>
        </p:nvCxnSpPr>
        <p:spPr>
          <a:xfrm>
            <a:off x="1649271" y="5415237"/>
            <a:ext cx="0" cy="39915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6" name="Straight Arrow Connector 35">
            <a:extLst>
              <a:ext uri="{FF2B5EF4-FFF2-40B4-BE49-F238E27FC236}">
                <a16:creationId xmlns:a16="http://schemas.microsoft.com/office/drawing/2014/main" id="{728FAB82-9107-43A0-9A91-291B1332E3AD}"/>
              </a:ext>
            </a:extLst>
          </p:cNvPr>
          <p:cNvCxnSpPr>
            <a:stCxn id="15" idx="3"/>
          </p:cNvCxnSpPr>
          <p:nvPr/>
        </p:nvCxnSpPr>
        <p:spPr>
          <a:xfrm>
            <a:off x="3057729" y="6186341"/>
            <a:ext cx="550175" cy="718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8" name="Straight Arrow Connector 37">
            <a:extLst>
              <a:ext uri="{FF2B5EF4-FFF2-40B4-BE49-F238E27FC236}">
                <a16:creationId xmlns:a16="http://schemas.microsoft.com/office/drawing/2014/main" id="{B708E153-7511-4D86-9557-0DEB5257B727}"/>
              </a:ext>
            </a:extLst>
          </p:cNvPr>
          <p:cNvCxnSpPr>
            <a:stCxn id="17" idx="0"/>
          </p:cNvCxnSpPr>
          <p:nvPr/>
        </p:nvCxnSpPr>
        <p:spPr>
          <a:xfrm flipH="1" flipV="1">
            <a:off x="4921731" y="5032239"/>
            <a:ext cx="1" cy="38787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0" name="Straight Arrow Connector 39">
            <a:extLst>
              <a:ext uri="{FF2B5EF4-FFF2-40B4-BE49-F238E27FC236}">
                <a16:creationId xmlns:a16="http://schemas.microsoft.com/office/drawing/2014/main" id="{7C024C55-E8CE-4943-8903-77FC1FF33237}"/>
              </a:ext>
            </a:extLst>
          </p:cNvPr>
          <p:cNvCxnSpPr>
            <a:cxnSpLocks/>
            <a:stCxn id="16" idx="0"/>
            <a:endCxn id="19" idx="2"/>
          </p:cNvCxnSpPr>
          <p:nvPr/>
        </p:nvCxnSpPr>
        <p:spPr>
          <a:xfrm flipH="1" flipV="1">
            <a:off x="4901109" y="3751654"/>
            <a:ext cx="1" cy="21549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3" name="Straight Arrow Connector 42">
            <a:extLst>
              <a:ext uri="{FF2B5EF4-FFF2-40B4-BE49-F238E27FC236}">
                <a16:creationId xmlns:a16="http://schemas.microsoft.com/office/drawing/2014/main" id="{DFA64A8E-2B99-4B3C-95BF-D9C0D530FEDD}"/>
              </a:ext>
            </a:extLst>
          </p:cNvPr>
          <p:cNvCxnSpPr>
            <a:stCxn id="19" idx="3"/>
          </p:cNvCxnSpPr>
          <p:nvPr/>
        </p:nvCxnSpPr>
        <p:spPr>
          <a:xfrm>
            <a:off x="6090491" y="3239790"/>
            <a:ext cx="581275" cy="764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5" name="Straight Arrow Connector 44">
            <a:extLst>
              <a:ext uri="{FF2B5EF4-FFF2-40B4-BE49-F238E27FC236}">
                <a16:creationId xmlns:a16="http://schemas.microsoft.com/office/drawing/2014/main" id="{1BEEFBD1-5F83-4FB8-8133-68037E90C3F6}"/>
              </a:ext>
            </a:extLst>
          </p:cNvPr>
          <p:cNvCxnSpPr>
            <a:cxnSpLocks/>
            <a:stCxn id="20" idx="2"/>
          </p:cNvCxnSpPr>
          <p:nvPr/>
        </p:nvCxnSpPr>
        <p:spPr>
          <a:xfrm>
            <a:off x="8002843" y="3746514"/>
            <a:ext cx="0" cy="47761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8" name="Straight Arrow Connector 47">
            <a:extLst>
              <a:ext uri="{FF2B5EF4-FFF2-40B4-BE49-F238E27FC236}">
                <a16:creationId xmlns:a16="http://schemas.microsoft.com/office/drawing/2014/main" id="{E71ADD03-5C28-44B1-BA54-DB89E5752687}"/>
              </a:ext>
            </a:extLst>
          </p:cNvPr>
          <p:cNvCxnSpPr>
            <a:stCxn id="21" idx="2"/>
          </p:cNvCxnSpPr>
          <p:nvPr/>
        </p:nvCxnSpPr>
        <p:spPr>
          <a:xfrm>
            <a:off x="8002843" y="5504799"/>
            <a:ext cx="0" cy="30959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50" name="Straight Arrow Connector 49">
            <a:extLst>
              <a:ext uri="{FF2B5EF4-FFF2-40B4-BE49-F238E27FC236}">
                <a16:creationId xmlns:a16="http://schemas.microsoft.com/office/drawing/2014/main" id="{2A377680-CF43-411D-8A51-CD04FB0014E5}"/>
              </a:ext>
            </a:extLst>
          </p:cNvPr>
          <p:cNvCxnSpPr>
            <a:stCxn id="18" idx="3"/>
          </p:cNvCxnSpPr>
          <p:nvPr/>
        </p:nvCxnSpPr>
        <p:spPr>
          <a:xfrm>
            <a:off x="9192225" y="6193522"/>
            <a:ext cx="657453"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9174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25" name="Freeform: Shape 2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B41CBD61-D15A-4F03-A3A0-A0EB350BE00C}"/>
              </a:ext>
            </a:extLst>
          </p:cNvPr>
          <p:cNvSpPr txBox="1"/>
          <p:nvPr/>
        </p:nvSpPr>
        <p:spPr>
          <a:xfrm>
            <a:off x="514133" y="2791440"/>
            <a:ext cx="3522879" cy="4470821"/>
          </a:xfrm>
          <a:prstGeom prst="rect">
            <a:avLst/>
          </a:prstGeom>
        </p:spPr>
        <p:txBody>
          <a:bodyPr vert="horz" lIns="91440" tIns="45720" rIns="91440" bIns="45720" rtlCol="0" anchor="t">
            <a:normAutofit/>
          </a:bodyPr>
          <a:lstStyle/>
          <a:p>
            <a:pPr algn="ctr">
              <a:spcBef>
                <a:spcPct val="0"/>
              </a:spcBef>
              <a:spcAft>
                <a:spcPts val="600"/>
              </a:spcAft>
            </a:pPr>
            <a:r>
              <a:rPr lang="en-US" sz="2800" b="0" i="0" u="sng" kern="1200" dirty="0">
                <a:solidFill>
                  <a:schemeClr val="bg2"/>
                </a:solidFill>
                <a:latin typeface="+mj-lt"/>
                <a:ea typeface="+mj-ea"/>
                <a:cs typeface="+mj-cs"/>
              </a:rPr>
              <a:t>I</a:t>
            </a:r>
            <a:r>
              <a:rPr lang="en-US" sz="2800" u="sng" dirty="0">
                <a:solidFill>
                  <a:schemeClr val="bg2"/>
                </a:solidFill>
                <a:latin typeface="+mj-lt"/>
                <a:ea typeface="+mj-ea"/>
                <a:cs typeface="+mj-cs"/>
              </a:rPr>
              <a:t>nclusion Criteria</a:t>
            </a:r>
            <a:endParaRPr lang="en-US" sz="2800" b="0" i="0" u="sng" kern="1200" dirty="0">
              <a:solidFill>
                <a:schemeClr val="bg2"/>
              </a:solidFill>
              <a:latin typeface="+mj-lt"/>
              <a:ea typeface="+mj-ea"/>
              <a:cs typeface="+mj-cs"/>
            </a:endParaRPr>
          </a:p>
        </p:txBody>
      </p:sp>
      <p:sp>
        <p:nvSpPr>
          <p:cNvPr id="3" name="TextBox 2">
            <a:extLst>
              <a:ext uri="{FF2B5EF4-FFF2-40B4-BE49-F238E27FC236}">
                <a16:creationId xmlns:a16="http://schemas.microsoft.com/office/drawing/2014/main" id="{816C8CDD-E10E-41BD-9473-3EABCA1DDD76}"/>
              </a:ext>
            </a:extLst>
          </p:cNvPr>
          <p:cNvSpPr txBox="1"/>
          <p:nvPr/>
        </p:nvSpPr>
        <p:spPr>
          <a:xfrm>
            <a:off x="5168268" y="1141407"/>
            <a:ext cx="6846377" cy="4470821"/>
          </a:xfrm>
          <a:prstGeom prst="rect">
            <a:avLst/>
          </a:prstGeom>
        </p:spPr>
        <p:txBody>
          <a:bodyPr vert="horz" lIns="91440" tIns="45720" rIns="91440" bIns="45720" rtlCol="0">
            <a:normAutofit fontScale="85000" lnSpcReduction="20000"/>
          </a:bodyPr>
          <a:lstStyle/>
          <a:p>
            <a:pPr fontAlgn="base">
              <a:lnSpc>
                <a:spcPct val="90000"/>
              </a:lnSpc>
              <a:spcBef>
                <a:spcPts val="1000"/>
              </a:spcBef>
              <a:buClr>
                <a:schemeClr val="bg2">
                  <a:lumMod val="40000"/>
                  <a:lumOff val="60000"/>
                </a:schemeClr>
              </a:buClr>
              <a:buSzPct val="80000"/>
              <a:buFont typeface="Wingdings 3" charset="2"/>
              <a:buChar char=""/>
            </a:pPr>
            <a:endParaRPr lang="en-US" sz="1300" dirty="0">
              <a:effectLst/>
              <a:latin typeface="+mj-lt"/>
              <a:ea typeface="+mj-ea"/>
              <a:cs typeface="+mj-cs"/>
            </a:endParaRPr>
          </a:p>
          <a:p>
            <a:pPr fontAlgn="base">
              <a:lnSpc>
                <a:spcPct val="90000"/>
              </a:lnSpc>
              <a:spcBef>
                <a:spcPts val="1000"/>
              </a:spcBef>
              <a:buClr>
                <a:schemeClr val="bg2">
                  <a:lumMod val="40000"/>
                  <a:lumOff val="60000"/>
                </a:schemeClr>
              </a:buClr>
              <a:buSzPct val="80000"/>
            </a:pPr>
            <a:r>
              <a:rPr lang="en-US" sz="1900" dirty="0">
                <a:effectLst/>
                <a:latin typeface="Arial" panose="020B0604020202020204" pitchFamily="34" charset="0"/>
                <a:ea typeface="+mj-ea"/>
                <a:cs typeface="Arial" panose="020B0604020202020204" pitchFamily="34" charset="0"/>
              </a:rPr>
              <a:t>Data will be gathered via an online semi-structured interview with participants who meet the inclusion criteria of the research.</a:t>
            </a:r>
          </a:p>
          <a:p>
            <a:pPr fontAlgn="base">
              <a:lnSpc>
                <a:spcPct val="90000"/>
              </a:lnSpc>
              <a:spcBef>
                <a:spcPts val="1000"/>
              </a:spcBef>
              <a:buClr>
                <a:schemeClr val="bg2">
                  <a:lumMod val="40000"/>
                  <a:lumOff val="60000"/>
                </a:schemeClr>
              </a:buClr>
              <a:buSzPct val="80000"/>
            </a:pPr>
            <a:r>
              <a:rPr lang="en-US" sz="1900" dirty="0">
                <a:effectLst/>
                <a:latin typeface="Arial" panose="020B0604020202020204" pitchFamily="34" charset="0"/>
                <a:ea typeface="+mj-ea"/>
                <a:cs typeface="Arial" panose="020B0604020202020204" pitchFamily="34" charset="0"/>
              </a:rPr>
              <a:t>Inclusion Criteria includes:  </a:t>
            </a:r>
          </a:p>
          <a:p>
            <a:pPr marL="285750" indent="-285750" fontAlgn="base">
              <a:lnSpc>
                <a:spcPct val="90000"/>
              </a:lnSpc>
              <a:spcBef>
                <a:spcPts val="1000"/>
              </a:spcBef>
              <a:buClr>
                <a:schemeClr val="bg2">
                  <a:lumMod val="40000"/>
                  <a:lumOff val="60000"/>
                </a:schemeClr>
              </a:buClr>
              <a:buSzPct val="80000"/>
              <a:buFont typeface="Wingdings 3" charset="2"/>
              <a:buChar char=""/>
            </a:pPr>
            <a:endParaRPr lang="en-US" sz="1900" dirty="0">
              <a:effectLst/>
              <a:latin typeface="Arial" panose="020B0604020202020204" pitchFamily="34" charset="0"/>
              <a:ea typeface="+mj-ea"/>
              <a:cs typeface="Arial" panose="020B0604020202020204" pitchFamily="34" charset="0"/>
            </a:endParaRP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900" dirty="0">
                <a:effectLst/>
                <a:latin typeface="Arial" panose="020B0604020202020204" pitchFamily="34" charset="0"/>
                <a:ea typeface="+mj-ea"/>
                <a:cs typeface="Arial" panose="020B0604020202020204" pitchFamily="34" charset="0"/>
              </a:rPr>
              <a:t>5 Ex-prisoners who have been released from prison within 6-12 months </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900" dirty="0">
                <a:effectLst/>
                <a:latin typeface="Arial" panose="020B0604020202020204" pitchFamily="34" charset="0"/>
                <a:ea typeface="+mj-ea"/>
                <a:cs typeface="Arial" panose="020B0604020202020204" pitchFamily="34" charset="0"/>
              </a:rPr>
              <a:t>Male Adults over the age of 18 and who have full mental capacity. </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900" dirty="0">
                <a:effectLst/>
                <a:latin typeface="Arial" panose="020B0604020202020204" pitchFamily="34" charset="0"/>
                <a:ea typeface="+mj-ea"/>
                <a:cs typeface="Arial" panose="020B0604020202020204" pitchFamily="34" charset="0"/>
              </a:rPr>
              <a:t>The participants will not be therapy clients, or previous therapy clients of the principal researcher. </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900" dirty="0">
                <a:effectLst/>
                <a:latin typeface="Arial" panose="020B0604020202020204" pitchFamily="34" charset="0"/>
                <a:ea typeface="+mj-ea"/>
                <a:cs typeface="Arial" panose="020B0604020202020204" pitchFamily="34" charset="0"/>
              </a:rPr>
              <a:t>Participants who have given full written consent prior to the interview taking place will be included. </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900" dirty="0">
                <a:effectLst/>
                <a:latin typeface="Arial" panose="020B0604020202020204" pitchFamily="34" charset="0"/>
                <a:ea typeface="+mj-ea"/>
                <a:cs typeface="Arial" panose="020B0604020202020204" pitchFamily="34" charset="0"/>
              </a:rPr>
              <a:t>All participants contact, information provided, and informed consent will be in line with the IPA Thematic Analysis methodology (Smith, Flowers and Larkin, 2009).</a:t>
            </a:r>
          </a:p>
          <a:p>
            <a:pPr fontAlgn="base">
              <a:lnSpc>
                <a:spcPct val="90000"/>
              </a:lnSpc>
              <a:spcBef>
                <a:spcPts val="1000"/>
              </a:spcBef>
              <a:buClr>
                <a:schemeClr val="bg2">
                  <a:lumMod val="40000"/>
                  <a:lumOff val="60000"/>
                </a:schemeClr>
              </a:buClr>
              <a:buSzPct val="80000"/>
              <a:buFont typeface="Wingdings 3" charset="2"/>
              <a:buChar char=""/>
            </a:pPr>
            <a:endParaRPr lang="en-US" sz="1900" dirty="0">
              <a:effectLst/>
              <a:latin typeface="Arial" panose="020B0604020202020204" pitchFamily="34" charset="0"/>
              <a:ea typeface="+mj-ea"/>
              <a:cs typeface="Arial" panose="020B0604020202020204" pitchFamily="34" charset="0"/>
            </a:endParaRPr>
          </a:p>
          <a:p>
            <a:pPr fontAlgn="base">
              <a:lnSpc>
                <a:spcPct val="90000"/>
              </a:lnSpc>
              <a:spcBef>
                <a:spcPts val="1000"/>
              </a:spcBef>
              <a:buClr>
                <a:schemeClr val="bg2">
                  <a:lumMod val="40000"/>
                  <a:lumOff val="60000"/>
                </a:schemeClr>
              </a:buClr>
              <a:buSzPct val="80000"/>
            </a:pPr>
            <a:r>
              <a:rPr lang="en-US" sz="1900" dirty="0">
                <a:effectLst/>
                <a:latin typeface="Arial" panose="020B0604020202020204" pitchFamily="34" charset="0"/>
                <a:ea typeface="+mj-ea"/>
                <a:cs typeface="Arial" panose="020B0604020202020204" pitchFamily="34" charset="0"/>
              </a:rPr>
              <a:t>The initial assessment indicates between 3-5 participants will be recruited to complete this piece of research. </a:t>
            </a:r>
          </a:p>
        </p:txBody>
      </p:sp>
    </p:spTree>
    <p:extLst>
      <p:ext uri="{BB962C8B-B14F-4D97-AF65-F5344CB8AC3E}">
        <p14:creationId xmlns:p14="http://schemas.microsoft.com/office/powerpoint/2010/main" val="1943547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24E23B2-0A4C-43B7-95B3-F8C755B91F58}"/>
              </a:ext>
            </a:extLst>
          </p:cNvPr>
          <p:cNvSpPr txBox="1"/>
          <p:nvPr/>
        </p:nvSpPr>
        <p:spPr>
          <a:xfrm>
            <a:off x="553124" y="2669685"/>
            <a:ext cx="3522879" cy="4470821"/>
          </a:xfrm>
          <a:prstGeom prst="rect">
            <a:avLst/>
          </a:prstGeom>
        </p:spPr>
        <p:txBody>
          <a:bodyPr vert="horz" lIns="91440" tIns="45720" rIns="91440" bIns="45720" rtlCol="0" anchor="t">
            <a:normAutofit/>
          </a:bodyPr>
          <a:lstStyle/>
          <a:p>
            <a:pPr algn="ctr">
              <a:spcBef>
                <a:spcPct val="0"/>
              </a:spcBef>
              <a:spcAft>
                <a:spcPts val="600"/>
              </a:spcAft>
            </a:pPr>
            <a:r>
              <a:rPr lang="en-US" sz="2400" b="0" i="0" u="sng" kern="1200" dirty="0">
                <a:ea typeface="+mj-ea"/>
                <a:cs typeface="+mj-cs"/>
              </a:rPr>
              <a:t>Recruitment of Participants</a:t>
            </a:r>
          </a:p>
        </p:txBody>
      </p:sp>
      <p:sp>
        <p:nvSpPr>
          <p:cNvPr id="23" name="Rectangle 22">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BA157E22-BAD9-4B96-A57A-5082AE3E3119}"/>
              </a:ext>
            </a:extLst>
          </p:cNvPr>
          <p:cNvSpPr txBox="1"/>
          <p:nvPr/>
        </p:nvSpPr>
        <p:spPr>
          <a:xfrm>
            <a:off x="4590135" y="1339712"/>
            <a:ext cx="7362835" cy="5659541"/>
          </a:xfrm>
          <a:prstGeom prst="rect">
            <a:avLst/>
          </a:prstGeom>
        </p:spPr>
        <p:txBody>
          <a:bodyPr vert="horz" lIns="91440" tIns="45720" rIns="91440" bIns="45720" rtlCol="0">
            <a:normAutofit/>
          </a:bodyPr>
          <a:lstStyle/>
          <a:p>
            <a:pPr marL="285750" indent="-285750" fontAlgn="base">
              <a:lnSpc>
                <a:spcPct val="90000"/>
              </a:lnSpc>
              <a:spcBef>
                <a:spcPts val="1000"/>
              </a:spcBef>
              <a:buClr>
                <a:schemeClr val="bg2">
                  <a:lumMod val="40000"/>
                  <a:lumOff val="60000"/>
                </a:schemeClr>
              </a:buClr>
              <a:buSzPct val="80000"/>
              <a:buFont typeface="Wingdings" panose="05000000000000000000" pitchFamily="2" charset="2"/>
              <a:buChar char="Ø"/>
            </a:pPr>
            <a:r>
              <a:rPr lang="en-US" sz="1600" dirty="0">
                <a:effectLst/>
                <a:latin typeface="Arial" panose="020B0604020202020204" pitchFamily="34" charset="0"/>
                <a:ea typeface="+mj-ea"/>
                <a:cs typeface="Arial" panose="020B0604020202020204" pitchFamily="34" charset="0"/>
              </a:rPr>
              <a:t>Initial contact has been made with WACADA, who help and support ex-prisoners, who have already indicated an initial interest in this research. </a:t>
            </a:r>
          </a:p>
          <a:p>
            <a:pPr fontAlgn="base">
              <a:lnSpc>
                <a:spcPct val="90000"/>
              </a:lnSpc>
              <a:spcBef>
                <a:spcPts val="1000"/>
              </a:spcBef>
              <a:buClr>
                <a:schemeClr val="bg2">
                  <a:lumMod val="40000"/>
                  <a:lumOff val="60000"/>
                </a:schemeClr>
              </a:buClr>
              <a:buSzPct val="80000"/>
            </a:pPr>
            <a:endParaRPr lang="en-US" sz="1600" dirty="0">
              <a:latin typeface="Arial" panose="020B0604020202020204" pitchFamily="34" charset="0"/>
              <a:ea typeface="+mj-ea"/>
              <a:cs typeface="Arial" panose="020B0604020202020204" pitchFamily="34" charset="0"/>
            </a:endParaRPr>
          </a:p>
          <a:p>
            <a:pPr marL="285750" indent="-285750" fontAlgn="base">
              <a:lnSpc>
                <a:spcPct val="90000"/>
              </a:lnSpc>
              <a:spcBef>
                <a:spcPts val="1000"/>
              </a:spcBef>
              <a:buClr>
                <a:schemeClr val="bg2">
                  <a:lumMod val="40000"/>
                  <a:lumOff val="60000"/>
                </a:schemeClr>
              </a:buClr>
              <a:buSzPct val="80000"/>
              <a:buFont typeface="Wingdings" panose="05000000000000000000" pitchFamily="2" charset="2"/>
              <a:buChar char="Ø"/>
            </a:pPr>
            <a:r>
              <a:rPr lang="en-US" sz="1600" dirty="0">
                <a:effectLst/>
                <a:latin typeface="Arial" panose="020B0604020202020204" pitchFamily="34" charset="0"/>
                <a:ea typeface="+mj-ea"/>
                <a:cs typeface="Arial" panose="020B0604020202020204" pitchFamily="34" charset="0"/>
              </a:rPr>
              <a:t>A research proposal application form submitted to WACADA to ensure ethical approval and confidentiality agreements are in place to protect both staff and service users. Verbally agreed and written consent will follow as delayed by COVID. </a:t>
            </a:r>
          </a:p>
          <a:p>
            <a:pPr fontAlgn="base">
              <a:lnSpc>
                <a:spcPct val="90000"/>
              </a:lnSpc>
              <a:spcBef>
                <a:spcPts val="1000"/>
              </a:spcBef>
              <a:buClr>
                <a:schemeClr val="bg2">
                  <a:lumMod val="40000"/>
                  <a:lumOff val="60000"/>
                </a:schemeClr>
              </a:buClr>
              <a:buSzPct val="80000"/>
            </a:pPr>
            <a:endParaRPr lang="en-US" sz="1600" dirty="0">
              <a:latin typeface="Arial" panose="020B0604020202020204" pitchFamily="34" charset="0"/>
              <a:ea typeface="+mj-ea"/>
              <a:cs typeface="Arial" panose="020B0604020202020204" pitchFamily="34" charset="0"/>
            </a:endParaRPr>
          </a:p>
          <a:p>
            <a:pPr marL="285750" indent="-285750" fontAlgn="base">
              <a:lnSpc>
                <a:spcPct val="90000"/>
              </a:lnSpc>
              <a:spcBef>
                <a:spcPts val="1000"/>
              </a:spcBef>
              <a:buClr>
                <a:schemeClr val="bg2">
                  <a:lumMod val="40000"/>
                  <a:lumOff val="60000"/>
                </a:schemeClr>
              </a:buClr>
              <a:buSzPct val="80000"/>
              <a:buFont typeface="Wingdings" panose="05000000000000000000" pitchFamily="2" charset="2"/>
              <a:buChar char="Ø"/>
            </a:pPr>
            <a:r>
              <a:rPr lang="en-US" sz="1600" dirty="0">
                <a:effectLst/>
                <a:latin typeface="Arial" panose="020B0604020202020204" pitchFamily="34" charset="0"/>
                <a:ea typeface="+mj-ea"/>
                <a:cs typeface="Arial" panose="020B0604020202020204" pitchFamily="34" charset="0"/>
              </a:rPr>
              <a:t>Initial contact with potential participants will be made through WACADA support workers, whom will be able to identify individuals who meet the inclusion criteria and identify mental capacity. </a:t>
            </a:r>
          </a:p>
          <a:p>
            <a:pPr marL="285750" indent="-285750" fontAlgn="base">
              <a:lnSpc>
                <a:spcPct val="90000"/>
              </a:lnSpc>
              <a:spcBef>
                <a:spcPts val="1000"/>
              </a:spcBef>
              <a:buClr>
                <a:schemeClr val="bg2">
                  <a:lumMod val="40000"/>
                  <a:lumOff val="60000"/>
                </a:schemeClr>
              </a:buClr>
              <a:buSzPct val="80000"/>
              <a:buFont typeface="Wingdings" panose="05000000000000000000" pitchFamily="2" charset="2"/>
              <a:buChar char="Ø"/>
            </a:pPr>
            <a:endParaRPr lang="en-US" sz="1600" dirty="0">
              <a:latin typeface="Arial" panose="020B0604020202020204" pitchFamily="34" charset="0"/>
              <a:ea typeface="+mj-ea"/>
              <a:cs typeface="Arial" panose="020B0604020202020204" pitchFamily="34" charset="0"/>
            </a:endParaRPr>
          </a:p>
          <a:p>
            <a:pPr marL="285750" indent="-285750" fontAlgn="base">
              <a:lnSpc>
                <a:spcPct val="90000"/>
              </a:lnSpc>
              <a:spcBef>
                <a:spcPts val="1000"/>
              </a:spcBef>
              <a:buClr>
                <a:schemeClr val="bg2">
                  <a:lumMod val="40000"/>
                  <a:lumOff val="60000"/>
                </a:schemeClr>
              </a:buClr>
              <a:buSzPct val="80000"/>
              <a:buFont typeface="Wingdings" panose="05000000000000000000" pitchFamily="2" charset="2"/>
              <a:buChar char="Ø"/>
            </a:pPr>
            <a:r>
              <a:rPr lang="en-US" sz="1600" dirty="0">
                <a:effectLst/>
                <a:latin typeface="Arial" panose="020B0604020202020204" pitchFamily="34" charset="0"/>
                <a:ea typeface="+mj-ea"/>
                <a:cs typeface="Arial" panose="020B0604020202020204" pitchFamily="34" charset="0"/>
              </a:rPr>
              <a:t>The researcher will then provide an Information pack to those who have shown interest in the study, so that they can consider, in their own time, whether they wish to take part. For those who would like to take part in the study, can contact the researcher via email to obtain informed consent. Participants must have submitted signed consent in order to take part in the interview. </a:t>
            </a:r>
          </a:p>
        </p:txBody>
      </p:sp>
    </p:spTree>
    <p:extLst>
      <p:ext uri="{BB962C8B-B14F-4D97-AF65-F5344CB8AC3E}">
        <p14:creationId xmlns:p14="http://schemas.microsoft.com/office/powerpoint/2010/main" val="2634548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A5BFA49-7040-4A8E-BC6D-6D262A11D61C}"/>
              </a:ext>
            </a:extLst>
          </p:cNvPr>
          <p:cNvGraphicFramePr/>
          <p:nvPr>
            <p:extLst>
              <p:ext uri="{D42A27DB-BD31-4B8C-83A1-F6EECF244321}">
                <p14:modId xmlns:p14="http://schemas.microsoft.com/office/powerpoint/2010/main" val="611076559"/>
              </p:ext>
            </p:extLst>
          </p:nvPr>
        </p:nvGraphicFramePr>
        <p:xfrm>
          <a:off x="89451" y="89452"/>
          <a:ext cx="12006471" cy="6639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A121353E-B9D7-4019-863B-FEC7E55E339B}"/>
              </a:ext>
            </a:extLst>
          </p:cNvPr>
          <p:cNvSpPr txBox="1"/>
          <p:nvPr/>
        </p:nvSpPr>
        <p:spPr>
          <a:xfrm>
            <a:off x="824947" y="1524216"/>
            <a:ext cx="9134061" cy="1077218"/>
          </a:xfrm>
          <a:prstGeom prst="rect">
            <a:avLst/>
          </a:prstGeom>
          <a:noFill/>
        </p:spPr>
        <p:txBody>
          <a:bodyPr wrap="square" rtlCol="0">
            <a:spAutoFit/>
          </a:bodyPr>
          <a:lstStyle/>
          <a:p>
            <a:r>
              <a:rPr lang="en-GB" sz="1600" b="0" i="0" u="sng" dirty="0">
                <a:effectLst/>
                <a:latin typeface="Arial" panose="020B0604020202020204" pitchFamily="34" charset="0"/>
                <a:cs typeface="Arial" panose="020B0604020202020204" pitchFamily="34" charset="0"/>
              </a:rPr>
              <a:t>Beginning of January 2021</a:t>
            </a:r>
            <a:r>
              <a:rPr lang="en-GB" sz="1600" b="0" i="0" dirty="0">
                <a:effectLst/>
                <a:latin typeface="Arial" panose="020B0604020202020204" pitchFamily="34" charset="0"/>
                <a:cs typeface="Arial" panose="020B0604020202020204" pitchFamily="34" charset="0"/>
              </a:rPr>
              <a:t>- Research study will be shared throughout WACADA and their service users via the Learning and Development Coordinator, Samantha Drohan via email: </a:t>
            </a:r>
            <a:r>
              <a:rPr lang="en-GB" sz="1600" b="0" i="0" u="sng" strike="noStrike"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samanthadrohan@wcada.org</a:t>
            </a:r>
            <a:r>
              <a:rPr lang="en-GB" sz="1600" b="0" i="0" dirty="0">
                <a:effectLst/>
                <a:latin typeface="Arial" panose="020B0604020202020204" pitchFamily="34" charset="0"/>
                <a:cs typeface="Arial" panose="020B0604020202020204" pitchFamily="34" charset="0"/>
              </a:rPr>
              <a:t>. Potential participants will be invited to contact researcher for further information. </a:t>
            </a:r>
            <a:endParaRPr lang="en-GB"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5587AFF-AE7B-4C2A-B6E9-3CE6F018F847}"/>
              </a:ext>
            </a:extLst>
          </p:cNvPr>
          <p:cNvSpPr txBox="1"/>
          <p:nvPr/>
        </p:nvSpPr>
        <p:spPr>
          <a:xfrm>
            <a:off x="1560443" y="3102281"/>
            <a:ext cx="8905461" cy="584775"/>
          </a:xfrm>
          <a:prstGeom prst="rect">
            <a:avLst/>
          </a:prstGeom>
          <a:noFill/>
        </p:spPr>
        <p:txBody>
          <a:bodyPr wrap="square" rtlCol="0">
            <a:spAutoFit/>
          </a:bodyPr>
          <a:lstStyle/>
          <a:p>
            <a:r>
              <a:rPr lang="en-GB" sz="1600" b="0" i="0" u="sng" dirty="0">
                <a:effectLst/>
                <a:latin typeface="Arial" panose="020B0604020202020204" pitchFamily="34" charset="0"/>
              </a:rPr>
              <a:t>January 2021</a:t>
            </a:r>
            <a:r>
              <a:rPr lang="en-GB" sz="1600" b="0" i="0" dirty="0">
                <a:effectLst/>
                <a:latin typeface="Arial" panose="020B0604020202020204" pitchFamily="34" charset="0"/>
              </a:rPr>
              <a:t>- Potential participants will be sent an information pack and consent form prior to taking part in the research. </a:t>
            </a:r>
            <a:endParaRPr lang="en-GB" sz="1600" dirty="0"/>
          </a:p>
        </p:txBody>
      </p:sp>
      <p:sp>
        <p:nvSpPr>
          <p:cNvPr id="7" name="TextBox 6">
            <a:extLst>
              <a:ext uri="{FF2B5EF4-FFF2-40B4-BE49-F238E27FC236}">
                <a16:creationId xmlns:a16="http://schemas.microsoft.com/office/drawing/2014/main" id="{84CC77A9-8F18-4801-8877-9545992F3D7D}"/>
              </a:ext>
            </a:extLst>
          </p:cNvPr>
          <p:cNvSpPr txBox="1"/>
          <p:nvPr/>
        </p:nvSpPr>
        <p:spPr>
          <a:xfrm>
            <a:off x="2232992" y="4267416"/>
            <a:ext cx="9077739" cy="1077218"/>
          </a:xfrm>
          <a:prstGeom prst="rect">
            <a:avLst/>
          </a:prstGeom>
          <a:noFill/>
        </p:spPr>
        <p:txBody>
          <a:bodyPr wrap="square" rtlCol="0">
            <a:spAutoFit/>
          </a:bodyPr>
          <a:lstStyle/>
          <a:p>
            <a:r>
              <a:rPr lang="en-GB" sz="1600" b="0" i="0" u="sng" dirty="0">
                <a:effectLst/>
                <a:latin typeface="Arial" panose="020B0604020202020204" pitchFamily="34" charset="0"/>
              </a:rPr>
              <a:t>February 2021</a:t>
            </a:r>
            <a:r>
              <a:rPr lang="en-GB" sz="1600" b="0" i="0" dirty="0">
                <a:effectLst/>
                <a:latin typeface="Arial" panose="020B0604020202020204" pitchFamily="34" charset="0"/>
              </a:rPr>
              <a:t>- Potential participants will be screened in accordance with participants inclusion criteria. If accepted, those who meet the criteria, will be asked to sign and return consent form. This will be done through email, so there is no requirement to acquire participant home address or other identifying information. </a:t>
            </a:r>
            <a:endParaRPr lang="en-GB" sz="1600" dirty="0"/>
          </a:p>
        </p:txBody>
      </p:sp>
      <p:sp>
        <p:nvSpPr>
          <p:cNvPr id="8" name="TextBox 7">
            <a:extLst>
              <a:ext uri="{FF2B5EF4-FFF2-40B4-BE49-F238E27FC236}">
                <a16:creationId xmlns:a16="http://schemas.microsoft.com/office/drawing/2014/main" id="{F2EA666E-0C09-443D-BF97-9C9404C75074}"/>
              </a:ext>
            </a:extLst>
          </p:cNvPr>
          <p:cNvSpPr txBox="1"/>
          <p:nvPr/>
        </p:nvSpPr>
        <p:spPr>
          <a:xfrm>
            <a:off x="2912164" y="5845481"/>
            <a:ext cx="9077739" cy="584775"/>
          </a:xfrm>
          <a:prstGeom prst="rect">
            <a:avLst/>
          </a:prstGeom>
          <a:noFill/>
        </p:spPr>
        <p:txBody>
          <a:bodyPr wrap="square" rtlCol="0">
            <a:spAutoFit/>
          </a:bodyPr>
          <a:lstStyle/>
          <a:p>
            <a:r>
              <a:rPr lang="en-GB" sz="1600" b="0" i="0" u="sng" dirty="0">
                <a:effectLst/>
                <a:latin typeface="Arial" panose="020B0604020202020204" pitchFamily="34" charset="0"/>
              </a:rPr>
              <a:t>February 2021</a:t>
            </a:r>
            <a:r>
              <a:rPr lang="en-GB" sz="1600" b="0" i="0" dirty="0">
                <a:effectLst/>
                <a:latin typeface="Arial" panose="020B0604020202020204" pitchFamily="34" charset="0"/>
              </a:rPr>
              <a:t>- Participants who have consented will attend the online interview on an agreed date and time. </a:t>
            </a:r>
            <a:endParaRPr lang="en-GB" sz="1600" dirty="0"/>
          </a:p>
        </p:txBody>
      </p:sp>
    </p:spTree>
    <p:extLst>
      <p:ext uri="{BB962C8B-B14F-4D97-AF65-F5344CB8AC3E}">
        <p14:creationId xmlns:p14="http://schemas.microsoft.com/office/powerpoint/2010/main" val="1561270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2" name="Picture 6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4" name="Oval 6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6" name="Picture 6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8" name="Picture 6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0" name="Rectangle 6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2" name="Rectangle 71">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74"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76" name="Freeform: Shape 75">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37FD3045-F539-4D15-BBE8-6D2BE5B381F4}"/>
              </a:ext>
            </a:extLst>
          </p:cNvPr>
          <p:cNvSpPr txBox="1"/>
          <p:nvPr/>
        </p:nvSpPr>
        <p:spPr>
          <a:xfrm>
            <a:off x="514133" y="2302310"/>
            <a:ext cx="3522879" cy="2570480"/>
          </a:xfrm>
          <a:prstGeom prst="rect">
            <a:avLst/>
          </a:prstGeom>
        </p:spPr>
        <p:txBody>
          <a:bodyPr vert="horz" lIns="91440" tIns="45720" rIns="91440" bIns="45720" rtlCol="0" anchor="t">
            <a:normAutofit/>
          </a:bodyPr>
          <a:lstStyle/>
          <a:p>
            <a:pPr algn="ctr">
              <a:spcBef>
                <a:spcPct val="0"/>
              </a:spcBef>
              <a:spcAft>
                <a:spcPts val="600"/>
              </a:spcAft>
            </a:pPr>
            <a:r>
              <a:rPr lang="en-US" sz="2800" b="0" i="0" u="sng" kern="1200" dirty="0">
                <a:solidFill>
                  <a:schemeClr val="bg2"/>
                </a:solidFill>
                <a:latin typeface="+mj-lt"/>
                <a:ea typeface="+mj-ea"/>
                <a:cs typeface="+mj-cs"/>
              </a:rPr>
              <a:t>Ethical Considerations</a:t>
            </a:r>
          </a:p>
          <a:p>
            <a:pPr algn="ctr">
              <a:spcBef>
                <a:spcPct val="0"/>
              </a:spcBef>
              <a:spcAft>
                <a:spcPts val="600"/>
              </a:spcAft>
            </a:pPr>
            <a:endParaRPr lang="en-US" sz="2800" u="sng" dirty="0">
              <a:solidFill>
                <a:schemeClr val="bg2"/>
              </a:solidFill>
              <a:latin typeface="+mj-lt"/>
              <a:ea typeface="+mj-ea"/>
              <a:cs typeface="+mj-cs"/>
            </a:endParaRPr>
          </a:p>
          <a:p>
            <a:pPr algn="ctr">
              <a:spcBef>
                <a:spcPct val="0"/>
              </a:spcBef>
              <a:spcAft>
                <a:spcPts val="600"/>
              </a:spcAft>
            </a:pPr>
            <a:r>
              <a:rPr lang="en-US" sz="2800" b="0" i="0" u="sng" kern="1200" dirty="0">
                <a:solidFill>
                  <a:schemeClr val="bg2"/>
                </a:solidFill>
                <a:latin typeface="+mj-lt"/>
                <a:ea typeface="+mj-ea"/>
                <a:cs typeface="+mj-cs"/>
              </a:rPr>
              <a:t>Informed Consent</a:t>
            </a:r>
          </a:p>
          <a:p>
            <a:pPr algn="ctr">
              <a:spcBef>
                <a:spcPct val="0"/>
              </a:spcBef>
              <a:spcAft>
                <a:spcPts val="600"/>
              </a:spcAft>
            </a:pPr>
            <a:endParaRPr lang="en-US" sz="2800" b="0" i="0" u="sng" kern="1200" dirty="0">
              <a:solidFill>
                <a:schemeClr val="bg2"/>
              </a:solidFill>
              <a:latin typeface="+mj-lt"/>
              <a:ea typeface="+mj-ea"/>
              <a:cs typeface="+mj-cs"/>
            </a:endParaRPr>
          </a:p>
        </p:txBody>
      </p:sp>
      <p:sp>
        <p:nvSpPr>
          <p:cNvPr id="5" name="TextBox 4">
            <a:extLst>
              <a:ext uri="{FF2B5EF4-FFF2-40B4-BE49-F238E27FC236}">
                <a16:creationId xmlns:a16="http://schemas.microsoft.com/office/drawing/2014/main" id="{1B765D7F-E7E7-425E-B83E-E0B3A40F88ED}"/>
              </a:ext>
            </a:extLst>
          </p:cNvPr>
          <p:cNvSpPr txBox="1"/>
          <p:nvPr/>
        </p:nvSpPr>
        <p:spPr>
          <a:xfrm>
            <a:off x="5111932" y="1193589"/>
            <a:ext cx="6987891" cy="4470821"/>
          </a:xfrm>
          <a:prstGeom prst="rect">
            <a:avLst/>
          </a:prstGeom>
        </p:spPr>
        <p:txBody>
          <a:bodyPr vert="horz" lIns="91440" tIns="45720" rIns="91440" bIns="45720" rtlCol="0">
            <a:noAutofit/>
          </a:bodyPr>
          <a:lstStyle/>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latin typeface="Arial" panose="020B0604020202020204" pitchFamily="34" charset="0"/>
                <a:ea typeface="+mj-ea"/>
                <a:cs typeface="Arial" panose="020B0604020202020204" pitchFamily="34" charset="0"/>
              </a:rPr>
              <a:t>M</a:t>
            </a:r>
            <a:r>
              <a:rPr lang="en-US" sz="1200" dirty="0">
                <a:effectLst/>
                <a:latin typeface="Arial" panose="020B0604020202020204" pitchFamily="34" charset="0"/>
                <a:ea typeface="+mj-ea"/>
                <a:cs typeface="Arial" panose="020B0604020202020204" pitchFamily="34" charset="0"/>
              </a:rPr>
              <a:t>otivation and procedures of the study and sources of information to answer any further questions to allow them to give informed consent.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How data will be collected via the online interviews such as video and audio - Participants will be made aware that as this is an online interview</a:t>
            </a:r>
            <a:r>
              <a:rPr lang="en-US" sz="1200" dirty="0">
                <a:latin typeface="Arial" panose="020B0604020202020204" pitchFamily="34" charset="0"/>
                <a:ea typeface="+mj-ea"/>
                <a:cs typeface="Arial" panose="020B0604020202020204" pitchFamily="34" charset="0"/>
              </a:rPr>
              <a:t>.</a:t>
            </a:r>
            <a:r>
              <a:rPr lang="en-US" sz="1200" dirty="0">
                <a:effectLst/>
                <a:latin typeface="Arial" panose="020B0604020202020204" pitchFamily="34" charset="0"/>
                <a:ea typeface="+mj-ea"/>
                <a:cs typeface="Arial" panose="020B0604020202020204" pitchFamily="34" charset="0"/>
              </a:rPr>
              <a:t>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Details about the interview sessions will include date, time, what application will be used, how long the interview will take, what will be discussed including the structured questions that will be asked.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Details of the inclusion criteria.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Participants will be informed that they must give written consent to participate in the study and details how to do this will be included.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Participants will be made aware of their rights as a research participant including the right to withdraw from the research up to a pre-agreed date and limit their participation by not answering any questions that make them feel uncomfortable and details will be provided on how to do this.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Participants will be informed of how their personal information will be stored and how long it will be stored for and how it will then be destroyed.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How participants can raise questions, request feedback or make a complaint.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Confirmation of consent will be repeated with each participant before the interview begins, which will be recorded as part of the whole interview session. </a:t>
            </a:r>
          </a:p>
          <a:p>
            <a:pPr marL="171450" indent="-1714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That participants will be made aware that their words may be quoted in the dissertation or in future publishing of the research, however, all participants will remain anonymous. Consent for their words will need to be obtained before doing so. The consent form covers this. </a:t>
            </a:r>
          </a:p>
        </p:txBody>
      </p:sp>
      <p:sp>
        <p:nvSpPr>
          <p:cNvPr id="2" name="TextBox 1">
            <a:extLst>
              <a:ext uri="{FF2B5EF4-FFF2-40B4-BE49-F238E27FC236}">
                <a16:creationId xmlns:a16="http://schemas.microsoft.com/office/drawing/2014/main" id="{4474663F-3252-433B-A2A0-DC69992E78B2}"/>
              </a:ext>
            </a:extLst>
          </p:cNvPr>
          <p:cNvSpPr txBox="1"/>
          <p:nvPr/>
        </p:nvSpPr>
        <p:spPr>
          <a:xfrm>
            <a:off x="6270787" y="276775"/>
            <a:ext cx="3962400" cy="461665"/>
          </a:xfrm>
          <a:prstGeom prst="rect">
            <a:avLst/>
          </a:prstGeom>
          <a:noFill/>
        </p:spPr>
        <p:txBody>
          <a:bodyPr wrap="square" rtlCol="0">
            <a:spAutoFit/>
          </a:bodyPr>
          <a:lstStyle/>
          <a:p>
            <a:pPr algn="ctr"/>
            <a:r>
              <a:rPr lang="en-GB" sz="2400" u="sng" dirty="0"/>
              <a:t>Information Pack</a:t>
            </a:r>
          </a:p>
        </p:txBody>
      </p:sp>
    </p:spTree>
    <p:extLst>
      <p:ext uri="{BB962C8B-B14F-4D97-AF65-F5344CB8AC3E}">
        <p14:creationId xmlns:p14="http://schemas.microsoft.com/office/powerpoint/2010/main" val="3122292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3"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dirty="0"/>
          </a:p>
        </p:txBody>
      </p:sp>
      <p:sp>
        <p:nvSpPr>
          <p:cNvPr id="25" name="Freeform: Shape 24">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9FAE5F3C-1C77-43CB-8BF6-223F0A4E90BC}"/>
              </a:ext>
            </a:extLst>
          </p:cNvPr>
          <p:cNvSpPr txBox="1"/>
          <p:nvPr/>
        </p:nvSpPr>
        <p:spPr>
          <a:xfrm>
            <a:off x="514133" y="2872469"/>
            <a:ext cx="3522879" cy="4470821"/>
          </a:xfrm>
          <a:prstGeom prst="rect">
            <a:avLst/>
          </a:prstGeom>
        </p:spPr>
        <p:txBody>
          <a:bodyPr vert="horz" lIns="91440" tIns="45720" rIns="91440" bIns="45720" rtlCol="0" anchor="t">
            <a:normAutofit/>
          </a:bodyPr>
          <a:lstStyle/>
          <a:p>
            <a:pPr algn="ctr">
              <a:spcBef>
                <a:spcPct val="0"/>
              </a:spcBef>
              <a:spcAft>
                <a:spcPts val="600"/>
              </a:spcAft>
            </a:pPr>
            <a:endParaRPr lang="en-US" sz="2800" b="0" i="0" u="sng" kern="1200" dirty="0">
              <a:solidFill>
                <a:schemeClr val="bg2"/>
              </a:solidFill>
              <a:latin typeface="+mj-lt"/>
              <a:ea typeface="+mj-ea"/>
              <a:cs typeface="+mj-cs"/>
            </a:endParaRPr>
          </a:p>
        </p:txBody>
      </p:sp>
      <p:sp>
        <p:nvSpPr>
          <p:cNvPr id="3" name="TextBox 2">
            <a:extLst>
              <a:ext uri="{FF2B5EF4-FFF2-40B4-BE49-F238E27FC236}">
                <a16:creationId xmlns:a16="http://schemas.microsoft.com/office/drawing/2014/main" id="{2B6EE898-A1CB-43D8-BD5E-DD9F0DE6156D}"/>
              </a:ext>
            </a:extLst>
          </p:cNvPr>
          <p:cNvSpPr txBox="1"/>
          <p:nvPr/>
        </p:nvSpPr>
        <p:spPr>
          <a:xfrm>
            <a:off x="4907081" y="786979"/>
            <a:ext cx="7368751" cy="4470821"/>
          </a:xfrm>
          <a:prstGeom prst="rect">
            <a:avLst/>
          </a:prstGeom>
        </p:spPr>
        <p:txBody>
          <a:bodyPr vert="horz" lIns="91440" tIns="45720" rIns="91440" bIns="45720" rtlCol="0">
            <a:noAutofit/>
          </a:bodyPr>
          <a:lstStyle/>
          <a:p>
            <a:pPr fontAlgn="base">
              <a:lnSpc>
                <a:spcPct val="90000"/>
              </a:lnSpc>
              <a:spcBef>
                <a:spcPts val="1000"/>
              </a:spcBef>
              <a:buClr>
                <a:schemeClr val="bg2">
                  <a:lumMod val="40000"/>
                  <a:lumOff val="60000"/>
                </a:schemeClr>
              </a:buClr>
              <a:buSzPct val="80000"/>
            </a:pPr>
            <a:endParaRPr lang="en-US" sz="1400" dirty="0">
              <a:effectLst/>
              <a:latin typeface="Arial" panose="020B0604020202020204" pitchFamily="34" charset="0"/>
              <a:ea typeface="+mj-ea"/>
              <a:cs typeface="Arial" panose="020B0604020202020204" pitchFamily="34" charset="0"/>
            </a:endParaRPr>
          </a:p>
          <a:p>
            <a:pPr fontAlgn="base">
              <a:lnSpc>
                <a:spcPct val="90000"/>
              </a:lnSpc>
              <a:spcBef>
                <a:spcPts val="1000"/>
              </a:spcBef>
              <a:buClr>
                <a:schemeClr val="bg2">
                  <a:lumMod val="40000"/>
                  <a:lumOff val="60000"/>
                </a:schemeClr>
              </a:buClr>
              <a:buSzPct val="80000"/>
            </a:pPr>
            <a:r>
              <a:rPr lang="en-US" sz="1400" dirty="0">
                <a:effectLst/>
                <a:latin typeface="Arial" panose="020B0604020202020204" pitchFamily="34" charset="0"/>
                <a:ea typeface="+mj-ea"/>
                <a:cs typeface="Arial" panose="020B0604020202020204" pitchFamily="34" charset="0"/>
              </a:rPr>
              <a:t>     </a:t>
            </a:r>
            <a:r>
              <a:rPr lang="en-US" sz="1200" dirty="0">
                <a:effectLst/>
                <a:latin typeface="Arial" panose="020B0604020202020204" pitchFamily="34" charset="0"/>
                <a:ea typeface="+mj-ea"/>
                <a:cs typeface="Arial" panose="020B0604020202020204" pitchFamily="34" charset="0"/>
              </a:rPr>
              <a:t>Research Data will be collected, used, stored and shared  securely in compliance with:</a:t>
            </a:r>
          </a:p>
          <a:p>
            <a:pPr fontAlgn="base">
              <a:lnSpc>
                <a:spcPct val="90000"/>
              </a:lnSpc>
              <a:spcBef>
                <a:spcPts val="1000"/>
              </a:spcBef>
              <a:buClr>
                <a:schemeClr val="bg2">
                  <a:lumMod val="40000"/>
                  <a:lumOff val="60000"/>
                </a:schemeClr>
              </a:buClr>
              <a:buSzPct val="80000"/>
              <a:buFont typeface="Wingdings 3" charset="2"/>
              <a:buChar char=""/>
            </a:pPr>
            <a:endParaRPr lang="en-US" sz="1200" dirty="0">
              <a:latin typeface="Arial" panose="020B0604020202020204" pitchFamily="34" charset="0"/>
              <a:ea typeface="+mj-ea"/>
              <a:cs typeface="Arial" panose="020B0604020202020204" pitchFamily="34" charset="0"/>
            </a:endParaRP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200" dirty="0">
                <a:latin typeface="Arial" panose="020B0604020202020204" pitchFamily="34" charset="0"/>
                <a:ea typeface="+mj-ea"/>
                <a:cs typeface="Arial" panose="020B0604020202020204" pitchFamily="34" charset="0"/>
              </a:rPr>
              <a:t>GDPR Requirements, (2018) and Data Protection Act, (2018) </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UWTSD Research Ethics and Integrity Code of Practice, (2018)</a:t>
            </a:r>
          </a:p>
          <a:p>
            <a:pPr marL="285750" indent="-285750" fontAlgn="base">
              <a:lnSpc>
                <a:spcPct val="90000"/>
              </a:lnSpc>
              <a:spcBef>
                <a:spcPts val="1000"/>
              </a:spcBef>
              <a:buClr>
                <a:schemeClr val="bg2">
                  <a:lumMod val="40000"/>
                  <a:lumOff val="60000"/>
                </a:schemeClr>
              </a:buClr>
              <a:buSzPct val="80000"/>
              <a:buFont typeface="Wingdings 3" charset="2"/>
              <a:buChar char=""/>
            </a:pPr>
            <a:r>
              <a:rPr lang="en-US" sz="1200" dirty="0">
                <a:effectLst/>
                <a:latin typeface="Arial" panose="020B0604020202020204" pitchFamily="34" charset="0"/>
                <a:ea typeface="+mj-ea"/>
                <a:cs typeface="Arial" panose="020B0604020202020204" pitchFamily="34" charset="0"/>
              </a:rPr>
              <a:t>UWTSD Research Data Management Policy (2017-2020)</a:t>
            </a:r>
          </a:p>
          <a:p>
            <a:pPr marL="285750" indent="-285750" fontAlgn="base">
              <a:lnSpc>
                <a:spcPct val="90000"/>
              </a:lnSpc>
              <a:spcBef>
                <a:spcPts val="1000"/>
              </a:spcBef>
              <a:buClr>
                <a:schemeClr val="bg2">
                  <a:lumMod val="40000"/>
                  <a:lumOff val="60000"/>
                </a:schemeClr>
              </a:buClr>
              <a:buSzPct val="80000"/>
              <a:buFont typeface="Wingdings 3" charset="2"/>
              <a:buChar char=""/>
            </a:pPr>
            <a:endParaRPr lang="en-US" sz="1200" dirty="0">
              <a:latin typeface="Arial" panose="020B0604020202020204" pitchFamily="34" charset="0"/>
              <a:ea typeface="+mj-ea"/>
              <a:cs typeface="Arial" panose="020B0604020202020204" pitchFamily="34" charset="0"/>
            </a:endParaRPr>
          </a:p>
          <a:p>
            <a:pPr marL="285750" indent="-285750" algn="l" rtl="0" fontAlgn="base">
              <a:buFont typeface="Arial" panose="020B0604020202020204" pitchFamily="34" charset="0"/>
              <a:buChar char="•"/>
            </a:pPr>
            <a:r>
              <a:rPr lang="en-GB" sz="1200" b="0" i="0" dirty="0">
                <a:effectLst/>
                <a:latin typeface="Arial" panose="020B0604020202020204" pitchFamily="34" charset="0"/>
              </a:rPr>
              <a:t>The researcher will know the names and identities of research participants and will be contacting them using contact details provided by the participant. Direct and indirect identifiable personal data will be changed to ensure that participants cannot be identified.</a:t>
            </a:r>
            <a:endParaRPr lang="en-GB" sz="1200" b="0" i="0" dirty="0">
              <a:effectLst/>
              <a:latin typeface="Segoe UI" panose="020B0502040204020203" pitchFamily="34" charset="0"/>
            </a:endParaRPr>
          </a:p>
          <a:p>
            <a:pPr marL="285750" indent="-285750" algn="l" rtl="0" fontAlgn="base">
              <a:buFont typeface="Arial" panose="020B0604020202020204" pitchFamily="34" charset="0"/>
              <a:buChar char="•"/>
            </a:pPr>
            <a:endParaRPr lang="en-GB" sz="1200" dirty="0">
              <a:solidFill>
                <a:srgbClr val="000000"/>
              </a:solidFill>
              <a:latin typeface="Arial" panose="020B0604020202020204" pitchFamily="34" charset="0"/>
              <a:ea typeface="+mj-ea"/>
              <a:cs typeface="Arial" panose="020B0604020202020204" pitchFamily="34" charset="0"/>
            </a:endParaRPr>
          </a:p>
          <a:p>
            <a:pPr marL="285750" indent="-285750" algn="l" rtl="0" fontAlgn="base">
              <a:buFont typeface="Arial" panose="020B0604020202020204" pitchFamily="34" charset="0"/>
              <a:buChar char="•"/>
            </a:pPr>
            <a:r>
              <a:rPr lang="en-US" sz="1200" dirty="0">
                <a:effectLst/>
                <a:latin typeface="Arial" panose="020B0604020202020204" pitchFamily="34" charset="0"/>
                <a:ea typeface="+mj-ea"/>
                <a:cs typeface="Arial" panose="020B0604020202020204" pitchFamily="34" charset="0"/>
              </a:rPr>
              <a:t>Interviews will take place on-line using the Zoom platform. Only first names will be used in the introductions of the interview, an option to use a different name will be provided. Whatever else participants disclose about themselves is entirely at their own discretion. </a:t>
            </a:r>
          </a:p>
          <a:p>
            <a:pPr marL="285750" indent="-285750" fontAlgn="base">
              <a:lnSpc>
                <a:spcPct val="90000"/>
              </a:lnSpc>
              <a:spcBef>
                <a:spcPts val="1000"/>
              </a:spcBef>
              <a:buClr>
                <a:schemeClr val="bg2">
                  <a:lumMod val="40000"/>
                  <a:lumOff val="60000"/>
                </a:schemeClr>
              </a:buClr>
              <a:buSzPct val="80000"/>
              <a:buFont typeface="Arial" panose="020B0604020202020204" pitchFamily="34" charset="0"/>
              <a:buChar char="•"/>
            </a:pPr>
            <a:r>
              <a:rPr lang="en-US" sz="1200" dirty="0">
                <a:effectLst/>
                <a:latin typeface="Arial" panose="020B0604020202020204" pitchFamily="34" charset="0"/>
                <a:ea typeface="+mj-ea"/>
                <a:cs typeface="Arial" panose="020B0604020202020204" pitchFamily="34" charset="0"/>
              </a:rPr>
              <a:t>The researcher's computer is double password and firewall protected and will solely be used by the researcher. All audio recordings, video recordings, data files and transcripts will be held on the researcher's desktop computer and only the researcher will be able to identify each participant individual comments for anonymity example: Participant 1 (P1), Participant 2 (P2).</a:t>
            </a:r>
          </a:p>
          <a:p>
            <a:pPr marL="285750" indent="-285750" fontAlgn="base">
              <a:lnSpc>
                <a:spcPct val="90000"/>
              </a:lnSpc>
              <a:spcBef>
                <a:spcPts val="1000"/>
              </a:spcBef>
              <a:buClr>
                <a:schemeClr val="bg2">
                  <a:lumMod val="40000"/>
                  <a:lumOff val="60000"/>
                </a:schemeClr>
              </a:buClr>
              <a:buSzPct val="80000"/>
              <a:buFont typeface="Arial" panose="020B0604020202020204" pitchFamily="34" charset="0"/>
              <a:buChar char="•"/>
            </a:pPr>
            <a:r>
              <a:rPr lang="en-US" sz="1200" dirty="0">
                <a:effectLst/>
                <a:latin typeface="Arial" panose="020B0604020202020204" pitchFamily="34" charset="0"/>
                <a:ea typeface="+mj-ea"/>
                <a:cs typeface="Arial" panose="020B0604020202020204" pitchFamily="34" charset="0"/>
              </a:rPr>
              <a:t>Any hard documentation and/or notes will be stored in a locked filing cabinet in the researcher's home. All data will be kept secure until after the research period and then deleted. </a:t>
            </a:r>
          </a:p>
          <a:p>
            <a:pPr marL="285750" indent="-285750" fontAlgn="base">
              <a:lnSpc>
                <a:spcPct val="90000"/>
              </a:lnSpc>
              <a:spcBef>
                <a:spcPts val="1000"/>
              </a:spcBef>
              <a:buClr>
                <a:schemeClr val="bg2">
                  <a:lumMod val="40000"/>
                  <a:lumOff val="60000"/>
                </a:schemeClr>
              </a:buClr>
              <a:buSzPct val="80000"/>
              <a:buFont typeface="Arial" panose="020B0604020202020204" pitchFamily="34" charset="0"/>
              <a:buChar char="•"/>
            </a:pPr>
            <a:r>
              <a:rPr lang="en-US" sz="1200" dirty="0">
                <a:effectLst/>
                <a:latin typeface="Arial" panose="020B0604020202020204" pitchFamily="34" charset="0"/>
                <a:ea typeface="+mj-ea"/>
                <a:cs typeface="Arial" panose="020B0604020202020204" pitchFamily="34" charset="0"/>
              </a:rPr>
              <a:t>Online Consent Forms will be kept in a separate file from other data, on the researcher’s desktop computer. </a:t>
            </a:r>
          </a:p>
          <a:p>
            <a:pPr marL="285750" indent="-285750" fontAlgn="base">
              <a:lnSpc>
                <a:spcPct val="90000"/>
              </a:lnSpc>
              <a:spcBef>
                <a:spcPts val="1000"/>
              </a:spcBef>
              <a:buClr>
                <a:schemeClr val="bg2">
                  <a:lumMod val="40000"/>
                  <a:lumOff val="60000"/>
                </a:schemeClr>
              </a:buClr>
              <a:buSzPct val="80000"/>
              <a:buFont typeface="Arial" panose="020B0604020202020204" pitchFamily="34" charset="0"/>
              <a:buChar char="•"/>
            </a:pPr>
            <a:r>
              <a:rPr lang="en-US" sz="1200" dirty="0">
                <a:effectLst/>
                <a:latin typeface="Arial" panose="020B0604020202020204" pitchFamily="34" charset="0"/>
                <a:ea typeface="+mj-ea"/>
                <a:cs typeface="Arial" panose="020B0604020202020204" pitchFamily="34" charset="0"/>
              </a:rPr>
              <a:t>Access to emails will be password protected</a:t>
            </a:r>
          </a:p>
          <a:p>
            <a:pPr marL="285750" indent="-285750" fontAlgn="base">
              <a:lnSpc>
                <a:spcPct val="90000"/>
              </a:lnSpc>
              <a:spcBef>
                <a:spcPts val="1000"/>
              </a:spcBef>
              <a:buClr>
                <a:schemeClr val="bg2">
                  <a:lumMod val="40000"/>
                  <a:lumOff val="60000"/>
                </a:schemeClr>
              </a:buClr>
              <a:buSzPct val="80000"/>
              <a:buFont typeface="Arial" panose="020B0604020202020204" pitchFamily="34" charset="0"/>
              <a:buChar char="•"/>
            </a:pPr>
            <a:r>
              <a:rPr lang="en-GB" sz="1200" b="0" i="0" dirty="0">
                <a:effectLst/>
                <a:latin typeface="Arial" panose="020B0604020202020204" pitchFamily="34" charset="0"/>
                <a:cs typeface="Arial" panose="020B0604020202020204" pitchFamily="34" charset="0"/>
              </a:rPr>
              <a:t>No portable data storage, such as memory sticks will be used, this will mitigate the possibility of losing data. </a:t>
            </a:r>
            <a:r>
              <a:rPr lang="en-US" sz="1200" dirty="0">
                <a:effectLst/>
                <a:latin typeface="Arial" panose="020B0604020202020204" pitchFamily="34" charset="0"/>
                <a:ea typeface="+mj-ea"/>
                <a:cs typeface="Arial" panose="020B0604020202020204" pitchFamily="34" charset="0"/>
              </a:rPr>
              <a:t> </a:t>
            </a:r>
          </a:p>
        </p:txBody>
      </p:sp>
      <p:sp>
        <p:nvSpPr>
          <p:cNvPr id="16" name="TextBox 15">
            <a:extLst>
              <a:ext uri="{FF2B5EF4-FFF2-40B4-BE49-F238E27FC236}">
                <a16:creationId xmlns:a16="http://schemas.microsoft.com/office/drawing/2014/main" id="{DBFD75A5-36FF-4270-BD52-437D2CEA3D9F}"/>
              </a:ext>
            </a:extLst>
          </p:cNvPr>
          <p:cNvSpPr txBox="1"/>
          <p:nvPr/>
        </p:nvSpPr>
        <p:spPr>
          <a:xfrm>
            <a:off x="-666805" y="2803715"/>
            <a:ext cx="6097604" cy="1538883"/>
          </a:xfrm>
          <a:prstGeom prst="rect">
            <a:avLst/>
          </a:prstGeom>
          <a:noFill/>
        </p:spPr>
        <p:txBody>
          <a:bodyPr wrap="square">
            <a:spAutoFit/>
          </a:bodyPr>
          <a:lstStyle/>
          <a:p>
            <a:pPr algn="ctr">
              <a:spcBef>
                <a:spcPct val="0"/>
              </a:spcBef>
              <a:spcAft>
                <a:spcPts val="600"/>
              </a:spcAft>
            </a:pPr>
            <a:r>
              <a:rPr lang="en-US" sz="2800" b="0" i="0" u="sng" kern="1200" dirty="0">
                <a:solidFill>
                  <a:schemeClr val="bg2"/>
                </a:solidFill>
                <a:latin typeface="+mj-lt"/>
                <a:ea typeface="+mj-ea"/>
                <a:cs typeface="+mj-cs"/>
              </a:rPr>
              <a:t>Confidentiality/Anonymity</a:t>
            </a:r>
          </a:p>
          <a:p>
            <a:pPr algn="ctr">
              <a:spcBef>
                <a:spcPct val="0"/>
              </a:spcBef>
              <a:spcAft>
                <a:spcPts val="600"/>
              </a:spcAft>
            </a:pPr>
            <a:r>
              <a:rPr lang="en-US" sz="2800" u="sng" dirty="0">
                <a:solidFill>
                  <a:schemeClr val="bg2"/>
                </a:solidFill>
                <a:latin typeface="+mj-lt"/>
                <a:ea typeface="+mj-ea"/>
                <a:cs typeface="+mj-cs"/>
              </a:rPr>
              <a:t>and</a:t>
            </a:r>
            <a:endParaRPr lang="en-US" sz="2800" b="0" i="0" u="sng" kern="1200" dirty="0">
              <a:solidFill>
                <a:schemeClr val="bg2"/>
              </a:solidFill>
              <a:latin typeface="+mj-lt"/>
              <a:ea typeface="+mj-ea"/>
              <a:cs typeface="+mj-cs"/>
            </a:endParaRPr>
          </a:p>
          <a:p>
            <a:pPr algn="ctr">
              <a:spcBef>
                <a:spcPct val="0"/>
              </a:spcBef>
              <a:spcAft>
                <a:spcPts val="600"/>
              </a:spcAft>
            </a:pPr>
            <a:r>
              <a:rPr lang="en-US" sz="2800" b="0" i="0" u="sng" kern="1200" dirty="0">
                <a:solidFill>
                  <a:schemeClr val="bg2"/>
                </a:solidFill>
                <a:latin typeface="+mj-lt"/>
                <a:ea typeface="+mj-ea"/>
                <a:cs typeface="+mj-cs"/>
              </a:rPr>
              <a:t>Dat</a:t>
            </a:r>
            <a:r>
              <a:rPr lang="en-US" sz="2800" u="sng" dirty="0">
                <a:solidFill>
                  <a:schemeClr val="bg2"/>
                </a:solidFill>
                <a:latin typeface="+mj-lt"/>
                <a:ea typeface="+mj-ea"/>
                <a:cs typeface="+mj-cs"/>
              </a:rPr>
              <a:t>a Protection</a:t>
            </a:r>
            <a:endParaRPr lang="en-US" sz="2800" b="0" i="0" u="sng" kern="1200" dirty="0">
              <a:solidFill>
                <a:schemeClr val="bg2"/>
              </a:solidFill>
              <a:latin typeface="+mj-lt"/>
              <a:ea typeface="+mj-ea"/>
              <a:cs typeface="+mj-cs"/>
            </a:endParaRPr>
          </a:p>
        </p:txBody>
      </p:sp>
    </p:spTree>
    <p:extLst>
      <p:ext uri="{BB962C8B-B14F-4D97-AF65-F5344CB8AC3E}">
        <p14:creationId xmlns:p14="http://schemas.microsoft.com/office/powerpoint/2010/main" val="1934136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8B0167-4CA7-4322-81A3-37E2BDABBF3D}"/>
              </a:ext>
            </a:extLst>
          </p:cNvPr>
          <p:cNvSpPr txBox="1"/>
          <p:nvPr/>
        </p:nvSpPr>
        <p:spPr>
          <a:xfrm>
            <a:off x="3617844" y="306760"/>
            <a:ext cx="4452731" cy="461665"/>
          </a:xfrm>
          <a:prstGeom prst="rect">
            <a:avLst/>
          </a:prstGeom>
          <a:noFill/>
        </p:spPr>
        <p:txBody>
          <a:bodyPr wrap="square" rtlCol="0">
            <a:spAutoFit/>
          </a:bodyPr>
          <a:lstStyle/>
          <a:p>
            <a:pPr algn="ctr"/>
            <a:r>
              <a:rPr lang="en-GB" sz="2400" u="sng" dirty="0"/>
              <a:t>Potential Risks</a:t>
            </a:r>
          </a:p>
        </p:txBody>
      </p:sp>
      <p:graphicFrame>
        <p:nvGraphicFramePr>
          <p:cNvPr id="3" name="Diagram 2">
            <a:extLst>
              <a:ext uri="{FF2B5EF4-FFF2-40B4-BE49-F238E27FC236}">
                <a16:creationId xmlns:a16="http://schemas.microsoft.com/office/drawing/2014/main" id="{8FD79F2A-E787-41B3-8385-15670FE54B6F}"/>
              </a:ext>
            </a:extLst>
          </p:cNvPr>
          <p:cNvGraphicFramePr/>
          <p:nvPr>
            <p:extLst>
              <p:ext uri="{D42A27DB-BD31-4B8C-83A1-F6EECF244321}">
                <p14:modId xmlns:p14="http://schemas.microsoft.com/office/powerpoint/2010/main" val="3979112609"/>
              </p:ext>
            </p:extLst>
          </p:nvPr>
        </p:nvGraphicFramePr>
        <p:xfrm>
          <a:off x="173382" y="1316013"/>
          <a:ext cx="1180326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7015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696104-DC14-4432-A4D6-6CCF6F203512}"/>
              </a:ext>
            </a:extLst>
          </p:cNvPr>
          <p:cNvSpPr txBox="1"/>
          <p:nvPr/>
        </p:nvSpPr>
        <p:spPr>
          <a:xfrm>
            <a:off x="3488635" y="457200"/>
            <a:ext cx="4611757" cy="461665"/>
          </a:xfrm>
          <a:prstGeom prst="rect">
            <a:avLst/>
          </a:prstGeom>
          <a:noFill/>
        </p:spPr>
        <p:txBody>
          <a:bodyPr wrap="square" rtlCol="0">
            <a:spAutoFit/>
          </a:bodyPr>
          <a:lstStyle/>
          <a:p>
            <a:pPr algn="ctr"/>
            <a:r>
              <a:rPr lang="en-GB" sz="2400" u="sng" dirty="0"/>
              <a:t>References</a:t>
            </a:r>
          </a:p>
        </p:txBody>
      </p:sp>
      <p:sp>
        <p:nvSpPr>
          <p:cNvPr id="6" name="TextBox 5">
            <a:extLst>
              <a:ext uri="{FF2B5EF4-FFF2-40B4-BE49-F238E27FC236}">
                <a16:creationId xmlns:a16="http://schemas.microsoft.com/office/drawing/2014/main" id="{5D8D3C71-20E1-42F5-8A49-419B3457EEE9}"/>
              </a:ext>
            </a:extLst>
          </p:cNvPr>
          <p:cNvSpPr txBox="1"/>
          <p:nvPr/>
        </p:nvSpPr>
        <p:spPr>
          <a:xfrm>
            <a:off x="257074" y="1230154"/>
            <a:ext cx="11677851" cy="5478423"/>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Awenat, Y. F.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(2018) ‘Improving the quality of prison research: A qualitative study of ex-offender service user involvement in prison suicide prevention research’, </a:t>
            </a:r>
            <a:r>
              <a:rPr lang="en-GB" sz="1000" i="1" dirty="0">
                <a:latin typeface="Arial" panose="020B0604020202020204" pitchFamily="34" charset="0"/>
                <a:cs typeface="Arial" panose="020B0604020202020204" pitchFamily="34" charset="0"/>
              </a:rPr>
              <a:t>Health Expectations</a:t>
            </a:r>
            <a:r>
              <a:rPr lang="en-GB" sz="1000" dirty="0">
                <a:latin typeface="Arial" panose="020B0604020202020204" pitchFamily="34" charset="0"/>
                <a:cs typeface="Arial" panose="020B0604020202020204" pitchFamily="34" charset="0"/>
              </a:rPr>
              <a:t>, 21(1), pp. 100–109. doi: 10.1111/hex.12590.</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British Association for Counselling and Psychotherapy (2015) ‘Ethical framework for the counselling professions’, </a:t>
            </a:r>
            <a:r>
              <a:rPr lang="en-GB" sz="1000" i="1" dirty="0">
                <a:latin typeface="Arial" panose="020B0604020202020204" pitchFamily="34" charset="0"/>
                <a:cs typeface="Arial" panose="020B0604020202020204" pitchFamily="34" charset="0"/>
              </a:rPr>
              <a:t>British Journal of Guidance &amp; Counselling</a:t>
            </a:r>
            <a:r>
              <a:rPr lang="en-GB" sz="1000" dirty="0">
                <a:latin typeface="Arial" panose="020B0604020202020204" pitchFamily="34" charset="0"/>
                <a:cs typeface="Arial" panose="020B0604020202020204" pitchFamily="34" charset="0"/>
              </a:rPr>
              <a:t>, pp. 1–13.</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Canton, R. and Padfield, N. (2019) ‘Why Punish?’, </a:t>
            </a:r>
            <a:r>
              <a:rPr lang="en-GB" sz="1000" i="1" dirty="0">
                <a:latin typeface="Arial" panose="020B0604020202020204" pitchFamily="34" charset="0"/>
                <a:cs typeface="Arial" panose="020B0604020202020204" pitchFamily="34" charset="0"/>
              </a:rPr>
              <a:t>Howard Journal of Crime and Justice</a:t>
            </a:r>
            <a:r>
              <a:rPr lang="en-GB" sz="1000" dirty="0">
                <a:latin typeface="Arial" panose="020B0604020202020204" pitchFamily="34" charset="0"/>
                <a:cs typeface="Arial" panose="020B0604020202020204" pitchFamily="34" charset="0"/>
              </a:rPr>
              <a:t>, 58(4), pp. 535–553. doi: 10.1111/hojo.12342.Commisioner’s, I.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(Information (2019) ‘Guide to the General Data Protection Regulation (GDPR)’, </a:t>
            </a:r>
            <a:r>
              <a:rPr lang="en-GB" sz="1000" i="1" dirty="0">
                <a:latin typeface="Arial" panose="020B0604020202020204" pitchFamily="34" charset="0"/>
                <a:cs typeface="Arial" panose="020B0604020202020204" pitchFamily="34" charset="0"/>
              </a:rPr>
              <a:t>Guide to the General Data Protection Regulation</a:t>
            </a:r>
            <a:r>
              <a:rPr lang="en-GB" sz="1000" dirty="0">
                <a:latin typeface="Arial" panose="020B0604020202020204" pitchFamily="34" charset="0"/>
                <a:cs typeface="Arial" panose="020B0604020202020204" pitchFamily="34" charset="0"/>
              </a:rPr>
              <a:t>, (May), p. n/a. Available at: </a:t>
            </a:r>
            <a:r>
              <a:rPr lang="en-GB" sz="1000" dirty="0">
                <a:solidFill>
                  <a:srgbClr val="58C1BA"/>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https://www.gov.uk/government/publications/guide-to-the-general-data-protection-regulation%0Ahttps://ico.org.uk/for-organisations/guide-to-the-general-data-protection-regulation-gdpr</a:t>
            </a:r>
            <a:r>
              <a:rPr lang="en-GB" sz="1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GB" sz="10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Fazel, 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(2016) ‘Mental health of prisoners: prevalence, adverse outcomes, and interventions’, </a:t>
            </a:r>
            <a:r>
              <a:rPr lang="en-GB" sz="1000" i="1" dirty="0">
                <a:latin typeface="Arial" panose="020B0604020202020204" pitchFamily="34" charset="0"/>
                <a:cs typeface="Arial" panose="020B0604020202020204" pitchFamily="34" charset="0"/>
              </a:rPr>
              <a:t>The Lancet Psychiatry</a:t>
            </a:r>
            <a:r>
              <a:rPr lang="en-GB" sz="1000" dirty="0">
                <a:latin typeface="Arial" panose="020B0604020202020204" pitchFamily="34" charset="0"/>
                <a:cs typeface="Arial" panose="020B0604020202020204" pitchFamily="34" charset="0"/>
              </a:rPr>
              <a:t>, 3(9), pp. 871–881. doi: 10.1016/S2215-0366(16)30142-0.Health, M. (2012)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‘Together for Mental health’, </a:t>
            </a:r>
            <a:r>
              <a:rPr lang="en-GB" sz="1000" i="1" dirty="0">
                <a:latin typeface="Arial" panose="020B0604020202020204" pitchFamily="34" charset="0"/>
                <a:cs typeface="Arial" panose="020B0604020202020204" pitchFamily="34" charset="0"/>
              </a:rPr>
              <a:t>Welsh Government</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https://gov.wales/docs/dhss/publications/121031tmhfinalen.pdf%0Ahttp://wales.gov.uk/docs/dhss/publications/121031tmhfinalen.pdf</a:t>
            </a:r>
            <a:r>
              <a:rPr lang="en-GB" sz="10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Ministry of Justice (2017) ‘UK Prison Population Statistics 2017’, </a:t>
            </a:r>
            <a:r>
              <a:rPr lang="en-GB" sz="1000" i="1" dirty="0">
                <a:latin typeface="Arial" panose="020B0604020202020204" pitchFamily="34" charset="0"/>
                <a:cs typeface="Arial" panose="020B0604020202020204" pitchFamily="34" charset="0"/>
              </a:rPr>
              <a:t>Ministry of Justice</a:t>
            </a:r>
            <a:r>
              <a:rPr lang="en-GB" sz="1000" dirty="0">
                <a:latin typeface="Arial" panose="020B0604020202020204" pitchFamily="34" charset="0"/>
                <a:cs typeface="Arial" panose="020B0604020202020204" pitchFamily="34" charset="0"/>
              </a:rPr>
              <a:t>, (April), pp. 1–48. Available at: researchbriefings.files.parliament.uk/documents/SN04334/SN04334.pdf.</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Resnik, J.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(2020) ‘Punishment in prison: Constituting the “normal” and the “atypical” in solitary and other forms of confinement’, </a:t>
            </a:r>
            <a:r>
              <a:rPr lang="en-GB" sz="1000" i="1" dirty="0">
                <a:latin typeface="Arial" panose="020B0604020202020204" pitchFamily="34" charset="0"/>
                <a:cs typeface="Arial" panose="020B0604020202020204" pitchFamily="34" charset="0"/>
              </a:rPr>
              <a:t>Northwestern University Law Review</a:t>
            </a:r>
            <a:r>
              <a:rPr lang="en-GB" sz="1000" dirty="0">
                <a:latin typeface="Arial" panose="020B0604020202020204" pitchFamily="34" charset="0"/>
                <a:cs typeface="Arial" panose="020B0604020202020204" pitchFamily="34" charset="0"/>
              </a:rPr>
              <a:t>, 115(1), pp. 45–158.</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Sirdifield, C.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(2009) ‘A systematic review of research on the epidemiology of mental health disorders in prison populations: A summary of findings’, </a:t>
            </a:r>
            <a:r>
              <a:rPr lang="en-GB" sz="1000" i="1" dirty="0">
                <a:latin typeface="Arial" panose="020B0604020202020204" pitchFamily="34" charset="0"/>
                <a:cs typeface="Arial" panose="020B0604020202020204" pitchFamily="34" charset="0"/>
              </a:rPr>
              <a:t>Journal of Forensic Psychiatry and Psychology</a:t>
            </a:r>
            <a:r>
              <a:rPr lang="en-GB" sz="1000" dirty="0">
                <a:latin typeface="Arial" panose="020B0604020202020204" pitchFamily="34" charset="0"/>
                <a:cs typeface="Arial" panose="020B0604020202020204" pitchFamily="34" charset="0"/>
              </a:rPr>
              <a:t>, 20(SUPPL.1), pp. 78–102. doi: 10.1080/14789940802594445.</a:t>
            </a:r>
          </a:p>
          <a:p>
            <a:endParaRPr lang="en-GB" sz="1000" dirty="0">
              <a:latin typeface="Arial" panose="020B0604020202020204" pitchFamily="34" charset="0"/>
              <a:cs typeface="Arial" panose="020B0604020202020204" pitchFamily="34" charset="0"/>
            </a:endParaRPr>
          </a:p>
          <a:p>
            <a:r>
              <a:rPr lang="en-GB" sz="1000" b="0" i="0" dirty="0">
                <a:effectLst/>
                <a:latin typeface="Arial" panose="020B0604020202020204" pitchFamily="34" charset="0"/>
                <a:cs typeface="Arial" panose="020B0604020202020204" pitchFamily="34" charset="0"/>
              </a:rPr>
              <a:t>Smith, J., Flower, P. and Larkin, M., 2009. I</a:t>
            </a:r>
            <a:r>
              <a:rPr lang="en-GB" sz="1000" b="0" i="1" dirty="0">
                <a:effectLst/>
                <a:latin typeface="Arial" panose="020B0604020202020204" pitchFamily="34" charset="0"/>
                <a:cs typeface="Arial" panose="020B0604020202020204" pitchFamily="34" charset="0"/>
              </a:rPr>
              <a:t>nterpretative Phenomenological Analysis: Theory, Method and Research</a:t>
            </a:r>
            <a:r>
              <a:rPr lang="en-GB" sz="1000" b="0" i="0" dirty="0">
                <a:effectLst/>
                <a:latin typeface="Arial" panose="020B0604020202020204" pitchFamily="34" charset="0"/>
                <a:cs typeface="Arial" panose="020B0604020202020204" pitchFamily="34" charset="0"/>
              </a:rPr>
              <a:t>. London: Sage</a:t>
            </a: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Taylor, C.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(2018) ‘Engaging “seldom heard” groups in research and intervention development: Offender mental health’, </a:t>
            </a:r>
            <a:r>
              <a:rPr lang="en-GB" sz="1000" i="1" dirty="0">
                <a:latin typeface="Arial" panose="020B0604020202020204" pitchFamily="34" charset="0"/>
                <a:cs typeface="Arial" panose="020B0604020202020204" pitchFamily="34" charset="0"/>
              </a:rPr>
              <a:t>Health Expectations</a:t>
            </a:r>
            <a:r>
              <a:rPr lang="en-GB" sz="1000" dirty="0">
                <a:latin typeface="Arial" panose="020B0604020202020204" pitchFamily="34" charset="0"/>
                <a:cs typeface="Arial" panose="020B0604020202020204" pitchFamily="34" charset="0"/>
              </a:rPr>
              <a:t>, 21(6), pp. 1104–1110. doi: 10.1111/hex.12807.</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Tyler, N.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(2019) ‘An updated picture of the mental health needs of male and female prisoners in the UK: prevalence, comorbidity, and gender differences’, </a:t>
            </a:r>
            <a:r>
              <a:rPr lang="en-GB" sz="1000" i="1" dirty="0">
                <a:latin typeface="Arial" panose="020B0604020202020204" pitchFamily="34" charset="0"/>
                <a:cs typeface="Arial" panose="020B0604020202020204" pitchFamily="34" charset="0"/>
              </a:rPr>
              <a:t>Social Psychiatry and Psychiatric Epidemiology</a:t>
            </a:r>
            <a:r>
              <a:rPr lang="en-GB" sz="1000" dirty="0">
                <a:latin typeface="Arial" panose="020B0604020202020204" pitchFamily="34" charset="0"/>
                <a:cs typeface="Arial" panose="020B0604020202020204" pitchFamily="34" charset="0"/>
              </a:rPr>
              <a:t>, 54(9), pp. 1143–1152. doi: 10.1007/s00127-019-01690-1.</a:t>
            </a:r>
          </a:p>
          <a:p>
            <a:endParaRPr lang="en-GB" sz="1000" i="1" dirty="0">
              <a:latin typeface="Arial" panose="020B0604020202020204" pitchFamily="34" charset="0"/>
              <a:cs typeface="Arial" panose="020B0604020202020204" pitchFamily="34" charset="0"/>
            </a:endParaRPr>
          </a:p>
          <a:p>
            <a:r>
              <a:rPr lang="en-GB" sz="1000" i="1" dirty="0">
                <a:latin typeface="Arial" panose="020B0604020202020204" pitchFamily="34" charset="0"/>
                <a:cs typeface="Arial" panose="020B0604020202020204" pitchFamily="34" charset="0"/>
              </a:rPr>
              <a:t>offender-management-statistics-quarterly-april-to-june-2020 @ www.gov.uk</a:t>
            </a:r>
            <a:r>
              <a:rPr lang="en-GB" sz="1000" dirty="0">
                <a:latin typeface="Arial" panose="020B0604020202020204" pitchFamily="34" charset="0"/>
                <a:cs typeface="Arial" panose="020B0604020202020204" pitchFamily="34" charset="0"/>
              </a:rPr>
              <a:t> (no date). Available at: </a:t>
            </a: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https://www.gov.uk/government/publications/offender-management-statistics-quarterly-april-to-june-2020/offender-management-statistics-quarterly-april-to-june-2020</a:t>
            </a:r>
            <a:r>
              <a:rPr lang="en-GB" sz="10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‘prisons @ www.instituteforgovernment.org.uk’ (no date). Available at: https://www.instituteforgovernment.org.uk/publication/performance-tracker-2019/prisons.‘overview-tables-june-2020’ (no date).‘prison-pop-27-nov-2020’ (no date).</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UWTSD Academic Quality Handbook, (2020-2021). Available at</a:t>
            </a:r>
            <a:r>
              <a:rPr lang="en-GB" sz="1000">
                <a:latin typeface="Arial" panose="020B0604020202020204" pitchFamily="34" charset="0"/>
                <a:cs typeface="Arial" panose="020B0604020202020204" pitchFamily="34" charset="0"/>
              </a:rPr>
              <a:t>: </a:t>
            </a:r>
            <a:r>
              <a:rPr lang="en-GB" sz="1000">
                <a:hlinkClick r:id="rId5"/>
              </a:rPr>
              <a:t>https://www.uwtsd.ac.uk/academic-office/academic-quality-handbook/</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48352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7" ma:contentTypeDescription="Create a new document." ma:contentTypeScope="" ma:versionID="e1c0c321115153be7a5381368aacc5a5">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204b24da74da0c27546a167db1aa5f9f"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SharingHintHash" ma:index="12"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F37FC8-A9C0-4B7C-8610-60D91F6F24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25D8234-8F21-499B-B60F-6A736AB87455}">
  <ds:schemaRefs>
    <ds:schemaRef ds:uri="http://schemas.microsoft.com/office/2006/documentManagement/types"/>
    <ds:schemaRef ds:uri="http://schemas.microsoft.com/office/infopath/2007/PartnerControls"/>
    <ds:schemaRef ds:uri="http://purl.org/dc/terms/"/>
    <ds:schemaRef ds:uri="http://schemas.microsoft.com/office/2006/metadata/properties"/>
    <ds:schemaRef ds:uri="aadfcd52-e379-49eb-a412-e28a16640aff"/>
    <ds:schemaRef ds:uri="http://schemas.openxmlformats.org/package/2006/metadata/core-properties"/>
    <ds:schemaRef ds:uri="http://www.w3.org/XML/1998/namespace"/>
    <ds:schemaRef ds:uri="ee7a20b1-ddba-4ac9-b1b6-34fd780388d2"/>
    <ds:schemaRef ds:uri="http://purl.org/dc/dcmitype/"/>
    <ds:schemaRef ds:uri="http://purl.org/dc/elements/1.1/"/>
  </ds:schemaRefs>
</ds:datastoreItem>
</file>

<file path=customXml/itemProps3.xml><?xml version="1.0" encoding="utf-8"?>
<ds:datastoreItem xmlns:ds="http://schemas.openxmlformats.org/officeDocument/2006/customXml" ds:itemID="{38BC853B-B84C-4DB7-B339-D85561A53F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466</TotalTime>
  <Words>2974</Words>
  <Application>Microsoft Office PowerPoint</Application>
  <PresentationFormat>Widescreen</PresentationFormat>
  <Paragraphs>179</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Segoe UI</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angelique yallop</dc:creator>
  <cp:lastModifiedBy>angelique yallop</cp:lastModifiedBy>
  <cp:revision>1</cp:revision>
  <dcterms:created xsi:type="dcterms:W3CDTF">2020-11-30T09:51:45Z</dcterms:created>
  <dcterms:modified xsi:type="dcterms:W3CDTF">2020-11-30T21:19:14Z</dcterms:modified>
</cp:coreProperties>
</file>