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27"/>
  </p:notesMasterIdLst>
  <p:sldIdLst>
    <p:sldId id="256" r:id="rId6"/>
    <p:sldId id="322" r:id="rId7"/>
    <p:sldId id="257" r:id="rId8"/>
    <p:sldId id="258" r:id="rId9"/>
    <p:sldId id="259" r:id="rId10"/>
    <p:sldId id="324" r:id="rId11"/>
    <p:sldId id="325" r:id="rId12"/>
    <p:sldId id="326" r:id="rId13"/>
    <p:sldId id="263" r:id="rId14"/>
    <p:sldId id="268" r:id="rId15"/>
    <p:sldId id="266" r:id="rId16"/>
    <p:sldId id="267" r:id="rId17"/>
    <p:sldId id="269" r:id="rId18"/>
    <p:sldId id="323" r:id="rId19"/>
    <p:sldId id="260" r:id="rId20"/>
    <p:sldId id="261" r:id="rId21"/>
    <p:sldId id="264" r:id="rId22"/>
    <p:sldId id="265" r:id="rId23"/>
    <p:sldId id="262" r:id="rId24"/>
    <p:sldId id="270" r:id="rId25"/>
    <p:sldId id="32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DFA50D-C848-3177-A8EB-ECC798ADB964}" v="925" dt="2025-10-22T10:05:07.623"/>
    <p1510:client id="{66246D3F-2477-2489-E87D-80B178872011}" v="307" dt="2025-10-22T08:43:07.281"/>
    <p1510:client id="{7FDD7E5D-6D4E-7B67-80C6-B00E5025C2DA}" v="680" dt="2025-10-22T10:45:46.373"/>
    <p1510:client id="{A451070C-7EBB-424C-9BD4-9BB730F17CFE}" v="31" dt="2025-10-22T13:07:54.824"/>
    <p1510:client id="{B3A7065B-14F2-334E-95CD-7BF2F0AFF7B6}" v="576" dt="2025-10-22T08:57:52.783"/>
    <p1510:client id="{C89BD208-4A99-C4AC-19C9-323123C413FD}" v="427" dt="2025-10-22T09:28:55.689"/>
    <p1510:client id="{CA822905-3550-5439-C799-E1EA0E6BB57D}" v="54" dt="2025-10-22T08:53:17.477"/>
    <p1510:client id="{D8036BAD-5E98-2535-A20B-4D0B4C70450B}" v="404" dt="2025-10-22T09:49:39.126"/>
    <p1510:client id="{ECC1292B-4F4F-36D5-53BB-426628BA3471}" v="22" dt="2025-10-22T08:57:47.5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4483" autoAdjust="0"/>
  </p:normalViewPr>
  <p:slideViewPr>
    <p:cSldViewPr snapToGrid="0">
      <p:cViewPr varScale="1">
        <p:scale>
          <a:sx n="59" d="100"/>
          <a:sy n="59" d="100"/>
        </p:scale>
        <p:origin x="11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59292F-DC0C-432A-A568-D7574EF93E59}" type="doc">
      <dgm:prSet loTypeId="urn:microsoft.com/office/officeart/2008/layout/LinedList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91692A7-B94D-436B-9270-A8E1BFFEB512}">
      <dgm:prSet/>
      <dgm:spPr/>
      <dgm:t>
        <a:bodyPr/>
        <a:lstStyle/>
        <a:p>
          <a:r>
            <a:rPr lang="en-GB"/>
            <a:t>Explore barriers to accessing justice </a:t>
          </a:r>
          <a:endParaRPr lang="en-US"/>
        </a:p>
      </dgm:t>
    </dgm:pt>
    <dgm:pt modelId="{5E049FA7-676D-48DF-A902-4BBEFF0E1AD2}" type="parTrans" cxnId="{08EDF046-B28F-4982-98A2-468D42C98FD2}">
      <dgm:prSet/>
      <dgm:spPr/>
      <dgm:t>
        <a:bodyPr/>
        <a:lstStyle/>
        <a:p>
          <a:endParaRPr lang="en-US"/>
        </a:p>
      </dgm:t>
    </dgm:pt>
    <dgm:pt modelId="{9CACAD1C-93AF-4862-A983-17A0239F5CAA}" type="sibTrans" cxnId="{08EDF046-B28F-4982-98A2-468D42C98FD2}">
      <dgm:prSet/>
      <dgm:spPr/>
      <dgm:t>
        <a:bodyPr/>
        <a:lstStyle/>
        <a:p>
          <a:endParaRPr lang="en-US"/>
        </a:p>
      </dgm:t>
    </dgm:pt>
    <dgm:pt modelId="{710DB384-C16A-4F67-B2B1-09DA08E19F35}">
      <dgm:prSet/>
      <dgm:spPr/>
      <dgm:t>
        <a:bodyPr/>
        <a:lstStyle/>
        <a:p>
          <a:r>
            <a:rPr lang="en-GB"/>
            <a:t>Explore the possible reasons behind them</a:t>
          </a:r>
          <a:endParaRPr lang="en-US"/>
        </a:p>
      </dgm:t>
    </dgm:pt>
    <dgm:pt modelId="{4C23AF4D-670B-44F2-8AD2-47C8F7B49766}" type="parTrans" cxnId="{CB680B1C-7BD2-42B2-B865-C4F51DE4D8CA}">
      <dgm:prSet/>
      <dgm:spPr/>
      <dgm:t>
        <a:bodyPr/>
        <a:lstStyle/>
        <a:p>
          <a:endParaRPr lang="en-US"/>
        </a:p>
      </dgm:t>
    </dgm:pt>
    <dgm:pt modelId="{70850BA7-C82D-4F94-8E95-96223F0298B8}" type="sibTrans" cxnId="{CB680B1C-7BD2-42B2-B865-C4F51DE4D8CA}">
      <dgm:prSet/>
      <dgm:spPr/>
      <dgm:t>
        <a:bodyPr/>
        <a:lstStyle/>
        <a:p>
          <a:endParaRPr lang="en-US"/>
        </a:p>
      </dgm:t>
    </dgm:pt>
    <dgm:pt modelId="{9087B449-842B-4054-A242-6EA92B4FE880}" type="pres">
      <dgm:prSet presAssocID="{CE59292F-DC0C-432A-A568-D7574EF93E59}" presName="vert0" presStyleCnt="0">
        <dgm:presLayoutVars>
          <dgm:dir/>
          <dgm:animOne val="branch"/>
          <dgm:animLvl val="lvl"/>
        </dgm:presLayoutVars>
      </dgm:prSet>
      <dgm:spPr/>
    </dgm:pt>
    <dgm:pt modelId="{B2E25ED3-CA80-47E2-9E83-485215E6F502}" type="pres">
      <dgm:prSet presAssocID="{591692A7-B94D-436B-9270-A8E1BFFEB512}" presName="thickLine" presStyleLbl="alignNode1" presStyleIdx="0" presStyleCnt="2"/>
      <dgm:spPr/>
    </dgm:pt>
    <dgm:pt modelId="{A6906692-A6E4-4F6D-80DA-881B7D049A90}" type="pres">
      <dgm:prSet presAssocID="{591692A7-B94D-436B-9270-A8E1BFFEB512}" presName="horz1" presStyleCnt="0"/>
      <dgm:spPr/>
    </dgm:pt>
    <dgm:pt modelId="{53853FC3-D177-4DE9-AC7D-49053B742E2F}" type="pres">
      <dgm:prSet presAssocID="{591692A7-B94D-436B-9270-A8E1BFFEB512}" presName="tx1" presStyleLbl="revTx" presStyleIdx="0" presStyleCnt="2"/>
      <dgm:spPr/>
    </dgm:pt>
    <dgm:pt modelId="{92ECF501-BEA9-4C41-881F-C3E885C7B9BB}" type="pres">
      <dgm:prSet presAssocID="{591692A7-B94D-436B-9270-A8E1BFFEB512}" presName="vert1" presStyleCnt="0"/>
      <dgm:spPr/>
    </dgm:pt>
    <dgm:pt modelId="{DB3D12AC-F6F2-4C81-B467-9A38A4A5EA02}" type="pres">
      <dgm:prSet presAssocID="{710DB384-C16A-4F67-B2B1-09DA08E19F35}" presName="thickLine" presStyleLbl="alignNode1" presStyleIdx="1" presStyleCnt="2"/>
      <dgm:spPr/>
    </dgm:pt>
    <dgm:pt modelId="{AED0DB60-2CC5-4243-8D04-4DAC082ABD9A}" type="pres">
      <dgm:prSet presAssocID="{710DB384-C16A-4F67-B2B1-09DA08E19F35}" presName="horz1" presStyleCnt="0"/>
      <dgm:spPr/>
    </dgm:pt>
    <dgm:pt modelId="{D9E7E36A-F19B-4DA7-8158-11B7BF11E259}" type="pres">
      <dgm:prSet presAssocID="{710DB384-C16A-4F67-B2B1-09DA08E19F35}" presName="tx1" presStyleLbl="revTx" presStyleIdx="1" presStyleCnt="2"/>
      <dgm:spPr/>
    </dgm:pt>
    <dgm:pt modelId="{DDE3D4B5-5FDD-4CEF-BBFF-7B3B0420CA7E}" type="pres">
      <dgm:prSet presAssocID="{710DB384-C16A-4F67-B2B1-09DA08E19F35}" presName="vert1" presStyleCnt="0"/>
      <dgm:spPr/>
    </dgm:pt>
  </dgm:ptLst>
  <dgm:cxnLst>
    <dgm:cxn modelId="{CB680B1C-7BD2-42B2-B865-C4F51DE4D8CA}" srcId="{CE59292F-DC0C-432A-A568-D7574EF93E59}" destId="{710DB384-C16A-4F67-B2B1-09DA08E19F35}" srcOrd="1" destOrd="0" parTransId="{4C23AF4D-670B-44F2-8AD2-47C8F7B49766}" sibTransId="{70850BA7-C82D-4F94-8E95-96223F0298B8}"/>
    <dgm:cxn modelId="{08EDF046-B28F-4982-98A2-468D42C98FD2}" srcId="{CE59292F-DC0C-432A-A568-D7574EF93E59}" destId="{591692A7-B94D-436B-9270-A8E1BFFEB512}" srcOrd="0" destOrd="0" parTransId="{5E049FA7-676D-48DF-A902-4BBEFF0E1AD2}" sibTransId="{9CACAD1C-93AF-4862-A983-17A0239F5CAA}"/>
    <dgm:cxn modelId="{9BBFA9B8-BD35-41CE-812D-69F8CC6E7109}" type="presOf" srcId="{710DB384-C16A-4F67-B2B1-09DA08E19F35}" destId="{D9E7E36A-F19B-4DA7-8158-11B7BF11E259}" srcOrd="0" destOrd="0" presId="urn:microsoft.com/office/officeart/2008/layout/LinedList"/>
    <dgm:cxn modelId="{79CEC1D0-EB92-4AD6-82A5-F135AEB22E3F}" type="presOf" srcId="{591692A7-B94D-436B-9270-A8E1BFFEB512}" destId="{53853FC3-D177-4DE9-AC7D-49053B742E2F}" srcOrd="0" destOrd="0" presId="urn:microsoft.com/office/officeart/2008/layout/LinedList"/>
    <dgm:cxn modelId="{3F2092D2-DE8E-4BE3-B9DB-AA2B8A5AEDBF}" type="presOf" srcId="{CE59292F-DC0C-432A-A568-D7574EF93E59}" destId="{9087B449-842B-4054-A242-6EA92B4FE880}" srcOrd="0" destOrd="0" presId="urn:microsoft.com/office/officeart/2008/layout/LinedList"/>
    <dgm:cxn modelId="{EEA87638-AF39-4B53-B90A-2FD138D1DF26}" type="presParOf" srcId="{9087B449-842B-4054-A242-6EA92B4FE880}" destId="{B2E25ED3-CA80-47E2-9E83-485215E6F502}" srcOrd="0" destOrd="0" presId="urn:microsoft.com/office/officeart/2008/layout/LinedList"/>
    <dgm:cxn modelId="{F9674168-EE45-4606-8124-4C0A51284853}" type="presParOf" srcId="{9087B449-842B-4054-A242-6EA92B4FE880}" destId="{A6906692-A6E4-4F6D-80DA-881B7D049A90}" srcOrd="1" destOrd="0" presId="urn:microsoft.com/office/officeart/2008/layout/LinedList"/>
    <dgm:cxn modelId="{7C2830C3-4ED2-448F-B88E-8624154A40D7}" type="presParOf" srcId="{A6906692-A6E4-4F6D-80DA-881B7D049A90}" destId="{53853FC3-D177-4DE9-AC7D-49053B742E2F}" srcOrd="0" destOrd="0" presId="urn:microsoft.com/office/officeart/2008/layout/LinedList"/>
    <dgm:cxn modelId="{88C68167-F879-4192-98D6-9E39A3CF6881}" type="presParOf" srcId="{A6906692-A6E4-4F6D-80DA-881B7D049A90}" destId="{92ECF501-BEA9-4C41-881F-C3E885C7B9BB}" srcOrd="1" destOrd="0" presId="urn:microsoft.com/office/officeart/2008/layout/LinedList"/>
    <dgm:cxn modelId="{7916002C-7746-4097-955D-C2E349BD18A0}" type="presParOf" srcId="{9087B449-842B-4054-A242-6EA92B4FE880}" destId="{DB3D12AC-F6F2-4C81-B467-9A38A4A5EA02}" srcOrd="2" destOrd="0" presId="urn:microsoft.com/office/officeart/2008/layout/LinedList"/>
    <dgm:cxn modelId="{623A6400-CDA3-48E4-B150-23DA7174E40F}" type="presParOf" srcId="{9087B449-842B-4054-A242-6EA92B4FE880}" destId="{AED0DB60-2CC5-4243-8D04-4DAC082ABD9A}" srcOrd="3" destOrd="0" presId="urn:microsoft.com/office/officeart/2008/layout/LinedList"/>
    <dgm:cxn modelId="{083B482B-D4EE-4B82-92BE-B8A2BE463EAF}" type="presParOf" srcId="{AED0DB60-2CC5-4243-8D04-4DAC082ABD9A}" destId="{D9E7E36A-F19B-4DA7-8158-11B7BF11E259}" srcOrd="0" destOrd="0" presId="urn:microsoft.com/office/officeart/2008/layout/LinedList"/>
    <dgm:cxn modelId="{81207EA2-BB4C-474F-8CFF-FF5E716DFABA}" type="presParOf" srcId="{AED0DB60-2CC5-4243-8D04-4DAC082ABD9A}" destId="{DDE3D4B5-5FDD-4CEF-BBFF-7B3B0420CA7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E25ED3-CA80-47E2-9E83-485215E6F502}">
      <dsp:nvSpPr>
        <dsp:cNvPr id="0" name=""/>
        <dsp:cNvSpPr/>
      </dsp:nvSpPr>
      <dsp:spPr>
        <a:xfrm>
          <a:off x="0" y="0"/>
          <a:ext cx="53244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3853FC3-D177-4DE9-AC7D-49053B742E2F}">
      <dsp:nvSpPr>
        <dsp:cNvPr id="0" name=""/>
        <dsp:cNvSpPr/>
      </dsp:nvSpPr>
      <dsp:spPr>
        <a:xfrm>
          <a:off x="0" y="0"/>
          <a:ext cx="5324475" cy="19597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Explore barriers to accessing justice </a:t>
          </a:r>
          <a:endParaRPr lang="en-US" sz="4300" kern="1200"/>
        </a:p>
      </dsp:txBody>
      <dsp:txXfrm>
        <a:off x="0" y="0"/>
        <a:ext cx="5324475" cy="1959768"/>
      </dsp:txXfrm>
    </dsp:sp>
    <dsp:sp modelId="{DB3D12AC-F6F2-4C81-B467-9A38A4A5EA02}">
      <dsp:nvSpPr>
        <dsp:cNvPr id="0" name=""/>
        <dsp:cNvSpPr/>
      </dsp:nvSpPr>
      <dsp:spPr>
        <a:xfrm>
          <a:off x="0" y="1959768"/>
          <a:ext cx="5324475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9E7E36A-F19B-4DA7-8158-11B7BF11E259}">
      <dsp:nvSpPr>
        <dsp:cNvPr id="0" name=""/>
        <dsp:cNvSpPr/>
      </dsp:nvSpPr>
      <dsp:spPr>
        <a:xfrm>
          <a:off x="0" y="1959768"/>
          <a:ext cx="5324475" cy="19597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t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300" kern="1200"/>
            <a:t>Explore the possible reasons behind them</a:t>
          </a:r>
          <a:endParaRPr lang="en-US" sz="4300" kern="1200"/>
        </a:p>
      </dsp:txBody>
      <dsp:txXfrm>
        <a:off x="0" y="1959768"/>
        <a:ext cx="5324475" cy="19597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79DBCE-646B-4900-A92D-E97AE3A3738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6C10B-27C8-44CA-9D2C-7181C29AA6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55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Secondary </a:t>
            </a:r>
            <a:r>
              <a:rPr lang="en-US" b="1" dirty="0" err="1"/>
              <a:t>victimisation</a:t>
            </a:r>
            <a:r>
              <a:rPr lang="en-US" b="1" dirty="0"/>
              <a:t> occurs when the victim suffers further harm not as a direct result of the criminal act but due to the manner in which institutions and other individuals deal with the victim.</a:t>
            </a:r>
            <a:endParaRPr lang="en-US" b="1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DDE0D5-A8D5-4FFA-BA8D-DFD6D4E04E2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1953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04E63-2753-D71C-24F4-7B41ED0F46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C8EBF8-AC12-DCC5-3986-AB79864519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FCE33-6854-DA61-902E-F2E4DA71E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FEC778-E09F-F566-CF09-99FD1AE43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1D19F-1B0C-10B5-52AD-C87DB19EE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845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F8B5B-8B78-E8AE-5182-42504F59A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19341-5C4F-9953-F050-F56F8E81D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3DFDA-2BA9-9B38-8077-B81CE600F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C652D-C467-96B1-6694-573EEBDCF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C2D82-E465-805E-FDF7-6613BBE4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177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221D1-AF3D-D7B8-4D31-4BB4B1287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347DD5-D505-1135-55BB-944BD1547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34225-2547-82D6-5497-0A5E6E723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0800BF-0778-3B62-B934-6E3D55A16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51F76-AEB3-3C4B-396C-CC25024D9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872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F065F-D8ED-F9D4-A59F-C339355E8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88991-86F4-2469-448D-6AB45642C6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053790-2A3C-130B-67B0-4185BA639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77D123-3CD1-AF38-4A96-E2C55FF33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380428-AB29-F06A-D293-1236C4FA6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8E799F-9CC9-0DED-B91B-11DDEFFB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491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04B9F-DCDC-7926-BA87-E99AEE7AF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10C74D-511D-B2E9-9605-1447F8E54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EF9FE2-A8B4-D52B-F977-203EA75E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B3F9A9-54A6-6B70-BE18-61392C52B7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293F4-B007-963D-1D81-6A44AB9A0B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8D428A-224F-C737-7290-2BEB4DC63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F11E08-E72F-0B54-AE2A-B48FBE5B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83C20D-F40C-8635-E19C-E72A13359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043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B634C-870E-41BC-6C2B-519E622CA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809975-AC6A-6B1D-893F-5489925CA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37DCC6-8387-A86A-36E0-059846F1A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26C010-1B3B-D020-D2CB-8EC88F465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61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F09DBC-2660-30CE-82DC-CE02D7B86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C529C-1E91-93CE-4774-396F633B5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7BFA88-C5F7-D099-97EA-8980DF5001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577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1F4BF-569E-E144-C1BF-FEEEFEBC2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340ABB-E7F6-3164-9807-12BADA5BF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9648D5-6587-F5BF-64E6-C5232BE8F1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78536A-3BFB-EA5D-94F9-F6F17B781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AB2FD1-A0C9-5CF1-BD2D-99DE3AF91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E3ABD5-5EAF-2DA4-5515-D3DC78F6C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9F60D-1556-DEBF-F02D-F9F87E8DA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C8BDD1-5A60-AB10-1556-9DF32E602D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E5036-C102-2574-4297-90155606A9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D485A4-3932-6D48-B0D8-63A23F4DB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3733CC-166E-5335-A536-183FE69FF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4D8F4E-3C3D-3123-9290-40D8B441E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226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5E6AE-2561-0552-2EC9-E5CEBDEFB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FB87EB-6A93-4DD5-356F-DC03203C3F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E84E0-978F-79DE-EE76-9977A03ED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060E8E-FAE9-A1E9-AE26-D86106236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8D7FE-6DDC-1A1F-27DF-BA231668E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357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2F05CF-10BE-117C-F10C-D20EA33EB9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1510DC-B7F9-0935-7A8E-5E1573AC30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14E27-6069-8AF0-B3DC-1EE678C53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1015F-4DEF-A96A-E700-99C073A07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F0A70-72B2-ADB9-88DC-46C42207A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60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0A0A3-1DAC-4364-B349-978722A8A0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4505A7-E598-49DA-AD49-4A0C8F8142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40888-E356-4274-80DB-E09363165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905AA-BEE5-4ECA-88B5-06C04A7C5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FF684-FB84-4A4D-965C-2716444C2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9984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F29E4-3A0C-40E4-B150-7B5CBE092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ADE2E3-9DD3-4695-9979-4CC1DB8C2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A1D34-A06C-4046-81DF-4FF7C83FF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D7A252-84E2-47E9-A0B1-87D0BAB04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BE7565-5053-4538-AE34-BF3EF3ACC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2608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1A75EF-FBFF-477F-866F-41D26FD49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8F92B9-36CD-43B4-B91C-5BA48FC20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44088-B8C2-4D23-B8CB-A2A2FC06B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8E528-29AE-4288-A2D0-44BFBD868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E3F0A1-E173-4432-8098-8E6ED7284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185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18541-D2BD-4566-810A-1CD07CC01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3EEE7C-AB42-4636-B65A-5A8C2F9C75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FFBAB4-66DB-4DEC-B4BF-FF3E79FA1C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DD15CF-BC3B-4D8B-B17A-821A129FC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D87DCA-52CC-4E31-A873-6C598A98D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B23A22-BD21-4081-A2C6-31F71283A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8670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52367-488C-4B08-AFBC-D06DD95BC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14A82-5CC2-4E55-BDC6-4BA7BBAA7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0A8E47-A85C-4582-84C9-D24FCA8286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37799-C975-4805-B37A-415DE4C846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C52084-DDBC-46F2-B9C1-1AB9488400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12AC13-D8AF-4FE7-8DBA-29EBB489D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D77D38-4A9F-4470-AC43-FEDE454B5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2D77EB-AF30-455E-A294-2065EF568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0730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ED6B4-EEF6-4E06-B9C9-DB6505590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FF7D77-C8FA-4644-8893-14B7638EF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94AE95-B25E-4204-B8DA-0C351A6CD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3C331F-A77C-4C72-A059-21E0F1C1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1164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779685-1945-4E66-AA8E-7AD7008B0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34BEE5-0396-420D-8503-4DDA08662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775FD4-83D8-4226-AC19-E8684837E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8533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D8B30A-95CA-450C-91EC-82AE61714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63FFE-757D-4FCE-A6FF-8A83564D8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3F73C-CB52-45F3-B1C9-B3CFA7D9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9F5A0F-6B4D-4701-A06C-6FAC439FD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C2649-3A7C-4744-97F4-D474497D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61920-6845-44EB-801D-666FB1A74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014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E1BB-013F-4790-B478-9D4BEE1C6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AADA69-08B0-45AC-94E0-BCC419FA2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C887E2-B86C-4F92-B542-16E10256AB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3AF806-C4E4-42F9-A83E-576EFA0AE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85BD69-774E-4014-81CF-734FE91DA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515BF-89DA-4A30-9860-7AAC5D8BB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830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ED22-DF4F-4526-BE50-D7F96CECB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69DC31-F57D-49DD-AA27-291A47484D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2BF66-1161-4E95-B442-09BC7C4D6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4CF32-F495-40A1-A365-806869DA6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300AF-CC52-4A91-868B-39D941930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4766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3635BD-8A1F-4015-942E-76CD1DFF11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38994E-F14A-4A93-A3BE-DC049A240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F1BD20-2102-40BF-A3A9-1F0C66FE1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133EA-AB75-49B8-A988-9427E83E8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6ACCD-B948-4939-8430-59C812DB6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9239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AB5B73-16D4-5EDA-7513-B96023DA9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F42CED-B810-8F0F-E4A0-584DDA403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BFA316-6C58-2105-0370-D692EA47A1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0DAD68-D5A0-4872-B9EE-0585995CA9C7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B92E4-7A8C-1483-B96B-0AFB101C15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84EF04-0435-99B5-82A1-EDCB3D9497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829CFE-AA58-4F44-B094-B9D4F6877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94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231B8E-5D03-4956-AD39-F494E4279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6EC479-732F-473B-B15A-1B641618E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12752-C517-42CC-84C3-3C9D89A36D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314E-A33F-4583-B617-ECBD6A79AAF4}" type="datetimeFigureOut">
              <a:rPr lang="en-GB" smtClean="0"/>
              <a:t>21/10/2025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535D8-8D2C-4183-9125-931FA08B9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C6194-6EED-4C13-A54E-947E71014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FD9FF-21EF-4F8E-A8B3-DE9176F733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60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cloud-platform-e218f50a4812967ba1215eaecede923f.s3.amazonaws.com/uploads/sites/6/2023/11/Victim-Survey-2022.pdf" TargetMode="External"/><Relationship Id="rId13" Type="http://schemas.openxmlformats.org/officeDocument/2006/relationships/hyperlink" Target="https://pmc.ncbi.nlm.nih.gov/articles/PMC11545439/#:~:text=In%20a%20similar,perpetrator%20or%20others." TargetMode="External"/><Relationship Id="rId18" Type="http://schemas.openxmlformats.org/officeDocument/2006/relationships/hyperlink" Target="https://www.gov.uk/government/publications/experiences-of-victims-of-fraud-and-cyber-crime/experiences-of-victims-of-fraud-and-cyber-crime?#:~:text=Fraud%20victims%20on%20the%20other%20hand%2C%20were%20more%20likely%20to%20experience%20embarrassment%2C%20shame%20or%20self%2Dblame%20(56%25)%20compared%20with%20cyber%20crime%20victims%20(45%25)." TargetMode="External"/><Relationship Id="rId3" Type="http://schemas.openxmlformats.org/officeDocument/2006/relationships/hyperlink" Target="https://pmc.ncbi.nlm.nih.gov/articles/PMC8980443/#:~:text=Such%20stereotypes%20have%20a%20considerable,Stewart%20&amp;%20Maddren%2C%201997)." TargetMode="External"/><Relationship Id="rId7" Type="http://schemas.openxmlformats.org/officeDocument/2006/relationships/hyperlink" Target="https://www.endviolenceagainstwomen.org.uk/wp-content/uploads/2023/04/Listen-to-us.pdf" TargetMode="External"/><Relationship Id="rId12" Type="http://schemas.openxmlformats.org/officeDocument/2006/relationships/hyperlink" Target="https://www.gov.uk/government/publications/transforming-the-criminal-justice-response-to-domestic-abuse/shifting-the-scales-transforming-the-criminal-justice-response-to-domestic-abuse-accessible?#before-police-contact:~:text=The%20experiences%20of%20survivors%20that%20we%20spoke%20to%20also%20corroborate%20this%20%E2%80%93%20some%20told%20us%20that%20they%20did%20not%20recognise%20that%20what%20they%20were%20experiencing%20was%20considered" TargetMode="External"/><Relationship Id="rId17" Type="http://schemas.openxmlformats.org/officeDocument/2006/relationships/hyperlink" Target="https://www.rural.pa.gov/download.cfm?file=Resources%2Freports%2Fassets%2F266%2FRoadblocks+to+Reporting+Executive+Summary+Web.pdf" TargetMode="External"/><Relationship Id="rId2" Type="http://schemas.openxmlformats.org/officeDocument/2006/relationships/hyperlink" Target="https://onlinelibrary.wiley.com/doi/10.1111/cfs.12845#:~:text=Practitioners%20should%20also%20be%20aware,et%20al.%2C%202013)." TargetMode="External"/><Relationship Id="rId16" Type="http://schemas.openxmlformats.org/officeDocument/2006/relationships/hyperlink" Target="https://pmc.ncbi.nlm.nih.gov/articles/PMC10993628/#:~:text=Even%20when%20survivors%20felt%20confident%20in%20their%20ability%20to%20give%20a%20full%20account%20of%20the%20assault%20and%20assailant%2C%20they%20sometimes%20decided%20against%20reporting%20because%20they%20did%20not%20believe%20the%20circumstances%20of%20their%20assault%20would%20produce%20enough%20evidence%20to%20prosecute%20the%20assailant." TargetMode="External"/><Relationship Id="rId20" Type="http://schemas.openxmlformats.org/officeDocument/2006/relationships/hyperlink" Target="https://strathprints.strath.ac.uk/84979/1/Sikra_etal_CCJ_2023_UK_cybercrime_victims_and_reporting_a_systematic_review.pdf?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mc.ncbi.nlm.nih.gov/articles/PMC11545439/" TargetMode="External"/><Relationship Id="rId11" Type="http://schemas.openxmlformats.org/officeDocument/2006/relationships/hyperlink" Target="https://www.victimsupport.org.uk/new-research-shows-police-failing-to-act-on-domestic-abuse-reports-ethnic-minority-victims-worst-affected/" TargetMode="External"/><Relationship Id="rId5" Type="http://schemas.openxmlformats.org/officeDocument/2006/relationships/hyperlink" Target="https://www.victimsupportni.com/the-victims-journey/should-you-report-a-crime/dont-report/" TargetMode="External"/><Relationship Id="rId15" Type="http://schemas.openxmlformats.org/officeDocument/2006/relationships/hyperlink" Target="https://journals.copmadrid.org/pi/art/pi2023a5#:~:text=victim%2Doffender%20relationship%20where%20offenders%20and%20victims%E2%80%99%20relationship%20is%20close%20such%20as%20intimate%20partner%20has%20some%20of%20the%20lowest%20reporting%20levels%20(Langton%20et%20al.%2C%202012%3B%20M%C3%A9nard%20%26%20Cox%2C%202016%3B%20Skogan%2C%201984)." TargetMode="External"/><Relationship Id="rId10" Type="http://schemas.openxmlformats.org/officeDocument/2006/relationships/hyperlink" Target="https://victimscommissioner.org.uk/news/frustrated-by-police-inaction-mounting-delays-and-often-left-guessing-victims-share-criminal-justice-experiences-in-new-report/" TargetMode="External"/><Relationship Id="rId19" Type="http://schemas.openxmlformats.org/officeDocument/2006/relationships/hyperlink" Target="https://onlinelibrary.wiley.com/doi/10.1155/2024/1314265?" TargetMode="External"/><Relationship Id="rId4" Type="http://schemas.openxmlformats.org/officeDocument/2006/relationships/hyperlink" Target="https://www.healthysurrey.org.uk/domestic-abuse/professionals/anti-victim-blaming-guidance#:~:text=Many%20victims/survivors%20are%20unaware,also%20very%20common%20for%20children." TargetMode="External"/><Relationship Id="rId9" Type="http://schemas.openxmlformats.org/officeDocument/2006/relationships/hyperlink" Target="https://kpu.pressbooks.pub/nevr/chapter/why-do-survivors-not-report-to-police/" TargetMode="External"/><Relationship Id="rId14" Type="http://schemas.openxmlformats.org/officeDocument/2006/relationships/hyperlink" Target="https://www.gov.uk/government/publications/transforming-the-criminal-justice-response-to-domestic-abuse/shifting-the-scales-transforming-the-criminal-justice-response-to-domestic-abuse-accessible#:~:text=Research%20with%20migrant,%5Bfootnote%2019%5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ctimsupport.org.uk/wp-content/uploads/2022/03/Language-barriers-in-cjs_The-experience-of-victims-and-witnesses-who-speak-ESL.pdf" TargetMode="External"/><Relationship Id="rId2" Type="http://schemas.openxmlformats.org/officeDocument/2006/relationships/hyperlink" Target="https://www.bbk.ac.uk/news/new-research-shows-language-barriers-prevent-access-to-justice-and-rehabilitation#:~:text=University%20of%20London-,New%20research%20shows%20language%20barriers%20prevent%20access%20to%20justice%20and,prison%20and%20under%20probation%20supervision.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vsn.org/september-2024-male-victims-of-domestic-violence-distinct-challenges-barriers-to-disclosure-and-support/?utm_source=chatgpt.com" TargetMode="External"/><Relationship Id="rId2" Type="http://schemas.openxmlformats.org/officeDocument/2006/relationships/hyperlink" Target="https://www.ebsco.com/research-starters/social-sciences-and-humanities/ideal-victim-concep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aferderbyshire.gov.uk/what-we-do/domestic-abuse/staff-guidance/domestic-abuse-staff-guidance.aspx" TargetMode="External"/><Relationship Id="rId4" Type="http://schemas.openxmlformats.org/officeDocument/2006/relationships/hyperlink" Target="https://gbvaor.net/sites/default/files/2021-11/Guidance%20Note%20Male%20Survivors_FINAL29.9.21.pdf?utm_source=chatgpt.com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ankind.org.uk/statistics/statistics-on-male-victims-of-domestic-abuse/?utm_source=chatgpt.co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ondaq.com/uk/discrimination-disability-sexual-harassment/1608548/unreported-an-insight-into-male-victims-of-domestic-violence?utm_source=chatgpt.co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mankind.org.uk/help-for-victims/is-a-man-you-know-a-victim-spotting-the-signs/" TargetMode="External"/><Relationship Id="rId7" Type="http://schemas.openxmlformats.org/officeDocument/2006/relationships/hyperlink" Target="https://nationaluglymugs.org/?gad_source=1&amp;gad_campaignid=18572786638&amp;gbraid=0AAAAABTPWHxm96M5Qbo16n2ndWg5wkd8Y&amp;gclid=CjwKCAjwgeLHBhBuEiwAL5gNEW95zt5Lqb3jqYR1bSvDNY8SgJeyzfM2deF1617XZZxiysTL0QHM7BoCRuQQAvD_BwE" TargetMode="External"/><Relationship Id="rId2" Type="http://schemas.openxmlformats.org/officeDocument/2006/relationships/hyperlink" Target="https://womensaid.org.uk/information-support/what-is-domestic-abuse/myth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ostitutescollective.net/i-news-how-sex-workers-who-are-sexually-assaulted-are-being-failed-by-the-justice-system/" TargetMode="External"/><Relationship Id="rId5" Type="http://schemas.openxmlformats.org/officeDocument/2006/relationships/hyperlink" Target="https://www.victimsupport.org.uk/help-and-support/young-victims-crime/support-parents/" TargetMode="External"/><Relationship Id="rId4" Type="http://schemas.openxmlformats.org/officeDocument/2006/relationships/hyperlink" Target="https://learning.nspcc.org.uk/research-resources/2013/no-one-noticed-no-one-hear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le.ac.uk/-/media/uol/docs/research-centres/hate-studies/research-reports/identifying-barriers-and-solutions-to-reporting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dv.org.uk/isolation-tactics-how-victims-of-domestic-abuse-fall-into-the-trap/" TargetMode="External"/><Relationship Id="rId2" Type="http://schemas.openxmlformats.org/officeDocument/2006/relationships/hyperlink" Target="https://explore.bps.org.uk/content/report-guideline/bpsrep.2023.inf258b/chapter/bpsrep.2023.inf258b.6#:~:text=These%20feelings%20will%20be%20heightened,the%20victim/survivor%20is%20established.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bsco.com/research-starters/religion-and-philosophy/psychological-causes-and-effects-violence" TargetMode="External"/><Relationship Id="rId5" Type="http://schemas.openxmlformats.org/officeDocument/2006/relationships/hyperlink" Target="https://brighterbeginningstherapy.co.uk/2024/01/27/hypervigilance-after-domestic-violence/" TargetMode="External"/><Relationship Id="rId4" Type="http://schemas.openxmlformats.org/officeDocument/2006/relationships/hyperlink" Target="https://www.sciencedirect.com/science/article/pii/S2405844023055895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hmicfrs.justiceinspectorates.gov.uk/publication-html/inspection-of-how-well-the-police-tackle-serious-youth-violence/#:~:text=In%20force%20areas%20without%20a,that%20arose%20from%20police%20operations." TargetMode="External"/><Relationship Id="rId2" Type="http://schemas.openxmlformats.org/officeDocument/2006/relationships/hyperlink" Target="https://pmc.ncbi.nlm.nih.gov/articles/PMC7163845/#:~:text=Joining%20a%20gang%20carries%20predictable,and%20van%2DWinkle%201996).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bc.co.uk/news/uk-england-leicestershire-13504618" TargetMode="External"/><Relationship Id="rId4" Type="http://schemas.openxmlformats.org/officeDocument/2006/relationships/hyperlink" Target="https://www.college.police.uk/guidance/neighbourhood-crime/what-situational-crime-prevention#:~:text=Routine%20activities%20theory%20(Cohen%20and,split%20into%20five%20specific%20groups: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sychologytoday.com/gb/blog/protecting-children-from-sexual-abuse/201910/understanding-the-barriers-to-reporting-sexual" TargetMode="External"/><Relationship Id="rId3" Type="http://schemas.openxmlformats.org/officeDocument/2006/relationships/hyperlink" Target="https://rainn.org/rainns-recommendations-for-legislators/immunity-laws-for-survivors-remove-barriers-to-reporting" TargetMode="External"/><Relationship Id="rId7" Type="http://schemas.openxmlformats.org/officeDocument/2006/relationships/hyperlink" Target="https://www.thewestonmercury.co.uk/news/25557440.letter-try-live-together-without-fear-hate/" TargetMode="External"/><Relationship Id="rId2" Type="http://schemas.openxmlformats.org/officeDocument/2006/relationships/hyperlink" Target="https://pmc.ncbi.nlm.nih.gov/articles/PMC8248429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imestoppers-uk.org/getmedia/be0f41af-9247-4229-990d-27eae225714a/Digital-Version-Fearless-org-Snitching-Bystander-Approach.pdf" TargetMode="External"/><Relationship Id="rId5" Type="http://schemas.openxmlformats.org/officeDocument/2006/relationships/hyperlink" Target="https://thenestsouthwark.org.uk/2024/09/24/understanding-the-impact-of-crime-victimisation/#:~:text=Isolation:%20Victims%20may%20withdraw%20from,to%20the%20effects%20of%20victimisation." TargetMode="External"/><Relationship Id="rId4" Type="http://schemas.openxmlformats.org/officeDocument/2006/relationships/hyperlink" Target="https://www.college.police.uk/guidance/vulnerability-related-risks/clue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legalservice.co.uk/blog/the-role-of-social-services-in-domestic-abuse-interventions/#:~:text=Social%20workers%20can%20also%20provide,make%20that%20happen%20if%20necessary." TargetMode="External"/><Relationship Id="rId2" Type="http://schemas.openxmlformats.org/officeDocument/2006/relationships/hyperlink" Target="https://www.victimsupport.org.uk/more-us/why-choose-us/specialist-services/children-and-young-people/#:~:text=Victim%20Support's%20Children%20and%20Young%20People%20Services%20is%20part%20of,and%20co%2Ddesign%20of%20services.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ps.gov.uk/victims-guide/victims-guide-what-support-available-help-you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lec.net/why-are-hate-crimes/#:~:text=For%20example%2C%20a%20victim%20targeted,Distrust%20of%20Statutory%20Agencies" TargetMode="External"/><Relationship Id="rId2" Type="http://schemas.openxmlformats.org/officeDocument/2006/relationships/hyperlink" Target="https://www.ncbi.nlm.nih.gov/books/NBK493719/#:~:text=INTRODUCTION,intervention%20for%20violence%20prevention%20efforts.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ell-foundation.org.uk/news/gaps-in-language-support-create-barriers-to-accessing-justice-and-rehabilitation-new-research-finds/#:~:text=%E2%80%9CThis%20simply%20has%20to%20change,Discover%20more%20about%20the%20research." TargetMode="External"/><Relationship Id="rId4" Type="http://schemas.openxmlformats.org/officeDocument/2006/relationships/hyperlink" Target="https://www.gov.scot/publications/minoritised-ethnic-womens-experiences-domestic-abuse-barriers-help-seeking-summary-evidence/pages/9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kdpc.org.uk/wp-content/uploads/Policy%20report%20-%20Getting%20serious%20about%20stigma_%20the%20problem%20with%20stigmatising%20drug%20users.pdf" TargetMode="External"/><Relationship Id="rId2" Type="http://schemas.openxmlformats.org/officeDocument/2006/relationships/hyperlink" Target="https://www.ncbi.nlm.nih.gov/books/NBK384923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pcc.police.uk/SysSiteAssets/media/downloads/publications/publications-log/national-crime-coordination-committee/2024/npcc-sex-work-guidance-v2---february-2024.pdf#:~:text=Most%20sex%20workers%20who%20experience%20a%20crime,responses%20from%20police.%20Webcamming%20and%20online%20service:" TargetMode="External"/><Relationship Id="rId2" Type="http://schemas.openxmlformats.org/officeDocument/2006/relationships/hyperlink" Target="https://www.sciencedirect.com/science/article/pii/S2667321523000951#:~:text=The%20best%20available%20evidence%20demonstrates,sex%20workers'%20experiences%20with%20violence.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mc.ncbi.nlm.nih.gov/articles/PMC8409698/" TargetMode="External"/><Relationship Id="rId4" Type="http://schemas.openxmlformats.org/officeDocument/2006/relationships/hyperlink" Target="https://journals.sagepub.com/doi/10.1177/13634607231201736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llege.police.uk/app/major-investigation-and-public-protection/modern-slavery/risk-and-identification" TargetMode="External"/><Relationship Id="rId2" Type="http://schemas.openxmlformats.org/officeDocument/2006/relationships/hyperlink" Target="https://polarisproject.org/understanding-human-trafficking/#:~:text=People%20being%20trafficked%20will%20not,AFTER%20the%20situation%20is%20over.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ps.gov.uk/cps/news/specialist-prosecutors-work-overcome-cultural-barriers-associated-rape-and-serious-sexual" TargetMode="External"/><Relationship Id="rId2" Type="http://schemas.openxmlformats.org/officeDocument/2006/relationships/hyperlink" Target="https://mensadviceline.org.uk/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t.police.uk/SysSiteAssets/foi-media/metropolitan-police/disclosure_2025/may_2025/hate-crime-training-material-officers-pc-foundation-final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E7AA7E8-8006-4E1F-A566-FCF37EE6F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301D92-5AD2-F9B0-AD13-7EBECCFC53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2910" y="1598246"/>
            <a:ext cx="4626709" cy="5122985"/>
          </a:xfrm>
        </p:spPr>
        <p:txBody>
          <a:bodyPr anchor="t">
            <a:normAutofit/>
          </a:bodyPr>
          <a:lstStyle/>
          <a:p>
            <a:pPr algn="r"/>
            <a:r>
              <a:rPr lang="en-GB" sz="8000">
                <a:solidFill>
                  <a:srgbClr val="FFFFFF"/>
                </a:solidFill>
              </a:rPr>
              <a:t>Week 4</a:t>
            </a:r>
            <a:br>
              <a:rPr lang="en-GB" sz="8000">
                <a:solidFill>
                  <a:srgbClr val="FFFFFF"/>
                </a:solidFill>
              </a:rPr>
            </a:br>
            <a:r>
              <a:rPr lang="en-GB" sz="8000">
                <a:solidFill>
                  <a:srgbClr val="FFFFFF"/>
                </a:solidFill>
              </a:rPr>
              <a:t>Barriers to access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AC18D3-B55D-3F73-19E9-456A5E5D4F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92994" y="1590840"/>
            <a:ext cx="5672176" cy="5095221"/>
          </a:xfrm>
        </p:spPr>
        <p:txBody>
          <a:bodyPr>
            <a:normAutofit/>
          </a:bodyPr>
          <a:lstStyle/>
          <a:p>
            <a:pPr algn="l"/>
            <a:r>
              <a:rPr lang="en-GB" sz="4400">
                <a:solidFill>
                  <a:srgbClr val="FFFFFF"/>
                </a:solidFill>
              </a:rPr>
              <a:t>BMLC5014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6452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7E69F-7D15-A887-7070-BCA52E792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1" y="327025"/>
            <a:ext cx="5324477" cy="1630363"/>
          </a:xfrm>
        </p:spPr>
        <p:txBody>
          <a:bodyPr anchor="b">
            <a:normAutofit/>
          </a:bodyPr>
          <a:lstStyle/>
          <a:p>
            <a:r>
              <a:rPr lang="en-GB" sz="3600"/>
              <a:t>Today’s session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AA201-2DD0-C9BE-103F-78106D71E5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20" r="15905"/>
          <a:stretch>
            <a:fillRect/>
          </a:stretch>
        </p:blipFill>
        <p:spPr>
          <a:xfrm>
            <a:off x="5966355" y="1"/>
            <a:ext cx="6225645" cy="6856412"/>
          </a:xfrm>
          <a:custGeom>
            <a:avLst/>
            <a:gdLst/>
            <a:ahLst/>
            <a:cxnLst/>
            <a:rect l="l" t="t" r="r" b="b"/>
            <a:pathLst>
              <a:path w="5620032" h="6856412">
                <a:moveTo>
                  <a:pt x="13187" y="0"/>
                </a:moveTo>
                <a:lnTo>
                  <a:pt x="5620032" y="0"/>
                </a:lnTo>
                <a:lnTo>
                  <a:pt x="5620032" y="6856412"/>
                </a:lnTo>
                <a:lnTo>
                  <a:pt x="0" y="6856412"/>
                </a:lnTo>
                <a:lnTo>
                  <a:pt x="64318" y="6298274"/>
                </a:lnTo>
                <a:cubicBezTo>
                  <a:pt x="203221" y="4970220"/>
                  <a:pt x="240510" y="3632077"/>
                  <a:pt x="97152" y="2276000"/>
                </a:cubicBezTo>
                <a:cubicBezTo>
                  <a:pt x="35713" y="1694824"/>
                  <a:pt x="7455" y="1116942"/>
                  <a:pt x="6154" y="541737"/>
                </a:cubicBezTo>
                <a:close/>
              </a:path>
            </a:pathLst>
          </a:cu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0A8074-12D8-75B0-0662-AD383B1F2D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1553361"/>
              </p:ext>
            </p:extLst>
          </p:nvPr>
        </p:nvGraphicFramePr>
        <p:xfrm>
          <a:off x="104836" y="2228128"/>
          <a:ext cx="5324475" cy="3919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29124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0D870-3E4C-DE4F-E5DB-24783ACB7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BARRIERS TO JUSTICE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F723E1-E93D-2C3F-8770-77398B38F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32500" lnSpcReduction="20000"/>
          </a:bodyPr>
          <a:lstStyle/>
          <a:p>
            <a:pPr marL="457200" indent="-457200"/>
            <a:r>
              <a:rPr lang="en-GB" dirty="0"/>
              <a:t>We have discussed the ideal victim concept </a:t>
            </a:r>
            <a:endParaRPr lang="en-US"/>
          </a:p>
          <a:p>
            <a:pPr marL="457200" indent="-457200"/>
            <a:r>
              <a:rPr lang="en-GB" dirty="0"/>
              <a:t>We have </a:t>
            </a:r>
            <a:r>
              <a:rPr lang="en-GB" dirty="0">
                <a:hlinkClick r:id="rId2"/>
              </a:rPr>
              <a:t>explored stereotypes and bias </a:t>
            </a:r>
            <a:r>
              <a:rPr lang="en-GB" dirty="0"/>
              <a:t>and how these can impact </a:t>
            </a:r>
            <a:r>
              <a:rPr lang="en-GB" dirty="0">
                <a:hlinkClick r:id="rId3"/>
              </a:rPr>
              <a:t>both public opinion of crime and also how the victim views the crime </a:t>
            </a:r>
            <a:endParaRPr lang="en-GB"/>
          </a:p>
          <a:p>
            <a:pPr marL="457200" indent="-457200"/>
            <a:r>
              <a:rPr lang="en-GB" dirty="0">
                <a:hlinkClick r:id="rId4"/>
              </a:rPr>
              <a:t>Victim blaming </a:t>
            </a:r>
            <a:endParaRPr lang="en-GB">
              <a:hlinkClick r:id="rId4"/>
            </a:endParaRPr>
          </a:p>
          <a:p>
            <a:pPr marL="457200" indent="-457200"/>
            <a:r>
              <a:rPr lang="en-GB">
                <a:solidFill>
                  <a:srgbClr val="000000"/>
                </a:solidFill>
                <a:latin typeface="Aptos"/>
                <a:ea typeface="Lato"/>
                <a:cs typeface="Lato"/>
              </a:rPr>
              <a:t>Some victims feel it is pointless to involve the police if there has been no personal injury or damage to property. </a:t>
            </a:r>
            <a:r>
              <a:rPr lang="en-GB">
                <a:solidFill>
                  <a:srgbClr val="000000"/>
                </a:solidFill>
                <a:latin typeface="Aptos"/>
                <a:ea typeface="Lato"/>
                <a:cs typeface="Lato"/>
                <a:hlinkClick r:id="rId5"/>
              </a:rPr>
              <a:t>Up to 60% of crimes go unreported</a:t>
            </a:r>
            <a:r>
              <a:rPr lang="en-GB">
                <a:solidFill>
                  <a:srgbClr val="000000"/>
                </a:solidFill>
                <a:latin typeface="Aptos"/>
                <a:ea typeface="Lato"/>
                <a:cs typeface="Lato"/>
              </a:rPr>
              <a:t>.</a:t>
            </a:r>
          </a:p>
          <a:p>
            <a:pPr marL="457200" indent="-457200"/>
            <a:r>
              <a:rPr lang="en-GB">
                <a:ea typeface="Lato"/>
                <a:cs typeface="Lato"/>
                <a:hlinkClick r:id="rId6"/>
              </a:rPr>
              <a:t>Study</a:t>
            </a:r>
            <a:r>
              <a:rPr lang="en-GB">
                <a:ea typeface="Lato"/>
                <a:cs typeface="Lato"/>
              </a:rPr>
              <a:t> find 70 barriers to reporting.</a:t>
            </a:r>
            <a:endParaRPr lang="en-GB"/>
          </a:p>
          <a:p>
            <a:pPr marL="457200" indent="-457200"/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Recent research by the </a:t>
            </a:r>
            <a:r>
              <a:rPr lang="en-GB">
                <a:solidFill>
                  <a:srgbClr val="000000"/>
                </a:solidFill>
                <a:ea typeface="+mn-lt"/>
                <a:cs typeface="+mn-lt"/>
                <a:hlinkClick r:id="rId7"/>
              </a:rPr>
              <a:t>End Violence Against Women (EVAW)</a:t>
            </a:r>
            <a:r>
              <a:rPr lang="en-GB">
                <a:solidFill>
                  <a:srgbClr val="000000"/>
                </a:solidFill>
                <a:ea typeface="+mn-lt"/>
                <a:cs typeface="+mn-lt"/>
              </a:rPr>
              <a:t> Coalition found that 44% of victims and survivors had prior experience of discrimination, racism, ableism, and/or xenophobia from the police.</a:t>
            </a:r>
            <a:endParaRPr lang="en-GB"/>
          </a:p>
          <a:p>
            <a:pPr marL="457200" indent="-457200"/>
            <a:r>
              <a:rPr lang="en-GB">
                <a:ea typeface="Lato"/>
                <a:cs typeface="Lato"/>
                <a:hlinkClick r:id="rId8"/>
              </a:rPr>
              <a:t>Study</a:t>
            </a:r>
            <a:r>
              <a:rPr lang="en-GB">
                <a:ea typeface="Lato"/>
                <a:cs typeface="Lato"/>
              </a:rPr>
              <a:t> shows 71% of victims/survivors surveyed were dissatisfied with the police response to crime.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Victims fear retaliation or further harm from the perpetrator if they </a:t>
            </a:r>
            <a:r>
              <a:rPr lang="en-GB">
                <a:ea typeface="Lato"/>
                <a:cs typeface="Lato"/>
                <a:hlinkClick r:id="rId9"/>
              </a:rPr>
              <a:t>report</a:t>
            </a:r>
            <a:r>
              <a:rPr lang="en-GB">
                <a:ea typeface="Lato"/>
                <a:cs typeface="Lato"/>
              </a:rPr>
              <a:t>.</a:t>
            </a:r>
          </a:p>
          <a:p>
            <a:pPr marL="457200" indent="-457200"/>
            <a:r>
              <a:rPr lang="en-GB">
                <a:ea typeface="Lato"/>
                <a:cs typeface="Lato"/>
                <a:hlinkClick r:id="rId10"/>
              </a:rPr>
              <a:t>Report</a:t>
            </a:r>
            <a:r>
              <a:rPr lang="en-GB">
                <a:ea typeface="Lato"/>
                <a:cs typeface="Lato"/>
              </a:rPr>
              <a:t> by the victim's commissioner found that almost  three in four  victims are not confident that reporting will lead to justice.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Nearly half of </a:t>
            </a:r>
            <a:r>
              <a:rPr lang="en-GB">
                <a:ea typeface="Lato"/>
                <a:cs typeface="Lato"/>
                <a:hlinkClick r:id="rId11"/>
              </a:rPr>
              <a:t>black &amp; ethnic minority domestic abuse victims</a:t>
            </a:r>
            <a:r>
              <a:rPr lang="en-GB">
                <a:ea typeface="Lato"/>
                <a:cs typeface="Lato"/>
              </a:rPr>
              <a:t> felt police treated them differently because of their background.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Some victims </a:t>
            </a:r>
            <a:r>
              <a:rPr lang="en-GB">
                <a:ea typeface="Lato"/>
                <a:cs typeface="Lato"/>
                <a:hlinkClick r:id="rId12"/>
              </a:rPr>
              <a:t>didn’t recognise that they were victims</a:t>
            </a:r>
            <a:r>
              <a:rPr lang="en-GB">
                <a:ea typeface="Lato"/>
                <a:cs typeface="Lato"/>
              </a:rPr>
              <a:t> because it didn't involve physical abuse.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Some victims didn’t report because of </a:t>
            </a:r>
            <a:r>
              <a:rPr lang="en-GB">
                <a:ea typeface="Lato"/>
                <a:cs typeface="Lato"/>
                <a:hlinkClick r:id="rId13"/>
              </a:rPr>
              <a:t>stigma</a:t>
            </a:r>
            <a:r>
              <a:rPr lang="en-GB">
                <a:ea typeface="Lato"/>
                <a:cs typeface="Lato"/>
              </a:rPr>
              <a:t>.</a:t>
            </a:r>
          </a:p>
          <a:p>
            <a:pPr marL="457200" indent="-457200"/>
            <a:r>
              <a:rPr lang="en-GB">
                <a:ea typeface="+mn-lt"/>
                <a:cs typeface="+mn-lt"/>
              </a:rPr>
              <a:t>Some victims struggle because of disability, </a:t>
            </a:r>
            <a:r>
              <a:rPr lang="en-GB">
                <a:ea typeface="+mn-lt"/>
                <a:cs typeface="+mn-lt"/>
                <a:hlinkClick r:id="rId14"/>
              </a:rPr>
              <a:t>immigration status</a:t>
            </a:r>
            <a:r>
              <a:rPr lang="en-GB">
                <a:ea typeface="+mn-lt"/>
                <a:cs typeface="+mn-lt"/>
              </a:rPr>
              <a:t>, and language barriers.</a:t>
            </a:r>
            <a:endParaRPr lang="en-GB">
              <a:ea typeface="Lato"/>
              <a:cs typeface="Lato"/>
            </a:endParaRPr>
          </a:p>
          <a:p>
            <a:pPr marL="457200" indent="-457200"/>
            <a:r>
              <a:rPr lang="en-GB">
                <a:ea typeface="Lato"/>
                <a:cs typeface="Lato"/>
              </a:rPr>
              <a:t>Victim-offender relationship where offenders and victims’ relationship is close such as intimate partner has some of the </a:t>
            </a:r>
            <a:r>
              <a:rPr lang="en-GB">
                <a:ea typeface="Lato"/>
                <a:cs typeface="Lato"/>
                <a:hlinkClick r:id="rId15"/>
              </a:rPr>
              <a:t>lowest reporting levels</a:t>
            </a:r>
            <a:r>
              <a:rPr lang="en-GB">
                <a:ea typeface="Lato"/>
                <a:cs typeface="Lato"/>
              </a:rPr>
              <a:t>.</a:t>
            </a:r>
            <a:endParaRPr lang="en-GB"/>
          </a:p>
          <a:p>
            <a:pPr marL="457200" indent="-457200"/>
            <a:r>
              <a:rPr lang="en-GB">
                <a:ea typeface="Lato"/>
                <a:cs typeface="Lato"/>
              </a:rPr>
              <a:t>Some victims feel there isn't enough </a:t>
            </a:r>
            <a:r>
              <a:rPr lang="en-GB">
                <a:ea typeface="Lato"/>
                <a:cs typeface="Lato"/>
                <a:hlinkClick r:id="rId16"/>
              </a:rPr>
              <a:t>evidence to pressecute</a:t>
            </a:r>
            <a:r>
              <a:rPr lang="en-GB">
                <a:ea typeface="Lato"/>
                <a:cs typeface="Lato"/>
              </a:rPr>
              <a:t>.</a:t>
            </a:r>
          </a:p>
          <a:p>
            <a:pPr marL="457200" indent="-457200"/>
            <a:r>
              <a:rPr lang="en-GB">
                <a:ea typeface="Lato"/>
                <a:cs typeface="Lato"/>
                <a:hlinkClick r:id="rId17"/>
              </a:rPr>
              <a:t>U.S. study</a:t>
            </a:r>
            <a:r>
              <a:rPr lang="en-GB">
                <a:ea typeface="Lato"/>
                <a:cs typeface="Lato"/>
              </a:rPr>
              <a:t> finds rural victims report less than urban ones.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Fraud victims may feel </a:t>
            </a:r>
            <a:r>
              <a:rPr lang="en-GB">
                <a:ea typeface="Lato"/>
                <a:cs typeface="Lato"/>
                <a:hlinkClick r:id="rId18"/>
              </a:rPr>
              <a:t>embarrassed and feel self blame</a:t>
            </a:r>
            <a:r>
              <a:rPr lang="en-GB">
                <a:ea typeface="Lato"/>
                <a:cs typeface="Lato"/>
              </a:rPr>
              <a:t>.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Older people, with less tech knowledge, those with low digital literacy are more </a:t>
            </a:r>
            <a:r>
              <a:rPr lang="en-GB">
                <a:ea typeface="Lato"/>
                <a:cs typeface="Lato"/>
                <a:hlinkClick r:id="rId19"/>
              </a:rPr>
              <a:t>vulnerable and may struggle to report</a:t>
            </a:r>
            <a:r>
              <a:rPr lang="en-GB">
                <a:ea typeface="Lato"/>
                <a:cs typeface="Lato"/>
              </a:rPr>
              <a:t>. </a:t>
            </a:r>
          </a:p>
          <a:p>
            <a:pPr marL="457200" indent="-457200"/>
            <a:r>
              <a:rPr lang="en-GB">
                <a:ea typeface="Lato"/>
                <a:cs typeface="Lato"/>
              </a:rPr>
              <a:t>Cybercrime is severely </a:t>
            </a:r>
            <a:r>
              <a:rPr lang="en-GB">
                <a:ea typeface="Lato"/>
                <a:cs typeface="Lato"/>
                <a:hlinkClick r:id="rId20"/>
              </a:rPr>
              <a:t>under reported</a:t>
            </a:r>
            <a:r>
              <a:rPr lang="en-GB">
                <a:ea typeface="Lato"/>
                <a:cs typeface="Lato"/>
              </a:rPr>
              <a:t>.</a:t>
            </a:r>
          </a:p>
          <a:p>
            <a:pPr marL="457200" indent="-457200"/>
            <a:endParaRPr lang="en-GB">
              <a:ea typeface="Lato"/>
              <a:cs typeface="Lato"/>
            </a:endParaRPr>
          </a:p>
          <a:p>
            <a:pPr marL="457200" indent="-457200"/>
            <a:endParaRPr lang="en-GB">
              <a:ea typeface="Lato"/>
              <a:cs typeface="Lato"/>
            </a:endParaRPr>
          </a:p>
          <a:p>
            <a:pPr marL="457200" indent="-457200"/>
            <a:endParaRPr lang="en-GB">
              <a:ea typeface="Lato"/>
              <a:cs typeface="Lato"/>
            </a:endParaRPr>
          </a:p>
          <a:p>
            <a:pPr marL="457200" indent="-457200"/>
            <a:endParaRPr lang="en-GB"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3237719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D35275-F2F1-DC6C-405A-72B317535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08E21D-0E1A-27C2-E0F5-AF1E6557D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Language barriers </a:t>
            </a:r>
            <a:r>
              <a:rPr lang="en-GB" dirty="0">
                <a:hlinkClick r:id="rId2"/>
              </a:rPr>
              <a:t>present barriers to reporting </a:t>
            </a:r>
            <a:endParaRPr lang="en-GB">
              <a:hlinkClick r:id="rId2"/>
            </a:endParaRPr>
          </a:p>
          <a:p>
            <a:r>
              <a:rPr lang="en-GB"/>
              <a:t>Misunderstandings caused mainly by language barriers, victims and witnesses were mistakenly identified as perps or not believed by the police - </a:t>
            </a:r>
            <a:r>
              <a:rPr lang="en-GB">
                <a:ea typeface="+mn-lt"/>
                <a:cs typeface="+mn-lt"/>
                <a:hlinkClick r:id="rId3"/>
              </a:rPr>
              <a:t>https://</a:t>
            </a:r>
            <a:r>
              <a:rPr lang="en-GB" err="1">
                <a:ea typeface="+mn-lt"/>
                <a:cs typeface="+mn-lt"/>
                <a:hlinkClick r:id="rId3"/>
              </a:rPr>
              <a:t>www.victimsupport.org.uk</a:t>
            </a:r>
            <a:r>
              <a:rPr lang="en-GB">
                <a:ea typeface="+mn-lt"/>
                <a:cs typeface="+mn-lt"/>
                <a:hlinkClick r:id="rId3"/>
              </a:rPr>
              <a:t>/</a:t>
            </a:r>
            <a:r>
              <a:rPr lang="en-GB" err="1">
                <a:ea typeface="+mn-lt"/>
                <a:cs typeface="+mn-lt"/>
                <a:hlinkClick r:id="rId3"/>
              </a:rPr>
              <a:t>wp-content</a:t>
            </a:r>
            <a:r>
              <a:rPr lang="en-GB">
                <a:ea typeface="+mn-lt"/>
                <a:cs typeface="+mn-lt"/>
                <a:hlinkClick r:id="rId3"/>
              </a:rPr>
              <a:t>/uploads/2022/03/Language-barriers-in-</a:t>
            </a:r>
            <a:r>
              <a:rPr lang="en-GB" err="1">
                <a:ea typeface="+mn-lt"/>
                <a:cs typeface="+mn-lt"/>
                <a:hlinkClick r:id="rId3"/>
              </a:rPr>
              <a:t>cjs_The-experience-of</a:t>
            </a:r>
            <a:r>
              <a:rPr lang="en-GB">
                <a:ea typeface="+mn-lt"/>
                <a:cs typeface="+mn-lt"/>
                <a:hlinkClick r:id="rId3"/>
              </a:rPr>
              <a:t>-victims-and-witnesses-who-speak-ESL.pdf</a:t>
            </a:r>
            <a:r>
              <a:rPr lang="en-GB">
                <a:ea typeface="+mn-lt"/>
                <a:cs typeface="+mn-lt"/>
              </a:rPr>
              <a:t>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554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117F-A5ED-1C0A-1FF3-2CCAA47EB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Image- male victims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43001-CB60-4DD6-21D5-66353069D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dirty="0"/>
              <a:t>Male victims of rape </a:t>
            </a:r>
          </a:p>
          <a:p>
            <a:r>
              <a:rPr lang="en-GB" dirty="0"/>
              <a:t>Male victims of domestic abuse </a:t>
            </a:r>
          </a:p>
          <a:p>
            <a:r>
              <a:rPr lang="en-GB" dirty="0"/>
              <a:t>Don’t live up </a:t>
            </a:r>
            <a:r>
              <a:rPr lang="en-GB" dirty="0">
                <a:hlinkClick r:id="rId2"/>
              </a:rPr>
              <a:t>to the ideal victim concept </a:t>
            </a:r>
            <a:endParaRPr lang="en-GB">
              <a:hlinkClick r:id="rId2"/>
            </a:endParaRPr>
          </a:p>
          <a:p>
            <a:r>
              <a:rPr lang="en-GB">
                <a:ea typeface="+mn-lt"/>
                <a:cs typeface="+mn-lt"/>
              </a:rPr>
              <a:t>Social norms and </a:t>
            </a:r>
            <a:r>
              <a:rPr lang="en-GB" err="1">
                <a:ea typeface="+mn-lt"/>
                <a:cs typeface="+mn-lt"/>
              </a:rPr>
              <a:t>sterotypes</a:t>
            </a:r>
            <a:r>
              <a:rPr lang="en-GB">
                <a:ea typeface="+mn-lt"/>
                <a:cs typeface="+mn-lt"/>
              </a:rPr>
              <a:t>.</a:t>
            </a:r>
          </a:p>
          <a:p>
            <a:r>
              <a:rPr lang="en-GB">
                <a:ea typeface="+mn-lt"/>
                <a:cs typeface="+mn-lt"/>
              </a:rPr>
              <a:t>Social norms often dictate that a “real man” should be strong, self-reliant, not show vulnerability. </a:t>
            </a:r>
            <a:r>
              <a:rPr lang="en-GB">
                <a:ea typeface="+mn-lt"/>
                <a:cs typeface="+mn-lt"/>
                <a:hlinkClick r:id="rId3"/>
              </a:rPr>
              <a:t>Domestic Abuse male victims</a:t>
            </a:r>
          </a:p>
          <a:p>
            <a:r>
              <a:rPr lang="en-GB">
                <a:ea typeface="+mn-lt"/>
                <a:cs typeface="+mn-lt"/>
              </a:rPr>
              <a:t>Shame, embarrassment and fear of disbelief- </a:t>
            </a:r>
            <a:endParaRPr lang="en-GB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The assault may not fit their expectations of what “counts” as sexual violence (e.g., no physical injury or penetration, or it was by a woman). This mismatch can lead to “it wasn’t bad enough” or “it doesn’t count” thinking. </a:t>
            </a:r>
            <a:r>
              <a:rPr lang="en-GB">
                <a:ea typeface="+mn-lt"/>
                <a:cs typeface="+mn-lt"/>
                <a:hlinkClick r:id="rId4"/>
              </a:rPr>
              <a:t>Needs of male survivours of SA</a:t>
            </a:r>
            <a:r>
              <a:rPr lang="en-GB">
                <a:ea typeface="+mn-lt"/>
                <a:cs typeface="+mn-lt"/>
              </a:rPr>
              <a:t>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DA male victims barriers-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Social beliefs about masculinity — that men are strong, self-reliant, non-victims — make it harder for men to see themselves as victims. For example, some men may feel “less of a man” if they admit abuse, or feel they should simply “deal with it” </a:t>
            </a:r>
            <a:r>
              <a:rPr lang="en-GB">
                <a:ea typeface="+mn-lt"/>
                <a:cs typeface="+mn-lt"/>
                <a:hlinkClick r:id="rId5"/>
              </a:rPr>
              <a:t>DA male victims</a:t>
            </a:r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591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E9654-6C20-19E7-A49E-5D2243428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Image male victims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78617-1E90-A2E2-7D30-FA969502D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Victimisation in a male image victim-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In the year ending March 2024, an estimated </a:t>
            </a:r>
            <a:r>
              <a:rPr lang="en-GB" b="1" dirty="0">
                <a:ea typeface="+mn-lt"/>
                <a:cs typeface="+mn-lt"/>
              </a:rPr>
              <a:t>712,000 men</a:t>
            </a:r>
            <a:r>
              <a:rPr lang="en-GB" dirty="0">
                <a:ea typeface="+mn-lt"/>
                <a:cs typeface="+mn-lt"/>
              </a:rPr>
              <a:t> aged 16 or over experienced domestic abuse.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Over their lifetime (since age 16), about </a:t>
            </a:r>
            <a:r>
              <a:rPr lang="en-GB" b="1" dirty="0">
                <a:ea typeface="+mn-lt"/>
                <a:cs typeface="+mn-lt"/>
              </a:rPr>
              <a:t>21.7% of men</a:t>
            </a:r>
            <a:r>
              <a:rPr lang="en-GB" dirty="0">
                <a:ea typeface="+mn-lt"/>
                <a:cs typeface="+mn-lt"/>
              </a:rPr>
              <a:t> (≈ 5.1 m) reported having experienced domestic abuse.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Men comprise around </a:t>
            </a:r>
            <a:r>
              <a:rPr lang="en-GB" b="1" dirty="0">
                <a:ea typeface="+mn-lt"/>
                <a:cs typeface="+mn-lt"/>
              </a:rPr>
              <a:t>one-third</a:t>
            </a:r>
            <a:r>
              <a:rPr lang="en-GB" dirty="0">
                <a:ea typeface="+mn-lt"/>
                <a:cs typeface="+mn-lt"/>
              </a:rPr>
              <a:t> of all victims of domestic abuse. Eg: “For every 3 victims of domestic abuse, two will be female, one will be male.”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Of domestic abuse crimes recorded by the police, about </a:t>
            </a:r>
            <a:r>
              <a:rPr lang="en-GB" b="1" dirty="0">
                <a:ea typeface="+mn-lt"/>
                <a:cs typeface="+mn-lt"/>
              </a:rPr>
              <a:t>27%</a:t>
            </a:r>
            <a:r>
              <a:rPr lang="en-GB" dirty="0">
                <a:ea typeface="+mn-lt"/>
                <a:cs typeface="+mn-lt"/>
              </a:rPr>
              <a:t> were committed against men.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Statistics of DA victims that are males</a:t>
            </a:r>
            <a:endParaRPr lang="en-GB" dirty="0"/>
          </a:p>
          <a:p>
            <a:pPr marL="0" indent="0"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516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93D0E-9F47-BE5E-361C-A23C290AE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20C6E-61CA-8F2F-38FE-358E1C874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>
                <a:ea typeface="+mn-lt"/>
                <a:cs typeface="+mn-lt"/>
              </a:rPr>
              <a:t>A large proportion of male victims </a:t>
            </a:r>
            <a:r>
              <a:rPr lang="en-GB" i="1">
                <a:ea typeface="+mn-lt"/>
                <a:cs typeface="+mn-lt"/>
              </a:rPr>
              <a:t>do not</a:t>
            </a:r>
            <a:r>
              <a:rPr lang="en-GB">
                <a:ea typeface="+mn-lt"/>
                <a:cs typeface="+mn-lt"/>
              </a:rPr>
              <a:t> tell anyone (friends, family, professionals) that they are being abused. One figure: </a:t>
            </a:r>
            <a:r>
              <a:rPr lang="en-GB" b="1">
                <a:ea typeface="+mn-lt"/>
                <a:cs typeface="+mn-lt"/>
              </a:rPr>
              <a:t>21% of male victims</a:t>
            </a:r>
            <a:r>
              <a:rPr lang="en-GB">
                <a:ea typeface="+mn-lt"/>
                <a:cs typeface="+mn-lt"/>
              </a:rPr>
              <a:t> in 2022/23 failed to tell </a:t>
            </a:r>
            <a:r>
              <a:rPr lang="en-GB" i="1">
                <a:ea typeface="+mn-lt"/>
                <a:cs typeface="+mn-lt"/>
              </a:rPr>
              <a:t>anyone. </a:t>
            </a:r>
          </a:p>
          <a:p>
            <a:r>
              <a:rPr lang="en-GB">
                <a:ea typeface="+mn-lt"/>
                <a:cs typeface="+mn-lt"/>
              </a:rPr>
              <a:t>They may not access support or services, which can delay intervention and healing.</a:t>
            </a:r>
            <a:endParaRPr lang="en-GB" i="1"/>
          </a:p>
          <a:p>
            <a:r>
              <a:rPr lang="en-GB">
                <a:ea typeface="+mn-lt"/>
                <a:cs typeface="+mn-lt"/>
              </a:rPr>
              <a:t>Official statistics may underestimate male victimisation or may not reflect the full picture of male victims’ needs.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Service provision (refuges, outreach, tailored support) may be skewed or insufficient for men because the demand is “invisible”.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The invisibility can reinforce stigma, shame and the belief “help isn’t for men”, which further suppresses reporting.</a:t>
            </a:r>
            <a:endParaRPr lang="en-GB"/>
          </a:p>
          <a:p>
            <a:pPr marL="0" indent="0">
              <a:buNone/>
            </a:pPr>
            <a:r>
              <a:rPr lang="en-GB" i="1">
                <a:hlinkClick r:id="rId2"/>
              </a:rPr>
              <a:t>Unreported DA crimes with male victims</a:t>
            </a:r>
            <a:endParaRPr lang="en-GB" i="1"/>
          </a:p>
          <a:p>
            <a:endParaRPr lang="en-GB" i="1"/>
          </a:p>
        </p:txBody>
      </p:sp>
    </p:spTree>
    <p:extLst>
      <p:ext uri="{BB962C8B-B14F-4D97-AF65-F5344CB8AC3E}">
        <p14:creationId xmlns:p14="http://schemas.microsoft.com/office/powerpoint/2010/main" val="9655549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DB581-21D3-37C9-AC09-24AED6842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D01B57-6C3E-079A-986C-A636AB3D16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3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5F0E1-06F8-8A21-0C8E-0ED4E19B6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Don’t view themselves as victims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637D2-0FE4-4105-8D03-04F90EB14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656" y="1253331"/>
            <a:ext cx="10515600" cy="4351338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endParaRPr lang="en-GB"/>
          </a:p>
          <a:p>
            <a:r>
              <a:rPr lang="en-GB"/>
              <a:t>DA victims – multiple ‘myths’ within </a:t>
            </a:r>
            <a:r>
              <a:rPr lang="en-GB" err="1"/>
              <a:t>womens</a:t>
            </a:r>
            <a:r>
              <a:rPr lang="en-GB"/>
              <a:t> aid website </a:t>
            </a:r>
            <a:r>
              <a:rPr lang="en-GB">
                <a:ea typeface="+mn-lt"/>
                <a:cs typeface="+mn-lt"/>
                <a:hlinkClick r:id="rId2"/>
              </a:rPr>
              <a:t>https://</a:t>
            </a:r>
            <a:r>
              <a:rPr lang="en-GB" err="1">
                <a:ea typeface="+mn-lt"/>
                <a:cs typeface="+mn-lt"/>
                <a:hlinkClick r:id="rId2"/>
              </a:rPr>
              <a:t>womensaid.org.uk</a:t>
            </a:r>
            <a:r>
              <a:rPr lang="en-GB">
                <a:ea typeface="+mn-lt"/>
                <a:cs typeface="+mn-lt"/>
                <a:hlinkClick r:id="rId2"/>
              </a:rPr>
              <a:t>/information-support/what-is-domestic-abuse/myths/</a:t>
            </a:r>
            <a:r>
              <a:rPr lang="en-GB">
                <a:ea typeface="+mn-lt"/>
                <a:cs typeface="+mn-lt"/>
              </a:rPr>
              <a:t> </a:t>
            </a:r>
          </a:p>
          <a:p>
            <a:r>
              <a:rPr lang="en-GB">
                <a:ea typeface="+mn-lt"/>
                <a:cs typeface="+mn-lt"/>
              </a:rPr>
              <a:t>DA victims – men DA victims may not come forward because they are men </a:t>
            </a:r>
            <a:r>
              <a:rPr lang="en-GB">
                <a:ea typeface="+mn-lt"/>
                <a:cs typeface="+mn-lt"/>
                <a:hlinkClick r:id="rId3"/>
              </a:rPr>
              <a:t>https://mankind.org.uk/help-for-victims/is-a-man-you-know-a-victim-spotting-the-signs/</a:t>
            </a:r>
            <a:r>
              <a:rPr lang="en-GB">
                <a:ea typeface="+mn-lt"/>
                <a:cs typeface="+mn-lt"/>
              </a:rPr>
              <a:t> </a:t>
            </a:r>
            <a:endParaRPr lang="en-GB" dirty="0"/>
          </a:p>
          <a:p>
            <a:r>
              <a:rPr lang="en-GB" dirty="0"/>
              <a:t>Children</a:t>
            </a:r>
            <a:r>
              <a:rPr lang="en-GB"/>
              <a:t> – NSPCC statistics on young men and women who have been abused and not realised - </a:t>
            </a:r>
            <a:r>
              <a:rPr lang="en-GB">
                <a:ea typeface="+mn-lt"/>
                <a:cs typeface="+mn-lt"/>
                <a:hlinkClick r:id="rId4"/>
              </a:rPr>
              <a:t>https://</a:t>
            </a:r>
            <a:r>
              <a:rPr lang="en-GB" err="1">
                <a:ea typeface="+mn-lt"/>
                <a:cs typeface="+mn-lt"/>
                <a:hlinkClick r:id="rId4"/>
              </a:rPr>
              <a:t>learning.nspcc.org.uk</a:t>
            </a:r>
            <a:r>
              <a:rPr lang="en-GB">
                <a:ea typeface="+mn-lt"/>
                <a:cs typeface="+mn-lt"/>
                <a:hlinkClick r:id="rId4"/>
              </a:rPr>
              <a:t>/research-resources/2013/no-one-noticed-no-one-heard</a:t>
            </a:r>
            <a:r>
              <a:rPr lang="en-GB">
                <a:ea typeface="+mn-lt"/>
                <a:cs typeface="+mn-lt"/>
              </a:rPr>
              <a:t> </a:t>
            </a:r>
            <a:endParaRPr lang="en-GB" dirty="0"/>
          </a:p>
          <a:p>
            <a:r>
              <a:rPr lang="en-GB" dirty="0"/>
              <a:t>Parents </a:t>
            </a:r>
            <a:r>
              <a:rPr lang="en-GB"/>
              <a:t>– Victim Support parents are viewed as victims too if their child has been - </a:t>
            </a:r>
            <a:r>
              <a:rPr lang="en-GB">
                <a:ea typeface="+mn-lt"/>
                <a:cs typeface="+mn-lt"/>
                <a:hlinkClick r:id="rId5"/>
              </a:rPr>
              <a:t>https://</a:t>
            </a:r>
            <a:r>
              <a:rPr lang="en-GB" err="1">
                <a:ea typeface="+mn-lt"/>
                <a:cs typeface="+mn-lt"/>
                <a:hlinkClick r:id="rId5"/>
              </a:rPr>
              <a:t>www.victimsupport.org.uk</a:t>
            </a:r>
            <a:r>
              <a:rPr lang="en-GB">
                <a:ea typeface="+mn-lt"/>
                <a:cs typeface="+mn-lt"/>
                <a:hlinkClick r:id="rId5"/>
              </a:rPr>
              <a:t>/help-and-support/young-victims-crime/support-parents/</a:t>
            </a:r>
            <a:r>
              <a:rPr lang="en-GB">
                <a:ea typeface="+mn-lt"/>
                <a:cs typeface="+mn-lt"/>
              </a:rPr>
              <a:t> </a:t>
            </a:r>
          </a:p>
          <a:p>
            <a:r>
              <a:rPr lang="en-GB">
                <a:ea typeface="+mn-lt"/>
                <a:cs typeface="+mn-lt"/>
              </a:rPr>
              <a:t>Sex workers - </a:t>
            </a:r>
            <a:r>
              <a:rPr lang="en-GB">
                <a:ea typeface="+mn-lt"/>
                <a:cs typeface="+mn-lt"/>
                <a:hlinkClick r:id="rId6"/>
              </a:rPr>
              <a:t>https://prostitutescollective.net/i-news-how-sex-workers-who-are-sexually-assaulted-are-being-failed-by-the-justice-system/</a:t>
            </a:r>
            <a:endParaRPr lang="en-GB">
              <a:ea typeface="+mn-lt"/>
              <a:cs typeface="+mn-lt"/>
            </a:endParaRPr>
          </a:p>
          <a:p>
            <a:r>
              <a:rPr lang="en-GB">
                <a:ea typeface="+mn-lt"/>
                <a:cs typeface="+mn-lt"/>
              </a:rPr>
              <a:t>Sex workers part 2 -  </a:t>
            </a:r>
            <a:r>
              <a:rPr lang="en-GB">
                <a:ea typeface="+mn-lt"/>
                <a:cs typeface="+mn-lt"/>
                <a:hlinkClick r:id="rId7"/>
              </a:rPr>
              <a:t>https://</a:t>
            </a:r>
            <a:r>
              <a:rPr lang="en-GB" err="1">
                <a:ea typeface="+mn-lt"/>
                <a:cs typeface="+mn-lt"/>
                <a:hlinkClick r:id="rId7"/>
              </a:rPr>
              <a:t>nationaluglymugs.org</a:t>
            </a:r>
            <a:r>
              <a:rPr lang="en-GB">
                <a:ea typeface="+mn-lt"/>
                <a:cs typeface="+mn-lt"/>
                <a:hlinkClick r:id="rId7"/>
              </a:rPr>
              <a:t>/?gad_source=1&amp;</a:t>
            </a:r>
            <a:r>
              <a:rPr lang="en-GB" err="1">
                <a:ea typeface="+mn-lt"/>
                <a:cs typeface="+mn-lt"/>
                <a:hlinkClick r:id="rId7"/>
              </a:rPr>
              <a:t>gad_campaignid</a:t>
            </a:r>
            <a:r>
              <a:rPr lang="en-GB">
                <a:ea typeface="+mn-lt"/>
                <a:cs typeface="+mn-lt"/>
                <a:hlinkClick r:id="rId7"/>
              </a:rPr>
              <a:t>=18572786638&amp;</a:t>
            </a:r>
            <a:r>
              <a:rPr lang="en-GB" err="1">
                <a:ea typeface="+mn-lt"/>
                <a:cs typeface="+mn-lt"/>
                <a:hlinkClick r:id="rId7"/>
              </a:rPr>
              <a:t>gbraid</a:t>
            </a:r>
            <a:r>
              <a:rPr lang="en-GB">
                <a:ea typeface="+mn-lt"/>
                <a:cs typeface="+mn-lt"/>
                <a:hlinkClick r:id="rId7"/>
              </a:rPr>
              <a:t>=0AAAAABTPWHxm96M5Qbo16n2ndWg5wkd8Y&amp;</a:t>
            </a:r>
            <a:r>
              <a:rPr lang="en-GB" err="1">
                <a:ea typeface="+mn-lt"/>
                <a:cs typeface="+mn-lt"/>
                <a:hlinkClick r:id="rId7"/>
              </a:rPr>
              <a:t>gclid</a:t>
            </a:r>
            <a:r>
              <a:rPr lang="en-GB">
                <a:ea typeface="+mn-lt"/>
                <a:cs typeface="+mn-lt"/>
                <a:hlinkClick r:id="rId7"/>
              </a:rPr>
              <a:t>=CjwKCAjwgeLHBhBuEiwAL5gNEW95zt5Lqb3jqYR1bSvDNY8SgJeyzfM2deF1617XZZxiysTL0QHM7BoCRuQQAvD_BwE</a:t>
            </a:r>
            <a:endParaRPr lang="en-GB">
              <a:ea typeface="+mn-lt"/>
              <a:cs typeface="+mn-lt"/>
            </a:endParaRPr>
          </a:p>
          <a:p>
            <a:endParaRPr lang="en-GB">
              <a:ea typeface="+mn-lt"/>
              <a:cs typeface="+mn-lt"/>
            </a:endParaRPr>
          </a:p>
          <a:p>
            <a:endParaRPr lang="en-GB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00197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10FEDB-70A6-131E-0E90-3BE161F3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/>
              <a:t>Attitudes to sexuality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B0751-4647-74CE-60B0-A48D5CC1C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1600" dirty="0"/>
              <a:t>Those form </a:t>
            </a:r>
            <a:r>
              <a:rPr lang="en-GB" sz="1600" dirty="0">
                <a:hlinkClick r:id="rId2"/>
              </a:rPr>
              <a:t>the LGBTQ+ community </a:t>
            </a:r>
            <a:r>
              <a:rPr lang="en-GB" sz="1600" dirty="0"/>
              <a:t>feel that perception that the reporting process was time-consuming, confusing and unlikely to yield a successful outcome.</a:t>
            </a:r>
          </a:p>
        </p:txBody>
      </p:sp>
      <p:pic>
        <p:nvPicPr>
          <p:cNvPr id="5" name="Picture 4" descr="Cutout symbol of transgender">
            <a:extLst>
              <a:ext uri="{FF2B5EF4-FFF2-40B4-BE49-F238E27FC236}">
                <a16:creationId xmlns:a16="http://schemas.microsoft.com/office/drawing/2014/main" id="{310CD510-6B62-79E1-123F-2D4D5AFB2D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1592" r="19007" b="-2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985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9945B-1BAA-6D7C-711E-2C4DCE2E9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impact- shame, fear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4BE0E-2994-3E47-376C-03B71E15BB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hlinkClick r:id="rId2"/>
              </a:rPr>
              <a:t>Issues facing victims regarding disclosure</a:t>
            </a:r>
            <a:r>
              <a:rPr lang="en-GB" dirty="0"/>
              <a:t> (2023</a:t>
            </a:r>
            <a:r>
              <a:rPr lang="en-GB"/>
              <a:t>).</a:t>
            </a:r>
          </a:p>
          <a:p>
            <a:r>
              <a:rPr lang="en-GB" sz="1800"/>
              <a:t>Low self-worth and self –blame.</a:t>
            </a:r>
          </a:p>
          <a:p>
            <a:r>
              <a:rPr lang="en-GB" sz="1800">
                <a:hlinkClick r:id="rId3"/>
              </a:rPr>
              <a:t>Social withdrawal-leading to isolation.</a:t>
            </a:r>
          </a:p>
          <a:p>
            <a:r>
              <a:rPr lang="en-GB" sz="1800"/>
              <a:t>Depression and anxiety.</a:t>
            </a:r>
          </a:p>
          <a:p>
            <a:r>
              <a:rPr lang="en-GB" sz="1800"/>
              <a:t>Difficulty seeking help – shame with discolouring experiences</a:t>
            </a:r>
          </a:p>
          <a:p>
            <a:r>
              <a:rPr lang="en-GB" sz="1800"/>
              <a:t>P</a:t>
            </a:r>
            <a:r>
              <a:rPr lang="en-GB" sz="1800">
                <a:hlinkClick r:id="rId4"/>
              </a:rPr>
              <a:t>ost trauma</a:t>
            </a:r>
            <a:r>
              <a:rPr lang="en-GB" sz="1800"/>
              <a:t>tic stress disorder- re-</a:t>
            </a:r>
            <a:r>
              <a:rPr lang="en-GB" sz="1800" err="1"/>
              <a:t>experiances</a:t>
            </a:r>
            <a:r>
              <a:rPr lang="en-GB" sz="1800"/>
              <a:t> trauma. </a:t>
            </a:r>
          </a:p>
          <a:p>
            <a:r>
              <a:rPr lang="en-GB" sz="1800">
                <a:hlinkClick r:id="rId5"/>
              </a:rPr>
              <a:t>Hypervigilance Always on guard.</a:t>
            </a:r>
          </a:p>
          <a:p>
            <a:r>
              <a:rPr lang="en-GB" sz="1800">
                <a:hlinkClick r:id="rId6"/>
              </a:rPr>
              <a:t>https://www.ebsco.com/research-starters/religion-and-philosophy/psychological-causes-and-effects-violence</a:t>
            </a:r>
            <a:endParaRPr lang="en-GB" sz="180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546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4A61A-2E73-9308-E822-72A3F7A76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/>
              <a:t>Labelled – grass informant: Explore barriers and reasons as to why they happen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57FC1-B81C-47D0-746A-7698557BF4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3702"/>
            <a:ext cx="10515600" cy="484326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hlinkClick r:id="rId2"/>
              </a:rPr>
              <a:t>Gang affiliation</a:t>
            </a:r>
            <a:r>
              <a:rPr lang="en-GB" sz="2000"/>
              <a:t> – can lead to a victim of crimes being labelled as a 'snake' or a 'grass', from the idea that if the victim has a connection with the gang who committed the crime against them, they may feel a sense of protection to not say anything or report them, even though they rationally know it was wrong.</a:t>
            </a:r>
          </a:p>
          <a:p>
            <a:r>
              <a:rPr lang="en-GB" sz="2000"/>
              <a:t>Similarly, if a victim does decide to report against a gang and they were or had been connected to it, then they may feel like it goes against their rules and it's seen as a betrayal of loyalty. And this can lead to </a:t>
            </a:r>
            <a:r>
              <a:rPr lang="en-GB" sz="2000">
                <a:hlinkClick r:id="rId3"/>
              </a:rPr>
              <a:t>physical harm</a:t>
            </a:r>
            <a:r>
              <a:rPr lang="en-GB" sz="2000"/>
              <a:t> becoming more of a threat and this can also act as a deterrent from people reporting crimes. </a:t>
            </a:r>
          </a:p>
          <a:p>
            <a:r>
              <a:rPr lang="en-GB" sz="2000"/>
              <a:t>This can MAYBE link to </a:t>
            </a:r>
            <a:r>
              <a:rPr lang="en-GB" sz="2000">
                <a:hlinkClick r:id="rId4"/>
              </a:rPr>
              <a:t>routine activity theory</a:t>
            </a:r>
            <a:r>
              <a:rPr lang="en-GB" sz="2000"/>
              <a:t>; this is the idea that for a crime to happen, there must be three elements, a suitable victim, lack of a present guardian and a motivated offender. </a:t>
            </a:r>
            <a:endParaRPr lang="en-GB" dirty="0"/>
          </a:p>
          <a:p>
            <a:r>
              <a:rPr lang="en-GB" sz="2000"/>
              <a:t>Anti-social behaviour – </a:t>
            </a:r>
            <a:r>
              <a:rPr lang="en-GB" sz="2000">
                <a:hlinkClick r:id="rId5"/>
              </a:rPr>
              <a:t>Fiona Pilkington</a:t>
            </a:r>
            <a:r>
              <a:rPr lang="en-GB" sz="2000"/>
              <a:t>: the police faced misconduct due to not helping this women and her daughter after reporting harassment 33 times to </a:t>
            </a:r>
            <a:r>
              <a:rPr lang="en-GB" sz="2000" err="1"/>
              <a:t>Leisctureshire</a:t>
            </a:r>
            <a:r>
              <a:rPr lang="en-GB" sz="2000"/>
              <a:t> Police. </a:t>
            </a:r>
          </a:p>
        </p:txBody>
      </p:sp>
    </p:spTree>
    <p:extLst>
      <p:ext uri="{BB962C8B-B14F-4D97-AF65-F5344CB8AC3E}">
        <p14:creationId xmlns:p14="http://schemas.microsoft.com/office/powerpoint/2010/main" val="1536905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B874B-10AE-6F6E-54EF-424DF7E1C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Fear or repercussions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6AD3E-50E0-F267-F67C-26EABF5D5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GB" dirty="0"/>
              <a:t>No action means they have no protection</a:t>
            </a:r>
          </a:p>
          <a:p>
            <a:r>
              <a:rPr lang="en-GB" dirty="0"/>
              <a:t>If they report it will continue anyway and worse</a:t>
            </a:r>
          </a:p>
          <a:p>
            <a:r>
              <a:rPr lang="en-GB" dirty="0">
                <a:hlinkClick r:id="rId2"/>
              </a:rPr>
              <a:t>Fear they will be reported to Social Services </a:t>
            </a:r>
            <a:r>
              <a:rPr lang="en-GB" dirty="0"/>
              <a:t>(if they have children)</a:t>
            </a:r>
          </a:p>
          <a:p>
            <a:r>
              <a:rPr lang="en-GB" dirty="0">
                <a:ea typeface="+mn-lt"/>
                <a:cs typeface="+mn-lt"/>
              </a:rPr>
              <a:t>Sexual assault survivors frequently refrain from reporting violent offences out of concern of legal c</a:t>
            </a:r>
            <a:r>
              <a:rPr lang="en-GB" dirty="0">
                <a:ea typeface="+mn-lt"/>
                <a:cs typeface="+mn-lt"/>
                <a:hlinkClick r:id="rId3"/>
              </a:rPr>
              <a:t>onsequences for their drug or alcohol usage.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Fear of not being believed, </a:t>
            </a:r>
            <a:r>
              <a:rPr lang="en-GB" dirty="0">
                <a:ea typeface="+mn-lt"/>
                <a:cs typeface="+mn-lt"/>
                <a:hlinkClick r:id="rId4"/>
              </a:rPr>
              <a:t>dependence or fear of not being believed.</a:t>
            </a:r>
            <a:r>
              <a:rPr lang="en-GB" dirty="0">
                <a:ea typeface="+mn-lt"/>
                <a:cs typeface="+mn-lt"/>
              </a:rPr>
              <a:t>  </a:t>
            </a:r>
          </a:p>
          <a:p>
            <a:r>
              <a:rPr lang="en-GB" dirty="0"/>
              <a:t>Fear of </a:t>
            </a:r>
            <a:r>
              <a:rPr lang="en-GB" dirty="0">
                <a:hlinkClick r:id="rId5"/>
              </a:rPr>
              <a:t>social exclusion, isolati</a:t>
            </a:r>
            <a:r>
              <a:rPr lang="en-GB" dirty="0"/>
              <a:t>on, distrust of people in crimes such as domestic violence</a:t>
            </a:r>
          </a:p>
          <a:p>
            <a:r>
              <a:rPr lang="en-GB" dirty="0"/>
              <a:t>Fear of being labelled as a "snitch" and repercussions of what could happen as a result "</a:t>
            </a:r>
            <a:r>
              <a:rPr lang="en-GB" dirty="0">
                <a:solidFill>
                  <a:srgbClr val="000000"/>
                </a:solidFill>
                <a:ea typeface="+mn-lt"/>
                <a:cs typeface="+mn-lt"/>
                <a:hlinkClick r:id="rId6"/>
              </a:rPr>
              <a:t>One report found that young people ‘would rather get into trouble themselves </a:t>
            </a:r>
            <a:r>
              <a:rPr lang="en-GB" dirty="0">
                <a:ea typeface="+mn-lt"/>
                <a:cs typeface="+mn-lt"/>
                <a:hlinkClick r:id="rId6"/>
              </a:rPr>
              <a:t>than be seen as a snitch"</a:t>
            </a:r>
            <a:r>
              <a:rPr lang="en-GB" dirty="0">
                <a:ea typeface="+mn-lt"/>
                <a:cs typeface="+mn-lt"/>
              </a:rPr>
              <a:t> </a:t>
            </a:r>
          </a:p>
          <a:p>
            <a:r>
              <a:rPr lang="en-GB" sz="2400" dirty="0">
                <a:latin typeface="Aptos"/>
                <a:ea typeface="Noto Sans"/>
                <a:cs typeface="Noto Sans"/>
              </a:rPr>
              <a:t>O</a:t>
            </a:r>
            <a:r>
              <a:rPr lang="en-GB" sz="2400" dirty="0">
                <a:latin typeface="Aptos"/>
                <a:ea typeface="Noto Sans"/>
                <a:cs typeface="Noto Sans"/>
                <a:hlinkClick r:id="rId7"/>
              </a:rPr>
              <a:t>nly a quarter of hate crimes and incidents are reported to the police</a:t>
            </a:r>
            <a:r>
              <a:rPr lang="en-GB" sz="2400" dirty="0">
                <a:latin typeface="Aptos"/>
                <a:ea typeface="Noto Sans"/>
                <a:cs typeface="Noto Sans"/>
              </a:rPr>
              <a:t>, and seven in ten victims report the incident to no one. This is for many reasons, including; the fear of nothing happening or lack of knowledge that they are a victim</a:t>
            </a:r>
          </a:p>
          <a:p>
            <a:r>
              <a:rPr lang="en-GB" sz="2400" dirty="0">
                <a:latin typeface="Aptos"/>
                <a:ea typeface="Noto Sans"/>
                <a:cs typeface="Noto Sans"/>
              </a:rPr>
              <a:t>Fear or </a:t>
            </a:r>
            <a:r>
              <a:rPr lang="en-GB" sz="2400" dirty="0">
                <a:latin typeface="Aptos"/>
                <a:ea typeface="Noto Sans"/>
                <a:cs typeface="Noto Sans"/>
                <a:hlinkClick r:id="rId8"/>
              </a:rPr>
              <a:t>retaliation for reporting sexual abuse </a:t>
            </a:r>
            <a:endParaRPr lang="en-GB" sz="2400" dirty="0"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091368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16CE7-14F7-7E85-D7E2-0EBFC97F8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in place to mitigate this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A0FAF-EEAC-F375-C23A-D9D884A722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hlinkClick r:id="rId2"/>
              </a:rPr>
              <a:t>Victim support services </a:t>
            </a:r>
            <a:r>
              <a:rPr lang="en-GB" dirty="0"/>
              <a:t>for children</a:t>
            </a:r>
          </a:p>
          <a:p>
            <a:r>
              <a:rPr lang="en-GB" dirty="0">
                <a:hlinkClick r:id="rId3"/>
              </a:rPr>
              <a:t>Social services can now work in collaboration with victims and children </a:t>
            </a:r>
            <a:r>
              <a:rPr lang="en-GB" dirty="0"/>
              <a:t>– act as conduits to refer to other support e.g. Women’s aid</a:t>
            </a:r>
            <a:r>
              <a:rPr lang="en-GB"/>
              <a:t>.</a:t>
            </a:r>
          </a:p>
          <a:p>
            <a:r>
              <a:rPr lang="en-GB">
                <a:hlinkClick r:id="rId4"/>
              </a:rPr>
              <a:t>Provide mental health support.</a:t>
            </a:r>
            <a:r>
              <a:rPr lang="en-GB"/>
              <a:t> </a:t>
            </a:r>
          </a:p>
          <a:p>
            <a:r>
              <a:rPr lang="en-GB">
                <a:hlinkClick r:id="" action="ppaction://noaction"/>
              </a:rPr>
              <a:t>Trauma counciling -</a:t>
            </a:r>
            <a:r>
              <a:rPr lang="en-GB"/>
              <a:t>  free support. </a:t>
            </a:r>
          </a:p>
          <a:p>
            <a:r>
              <a:rPr lang="en-GB"/>
              <a:t>Encourage and support people to access effective treatment.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78445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C453D-AAA8-1DFF-98E4-6674CAC0B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109E9-4422-0692-F4DF-096362481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the </a:t>
            </a:r>
            <a:r>
              <a:rPr lang="en-GB" dirty="0">
                <a:hlinkClick r:id="rId2"/>
              </a:rPr>
              <a:t>norm in their culture </a:t>
            </a:r>
            <a:endParaRPr lang="en-GB" dirty="0"/>
          </a:p>
          <a:p>
            <a:r>
              <a:rPr lang="en-GB" dirty="0"/>
              <a:t>Shame </a:t>
            </a:r>
            <a:r>
              <a:rPr lang="en-GB" dirty="0">
                <a:hlinkClick r:id="rId3"/>
              </a:rPr>
              <a:t>it can bring</a:t>
            </a:r>
            <a:r>
              <a:rPr lang="en-GB" dirty="0"/>
              <a:t>. – consequences if spoken about </a:t>
            </a:r>
          </a:p>
          <a:p>
            <a:r>
              <a:rPr lang="en-GB" dirty="0"/>
              <a:t>Involving the police is a big issue in their culture </a:t>
            </a:r>
          </a:p>
          <a:p>
            <a:r>
              <a:rPr lang="en-GB" dirty="0"/>
              <a:t>Lack of </a:t>
            </a:r>
            <a:r>
              <a:rPr lang="en-GB" dirty="0">
                <a:hlinkClick r:id="rId4"/>
              </a:rPr>
              <a:t>knowledge on their rights </a:t>
            </a:r>
            <a:endParaRPr lang="en-GB" dirty="0"/>
          </a:p>
          <a:p>
            <a:r>
              <a:rPr lang="en-GB" dirty="0">
                <a:hlinkClick r:id="rId5"/>
              </a:rPr>
              <a:t>Language barrier 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5953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DF795-1D95-D4D1-F5EE-F6DC1D93F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History- past substance misuse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B2240-FCF5-8F12-C1AB-E60AB5888B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a history of criminal behaviour but become a victim</a:t>
            </a:r>
          </a:p>
          <a:p>
            <a:endParaRPr lang="en-GB" dirty="0"/>
          </a:p>
          <a:p>
            <a:r>
              <a:rPr lang="en-GB" dirty="0"/>
              <a:t>Stigma around substance </a:t>
            </a:r>
            <a:r>
              <a:rPr lang="en-GB" dirty="0">
                <a:hlinkClick r:id="rId2"/>
              </a:rPr>
              <a:t>misuse and trust </a:t>
            </a:r>
            <a:endParaRPr lang="en-GB" dirty="0"/>
          </a:p>
          <a:p>
            <a:r>
              <a:rPr lang="en-GB" dirty="0"/>
              <a:t>Police report on stigma </a:t>
            </a:r>
            <a:r>
              <a:rPr lang="en-GB" dirty="0">
                <a:hlinkClick r:id="rId3"/>
              </a:rPr>
              <a:t>and substances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8709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8401F-F063-781C-0790-A39E61F44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Current issues – substance misuse/sex working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F53FEE-54BB-FB1B-F313-B1A14C83B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hlinkClick r:id="rId2"/>
              </a:rPr>
              <a:t>Stigma within the justice system </a:t>
            </a:r>
            <a:r>
              <a:rPr lang="en-GB" sz="2000" b="1" dirty="0"/>
              <a:t>- </a:t>
            </a:r>
            <a:r>
              <a:rPr lang="en-GB" sz="2000" dirty="0">
                <a:ea typeface="+mn-lt"/>
                <a:cs typeface="+mn-lt"/>
              </a:rPr>
              <a:t>Criminological studies have shown that sex workers are frequently disbelieved or blamed for their victimization in courtrooms or police interviews.</a:t>
            </a:r>
          </a:p>
          <a:p>
            <a:r>
              <a:rPr lang="en-GB" sz="2000" b="1" dirty="0">
                <a:hlinkClick r:id="rId3"/>
              </a:rPr>
              <a:t>Risk of arrest </a:t>
            </a:r>
            <a:r>
              <a:rPr lang="en-GB" sz="2000" b="1" dirty="0"/>
              <a:t>- </a:t>
            </a:r>
            <a:r>
              <a:rPr lang="en-GB" sz="2000" dirty="0">
                <a:ea typeface="+mn-lt"/>
                <a:cs typeface="+mn-lt"/>
              </a:rPr>
              <a:t>Possession of drugs or being caught in prostitution-related offenses may lead to legal consequences—people avoid seeking help to stay under the radar.</a:t>
            </a:r>
          </a:p>
          <a:p>
            <a:r>
              <a:rPr lang="en-GB" sz="2000" b="1" dirty="0">
                <a:ea typeface="+mn-lt"/>
                <a:cs typeface="+mn-lt"/>
              </a:rPr>
              <a:t>High Rates of Trauma -</a:t>
            </a:r>
            <a:r>
              <a:rPr lang="en-GB" sz="2000" dirty="0">
                <a:ea typeface="+mn-lt"/>
                <a:cs typeface="+mn-lt"/>
              </a:rPr>
              <a:t> Many have experienced childhood abuse, sexual violence, or exploitation, which can lead to both sex work and substance use as coping mechanisms.</a:t>
            </a:r>
          </a:p>
          <a:p>
            <a:endParaRPr lang="en-GB" sz="2000" dirty="0">
              <a:ea typeface="+mn-lt"/>
              <a:cs typeface="+mn-lt"/>
            </a:endParaRPr>
          </a:p>
          <a:p>
            <a:r>
              <a:rPr lang="en-GB" sz="2000" dirty="0">
                <a:ea typeface="+mn-lt"/>
                <a:cs typeface="+mn-lt"/>
              </a:rPr>
              <a:t>Paper on sex </a:t>
            </a:r>
            <a:r>
              <a:rPr lang="en-GB" sz="2000" dirty="0">
                <a:ea typeface="+mn-lt"/>
                <a:cs typeface="+mn-lt"/>
                <a:hlinkClick r:id="rId4"/>
              </a:rPr>
              <a:t>workers not accessing support </a:t>
            </a:r>
            <a:r>
              <a:rPr lang="en-GB" sz="2000" dirty="0">
                <a:ea typeface="+mn-lt"/>
                <a:cs typeface="+mn-lt"/>
              </a:rPr>
              <a:t>due to stigma</a:t>
            </a:r>
            <a:endParaRPr lang="en-GB" sz="2000" dirty="0"/>
          </a:p>
          <a:p>
            <a:r>
              <a:rPr lang="en-GB" sz="2000" dirty="0"/>
              <a:t>Paper on </a:t>
            </a:r>
            <a:r>
              <a:rPr lang="en-GB" sz="2000" dirty="0">
                <a:hlinkClick r:id="rId5"/>
              </a:rPr>
              <a:t>sex worker reporting </a:t>
            </a:r>
            <a:r>
              <a:rPr lang="en-GB" sz="2000" dirty="0"/>
              <a:t>Results- Survey results reveal that sex workers feel alienated and untrusting of police and courts</a:t>
            </a:r>
          </a:p>
        </p:txBody>
      </p:sp>
    </p:spTree>
    <p:extLst>
      <p:ext uri="{BB962C8B-B14F-4D97-AF65-F5344CB8AC3E}">
        <p14:creationId xmlns:p14="http://schemas.microsoft.com/office/powerpoint/2010/main" val="4223168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7CADD-E27C-4452-BD18-5CB762840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Lack of trust in the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10FB5-8A99-BA6D-DB9D-74FC4398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Failed by the system previously makes them reluctant to report</a:t>
            </a:r>
          </a:p>
          <a:p>
            <a:r>
              <a:rPr lang="en-GB" dirty="0"/>
              <a:t>Have been scared by the system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98098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AC417-B5D8-118B-5D85-8BE396E4E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Confusion- offender or victim?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7D6F2-0AC7-F1DA-B254-307926B67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County lines</a:t>
            </a:r>
          </a:p>
          <a:p>
            <a:r>
              <a:rPr lang="en-GB" dirty="0">
                <a:hlinkClick r:id="rId2"/>
              </a:rPr>
              <a:t>Human trafficking</a:t>
            </a:r>
            <a:r>
              <a:rPr lang="en-GB" dirty="0"/>
              <a:t>, </a:t>
            </a:r>
            <a:r>
              <a:rPr lang="en-GB" dirty="0">
                <a:hlinkClick r:id="rId3"/>
              </a:rPr>
              <a:t>modern slavery </a:t>
            </a:r>
            <a:endParaRPr lang="en-GB" dirty="0"/>
          </a:p>
          <a:p>
            <a:r>
              <a:rPr lang="en-GB" dirty="0"/>
              <a:t>Cuckooing</a:t>
            </a:r>
          </a:p>
        </p:txBody>
      </p:sp>
    </p:spTree>
    <p:extLst>
      <p:ext uri="{BB962C8B-B14F-4D97-AF65-F5344CB8AC3E}">
        <p14:creationId xmlns:p14="http://schemas.microsoft.com/office/powerpoint/2010/main" val="3649224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17289-99C3-035E-BAD8-270008C2D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in place to support victims to come forward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F72FA-456A-A092-9428-EC7211005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Victim’s code of Practice</a:t>
            </a:r>
          </a:p>
          <a:p>
            <a:r>
              <a:rPr lang="en-GB" dirty="0"/>
              <a:t>Support services Women’s aid </a:t>
            </a:r>
          </a:p>
          <a:p>
            <a:r>
              <a:rPr lang="en-GB" dirty="0">
                <a:hlinkClick r:id="rId2"/>
              </a:rPr>
              <a:t>Support for male victims</a:t>
            </a:r>
            <a:r>
              <a:rPr lang="en-GB" dirty="0"/>
              <a:t>, but this is limited in comparison to women  </a:t>
            </a:r>
          </a:p>
          <a:p>
            <a:r>
              <a:rPr lang="en-GB" dirty="0"/>
              <a:t>Removing cultural </a:t>
            </a:r>
            <a:r>
              <a:rPr lang="en-GB" dirty="0">
                <a:hlinkClick r:id="rId3"/>
              </a:rPr>
              <a:t>barrier in the CJS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240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576C-1869-EA5C-B5D2-2FABDEE40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1073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800" b="1" dirty="0">
                <a:latin typeface="Calibri"/>
                <a:cs typeface="Calibri"/>
              </a:rPr>
            </a:br>
            <a:r>
              <a:rPr lang="en-GB" sz="2800" b="1" dirty="0">
                <a:latin typeface="Calibri"/>
                <a:cs typeface="Calibri"/>
              </a:rPr>
              <a:t>Secondary victimisation</a:t>
            </a:r>
            <a:endParaRPr lang="en-GB" sz="2800" dirty="0">
              <a:ea typeface="+mj-lt"/>
              <a:cs typeface="+mj-lt"/>
            </a:endParaRPr>
          </a:p>
          <a:p>
            <a:endParaRPr lang="en-GB" sz="2800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2D1EFB-4356-1907-AB2A-09C9A4F6B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3022"/>
            <a:ext cx="10515600" cy="498394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ea typeface="+mn-lt"/>
                <a:cs typeface="+mn-lt"/>
              </a:rPr>
              <a:t>The </a:t>
            </a:r>
            <a:r>
              <a:rPr lang="en-GB" b="1" dirty="0">
                <a:ea typeface="+mn-lt"/>
                <a:cs typeface="+mn-lt"/>
              </a:rPr>
              <a:t>1999 Stephen Lawrence Inquiry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>
                <a:ea typeface="+mn-lt"/>
                <a:cs typeface="+mn-lt"/>
                <a:hlinkClick r:id="rId3"/>
              </a:rPr>
              <a:t>highlighted that a victim or complainant may suffer further harm because of insensitive or abusive treatment from the police service or others</a:t>
            </a:r>
            <a:r>
              <a:rPr lang="en-GB" dirty="0">
                <a:ea typeface="+mn-lt"/>
                <a:cs typeface="+mn-lt"/>
              </a:rPr>
              <a:t>. This may include, for example, perceived indifference or rejection from the police when reporting a hate crime or incident. This harm may amount to secondary victimisation.</a:t>
            </a:r>
            <a:endParaRPr lang="en-US" dirty="0">
              <a:ea typeface="+mn-lt"/>
              <a:cs typeface="+mn-lt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ea typeface="+mn-lt"/>
                <a:cs typeface="+mn-lt"/>
              </a:rPr>
              <a:t>Secondary victimisation is based on perception &amp; it is immaterial whether it is reasonable or not for the victim or complainant to feel that way. An open &amp; sensitive policing response can prevent escalation.</a:t>
            </a:r>
            <a:endParaRPr lang="en-US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42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C82BA29BF39F489C170C211ED5E0A2" ma:contentTypeVersion="14" ma:contentTypeDescription="Create a new document." ma:contentTypeScope="" ma:versionID="427b61606a06da7df4b7caee41be988c">
  <xsd:schema xmlns:xsd="http://www.w3.org/2001/XMLSchema" xmlns:xs="http://www.w3.org/2001/XMLSchema" xmlns:p="http://schemas.microsoft.com/office/2006/metadata/properties" xmlns:ns3="0e7fbce4-8ae7-4085-8b0a-9efa4c7cae6d" xmlns:ns4="4eb0a523-77d0-454a-93a8-50ca111d3c44" targetNamespace="http://schemas.microsoft.com/office/2006/metadata/properties" ma:root="true" ma:fieldsID="c34b9befed6912b610ce31ed53797ba8" ns3:_="" ns4:_="">
    <xsd:import namespace="0e7fbce4-8ae7-4085-8b0a-9efa4c7cae6d"/>
    <xsd:import namespace="4eb0a523-77d0-454a-93a8-50ca111d3c4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AutoTag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7fbce4-8ae7-4085-8b0a-9efa4c7cae6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bjectDetectorVersions" ma:index="1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b0a523-77d0-454a-93a8-50ca111d3c4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e7fbce4-8ae7-4085-8b0a-9efa4c7cae6d" xsi:nil="true"/>
  </documentManagement>
</p:properties>
</file>

<file path=customXml/itemProps1.xml><?xml version="1.0" encoding="utf-8"?>
<ds:datastoreItem xmlns:ds="http://schemas.openxmlformats.org/officeDocument/2006/customXml" ds:itemID="{FDE04129-DEC8-448B-8794-8CAC7CCFD69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EA8E63-EE6B-4697-8C36-69587D0736A6}">
  <ds:schemaRefs>
    <ds:schemaRef ds:uri="0e7fbce4-8ae7-4085-8b0a-9efa4c7cae6d"/>
    <ds:schemaRef ds:uri="4eb0a523-77d0-454a-93a8-50ca111d3c4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BE06C59-021D-4C67-86A2-FB6C32CEFCC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0e7fbce4-8ae7-4085-8b0a-9efa4c7cae6d"/>
    <ds:schemaRef ds:uri="4eb0a523-77d0-454a-93a8-50ca111d3c4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13335</TotalTime>
  <Words>1875</Words>
  <Application>Microsoft Office PowerPoint</Application>
  <PresentationFormat>Widescreen</PresentationFormat>
  <Paragraphs>128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Aptos</vt:lpstr>
      <vt:lpstr>Aptos Display</vt:lpstr>
      <vt:lpstr>Arial</vt:lpstr>
      <vt:lpstr>Calibri</vt:lpstr>
      <vt:lpstr>Calibri Light</vt:lpstr>
      <vt:lpstr>Lato</vt:lpstr>
      <vt:lpstr>Office Theme</vt:lpstr>
      <vt:lpstr>1_Office Theme</vt:lpstr>
      <vt:lpstr>Week 4 Barriers to access</vt:lpstr>
      <vt:lpstr>Today’s session</vt:lpstr>
      <vt:lpstr>BARRIERS TO JUSTICE</vt:lpstr>
      <vt:lpstr>Language</vt:lpstr>
      <vt:lpstr>Image- male victims  </vt:lpstr>
      <vt:lpstr>Image male victims</vt:lpstr>
      <vt:lpstr>PowerPoint Presentation</vt:lpstr>
      <vt:lpstr>PowerPoint Presentation</vt:lpstr>
      <vt:lpstr>Don’t view themselves as victims</vt:lpstr>
      <vt:lpstr>Attitudes to sexuality </vt:lpstr>
      <vt:lpstr>Psychological impact- shame, fear</vt:lpstr>
      <vt:lpstr>Labelled – grass informant: Explore barriers and reasons as to why they happen</vt:lpstr>
      <vt:lpstr>Fear or repercussions </vt:lpstr>
      <vt:lpstr>What is in place to mitigate this</vt:lpstr>
      <vt:lpstr>culture</vt:lpstr>
      <vt:lpstr>History- past substance misuse  </vt:lpstr>
      <vt:lpstr>Current issues – substance misuse/sex working</vt:lpstr>
      <vt:lpstr>Lack of trust in the system</vt:lpstr>
      <vt:lpstr>Confusion- offender or victim?</vt:lpstr>
      <vt:lpstr>What is in place to support victims to come forward</vt:lpstr>
      <vt:lpstr> Secondary victimisation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4 Barriers to access</dc:title>
  <dc:creator>Michelle Hill (IMH)</dc:creator>
  <cp:lastModifiedBy>Michelle Hill (IMH)</cp:lastModifiedBy>
  <cp:revision>2</cp:revision>
  <dcterms:created xsi:type="dcterms:W3CDTF">2025-09-26T13:44:44Z</dcterms:created>
  <dcterms:modified xsi:type="dcterms:W3CDTF">2025-10-22T13:08:53Z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0x0101002BC82BA29BF39F489C170C211ED5E0A2</vt:lpwstr>
  </property>
</Properties>
</file>