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32"/>
  </p:notesMasterIdLst>
  <p:sldIdLst>
    <p:sldId id="4936" r:id="rId2"/>
    <p:sldId id="4951" r:id="rId3"/>
    <p:sldId id="4996" r:id="rId4"/>
    <p:sldId id="4938" r:id="rId5"/>
    <p:sldId id="4945" r:id="rId6"/>
    <p:sldId id="4946" r:id="rId7"/>
    <p:sldId id="4947" r:id="rId8"/>
    <p:sldId id="4948" r:id="rId9"/>
    <p:sldId id="4949" r:id="rId10"/>
    <p:sldId id="4939" r:id="rId11"/>
    <p:sldId id="4943" r:id="rId12"/>
    <p:sldId id="5000" r:id="rId13"/>
    <p:sldId id="4952" r:id="rId14"/>
    <p:sldId id="4941" r:id="rId15"/>
    <p:sldId id="4944" r:id="rId16"/>
    <p:sldId id="4953" r:id="rId17"/>
    <p:sldId id="4954" r:id="rId18"/>
    <p:sldId id="4960" r:id="rId19"/>
    <p:sldId id="4961" r:id="rId20"/>
    <p:sldId id="4962" r:id="rId21"/>
    <p:sldId id="4963" r:id="rId22"/>
    <p:sldId id="4955" r:id="rId23"/>
    <p:sldId id="4956" r:id="rId24"/>
    <p:sldId id="4958" r:id="rId25"/>
    <p:sldId id="4959" r:id="rId26"/>
    <p:sldId id="5001" r:id="rId27"/>
    <p:sldId id="4997" r:id="rId28"/>
    <p:sldId id="4999" r:id="rId29"/>
    <p:sldId id="4989" r:id="rId30"/>
    <p:sldId id="4998" r:id="rId3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99"/>
    <a:srgbClr val="99FF99"/>
    <a:srgbClr val="FFCC99"/>
    <a:srgbClr val="FFFFCC"/>
    <a:srgbClr val="FF6600"/>
    <a:srgbClr val="66FFCC"/>
    <a:srgbClr val="FF9999"/>
    <a:srgbClr val="66FFFF"/>
    <a:srgbClr val="33CCFF"/>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52" autoAdjust="0"/>
    <p:restoredTop sz="94660"/>
  </p:normalViewPr>
  <p:slideViewPr>
    <p:cSldViewPr snapToGrid="0">
      <p:cViewPr varScale="1">
        <p:scale>
          <a:sx n="101" d="100"/>
          <a:sy n="101" d="100"/>
        </p:scale>
        <p:origin x="138"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C2C01A-8CEC-4158-B4FB-E9703324772B}"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50A72A81-0091-4EB5-AA45-BDCAB02CD014}">
      <dgm:prSet/>
      <dgm:spPr/>
      <dgm:t>
        <a:bodyPr/>
        <a:lstStyle/>
        <a:p>
          <a:r>
            <a:rPr lang="en-GB" b="1" dirty="0"/>
            <a:t>Discuss</a:t>
          </a:r>
          <a:r>
            <a:rPr lang="en-GB" dirty="0"/>
            <a:t>:</a:t>
          </a:r>
          <a:endParaRPr lang="en-US" dirty="0"/>
        </a:p>
      </dgm:t>
    </dgm:pt>
    <dgm:pt modelId="{FA305422-D4A2-4EAC-B65E-3F32B0803343}" type="parTrans" cxnId="{DC0BA5CC-3F74-41D9-8562-CEE120CDA970}">
      <dgm:prSet/>
      <dgm:spPr/>
      <dgm:t>
        <a:bodyPr/>
        <a:lstStyle/>
        <a:p>
          <a:endParaRPr lang="en-US"/>
        </a:p>
      </dgm:t>
    </dgm:pt>
    <dgm:pt modelId="{4B0CEBC5-C93E-405A-AE8C-1F0351BEE4F6}" type="sibTrans" cxnId="{DC0BA5CC-3F74-41D9-8562-CEE120CDA970}">
      <dgm:prSet/>
      <dgm:spPr/>
      <dgm:t>
        <a:bodyPr/>
        <a:lstStyle/>
        <a:p>
          <a:endParaRPr lang="en-US"/>
        </a:p>
      </dgm:t>
    </dgm:pt>
    <dgm:pt modelId="{43B18900-A79A-4B98-AACE-72D4226BBCFC}">
      <dgm:prSet/>
      <dgm:spPr/>
      <dgm:t>
        <a:bodyPr/>
        <a:lstStyle/>
        <a:p>
          <a:pPr algn="ctr"/>
          <a:r>
            <a:rPr lang="en-GB" u="sng" dirty="0"/>
            <a:t>Why do you think we need these classification systems?</a:t>
          </a:r>
          <a:endParaRPr lang="en-US" dirty="0"/>
        </a:p>
      </dgm:t>
    </dgm:pt>
    <dgm:pt modelId="{73F5B1B8-1298-46C3-A6BE-000C615A48AE}" type="parTrans" cxnId="{1FBAFE84-BDFA-4491-911A-051D271450AF}">
      <dgm:prSet/>
      <dgm:spPr/>
      <dgm:t>
        <a:bodyPr/>
        <a:lstStyle/>
        <a:p>
          <a:endParaRPr lang="en-US"/>
        </a:p>
      </dgm:t>
    </dgm:pt>
    <dgm:pt modelId="{E58F5048-D0D1-42C0-9763-296A307AAFDF}" type="sibTrans" cxnId="{1FBAFE84-BDFA-4491-911A-051D271450AF}">
      <dgm:prSet/>
      <dgm:spPr/>
      <dgm:t>
        <a:bodyPr/>
        <a:lstStyle/>
        <a:p>
          <a:endParaRPr lang="en-US"/>
        </a:p>
      </dgm:t>
    </dgm:pt>
    <dgm:pt modelId="{D7AFC441-B877-478F-BF0C-A43A663C25E4}">
      <dgm:prSet/>
      <dgm:spPr/>
      <dgm:t>
        <a:bodyPr/>
        <a:lstStyle/>
        <a:p>
          <a:r>
            <a:rPr lang="en-GB" dirty="0"/>
            <a:t>Why is it important that people are given a diagnosis? (e.g. schizophrenia)</a:t>
          </a:r>
          <a:endParaRPr lang="en-US" dirty="0"/>
        </a:p>
      </dgm:t>
    </dgm:pt>
    <dgm:pt modelId="{963E0B88-20CB-45AC-BD95-ADCBA8C65933}" type="parTrans" cxnId="{739128BC-2067-4BAD-9DFA-30E9F4400361}">
      <dgm:prSet/>
      <dgm:spPr/>
      <dgm:t>
        <a:bodyPr/>
        <a:lstStyle/>
        <a:p>
          <a:endParaRPr lang="en-US"/>
        </a:p>
      </dgm:t>
    </dgm:pt>
    <dgm:pt modelId="{57EBCFEA-03F9-46E4-A27D-ABFCD9EFD728}" type="sibTrans" cxnId="{739128BC-2067-4BAD-9DFA-30E9F4400361}">
      <dgm:prSet/>
      <dgm:spPr/>
      <dgm:t>
        <a:bodyPr/>
        <a:lstStyle/>
        <a:p>
          <a:endParaRPr lang="en-US"/>
        </a:p>
      </dgm:t>
    </dgm:pt>
    <dgm:pt modelId="{4E477F3D-2087-4FFC-806F-F3FE71018D11}">
      <dgm:prSet/>
      <dgm:spPr/>
      <dgm:t>
        <a:bodyPr/>
        <a:lstStyle/>
        <a:p>
          <a:r>
            <a:rPr lang="en-GB"/>
            <a:t>Can you see any problems with giving people a diagnostic label?</a:t>
          </a:r>
          <a:endParaRPr lang="en-US"/>
        </a:p>
      </dgm:t>
    </dgm:pt>
    <dgm:pt modelId="{C57C5416-6B32-4682-9D43-DEB0B35FEF7E}" type="parTrans" cxnId="{7079EE6D-2B9C-4AAD-A5E4-F1666C2094E4}">
      <dgm:prSet/>
      <dgm:spPr/>
      <dgm:t>
        <a:bodyPr/>
        <a:lstStyle/>
        <a:p>
          <a:endParaRPr lang="en-US"/>
        </a:p>
      </dgm:t>
    </dgm:pt>
    <dgm:pt modelId="{9E429E73-84A8-4295-86CD-27F0A85E65EF}" type="sibTrans" cxnId="{7079EE6D-2B9C-4AAD-A5E4-F1666C2094E4}">
      <dgm:prSet/>
      <dgm:spPr/>
      <dgm:t>
        <a:bodyPr/>
        <a:lstStyle/>
        <a:p>
          <a:endParaRPr lang="en-US"/>
        </a:p>
      </dgm:t>
    </dgm:pt>
    <dgm:pt modelId="{53A5CC2E-BEE4-4EA7-8747-3654DBB72A0A}" type="pres">
      <dgm:prSet presAssocID="{FEC2C01A-8CEC-4158-B4FB-E9703324772B}" presName="vert0" presStyleCnt="0">
        <dgm:presLayoutVars>
          <dgm:dir/>
          <dgm:animOne val="branch"/>
          <dgm:animLvl val="lvl"/>
        </dgm:presLayoutVars>
      </dgm:prSet>
      <dgm:spPr/>
    </dgm:pt>
    <dgm:pt modelId="{1386673D-A40F-4FCD-A690-5D632ACFAAF5}" type="pres">
      <dgm:prSet presAssocID="{50A72A81-0091-4EB5-AA45-BDCAB02CD014}" presName="thickLine" presStyleLbl="alignNode1" presStyleIdx="0" presStyleCnt="4"/>
      <dgm:spPr/>
    </dgm:pt>
    <dgm:pt modelId="{BCFEF122-8F03-4CEB-846B-22433A9FDE86}" type="pres">
      <dgm:prSet presAssocID="{50A72A81-0091-4EB5-AA45-BDCAB02CD014}" presName="horz1" presStyleCnt="0"/>
      <dgm:spPr/>
    </dgm:pt>
    <dgm:pt modelId="{D63F9C10-CCBA-4FFD-89D5-C360285F0ABB}" type="pres">
      <dgm:prSet presAssocID="{50A72A81-0091-4EB5-AA45-BDCAB02CD014}" presName="tx1" presStyleLbl="revTx" presStyleIdx="0" presStyleCnt="4"/>
      <dgm:spPr/>
    </dgm:pt>
    <dgm:pt modelId="{A41CD0E2-115E-4F56-AFA4-5B18B78C0587}" type="pres">
      <dgm:prSet presAssocID="{50A72A81-0091-4EB5-AA45-BDCAB02CD014}" presName="vert1" presStyleCnt="0"/>
      <dgm:spPr/>
    </dgm:pt>
    <dgm:pt modelId="{6A00D91F-1175-45C1-B6DB-E8CBA5700F11}" type="pres">
      <dgm:prSet presAssocID="{43B18900-A79A-4B98-AACE-72D4226BBCFC}" presName="thickLine" presStyleLbl="alignNode1" presStyleIdx="1" presStyleCnt="4"/>
      <dgm:spPr/>
    </dgm:pt>
    <dgm:pt modelId="{8057F3CA-155D-4DEB-8B70-43C00470B0FC}" type="pres">
      <dgm:prSet presAssocID="{43B18900-A79A-4B98-AACE-72D4226BBCFC}" presName="horz1" presStyleCnt="0"/>
      <dgm:spPr/>
    </dgm:pt>
    <dgm:pt modelId="{70E1CC31-CECE-4E9F-90A4-059934604F03}" type="pres">
      <dgm:prSet presAssocID="{43B18900-A79A-4B98-AACE-72D4226BBCFC}" presName="tx1" presStyleLbl="revTx" presStyleIdx="1" presStyleCnt="4"/>
      <dgm:spPr/>
    </dgm:pt>
    <dgm:pt modelId="{3AFECAB9-D58C-48D3-87CB-3B8DFADBA9CA}" type="pres">
      <dgm:prSet presAssocID="{43B18900-A79A-4B98-AACE-72D4226BBCFC}" presName="vert1" presStyleCnt="0"/>
      <dgm:spPr/>
    </dgm:pt>
    <dgm:pt modelId="{F9E9F536-C72F-4C74-BCA7-B5745BEEB3B4}" type="pres">
      <dgm:prSet presAssocID="{D7AFC441-B877-478F-BF0C-A43A663C25E4}" presName="thickLine" presStyleLbl="alignNode1" presStyleIdx="2" presStyleCnt="4"/>
      <dgm:spPr/>
    </dgm:pt>
    <dgm:pt modelId="{E17CA1F3-29D4-4B8C-9144-0E209A6E8823}" type="pres">
      <dgm:prSet presAssocID="{D7AFC441-B877-478F-BF0C-A43A663C25E4}" presName="horz1" presStyleCnt="0"/>
      <dgm:spPr/>
    </dgm:pt>
    <dgm:pt modelId="{0061279F-C75F-4F38-B656-77F4ED43A7CA}" type="pres">
      <dgm:prSet presAssocID="{D7AFC441-B877-478F-BF0C-A43A663C25E4}" presName="tx1" presStyleLbl="revTx" presStyleIdx="2" presStyleCnt="4"/>
      <dgm:spPr/>
    </dgm:pt>
    <dgm:pt modelId="{E5B5F979-228E-4700-8235-065B0F12F932}" type="pres">
      <dgm:prSet presAssocID="{D7AFC441-B877-478F-BF0C-A43A663C25E4}" presName="vert1" presStyleCnt="0"/>
      <dgm:spPr/>
    </dgm:pt>
    <dgm:pt modelId="{E419FF26-5875-441A-BF8F-003E26B2A624}" type="pres">
      <dgm:prSet presAssocID="{4E477F3D-2087-4FFC-806F-F3FE71018D11}" presName="thickLine" presStyleLbl="alignNode1" presStyleIdx="3" presStyleCnt="4"/>
      <dgm:spPr/>
    </dgm:pt>
    <dgm:pt modelId="{2F853F9D-E4B1-4307-9EFF-64FE86A51181}" type="pres">
      <dgm:prSet presAssocID="{4E477F3D-2087-4FFC-806F-F3FE71018D11}" presName="horz1" presStyleCnt="0"/>
      <dgm:spPr/>
    </dgm:pt>
    <dgm:pt modelId="{F29925CD-380C-401A-9619-DAC1F2B9D5F2}" type="pres">
      <dgm:prSet presAssocID="{4E477F3D-2087-4FFC-806F-F3FE71018D11}" presName="tx1" presStyleLbl="revTx" presStyleIdx="3" presStyleCnt="4"/>
      <dgm:spPr/>
    </dgm:pt>
    <dgm:pt modelId="{73F51B60-1A58-4F9E-83B2-83B89184C04F}" type="pres">
      <dgm:prSet presAssocID="{4E477F3D-2087-4FFC-806F-F3FE71018D11}" presName="vert1" presStyleCnt="0"/>
      <dgm:spPr/>
    </dgm:pt>
  </dgm:ptLst>
  <dgm:cxnLst>
    <dgm:cxn modelId="{3F91DD40-BB97-4305-B65E-BE58280238FA}" type="presOf" srcId="{FEC2C01A-8CEC-4158-B4FB-E9703324772B}" destId="{53A5CC2E-BEE4-4EA7-8747-3654DBB72A0A}" srcOrd="0" destOrd="0" presId="urn:microsoft.com/office/officeart/2008/layout/LinedList"/>
    <dgm:cxn modelId="{80208742-66F1-4B37-A24D-949F90F0BE4C}" type="presOf" srcId="{D7AFC441-B877-478F-BF0C-A43A663C25E4}" destId="{0061279F-C75F-4F38-B656-77F4ED43A7CA}" srcOrd="0" destOrd="0" presId="urn:microsoft.com/office/officeart/2008/layout/LinedList"/>
    <dgm:cxn modelId="{7079EE6D-2B9C-4AAD-A5E4-F1666C2094E4}" srcId="{FEC2C01A-8CEC-4158-B4FB-E9703324772B}" destId="{4E477F3D-2087-4FFC-806F-F3FE71018D11}" srcOrd="3" destOrd="0" parTransId="{C57C5416-6B32-4682-9D43-DEB0B35FEF7E}" sibTransId="{9E429E73-84A8-4295-86CD-27F0A85E65EF}"/>
    <dgm:cxn modelId="{E8E9767D-C2DE-4126-87CC-C32AFDC0F4ED}" type="presOf" srcId="{4E477F3D-2087-4FFC-806F-F3FE71018D11}" destId="{F29925CD-380C-401A-9619-DAC1F2B9D5F2}" srcOrd="0" destOrd="0" presId="urn:microsoft.com/office/officeart/2008/layout/LinedList"/>
    <dgm:cxn modelId="{1FBAFE84-BDFA-4491-911A-051D271450AF}" srcId="{FEC2C01A-8CEC-4158-B4FB-E9703324772B}" destId="{43B18900-A79A-4B98-AACE-72D4226BBCFC}" srcOrd="1" destOrd="0" parTransId="{73F5B1B8-1298-46C3-A6BE-000C615A48AE}" sibTransId="{E58F5048-D0D1-42C0-9763-296A307AAFDF}"/>
    <dgm:cxn modelId="{A7C9668F-0422-4679-A98C-E81D56843F4B}" type="presOf" srcId="{50A72A81-0091-4EB5-AA45-BDCAB02CD014}" destId="{D63F9C10-CCBA-4FFD-89D5-C360285F0ABB}" srcOrd="0" destOrd="0" presId="urn:microsoft.com/office/officeart/2008/layout/LinedList"/>
    <dgm:cxn modelId="{739128BC-2067-4BAD-9DFA-30E9F4400361}" srcId="{FEC2C01A-8CEC-4158-B4FB-E9703324772B}" destId="{D7AFC441-B877-478F-BF0C-A43A663C25E4}" srcOrd="2" destOrd="0" parTransId="{963E0B88-20CB-45AC-BD95-ADCBA8C65933}" sibTransId="{57EBCFEA-03F9-46E4-A27D-ABFCD9EFD728}"/>
    <dgm:cxn modelId="{6B430CC3-0786-480F-A7EB-FB3DE3CC85F0}" type="presOf" srcId="{43B18900-A79A-4B98-AACE-72D4226BBCFC}" destId="{70E1CC31-CECE-4E9F-90A4-059934604F03}" srcOrd="0" destOrd="0" presId="urn:microsoft.com/office/officeart/2008/layout/LinedList"/>
    <dgm:cxn modelId="{DC0BA5CC-3F74-41D9-8562-CEE120CDA970}" srcId="{FEC2C01A-8CEC-4158-B4FB-E9703324772B}" destId="{50A72A81-0091-4EB5-AA45-BDCAB02CD014}" srcOrd="0" destOrd="0" parTransId="{FA305422-D4A2-4EAC-B65E-3F32B0803343}" sibTransId="{4B0CEBC5-C93E-405A-AE8C-1F0351BEE4F6}"/>
    <dgm:cxn modelId="{1A3E8B06-425C-466E-AB64-EEAA2F77F94A}" type="presParOf" srcId="{53A5CC2E-BEE4-4EA7-8747-3654DBB72A0A}" destId="{1386673D-A40F-4FCD-A690-5D632ACFAAF5}" srcOrd="0" destOrd="0" presId="urn:microsoft.com/office/officeart/2008/layout/LinedList"/>
    <dgm:cxn modelId="{AC1BA04A-10ED-485A-94EB-12562577C1FB}" type="presParOf" srcId="{53A5CC2E-BEE4-4EA7-8747-3654DBB72A0A}" destId="{BCFEF122-8F03-4CEB-846B-22433A9FDE86}" srcOrd="1" destOrd="0" presId="urn:microsoft.com/office/officeart/2008/layout/LinedList"/>
    <dgm:cxn modelId="{E6DEBE72-135F-4851-A9C1-3B39212131B8}" type="presParOf" srcId="{BCFEF122-8F03-4CEB-846B-22433A9FDE86}" destId="{D63F9C10-CCBA-4FFD-89D5-C360285F0ABB}" srcOrd="0" destOrd="0" presId="urn:microsoft.com/office/officeart/2008/layout/LinedList"/>
    <dgm:cxn modelId="{328F4355-3C84-410E-A2DF-D8EDD75088CA}" type="presParOf" srcId="{BCFEF122-8F03-4CEB-846B-22433A9FDE86}" destId="{A41CD0E2-115E-4F56-AFA4-5B18B78C0587}" srcOrd="1" destOrd="0" presId="urn:microsoft.com/office/officeart/2008/layout/LinedList"/>
    <dgm:cxn modelId="{693AA6E2-18A0-4CD6-96A7-3F47E5C59474}" type="presParOf" srcId="{53A5CC2E-BEE4-4EA7-8747-3654DBB72A0A}" destId="{6A00D91F-1175-45C1-B6DB-E8CBA5700F11}" srcOrd="2" destOrd="0" presId="urn:microsoft.com/office/officeart/2008/layout/LinedList"/>
    <dgm:cxn modelId="{028802E1-636B-4ED0-B1D1-9961212624EC}" type="presParOf" srcId="{53A5CC2E-BEE4-4EA7-8747-3654DBB72A0A}" destId="{8057F3CA-155D-4DEB-8B70-43C00470B0FC}" srcOrd="3" destOrd="0" presId="urn:microsoft.com/office/officeart/2008/layout/LinedList"/>
    <dgm:cxn modelId="{7F9D8C51-C15C-4316-B12A-A5EF63566CCF}" type="presParOf" srcId="{8057F3CA-155D-4DEB-8B70-43C00470B0FC}" destId="{70E1CC31-CECE-4E9F-90A4-059934604F03}" srcOrd="0" destOrd="0" presId="urn:microsoft.com/office/officeart/2008/layout/LinedList"/>
    <dgm:cxn modelId="{2312AE37-A8A0-4F16-B33C-960CFA796AAB}" type="presParOf" srcId="{8057F3CA-155D-4DEB-8B70-43C00470B0FC}" destId="{3AFECAB9-D58C-48D3-87CB-3B8DFADBA9CA}" srcOrd="1" destOrd="0" presId="urn:microsoft.com/office/officeart/2008/layout/LinedList"/>
    <dgm:cxn modelId="{AEF7FCFA-85F2-4CFC-99FF-C20BF792AE05}" type="presParOf" srcId="{53A5CC2E-BEE4-4EA7-8747-3654DBB72A0A}" destId="{F9E9F536-C72F-4C74-BCA7-B5745BEEB3B4}" srcOrd="4" destOrd="0" presId="urn:microsoft.com/office/officeart/2008/layout/LinedList"/>
    <dgm:cxn modelId="{DC1F3277-579B-48A4-BB6A-D08225FB3740}" type="presParOf" srcId="{53A5CC2E-BEE4-4EA7-8747-3654DBB72A0A}" destId="{E17CA1F3-29D4-4B8C-9144-0E209A6E8823}" srcOrd="5" destOrd="0" presId="urn:microsoft.com/office/officeart/2008/layout/LinedList"/>
    <dgm:cxn modelId="{D4EF2E0B-FDC6-4287-BD8E-CCB1C1C5E405}" type="presParOf" srcId="{E17CA1F3-29D4-4B8C-9144-0E209A6E8823}" destId="{0061279F-C75F-4F38-B656-77F4ED43A7CA}" srcOrd="0" destOrd="0" presId="urn:microsoft.com/office/officeart/2008/layout/LinedList"/>
    <dgm:cxn modelId="{5F662D3F-0656-494C-BE0E-C7022F6A5DB6}" type="presParOf" srcId="{E17CA1F3-29D4-4B8C-9144-0E209A6E8823}" destId="{E5B5F979-228E-4700-8235-065B0F12F932}" srcOrd="1" destOrd="0" presId="urn:microsoft.com/office/officeart/2008/layout/LinedList"/>
    <dgm:cxn modelId="{05296050-FA86-492B-9BAE-C41DEC54FB5F}" type="presParOf" srcId="{53A5CC2E-BEE4-4EA7-8747-3654DBB72A0A}" destId="{E419FF26-5875-441A-BF8F-003E26B2A624}" srcOrd="6" destOrd="0" presId="urn:microsoft.com/office/officeart/2008/layout/LinedList"/>
    <dgm:cxn modelId="{EE6441A3-5643-4458-A12C-8D816D28197A}" type="presParOf" srcId="{53A5CC2E-BEE4-4EA7-8747-3654DBB72A0A}" destId="{2F853F9D-E4B1-4307-9EFF-64FE86A51181}" srcOrd="7" destOrd="0" presId="urn:microsoft.com/office/officeart/2008/layout/LinedList"/>
    <dgm:cxn modelId="{84E6FEB5-26B6-4DAE-8462-E1372A218CB9}" type="presParOf" srcId="{2F853F9D-E4B1-4307-9EFF-64FE86A51181}" destId="{F29925CD-380C-401A-9619-DAC1F2B9D5F2}" srcOrd="0" destOrd="0" presId="urn:microsoft.com/office/officeart/2008/layout/LinedList"/>
    <dgm:cxn modelId="{691A0FBD-D941-44D9-818C-E7DAAFDFE84D}" type="presParOf" srcId="{2F853F9D-E4B1-4307-9EFF-64FE86A51181}" destId="{73F51B60-1A58-4F9E-83B2-83B89184C04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DF6AD7-128F-4CDA-9BA8-01E7DC73731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8D9FBBD-11CF-4B64-89DD-A506A5AF84CC}">
      <dgm:prSet/>
      <dgm:spPr/>
      <dgm:t>
        <a:bodyPr/>
        <a:lstStyle/>
        <a:p>
          <a:r>
            <a:rPr lang="en-GB" dirty="0"/>
            <a:t>Axis I – Clinical syndrome: alcohol abuse</a:t>
          </a:r>
          <a:endParaRPr lang="en-US" dirty="0"/>
        </a:p>
      </dgm:t>
    </dgm:pt>
    <dgm:pt modelId="{D10C891D-D55F-4F22-A2E5-5340CBF6193A}" type="parTrans" cxnId="{53A85497-0C3E-4FEB-AFAB-8ABD6A2E0FDC}">
      <dgm:prSet/>
      <dgm:spPr/>
      <dgm:t>
        <a:bodyPr/>
        <a:lstStyle/>
        <a:p>
          <a:endParaRPr lang="en-US"/>
        </a:p>
      </dgm:t>
    </dgm:pt>
    <dgm:pt modelId="{4C1432BF-CD7E-450D-9F28-57583C409ABB}" type="sibTrans" cxnId="{53A85497-0C3E-4FEB-AFAB-8ABD6A2E0FDC}">
      <dgm:prSet/>
      <dgm:spPr/>
      <dgm:t>
        <a:bodyPr/>
        <a:lstStyle/>
        <a:p>
          <a:endParaRPr lang="en-US"/>
        </a:p>
      </dgm:t>
    </dgm:pt>
    <dgm:pt modelId="{F7AA9E0C-771F-4906-849C-77B62C341A61}">
      <dgm:prSet/>
      <dgm:spPr/>
      <dgm:t>
        <a:bodyPr/>
        <a:lstStyle/>
        <a:p>
          <a:r>
            <a:rPr lang="en-GB"/>
            <a:t>Axis II – Personality disorder: paranoid personality</a:t>
          </a:r>
          <a:endParaRPr lang="en-US"/>
        </a:p>
      </dgm:t>
    </dgm:pt>
    <dgm:pt modelId="{685A85D0-8B7F-461A-A2C1-F60B28E9325A}" type="parTrans" cxnId="{E514405B-F3DA-4D5B-9310-C8A6884FCDFE}">
      <dgm:prSet/>
      <dgm:spPr/>
      <dgm:t>
        <a:bodyPr/>
        <a:lstStyle/>
        <a:p>
          <a:endParaRPr lang="en-US"/>
        </a:p>
      </dgm:t>
    </dgm:pt>
    <dgm:pt modelId="{28B64A75-953F-41C2-A6E0-D0B5EF67F8C1}" type="sibTrans" cxnId="{E514405B-F3DA-4D5B-9310-C8A6884FCDFE}">
      <dgm:prSet/>
      <dgm:spPr/>
      <dgm:t>
        <a:bodyPr/>
        <a:lstStyle/>
        <a:p>
          <a:endParaRPr lang="en-US"/>
        </a:p>
      </dgm:t>
    </dgm:pt>
    <dgm:pt modelId="{1BB050C5-B1AB-4293-8EBA-1042937D00DA}">
      <dgm:prSet/>
      <dgm:spPr/>
      <dgm:t>
        <a:bodyPr/>
        <a:lstStyle/>
        <a:p>
          <a:r>
            <a:rPr lang="en-GB"/>
            <a:t>Axis III – Physical disorder: cirrhosis</a:t>
          </a:r>
          <a:endParaRPr lang="en-US"/>
        </a:p>
      </dgm:t>
    </dgm:pt>
    <dgm:pt modelId="{C524095C-121E-4A7E-9BFC-111309C8AA11}" type="parTrans" cxnId="{72318F4F-D24A-4758-9EB2-5F7FDFD96A69}">
      <dgm:prSet/>
      <dgm:spPr/>
      <dgm:t>
        <a:bodyPr/>
        <a:lstStyle/>
        <a:p>
          <a:endParaRPr lang="en-US"/>
        </a:p>
      </dgm:t>
    </dgm:pt>
    <dgm:pt modelId="{742CEBCB-19DB-46AA-AD7A-ECA68BC40BA7}" type="sibTrans" cxnId="{72318F4F-D24A-4758-9EB2-5F7FDFD96A69}">
      <dgm:prSet/>
      <dgm:spPr/>
      <dgm:t>
        <a:bodyPr/>
        <a:lstStyle/>
        <a:p>
          <a:endParaRPr lang="en-US"/>
        </a:p>
      </dgm:t>
    </dgm:pt>
    <dgm:pt modelId="{43B0C967-FA50-473E-B9B9-8803B3C48948}">
      <dgm:prSet/>
      <dgm:spPr/>
      <dgm:t>
        <a:bodyPr/>
        <a:lstStyle/>
        <a:p>
          <a:r>
            <a:rPr lang="en-GB"/>
            <a:t>Axis IV – Psychosocial and environmental problems: (1) problems with primary support group (divorce). (2) Occupational problems</a:t>
          </a:r>
          <a:endParaRPr lang="en-US"/>
        </a:p>
      </dgm:t>
    </dgm:pt>
    <dgm:pt modelId="{77605CBB-7E61-408C-8799-95FED0F760E7}" type="parTrans" cxnId="{ADA5C3AC-F0F6-4201-91AE-F60B12BAA4E0}">
      <dgm:prSet/>
      <dgm:spPr/>
      <dgm:t>
        <a:bodyPr/>
        <a:lstStyle/>
        <a:p>
          <a:endParaRPr lang="en-US"/>
        </a:p>
      </dgm:t>
    </dgm:pt>
    <dgm:pt modelId="{BBA394E9-6657-481F-8BD5-2B026C476B7C}" type="sibTrans" cxnId="{ADA5C3AC-F0F6-4201-91AE-F60B12BAA4E0}">
      <dgm:prSet/>
      <dgm:spPr/>
      <dgm:t>
        <a:bodyPr/>
        <a:lstStyle/>
        <a:p>
          <a:endParaRPr lang="en-US"/>
        </a:p>
      </dgm:t>
    </dgm:pt>
    <dgm:pt modelId="{8E036904-E846-4702-99C7-02288BF6B810}">
      <dgm:prSet/>
      <dgm:spPr/>
      <dgm:t>
        <a:bodyPr/>
        <a:lstStyle/>
        <a:p>
          <a:r>
            <a:rPr lang="en-GB"/>
            <a:t>Axis V – Current GAF, 54</a:t>
          </a:r>
          <a:endParaRPr lang="en-US"/>
        </a:p>
      </dgm:t>
    </dgm:pt>
    <dgm:pt modelId="{55740227-8F48-4C84-8901-A2775E47EE88}" type="parTrans" cxnId="{70B59183-3A1A-4D58-826E-2F67AA9365A6}">
      <dgm:prSet/>
      <dgm:spPr/>
      <dgm:t>
        <a:bodyPr/>
        <a:lstStyle/>
        <a:p>
          <a:endParaRPr lang="en-US"/>
        </a:p>
      </dgm:t>
    </dgm:pt>
    <dgm:pt modelId="{D31CFE1B-D921-47B4-A676-5B738E3C90C0}" type="sibTrans" cxnId="{70B59183-3A1A-4D58-826E-2F67AA9365A6}">
      <dgm:prSet/>
      <dgm:spPr/>
      <dgm:t>
        <a:bodyPr/>
        <a:lstStyle/>
        <a:p>
          <a:endParaRPr lang="en-US"/>
        </a:p>
      </dgm:t>
    </dgm:pt>
    <dgm:pt modelId="{071F7FE2-D3A6-432C-B3C9-F97B23161374}" type="pres">
      <dgm:prSet presAssocID="{6DDF6AD7-128F-4CDA-9BA8-01E7DC73731F}" presName="linear" presStyleCnt="0">
        <dgm:presLayoutVars>
          <dgm:animLvl val="lvl"/>
          <dgm:resizeHandles val="exact"/>
        </dgm:presLayoutVars>
      </dgm:prSet>
      <dgm:spPr/>
    </dgm:pt>
    <dgm:pt modelId="{5E4C1C0B-9DEB-47E6-B47F-81B6404DAF85}" type="pres">
      <dgm:prSet presAssocID="{78D9FBBD-11CF-4B64-89DD-A506A5AF84CC}" presName="parentText" presStyleLbl="node1" presStyleIdx="0" presStyleCnt="5">
        <dgm:presLayoutVars>
          <dgm:chMax val="0"/>
          <dgm:bulletEnabled val="1"/>
        </dgm:presLayoutVars>
      </dgm:prSet>
      <dgm:spPr/>
    </dgm:pt>
    <dgm:pt modelId="{2D2BAAA8-D7C4-4798-8B06-F5CB0CC6733D}" type="pres">
      <dgm:prSet presAssocID="{4C1432BF-CD7E-450D-9F28-57583C409ABB}" presName="spacer" presStyleCnt="0"/>
      <dgm:spPr/>
    </dgm:pt>
    <dgm:pt modelId="{94466BBB-7195-40A1-AE28-117D7E4ECC88}" type="pres">
      <dgm:prSet presAssocID="{F7AA9E0C-771F-4906-849C-77B62C341A61}" presName="parentText" presStyleLbl="node1" presStyleIdx="1" presStyleCnt="5">
        <dgm:presLayoutVars>
          <dgm:chMax val="0"/>
          <dgm:bulletEnabled val="1"/>
        </dgm:presLayoutVars>
      </dgm:prSet>
      <dgm:spPr/>
    </dgm:pt>
    <dgm:pt modelId="{637818B9-B636-47AF-B0E3-D69C0567E47D}" type="pres">
      <dgm:prSet presAssocID="{28B64A75-953F-41C2-A6E0-D0B5EF67F8C1}" presName="spacer" presStyleCnt="0"/>
      <dgm:spPr/>
    </dgm:pt>
    <dgm:pt modelId="{60C682F4-831B-447E-9717-B39B50DB159B}" type="pres">
      <dgm:prSet presAssocID="{1BB050C5-B1AB-4293-8EBA-1042937D00DA}" presName="parentText" presStyleLbl="node1" presStyleIdx="2" presStyleCnt="5">
        <dgm:presLayoutVars>
          <dgm:chMax val="0"/>
          <dgm:bulletEnabled val="1"/>
        </dgm:presLayoutVars>
      </dgm:prSet>
      <dgm:spPr/>
    </dgm:pt>
    <dgm:pt modelId="{0C6F667B-2C4E-47A5-AC09-A773116403D4}" type="pres">
      <dgm:prSet presAssocID="{742CEBCB-19DB-46AA-AD7A-ECA68BC40BA7}" presName="spacer" presStyleCnt="0"/>
      <dgm:spPr/>
    </dgm:pt>
    <dgm:pt modelId="{A73290B0-393B-4FC9-9844-07DBE18901CB}" type="pres">
      <dgm:prSet presAssocID="{43B0C967-FA50-473E-B9B9-8803B3C48948}" presName="parentText" presStyleLbl="node1" presStyleIdx="3" presStyleCnt="5">
        <dgm:presLayoutVars>
          <dgm:chMax val="0"/>
          <dgm:bulletEnabled val="1"/>
        </dgm:presLayoutVars>
      </dgm:prSet>
      <dgm:spPr/>
    </dgm:pt>
    <dgm:pt modelId="{8D324577-8021-49E2-9706-A000D86C512B}" type="pres">
      <dgm:prSet presAssocID="{BBA394E9-6657-481F-8BD5-2B026C476B7C}" presName="spacer" presStyleCnt="0"/>
      <dgm:spPr/>
    </dgm:pt>
    <dgm:pt modelId="{A72934AF-4D32-4A37-A42C-BBDE27BF71E1}" type="pres">
      <dgm:prSet presAssocID="{8E036904-E846-4702-99C7-02288BF6B810}" presName="parentText" presStyleLbl="node1" presStyleIdx="4" presStyleCnt="5">
        <dgm:presLayoutVars>
          <dgm:chMax val="0"/>
          <dgm:bulletEnabled val="1"/>
        </dgm:presLayoutVars>
      </dgm:prSet>
      <dgm:spPr/>
    </dgm:pt>
  </dgm:ptLst>
  <dgm:cxnLst>
    <dgm:cxn modelId="{2B4A233E-7696-4FEF-A60B-29DA1B2FB164}" type="presOf" srcId="{78D9FBBD-11CF-4B64-89DD-A506A5AF84CC}" destId="{5E4C1C0B-9DEB-47E6-B47F-81B6404DAF85}" srcOrd="0" destOrd="0" presId="urn:microsoft.com/office/officeart/2005/8/layout/vList2"/>
    <dgm:cxn modelId="{E514405B-F3DA-4D5B-9310-C8A6884FCDFE}" srcId="{6DDF6AD7-128F-4CDA-9BA8-01E7DC73731F}" destId="{F7AA9E0C-771F-4906-849C-77B62C341A61}" srcOrd="1" destOrd="0" parTransId="{685A85D0-8B7F-461A-A2C1-F60B28E9325A}" sibTransId="{28B64A75-953F-41C2-A6E0-D0B5EF67F8C1}"/>
    <dgm:cxn modelId="{6BA4086C-3FA3-4D4C-B840-C7C66FD7C58A}" type="presOf" srcId="{43B0C967-FA50-473E-B9B9-8803B3C48948}" destId="{A73290B0-393B-4FC9-9844-07DBE18901CB}" srcOrd="0" destOrd="0" presId="urn:microsoft.com/office/officeart/2005/8/layout/vList2"/>
    <dgm:cxn modelId="{D2D8656E-141E-47AC-A55A-6F4C9FF5D049}" type="presOf" srcId="{6DDF6AD7-128F-4CDA-9BA8-01E7DC73731F}" destId="{071F7FE2-D3A6-432C-B3C9-F97B23161374}" srcOrd="0" destOrd="0" presId="urn:microsoft.com/office/officeart/2005/8/layout/vList2"/>
    <dgm:cxn modelId="{72318F4F-D24A-4758-9EB2-5F7FDFD96A69}" srcId="{6DDF6AD7-128F-4CDA-9BA8-01E7DC73731F}" destId="{1BB050C5-B1AB-4293-8EBA-1042937D00DA}" srcOrd="2" destOrd="0" parTransId="{C524095C-121E-4A7E-9BFC-111309C8AA11}" sibTransId="{742CEBCB-19DB-46AA-AD7A-ECA68BC40BA7}"/>
    <dgm:cxn modelId="{AC277052-A41A-45F1-9D04-85FC053F4040}" type="presOf" srcId="{1BB050C5-B1AB-4293-8EBA-1042937D00DA}" destId="{60C682F4-831B-447E-9717-B39B50DB159B}" srcOrd="0" destOrd="0" presId="urn:microsoft.com/office/officeart/2005/8/layout/vList2"/>
    <dgm:cxn modelId="{9AC98983-D770-4BF7-812A-D808D0B0641D}" type="presOf" srcId="{8E036904-E846-4702-99C7-02288BF6B810}" destId="{A72934AF-4D32-4A37-A42C-BBDE27BF71E1}" srcOrd="0" destOrd="0" presId="urn:microsoft.com/office/officeart/2005/8/layout/vList2"/>
    <dgm:cxn modelId="{70B59183-3A1A-4D58-826E-2F67AA9365A6}" srcId="{6DDF6AD7-128F-4CDA-9BA8-01E7DC73731F}" destId="{8E036904-E846-4702-99C7-02288BF6B810}" srcOrd="4" destOrd="0" parTransId="{55740227-8F48-4C84-8901-A2775E47EE88}" sibTransId="{D31CFE1B-D921-47B4-A676-5B738E3C90C0}"/>
    <dgm:cxn modelId="{53A85497-0C3E-4FEB-AFAB-8ABD6A2E0FDC}" srcId="{6DDF6AD7-128F-4CDA-9BA8-01E7DC73731F}" destId="{78D9FBBD-11CF-4B64-89DD-A506A5AF84CC}" srcOrd="0" destOrd="0" parTransId="{D10C891D-D55F-4F22-A2E5-5340CBF6193A}" sibTransId="{4C1432BF-CD7E-450D-9F28-57583C409ABB}"/>
    <dgm:cxn modelId="{6B53BF9F-22B0-4E0D-A347-4C62E3220DCD}" type="presOf" srcId="{F7AA9E0C-771F-4906-849C-77B62C341A61}" destId="{94466BBB-7195-40A1-AE28-117D7E4ECC88}" srcOrd="0" destOrd="0" presId="urn:microsoft.com/office/officeart/2005/8/layout/vList2"/>
    <dgm:cxn modelId="{ADA5C3AC-F0F6-4201-91AE-F60B12BAA4E0}" srcId="{6DDF6AD7-128F-4CDA-9BA8-01E7DC73731F}" destId="{43B0C967-FA50-473E-B9B9-8803B3C48948}" srcOrd="3" destOrd="0" parTransId="{77605CBB-7E61-408C-8799-95FED0F760E7}" sibTransId="{BBA394E9-6657-481F-8BD5-2B026C476B7C}"/>
    <dgm:cxn modelId="{38E18397-1CEE-4577-A89A-B45819930B0B}" type="presParOf" srcId="{071F7FE2-D3A6-432C-B3C9-F97B23161374}" destId="{5E4C1C0B-9DEB-47E6-B47F-81B6404DAF85}" srcOrd="0" destOrd="0" presId="urn:microsoft.com/office/officeart/2005/8/layout/vList2"/>
    <dgm:cxn modelId="{475547CD-8140-4269-BAF2-24AC3164876F}" type="presParOf" srcId="{071F7FE2-D3A6-432C-B3C9-F97B23161374}" destId="{2D2BAAA8-D7C4-4798-8B06-F5CB0CC6733D}" srcOrd="1" destOrd="0" presId="urn:microsoft.com/office/officeart/2005/8/layout/vList2"/>
    <dgm:cxn modelId="{B4782BC8-D08F-4084-9D51-08043D594093}" type="presParOf" srcId="{071F7FE2-D3A6-432C-B3C9-F97B23161374}" destId="{94466BBB-7195-40A1-AE28-117D7E4ECC88}" srcOrd="2" destOrd="0" presId="urn:microsoft.com/office/officeart/2005/8/layout/vList2"/>
    <dgm:cxn modelId="{FF43AC09-89E2-4256-84BA-004A8ACB8731}" type="presParOf" srcId="{071F7FE2-D3A6-432C-B3C9-F97B23161374}" destId="{637818B9-B636-47AF-B0E3-D69C0567E47D}" srcOrd="3" destOrd="0" presId="urn:microsoft.com/office/officeart/2005/8/layout/vList2"/>
    <dgm:cxn modelId="{00E54EB8-FEA1-492E-84A1-F8D324BFD12B}" type="presParOf" srcId="{071F7FE2-D3A6-432C-B3C9-F97B23161374}" destId="{60C682F4-831B-447E-9717-B39B50DB159B}" srcOrd="4" destOrd="0" presId="urn:microsoft.com/office/officeart/2005/8/layout/vList2"/>
    <dgm:cxn modelId="{427FC151-F2DA-4CC1-87CD-9D011FECC61D}" type="presParOf" srcId="{071F7FE2-D3A6-432C-B3C9-F97B23161374}" destId="{0C6F667B-2C4E-47A5-AC09-A773116403D4}" srcOrd="5" destOrd="0" presId="urn:microsoft.com/office/officeart/2005/8/layout/vList2"/>
    <dgm:cxn modelId="{123821F7-280A-4E88-A3CF-9E4247664421}" type="presParOf" srcId="{071F7FE2-D3A6-432C-B3C9-F97B23161374}" destId="{A73290B0-393B-4FC9-9844-07DBE18901CB}" srcOrd="6" destOrd="0" presId="urn:microsoft.com/office/officeart/2005/8/layout/vList2"/>
    <dgm:cxn modelId="{F3D87389-8FA3-4034-8B19-7DF6A8411C68}" type="presParOf" srcId="{071F7FE2-D3A6-432C-B3C9-F97B23161374}" destId="{8D324577-8021-49E2-9706-A000D86C512B}" srcOrd="7" destOrd="0" presId="urn:microsoft.com/office/officeart/2005/8/layout/vList2"/>
    <dgm:cxn modelId="{E0D64DA7-BAD4-4598-AA37-7CBA541F0CDF}" type="presParOf" srcId="{071F7FE2-D3A6-432C-B3C9-F97B23161374}" destId="{A72934AF-4D32-4A37-A42C-BBDE27BF71E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BE04A4F-088D-4274-BF5C-F9923D22625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CACDE76-F44D-4E3A-BBFC-57B8DF164700}">
      <dgm:prSet/>
      <dgm:spPr/>
      <dgm:t>
        <a:bodyPr/>
        <a:lstStyle/>
        <a:p>
          <a:r>
            <a:rPr lang="en-GB"/>
            <a:t>The multiaxial (5 axes) system has been dropped.</a:t>
          </a:r>
          <a:endParaRPr lang="en-US"/>
        </a:p>
      </dgm:t>
    </dgm:pt>
    <dgm:pt modelId="{2E2467D6-163F-465E-92F7-B4C0B75CF71E}" type="parTrans" cxnId="{2C13A55E-177F-4065-A818-5A088410FB20}">
      <dgm:prSet/>
      <dgm:spPr/>
      <dgm:t>
        <a:bodyPr/>
        <a:lstStyle/>
        <a:p>
          <a:endParaRPr lang="en-US"/>
        </a:p>
      </dgm:t>
    </dgm:pt>
    <dgm:pt modelId="{3240EFF9-F6E1-4641-BA4C-EA6144EE7106}" type="sibTrans" cxnId="{2C13A55E-177F-4065-A818-5A088410FB20}">
      <dgm:prSet/>
      <dgm:spPr/>
      <dgm:t>
        <a:bodyPr/>
        <a:lstStyle/>
        <a:p>
          <a:endParaRPr lang="en-US"/>
        </a:p>
      </dgm:t>
    </dgm:pt>
    <dgm:pt modelId="{39817DF0-AEC4-47B0-B5C3-8FCC1AE28EF5}">
      <dgm:prSet/>
      <dgm:spPr/>
      <dgm:t>
        <a:bodyPr/>
        <a:lstStyle/>
        <a:p>
          <a:r>
            <a:rPr lang="en-GB"/>
            <a:t>The global assessment of functioning (Axis 5) is no longer used.</a:t>
          </a:r>
          <a:endParaRPr lang="en-US"/>
        </a:p>
      </dgm:t>
    </dgm:pt>
    <dgm:pt modelId="{1CF761F6-C19E-4CFB-A99E-C28B299D9D5E}" type="parTrans" cxnId="{002EAB9A-6CD2-4EE4-9053-DA0AE57B37C0}">
      <dgm:prSet/>
      <dgm:spPr/>
      <dgm:t>
        <a:bodyPr/>
        <a:lstStyle/>
        <a:p>
          <a:endParaRPr lang="en-US"/>
        </a:p>
      </dgm:t>
    </dgm:pt>
    <dgm:pt modelId="{5CF725E2-E070-4ED3-9A4C-52BE8E90ED9B}" type="sibTrans" cxnId="{002EAB9A-6CD2-4EE4-9053-DA0AE57B37C0}">
      <dgm:prSet/>
      <dgm:spPr/>
      <dgm:t>
        <a:bodyPr/>
        <a:lstStyle/>
        <a:p>
          <a:endParaRPr lang="en-US"/>
        </a:p>
      </dgm:t>
    </dgm:pt>
    <dgm:pt modelId="{A083E4E7-C6BA-4ED6-BAAC-A32D51834B66}">
      <dgm:prSet/>
      <dgm:spPr/>
      <dgm:t>
        <a:bodyPr/>
        <a:lstStyle/>
        <a:p>
          <a:r>
            <a:rPr lang="en-GB"/>
            <a:t>There has been an attempt to increase the accuracy of diagnosis for people from all cultural backgrounds.</a:t>
          </a:r>
          <a:endParaRPr lang="en-US"/>
        </a:p>
      </dgm:t>
    </dgm:pt>
    <dgm:pt modelId="{C93A5A13-256E-49EC-9658-CBAAECBC1999}" type="parTrans" cxnId="{35DEF197-7C31-4E92-9647-89D2AFE911B8}">
      <dgm:prSet/>
      <dgm:spPr/>
      <dgm:t>
        <a:bodyPr/>
        <a:lstStyle/>
        <a:p>
          <a:endParaRPr lang="en-US"/>
        </a:p>
      </dgm:t>
    </dgm:pt>
    <dgm:pt modelId="{4E1AC1C5-69AD-4517-AFF7-40709E1B9B43}" type="sibTrans" cxnId="{35DEF197-7C31-4E92-9647-89D2AFE911B8}">
      <dgm:prSet/>
      <dgm:spPr/>
      <dgm:t>
        <a:bodyPr/>
        <a:lstStyle/>
        <a:p>
          <a:endParaRPr lang="en-US"/>
        </a:p>
      </dgm:t>
    </dgm:pt>
    <dgm:pt modelId="{D66CC29D-5FC8-4C95-AE4A-B9B18C9BFAE4}" type="pres">
      <dgm:prSet presAssocID="{3BE04A4F-088D-4274-BF5C-F9923D226255}" presName="linear" presStyleCnt="0">
        <dgm:presLayoutVars>
          <dgm:animLvl val="lvl"/>
          <dgm:resizeHandles val="exact"/>
        </dgm:presLayoutVars>
      </dgm:prSet>
      <dgm:spPr/>
    </dgm:pt>
    <dgm:pt modelId="{842F1CBB-B3FF-4F58-ABF3-4BC69A8FEE6C}" type="pres">
      <dgm:prSet presAssocID="{FCACDE76-F44D-4E3A-BBFC-57B8DF164700}" presName="parentText" presStyleLbl="node1" presStyleIdx="0" presStyleCnt="3">
        <dgm:presLayoutVars>
          <dgm:chMax val="0"/>
          <dgm:bulletEnabled val="1"/>
        </dgm:presLayoutVars>
      </dgm:prSet>
      <dgm:spPr/>
    </dgm:pt>
    <dgm:pt modelId="{98052EF2-B8D9-44DE-A697-2D964A18A80C}" type="pres">
      <dgm:prSet presAssocID="{3240EFF9-F6E1-4641-BA4C-EA6144EE7106}" presName="spacer" presStyleCnt="0"/>
      <dgm:spPr/>
    </dgm:pt>
    <dgm:pt modelId="{4CFD0614-5DF2-48AB-B62C-53C5B6B59518}" type="pres">
      <dgm:prSet presAssocID="{39817DF0-AEC4-47B0-B5C3-8FCC1AE28EF5}" presName="parentText" presStyleLbl="node1" presStyleIdx="1" presStyleCnt="3">
        <dgm:presLayoutVars>
          <dgm:chMax val="0"/>
          <dgm:bulletEnabled val="1"/>
        </dgm:presLayoutVars>
      </dgm:prSet>
      <dgm:spPr/>
    </dgm:pt>
    <dgm:pt modelId="{2F023653-A6AB-4CF3-A88B-1134F7AEA7F2}" type="pres">
      <dgm:prSet presAssocID="{5CF725E2-E070-4ED3-9A4C-52BE8E90ED9B}" presName="spacer" presStyleCnt="0"/>
      <dgm:spPr/>
    </dgm:pt>
    <dgm:pt modelId="{B06647C5-A8CD-4E97-B0F5-EA63F354D4C4}" type="pres">
      <dgm:prSet presAssocID="{A083E4E7-C6BA-4ED6-BAAC-A32D51834B66}" presName="parentText" presStyleLbl="node1" presStyleIdx="2" presStyleCnt="3">
        <dgm:presLayoutVars>
          <dgm:chMax val="0"/>
          <dgm:bulletEnabled val="1"/>
        </dgm:presLayoutVars>
      </dgm:prSet>
      <dgm:spPr/>
    </dgm:pt>
  </dgm:ptLst>
  <dgm:cxnLst>
    <dgm:cxn modelId="{2C13A55E-177F-4065-A818-5A088410FB20}" srcId="{3BE04A4F-088D-4274-BF5C-F9923D226255}" destId="{FCACDE76-F44D-4E3A-BBFC-57B8DF164700}" srcOrd="0" destOrd="0" parTransId="{2E2467D6-163F-465E-92F7-B4C0B75CF71E}" sibTransId="{3240EFF9-F6E1-4641-BA4C-EA6144EE7106}"/>
    <dgm:cxn modelId="{63279944-5167-4E4E-AA76-656C5A385F8C}" type="presOf" srcId="{39817DF0-AEC4-47B0-B5C3-8FCC1AE28EF5}" destId="{4CFD0614-5DF2-48AB-B62C-53C5B6B59518}" srcOrd="0" destOrd="0" presId="urn:microsoft.com/office/officeart/2005/8/layout/vList2"/>
    <dgm:cxn modelId="{0F47C074-0126-4136-AD5D-2BE279298BEE}" type="presOf" srcId="{3BE04A4F-088D-4274-BF5C-F9923D226255}" destId="{D66CC29D-5FC8-4C95-AE4A-B9B18C9BFAE4}" srcOrd="0" destOrd="0" presId="urn:microsoft.com/office/officeart/2005/8/layout/vList2"/>
    <dgm:cxn modelId="{35DEF197-7C31-4E92-9647-89D2AFE911B8}" srcId="{3BE04A4F-088D-4274-BF5C-F9923D226255}" destId="{A083E4E7-C6BA-4ED6-BAAC-A32D51834B66}" srcOrd="2" destOrd="0" parTransId="{C93A5A13-256E-49EC-9658-CBAAECBC1999}" sibTransId="{4E1AC1C5-69AD-4517-AFF7-40709E1B9B43}"/>
    <dgm:cxn modelId="{002EAB9A-6CD2-4EE4-9053-DA0AE57B37C0}" srcId="{3BE04A4F-088D-4274-BF5C-F9923D226255}" destId="{39817DF0-AEC4-47B0-B5C3-8FCC1AE28EF5}" srcOrd="1" destOrd="0" parTransId="{1CF761F6-C19E-4CFB-A99E-C28B299D9D5E}" sibTransId="{5CF725E2-E070-4ED3-9A4C-52BE8E90ED9B}"/>
    <dgm:cxn modelId="{1DF8C0C3-4878-45A9-B295-6A7904C1DC74}" type="presOf" srcId="{FCACDE76-F44D-4E3A-BBFC-57B8DF164700}" destId="{842F1CBB-B3FF-4F58-ABF3-4BC69A8FEE6C}" srcOrd="0" destOrd="0" presId="urn:microsoft.com/office/officeart/2005/8/layout/vList2"/>
    <dgm:cxn modelId="{2F4C7CCD-7FB7-410E-A2CF-C85F589E9CF6}" type="presOf" srcId="{A083E4E7-C6BA-4ED6-BAAC-A32D51834B66}" destId="{B06647C5-A8CD-4E97-B0F5-EA63F354D4C4}" srcOrd="0" destOrd="0" presId="urn:microsoft.com/office/officeart/2005/8/layout/vList2"/>
    <dgm:cxn modelId="{873D1D3B-8AA6-41BD-B0EB-8EFB328CCCE1}" type="presParOf" srcId="{D66CC29D-5FC8-4C95-AE4A-B9B18C9BFAE4}" destId="{842F1CBB-B3FF-4F58-ABF3-4BC69A8FEE6C}" srcOrd="0" destOrd="0" presId="urn:microsoft.com/office/officeart/2005/8/layout/vList2"/>
    <dgm:cxn modelId="{9523F27D-4BA1-4D4E-83F7-2CD17E64F707}" type="presParOf" srcId="{D66CC29D-5FC8-4C95-AE4A-B9B18C9BFAE4}" destId="{98052EF2-B8D9-44DE-A697-2D964A18A80C}" srcOrd="1" destOrd="0" presId="urn:microsoft.com/office/officeart/2005/8/layout/vList2"/>
    <dgm:cxn modelId="{09EE29C6-E770-4E9F-96BC-5188EA26BE10}" type="presParOf" srcId="{D66CC29D-5FC8-4C95-AE4A-B9B18C9BFAE4}" destId="{4CFD0614-5DF2-48AB-B62C-53C5B6B59518}" srcOrd="2" destOrd="0" presId="urn:microsoft.com/office/officeart/2005/8/layout/vList2"/>
    <dgm:cxn modelId="{384E9719-D071-4C87-AB99-999E07BBCCDF}" type="presParOf" srcId="{D66CC29D-5FC8-4C95-AE4A-B9B18C9BFAE4}" destId="{2F023653-A6AB-4CF3-A88B-1134F7AEA7F2}" srcOrd="3" destOrd="0" presId="urn:microsoft.com/office/officeart/2005/8/layout/vList2"/>
    <dgm:cxn modelId="{C53644DD-0D66-4F82-9D69-1C536D4A77A6}" type="presParOf" srcId="{D66CC29D-5FC8-4C95-AE4A-B9B18C9BFAE4}" destId="{B06647C5-A8CD-4E97-B0F5-EA63F354D4C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0D0139-9DAB-48CE-BA07-7BB84E48C1B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A9859A3-C8B3-483F-8831-0611E231A31E}">
      <dgm:prSet/>
      <dgm:spPr/>
      <dgm:t>
        <a:bodyPr/>
        <a:lstStyle/>
        <a:p>
          <a:pPr>
            <a:lnSpc>
              <a:spcPct val="100000"/>
            </a:lnSpc>
          </a:pPr>
          <a:r>
            <a:rPr lang="en-GB" b="1" dirty="0"/>
            <a:t>Research</a:t>
          </a:r>
          <a:r>
            <a:rPr lang="en-GB" dirty="0"/>
            <a:t>:</a:t>
          </a:r>
          <a:endParaRPr lang="en-US" dirty="0"/>
        </a:p>
      </dgm:t>
    </dgm:pt>
    <dgm:pt modelId="{8F3351DA-DAC5-4958-B101-6CF0935382F4}" type="parTrans" cxnId="{D4446040-4B10-4F88-BC74-B438B1A4C1C4}">
      <dgm:prSet/>
      <dgm:spPr/>
      <dgm:t>
        <a:bodyPr/>
        <a:lstStyle/>
        <a:p>
          <a:endParaRPr lang="en-US"/>
        </a:p>
      </dgm:t>
    </dgm:pt>
    <dgm:pt modelId="{19A994C7-0E9D-4D10-8661-326AACA79578}" type="sibTrans" cxnId="{D4446040-4B10-4F88-BC74-B438B1A4C1C4}">
      <dgm:prSet/>
      <dgm:spPr/>
      <dgm:t>
        <a:bodyPr/>
        <a:lstStyle/>
        <a:p>
          <a:endParaRPr lang="en-US"/>
        </a:p>
      </dgm:t>
    </dgm:pt>
    <dgm:pt modelId="{2DB6779A-0177-45D7-9AD0-BC7B79A41F2E}">
      <dgm:prSet/>
      <dgm:spPr/>
      <dgm:t>
        <a:bodyPr/>
        <a:lstStyle/>
        <a:p>
          <a:pPr>
            <a:lnSpc>
              <a:spcPct val="100000"/>
            </a:lnSpc>
          </a:pPr>
          <a:r>
            <a:rPr lang="en-GB"/>
            <a:t>What is the ICD 11?</a:t>
          </a:r>
          <a:endParaRPr lang="en-US"/>
        </a:p>
      </dgm:t>
    </dgm:pt>
    <dgm:pt modelId="{0BC6A1C0-3D4F-4597-86DF-69CA446EDD64}" type="parTrans" cxnId="{DEED8158-45EE-493D-A301-A16171797C20}">
      <dgm:prSet/>
      <dgm:spPr/>
      <dgm:t>
        <a:bodyPr/>
        <a:lstStyle/>
        <a:p>
          <a:endParaRPr lang="en-US"/>
        </a:p>
      </dgm:t>
    </dgm:pt>
    <dgm:pt modelId="{78F1D309-4970-4AE7-9EE3-F9C46B9AD5C3}" type="sibTrans" cxnId="{DEED8158-45EE-493D-A301-A16171797C20}">
      <dgm:prSet/>
      <dgm:spPr/>
      <dgm:t>
        <a:bodyPr/>
        <a:lstStyle/>
        <a:p>
          <a:endParaRPr lang="en-US"/>
        </a:p>
      </dgm:t>
    </dgm:pt>
    <dgm:pt modelId="{3264B8E7-28B0-4931-AE3F-32022586C0D0}">
      <dgm:prSet/>
      <dgm:spPr/>
      <dgm:t>
        <a:bodyPr/>
        <a:lstStyle/>
        <a:p>
          <a:pPr>
            <a:lnSpc>
              <a:spcPct val="100000"/>
            </a:lnSpc>
          </a:pPr>
          <a:r>
            <a:rPr lang="en-GB"/>
            <a:t>When will it be used in the UK?</a:t>
          </a:r>
          <a:endParaRPr lang="en-US"/>
        </a:p>
      </dgm:t>
    </dgm:pt>
    <dgm:pt modelId="{34F1EB1B-9C93-4480-BE8E-376D6A850223}" type="parTrans" cxnId="{B96EBA50-FF13-40D1-A03A-8AEAEC59587F}">
      <dgm:prSet/>
      <dgm:spPr/>
      <dgm:t>
        <a:bodyPr/>
        <a:lstStyle/>
        <a:p>
          <a:endParaRPr lang="en-US"/>
        </a:p>
      </dgm:t>
    </dgm:pt>
    <dgm:pt modelId="{A72A2D91-EBAD-4435-A129-4958FD433FAF}" type="sibTrans" cxnId="{B96EBA50-FF13-40D1-A03A-8AEAEC59587F}">
      <dgm:prSet/>
      <dgm:spPr/>
      <dgm:t>
        <a:bodyPr/>
        <a:lstStyle/>
        <a:p>
          <a:endParaRPr lang="en-US"/>
        </a:p>
      </dgm:t>
    </dgm:pt>
    <dgm:pt modelId="{2C02D225-1A8E-4A4A-97E2-9A5253BC0ED7}" type="pres">
      <dgm:prSet presAssocID="{490D0139-9DAB-48CE-BA07-7BB84E48C1BC}" presName="root" presStyleCnt="0">
        <dgm:presLayoutVars>
          <dgm:dir/>
          <dgm:resizeHandles val="exact"/>
        </dgm:presLayoutVars>
      </dgm:prSet>
      <dgm:spPr/>
    </dgm:pt>
    <dgm:pt modelId="{146D3FDC-EAE0-4F27-9D35-F1836C7F2231}" type="pres">
      <dgm:prSet presAssocID="{CA9859A3-C8B3-483F-8831-0611E231A31E}" presName="compNode" presStyleCnt="0"/>
      <dgm:spPr/>
    </dgm:pt>
    <dgm:pt modelId="{B427DF0C-065E-46CE-AD8D-3CEBDFC395E8}" type="pres">
      <dgm:prSet presAssocID="{CA9859A3-C8B3-483F-8831-0611E231A31E}" presName="bgRect" presStyleLbl="bgShp" presStyleIdx="0" presStyleCnt="3"/>
      <dgm:spPr/>
    </dgm:pt>
    <dgm:pt modelId="{697894FB-C15E-4D40-84F7-CF20441175A7}" type="pres">
      <dgm:prSet presAssocID="{CA9859A3-C8B3-483F-8831-0611E231A3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search"/>
        </a:ext>
      </dgm:extLst>
    </dgm:pt>
    <dgm:pt modelId="{A70D2592-8A5E-42AD-BD7E-BD4A3063F862}" type="pres">
      <dgm:prSet presAssocID="{CA9859A3-C8B3-483F-8831-0611E231A31E}" presName="spaceRect" presStyleCnt="0"/>
      <dgm:spPr/>
    </dgm:pt>
    <dgm:pt modelId="{9B185942-0932-4F10-8460-E533603EDC4A}" type="pres">
      <dgm:prSet presAssocID="{CA9859A3-C8B3-483F-8831-0611E231A31E}" presName="parTx" presStyleLbl="revTx" presStyleIdx="0" presStyleCnt="3">
        <dgm:presLayoutVars>
          <dgm:chMax val="0"/>
          <dgm:chPref val="0"/>
        </dgm:presLayoutVars>
      </dgm:prSet>
      <dgm:spPr/>
    </dgm:pt>
    <dgm:pt modelId="{562F30F7-07D2-4BA5-8A2C-D239C2506BBB}" type="pres">
      <dgm:prSet presAssocID="{19A994C7-0E9D-4D10-8661-326AACA79578}" presName="sibTrans" presStyleCnt="0"/>
      <dgm:spPr/>
    </dgm:pt>
    <dgm:pt modelId="{4DF7BCBA-1916-4F6A-A6CC-F2763EA86B59}" type="pres">
      <dgm:prSet presAssocID="{2DB6779A-0177-45D7-9AD0-BC7B79A41F2E}" presName="compNode" presStyleCnt="0"/>
      <dgm:spPr/>
    </dgm:pt>
    <dgm:pt modelId="{B97B46D3-9D81-4546-B583-E937E64D9C75}" type="pres">
      <dgm:prSet presAssocID="{2DB6779A-0177-45D7-9AD0-BC7B79A41F2E}" presName="bgRect" presStyleLbl="bgShp" presStyleIdx="1" presStyleCnt="3"/>
      <dgm:spPr/>
    </dgm:pt>
    <dgm:pt modelId="{8EF10A89-EC3E-40CB-9C26-78976AA33BCF}" type="pres">
      <dgm:prSet presAssocID="{2DB6779A-0177-45D7-9AD0-BC7B79A41F2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E673E064-C638-4403-BFE4-8315C1E109E6}" type="pres">
      <dgm:prSet presAssocID="{2DB6779A-0177-45D7-9AD0-BC7B79A41F2E}" presName="spaceRect" presStyleCnt="0"/>
      <dgm:spPr/>
    </dgm:pt>
    <dgm:pt modelId="{3D26784A-7E3C-46BB-A9CF-E3FFDEB377C0}" type="pres">
      <dgm:prSet presAssocID="{2DB6779A-0177-45D7-9AD0-BC7B79A41F2E}" presName="parTx" presStyleLbl="revTx" presStyleIdx="1" presStyleCnt="3">
        <dgm:presLayoutVars>
          <dgm:chMax val="0"/>
          <dgm:chPref val="0"/>
        </dgm:presLayoutVars>
      </dgm:prSet>
      <dgm:spPr/>
    </dgm:pt>
    <dgm:pt modelId="{9ABAF8D1-42A5-4369-AF55-412F7EA221F6}" type="pres">
      <dgm:prSet presAssocID="{78F1D309-4970-4AE7-9EE3-F9C46B9AD5C3}" presName="sibTrans" presStyleCnt="0"/>
      <dgm:spPr/>
    </dgm:pt>
    <dgm:pt modelId="{CE5AF697-51BB-45FA-A7A9-4BDFB5F184DD}" type="pres">
      <dgm:prSet presAssocID="{3264B8E7-28B0-4931-AE3F-32022586C0D0}" presName="compNode" presStyleCnt="0"/>
      <dgm:spPr/>
    </dgm:pt>
    <dgm:pt modelId="{E733A3B2-404C-4D94-94BF-50FECAEEFD7A}" type="pres">
      <dgm:prSet presAssocID="{3264B8E7-28B0-4931-AE3F-32022586C0D0}" presName="bgRect" presStyleLbl="bgShp" presStyleIdx="2" presStyleCnt="3"/>
      <dgm:spPr/>
    </dgm:pt>
    <dgm:pt modelId="{7B940B52-73C3-4E5B-9054-3CD7E6DB0333}" type="pres">
      <dgm:prSet presAssocID="{3264B8E7-28B0-4931-AE3F-32022586C0D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ck"/>
        </a:ext>
      </dgm:extLst>
    </dgm:pt>
    <dgm:pt modelId="{5C06725F-F683-4EFC-88E7-9ED84F343AE2}" type="pres">
      <dgm:prSet presAssocID="{3264B8E7-28B0-4931-AE3F-32022586C0D0}" presName="spaceRect" presStyleCnt="0"/>
      <dgm:spPr/>
    </dgm:pt>
    <dgm:pt modelId="{2EEF7BA0-63A1-4A8C-B7CE-EF4A73A029A3}" type="pres">
      <dgm:prSet presAssocID="{3264B8E7-28B0-4931-AE3F-32022586C0D0}" presName="parTx" presStyleLbl="revTx" presStyleIdx="2" presStyleCnt="3">
        <dgm:presLayoutVars>
          <dgm:chMax val="0"/>
          <dgm:chPref val="0"/>
        </dgm:presLayoutVars>
      </dgm:prSet>
      <dgm:spPr/>
    </dgm:pt>
  </dgm:ptLst>
  <dgm:cxnLst>
    <dgm:cxn modelId="{C9BDE030-99A3-49BD-A763-973FE4109914}" type="presOf" srcId="{2DB6779A-0177-45D7-9AD0-BC7B79A41F2E}" destId="{3D26784A-7E3C-46BB-A9CF-E3FFDEB377C0}" srcOrd="0" destOrd="0" presId="urn:microsoft.com/office/officeart/2018/2/layout/IconVerticalSolidList"/>
    <dgm:cxn modelId="{7118A234-7C29-431A-9675-A057C9D3DEDF}" type="presOf" srcId="{3264B8E7-28B0-4931-AE3F-32022586C0D0}" destId="{2EEF7BA0-63A1-4A8C-B7CE-EF4A73A029A3}" srcOrd="0" destOrd="0" presId="urn:microsoft.com/office/officeart/2018/2/layout/IconVerticalSolidList"/>
    <dgm:cxn modelId="{D4446040-4B10-4F88-BC74-B438B1A4C1C4}" srcId="{490D0139-9DAB-48CE-BA07-7BB84E48C1BC}" destId="{CA9859A3-C8B3-483F-8831-0611E231A31E}" srcOrd="0" destOrd="0" parTransId="{8F3351DA-DAC5-4958-B101-6CF0935382F4}" sibTransId="{19A994C7-0E9D-4D10-8661-326AACA79578}"/>
    <dgm:cxn modelId="{B96EBA50-FF13-40D1-A03A-8AEAEC59587F}" srcId="{490D0139-9DAB-48CE-BA07-7BB84E48C1BC}" destId="{3264B8E7-28B0-4931-AE3F-32022586C0D0}" srcOrd="2" destOrd="0" parTransId="{34F1EB1B-9C93-4480-BE8E-376D6A850223}" sibTransId="{A72A2D91-EBAD-4435-A129-4958FD433FAF}"/>
    <dgm:cxn modelId="{DEED8158-45EE-493D-A301-A16171797C20}" srcId="{490D0139-9DAB-48CE-BA07-7BB84E48C1BC}" destId="{2DB6779A-0177-45D7-9AD0-BC7B79A41F2E}" srcOrd="1" destOrd="0" parTransId="{0BC6A1C0-3D4F-4597-86DF-69CA446EDD64}" sibTransId="{78F1D309-4970-4AE7-9EE3-F9C46B9AD5C3}"/>
    <dgm:cxn modelId="{7B78A98A-71FE-42A0-ACF9-B7D862083366}" type="presOf" srcId="{CA9859A3-C8B3-483F-8831-0611E231A31E}" destId="{9B185942-0932-4F10-8460-E533603EDC4A}" srcOrd="0" destOrd="0" presId="urn:microsoft.com/office/officeart/2018/2/layout/IconVerticalSolidList"/>
    <dgm:cxn modelId="{D177EAA5-3B3A-45AC-AE4E-74EF4F2E14DA}" type="presOf" srcId="{490D0139-9DAB-48CE-BA07-7BB84E48C1BC}" destId="{2C02D225-1A8E-4A4A-97E2-9A5253BC0ED7}" srcOrd="0" destOrd="0" presId="urn:microsoft.com/office/officeart/2018/2/layout/IconVerticalSolidList"/>
    <dgm:cxn modelId="{EB8E5B55-445C-474A-8541-7800448198E6}" type="presParOf" srcId="{2C02D225-1A8E-4A4A-97E2-9A5253BC0ED7}" destId="{146D3FDC-EAE0-4F27-9D35-F1836C7F2231}" srcOrd="0" destOrd="0" presId="urn:microsoft.com/office/officeart/2018/2/layout/IconVerticalSolidList"/>
    <dgm:cxn modelId="{522A4C3E-FC0B-4EDA-AB1A-A239B23ABC38}" type="presParOf" srcId="{146D3FDC-EAE0-4F27-9D35-F1836C7F2231}" destId="{B427DF0C-065E-46CE-AD8D-3CEBDFC395E8}" srcOrd="0" destOrd="0" presId="urn:microsoft.com/office/officeart/2018/2/layout/IconVerticalSolidList"/>
    <dgm:cxn modelId="{AF11DABA-DDA8-4A91-8ED9-A8D8A841BD26}" type="presParOf" srcId="{146D3FDC-EAE0-4F27-9D35-F1836C7F2231}" destId="{697894FB-C15E-4D40-84F7-CF20441175A7}" srcOrd="1" destOrd="0" presId="urn:microsoft.com/office/officeart/2018/2/layout/IconVerticalSolidList"/>
    <dgm:cxn modelId="{2FC0A509-C74B-4D0A-8C85-97EB13524F99}" type="presParOf" srcId="{146D3FDC-EAE0-4F27-9D35-F1836C7F2231}" destId="{A70D2592-8A5E-42AD-BD7E-BD4A3063F862}" srcOrd="2" destOrd="0" presId="urn:microsoft.com/office/officeart/2018/2/layout/IconVerticalSolidList"/>
    <dgm:cxn modelId="{EBAB5420-B550-468E-BDCA-B0A221720281}" type="presParOf" srcId="{146D3FDC-EAE0-4F27-9D35-F1836C7F2231}" destId="{9B185942-0932-4F10-8460-E533603EDC4A}" srcOrd="3" destOrd="0" presId="urn:microsoft.com/office/officeart/2018/2/layout/IconVerticalSolidList"/>
    <dgm:cxn modelId="{AD7E51FE-DC72-430C-8117-0B4AB3FC7C81}" type="presParOf" srcId="{2C02D225-1A8E-4A4A-97E2-9A5253BC0ED7}" destId="{562F30F7-07D2-4BA5-8A2C-D239C2506BBB}" srcOrd="1" destOrd="0" presId="urn:microsoft.com/office/officeart/2018/2/layout/IconVerticalSolidList"/>
    <dgm:cxn modelId="{9746CB05-DC35-408C-8137-86F4075FFB2E}" type="presParOf" srcId="{2C02D225-1A8E-4A4A-97E2-9A5253BC0ED7}" destId="{4DF7BCBA-1916-4F6A-A6CC-F2763EA86B59}" srcOrd="2" destOrd="0" presId="urn:microsoft.com/office/officeart/2018/2/layout/IconVerticalSolidList"/>
    <dgm:cxn modelId="{75875576-2702-44F6-8A4B-99A2CB6D6D3F}" type="presParOf" srcId="{4DF7BCBA-1916-4F6A-A6CC-F2763EA86B59}" destId="{B97B46D3-9D81-4546-B583-E937E64D9C75}" srcOrd="0" destOrd="0" presId="urn:microsoft.com/office/officeart/2018/2/layout/IconVerticalSolidList"/>
    <dgm:cxn modelId="{CCCCA789-8909-42B5-880C-6957D38BBF5F}" type="presParOf" srcId="{4DF7BCBA-1916-4F6A-A6CC-F2763EA86B59}" destId="{8EF10A89-EC3E-40CB-9C26-78976AA33BCF}" srcOrd="1" destOrd="0" presId="urn:microsoft.com/office/officeart/2018/2/layout/IconVerticalSolidList"/>
    <dgm:cxn modelId="{92D12D54-A63C-419C-A181-88560ADDE135}" type="presParOf" srcId="{4DF7BCBA-1916-4F6A-A6CC-F2763EA86B59}" destId="{E673E064-C638-4403-BFE4-8315C1E109E6}" srcOrd="2" destOrd="0" presId="urn:microsoft.com/office/officeart/2018/2/layout/IconVerticalSolidList"/>
    <dgm:cxn modelId="{65B27009-9FCF-4A43-9E38-ADB765A08D08}" type="presParOf" srcId="{4DF7BCBA-1916-4F6A-A6CC-F2763EA86B59}" destId="{3D26784A-7E3C-46BB-A9CF-E3FFDEB377C0}" srcOrd="3" destOrd="0" presId="urn:microsoft.com/office/officeart/2018/2/layout/IconVerticalSolidList"/>
    <dgm:cxn modelId="{D3F7E6CB-BB1B-497A-87AA-2D580B5A46FA}" type="presParOf" srcId="{2C02D225-1A8E-4A4A-97E2-9A5253BC0ED7}" destId="{9ABAF8D1-42A5-4369-AF55-412F7EA221F6}" srcOrd="3" destOrd="0" presId="urn:microsoft.com/office/officeart/2018/2/layout/IconVerticalSolidList"/>
    <dgm:cxn modelId="{BE8675B2-BAAD-42CF-9B7D-0E690B2B6ADB}" type="presParOf" srcId="{2C02D225-1A8E-4A4A-97E2-9A5253BC0ED7}" destId="{CE5AF697-51BB-45FA-A7A9-4BDFB5F184DD}" srcOrd="4" destOrd="0" presId="urn:microsoft.com/office/officeart/2018/2/layout/IconVerticalSolidList"/>
    <dgm:cxn modelId="{0C86A722-76F5-455D-9456-849393450315}" type="presParOf" srcId="{CE5AF697-51BB-45FA-A7A9-4BDFB5F184DD}" destId="{E733A3B2-404C-4D94-94BF-50FECAEEFD7A}" srcOrd="0" destOrd="0" presId="urn:microsoft.com/office/officeart/2018/2/layout/IconVerticalSolidList"/>
    <dgm:cxn modelId="{B466A96B-6333-414B-BC62-E067535D925B}" type="presParOf" srcId="{CE5AF697-51BB-45FA-A7A9-4BDFB5F184DD}" destId="{7B940B52-73C3-4E5B-9054-3CD7E6DB0333}" srcOrd="1" destOrd="0" presId="urn:microsoft.com/office/officeart/2018/2/layout/IconVerticalSolidList"/>
    <dgm:cxn modelId="{BE991BF2-BD0D-4FB9-9F61-BF1F4FDD38D6}" type="presParOf" srcId="{CE5AF697-51BB-45FA-A7A9-4BDFB5F184DD}" destId="{5C06725F-F683-4EFC-88E7-9ED84F343AE2}" srcOrd="2" destOrd="0" presId="urn:microsoft.com/office/officeart/2018/2/layout/IconVerticalSolidList"/>
    <dgm:cxn modelId="{A6F96DA6-6649-48FB-80CA-9914C154E83D}" type="presParOf" srcId="{CE5AF697-51BB-45FA-A7A9-4BDFB5F184DD}" destId="{2EEF7BA0-63A1-4A8C-B7CE-EF4A73A029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EA3EFD3-470F-480B-AE3C-CB9C1D6B19DA}"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41EC546-4009-476B-88D5-C9CD7807B857}">
      <dgm:prSet/>
      <dgm:spPr/>
      <dgm:t>
        <a:bodyPr/>
        <a:lstStyle/>
        <a:p>
          <a:r>
            <a:rPr lang="en-GB"/>
            <a:t>Find the definition of your chosen disorder in the ICD 10. </a:t>
          </a:r>
          <a:endParaRPr lang="en-US"/>
        </a:p>
      </dgm:t>
    </dgm:pt>
    <dgm:pt modelId="{09643405-23E0-48BE-9929-737EFF8AD748}" type="parTrans" cxnId="{C5D9DB09-60B7-4EC1-B693-AA6171A300FA}">
      <dgm:prSet/>
      <dgm:spPr/>
      <dgm:t>
        <a:bodyPr/>
        <a:lstStyle/>
        <a:p>
          <a:endParaRPr lang="en-US"/>
        </a:p>
      </dgm:t>
    </dgm:pt>
    <dgm:pt modelId="{F3B711E4-9B53-4055-8953-B369FE206125}" type="sibTrans" cxnId="{C5D9DB09-60B7-4EC1-B693-AA6171A300FA}">
      <dgm:prSet/>
      <dgm:spPr/>
      <dgm:t>
        <a:bodyPr/>
        <a:lstStyle/>
        <a:p>
          <a:endParaRPr lang="en-US"/>
        </a:p>
      </dgm:t>
    </dgm:pt>
    <dgm:pt modelId="{E9CAA189-F0EA-454B-BB91-5FC0124C9086}">
      <dgm:prSet/>
      <dgm:spPr/>
      <dgm:t>
        <a:bodyPr/>
        <a:lstStyle/>
        <a:p>
          <a:r>
            <a:rPr lang="en-GB" dirty="0"/>
            <a:t>Find </a:t>
          </a:r>
          <a:r>
            <a:rPr lang="en-GB" b="1" dirty="0"/>
            <a:t>one other </a:t>
          </a:r>
          <a:r>
            <a:rPr lang="en-GB" dirty="0"/>
            <a:t>definition of your chosen disorder from a credible and reliable internet source. </a:t>
          </a:r>
          <a:endParaRPr lang="en-US" dirty="0"/>
        </a:p>
      </dgm:t>
    </dgm:pt>
    <dgm:pt modelId="{C4E553F7-F028-4C95-9A89-452664B94D72}" type="parTrans" cxnId="{41AE71AD-4740-4623-A8F8-BDD33DA597A6}">
      <dgm:prSet/>
      <dgm:spPr/>
      <dgm:t>
        <a:bodyPr/>
        <a:lstStyle/>
        <a:p>
          <a:endParaRPr lang="en-US"/>
        </a:p>
      </dgm:t>
    </dgm:pt>
    <dgm:pt modelId="{5D2F8904-71E1-49C3-98C2-53CC016848B8}" type="sibTrans" cxnId="{41AE71AD-4740-4623-A8F8-BDD33DA597A6}">
      <dgm:prSet/>
      <dgm:spPr/>
      <dgm:t>
        <a:bodyPr/>
        <a:lstStyle/>
        <a:p>
          <a:endParaRPr lang="en-US"/>
        </a:p>
      </dgm:t>
    </dgm:pt>
    <dgm:pt modelId="{B9EB7741-BAD5-455A-991E-C3D660CD82FE}" type="pres">
      <dgm:prSet presAssocID="{EEA3EFD3-470F-480B-AE3C-CB9C1D6B19DA}" presName="hierChild1" presStyleCnt="0">
        <dgm:presLayoutVars>
          <dgm:chPref val="1"/>
          <dgm:dir/>
          <dgm:animOne val="branch"/>
          <dgm:animLvl val="lvl"/>
          <dgm:resizeHandles/>
        </dgm:presLayoutVars>
      </dgm:prSet>
      <dgm:spPr/>
    </dgm:pt>
    <dgm:pt modelId="{CBCA1AD7-F3B4-4838-B018-11AC16EC59C2}" type="pres">
      <dgm:prSet presAssocID="{441EC546-4009-476B-88D5-C9CD7807B857}" presName="hierRoot1" presStyleCnt="0"/>
      <dgm:spPr/>
    </dgm:pt>
    <dgm:pt modelId="{66E17C06-1AF3-4E07-9A74-DD5C0EAAE555}" type="pres">
      <dgm:prSet presAssocID="{441EC546-4009-476B-88D5-C9CD7807B857}" presName="composite" presStyleCnt="0"/>
      <dgm:spPr/>
    </dgm:pt>
    <dgm:pt modelId="{90E82F36-B3F0-4545-9DA6-AEC803F1DA89}" type="pres">
      <dgm:prSet presAssocID="{441EC546-4009-476B-88D5-C9CD7807B857}" presName="background" presStyleLbl="node0" presStyleIdx="0" presStyleCnt="2"/>
      <dgm:spPr/>
    </dgm:pt>
    <dgm:pt modelId="{9FF026A4-4322-45A1-96D7-B0703D698925}" type="pres">
      <dgm:prSet presAssocID="{441EC546-4009-476B-88D5-C9CD7807B857}" presName="text" presStyleLbl="fgAcc0" presStyleIdx="0" presStyleCnt="2">
        <dgm:presLayoutVars>
          <dgm:chPref val="3"/>
        </dgm:presLayoutVars>
      </dgm:prSet>
      <dgm:spPr/>
    </dgm:pt>
    <dgm:pt modelId="{569F591A-FB37-472B-9117-0870A0361AA0}" type="pres">
      <dgm:prSet presAssocID="{441EC546-4009-476B-88D5-C9CD7807B857}" presName="hierChild2" presStyleCnt="0"/>
      <dgm:spPr/>
    </dgm:pt>
    <dgm:pt modelId="{A49AAAEA-F5F1-44D5-B878-F2CCF7A5FE71}" type="pres">
      <dgm:prSet presAssocID="{E9CAA189-F0EA-454B-BB91-5FC0124C9086}" presName="hierRoot1" presStyleCnt="0"/>
      <dgm:spPr/>
    </dgm:pt>
    <dgm:pt modelId="{7E9282CD-7D40-44E9-ABF9-4019A0775542}" type="pres">
      <dgm:prSet presAssocID="{E9CAA189-F0EA-454B-BB91-5FC0124C9086}" presName="composite" presStyleCnt="0"/>
      <dgm:spPr/>
    </dgm:pt>
    <dgm:pt modelId="{14FFCA3A-6A42-4186-965B-65F618C91EEC}" type="pres">
      <dgm:prSet presAssocID="{E9CAA189-F0EA-454B-BB91-5FC0124C9086}" presName="background" presStyleLbl="node0" presStyleIdx="1" presStyleCnt="2"/>
      <dgm:spPr/>
    </dgm:pt>
    <dgm:pt modelId="{C490FE8D-683D-48D0-B2FF-557088BFC812}" type="pres">
      <dgm:prSet presAssocID="{E9CAA189-F0EA-454B-BB91-5FC0124C9086}" presName="text" presStyleLbl="fgAcc0" presStyleIdx="1" presStyleCnt="2">
        <dgm:presLayoutVars>
          <dgm:chPref val="3"/>
        </dgm:presLayoutVars>
      </dgm:prSet>
      <dgm:spPr/>
    </dgm:pt>
    <dgm:pt modelId="{14AAF09C-667E-421F-9C3B-62D823369BBD}" type="pres">
      <dgm:prSet presAssocID="{E9CAA189-F0EA-454B-BB91-5FC0124C9086}" presName="hierChild2" presStyleCnt="0"/>
      <dgm:spPr/>
    </dgm:pt>
  </dgm:ptLst>
  <dgm:cxnLst>
    <dgm:cxn modelId="{C5D9DB09-60B7-4EC1-B693-AA6171A300FA}" srcId="{EEA3EFD3-470F-480B-AE3C-CB9C1D6B19DA}" destId="{441EC546-4009-476B-88D5-C9CD7807B857}" srcOrd="0" destOrd="0" parTransId="{09643405-23E0-48BE-9929-737EFF8AD748}" sibTransId="{F3B711E4-9B53-4055-8953-B369FE206125}"/>
    <dgm:cxn modelId="{266C731E-B924-4955-84F0-43EEC78E8E84}" type="presOf" srcId="{EEA3EFD3-470F-480B-AE3C-CB9C1D6B19DA}" destId="{B9EB7741-BAD5-455A-991E-C3D660CD82FE}" srcOrd="0" destOrd="0" presId="urn:microsoft.com/office/officeart/2005/8/layout/hierarchy1"/>
    <dgm:cxn modelId="{C920B674-F977-4635-A3C8-FFE8863FCB0E}" type="presOf" srcId="{441EC546-4009-476B-88D5-C9CD7807B857}" destId="{9FF026A4-4322-45A1-96D7-B0703D698925}" srcOrd="0" destOrd="0" presId="urn:microsoft.com/office/officeart/2005/8/layout/hierarchy1"/>
    <dgm:cxn modelId="{41AE71AD-4740-4623-A8F8-BDD33DA597A6}" srcId="{EEA3EFD3-470F-480B-AE3C-CB9C1D6B19DA}" destId="{E9CAA189-F0EA-454B-BB91-5FC0124C9086}" srcOrd="1" destOrd="0" parTransId="{C4E553F7-F028-4C95-9A89-452664B94D72}" sibTransId="{5D2F8904-71E1-49C3-98C2-53CC016848B8}"/>
    <dgm:cxn modelId="{D7D480D3-71DB-4904-A7C7-311CC59314CA}" type="presOf" srcId="{E9CAA189-F0EA-454B-BB91-5FC0124C9086}" destId="{C490FE8D-683D-48D0-B2FF-557088BFC812}" srcOrd="0" destOrd="0" presId="urn:microsoft.com/office/officeart/2005/8/layout/hierarchy1"/>
    <dgm:cxn modelId="{FED53FBF-3C0E-4BB0-8FCB-CE1FDB2E4CBB}" type="presParOf" srcId="{B9EB7741-BAD5-455A-991E-C3D660CD82FE}" destId="{CBCA1AD7-F3B4-4838-B018-11AC16EC59C2}" srcOrd="0" destOrd="0" presId="urn:microsoft.com/office/officeart/2005/8/layout/hierarchy1"/>
    <dgm:cxn modelId="{7CF8852C-4D7D-40F9-A8FD-6BC77D390F79}" type="presParOf" srcId="{CBCA1AD7-F3B4-4838-B018-11AC16EC59C2}" destId="{66E17C06-1AF3-4E07-9A74-DD5C0EAAE555}" srcOrd="0" destOrd="0" presId="urn:microsoft.com/office/officeart/2005/8/layout/hierarchy1"/>
    <dgm:cxn modelId="{99C98F3E-4019-41A4-A83F-7380E2E4A115}" type="presParOf" srcId="{66E17C06-1AF3-4E07-9A74-DD5C0EAAE555}" destId="{90E82F36-B3F0-4545-9DA6-AEC803F1DA89}" srcOrd="0" destOrd="0" presId="urn:microsoft.com/office/officeart/2005/8/layout/hierarchy1"/>
    <dgm:cxn modelId="{52EE3995-7FD0-454C-A226-445EC6866717}" type="presParOf" srcId="{66E17C06-1AF3-4E07-9A74-DD5C0EAAE555}" destId="{9FF026A4-4322-45A1-96D7-B0703D698925}" srcOrd="1" destOrd="0" presId="urn:microsoft.com/office/officeart/2005/8/layout/hierarchy1"/>
    <dgm:cxn modelId="{AC4006EC-8A14-4B3D-BAAB-04F5C5F83577}" type="presParOf" srcId="{CBCA1AD7-F3B4-4838-B018-11AC16EC59C2}" destId="{569F591A-FB37-472B-9117-0870A0361AA0}" srcOrd="1" destOrd="0" presId="urn:microsoft.com/office/officeart/2005/8/layout/hierarchy1"/>
    <dgm:cxn modelId="{5812B04E-E49D-4481-AF32-3C1A81A14B38}" type="presParOf" srcId="{B9EB7741-BAD5-455A-991E-C3D660CD82FE}" destId="{A49AAAEA-F5F1-44D5-B878-F2CCF7A5FE71}" srcOrd="1" destOrd="0" presId="urn:microsoft.com/office/officeart/2005/8/layout/hierarchy1"/>
    <dgm:cxn modelId="{8064EA88-F598-4EDC-AFD9-F824EF618DAE}" type="presParOf" srcId="{A49AAAEA-F5F1-44D5-B878-F2CCF7A5FE71}" destId="{7E9282CD-7D40-44E9-ABF9-4019A0775542}" srcOrd="0" destOrd="0" presId="urn:microsoft.com/office/officeart/2005/8/layout/hierarchy1"/>
    <dgm:cxn modelId="{997DD5D9-F5F2-400C-A30F-847E487729A7}" type="presParOf" srcId="{7E9282CD-7D40-44E9-ABF9-4019A0775542}" destId="{14FFCA3A-6A42-4186-965B-65F618C91EEC}" srcOrd="0" destOrd="0" presId="urn:microsoft.com/office/officeart/2005/8/layout/hierarchy1"/>
    <dgm:cxn modelId="{BA097B18-358D-4D89-AF3C-492A7AAD68E0}" type="presParOf" srcId="{7E9282CD-7D40-44E9-ABF9-4019A0775542}" destId="{C490FE8D-683D-48D0-B2FF-557088BFC812}" srcOrd="1" destOrd="0" presId="urn:microsoft.com/office/officeart/2005/8/layout/hierarchy1"/>
    <dgm:cxn modelId="{541B1C6F-F935-4087-942F-A3958EFED664}" type="presParOf" srcId="{A49AAAEA-F5F1-44D5-B878-F2CCF7A5FE71}" destId="{14AAF09C-667E-421F-9C3B-62D823369BB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86673D-A40F-4FCD-A690-5D632ACFAAF5}">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3F9C10-CCBA-4FFD-89D5-C360285F0AB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b="1" kern="1200" dirty="0"/>
            <a:t>Discuss</a:t>
          </a:r>
          <a:r>
            <a:rPr lang="en-GB" sz="3300" kern="1200" dirty="0"/>
            <a:t>:</a:t>
          </a:r>
          <a:endParaRPr lang="en-US" sz="3300" kern="1200" dirty="0"/>
        </a:p>
      </dsp:txBody>
      <dsp:txXfrm>
        <a:off x="0" y="0"/>
        <a:ext cx="6900512" cy="1384035"/>
      </dsp:txXfrm>
    </dsp:sp>
    <dsp:sp modelId="{6A00D91F-1175-45C1-B6DB-E8CBA5700F11}">
      <dsp:nvSpPr>
        <dsp:cNvPr id="0" name=""/>
        <dsp:cNvSpPr/>
      </dsp:nvSpPr>
      <dsp:spPr>
        <a:xfrm>
          <a:off x="0" y="1384035"/>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E1CC31-CECE-4E9F-90A4-059934604F0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ctr" defTabSz="1466850">
            <a:lnSpc>
              <a:spcPct val="90000"/>
            </a:lnSpc>
            <a:spcBef>
              <a:spcPct val="0"/>
            </a:spcBef>
            <a:spcAft>
              <a:spcPct val="35000"/>
            </a:spcAft>
            <a:buNone/>
          </a:pPr>
          <a:r>
            <a:rPr lang="en-GB" sz="3300" u="sng" kern="1200" dirty="0"/>
            <a:t>Why do you think we need these classification systems?</a:t>
          </a:r>
          <a:endParaRPr lang="en-US" sz="3300" kern="1200" dirty="0"/>
        </a:p>
      </dsp:txBody>
      <dsp:txXfrm>
        <a:off x="0" y="1384035"/>
        <a:ext cx="6900512" cy="1384035"/>
      </dsp:txXfrm>
    </dsp:sp>
    <dsp:sp modelId="{F9E9F536-C72F-4C74-BCA7-B5745BEEB3B4}">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61279F-C75F-4F38-B656-77F4ED43A7CA}">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dirty="0"/>
            <a:t>Why is it important that people are given a diagnosis? (e.g. schizophrenia)</a:t>
          </a:r>
          <a:endParaRPr lang="en-US" sz="3300" kern="1200" dirty="0"/>
        </a:p>
      </dsp:txBody>
      <dsp:txXfrm>
        <a:off x="0" y="2768070"/>
        <a:ext cx="6900512" cy="1384035"/>
      </dsp:txXfrm>
    </dsp:sp>
    <dsp:sp modelId="{E419FF26-5875-441A-BF8F-003E26B2A624}">
      <dsp:nvSpPr>
        <dsp:cNvPr id="0" name=""/>
        <dsp:cNvSpPr/>
      </dsp:nvSpPr>
      <dsp:spPr>
        <a:xfrm>
          <a:off x="0" y="4152105"/>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9925CD-380C-401A-9619-DAC1F2B9D5F2}">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Can you see any problems with giving people a diagnostic label?</a:t>
          </a:r>
          <a:endParaRPr lang="en-US" sz="3300" kern="1200"/>
        </a:p>
      </dsp:txBody>
      <dsp:txXfrm>
        <a:off x="0" y="4152105"/>
        <a:ext cx="6900512" cy="13840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4C1C0B-9DEB-47E6-B47F-81B6404DAF85}">
      <dsp:nvSpPr>
        <dsp:cNvPr id="0" name=""/>
        <dsp:cNvSpPr/>
      </dsp:nvSpPr>
      <dsp:spPr>
        <a:xfrm>
          <a:off x="0" y="74211"/>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Axis I – Clinical syndrome: alcohol abuse</a:t>
          </a:r>
          <a:endParaRPr lang="en-US" sz="2000" kern="1200" dirty="0"/>
        </a:p>
      </dsp:txBody>
      <dsp:txXfrm>
        <a:off x="38784" y="112995"/>
        <a:ext cx="10438032" cy="716935"/>
      </dsp:txXfrm>
    </dsp:sp>
    <dsp:sp modelId="{94466BBB-7195-40A1-AE28-117D7E4ECC88}">
      <dsp:nvSpPr>
        <dsp:cNvPr id="0" name=""/>
        <dsp:cNvSpPr/>
      </dsp:nvSpPr>
      <dsp:spPr>
        <a:xfrm>
          <a:off x="0" y="926314"/>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Axis II – Personality disorder: paranoid personality</a:t>
          </a:r>
          <a:endParaRPr lang="en-US" sz="2000" kern="1200"/>
        </a:p>
      </dsp:txBody>
      <dsp:txXfrm>
        <a:off x="38784" y="965098"/>
        <a:ext cx="10438032" cy="716935"/>
      </dsp:txXfrm>
    </dsp:sp>
    <dsp:sp modelId="{60C682F4-831B-447E-9717-B39B50DB159B}">
      <dsp:nvSpPr>
        <dsp:cNvPr id="0" name=""/>
        <dsp:cNvSpPr/>
      </dsp:nvSpPr>
      <dsp:spPr>
        <a:xfrm>
          <a:off x="0" y="1778417"/>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Axis III – Physical disorder: cirrhosis</a:t>
          </a:r>
          <a:endParaRPr lang="en-US" sz="2000" kern="1200"/>
        </a:p>
      </dsp:txBody>
      <dsp:txXfrm>
        <a:off x="38784" y="1817201"/>
        <a:ext cx="10438032" cy="716935"/>
      </dsp:txXfrm>
    </dsp:sp>
    <dsp:sp modelId="{A73290B0-393B-4FC9-9844-07DBE18901CB}">
      <dsp:nvSpPr>
        <dsp:cNvPr id="0" name=""/>
        <dsp:cNvSpPr/>
      </dsp:nvSpPr>
      <dsp:spPr>
        <a:xfrm>
          <a:off x="0" y="2630520"/>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Axis IV – Psychosocial and environmental problems: (1) problems with primary support group (divorce). (2) Occupational problems</a:t>
          </a:r>
          <a:endParaRPr lang="en-US" sz="2000" kern="1200"/>
        </a:p>
      </dsp:txBody>
      <dsp:txXfrm>
        <a:off x="38784" y="2669304"/>
        <a:ext cx="10438032" cy="716935"/>
      </dsp:txXfrm>
    </dsp:sp>
    <dsp:sp modelId="{A72934AF-4D32-4A37-A42C-BBDE27BF71E1}">
      <dsp:nvSpPr>
        <dsp:cNvPr id="0" name=""/>
        <dsp:cNvSpPr/>
      </dsp:nvSpPr>
      <dsp:spPr>
        <a:xfrm>
          <a:off x="0" y="3482623"/>
          <a:ext cx="10515600" cy="79450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Axis V – Current GAF, 54</a:t>
          </a:r>
          <a:endParaRPr lang="en-US" sz="2000" kern="1200"/>
        </a:p>
      </dsp:txBody>
      <dsp:txXfrm>
        <a:off x="38784" y="3521407"/>
        <a:ext cx="10438032" cy="716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2F1CBB-B3FF-4F58-ABF3-4BC69A8FEE6C}">
      <dsp:nvSpPr>
        <dsp:cNvPr id="0" name=""/>
        <dsp:cNvSpPr/>
      </dsp:nvSpPr>
      <dsp:spPr>
        <a:xfrm>
          <a:off x="0" y="77551"/>
          <a:ext cx="6900512" cy="17341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multiaxial (5 axes) system has been dropped.</a:t>
          </a:r>
          <a:endParaRPr lang="en-US" sz="3100" kern="1200"/>
        </a:p>
      </dsp:txBody>
      <dsp:txXfrm>
        <a:off x="84655" y="162206"/>
        <a:ext cx="6731202" cy="1564849"/>
      </dsp:txXfrm>
    </dsp:sp>
    <dsp:sp modelId="{4CFD0614-5DF2-48AB-B62C-53C5B6B59518}">
      <dsp:nvSpPr>
        <dsp:cNvPr id="0" name=""/>
        <dsp:cNvSpPr/>
      </dsp:nvSpPr>
      <dsp:spPr>
        <a:xfrm>
          <a:off x="0" y="1900990"/>
          <a:ext cx="6900512" cy="173415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global assessment of functioning (Axis 5) is no longer used.</a:t>
          </a:r>
          <a:endParaRPr lang="en-US" sz="3100" kern="1200"/>
        </a:p>
      </dsp:txBody>
      <dsp:txXfrm>
        <a:off x="84655" y="1985645"/>
        <a:ext cx="6731202" cy="1564849"/>
      </dsp:txXfrm>
    </dsp:sp>
    <dsp:sp modelId="{B06647C5-A8CD-4E97-B0F5-EA63F354D4C4}">
      <dsp:nvSpPr>
        <dsp:cNvPr id="0" name=""/>
        <dsp:cNvSpPr/>
      </dsp:nvSpPr>
      <dsp:spPr>
        <a:xfrm>
          <a:off x="0" y="3724430"/>
          <a:ext cx="6900512" cy="173415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There has been an attempt to increase the accuracy of diagnosis for people from all cultural backgrounds.</a:t>
          </a:r>
          <a:endParaRPr lang="en-US" sz="3100" kern="1200"/>
        </a:p>
      </dsp:txBody>
      <dsp:txXfrm>
        <a:off x="84655" y="3809085"/>
        <a:ext cx="6731202" cy="15648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7DF0C-065E-46CE-AD8D-3CEBDFC395E8}">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7894FB-C15E-4D40-84F7-CF20441175A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185942-0932-4F10-8460-E533603EDC4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b="1" kern="1200" dirty="0"/>
            <a:t>Research</a:t>
          </a:r>
          <a:r>
            <a:rPr lang="en-GB" sz="2500" kern="1200" dirty="0"/>
            <a:t>:</a:t>
          </a:r>
          <a:endParaRPr lang="en-US" sz="2500" kern="1200" dirty="0"/>
        </a:p>
      </dsp:txBody>
      <dsp:txXfrm>
        <a:off x="1435590" y="531"/>
        <a:ext cx="9080009" cy="1242935"/>
      </dsp:txXfrm>
    </dsp:sp>
    <dsp:sp modelId="{B97B46D3-9D81-4546-B583-E937E64D9C75}">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F10A89-EC3E-40CB-9C26-78976AA33BC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26784A-7E3C-46BB-A9CF-E3FFDEB377C0}">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What is the ICD 11?</a:t>
          </a:r>
          <a:endParaRPr lang="en-US" sz="2500" kern="1200"/>
        </a:p>
      </dsp:txBody>
      <dsp:txXfrm>
        <a:off x="1435590" y="1554201"/>
        <a:ext cx="9080009" cy="1242935"/>
      </dsp:txXfrm>
    </dsp:sp>
    <dsp:sp modelId="{E733A3B2-404C-4D94-94BF-50FECAEEFD7A}">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940B52-73C3-4E5B-9054-3CD7E6DB033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EF7BA0-63A1-4A8C-B7CE-EF4A73A029A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When will it be used in the UK?</a:t>
          </a:r>
          <a:endParaRPr lang="en-US" sz="2500" kern="1200"/>
        </a:p>
      </dsp:txBody>
      <dsp:txXfrm>
        <a:off x="1435590" y="3107870"/>
        <a:ext cx="9080009" cy="1242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E82F36-B3F0-4545-9DA6-AEC803F1DA89}">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F026A4-4322-45A1-96D7-B0703D698925}">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Find the definition of your chosen disorder in the ICD 10. </a:t>
          </a:r>
          <a:endParaRPr lang="en-US" sz="3300" kern="1200"/>
        </a:p>
      </dsp:txBody>
      <dsp:txXfrm>
        <a:off x="696297" y="538547"/>
        <a:ext cx="4171627" cy="2590157"/>
      </dsp:txXfrm>
    </dsp:sp>
    <dsp:sp modelId="{14FFCA3A-6A42-4186-965B-65F618C91EEC}">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90FE8D-683D-48D0-B2FF-557088BFC812}">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Find </a:t>
          </a:r>
          <a:r>
            <a:rPr lang="en-GB" sz="3300" b="1" kern="1200" dirty="0"/>
            <a:t>one other </a:t>
          </a:r>
          <a:r>
            <a:rPr lang="en-GB" sz="3300" kern="1200" dirty="0"/>
            <a:t>definition of your chosen disorder from a credible and reliable internet source. </a:t>
          </a:r>
          <a:endParaRPr lang="en-US" sz="3300" kern="1200" dirty="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23/01/2024</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23/01/2024</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23/01/2024</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680F72B-478C-42C5-A9D9-B51537A45AC2}"/>
              </a:ext>
            </a:extLst>
          </p:cNvPr>
          <p:cNvSpPr>
            <a:spLocks noGrp="1"/>
          </p:cNvSpPr>
          <p:nvPr>
            <p:ph type="title"/>
          </p:nvPr>
        </p:nvSpPr>
        <p:spPr>
          <a:xfrm>
            <a:off x="7464614" y="1783959"/>
            <a:ext cx="4087306" cy="2889114"/>
          </a:xfrm>
        </p:spPr>
        <p:txBody>
          <a:bodyPr vert="horz" lIns="91440" tIns="45720" rIns="91440" bIns="45720" rtlCol="0" anchor="b">
            <a:normAutofit/>
          </a:bodyPr>
          <a:lstStyle/>
          <a:p>
            <a:pPr algn="ctr"/>
            <a:r>
              <a:rPr lang="en-US" sz="5400" dirty="0">
                <a:latin typeface="+mn-lt"/>
              </a:rPr>
              <a:t>Classification systems </a:t>
            </a:r>
          </a:p>
        </p:txBody>
      </p:sp>
      <p:sp>
        <p:nvSpPr>
          <p:cNvPr id="5" name="Text Placeholder 4">
            <a:extLst>
              <a:ext uri="{FF2B5EF4-FFF2-40B4-BE49-F238E27FC236}">
                <a16:creationId xmlns:a16="http://schemas.microsoft.com/office/drawing/2014/main" id="{B9629EE5-2A64-43CF-B993-9134BA7A0D4F}"/>
              </a:ext>
            </a:extLst>
          </p:cNvPr>
          <p:cNvSpPr>
            <a:spLocks noGrp="1"/>
          </p:cNvSpPr>
          <p:nvPr>
            <p:ph type="body" idx="1"/>
          </p:nvPr>
        </p:nvSpPr>
        <p:spPr>
          <a:xfrm>
            <a:off x="7464612" y="4750893"/>
            <a:ext cx="4087305" cy="1147863"/>
          </a:xfrm>
        </p:spPr>
        <p:txBody>
          <a:bodyPr vert="horz" lIns="91440" tIns="45720" rIns="91440" bIns="45720" rtlCol="0" anchor="t">
            <a:normAutofit/>
          </a:bodyPr>
          <a:lstStyle/>
          <a:p>
            <a:endParaRPr lang="en-US" sz="2000">
              <a:solidFill>
                <a:schemeClr val="tx1"/>
              </a:solidFill>
            </a:endParaRPr>
          </a:p>
        </p:txBody>
      </p:sp>
      <p:sp>
        <p:nvSpPr>
          <p:cNvPr id="11" name="Freeform: Shape 1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3D box skeletons">
            <a:extLst>
              <a:ext uri="{FF2B5EF4-FFF2-40B4-BE49-F238E27FC236}">
                <a16:creationId xmlns:a16="http://schemas.microsoft.com/office/drawing/2014/main" id="{B05FCCE3-9E8F-432A-B781-9928FB472913}"/>
              </a:ext>
            </a:extLst>
          </p:cNvPr>
          <p:cNvPicPr>
            <a:picLocks noChangeAspect="1"/>
          </p:cNvPicPr>
          <p:nvPr/>
        </p:nvPicPr>
        <p:blipFill rotWithShape="1">
          <a:blip r:embed="rId2"/>
          <a:srcRect l="17511" r="14078"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78159603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19ABD09D-5182-4918-9B06-56B294DB6CCF}"/>
              </a:ext>
            </a:extLst>
          </p:cNvPr>
          <p:cNvSpPr>
            <a:spLocks noGrp="1"/>
          </p:cNvSpPr>
          <p:nvPr>
            <p:ph type="title"/>
          </p:nvPr>
        </p:nvSpPr>
        <p:spPr>
          <a:xfrm>
            <a:off x="2311147" y="365760"/>
            <a:ext cx="7569706" cy="1288238"/>
          </a:xfrm>
        </p:spPr>
        <p:txBody>
          <a:bodyPr anchor="ctr">
            <a:normAutofit/>
          </a:bodyPr>
          <a:lstStyle/>
          <a:p>
            <a:pPr algn="ctr"/>
            <a:r>
              <a:rPr lang="en-GB" u="sng" dirty="0">
                <a:latin typeface="+mn-lt"/>
              </a:rPr>
              <a:t>Origins </a:t>
            </a:r>
          </a:p>
        </p:txBody>
      </p:sp>
      <p:sp>
        <p:nvSpPr>
          <p:cNvPr id="5" name="Content Placeholder 4">
            <a:extLst>
              <a:ext uri="{FF2B5EF4-FFF2-40B4-BE49-F238E27FC236}">
                <a16:creationId xmlns:a16="http://schemas.microsoft.com/office/drawing/2014/main" id="{58B52B96-BCF4-4C7A-A7B0-E6F3319308DF}"/>
              </a:ext>
            </a:extLst>
          </p:cNvPr>
          <p:cNvSpPr>
            <a:spLocks noGrp="1"/>
          </p:cNvSpPr>
          <p:nvPr>
            <p:ph idx="1"/>
          </p:nvPr>
        </p:nvSpPr>
        <p:spPr>
          <a:xfrm>
            <a:off x="2032000" y="1760584"/>
            <a:ext cx="8374743" cy="4731656"/>
          </a:xfrm>
        </p:spPr>
        <p:txBody>
          <a:bodyPr anchor="t">
            <a:normAutofit/>
          </a:bodyPr>
          <a:lstStyle/>
          <a:p>
            <a:pPr marL="0" indent="0">
              <a:buNone/>
            </a:pPr>
            <a:r>
              <a:rPr lang="en-GB" sz="2400" dirty="0"/>
              <a:t>The foundations for classification systems was developed in the late 19</a:t>
            </a:r>
            <a:r>
              <a:rPr lang="en-GB" sz="2400" baseline="30000" dirty="0"/>
              <a:t>th</a:t>
            </a:r>
            <a:r>
              <a:rPr lang="en-GB" sz="2400" dirty="0"/>
              <a:t> century by </a:t>
            </a:r>
            <a:r>
              <a:rPr lang="en-GB" sz="2400" u="sng" dirty="0"/>
              <a:t>Emil Kraepelin</a:t>
            </a:r>
            <a:r>
              <a:rPr lang="en-GB" sz="2400" dirty="0"/>
              <a:t> in his ‘</a:t>
            </a:r>
            <a:r>
              <a:rPr lang="en-GB" sz="2400" i="1" dirty="0"/>
              <a:t>Compendium der </a:t>
            </a:r>
            <a:r>
              <a:rPr lang="en-GB" sz="2400" i="1" dirty="0" err="1"/>
              <a:t>Psychiatrie</a:t>
            </a:r>
            <a:r>
              <a:rPr lang="en-GB" sz="2400" dirty="0"/>
              <a:t>’ first published in 1883. He argued that psychiatric disorders were fundamentally physical in nature and should be studied as a branch of medical science. He believed that like many medical disorders it is possible to classify specific mental health disorders by their symptoms and therefore diagnose them and predict their course. </a:t>
            </a:r>
          </a:p>
          <a:p>
            <a:pPr marL="0" indent="0">
              <a:buNone/>
            </a:pPr>
            <a:endParaRPr lang="en-GB" sz="2400" dirty="0"/>
          </a:p>
          <a:p>
            <a:pPr marL="0" indent="0">
              <a:buNone/>
            </a:pPr>
            <a:r>
              <a:rPr lang="en-GB" sz="2400" dirty="0"/>
              <a:t>European doctors such as Eugen Bleuler (who first coined the term ‘schizophrenia’) further developed the system in the early 20</a:t>
            </a:r>
            <a:r>
              <a:rPr lang="en-GB" sz="2400" baseline="30000" dirty="0"/>
              <a:t>th</a:t>
            </a:r>
            <a:r>
              <a:rPr lang="en-GB" sz="2400" dirty="0"/>
              <a:t> century. </a:t>
            </a:r>
          </a:p>
          <a:p>
            <a:endParaRPr lang="en-GB" sz="2200" dirty="0"/>
          </a:p>
        </p:txBody>
      </p:sp>
    </p:spTree>
    <p:extLst>
      <p:ext uri="{BB962C8B-B14F-4D97-AF65-F5344CB8AC3E}">
        <p14:creationId xmlns:p14="http://schemas.microsoft.com/office/powerpoint/2010/main" val="16403047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47158B-25B3-4650-BF7A-1418D1142ED7}"/>
              </a:ext>
            </a:extLst>
          </p:cNvPr>
          <p:cNvSpPr>
            <a:spLocks noGrp="1"/>
          </p:cNvSpPr>
          <p:nvPr>
            <p:ph type="title"/>
          </p:nvPr>
        </p:nvSpPr>
        <p:spPr>
          <a:xfrm>
            <a:off x="1245072" y="1289765"/>
            <a:ext cx="3651101" cy="4270963"/>
          </a:xfrm>
        </p:spPr>
        <p:txBody>
          <a:bodyPr anchor="ctr">
            <a:normAutofit/>
          </a:bodyPr>
          <a:lstStyle/>
          <a:p>
            <a:pPr algn="ctr"/>
            <a:r>
              <a:rPr lang="en-GB" sz="5400" dirty="0">
                <a:solidFill>
                  <a:srgbClr val="FFFFFF"/>
                </a:solidFill>
                <a:latin typeface="+mn-lt"/>
              </a:rPr>
              <a:t>The medical model </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4A817C4A-E777-4B5C-A1D2-F8548179ED95}"/>
              </a:ext>
            </a:extLst>
          </p:cNvPr>
          <p:cNvSpPr>
            <a:spLocks noGrp="1"/>
          </p:cNvSpPr>
          <p:nvPr>
            <p:ph idx="1"/>
          </p:nvPr>
        </p:nvSpPr>
        <p:spPr>
          <a:xfrm>
            <a:off x="6292298" y="612847"/>
            <a:ext cx="4771607" cy="5837949"/>
          </a:xfrm>
        </p:spPr>
        <p:txBody>
          <a:bodyPr anchor="ctr">
            <a:normAutofit/>
          </a:bodyPr>
          <a:lstStyle/>
          <a:p>
            <a:pPr marL="0" indent="0">
              <a:buNone/>
            </a:pPr>
            <a:r>
              <a:rPr lang="en-GB" sz="3200" dirty="0">
                <a:solidFill>
                  <a:schemeClr val="tx1">
                    <a:alpha val="80000"/>
                  </a:schemeClr>
                </a:solidFill>
              </a:rPr>
              <a:t>The medical model aims to diagnose mental illness from a patient’s symptoms in the same way that physical illness is diagnosed. It sees them as having biological</a:t>
            </a:r>
            <a:r>
              <a:rPr lang="en-GB" sz="3200" b="1" i="1" dirty="0">
                <a:solidFill>
                  <a:schemeClr val="tx1">
                    <a:alpha val="80000"/>
                  </a:schemeClr>
                </a:solidFill>
              </a:rPr>
              <a:t> </a:t>
            </a:r>
            <a:r>
              <a:rPr lang="en-GB" sz="3200" dirty="0">
                <a:solidFill>
                  <a:schemeClr val="tx1">
                    <a:alpha val="80000"/>
                  </a:schemeClr>
                </a:solidFill>
              </a:rPr>
              <a:t>causes which can be treated in exactly the same way as physical illness. </a:t>
            </a:r>
          </a:p>
          <a:p>
            <a:endParaRPr lang="en-GB" sz="20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7377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4FA7DE6-F246-4BAC-8F24-358EFF867023}"/>
              </a:ext>
            </a:extLst>
          </p:cNvPr>
          <p:cNvSpPr>
            <a:spLocks noGrp="1"/>
          </p:cNvSpPr>
          <p:nvPr>
            <p:ph type="title"/>
          </p:nvPr>
        </p:nvSpPr>
        <p:spPr>
          <a:xfrm>
            <a:off x="4965430" y="629268"/>
            <a:ext cx="6586491" cy="1286160"/>
          </a:xfrm>
        </p:spPr>
        <p:txBody>
          <a:bodyPr anchor="b">
            <a:normAutofit/>
          </a:bodyPr>
          <a:lstStyle/>
          <a:p>
            <a:pPr algn="ctr"/>
            <a:r>
              <a:rPr lang="en-GB" u="sng" dirty="0"/>
              <a:t>The classification systems</a:t>
            </a:r>
          </a:p>
        </p:txBody>
      </p:sp>
      <p:sp>
        <p:nvSpPr>
          <p:cNvPr id="5" name="Content Placeholder 4">
            <a:extLst>
              <a:ext uri="{FF2B5EF4-FFF2-40B4-BE49-F238E27FC236}">
                <a16:creationId xmlns:a16="http://schemas.microsoft.com/office/drawing/2014/main" id="{E06CDA4C-81C4-43DF-A437-D50E9CC0B702}"/>
              </a:ext>
            </a:extLst>
          </p:cNvPr>
          <p:cNvSpPr>
            <a:spLocks noGrp="1"/>
          </p:cNvSpPr>
          <p:nvPr>
            <p:ph idx="1"/>
          </p:nvPr>
        </p:nvSpPr>
        <p:spPr>
          <a:xfrm>
            <a:off x="4965431" y="2438400"/>
            <a:ext cx="6586489" cy="3785419"/>
          </a:xfrm>
        </p:spPr>
        <p:txBody>
          <a:bodyPr>
            <a:normAutofit/>
          </a:bodyPr>
          <a:lstStyle/>
          <a:p>
            <a:r>
              <a:rPr lang="en-GB" sz="3200" dirty="0"/>
              <a:t>The International Classification of Diseases (ICD)</a:t>
            </a:r>
          </a:p>
          <a:p>
            <a:endParaRPr lang="en-GB" sz="3200" dirty="0"/>
          </a:p>
          <a:p>
            <a:r>
              <a:rPr lang="en-GB" sz="3200" dirty="0"/>
              <a:t>The Diagnostic and Statistical Manual of Mental Disorders (DSM) </a:t>
            </a:r>
          </a:p>
        </p:txBody>
      </p:sp>
      <p:pic>
        <p:nvPicPr>
          <p:cNvPr id="7" name="Picture 6" descr="Magnifying glass showing decling performance">
            <a:extLst>
              <a:ext uri="{FF2B5EF4-FFF2-40B4-BE49-F238E27FC236}">
                <a16:creationId xmlns:a16="http://schemas.microsoft.com/office/drawing/2014/main" id="{FB434B78-65D5-4F6A-8052-200CD41E06FA}"/>
              </a:ext>
            </a:extLst>
          </p:cNvPr>
          <p:cNvPicPr>
            <a:picLocks noChangeAspect="1"/>
          </p:cNvPicPr>
          <p:nvPr/>
        </p:nvPicPr>
        <p:blipFill rotWithShape="1">
          <a:blip r:embed="rId2"/>
          <a:srcRect l="12158" r="42723" b="-1"/>
          <a:stretch/>
        </p:blipFill>
        <p:spPr>
          <a:xfrm>
            <a:off x="20" y="10"/>
            <a:ext cx="4635571" cy="6857990"/>
          </a:xfrm>
          <a:prstGeom prst="rect">
            <a:avLst/>
          </a:prstGeom>
          <a:effectLst/>
        </p:spPr>
      </p:pic>
      <p:cxnSp>
        <p:nvCxnSpPr>
          <p:cNvPr id="16" name="Straight Connector 15">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59A1F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805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D876E4-AB65-4D9F-8D5A-A5678891CFAC}"/>
              </a:ext>
            </a:extLst>
          </p:cNvPr>
          <p:cNvSpPr>
            <a:spLocks noGrp="1"/>
          </p:cNvSpPr>
          <p:nvPr>
            <p:ph type="title"/>
          </p:nvPr>
        </p:nvSpPr>
        <p:spPr>
          <a:xfrm>
            <a:off x="635000" y="640823"/>
            <a:ext cx="3418659" cy="5583148"/>
          </a:xfrm>
        </p:spPr>
        <p:txBody>
          <a:bodyPr anchor="ctr">
            <a:normAutofit/>
          </a:bodyPr>
          <a:lstStyle/>
          <a:p>
            <a:pPr algn="ctr"/>
            <a:r>
              <a:rPr lang="en-GB" sz="5400" u="sng" dirty="0">
                <a:latin typeface="+mn-lt"/>
              </a:rPr>
              <a:t>Task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4BD305B-840B-4A6A-8AD0-1F2B31A35226}"/>
              </a:ext>
            </a:extLst>
          </p:cNvPr>
          <p:cNvGraphicFramePr>
            <a:graphicFrameLocks noGrp="1"/>
          </p:cNvGraphicFramePr>
          <p:nvPr>
            <p:ph idx="1"/>
            <p:extLst>
              <p:ext uri="{D42A27DB-BD31-4B8C-83A1-F6EECF244321}">
                <p14:modId xmlns:p14="http://schemas.microsoft.com/office/powerpoint/2010/main" val="19721375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10836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D876E4-AB65-4D9F-8D5A-A5678891CFAC}"/>
              </a:ext>
            </a:extLst>
          </p:cNvPr>
          <p:cNvSpPr>
            <a:spLocks noGrp="1"/>
          </p:cNvSpPr>
          <p:nvPr>
            <p:ph type="title"/>
          </p:nvPr>
        </p:nvSpPr>
        <p:spPr>
          <a:xfrm>
            <a:off x="934872" y="982272"/>
            <a:ext cx="3388419" cy="4560970"/>
          </a:xfrm>
        </p:spPr>
        <p:txBody>
          <a:bodyPr>
            <a:normAutofit/>
          </a:bodyPr>
          <a:lstStyle/>
          <a:p>
            <a:pPr algn="ctr"/>
            <a:r>
              <a:rPr lang="en-GB" sz="4000" dirty="0">
                <a:solidFill>
                  <a:srgbClr val="FFFFFF"/>
                </a:solidFill>
                <a:latin typeface="+mn-lt"/>
              </a:rPr>
              <a:t>Why do we need classification systems?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84987594-C252-48C0-8002-D5782DE50A7C}"/>
              </a:ext>
            </a:extLst>
          </p:cNvPr>
          <p:cNvSpPr>
            <a:spLocks noGrp="1"/>
          </p:cNvSpPr>
          <p:nvPr>
            <p:ph idx="1"/>
          </p:nvPr>
        </p:nvSpPr>
        <p:spPr>
          <a:xfrm>
            <a:off x="5221862" y="1719618"/>
            <a:ext cx="5948831" cy="4667930"/>
          </a:xfrm>
        </p:spPr>
        <p:txBody>
          <a:bodyPr anchor="ctr">
            <a:normAutofit/>
          </a:bodyPr>
          <a:lstStyle/>
          <a:p>
            <a:pPr lvl="0"/>
            <a:r>
              <a:rPr lang="en-GB" sz="2400" dirty="0">
                <a:solidFill>
                  <a:srgbClr val="FEFFFF"/>
                </a:solidFill>
              </a:rPr>
              <a:t>The classification systems can be used by clinicians in order to diagnose mental health disorders in the same way physical illnesses are diagnosed. Correct diagnosis is crucial for people receiving the right treatment to help them get better.</a:t>
            </a:r>
          </a:p>
          <a:p>
            <a:endParaRPr lang="en-GB" sz="2400" dirty="0">
              <a:solidFill>
                <a:srgbClr val="FEFFFF"/>
              </a:solidFill>
            </a:endParaRPr>
          </a:p>
          <a:p>
            <a:endParaRPr lang="en-GB" sz="2400" dirty="0">
              <a:solidFill>
                <a:srgbClr val="FEFFFF"/>
              </a:solidFill>
            </a:endParaRPr>
          </a:p>
        </p:txBody>
      </p:sp>
    </p:spTree>
    <p:extLst>
      <p:ext uri="{BB962C8B-B14F-4D97-AF65-F5344CB8AC3E}">
        <p14:creationId xmlns:p14="http://schemas.microsoft.com/office/powerpoint/2010/main" val="4113683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D876E4-AB65-4D9F-8D5A-A5678891CFAC}"/>
              </a:ext>
            </a:extLst>
          </p:cNvPr>
          <p:cNvSpPr>
            <a:spLocks noGrp="1"/>
          </p:cNvSpPr>
          <p:nvPr>
            <p:ph type="title"/>
          </p:nvPr>
        </p:nvSpPr>
        <p:spPr>
          <a:xfrm>
            <a:off x="934872" y="982272"/>
            <a:ext cx="3388419" cy="4560970"/>
          </a:xfrm>
        </p:spPr>
        <p:txBody>
          <a:bodyPr>
            <a:normAutofit/>
          </a:bodyPr>
          <a:lstStyle/>
          <a:p>
            <a:pPr algn="ctr"/>
            <a:r>
              <a:rPr lang="en-GB" sz="4000" dirty="0">
                <a:solidFill>
                  <a:srgbClr val="FFFFFF"/>
                </a:solidFill>
                <a:latin typeface="+mn-lt"/>
              </a:rPr>
              <a:t>Why do we need classification systems?</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84987594-C252-48C0-8002-D5782DE50A7C}"/>
              </a:ext>
            </a:extLst>
          </p:cNvPr>
          <p:cNvSpPr>
            <a:spLocks noGrp="1"/>
          </p:cNvSpPr>
          <p:nvPr>
            <p:ph idx="1"/>
          </p:nvPr>
        </p:nvSpPr>
        <p:spPr>
          <a:xfrm>
            <a:off x="5221862" y="1719618"/>
            <a:ext cx="5948831" cy="4334629"/>
          </a:xfrm>
        </p:spPr>
        <p:txBody>
          <a:bodyPr anchor="ctr">
            <a:normAutofit/>
          </a:bodyPr>
          <a:lstStyle/>
          <a:p>
            <a:pPr lvl="0"/>
            <a:r>
              <a:rPr lang="en-GB" sz="2400" dirty="0">
                <a:solidFill>
                  <a:srgbClr val="FEFFFF"/>
                </a:solidFill>
              </a:rPr>
              <a:t>The codes allow for the quick communication of the diagnosis to other mental health professions in an easy and systematic way. </a:t>
            </a:r>
          </a:p>
          <a:p>
            <a:endParaRPr lang="en-GB" sz="2400" dirty="0">
              <a:solidFill>
                <a:srgbClr val="FEFFFF"/>
              </a:solidFill>
            </a:endParaRPr>
          </a:p>
          <a:p>
            <a:pPr lvl="0"/>
            <a:r>
              <a:rPr lang="en-GB" sz="2400" dirty="0">
                <a:solidFill>
                  <a:srgbClr val="FEFFFF"/>
                </a:solidFill>
              </a:rPr>
              <a:t>The diagnosis provided by the classification systems also gives the patient an understanding of their problems, the likely progression of their illness and the treatment they should follow, so helping them cope with the disorder. </a:t>
            </a:r>
          </a:p>
          <a:p>
            <a:endParaRPr lang="en-GB" sz="2400" dirty="0">
              <a:solidFill>
                <a:srgbClr val="FEFFFF"/>
              </a:solidFill>
            </a:endParaRPr>
          </a:p>
        </p:txBody>
      </p:sp>
    </p:spTree>
    <p:extLst>
      <p:ext uri="{BB962C8B-B14F-4D97-AF65-F5344CB8AC3E}">
        <p14:creationId xmlns:p14="http://schemas.microsoft.com/office/powerpoint/2010/main" val="2785448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8D2F954-A8A6-4388-B315-01CDC6B9C53F}"/>
              </a:ext>
            </a:extLst>
          </p:cNvPr>
          <p:cNvSpPr>
            <a:spLocks noGrp="1"/>
          </p:cNvSpPr>
          <p:nvPr>
            <p:ph type="title"/>
          </p:nvPr>
        </p:nvSpPr>
        <p:spPr>
          <a:xfrm>
            <a:off x="958506" y="800392"/>
            <a:ext cx="10264697" cy="1212102"/>
          </a:xfrm>
        </p:spPr>
        <p:txBody>
          <a:bodyPr>
            <a:normAutofit/>
          </a:bodyPr>
          <a:lstStyle/>
          <a:p>
            <a:pPr algn="ctr"/>
            <a:r>
              <a:rPr lang="en-GB" sz="4800" dirty="0">
                <a:solidFill>
                  <a:srgbClr val="FFFFFF"/>
                </a:solidFill>
                <a:latin typeface="+mn-lt"/>
              </a:rPr>
              <a:t>But …</a:t>
            </a:r>
          </a:p>
        </p:txBody>
      </p:sp>
      <p:sp>
        <p:nvSpPr>
          <p:cNvPr id="3" name="Content Placeholder 2">
            <a:extLst>
              <a:ext uri="{FF2B5EF4-FFF2-40B4-BE49-F238E27FC236}">
                <a16:creationId xmlns:a16="http://schemas.microsoft.com/office/drawing/2014/main" id="{ECC0647D-A650-441D-BCAD-D3E0244DD2E9}"/>
              </a:ext>
            </a:extLst>
          </p:cNvPr>
          <p:cNvSpPr>
            <a:spLocks noGrp="1"/>
          </p:cNvSpPr>
          <p:nvPr>
            <p:ph idx="1"/>
          </p:nvPr>
        </p:nvSpPr>
        <p:spPr>
          <a:xfrm>
            <a:off x="1367624" y="2490436"/>
            <a:ext cx="9708995" cy="3567173"/>
          </a:xfrm>
        </p:spPr>
        <p:txBody>
          <a:bodyPr anchor="ctr">
            <a:normAutofit/>
          </a:bodyPr>
          <a:lstStyle/>
          <a:p>
            <a:pPr marL="0" indent="0" algn="ctr">
              <a:buNone/>
            </a:pPr>
            <a:r>
              <a:rPr lang="en-GB" dirty="0"/>
              <a:t>Diagnosing mental illness not like diagnosing physical illness.</a:t>
            </a:r>
          </a:p>
          <a:p>
            <a:pPr marL="0" lvl="0" indent="0" algn="ctr">
              <a:buNone/>
            </a:pPr>
            <a:endParaRPr lang="en-GB" dirty="0"/>
          </a:p>
          <a:p>
            <a:pPr marL="0" lvl="0" indent="0">
              <a:buNone/>
            </a:pPr>
            <a:endParaRPr lang="en-GB" sz="2400" dirty="0"/>
          </a:p>
          <a:p>
            <a:pPr marL="0" lvl="0" indent="0" algn="ctr">
              <a:buNone/>
            </a:pPr>
            <a:r>
              <a:rPr lang="en-GB" b="1" dirty="0"/>
              <a:t>We cannot see mental illness in the same way as physical illness. In medicine doctors can use objective blood tests, x-rays and scans to help them make a diagnosis.</a:t>
            </a:r>
          </a:p>
          <a:p>
            <a:endParaRPr lang="en-GB" sz="2400" dirty="0"/>
          </a:p>
        </p:txBody>
      </p:sp>
    </p:spTree>
    <p:extLst>
      <p:ext uri="{BB962C8B-B14F-4D97-AF65-F5344CB8AC3E}">
        <p14:creationId xmlns:p14="http://schemas.microsoft.com/office/powerpoint/2010/main" val="287125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F9B3C-FD7E-4260-AF64-DC1613EE1595}"/>
              </a:ext>
            </a:extLst>
          </p:cNvPr>
          <p:cNvSpPr>
            <a:spLocks noGrp="1"/>
          </p:cNvSpPr>
          <p:nvPr>
            <p:ph type="title"/>
          </p:nvPr>
        </p:nvSpPr>
        <p:spPr>
          <a:xfrm>
            <a:off x="4965430" y="629268"/>
            <a:ext cx="6586491" cy="1286160"/>
          </a:xfrm>
        </p:spPr>
        <p:txBody>
          <a:bodyPr anchor="b">
            <a:normAutofit/>
          </a:bodyPr>
          <a:lstStyle/>
          <a:p>
            <a:pPr algn="ctr"/>
            <a:r>
              <a:rPr lang="en-GB" sz="4800" dirty="0">
                <a:latin typeface="+mn-lt"/>
              </a:rPr>
              <a:t>And …</a:t>
            </a:r>
          </a:p>
        </p:txBody>
      </p:sp>
      <p:sp>
        <p:nvSpPr>
          <p:cNvPr id="3" name="Content Placeholder 2">
            <a:extLst>
              <a:ext uri="{FF2B5EF4-FFF2-40B4-BE49-F238E27FC236}">
                <a16:creationId xmlns:a16="http://schemas.microsoft.com/office/drawing/2014/main" id="{23D2B6B9-3813-460E-8F9C-AF1FC1BD1528}"/>
              </a:ext>
            </a:extLst>
          </p:cNvPr>
          <p:cNvSpPr>
            <a:spLocks noGrp="1"/>
          </p:cNvSpPr>
          <p:nvPr>
            <p:ph idx="1"/>
          </p:nvPr>
        </p:nvSpPr>
        <p:spPr>
          <a:xfrm>
            <a:off x="4965431" y="2438400"/>
            <a:ext cx="6842256" cy="4081670"/>
          </a:xfrm>
        </p:spPr>
        <p:txBody>
          <a:bodyPr>
            <a:normAutofit/>
          </a:bodyPr>
          <a:lstStyle/>
          <a:p>
            <a:pPr marL="0" indent="0" algn="ctr">
              <a:buNone/>
            </a:pPr>
            <a:r>
              <a:rPr lang="en-GB" dirty="0"/>
              <a:t>Getting the right diagnosis is really important.</a:t>
            </a:r>
          </a:p>
          <a:p>
            <a:pPr marL="0" indent="0" algn="ctr">
              <a:buNone/>
            </a:pPr>
            <a:endParaRPr lang="en-GB" dirty="0"/>
          </a:p>
          <a:p>
            <a:pPr marL="0" indent="0" algn="ctr">
              <a:buNone/>
            </a:pPr>
            <a:endParaRPr lang="en-GB" dirty="0"/>
          </a:p>
          <a:p>
            <a:pPr marL="0" lvl="0" indent="0" algn="ctr">
              <a:buNone/>
            </a:pPr>
            <a:r>
              <a:rPr lang="en-GB" b="1" dirty="0"/>
              <a:t>If a person is not given the correct diagnosis then they will not be given the most appropriate treatment. The wrong treatment will not help them get better, and in fact could actually make them worse. </a:t>
            </a:r>
          </a:p>
          <a:p>
            <a:endParaRPr lang="en-GB" sz="2000" dirty="0"/>
          </a:p>
        </p:txBody>
      </p:sp>
      <p:pic>
        <p:nvPicPr>
          <p:cNvPr id="5" name="Picture 4" descr="Stethoscope">
            <a:extLst>
              <a:ext uri="{FF2B5EF4-FFF2-40B4-BE49-F238E27FC236}">
                <a16:creationId xmlns:a16="http://schemas.microsoft.com/office/drawing/2014/main" id="{13738CA1-3379-4A04-A66D-C61B98010F78}"/>
              </a:ext>
            </a:extLst>
          </p:cNvPr>
          <p:cNvPicPr>
            <a:picLocks noChangeAspect="1"/>
          </p:cNvPicPr>
          <p:nvPr/>
        </p:nvPicPr>
        <p:blipFill rotWithShape="1">
          <a:blip r:embed="rId2"/>
          <a:srcRect l="30204" r="24676"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479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6DB7ADBC-26DA-450D-A8BF-E1ACCB466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0234" y="1"/>
            <a:ext cx="6488456" cy="3036711"/>
          </a:xfrm>
          <a:custGeom>
            <a:avLst/>
            <a:gdLst>
              <a:gd name="connsiteX0" fmla="*/ 0 w 6488456"/>
              <a:gd name="connsiteY0" fmla="*/ 0 h 3036711"/>
              <a:gd name="connsiteX1" fmla="*/ 6488456 w 6488456"/>
              <a:gd name="connsiteY1" fmla="*/ 0 h 3036711"/>
              <a:gd name="connsiteX2" fmla="*/ 6482686 w 6488456"/>
              <a:gd name="connsiteY2" fmla="*/ 114279 h 3036711"/>
              <a:gd name="connsiteX3" fmla="*/ 3244228 w 6488456"/>
              <a:gd name="connsiteY3" fmla="*/ 3036711 h 3036711"/>
              <a:gd name="connsiteX4" fmla="*/ 5771 w 6488456"/>
              <a:gd name="connsiteY4" fmla="*/ 114279 h 3036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88456" h="3036711">
                <a:moveTo>
                  <a:pt x="0" y="0"/>
                </a:moveTo>
                <a:lnTo>
                  <a:pt x="6488456" y="0"/>
                </a:lnTo>
                <a:lnTo>
                  <a:pt x="6482686" y="114279"/>
                </a:lnTo>
                <a:cubicBezTo>
                  <a:pt x="6315984" y="1755766"/>
                  <a:pt x="4929697" y="3036711"/>
                  <a:pt x="3244228" y="3036711"/>
                </a:cubicBezTo>
                <a:cubicBezTo>
                  <a:pt x="1558760" y="3036711"/>
                  <a:pt x="172473" y="1755766"/>
                  <a:pt x="5771" y="114279"/>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5692FB99-428A-4151-9665-80E56EF03D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9870" y="1"/>
            <a:ext cx="6069184" cy="2839783"/>
          </a:xfrm>
          <a:custGeom>
            <a:avLst/>
            <a:gdLst>
              <a:gd name="connsiteX0" fmla="*/ 0 w 6069184"/>
              <a:gd name="connsiteY0" fmla="*/ 0 h 2839783"/>
              <a:gd name="connsiteX1" fmla="*/ 6069184 w 6069184"/>
              <a:gd name="connsiteY1" fmla="*/ 0 h 2839783"/>
              <a:gd name="connsiteX2" fmla="*/ 6063824 w 6069184"/>
              <a:gd name="connsiteY2" fmla="*/ 106160 h 2839783"/>
              <a:gd name="connsiteX3" fmla="*/ 3034592 w 6069184"/>
              <a:gd name="connsiteY3" fmla="*/ 2839783 h 2839783"/>
              <a:gd name="connsiteX4" fmla="*/ 5361 w 6069184"/>
              <a:gd name="connsiteY4" fmla="*/ 106160 h 28397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9184" h="2839783">
                <a:moveTo>
                  <a:pt x="0" y="0"/>
                </a:moveTo>
                <a:lnTo>
                  <a:pt x="6069184" y="0"/>
                </a:lnTo>
                <a:lnTo>
                  <a:pt x="6063824" y="106160"/>
                </a:lnTo>
                <a:cubicBezTo>
                  <a:pt x="5907892" y="1641596"/>
                  <a:pt x="4611168" y="2839783"/>
                  <a:pt x="3034592" y="2839783"/>
                </a:cubicBezTo>
                <a:cubicBezTo>
                  <a:pt x="1458016" y="2839783"/>
                  <a:pt x="161293" y="1641596"/>
                  <a:pt x="5361" y="106160"/>
                </a:cubicBezTo>
                <a:close/>
              </a:path>
            </a:pathLst>
          </a:custGeom>
          <a:solidFill>
            <a:srgbClr val="E3411B"/>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E3C0EDB-60D3-4CEF-8B80-C6D01E08D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00758"/>
            <a:ext cx="5198011" cy="3957242"/>
          </a:xfrm>
          <a:custGeom>
            <a:avLst/>
            <a:gdLst>
              <a:gd name="connsiteX0" fmla="*/ 1942747 w 5198011"/>
              <a:gd name="connsiteY0" fmla="*/ 0 h 3957242"/>
              <a:gd name="connsiteX1" fmla="*/ 5198011 w 5198011"/>
              <a:gd name="connsiteY1" fmla="*/ 3255264 h 3957242"/>
              <a:gd name="connsiteX2" fmla="*/ 5131876 w 5198011"/>
              <a:gd name="connsiteY2" fmla="*/ 3911314 h 3957242"/>
              <a:gd name="connsiteX3" fmla="*/ 5120066 w 5198011"/>
              <a:gd name="connsiteY3" fmla="*/ 3957242 h 3957242"/>
              <a:gd name="connsiteX4" fmla="*/ 0 w 5198011"/>
              <a:gd name="connsiteY4" fmla="*/ 3957242 h 3957242"/>
              <a:gd name="connsiteX5" fmla="*/ 0 w 5198011"/>
              <a:gd name="connsiteY5" fmla="*/ 647700 h 3957242"/>
              <a:gd name="connsiteX6" fmla="*/ 122698 w 5198011"/>
              <a:gd name="connsiteY6" fmla="*/ 555948 h 3957242"/>
              <a:gd name="connsiteX7" fmla="*/ 1942747 w 5198011"/>
              <a:gd name="connsiteY7" fmla="*/ 0 h 395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8011" h="3957242">
                <a:moveTo>
                  <a:pt x="1942747" y="0"/>
                </a:moveTo>
                <a:cubicBezTo>
                  <a:pt x="3740580" y="0"/>
                  <a:pt x="5198011" y="1457431"/>
                  <a:pt x="5198011" y="3255264"/>
                </a:cubicBezTo>
                <a:cubicBezTo>
                  <a:pt x="5198011" y="3479993"/>
                  <a:pt x="5175239" y="3699404"/>
                  <a:pt x="5131876" y="3911314"/>
                </a:cubicBezTo>
                <a:lnTo>
                  <a:pt x="5120066" y="3957242"/>
                </a:lnTo>
                <a:lnTo>
                  <a:pt x="0" y="3957242"/>
                </a:lnTo>
                <a:lnTo>
                  <a:pt x="0" y="647700"/>
                </a:lnTo>
                <a:lnTo>
                  <a:pt x="122698" y="555948"/>
                </a:lnTo>
                <a:cubicBezTo>
                  <a:pt x="642241" y="204951"/>
                  <a:pt x="1268560" y="0"/>
                  <a:pt x="1942747"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306978-A26E-4AC4-9EAA-BD29BD476A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24786"/>
            <a:ext cx="5001415" cy="3733214"/>
          </a:xfrm>
          <a:custGeom>
            <a:avLst/>
            <a:gdLst>
              <a:gd name="connsiteX0" fmla="*/ 1956463 w 5001415"/>
              <a:gd name="connsiteY0" fmla="*/ 0 h 3733214"/>
              <a:gd name="connsiteX1" fmla="*/ 5001415 w 5001415"/>
              <a:gd name="connsiteY1" fmla="*/ 3044952 h 3733214"/>
              <a:gd name="connsiteX2" fmla="*/ 4939553 w 5001415"/>
              <a:gd name="connsiteY2" fmla="*/ 3658617 h 3733214"/>
              <a:gd name="connsiteX3" fmla="*/ 4920372 w 5001415"/>
              <a:gd name="connsiteY3" fmla="*/ 3733214 h 3733214"/>
              <a:gd name="connsiteX4" fmla="*/ 0 w 5001415"/>
              <a:gd name="connsiteY4" fmla="*/ 3733214 h 3733214"/>
              <a:gd name="connsiteX5" fmla="*/ 0 w 5001415"/>
              <a:gd name="connsiteY5" fmla="*/ 713124 h 3733214"/>
              <a:gd name="connsiteX6" fmla="*/ 19591 w 5001415"/>
              <a:gd name="connsiteY6" fmla="*/ 695319 h 3733214"/>
              <a:gd name="connsiteX7" fmla="*/ 1956463 w 5001415"/>
              <a:gd name="connsiteY7" fmla="*/ 0 h 373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1415" h="3733214">
                <a:moveTo>
                  <a:pt x="1956463" y="0"/>
                </a:moveTo>
                <a:cubicBezTo>
                  <a:pt x="3638144" y="0"/>
                  <a:pt x="5001415" y="1363271"/>
                  <a:pt x="5001415" y="3044952"/>
                </a:cubicBezTo>
                <a:cubicBezTo>
                  <a:pt x="5001415" y="3255162"/>
                  <a:pt x="4980114" y="3460397"/>
                  <a:pt x="4939553" y="3658617"/>
                </a:cubicBezTo>
                <a:lnTo>
                  <a:pt x="4920372" y="3733214"/>
                </a:lnTo>
                <a:lnTo>
                  <a:pt x="0" y="3733214"/>
                </a:lnTo>
                <a:lnTo>
                  <a:pt x="0" y="713124"/>
                </a:lnTo>
                <a:lnTo>
                  <a:pt x="19591" y="695319"/>
                </a:lnTo>
                <a:cubicBezTo>
                  <a:pt x="545938" y="260939"/>
                  <a:pt x="1220728" y="0"/>
                  <a:pt x="1956463"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40C269CE-FB56-4D68-8CFB-1CFD5F3505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837" y="500244"/>
            <a:ext cx="6428625" cy="6357756"/>
          </a:xfrm>
          <a:custGeom>
            <a:avLst/>
            <a:gdLst>
              <a:gd name="connsiteX0" fmla="*/ 4279392 w 6428625"/>
              <a:gd name="connsiteY0" fmla="*/ 0 h 6357756"/>
              <a:gd name="connsiteX1" fmla="*/ 6319204 w 6428625"/>
              <a:gd name="connsiteY1" fmla="*/ 516500 h 6357756"/>
              <a:gd name="connsiteX2" fmla="*/ 6428625 w 6428625"/>
              <a:gd name="connsiteY2" fmla="*/ 579415 h 6357756"/>
              <a:gd name="connsiteX3" fmla="*/ 6428625 w 6428625"/>
              <a:gd name="connsiteY3" fmla="*/ 6357756 h 6357756"/>
              <a:gd name="connsiteX4" fmla="*/ 539921 w 6428625"/>
              <a:gd name="connsiteY4" fmla="*/ 6357756 h 6357756"/>
              <a:gd name="connsiteX5" fmla="*/ 516500 w 6428625"/>
              <a:gd name="connsiteY5" fmla="*/ 6319205 h 6357756"/>
              <a:gd name="connsiteX6" fmla="*/ 0 w 6428625"/>
              <a:gd name="connsiteY6" fmla="*/ 4279392 h 6357756"/>
              <a:gd name="connsiteX7" fmla="*/ 4279392 w 6428625"/>
              <a:gd name="connsiteY7" fmla="*/ 0 h 6357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28625" h="6357756">
                <a:moveTo>
                  <a:pt x="4279392" y="0"/>
                </a:moveTo>
                <a:cubicBezTo>
                  <a:pt x="5017968" y="0"/>
                  <a:pt x="5712843" y="187105"/>
                  <a:pt x="6319204" y="516500"/>
                </a:cubicBezTo>
                <a:lnTo>
                  <a:pt x="6428625" y="579415"/>
                </a:lnTo>
                <a:lnTo>
                  <a:pt x="6428625" y="6357756"/>
                </a:lnTo>
                <a:lnTo>
                  <a:pt x="539921" y="6357756"/>
                </a:lnTo>
                <a:lnTo>
                  <a:pt x="516500" y="6319205"/>
                </a:lnTo>
                <a:cubicBezTo>
                  <a:pt x="187105" y="5712844"/>
                  <a:pt x="0" y="5017968"/>
                  <a:pt x="0" y="4279392"/>
                </a:cubicBezTo>
                <a:cubicBezTo>
                  <a:pt x="0" y="1915949"/>
                  <a:pt x="1915949" y="0"/>
                  <a:pt x="4279392" y="0"/>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A6ED7E7F-75F7-4581-A930-C4DEBC2A8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4429" y="664836"/>
            <a:ext cx="6264033" cy="6193164"/>
          </a:xfrm>
          <a:custGeom>
            <a:avLst/>
            <a:gdLst>
              <a:gd name="connsiteX0" fmla="*/ 4114800 w 6264033"/>
              <a:gd name="connsiteY0" fmla="*/ 0 h 6193164"/>
              <a:gd name="connsiteX1" fmla="*/ 6248473 w 6264033"/>
              <a:gd name="connsiteY1" fmla="*/ 595714 h 6193164"/>
              <a:gd name="connsiteX2" fmla="*/ 6264033 w 6264033"/>
              <a:gd name="connsiteY2" fmla="*/ 605689 h 6193164"/>
              <a:gd name="connsiteX3" fmla="*/ 6264033 w 6264033"/>
              <a:gd name="connsiteY3" fmla="*/ 6193164 h 6193164"/>
              <a:gd name="connsiteX4" fmla="*/ 567718 w 6264033"/>
              <a:gd name="connsiteY4" fmla="*/ 6193164 h 6193164"/>
              <a:gd name="connsiteX5" fmla="*/ 496635 w 6264033"/>
              <a:gd name="connsiteY5" fmla="*/ 6076158 h 6193164"/>
              <a:gd name="connsiteX6" fmla="*/ 0 w 6264033"/>
              <a:gd name="connsiteY6" fmla="*/ 4114800 h 6193164"/>
              <a:gd name="connsiteX7" fmla="*/ 4114800 w 6264033"/>
              <a:gd name="connsiteY7" fmla="*/ 0 h 619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64033" h="6193164">
                <a:moveTo>
                  <a:pt x="4114800" y="0"/>
                </a:moveTo>
                <a:cubicBezTo>
                  <a:pt x="4895986" y="0"/>
                  <a:pt x="5626328" y="217689"/>
                  <a:pt x="6248473" y="595714"/>
                </a:cubicBezTo>
                <a:lnTo>
                  <a:pt x="6264033" y="605689"/>
                </a:lnTo>
                <a:lnTo>
                  <a:pt x="6264033" y="6193164"/>
                </a:lnTo>
                <a:lnTo>
                  <a:pt x="567718" y="6193164"/>
                </a:lnTo>
                <a:lnTo>
                  <a:pt x="496635" y="6076158"/>
                </a:lnTo>
                <a:cubicBezTo>
                  <a:pt x="179909" y="5493119"/>
                  <a:pt x="0" y="4824969"/>
                  <a:pt x="0" y="4114800"/>
                </a:cubicBezTo>
                <a:cubicBezTo>
                  <a:pt x="0" y="1842259"/>
                  <a:pt x="1842259" y="0"/>
                  <a:pt x="4114800"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itle 3">
            <a:extLst>
              <a:ext uri="{FF2B5EF4-FFF2-40B4-BE49-F238E27FC236}">
                <a16:creationId xmlns:a16="http://schemas.microsoft.com/office/drawing/2014/main" id="{B0F68EA2-9231-4A40-A4F8-1DCC038CB0F9}"/>
              </a:ext>
            </a:extLst>
          </p:cNvPr>
          <p:cNvSpPr>
            <a:spLocks noGrp="1"/>
          </p:cNvSpPr>
          <p:nvPr>
            <p:ph type="title"/>
          </p:nvPr>
        </p:nvSpPr>
        <p:spPr>
          <a:xfrm>
            <a:off x="6789743" y="2530063"/>
            <a:ext cx="4996329" cy="1936752"/>
          </a:xfrm>
        </p:spPr>
        <p:txBody>
          <a:bodyPr vert="horz" lIns="91440" tIns="45720" rIns="91440" bIns="45720" rtlCol="0" anchor="b">
            <a:normAutofit/>
          </a:bodyPr>
          <a:lstStyle/>
          <a:p>
            <a:pPr algn="ctr"/>
            <a:r>
              <a:rPr lang="en-US" sz="6000" kern="1200" dirty="0">
                <a:solidFill>
                  <a:srgbClr val="FFFFFF"/>
                </a:solidFill>
                <a:latin typeface="+mn-lt"/>
                <a:ea typeface="+mj-ea"/>
                <a:cs typeface="+mj-cs"/>
              </a:rPr>
              <a:t>The ICD</a:t>
            </a:r>
          </a:p>
        </p:txBody>
      </p:sp>
    </p:spTree>
    <p:extLst>
      <p:ext uri="{BB962C8B-B14F-4D97-AF65-F5344CB8AC3E}">
        <p14:creationId xmlns:p14="http://schemas.microsoft.com/office/powerpoint/2010/main" val="3489547941"/>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105C5CD-E6FD-4C3E-9502-90EBEE6383CB}"/>
              </a:ext>
            </a:extLst>
          </p:cNvPr>
          <p:cNvSpPr>
            <a:spLocks noGrp="1"/>
          </p:cNvSpPr>
          <p:nvPr>
            <p:ph type="title"/>
          </p:nvPr>
        </p:nvSpPr>
        <p:spPr>
          <a:xfrm>
            <a:off x="804673" y="2835965"/>
            <a:ext cx="4524973" cy="2561227"/>
          </a:xfrm>
        </p:spPr>
        <p:txBody>
          <a:bodyPr vert="horz" lIns="91440" tIns="45720" rIns="91440" bIns="45720" rtlCol="0" anchor="t">
            <a:normAutofit/>
          </a:bodyPr>
          <a:lstStyle/>
          <a:p>
            <a:pPr algn="ctr"/>
            <a:r>
              <a:rPr lang="en-US" dirty="0">
                <a:latin typeface="+mn-lt"/>
              </a:rPr>
              <a:t>First published in 1948 </a:t>
            </a:r>
          </a:p>
        </p:txBody>
      </p:sp>
      <p:sp>
        <p:nvSpPr>
          <p:cNvPr id="71" name="Freeform: Shape 70">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An International Study Compares the ICD-11 and ICD-10 - Eating Disorders  Review">
            <a:extLst>
              <a:ext uri="{FF2B5EF4-FFF2-40B4-BE49-F238E27FC236}">
                <a16:creationId xmlns:a16="http://schemas.microsoft.com/office/drawing/2014/main" id="{9431BC35-0958-4B45-A051-D7E0F6DCBDE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254"/>
          <a:stretch/>
        </p:blipFill>
        <p:spPr bwMode="auto">
          <a:xfrm>
            <a:off x="6021086" y="544777"/>
            <a:ext cx="6170914" cy="6313225"/>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182562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41DC06-A84A-1B0C-DFD0-B725B1AF5625}"/>
              </a:ext>
            </a:extLst>
          </p:cNvPr>
          <p:cNvPicPr>
            <a:picLocks noChangeAspect="1"/>
          </p:cNvPicPr>
          <p:nvPr/>
        </p:nvPicPr>
        <p:blipFill rotWithShape="1">
          <a:blip r:embed="rId2"/>
          <a:srcRect t="8708" r="71531" b="9931"/>
          <a:stretch/>
        </p:blipFill>
        <p:spPr>
          <a:xfrm>
            <a:off x="4034273" y="324591"/>
            <a:ext cx="3833242" cy="6162159"/>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54281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9CCF2-2DF4-4831-B4EE-0A6EAFC438FB}"/>
              </a:ext>
            </a:extLst>
          </p:cNvPr>
          <p:cNvSpPr>
            <a:spLocks noGrp="1"/>
          </p:cNvSpPr>
          <p:nvPr>
            <p:ph type="title"/>
          </p:nvPr>
        </p:nvSpPr>
        <p:spPr>
          <a:xfrm>
            <a:off x="526073" y="489439"/>
            <a:ext cx="11139854" cy="930447"/>
          </a:xfrm>
        </p:spPr>
        <p:txBody>
          <a:bodyPr vert="horz" lIns="91440" tIns="45720" rIns="91440" bIns="45720" rtlCol="0" anchor="b">
            <a:noAutofit/>
          </a:bodyPr>
          <a:lstStyle/>
          <a:p>
            <a:pPr algn="ctr"/>
            <a:r>
              <a:rPr lang="en-GB" sz="3200" dirty="0">
                <a:solidFill>
                  <a:schemeClr val="bg1"/>
                </a:solidFill>
                <a:latin typeface="+mn-lt"/>
              </a:rPr>
              <a:t>The ICD is not only concerned with mental health disorders (MHD) but with all disorders. Section V (F) is concerned with MHDs. </a:t>
            </a:r>
            <a:endParaRPr lang="en-US" sz="3200" kern="1200" dirty="0">
              <a:solidFill>
                <a:schemeClr val="bg1"/>
              </a:solidFill>
              <a:latin typeface="+mn-lt"/>
            </a:endParaRPr>
          </a:p>
        </p:txBody>
      </p:sp>
      <p:cxnSp>
        <p:nvCxnSpPr>
          <p:cNvPr id="12" name="Straight Connector 11">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graphicFrame>
        <p:nvGraphicFramePr>
          <p:cNvPr id="3" name="Table 2">
            <a:extLst>
              <a:ext uri="{FF2B5EF4-FFF2-40B4-BE49-F238E27FC236}">
                <a16:creationId xmlns:a16="http://schemas.microsoft.com/office/drawing/2014/main" id="{FA09F887-E262-40F9-BB80-E790164FF9A8}"/>
              </a:ext>
            </a:extLst>
          </p:cNvPr>
          <p:cNvGraphicFramePr>
            <a:graphicFrameLocks noGrp="1"/>
          </p:cNvGraphicFramePr>
          <p:nvPr>
            <p:extLst>
              <p:ext uri="{D42A27DB-BD31-4B8C-83A1-F6EECF244321}">
                <p14:modId xmlns:p14="http://schemas.microsoft.com/office/powerpoint/2010/main" val="3943124036"/>
              </p:ext>
            </p:extLst>
          </p:nvPr>
        </p:nvGraphicFramePr>
        <p:xfrm>
          <a:off x="1279684" y="2427541"/>
          <a:ext cx="9577534" cy="3997640"/>
        </p:xfrm>
        <a:graphic>
          <a:graphicData uri="http://schemas.openxmlformats.org/drawingml/2006/table">
            <a:tbl>
              <a:tblPr firstRow="1" firstCol="1" bandRow="1">
                <a:tableStyleId>{5C22544A-7EE6-4342-B048-85BDC9FD1C3A}</a:tableStyleId>
              </a:tblPr>
              <a:tblGrid>
                <a:gridCol w="4131866">
                  <a:extLst>
                    <a:ext uri="{9D8B030D-6E8A-4147-A177-3AD203B41FA5}">
                      <a16:colId xmlns:a16="http://schemas.microsoft.com/office/drawing/2014/main" val="318905963"/>
                    </a:ext>
                  </a:extLst>
                </a:gridCol>
                <a:gridCol w="1595607">
                  <a:extLst>
                    <a:ext uri="{9D8B030D-6E8A-4147-A177-3AD203B41FA5}">
                      <a16:colId xmlns:a16="http://schemas.microsoft.com/office/drawing/2014/main" val="1550801727"/>
                    </a:ext>
                  </a:extLst>
                </a:gridCol>
                <a:gridCol w="3850061">
                  <a:extLst>
                    <a:ext uri="{9D8B030D-6E8A-4147-A177-3AD203B41FA5}">
                      <a16:colId xmlns:a16="http://schemas.microsoft.com/office/drawing/2014/main" val="2089346220"/>
                    </a:ext>
                  </a:extLst>
                </a:gridCol>
              </a:tblGrid>
              <a:tr h="788281">
                <a:tc>
                  <a:txBody>
                    <a:bodyPr/>
                    <a:lstStyle/>
                    <a:p>
                      <a:pPr algn="ctr">
                        <a:lnSpc>
                          <a:spcPct val="107000"/>
                        </a:lnSpc>
                        <a:spcAft>
                          <a:spcPts val="0"/>
                        </a:spcAft>
                      </a:pPr>
                      <a:r>
                        <a:rPr lang="en-GB" sz="2200">
                          <a:effectLst/>
                        </a:rPr>
                        <a:t>Code</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gn="ctr">
                        <a:lnSpc>
                          <a:spcPct val="107000"/>
                        </a:lnSpc>
                        <a:spcAft>
                          <a:spcPts val="0"/>
                        </a:spcAft>
                      </a:pPr>
                      <a:r>
                        <a:rPr lang="en-GB" sz="2200">
                          <a:effectLst/>
                        </a:rPr>
                        <a:t>Example</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gn="ctr">
                        <a:lnSpc>
                          <a:spcPct val="107000"/>
                        </a:lnSpc>
                        <a:spcAft>
                          <a:spcPts val="0"/>
                        </a:spcAft>
                      </a:pPr>
                      <a:r>
                        <a:rPr lang="en-GB" sz="2200">
                          <a:effectLst/>
                        </a:rPr>
                        <a:t>Explanation</a:t>
                      </a:r>
                    </a:p>
                    <a:p>
                      <a:pPr algn="ctr">
                        <a:lnSpc>
                          <a:spcPct val="107000"/>
                        </a:lnSpc>
                        <a:spcAft>
                          <a:spcPts val="0"/>
                        </a:spcAft>
                      </a:pPr>
                      <a:r>
                        <a:rPr lang="en-GB" sz="2200">
                          <a:effectLst/>
                        </a:rPr>
                        <a:t>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extLst>
                  <a:ext uri="{0D108BD9-81ED-4DB2-BD59-A6C34878D82A}">
                    <a16:rowId xmlns:a16="http://schemas.microsoft.com/office/drawing/2014/main" val="1313149563"/>
                  </a:ext>
                </a:extLst>
              </a:tr>
              <a:tr h="788281">
                <a:tc>
                  <a:txBody>
                    <a:bodyPr/>
                    <a:lstStyle/>
                    <a:p>
                      <a:pPr>
                        <a:lnSpc>
                          <a:spcPct val="107000"/>
                        </a:lnSpc>
                        <a:spcAft>
                          <a:spcPts val="0"/>
                        </a:spcAft>
                      </a:pPr>
                      <a:r>
                        <a:rPr lang="en-GB" sz="2200">
                          <a:effectLst/>
                        </a:rPr>
                        <a:t>Section</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gn="ctr">
                        <a:lnSpc>
                          <a:spcPct val="107000"/>
                        </a:lnSpc>
                        <a:spcAft>
                          <a:spcPts val="0"/>
                        </a:spcAft>
                      </a:pPr>
                      <a:r>
                        <a:rPr lang="en-GB" sz="2200">
                          <a:effectLst/>
                        </a:rPr>
                        <a:t>F</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nSpc>
                          <a:spcPct val="107000"/>
                        </a:lnSpc>
                        <a:spcAft>
                          <a:spcPts val="0"/>
                        </a:spcAft>
                      </a:pPr>
                      <a:r>
                        <a:rPr lang="en-GB" sz="2200">
                          <a:effectLst/>
                        </a:rPr>
                        <a:t>Specific for mental health disorders.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extLst>
                  <a:ext uri="{0D108BD9-81ED-4DB2-BD59-A6C34878D82A}">
                    <a16:rowId xmlns:a16="http://schemas.microsoft.com/office/drawing/2014/main" val="2004878516"/>
                  </a:ext>
                </a:extLst>
              </a:tr>
              <a:tr h="422258">
                <a:tc>
                  <a:txBody>
                    <a:bodyPr/>
                    <a:lstStyle/>
                    <a:p>
                      <a:pPr>
                        <a:lnSpc>
                          <a:spcPct val="107000"/>
                        </a:lnSpc>
                        <a:spcAft>
                          <a:spcPts val="0"/>
                        </a:spcAft>
                      </a:pPr>
                      <a:r>
                        <a:rPr lang="en-GB" sz="2200">
                          <a:effectLst/>
                        </a:rPr>
                        <a:t>Family of disorders</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gn="ctr">
                        <a:lnSpc>
                          <a:spcPct val="107000"/>
                        </a:lnSpc>
                        <a:spcAft>
                          <a:spcPts val="0"/>
                        </a:spcAft>
                      </a:pPr>
                      <a:r>
                        <a:rPr lang="en-GB" sz="2200">
                          <a:effectLst/>
                        </a:rPr>
                        <a:t>3</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nSpc>
                          <a:spcPct val="107000"/>
                        </a:lnSpc>
                        <a:spcAft>
                          <a:spcPts val="0"/>
                        </a:spcAft>
                      </a:pPr>
                      <a:r>
                        <a:rPr lang="en-GB" sz="2200">
                          <a:effectLst/>
                        </a:rPr>
                        <a:t>Mood (affective) disorders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extLst>
                  <a:ext uri="{0D108BD9-81ED-4DB2-BD59-A6C34878D82A}">
                    <a16:rowId xmlns:a16="http://schemas.microsoft.com/office/drawing/2014/main" val="1705493616"/>
                  </a:ext>
                </a:extLst>
              </a:tr>
              <a:tr h="422258">
                <a:tc>
                  <a:txBody>
                    <a:bodyPr/>
                    <a:lstStyle/>
                    <a:p>
                      <a:pPr>
                        <a:lnSpc>
                          <a:spcPct val="107000"/>
                        </a:lnSpc>
                        <a:spcAft>
                          <a:spcPts val="0"/>
                        </a:spcAft>
                      </a:pPr>
                      <a:r>
                        <a:rPr lang="en-GB" sz="2200">
                          <a:effectLst/>
                        </a:rPr>
                        <a:t>Specific disorder</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gn="ctr">
                        <a:lnSpc>
                          <a:spcPct val="107000"/>
                        </a:lnSpc>
                        <a:spcAft>
                          <a:spcPts val="0"/>
                        </a:spcAft>
                      </a:pPr>
                      <a:r>
                        <a:rPr lang="en-GB" sz="2200">
                          <a:effectLst/>
                        </a:rPr>
                        <a:t>2</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nSpc>
                          <a:spcPct val="107000"/>
                        </a:lnSpc>
                        <a:spcAft>
                          <a:spcPts val="0"/>
                        </a:spcAft>
                      </a:pPr>
                      <a:r>
                        <a:rPr lang="en-GB" sz="2200">
                          <a:effectLst/>
                        </a:rPr>
                        <a:t>Depression</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extLst>
                  <a:ext uri="{0D108BD9-81ED-4DB2-BD59-A6C34878D82A}">
                    <a16:rowId xmlns:a16="http://schemas.microsoft.com/office/drawing/2014/main" val="2757215537"/>
                  </a:ext>
                </a:extLst>
              </a:tr>
              <a:tr h="788281">
                <a:tc>
                  <a:txBody>
                    <a:bodyPr/>
                    <a:lstStyle/>
                    <a:p>
                      <a:pPr>
                        <a:lnSpc>
                          <a:spcPct val="107000"/>
                        </a:lnSpc>
                        <a:spcAft>
                          <a:spcPts val="0"/>
                        </a:spcAft>
                      </a:pPr>
                      <a:r>
                        <a:rPr lang="en-GB" sz="2200">
                          <a:effectLst/>
                        </a:rPr>
                        <a:t>Further categorisation of that disorder</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gn="ctr">
                        <a:lnSpc>
                          <a:spcPct val="107000"/>
                        </a:lnSpc>
                        <a:spcAft>
                          <a:spcPts val="0"/>
                        </a:spcAft>
                      </a:pPr>
                      <a:r>
                        <a:rPr lang="en-GB" sz="2200">
                          <a:effectLst/>
                        </a:rPr>
                        <a:t>.0</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nSpc>
                          <a:spcPct val="107000"/>
                        </a:lnSpc>
                        <a:spcAft>
                          <a:spcPts val="0"/>
                        </a:spcAft>
                      </a:pPr>
                      <a:r>
                        <a:rPr lang="en-GB" sz="2200">
                          <a:effectLst/>
                        </a:rPr>
                        <a:t>Mild depression</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extLst>
                  <a:ext uri="{0D108BD9-81ED-4DB2-BD59-A6C34878D82A}">
                    <a16:rowId xmlns:a16="http://schemas.microsoft.com/office/drawing/2014/main" val="502768457"/>
                  </a:ext>
                </a:extLst>
              </a:tr>
              <a:tr h="788281">
                <a:tc>
                  <a:txBody>
                    <a:bodyPr/>
                    <a:lstStyle/>
                    <a:p>
                      <a:pPr>
                        <a:lnSpc>
                          <a:spcPct val="107000"/>
                        </a:lnSpc>
                        <a:spcAft>
                          <a:spcPts val="0"/>
                        </a:spcAft>
                      </a:pPr>
                      <a:r>
                        <a:rPr lang="en-GB" sz="2200">
                          <a:effectLst/>
                        </a:rPr>
                        <a:t>Very specific categorisation</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gn="ctr">
                        <a:lnSpc>
                          <a:spcPct val="107000"/>
                        </a:lnSpc>
                        <a:spcAft>
                          <a:spcPts val="0"/>
                        </a:spcAft>
                      </a:pPr>
                      <a:r>
                        <a:rPr lang="en-GB" sz="2200">
                          <a:effectLst/>
                        </a:rPr>
                        <a:t>.01</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tc>
                  <a:txBody>
                    <a:bodyPr/>
                    <a:lstStyle/>
                    <a:p>
                      <a:pPr>
                        <a:lnSpc>
                          <a:spcPct val="107000"/>
                        </a:lnSpc>
                        <a:spcAft>
                          <a:spcPts val="0"/>
                        </a:spcAft>
                      </a:pPr>
                      <a:r>
                        <a:rPr lang="en-GB" sz="2200">
                          <a:effectLst/>
                        </a:rPr>
                        <a:t>Some somatic (physical) symptoms e.g. pain. </a:t>
                      </a:r>
                      <a:endParaRPr lang="en-GB" sz="2200">
                        <a:effectLst/>
                        <a:latin typeface="Calibri" panose="020F0502020204030204" pitchFamily="34" charset="0"/>
                        <a:ea typeface="Calibri" panose="020F0502020204030204" pitchFamily="34" charset="0"/>
                        <a:cs typeface="Times New Roman" panose="02020603050405020304" pitchFamily="18" charset="0"/>
                      </a:endParaRPr>
                    </a:p>
                  </a:txBody>
                  <a:tcPr marL="139931" marR="139931" marT="0" marB="0"/>
                </a:tc>
                <a:extLst>
                  <a:ext uri="{0D108BD9-81ED-4DB2-BD59-A6C34878D82A}">
                    <a16:rowId xmlns:a16="http://schemas.microsoft.com/office/drawing/2014/main" val="3925063433"/>
                  </a:ext>
                </a:extLst>
              </a:tr>
            </a:tbl>
          </a:graphicData>
        </a:graphic>
      </p:graphicFrame>
      <p:sp>
        <p:nvSpPr>
          <p:cNvPr id="4" name="Oval 3">
            <a:extLst>
              <a:ext uri="{FF2B5EF4-FFF2-40B4-BE49-F238E27FC236}">
                <a16:creationId xmlns:a16="http://schemas.microsoft.com/office/drawing/2014/main" id="{15F43747-3A3E-4B5F-8E1A-B7B1B9A1C0E7}"/>
              </a:ext>
            </a:extLst>
          </p:cNvPr>
          <p:cNvSpPr/>
          <p:nvPr/>
        </p:nvSpPr>
        <p:spPr>
          <a:xfrm>
            <a:off x="6937829" y="2465284"/>
            <a:ext cx="4310743" cy="3903277"/>
          </a:xfrm>
          <a:prstGeom prst="ellipse">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Diagnosis: </a:t>
            </a:r>
          </a:p>
          <a:p>
            <a:pPr algn="ctr"/>
            <a:r>
              <a:rPr lang="en-GB" sz="3200" dirty="0">
                <a:solidFill>
                  <a:schemeClr val="tx1"/>
                </a:solidFill>
              </a:rPr>
              <a:t> </a:t>
            </a:r>
          </a:p>
          <a:p>
            <a:pPr algn="ctr"/>
            <a:r>
              <a:rPr lang="en-GB" sz="3200" dirty="0">
                <a:solidFill>
                  <a:schemeClr val="tx1"/>
                </a:solidFill>
              </a:rPr>
              <a:t>Mild depression with some somatic (physical) symptoms</a:t>
            </a:r>
          </a:p>
        </p:txBody>
      </p:sp>
    </p:spTree>
    <p:extLst>
      <p:ext uri="{BB962C8B-B14F-4D97-AF65-F5344CB8AC3E}">
        <p14:creationId xmlns:p14="http://schemas.microsoft.com/office/powerpoint/2010/main" val="410862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382320A-C384-4513-8E6A-5D632E47237D}"/>
              </a:ext>
            </a:extLst>
          </p:cNvPr>
          <p:cNvSpPr>
            <a:spLocks noGrp="1"/>
          </p:cNvSpPr>
          <p:nvPr>
            <p:ph type="title"/>
          </p:nvPr>
        </p:nvSpPr>
        <p:spPr>
          <a:xfrm>
            <a:off x="6096000" y="2672845"/>
            <a:ext cx="5319433" cy="2076333"/>
          </a:xfrm>
        </p:spPr>
        <p:txBody>
          <a:bodyPr vert="horz" lIns="91440" tIns="45720" rIns="91440" bIns="45720" rtlCol="0" anchor="t">
            <a:normAutofit/>
          </a:bodyPr>
          <a:lstStyle/>
          <a:p>
            <a:pPr algn="ctr"/>
            <a:r>
              <a:rPr lang="en-US" dirty="0">
                <a:latin typeface="+mn-lt"/>
              </a:rPr>
              <a:t>The DSM</a:t>
            </a:r>
          </a:p>
        </p:txBody>
      </p:sp>
      <p:sp>
        <p:nvSpPr>
          <p:cNvPr id="16" name="Freeform: Shape 15">
            <a:extLst>
              <a:ext uri="{FF2B5EF4-FFF2-40B4-BE49-F238E27FC236}">
                <a16:creationId xmlns:a16="http://schemas.microsoft.com/office/drawing/2014/main" id="{2C6334C2-F73F-4B3B-A626-DD5F69DF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89868" cy="6374535"/>
          </a:xfrm>
          <a:custGeom>
            <a:avLst/>
            <a:gdLst>
              <a:gd name="connsiteX0" fmla="*/ 620377 w 5389868"/>
              <a:gd name="connsiteY0" fmla="*/ 6374535 h 6374535"/>
              <a:gd name="connsiteX1" fmla="*/ 3459520 w 5389868"/>
              <a:gd name="connsiteY1" fmla="*/ 6374535 h 6374535"/>
              <a:gd name="connsiteX2" fmla="*/ 3638761 w 5389868"/>
              <a:gd name="connsiteY2" fmla="*/ 6288190 h 6374535"/>
              <a:gd name="connsiteX3" fmla="*/ 5389868 w 5389868"/>
              <a:gd name="connsiteY3" fmla="*/ 3346018 h 6374535"/>
              <a:gd name="connsiteX4" fmla="*/ 2043850 w 5389868"/>
              <a:gd name="connsiteY4" fmla="*/ 0 h 6374535"/>
              <a:gd name="connsiteX5" fmla="*/ 139826 w 5389868"/>
              <a:gd name="connsiteY5" fmla="*/ 594192 h 6374535"/>
              <a:gd name="connsiteX6" fmla="*/ 0 w 5389868"/>
              <a:gd name="connsiteY6" fmla="*/ 700065 h 6374535"/>
              <a:gd name="connsiteX7" fmla="*/ 0 w 5389868"/>
              <a:gd name="connsiteY7" fmla="*/ 5991971 h 6374535"/>
              <a:gd name="connsiteX8" fmla="*/ 139827 w 5389868"/>
              <a:gd name="connsiteY8" fmla="*/ 6097845 h 6374535"/>
              <a:gd name="connsiteX9" fmla="*/ 378347 w 5389868"/>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9868" h="6374535">
                <a:moveTo>
                  <a:pt x="620377" y="6374535"/>
                </a:moveTo>
                <a:lnTo>
                  <a:pt x="3459520" y="6374535"/>
                </a:lnTo>
                <a:lnTo>
                  <a:pt x="3638761" y="6288190"/>
                </a:lnTo>
                <a:cubicBezTo>
                  <a:pt x="4681799" y="5721578"/>
                  <a:pt x="5389868" y="4616487"/>
                  <a:pt x="5389868" y="3346018"/>
                </a:cubicBezTo>
                <a:cubicBezTo>
                  <a:pt x="5389868" y="1498063"/>
                  <a:pt x="3891805" y="0"/>
                  <a:pt x="2043850" y="0"/>
                </a:cubicBezTo>
                <a:cubicBezTo>
                  <a:pt x="1336430" y="0"/>
                  <a:pt x="680285" y="219535"/>
                  <a:pt x="139826" y="594192"/>
                </a:cubicBezTo>
                <a:lnTo>
                  <a:pt x="0" y="700065"/>
                </a:lnTo>
                <a:lnTo>
                  <a:pt x="0" y="5991971"/>
                </a:lnTo>
                <a:lnTo>
                  <a:pt x="139827" y="6097845"/>
                </a:lnTo>
                <a:cubicBezTo>
                  <a:pt x="217035" y="6151367"/>
                  <a:pt x="296605" y="6201724"/>
                  <a:pt x="378347" y="624872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Background pattern&#10;&#10;Description automatically generated">
            <a:extLst>
              <a:ext uri="{FF2B5EF4-FFF2-40B4-BE49-F238E27FC236}">
                <a16:creationId xmlns:a16="http://schemas.microsoft.com/office/drawing/2014/main" id="{91D4B7FB-52D1-4EEA-997D-B55586D80251}"/>
              </a:ext>
            </a:extLst>
          </p:cNvPr>
          <p:cNvPicPr>
            <a:picLocks noChangeAspect="1"/>
          </p:cNvPicPr>
          <p:nvPr/>
        </p:nvPicPr>
        <p:blipFill rotWithShape="1">
          <a:blip r:embed="rId2"/>
          <a:srcRect l="7433" r="7436" b="3"/>
          <a:stretch/>
        </p:blipFill>
        <p:spPr>
          <a:xfrm>
            <a:off x="20" y="10"/>
            <a:ext cx="5234499" cy="6210619"/>
          </a:xfrm>
          <a:custGeom>
            <a:avLst/>
            <a:gdLst/>
            <a:ahLst/>
            <a:cxnLst/>
            <a:rect l="l" t="t" r="r" b="b"/>
            <a:pathLst>
              <a:path w="5234519" h="6210629">
                <a:moveTo>
                  <a:pt x="1082595" y="0"/>
                </a:moveTo>
                <a:lnTo>
                  <a:pt x="3027450" y="0"/>
                </a:lnTo>
                <a:lnTo>
                  <a:pt x="3291029" y="96471"/>
                </a:lnTo>
                <a:cubicBezTo>
                  <a:pt x="4433137" y="579542"/>
                  <a:pt x="5234519" y="1710443"/>
                  <a:pt x="5234519" y="3028517"/>
                </a:cubicBezTo>
                <a:cubicBezTo>
                  <a:pt x="5234519" y="4785949"/>
                  <a:pt x="3809839" y="6210629"/>
                  <a:pt x="2052407" y="6210629"/>
                </a:cubicBezTo>
                <a:cubicBezTo>
                  <a:pt x="1283531" y="6210629"/>
                  <a:pt x="578345" y="5937936"/>
                  <a:pt x="28288" y="5483989"/>
                </a:cubicBezTo>
                <a:lnTo>
                  <a:pt x="0" y="5458279"/>
                </a:lnTo>
                <a:lnTo>
                  <a:pt x="0" y="598754"/>
                </a:lnTo>
                <a:lnTo>
                  <a:pt x="28288" y="573044"/>
                </a:lnTo>
                <a:cubicBezTo>
                  <a:pt x="303317" y="346070"/>
                  <a:pt x="617127" y="164410"/>
                  <a:pt x="958290" y="39494"/>
                </a:cubicBezTo>
                <a:close/>
              </a:path>
            </a:pathLst>
          </a:custGeom>
        </p:spPr>
      </p:pic>
    </p:spTree>
    <p:extLst>
      <p:ext uri="{BB962C8B-B14F-4D97-AF65-F5344CB8AC3E}">
        <p14:creationId xmlns:p14="http://schemas.microsoft.com/office/powerpoint/2010/main" val="3997186536"/>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EBD841E-C174-46F7-A0A1-7DD4B897773B}"/>
              </a:ext>
            </a:extLst>
          </p:cNvPr>
          <p:cNvSpPr>
            <a:spLocks noGrp="1"/>
          </p:cNvSpPr>
          <p:nvPr>
            <p:ph type="title"/>
          </p:nvPr>
        </p:nvSpPr>
        <p:spPr>
          <a:xfrm>
            <a:off x="7345345" y="1770707"/>
            <a:ext cx="4568360" cy="2889114"/>
          </a:xfrm>
        </p:spPr>
        <p:txBody>
          <a:bodyPr vert="horz" lIns="91440" tIns="45720" rIns="91440" bIns="45720" rtlCol="0" anchor="b">
            <a:normAutofit/>
          </a:bodyPr>
          <a:lstStyle/>
          <a:p>
            <a:pPr algn="ctr"/>
            <a:r>
              <a:rPr lang="en-US" sz="4800" dirty="0">
                <a:latin typeface="+mn-lt"/>
              </a:rPr>
              <a:t>First published in 1952</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DSM-5">
            <a:extLst>
              <a:ext uri="{FF2B5EF4-FFF2-40B4-BE49-F238E27FC236}">
                <a16:creationId xmlns:a16="http://schemas.microsoft.com/office/drawing/2014/main" id="{26802A31-9DEF-47A1-9DCE-B8D69A2E07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92" r="22753" b="1"/>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272890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B56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CE0981-973D-46F8-BB51-C6343E42E09A}"/>
              </a:ext>
            </a:extLst>
          </p:cNvPr>
          <p:cNvSpPr>
            <a:spLocks noGrp="1"/>
          </p:cNvSpPr>
          <p:nvPr>
            <p:ph type="title"/>
          </p:nvPr>
        </p:nvSpPr>
        <p:spPr>
          <a:xfrm>
            <a:off x="838200" y="171162"/>
            <a:ext cx="2840182" cy="2371148"/>
          </a:xfrm>
        </p:spPr>
        <p:txBody>
          <a:bodyPr>
            <a:noAutofit/>
          </a:bodyPr>
          <a:lstStyle/>
          <a:p>
            <a:pPr algn="ctr"/>
            <a:r>
              <a:rPr lang="en-GB" sz="2800" dirty="0">
                <a:solidFill>
                  <a:schemeClr val="bg1"/>
                </a:solidFill>
                <a:latin typeface="+mn-lt"/>
              </a:rPr>
              <a:t>The DSM has been continually revised since it was first introduced.</a:t>
            </a:r>
          </a:p>
        </p:txBody>
      </p:sp>
      <p:pic>
        <p:nvPicPr>
          <p:cNvPr id="2050" name="Picture 2" descr="DSM-V: Getting Closer to Pathologizing Everyone? – h-madness">
            <a:extLst>
              <a:ext uri="{FF2B5EF4-FFF2-40B4-BE49-F238E27FC236}">
                <a16:creationId xmlns:a16="http://schemas.microsoft.com/office/drawing/2014/main" id="{562783F6-1505-4BC4-9FFC-1649E00B20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07933" y="716682"/>
            <a:ext cx="7347537" cy="54256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9995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9BACFCA6-48F2-481E-91D4-88313978AD5F}"/>
              </a:ext>
            </a:extLst>
          </p:cNvPr>
          <p:cNvGraphicFramePr>
            <a:graphicFrameLocks noGrp="1"/>
          </p:cNvGraphicFramePr>
          <p:nvPr>
            <p:extLst>
              <p:ext uri="{D42A27DB-BD31-4B8C-83A1-F6EECF244321}">
                <p14:modId xmlns:p14="http://schemas.microsoft.com/office/powerpoint/2010/main" val="3031476289"/>
              </p:ext>
            </p:extLst>
          </p:nvPr>
        </p:nvGraphicFramePr>
        <p:xfrm>
          <a:off x="973850" y="643467"/>
          <a:ext cx="10244299" cy="5571068"/>
        </p:xfrm>
        <a:graphic>
          <a:graphicData uri="http://schemas.openxmlformats.org/drawingml/2006/table">
            <a:tbl>
              <a:tblPr firstRow="1" firstCol="1" bandRow="1">
                <a:tableStyleId>{5C22544A-7EE6-4342-B048-85BDC9FD1C3A}</a:tableStyleId>
              </a:tblPr>
              <a:tblGrid>
                <a:gridCol w="1459915">
                  <a:extLst>
                    <a:ext uri="{9D8B030D-6E8A-4147-A177-3AD203B41FA5}">
                      <a16:colId xmlns:a16="http://schemas.microsoft.com/office/drawing/2014/main" val="2276754787"/>
                    </a:ext>
                  </a:extLst>
                </a:gridCol>
                <a:gridCol w="8784384">
                  <a:extLst>
                    <a:ext uri="{9D8B030D-6E8A-4147-A177-3AD203B41FA5}">
                      <a16:colId xmlns:a16="http://schemas.microsoft.com/office/drawing/2014/main" val="834692078"/>
                    </a:ext>
                  </a:extLst>
                </a:gridCol>
              </a:tblGrid>
              <a:tr h="602256">
                <a:tc>
                  <a:txBody>
                    <a:bodyPr/>
                    <a:lstStyle/>
                    <a:p>
                      <a:pPr algn="ctr">
                        <a:lnSpc>
                          <a:spcPct val="107000"/>
                        </a:lnSpc>
                        <a:spcAft>
                          <a:spcPts val="0"/>
                        </a:spcAft>
                      </a:pPr>
                      <a:r>
                        <a:rPr lang="en-GB" sz="1700">
                          <a:effectLst/>
                        </a:rPr>
                        <a:t>Axis</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tc>
                  <a:txBody>
                    <a:bodyPr/>
                    <a:lstStyle/>
                    <a:p>
                      <a:pPr algn="ctr">
                        <a:lnSpc>
                          <a:spcPct val="107000"/>
                        </a:lnSpc>
                        <a:spcAft>
                          <a:spcPts val="0"/>
                        </a:spcAft>
                      </a:pPr>
                      <a:r>
                        <a:rPr lang="en-GB" sz="1700">
                          <a:effectLst/>
                        </a:rPr>
                        <a:t>Contents</a:t>
                      </a:r>
                    </a:p>
                    <a:p>
                      <a:pPr algn="ctr">
                        <a:lnSpc>
                          <a:spcPct val="107000"/>
                        </a:lnSpc>
                        <a:spcAft>
                          <a:spcPts val="0"/>
                        </a:spcAft>
                      </a:pPr>
                      <a:r>
                        <a:rPr lang="en-GB" sz="1700">
                          <a:effectLst/>
                        </a:rPr>
                        <a:t> </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extLst>
                  <a:ext uri="{0D108BD9-81ED-4DB2-BD59-A6C34878D82A}">
                    <a16:rowId xmlns:a16="http://schemas.microsoft.com/office/drawing/2014/main" val="54455462"/>
                  </a:ext>
                </a:extLst>
              </a:tr>
              <a:tr h="602256">
                <a:tc>
                  <a:txBody>
                    <a:bodyPr/>
                    <a:lstStyle/>
                    <a:p>
                      <a:pPr>
                        <a:lnSpc>
                          <a:spcPct val="107000"/>
                        </a:lnSpc>
                        <a:spcAft>
                          <a:spcPts val="0"/>
                        </a:spcAft>
                      </a:pPr>
                      <a:r>
                        <a:rPr lang="en-GB" sz="1700">
                          <a:effectLst/>
                        </a:rPr>
                        <a:t>Axis 1</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tc>
                  <a:txBody>
                    <a:bodyPr/>
                    <a:lstStyle/>
                    <a:p>
                      <a:pPr>
                        <a:lnSpc>
                          <a:spcPct val="107000"/>
                        </a:lnSpc>
                        <a:spcAft>
                          <a:spcPts val="0"/>
                        </a:spcAft>
                      </a:pPr>
                      <a:r>
                        <a:rPr lang="en-GB" sz="1700">
                          <a:effectLst/>
                        </a:rPr>
                        <a:t>Describes the major clinical syndromes or mental health disorders such as schizophrenia and anxiety disorders.</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extLst>
                  <a:ext uri="{0D108BD9-81ED-4DB2-BD59-A6C34878D82A}">
                    <a16:rowId xmlns:a16="http://schemas.microsoft.com/office/drawing/2014/main" val="4060181196"/>
                  </a:ext>
                </a:extLst>
              </a:tr>
              <a:tr h="602256">
                <a:tc>
                  <a:txBody>
                    <a:bodyPr/>
                    <a:lstStyle/>
                    <a:p>
                      <a:pPr>
                        <a:lnSpc>
                          <a:spcPct val="107000"/>
                        </a:lnSpc>
                        <a:spcAft>
                          <a:spcPts val="0"/>
                        </a:spcAft>
                      </a:pPr>
                      <a:r>
                        <a:rPr lang="en-GB" sz="1700">
                          <a:effectLst/>
                        </a:rPr>
                        <a:t>Axis 2</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tc>
                  <a:txBody>
                    <a:bodyPr/>
                    <a:lstStyle/>
                    <a:p>
                      <a:pPr>
                        <a:lnSpc>
                          <a:spcPct val="107000"/>
                        </a:lnSpc>
                        <a:spcAft>
                          <a:spcPts val="0"/>
                        </a:spcAft>
                      </a:pPr>
                      <a:r>
                        <a:rPr lang="en-GB" sz="1700">
                          <a:effectLst/>
                        </a:rPr>
                        <a:t>Describes the symptoms related to personality disorders and retardation (measured on a rating scale).</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extLst>
                  <a:ext uri="{0D108BD9-81ED-4DB2-BD59-A6C34878D82A}">
                    <a16:rowId xmlns:a16="http://schemas.microsoft.com/office/drawing/2014/main" val="3179855468"/>
                  </a:ext>
                </a:extLst>
              </a:tr>
              <a:tr h="602256">
                <a:tc>
                  <a:txBody>
                    <a:bodyPr/>
                    <a:lstStyle/>
                    <a:p>
                      <a:pPr>
                        <a:lnSpc>
                          <a:spcPct val="107000"/>
                        </a:lnSpc>
                        <a:spcAft>
                          <a:spcPts val="0"/>
                        </a:spcAft>
                      </a:pPr>
                      <a:r>
                        <a:rPr lang="en-GB" sz="1700">
                          <a:effectLst/>
                        </a:rPr>
                        <a:t>Axis 3</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tc>
                  <a:txBody>
                    <a:bodyPr/>
                    <a:lstStyle/>
                    <a:p>
                      <a:pPr>
                        <a:lnSpc>
                          <a:spcPct val="107000"/>
                        </a:lnSpc>
                        <a:spcAft>
                          <a:spcPts val="0"/>
                        </a:spcAft>
                      </a:pPr>
                      <a:r>
                        <a:rPr lang="en-GB" sz="1700">
                          <a:effectLst/>
                        </a:rPr>
                        <a:t>Describes medical and physical conditions e.g. brain damage.</a:t>
                      </a:r>
                    </a:p>
                    <a:p>
                      <a:pPr>
                        <a:lnSpc>
                          <a:spcPct val="107000"/>
                        </a:lnSpc>
                        <a:spcAft>
                          <a:spcPts val="0"/>
                        </a:spcAft>
                      </a:pPr>
                      <a:r>
                        <a:rPr lang="en-GB" sz="1700">
                          <a:effectLst/>
                        </a:rPr>
                        <a:t> </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extLst>
                  <a:ext uri="{0D108BD9-81ED-4DB2-BD59-A6C34878D82A}">
                    <a16:rowId xmlns:a16="http://schemas.microsoft.com/office/drawing/2014/main" val="3702751921"/>
                  </a:ext>
                </a:extLst>
              </a:tr>
              <a:tr h="1161551">
                <a:tc>
                  <a:txBody>
                    <a:bodyPr/>
                    <a:lstStyle/>
                    <a:p>
                      <a:pPr>
                        <a:lnSpc>
                          <a:spcPct val="107000"/>
                        </a:lnSpc>
                        <a:spcAft>
                          <a:spcPts val="0"/>
                        </a:spcAft>
                      </a:pPr>
                      <a:r>
                        <a:rPr lang="en-GB" sz="1700">
                          <a:effectLst/>
                        </a:rPr>
                        <a:t>Axis 4</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tc>
                  <a:txBody>
                    <a:bodyPr/>
                    <a:lstStyle/>
                    <a:p>
                      <a:pPr>
                        <a:lnSpc>
                          <a:spcPct val="107000"/>
                        </a:lnSpc>
                        <a:spcAft>
                          <a:spcPts val="0"/>
                        </a:spcAft>
                      </a:pPr>
                      <a:r>
                        <a:rPr lang="en-GB" sz="1700">
                          <a:effectLst/>
                        </a:rPr>
                        <a:t>Describes psychological and environmental problems – these could be implicated in the onset or cause of a mental health disorder e.g. bereavement, loss of housing or employment could trigger depression. </a:t>
                      </a:r>
                    </a:p>
                    <a:p>
                      <a:pPr>
                        <a:lnSpc>
                          <a:spcPct val="107000"/>
                        </a:lnSpc>
                        <a:spcAft>
                          <a:spcPts val="0"/>
                        </a:spcAft>
                      </a:pPr>
                      <a:r>
                        <a:rPr lang="en-GB" sz="1700">
                          <a:effectLst/>
                        </a:rPr>
                        <a:t> </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extLst>
                  <a:ext uri="{0D108BD9-81ED-4DB2-BD59-A6C34878D82A}">
                    <a16:rowId xmlns:a16="http://schemas.microsoft.com/office/drawing/2014/main" val="276891708"/>
                  </a:ext>
                </a:extLst>
              </a:tr>
              <a:tr h="2000493">
                <a:tc>
                  <a:txBody>
                    <a:bodyPr/>
                    <a:lstStyle/>
                    <a:p>
                      <a:pPr>
                        <a:lnSpc>
                          <a:spcPct val="107000"/>
                        </a:lnSpc>
                        <a:spcAft>
                          <a:spcPts val="0"/>
                        </a:spcAft>
                      </a:pPr>
                      <a:r>
                        <a:rPr lang="en-GB" sz="1700">
                          <a:effectLst/>
                        </a:rPr>
                        <a:t>Axis 5</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tc>
                  <a:txBody>
                    <a:bodyPr/>
                    <a:lstStyle/>
                    <a:p>
                      <a:pPr>
                        <a:lnSpc>
                          <a:spcPct val="107000"/>
                        </a:lnSpc>
                        <a:spcAft>
                          <a:spcPts val="0"/>
                        </a:spcAft>
                      </a:pPr>
                      <a:r>
                        <a:rPr lang="en-GB" sz="1700">
                          <a:effectLst/>
                        </a:rPr>
                        <a:t>Contains a scale to assess global functioning of an individual. </a:t>
                      </a:r>
                    </a:p>
                    <a:p>
                      <a:pPr>
                        <a:lnSpc>
                          <a:spcPct val="107000"/>
                        </a:lnSpc>
                        <a:spcAft>
                          <a:spcPts val="0"/>
                        </a:spcAft>
                      </a:pPr>
                      <a:r>
                        <a:rPr lang="en-GB" sz="1700">
                          <a:effectLst/>
                        </a:rPr>
                        <a:t> </a:t>
                      </a:r>
                    </a:p>
                    <a:p>
                      <a:pPr>
                        <a:lnSpc>
                          <a:spcPct val="107000"/>
                        </a:lnSpc>
                        <a:spcAft>
                          <a:spcPts val="0"/>
                        </a:spcAft>
                      </a:pPr>
                      <a:r>
                        <a:rPr lang="en-GB" sz="1700">
                          <a:effectLst/>
                        </a:rPr>
                        <a:t>Clinicians could use this scale to assess how well an individual was able to go about normal activities such as washing, dressing and socialising. A ‘functional score’ was then given to an individual which not only helped with diagnosis but was also used to assess the need for treatment and the type of treatment necessary. </a:t>
                      </a:r>
                    </a:p>
                    <a:p>
                      <a:pPr>
                        <a:lnSpc>
                          <a:spcPct val="107000"/>
                        </a:lnSpc>
                        <a:spcAft>
                          <a:spcPts val="0"/>
                        </a:spcAft>
                      </a:pPr>
                      <a:r>
                        <a:rPr lang="en-GB" sz="1700">
                          <a:effectLst/>
                        </a:rPr>
                        <a:t> </a:t>
                      </a:r>
                      <a:endParaRPr lang="en-GB" sz="1700">
                        <a:effectLst/>
                        <a:latin typeface="Calibri" panose="020F0502020204030204" pitchFamily="34" charset="0"/>
                        <a:ea typeface="Calibri" panose="020F0502020204030204" pitchFamily="34" charset="0"/>
                        <a:cs typeface="Times New Roman" panose="02020603050405020304" pitchFamily="18" charset="0"/>
                      </a:endParaRPr>
                    </a:p>
                  </a:txBody>
                  <a:tcPr marL="106909" marR="106909" marT="0" marB="0"/>
                </a:tc>
                <a:extLst>
                  <a:ext uri="{0D108BD9-81ED-4DB2-BD59-A6C34878D82A}">
                    <a16:rowId xmlns:a16="http://schemas.microsoft.com/office/drawing/2014/main" val="2304256144"/>
                  </a:ext>
                </a:extLst>
              </a:tr>
            </a:tbl>
          </a:graphicData>
        </a:graphic>
      </p:graphicFrame>
    </p:spTree>
    <p:extLst>
      <p:ext uri="{BB962C8B-B14F-4D97-AF65-F5344CB8AC3E}">
        <p14:creationId xmlns:p14="http://schemas.microsoft.com/office/powerpoint/2010/main" val="2971275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5ABA519-89ED-42F4-ACD7-3C3AD8063903}"/>
              </a:ext>
            </a:extLst>
          </p:cNvPr>
          <p:cNvSpPr>
            <a:spLocks noGrp="1"/>
          </p:cNvSpPr>
          <p:nvPr>
            <p:ph type="title"/>
          </p:nvPr>
        </p:nvSpPr>
        <p:spPr>
          <a:xfrm>
            <a:off x="762001" y="803325"/>
            <a:ext cx="5314536" cy="1325563"/>
          </a:xfrm>
        </p:spPr>
        <p:txBody>
          <a:bodyPr>
            <a:normAutofit/>
          </a:bodyPr>
          <a:lstStyle/>
          <a:p>
            <a:pPr algn="ctr"/>
            <a:r>
              <a:rPr lang="en-GB" sz="4800" u="sng" dirty="0">
                <a:latin typeface="+mn-lt"/>
              </a:rPr>
              <a:t>Task</a:t>
            </a:r>
          </a:p>
        </p:txBody>
      </p:sp>
      <p:sp>
        <p:nvSpPr>
          <p:cNvPr id="4" name="Content Placeholder 3">
            <a:extLst>
              <a:ext uri="{FF2B5EF4-FFF2-40B4-BE49-F238E27FC236}">
                <a16:creationId xmlns:a16="http://schemas.microsoft.com/office/drawing/2014/main" id="{1F41BA53-6B87-4B11-932E-3BB491693591}"/>
              </a:ext>
            </a:extLst>
          </p:cNvPr>
          <p:cNvSpPr>
            <a:spLocks noGrp="1"/>
          </p:cNvSpPr>
          <p:nvPr>
            <p:ph idx="1"/>
          </p:nvPr>
        </p:nvSpPr>
        <p:spPr>
          <a:xfrm>
            <a:off x="467324" y="2279018"/>
            <a:ext cx="5609219" cy="3375920"/>
          </a:xfrm>
        </p:spPr>
        <p:txBody>
          <a:bodyPr anchor="t">
            <a:normAutofit/>
          </a:bodyPr>
          <a:lstStyle/>
          <a:p>
            <a:pPr marL="0" indent="0" algn="ctr">
              <a:buNone/>
            </a:pPr>
            <a:r>
              <a:rPr lang="en-GB" sz="3200" dirty="0"/>
              <a:t>Read the case study about Mark. </a:t>
            </a:r>
          </a:p>
          <a:p>
            <a:pPr marL="0" indent="0" algn="ctr">
              <a:buNone/>
            </a:pPr>
            <a:endParaRPr lang="en-GB" sz="3200" dirty="0"/>
          </a:p>
          <a:p>
            <a:pPr marL="0" indent="0" algn="ctr">
              <a:buNone/>
            </a:pPr>
            <a:r>
              <a:rPr lang="en-GB" sz="3200" dirty="0"/>
              <a:t>Complete Axes 1-4 </a:t>
            </a:r>
          </a:p>
          <a:p>
            <a:pPr marL="0" indent="0" algn="ctr">
              <a:buNone/>
            </a:pPr>
            <a:r>
              <a:rPr lang="en-GB" sz="3200" dirty="0"/>
              <a:t>of the DSM IV-TR </a:t>
            </a:r>
          </a:p>
          <a:p>
            <a:pPr marL="0" indent="0" algn="ctr">
              <a:buNone/>
            </a:pPr>
            <a:r>
              <a:rPr lang="en-GB" sz="3200" dirty="0"/>
              <a:t>for Mark. </a:t>
            </a:r>
          </a:p>
        </p:txBody>
      </p:sp>
      <p:sp>
        <p:nvSpPr>
          <p:cNvPr id="11" name="Freeform: Shape 1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Graphic 7" descr="Document">
            <a:extLst>
              <a:ext uri="{FF2B5EF4-FFF2-40B4-BE49-F238E27FC236}">
                <a16:creationId xmlns:a16="http://schemas.microsoft.com/office/drawing/2014/main" id="{A132CFCF-F325-44AF-9196-0FFBE78DC6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4057" y="643002"/>
            <a:ext cx="3796790" cy="3796790"/>
          </a:xfrm>
          <a:prstGeom prst="rect">
            <a:avLst/>
          </a:prstGeom>
        </p:spPr>
      </p:pic>
    </p:spTree>
    <p:extLst>
      <p:ext uri="{BB962C8B-B14F-4D97-AF65-F5344CB8AC3E}">
        <p14:creationId xmlns:p14="http://schemas.microsoft.com/office/powerpoint/2010/main" val="180906004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D04A2A-6979-46E2-A585-DFC2B009C1B9}"/>
              </a:ext>
            </a:extLst>
          </p:cNvPr>
          <p:cNvSpPr>
            <a:spLocks noGrp="1"/>
          </p:cNvSpPr>
          <p:nvPr>
            <p:ph idx="1"/>
          </p:nvPr>
        </p:nvSpPr>
        <p:spPr>
          <a:xfrm>
            <a:off x="331304" y="198782"/>
            <a:ext cx="11542644" cy="6361043"/>
          </a:xfrm>
        </p:spPr>
        <p:txBody>
          <a:bodyPr>
            <a:normAutofit lnSpcReduction="10000"/>
          </a:bodyPr>
          <a:lstStyle/>
          <a:p>
            <a:pPr marL="0" indent="0">
              <a:buNone/>
            </a:pPr>
            <a:r>
              <a:rPr lang="en-GB" dirty="0"/>
              <a:t>Mark is a 56-year-old machine operator who was referred for treatment by his supervisor. The supervisor noted that Mark’s work had deteriorated in the past 4 months. Mark was frequently absent from work, had difficulty getting along with others, and often had a strong odour of liquor on his breath after his lunch break. The supervisor knew Mark was a heavy drinker and suspected that Mark’s performance was affected by heavy alcohol consumption.  In truth, Mark could not stay away from drinking. He consumed alcohol every day; during weekends, he averaged about 16 ounces of Scotch per day. Although he had been a heavy drinker for 30 years, his consumption had increased after his wife had divorced him 6 months ago. She claimed she could no longer tolerate his drinking, extreme jealousy and unwarranted suspicions concerning her marital fidelity. Co-workers avoided Mark because he was a cold, unemotional person who distrusted others. During interviews with a therapist, Mark revealed very little about himself. He blamed others for his drinking problems: if his wife had been faithful or if others were not out to get him, he would drink less. Mark appeared to overreact to any perceived criticisms of himself. A medical examination revealed that Mark was developing cirrhosis of the liver as a result of his chronic and heavy drinking.</a:t>
            </a:r>
          </a:p>
        </p:txBody>
      </p:sp>
    </p:spTree>
    <p:extLst>
      <p:ext uri="{BB962C8B-B14F-4D97-AF65-F5344CB8AC3E}">
        <p14:creationId xmlns:p14="http://schemas.microsoft.com/office/powerpoint/2010/main" val="33035281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9">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13F3C1-4180-40B7-A3C4-425A47402064}"/>
              </a:ext>
            </a:extLst>
          </p:cNvPr>
          <p:cNvSpPr>
            <a:spLocks noGrp="1"/>
          </p:cNvSpPr>
          <p:nvPr>
            <p:ph idx="1"/>
          </p:nvPr>
        </p:nvSpPr>
        <p:spPr>
          <a:xfrm>
            <a:off x="116114" y="1059544"/>
            <a:ext cx="11237687" cy="5428334"/>
          </a:xfrm>
        </p:spPr>
        <p:txBody>
          <a:bodyPr anchor="t">
            <a:normAutofit fontScale="85000" lnSpcReduction="20000"/>
          </a:bodyPr>
          <a:lstStyle/>
          <a:p>
            <a:pPr marL="0" indent="0">
              <a:buNone/>
            </a:pPr>
            <a:r>
              <a:rPr lang="en-GB" sz="3200" dirty="0">
                <a:solidFill>
                  <a:schemeClr val="tx1">
                    <a:alpha val="80000"/>
                  </a:schemeClr>
                </a:solidFill>
              </a:rPr>
              <a:t>Mark’s heavy use of alcohol, which interfered with his functioning, resulted in an alcohol abuse diagnosis on axis I.  </a:t>
            </a:r>
          </a:p>
          <a:p>
            <a:pPr marL="0" indent="0">
              <a:buNone/>
            </a:pPr>
            <a:endParaRPr lang="en-GB" sz="3200" dirty="0">
              <a:solidFill>
                <a:schemeClr val="tx1">
                  <a:alpha val="80000"/>
                </a:schemeClr>
              </a:solidFill>
            </a:endParaRPr>
          </a:p>
          <a:p>
            <a:pPr marL="0" indent="0">
              <a:buNone/>
            </a:pPr>
            <a:r>
              <a:rPr lang="en-GB" sz="3200" dirty="0">
                <a:solidFill>
                  <a:schemeClr val="tx1">
                    <a:alpha val="80000"/>
                  </a:schemeClr>
                </a:solidFill>
              </a:rPr>
              <a:t>Mark also exhibited a personality disorder, which was diagnosed as paranoid personality on axis II because of his suspiciousness, hypervigilance, and other behaviours.</a:t>
            </a:r>
          </a:p>
          <a:p>
            <a:pPr marL="0" indent="0">
              <a:buNone/>
            </a:pPr>
            <a:endParaRPr lang="en-GB" sz="3200" dirty="0">
              <a:solidFill>
                <a:schemeClr val="tx1">
                  <a:alpha val="80000"/>
                </a:schemeClr>
              </a:solidFill>
            </a:endParaRPr>
          </a:p>
          <a:p>
            <a:pPr marL="0" indent="0">
              <a:buNone/>
            </a:pPr>
            <a:r>
              <a:rPr lang="en-GB" sz="3200" dirty="0">
                <a:solidFill>
                  <a:schemeClr val="tx1">
                    <a:alpha val="80000"/>
                  </a:schemeClr>
                </a:solidFill>
              </a:rPr>
              <a:t>Cirrhosis of the liver was noted on axis III.  </a:t>
            </a:r>
          </a:p>
          <a:p>
            <a:pPr marL="0" indent="0">
              <a:buNone/>
            </a:pPr>
            <a:endParaRPr lang="en-GB" sz="3200" dirty="0">
              <a:solidFill>
                <a:schemeClr val="tx1">
                  <a:alpha val="80000"/>
                </a:schemeClr>
              </a:solidFill>
            </a:endParaRPr>
          </a:p>
          <a:p>
            <a:pPr marL="0" indent="0">
              <a:buNone/>
            </a:pPr>
            <a:r>
              <a:rPr lang="en-GB" sz="3200" dirty="0">
                <a:solidFill>
                  <a:schemeClr val="tx1">
                    <a:alpha val="80000"/>
                  </a:schemeClr>
                </a:solidFill>
              </a:rPr>
              <a:t>The clinician noted Mark’s divorce and difficulties in his job on axis IV.  </a:t>
            </a:r>
          </a:p>
          <a:p>
            <a:pPr marL="0" indent="0">
              <a:buNone/>
            </a:pPr>
            <a:endParaRPr lang="en-GB" sz="3200" dirty="0">
              <a:solidFill>
                <a:schemeClr val="tx1">
                  <a:alpha val="80000"/>
                </a:schemeClr>
              </a:solidFill>
            </a:endParaRPr>
          </a:p>
          <a:p>
            <a:pPr marL="0" indent="0">
              <a:buNone/>
            </a:pPr>
            <a:r>
              <a:rPr lang="en-GB" sz="3200" dirty="0">
                <a:solidFill>
                  <a:schemeClr val="tx1">
                    <a:alpha val="80000"/>
                  </a:schemeClr>
                </a:solidFill>
              </a:rPr>
              <a:t>Mark was given 54 on the Global Assessment of Functioning scale (GAF), used in axis V to rate his current level of functioning, mainly because he was experiencing difficulty at work and in his social relationships. </a:t>
            </a:r>
          </a:p>
        </p:txBody>
      </p:sp>
      <p:grpSp>
        <p:nvGrpSpPr>
          <p:cNvPr id="12" name="Group 11">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88224" y="2325422"/>
            <a:ext cx="465458" cy="872153"/>
            <a:chOff x="11388224" y="2325422"/>
            <a:chExt cx="465458" cy="872153"/>
          </a:xfrm>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Tree>
    <p:extLst>
      <p:ext uri="{BB962C8B-B14F-4D97-AF65-F5344CB8AC3E}">
        <p14:creationId xmlns:p14="http://schemas.microsoft.com/office/powerpoint/2010/main" val="2435283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7C4E2A6F-87A6-459D-AF3C-EF01D426F9FA}"/>
              </a:ext>
            </a:extLst>
          </p:cNvPr>
          <p:cNvGraphicFramePr>
            <a:graphicFrameLocks noGrp="1"/>
          </p:cNvGraphicFramePr>
          <p:nvPr>
            <p:ph idx="1"/>
            <p:extLst>
              <p:ext uri="{D42A27DB-BD31-4B8C-83A1-F6EECF244321}">
                <p14:modId xmlns:p14="http://schemas.microsoft.com/office/powerpoint/2010/main" val="41666733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0484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DSM-5">
            <a:extLst>
              <a:ext uri="{FF2B5EF4-FFF2-40B4-BE49-F238E27FC236}">
                <a16:creationId xmlns:a16="http://schemas.microsoft.com/office/drawing/2014/main" id="{C0081086-6CB1-4B18-8AB6-2A74AD7634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76" r="2237"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AA71E-B110-49DE-BEA0-C7E11F747987}"/>
              </a:ext>
            </a:extLst>
          </p:cNvPr>
          <p:cNvSpPr>
            <a:spLocks noGrp="1"/>
          </p:cNvSpPr>
          <p:nvPr>
            <p:ph type="title"/>
          </p:nvPr>
        </p:nvSpPr>
        <p:spPr>
          <a:xfrm>
            <a:off x="523875" y="5317240"/>
            <a:ext cx="11210925" cy="744836"/>
          </a:xfrm>
        </p:spPr>
        <p:txBody>
          <a:bodyPr>
            <a:normAutofit/>
          </a:bodyPr>
          <a:lstStyle/>
          <a:p>
            <a:pPr algn="ctr"/>
            <a:r>
              <a:rPr lang="en-GB" sz="3600">
                <a:solidFill>
                  <a:schemeClr val="tx1">
                    <a:lumMod val="85000"/>
                    <a:lumOff val="15000"/>
                  </a:schemeClr>
                </a:solidFill>
              </a:rPr>
              <a:t>DSM-5 </a:t>
            </a:r>
            <a:r>
              <a:rPr lang="en-GB" sz="3600" dirty="0">
                <a:solidFill>
                  <a:schemeClr val="tx1">
                    <a:lumMod val="85000"/>
                    <a:lumOff val="15000"/>
                  </a:schemeClr>
                </a:solidFill>
              </a:rPr>
              <a:t>(2013)</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71466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7C569B29-B7CF-41DF-B12E-C705EF3630FE}"/>
              </a:ext>
            </a:extLst>
          </p:cNvPr>
          <p:cNvSpPr>
            <a:spLocks noGrp="1"/>
          </p:cNvSpPr>
          <p:nvPr>
            <p:ph type="title"/>
          </p:nvPr>
        </p:nvSpPr>
        <p:spPr>
          <a:xfrm>
            <a:off x="635000" y="640823"/>
            <a:ext cx="3418659" cy="5583148"/>
          </a:xfrm>
        </p:spPr>
        <p:txBody>
          <a:bodyPr anchor="ctr">
            <a:normAutofit/>
          </a:bodyPr>
          <a:lstStyle/>
          <a:p>
            <a:pPr algn="ctr"/>
            <a:r>
              <a:rPr lang="en-GB" sz="4800" dirty="0">
                <a:latin typeface="+mn-lt"/>
              </a:rPr>
              <a:t>What has changed?</a:t>
            </a: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6AFC973C-5A4E-4A27-8849-0B78367F107E}"/>
              </a:ext>
            </a:extLst>
          </p:cNvPr>
          <p:cNvGraphicFramePr>
            <a:graphicFrameLocks noGrp="1"/>
          </p:cNvGraphicFramePr>
          <p:nvPr>
            <p:ph idx="1"/>
            <p:extLst>
              <p:ext uri="{D42A27DB-BD31-4B8C-83A1-F6EECF244321}">
                <p14:modId xmlns:p14="http://schemas.microsoft.com/office/powerpoint/2010/main" val="292006554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07495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49415C45-CB2C-4503-A47D-8563B9693767}"/>
              </a:ext>
            </a:extLst>
          </p:cNvPr>
          <p:cNvGraphicFramePr>
            <a:graphicFrameLocks noGrp="1"/>
          </p:cNvGraphicFramePr>
          <p:nvPr>
            <p:extLst>
              <p:ext uri="{D42A27DB-BD31-4B8C-83A1-F6EECF244321}">
                <p14:modId xmlns:p14="http://schemas.microsoft.com/office/powerpoint/2010/main" val="1492108001"/>
              </p:ext>
            </p:extLst>
          </p:nvPr>
        </p:nvGraphicFramePr>
        <p:xfrm>
          <a:off x="643467" y="1332897"/>
          <a:ext cx="10905068" cy="4192207"/>
        </p:xfrm>
        <a:graphic>
          <a:graphicData uri="http://schemas.openxmlformats.org/drawingml/2006/table">
            <a:tbl>
              <a:tblPr firstRow="1" firstCol="1" bandRow="1">
                <a:tableStyleId>{5C22544A-7EE6-4342-B048-85BDC9FD1C3A}</a:tableStyleId>
              </a:tblPr>
              <a:tblGrid>
                <a:gridCol w="1320708">
                  <a:extLst>
                    <a:ext uri="{9D8B030D-6E8A-4147-A177-3AD203B41FA5}">
                      <a16:colId xmlns:a16="http://schemas.microsoft.com/office/drawing/2014/main" val="1731143797"/>
                    </a:ext>
                  </a:extLst>
                </a:gridCol>
                <a:gridCol w="2318087">
                  <a:extLst>
                    <a:ext uri="{9D8B030D-6E8A-4147-A177-3AD203B41FA5}">
                      <a16:colId xmlns:a16="http://schemas.microsoft.com/office/drawing/2014/main" val="2530105618"/>
                    </a:ext>
                  </a:extLst>
                </a:gridCol>
                <a:gridCol w="7266273">
                  <a:extLst>
                    <a:ext uri="{9D8B030D-6E8A-4147-A177-3AD203B41FA5}">
                      <a16:colId xmlns:a16="http://schemas.microsoft.com/office/drawing/2014/main" val="3972500780"/>
                    </a:ext>
                  </a:extLst>
                </a:gridCol>
              </a:tblGrid>
              <a:tr h="388115">
                <a:tc>
                  <a:txBody>
                    <a:bodyPr/>
                    <a:lstStyle/>
                    <a:p>
                      <a:pPr algn="ctr">
                        <a:lnSpc>
                          <a:spcPct val="107000"/>
                        </a:lnSpc>
                        <a:spcAft>
                          <a:spcPts val="0"/>
                        </a:spcAft>
                      </a:pPr>
                      <a:r>
                        <a:rPr lang="en-GB" sz="2100">
                          <a:effectLst/>
                        </a:rPr>
                        <a:t>Section</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tc>
                  <a:txBody>
                    <a:bodyPr/>
                    <a:lstStyle/>
                    <a:p>
                      <a:pPr algn="ctr">
                        <a:lnSpc>
                          <a:spcPct val="107000"/>
                        </a:lnSpc>
                        <a:spcAft>
                          <a:spcPts val="0"/>
                        </a:spcAft>
                      </a:pPr>
                      <a:r>
                        <a:rPr lang="en-GB" sz="2100">
                          <a:effectLst/>
                        </a:rPr>
                        <a:t>Name</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tc>
                  <a:txBody>
                    <a:bodyPr/>
                    <a:lstStyle/>
                    <a:p>
                      <a:pPr algn="ctr">
                        <a:lnSpc>
                          <a:spcPct val="107000"/>
                        </a:lnSpc>
                        <a:spcAft>
                          <a:spcPts val="0"/>
                        </a:spcAft>
                      </a:pPr>
                      <a:r>
                        <a:rPr lang="en-GB" sz="2100">
                          <a:effectLst/>
                        </a:rPr>
                        <a:t>Contains:</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extLst>
                  <a:ext uri="{0D108BD9-81ED-4DB2-BD59-A6C34878D82A}">
                    <a16:rowId xmlns:a16="http://schemas.microsoft.com/office/drawing/2014/main" val="1501406440"/>
                  </a:ext>
                </a:extLst>
              </a:tr>
              <a:tr h="724544">
                <a:tc>
                  <a:txBody>
                    <a:bodyPr/>
                    <a:lstStyle/>
                    <a:p>
                      <a:pPr>
                        <a:lnSpc>
                          <a:spcPct val="107000"/>
                        </a:lnSpc>
                        <a:spcAft>
                          <a:spcPts val="0"/>
                        </a:spcAft>
                      </a:pPr>
                      <a:r>
                        <a:rPr lang="en-GB" sz="2100">
                          <a:effectLst/>
                        </a:rPr>
                        <a:t>1</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tc>
                  <a:txBody>
                    <a:bodyPr/>
                    <a:lstStyle/>
                    <a:p>
                      <a:pPr>
                        <a:lnSpc>
                          <a:spcPct val="107000"/>
                        </a:lnSpc>
                        <a:spcAft>
                          <a:spcPts val="0"/>
                        </a:spcAft>
                      </a:pPr>
                      <a:r>
                        <a:rPr lang="en-GB" sz="2100">
                          <a:effectLst/>
                        </a:rPr>
                        <a:t>Introduction</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tc>
                  <a:txBody>
                    <a:bodyPr/>
                    <a:lstStyle/>
                    <a:p>
                      <a:pPr>
                        <a:lnSpc>
                          <a:spcPct val="107000"/>
                        </a:lnSpc>
                        <a:spcAft>
                          <a:spcPts val="0"/>
                        </a:spcAft>
                      </a:pPr>
                      <a:r>
                        <a:rPr lang="en-GB" sz="2100">
                          <a:effectLst/>
                        </a:rPr>
                        <a:t>An introduction to the changes, provides instructions on its use and explains the way it is organised.</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extLst>
                  <a:ext uri="{0D108BD9-81ED-4DB2-BD59-A6C34878D82A}">
                    <a16:rowId xmlns:a16="http://schemas.microsoft.com/office/drawing/2014/main" val="3894941344"/>
                  </a:ext>
                </a:extLst>
              </a:tr>
              <a:tr h="3079548">
                <a:tc>
                  <a:txBody>
                    <a:bodyPr/>
                    <a:lstStyle/>
                    <a:p>
                      <a:pPr>
                        <a:lnSpc>
                          <a:spcPct val="107000"/>
                        </a:lnSpc>
                        <a:spcAft>
                          <a:spcPts val="0"/>
                        </a:spcAft>
                      </a:pPr>
                      <a:r>
                        <a:rPr lang="en-GB" sz="2100">
                          <a:effectLst/>
                        </a:rPr>
                        <a:t>2</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tc>
                  <a:txBody>
                    <a:bodyPr/>
                    <a:lstStyle/>
                    <a:p>
                      <a:pPr>
                        <a:lnSpc>
                          <a:spcPct val="107000"/>
                        </a:lnSpc>
                        <a:spcAft>
                          <a:spcPts val="0"/>
                        </a:spcAft>
                      </a:pPr>
                      <a:r>
                        <a:rPr lang="en-GB" sz="2100">
                          <a:effectLst/>
                        </a:rPr>
                        <a:t>Classification of the main mental health disorders</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tc>
                  <a:txBody>
                    <a:bodyPr/>
                    <a:lstStyle/>
                    <a:p>
                      <a:pPr>
                        <a:lnSpc>
                          <a:spcPct val="107000"/>
                        </a:lnSpc>
                        <a:spcAft>
                          <a:spcPts val="0"/>
                        </a:spcAft>
                      </a:pPr>
                      <a:r>
                        <a:rPr lang="en-GB" sz="2100" dirty="0">
                          <a:effectLst/>
                        </a:rPr>
                        <a:t>The diagnostic criteria and codes for mental health disorders including schizophrenia, depressive disorders, anxiety disorders, obsessive disorders etc.</a:t>
                      </a:r>
                    </a:p>
                    <a:p>
                      <a:pPr>
                        <a:lnSpc>
                          <a:spcPct val="107000"/>
                        </a:lnSpc>
                        <a:spcAft>
                          <a:spcPts val="0"/>
                        </a:spcAft>
                      </a:pPr>
                      <a:r>
                        <a:rPr lang="en-GB" sz="2100" dirty="0">
                          <a:effectLst/>
                        </a:rPr>
                        <a:t> </a:t>
                      </a:r>
                    </a:p>
                    <a:p>
                      <a:pPr>
                        <a:lnSpc>
                          <a:spcPct val="107000"/>
                        </a:lnSpc>
                        <a:spcAft>
                          <a:spcPts val="0"/>
                        </a:spcAft>
                      </a:pPr>
                      <a:r>
                        <a:rPr lang="en-GB" sz="2100" u="sng" dirty="0">
                          <a:effectLst/>
                        </a:rPr>
                        <a:t>Note</a:t>
                      </a:r>
                      <a:r>
                        <a:rPr lang="en-GB" sz="2100" dirty="0">
                          <a:effectLst/>
                        </a:rPr>
                        <a:t>: The new framework of the DSM V, compared to its previous versions, helps to show how disorders are related to one another in order to try to increase understanding of the connections between them. This will help diagnose co-morbidity.  </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128617" marR="128617" marT="0" marB="0"/>
                </a:tc>
                <a:extLst>
                  <a:ext uri="{0D108BD9-81ED-4DB2-BD59-A6C34878D82A}">
                    <a16:rowId xmlns:a16="http://schemas.microsoft.com/office/drawing/2014/main" val="3615831004"/>
                  </a:ext>
                </a:extLst>
              </a:tr>
            </a:tbl>
          </a:graphicData>
        </a:graphic>
      </p:graphicFrame>
    </p:spTree>
    <p:extLst>
      <p:ext uri="{BB962C8B-B14F-4D97-AF65-F5344CB8AC3E}">
        <p14:creationId xmlns:p14="http://schemas.microsoft.com/office/powerpoint/2010/main" val="20203086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D8E151F5-91EE-4844-B105-B5B5CBA8AFA6}"/>
              </a:ext>
            </a:extLst>
          </p:cNvPr>
          <p:cNvGraphicFramePr>
            <a:graphicFrameLocks noGrp="1"/>
          </p:cNvGraphicFramePr>
          <p:nvPr>
            <p:extLst>
              <p:ext uri="{D42A27DB-BD31-4B8C-83A1-F6EECF244321}">
                <p14:modId xmlns:p14="http://schemas.microsoft.com/office/powerpoint/2010/main" val="1613203934"/>
              </p:ext>
            </p:extLst>
          </p:nvPr>
        </p:nvGraphicFramePr>
        <p:xfrm>
          <a:off x="643467" y="1178359"/>
          <a:ext cx="10905067" cy="4877562"/>
        </p:xfrm>
        <a:graphic>
          <a:graphicData uri="http://schemas.openxmlformats.org/drawingml/2006/table">
            <a:tbl>
              <a:tblPr firstRow="1" firstCol="1" bandRow="1">
                <a:tableStyleId>{5C22544A-7EE6-4342-B048-85BDC9FD1C3A}</a:tableStyleId>
              </a:tblPr>
              <a:tblGrid>
                <a:gridCol w="827682">
                  <a:extLst>
                    <a:ext uri="{9D8B030D-6E8A-4147-A177-3AD203B41FA5}">
                      <a16:colId xmlns:a16="http://schemas.microsoft.com/office/drawing/2014/main" val="1465200578"/>
                    </a:ext>
                  </a:extLst>
                </a:gridCol>
                <a:gridCol w="1782259">
                  <a:extLst>
                    <a:ext uri="{9D8B030D-6E8A-4147-A177-3AD203B41FA5}">
                      <a16:colId xmlns:a16="http://schemas.microsoft.com/office/drawing/2014/main" val="1601748279"/>
                    </a:ext>
                  </a:extLst>
                </a:gridCol>
                <a:gridCol w="8295126">
                  <a:extLst>
                    <a:ext uri="{9D8B030D-6E8A-4147-A177-3AD203B41FA5}">
                      <a16:colId xmlns:a16="http://schemas.microsoft.com/office/drawing/2014/main" val="3444278524"/>
                    </a:ext>
                  </a:extLst>
                </a:gridCol>
              </a:tblGrid>
              <a:tr h="4501282">
                <a:tc>
                  <a:txBody>
                    <a:bodyPr/>
                    <a:lstStyle/>
                    <a:p>
                      <a:pPr>
                        <a:lnSpc>
                          <a:spcPct val="107000"/>
                        </a:lnSpc>
                        <a:spcAft>
                          <a:spcPts val="0"/>
                        </a:spcAft>
                      </a:pPr>
                      <a:r>
                        <a:rPr lang="en-GB" sz="2000" b="0" dirty="0">
                          <a:solidFill>
                            <a:schemeClr val="tx1"/>
                          </a:solidFill>
                          <a:effectLst/>
                        </a:rPr>
                        <a:t>3</a:t>
                      </a:r>
                      <a:endPar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3560" marR="113560" marT="0" marB="0">
                    <a:solidFill>
                      <a:schemeClr val="accent1">
                        <a:lumMod val="20000"/>
                        <a:lumOff val="80000"/>
                      </a:schemeClr>
                    </a:solidFill>
                  </a:tcPr>
                </a:tc>
                <a:tc>
                  <a:txBody>
                    <a:bodyPr/>
                    <a:lstStyle/>
                    <a:p>
                      <a:pPr>
                        <a:lnSpc>
                          <a:spcPct val="107000"/>
                        </a:lnSpc>
                        <a:spcAft>
                          <a:spcPts val="0"/>
                        </a:spcAft>
                      </a:pPr>
                      <a:r>
                        <a:rPr lang="en-GB" sz="2000" b="0" dirty="0">
                          <a:solidFill>
                            <a:schemeClr val="tx1"/>
                          </a:solidFill>
                          <a:effectLst/>
                        </a:rPr>
                        <a:t>Guidance</a:t>
                      </a:r>
                      <a:endPar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3560" marR="113560" marT="0" marB="0">
                    <a:solidFill>
                      <a:schemeClr val="accent1">
                        <a:lumMod val="20000"/>
                        <a:lumOff val="80000"/>
                      </a:schemeClr>
                    </a:solidFill>
                  </a:tcPr>
                </a:tc>
                <a:tc>
                  <a:txBody>
                    <a:bodyPr/>
                    <a:lstStyle/>
                    <a:p>
                      <a:pPr>
                        <a:lnSpc>
                          <a:spcPct val="107000"/>
                        </a:lnSpc>
                        <a:spcAft>
                          <a:spcPts val="0"/>
                        </a:spcAft>
                      </a:pPr>
                      <a:r>
                        <a:rPr lang="en-GB" sz="2000" b="0" dirty="0">
                          <a:solidFill>
                            <a:schemeClr val="tx1"/>
                          </a:solidFill>
                          <a:effectLst/>
                        </a:rPr>
                        <a:t>Other assessment measures to aid diagnosis including: </a:t>
                      </a:r>
                    </a:p>
                    <a:p>
                      <a:pPr marL="342900" lvl="0" indent="-342900">
                        <a:lnSpc>
                          <a:spcPct val="107000"/>
                        </a:lnSpc>
                        <a:spcAft>
                          <a:spcPts val="0"/>
                        </a:spcAft>
                        <a:buFont typeface="Symbol" panose="05050102010706020507" pitchFamily="18" charset="2"/>
                        <a:buChar char=""/>
                      </a:pPr>
                      <a:r>
                        <a:rPr lang="en-GB" sz="2000" b="0" dirty="0">
                          <a:solidFill>
                            <a:schemeClr val="tx1"/>
                          </a:solidFill>
                          <a:effectLst/>
                        </a:rPr>
                        <a:t>An explanation of how disorders are linked to age, gender and culture.</a:t>
                      </a:r>
                    </a:p>
                    <a:p>
                      <a:pPr marL="342900" lvl="0" indent="-342900">
                        <a:lnSpc>
                          <a:spcPct val="107000"/>
                        </a:lnSpc>
                        <a:spcAft>
                          <a:spcPts val="0"/>
                        </a:spcAft>
                        <a:buFont typeface="Symbol" panose="05050102010706020507" pitchFamily="18" charset="2"/>
                        <a:buChar char=""/>
                      </a:pPr>
                      <a:r>
                        <a:rPr lang="en-GB" sz="2000" b="0" dirty="0">
                          <a:solidFill>
                            <a:schemeClr val="tx1"/>
                          </a:solidFill>
                          <a:effectLst/>
                        </a:rPr>
                        <a:t>The </a:t>
                      </a:r>
                      <a:r>
                        <a:rPr lang="en-GB" sz="2000" b="1" dirty="0">
                          <a:solidFill>
                            <a:schemeClr val="tx1"/>
                          </a:solidFill>
                          <a:effectLst/>
                        </a:rPr>
                        <a:t>cultural formulation interview guide</a:t>
                      </a:r>
                      <a:r>
                        <a:rPr lang="en-GB" sz="2000" b="0" dirty="0">
                          <a:solidFill>
                            <a:schemeClr val="tx1"/>
                          </a:solidFill>
                          <a:effectLst/>
                        </a:rPr>
                        <a:t>. This helps clinicians to diagnose individuals who are from a different cultural background from themselves in order to help them avoid cultural bias.</a:t>
                      </a:r>
                    </a:p>
                    <a:p>
                      <a:pPr marL="342900" lvl="0" indent="-342900">
                        <a:lnSpc>
                          <a:spcPct val="107000"/>
                        </a:lnSpc>
                        <a:spcAft>
                          <a:spcPts val="0"/>
                        </a:spcAft>
                        <a:buFont typeface="Symbol" panose="05050102010706020507" pitchFamily="18" charset="2"/>
                        <a:buChar char=""/>
                      </a:pPr>
                      <a:r>
                        <a:rPr lang="en-GB" sz="2000" b="1" dirty="0">
                          <a:solidFill>
                            <a:schemeClr val="tx1"/>
                          </a:solidFill>
                          <a:effectLst/>
                        </a:rPr>
                        <a:t>Self-assessment tools </a:t>
                      </a:r>
                      <a:r>
                        <a:rPr lang="en-GB" sz="2000" b="0" dirty="0">
                          <a:solidFill>
                            <a:schemeClr val="tx1"/>
                          </a:solidFill>
                          <a:effectLst/>
                        </a:rPr>
                        <a:t>for the patient.</a:t>
                      </a:r>
                    </a:p>
                    <a:p>
                      <a:pPr>
                        <a:lnSpc>
                          <a:spcPct val="107000"/>
                        </a:lnSpc>
                        <a:spcAft>
                          <a:spcPts val="0"/>
                        </a:spcAft>
                      </a:pPr>
                      <a:r>
                        <a:rPr lang="en-GB" sz="2000" b="0" dirty="0">
                          <a:solidFill>
                            <a:schemeClr val="tx1"/>
                          </a:solidFill>
                          <a:effectLst/>
                        </a:rPr>
                        <a:t> </a:t>
                      </a:r>
                    </a:p>
                    <a:p>
                      <a:pPr>
                        <a:lnSpc>
                          <a:spcPct val="107000"/>
                        </a:lnSpc>
                        <a:spcAft>
                          <a:spcPts val="0"/>
                        </a:spcAft>
                      </a:pPr>
                      <a:r>
                        <a:rPr lang="en-GB" sz="2000" b="0" dirty="0">
                          <a:solidFill>
                            <a:schemeClr val="tx1"/>
                          </a:solidFill>
                          <a:effectLst/>
                        </a:rPr>
                        <a:t>Other conditions that are being assessed for possible future diagnosis / emerging measures e.g. </a:t>
                      </a:r>
                    </a:p>
                    <a:p>
                      <a:pPr marL="342900" lvl="0" indent="-342900">
                        <a:lnSpc>
                          <a:spcPct val="107000"/>
                        </a:lnSpc>
                        <a:spcAft>
                          <a:spcPts val="0"/>
                        </a:spcAft>
                        <a:buFont typeface="Symbol" panose="05050102010706020507" pitchFamily="18" charset="2"/>
                        <a:buChar char=""/>
                      </a:pPr>
                      <a:r>
                        <a:rPr lang="en-GB" sz="2000" b="0" dirty="0">
                          <a:solidFill>
                            <a:schemeClr val="tx1"/>
                          </a:solidFill>
                          <a:effectLst/>
                        </a:rPr>
                        <a:t>Caffeine use disorder</a:t>
                      </a:r>
                    </a:p>
                    <a:p>
                      <a:pPr marL="342900" lvl="0" indent="-342900">
                        <a:lnSpc>
                          <a:spcPct val="107000"/>
                        </a:lnSpc>
                        <a:spcAft>
                          <a:spcPts val="0"/>
                        </a:spcAft>
                        <a:buFont typeface="Symbol" panose="05050102010706020507" pitchFamily="18" charset="2"/>
                        <a:buChar char=""/>
                      </a:pPr>
                      <a:r>
                        <a:rPr lang="en-GB" sz="2000" b="0" dirty="0">
                          <a:solidFill>
                            <a:schemeClr val="tx1"/>
                          </a:solidFill>
                          <a:effectLst/>
                        </a:rPr>
                        <a:t>Internet gaming disorder</a:t>
                      </a:r>
                    </a:p>
                    <a:p>
                      <a:pPr>
                        <a:lnSpc>
                          <a:spcPct val="107000"/>
                        </a:lnSpc>
                        <a:spcAft>
                          <a:spcPts val="0"/>
                        </a:spcAft>
                      </a:pPr>
                      <a:r>
                        <a:rPr lang="en-GB" sz="2000" b="0" dirty="0">
                          <a:solidFill>
                            <a:schemeClr val="tx1"/>
                          </a:solidFill>
                          <a:effectLst/>
                        </a:rPr>
                        <a:t> </a:t>
                      </a:r>
                    </a:p>
                    <a:p>
                      <a:pPr>
                        <a:lnSpc>
                          <a:spcPct val="107000"/>
                        </a:lnSpc>
                        <a:spcAft>
                          <a:spcPts val="0"/>
                        </a:spcAft>
                      </a:pPr>
                      <a:r>
                        <a:rPr lang="en-GB" sz="2000" b="0" dirty="0">
                          <a:solidFill>
                            <a:schemeClr val="tx1"/>
                          </a:solidFill>
                          <a:effectLst/>
                        </a:rPr>
                        <a:t>These are not in Section 2 of the manual because they are not fully accepted as a clinical disorder at this point in time, but this demonstrates the attempt to make the DSM a ‘living document’. </a:t>
                      </a:r>
                      <a:endParaRPr lang="en-GB" sz="20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113560" marR="113560" marT="0" marB="0">
                    <a:solidFill>
                      <a:schemeClr val="accent1">
                        <a:lumMod val="20000"/>
                        <a:lumOff val="80000"/>
                      </a:schemeClr>
                    </a:solidFill>
                  </a:tcPr>
                </a:tc>
                <a:extLst>
                  <a:ext uri="{0D108BD9-81ED-4DB2-BD59-A6C34878D82A}">
                    <a16:rowId xmlns:a16="http://schemas.microsoft.com/office/drawing/2014/main" val="44968234"/>
                  </a:ext>
                </a:extLst>
              </a:tr>
            </a:tbl>
          </a:graphicData>
        </a:graphic>
      </p:graphicFrame>
    </p:spTree>
    <p:extLst>
      <p:ext uri="{BB962C8B-B14F-4D97-AF65-F5344CB8AC3E}">
        <p14:creationId xmlns:p14="http://schemas.microsoft.com/office/powerpoint/2010/main" val="35943770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2BC16-95F8-BA48-B98B-3B224C6CA5F9}"/>
              </a:ext>
            </a:extLst>
          </p:cNvPr>
          <p:cNvSpPr>
            <a:spLocks noGrp="1"/>
          </p:cNvSpPr>
          <p:nvPr>
            <p:ph type="title"/>
          </p:nvPr>
        </p:nvSpPr>
        <p:spPr>
          <a:xfrm>
            <a:off x="1028700" y="1967266"/>
            <a:ext cx="2628900" cy="2547257"/>
          </a:xfrm>
          <a:noFill/>
        </p:spPr>
        <p:txBody>
          <a:bodyPr anchor="ctr">
            <a:normAutofit/>
          </a:bodyPr>
          <a:lstStyle/>
          <a:p>
            <a:pPr algn="ctr"/>
            <a:r>
              <a:rPr lang="en-GB" sz="3600">
                <a:solidFill>
                  <a:srgbClr val="FFFFFF"/>
                </a:solidFill>
              </a:rPr>
              <a:t>DSM-5-TR (March 2022)</a:t>
            </a:r>
          </a:p>
        </p:txBody>
      </p:sp>
      <p:pic>
        <p:nvPicPr>
          <p:cNvPr id="1026" name="Picture 2" descr="Diagnostic and Statistical Manual of Mental Disorders, DSM-5 TR IN OFFER PRICE - Picture 1 of 3">
            <a:extLst>
              <a:ext uri="{FF2B5EF4-FFF2-40B4-BE49-F238E27FC236}">
                <a16:creationId xmlns:a16="http://schemas.microsoft.com/office/drawing/2014/main" id="{5DAB7D76-E394-3D15-3C65-1296F3FF128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25568" y="643466"/>
            <a:ext cx="3884195" cy="5568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2052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DBA97-2FE9-8F45-0387-4744CE08E764}"/>
              </a:ext>
            </a:extLst>
          </p:cNvPr>
          <p:cNvSpPr>
            <a:spLocks noGrp="1"/>
          </p:cNvSpPr>
          <p:nvPr>
            <p:ph type="title"/>
          </p:nvPr>
        </p:nvSpPr>
        <p:spPr/>
        <p:txBody>
          <a:bodyPr/>
          <a:lstStyle/>
          <a:p>
            <a:pPr algn="ctr"/>
            <a:r>
              <a:rPr lang="en-GB" u="sng" dirty="0">
                <a:latin typeface="+mn-lt"/>
              </a:rPr>
              <a:t>Task</a:t>
            </a:r>
          </a:p>
        </p:txBody>
      </p:sp>
      <p:graphicFrame>
        <p:nvGraphicFramePr>
          <p:cNvPr id="5" name="Content Placeholder 2">
            <a:extLst>
              <a:ext uri="{FF2B5EF4-FFF2-40B4-BE49-F238E27FC236}">
                <a16:creationId xmlns:a16="http://schemas.microsoft.com/office/drawing/2014/main" id="{A6E7B4A8-A83A-FB3E-169E-6CFD90DFE3D7}"/>
              </a:ext>
            </a:extLst>
          </p:cNvPr>
          <p:cNvGraphicFramePr>
            <a:graphicFrameLocks noGrp="1"/>
          </p:cNvGraphicFramePr>
          <p:nvPr>
            <p:ph idx="1"/>
            <p:extLst>
              <p:ext uri="{D42A27DB-BD31-4B8C-83A1-F6EECF244321}">
                <p14:modId xmlns:p14="http://schemas.microsoft.com/office/powerpoint/2010/main" val="7918542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3767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4F7204A-C6C7-E875-D24A-32B70D5A433A}"/>
              </a:ext>
            </a:extLst>
          </p:cNvPr>
          <p:cNvPicPr>
            <a:picLocks noChangeAspect="1"/>
          </p:cNvPicPr>
          <p:nvPr/>
        </p:nvPicPr>
        <p:blipFill rotWithShape="1">
          <a:blip r:embed="rId2"/>
          <a:srcRect l="8189" t="13878" r="28596" b="7075"/>
          <a:stretch/>
        </p:blipFill>
        <p:spPr>
          <a:xfrm>
            <a:off x="1635967" y="291858"/>
            <a:ext cx="8920065" cy="6274284"/>
          </a:xfrm>
          <a:prstGeom prst="rect">
            <a:avLst/>
          </a:prstGeom>
        </p:spPr>
      </p:pic>
    </p:spTree>
    <p:extLst>
      <p:ext uri="{BB962C8B-B14F-4D97-AF65-F5344CB8AC3E}">
        <p14:creationId xmlns:p14="http://schemas.microsoft.com/office/powerpoint/2010/main" val="54136636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4F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E7576B-5C7E-454F-8EB2-5A7E4834F32B}"/>
              </a:ext>
            </a:extLst>
          </p:cNvPr>
          <p:cNvPicPr>
            <a:picLocks noChangeAspect="1"/>
          </p:cNvPicPr>
          <p:nvPr/>
        </p:nvPicPr>
        <p:blipFill rotWithShape="1">
          <a:blip r:embed="rId2"/>
          <a:srcRect l="14286" t="10138" r="13571" b="4529"/>
          <a:stretch/>
        </p:blipFill>
        <p:spPr>
          <a:xfrm>
            <a:off x="1909385" y="643467"/>
            <a:ext cx="8373229" cy="5571066"/>
          </a:xfrm>
          <a:prstGeom prst="rect">
            <a:avLst/>
          </a:prstGeom>
        </p:spPr>
      </p:pic>
    </p:spTree>
    <p:extLst>
      <p:ext uri="{BB962C8B-B14F-4D97-AF65-F5344CB8AC3E}">
        <p14:creationId xmlns:p14="http://schemas.microsoft.com/office/powerpoint/2010/main" val="29338698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DBA97-2FE9-8F45-0387-4744CE08E764}"/>
              </a:ext>
            </a:extLst>
          </p:cNvPr>
          <p:cNvSpPr>
            <a:spLocks noGrp="1"/>
          </p:cNvSpPr>
          <p:nvPr>
            <p:ph type="title"/>
          </p:nvPr>
        </p:nvSpPr>
        <p:spPr>
          <a:xfrm>
            <a:off x="1043631" y="809898"/>
            <a:ext cx="10173010" cy="1554480"/>
          </a:xfrm>
        </p:spPr>
        <p:txBody>
          <a:bodyPr anchor="ctr">
            <a:normAutofit/>
          </a:bodyPr>
          <a:lstStyle/>
          <a:p>
            <a:pPr algn="ctr"/>
            <a:r>
              <a:rPr lang="en-GB" u="sng" dirty="0">
                <a:latin typeface="+mn-lt"/>
              </a:rPr>
              <a:t>Task (in preparation for your debate) </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467CDFB-488A-D274-3387-B2BCEEB68ABF}"/>
              </a:ext>
            </a:extLst>
          </p:cNvPr>
          <p:cNvGraphicFramePr>
            <a:graphicFrameLocks noGrp="1"/>
          </p:cNvGraphicFramePr>
          <p:nvPr>
            <p:ph idx="1"/>
            <p:extLst>
              <p:ext uri="{D42A27DB-BD31-4B8C-83A1-F6EECF244321}">
                <p14:modId xmlns:p14="http://schemas.microsoft.com/office/powerpoint/2010/main" val="411905321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91000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TotalTime>
  <Words>1466</Words>
  <Application>Microsoft Office PowerPoint</Application>
  <PresentationFormat>Widescreen</PresentationFormat>
  <Paragraphs>135</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Calibri</vt:lpstr>
      <vt:lpstr>Calibri Light</vt:lpstr>
      <vt:lpstr>Symbol</vt:lpstr>
      <vt:lpstr>Office Theme</vt:lpstr>
      <vt:lpstr>Classification systems </vt:lpstr>
      <vt:lpstr>Origins </vt:lpstr>
      <vt:lpstr>The medical model </vt:lpstr>
      <vt:lpstr>The classification systems</vt:lpstr>
      <vt:lpstr>Task</vt:lpstr>
      <vt:lpstr>Why do we need classification systems?</vt:lpstr>
      <vt:lpstr>Why do we need classification systems?</vt:lpstr>
      <vt:lpstr>But …</vt:lpstr>
      <vt:lpstr>And …</vt:lpstr>
      <vt:lpstr>The ICD</vt:lpstr>
      <vt:lpstr>First published in 1948 </vt:lpstr>
      <vt:lpstr>PowerPoint Presentation</vt:lpstr>
      <vt:lpstr>The ICD is not only concerned with mental health disorders (MHD) but with all disorders. Section V (F) is concerned with MHDs. </vt:lpstr>
      <vt:lpstr>The DSM</vt:lpstr>
      <vt:lpstr>First published in 1952</vt:lpstr>
      <vt:lpstr>The DSM has been continually revised since it was first introduced.</vt:lpstr>
      <vt:lpstr>PowerPoint Presentation</vt:lpstr>
      <vt:lpstr>Task</vt:lpstr>
      <vt:lpstr>PowerPoint Presentation</vt:lpstr>
      <vt:lpstr>PowerPoint Presentation</vt:lpstr>
      <vt:lpstr>PowerPoint Presentation</vt:lpstr>
      <vt:lpstr>DSM-5 (2013)</vt:lpstr>
      <vt:lpstr>What has changed?</vt:lpstr>
      <vt:lpstr>PowerPoint Presentation</vt:lpstr>
      <vt:lpstr>PowerPoint Presentation</vt:lpstr>
      <vt:lpstr>DSM-5-TR (March 2022)</vt:lpstr>
      <vt:lpstr>Task</vt:lpstr>
      <vt:lpstr>PowerPoint Presentation</vt:lpstr>
      <vt:lpstr>PowerPoint Presentation</vt:lpstr>
      <vt:lpstr>Task (in preparation for your debate)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Alice Clayton</cp:lastModifiedBy>
  <cp:revision>10</cp:revision>
  <dcterms:created xsi:type="dcterms:W3CDTF">2021-04-18T12:15:54Z</dcterms:created>
  <dcterms:modified xsi:type="dcterms:W3CDTF">2024-01-23T08:17:15Z</dcterms:modified>
</cp:coreProperties>
</file>