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Lst>
  <p:sldIdLst>
    <p:sldId id="256" r:id="rId5"/>
    <p:sldId id="257" r:id="rId6"/>
    <p:sldId id="259" r:id="rId7"/>
    <p:sldId id="260" r:id="rId8"/>
    <p:sldId id="261" r:id="rId9"/>
    <p:sldId id="262"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3/16/2026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1011188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3/16/2026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62106468"/>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F9FFCE1-E057-415B-A971-88EC7E22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82CAC0-2F6D-F2A4-DC86-534FEC247027}"/>
              </a:ext>
            </a:extLst>
          </p:cNvPr>
          <p:cNvSpPr>
            <a:spLocks noGrp="1"/>
          </p:cNvSpPr>
          <p:nvPr>
            <p:ph type="ctrTitle"/>
          </p:nvPr>
        </p:nvSpPr>
        <p:spPr>
          <a:xfrm>
            <a:off x="521209" y="971397"/>
            <a:ext cx="3462236" cy="2947460"/>
          </a:xfrm>
        </p:spPr>
        <p:txBody>
          <a:bodyPr anchor="t">
            <a:normAutofit/>
          </a:bodyPr>
          <a:lstStyle/>
          <a:p>
            <a:pPr>
              <a:lnSpc>
                <a:spcPct val="90000"/>
              </a:lnSpc>
            </a:pPr>
            <a:r>
              <a:rPr lang="en-GB" sz="2600" dirty="0"/>
              <a:t>University of Wales Trinity Saint David.</a:t>
            </a:r>
            <a:br>
              <a:rPr lang="en-GB" sz="2600" dirty="0"/>
            </a:br>
            <a:r>
              <a:rPr lang="en-GB" sz="2600" dirty="0"/>
              <a:t>Sophia Robinson</a:t>
            </a:r>
            <a:br>
              <a:rPr lang="en-GB" sz="2600" dirty="0"/>
            </a:br>
            <a:r>
              <a:rPr lang="en-GB" sz="2600" dirty="0"/>
              <a:t>ID:2312317</a:t>
            </a:r>
            <a:br>
              <a:rPr lang="en-GB" sz="2600" dirty="0"/>
            </a:br>
            <a:r>
              <a:rPr lang="en-GB" sz="2600" dirty="0"/>
              <a:t>Lecture: Lou Wells</a:t>
            </a:r>
          </a:p>
        </p:txBody>
      </p:sp>
      <p:sp>
        <p:nvSpPr>
          <p:cNvPr id="3" name="Subtitle 2">
            <a:extLst>
              <a:ext uri="{FF2B5EF4-FFF2-40B4-BE49-F238E27FC236}">
                <a16:creationId xmlns:a16="http://schemas.microsoft.com/office/drawing/2014/main" id="{ACC6A1E7-4365-7B66-B1B8-07BD86C9820B}"/>
              </a:ext>
            </a:extLst>
          </p:cNvPr>
          <p:cNvSpPr>
            <a:spLocks noGrp="1"/>
          </p:cNvSpPr>
          <p:nvPr>
            <p:ph type="subTitle" idx="1"/>
          </p:nvPr>
        </p:nvSpPr>
        <p:spPr>
          <a:xfrm>
            <a:off x="517867" y="4482450"/>
            <a:ext cx="3462236" cy="1724029"/>
          </a:xfrm>
        </p:spPr>
        <p:txBody>
          <a:bodyPr anchor="t">
            <a:normAutofit/>
          </a:bodyPr>
          <a:lstStyle/>
          <a:p>
            <a:r>
              <a:rPr lang="en-GB" dirty="0"/>
              <a:t>Development of Psychology in Health and Social Care. Jenny’s Care Plan</a:t>
            </a:r>
          </a:p>
        </p:txBody>
      </p:sp>
      <p:sp>
        <p:nvSpPr>
          <p:cNvPr id="18" name="Rectangle 1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346557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9A5541C-8197-EA78-909B-16529CB00841}"/>
              </a:ext>
            </a:extLst>
          </p:cNvPr>
          <p:cNvPicPr>
            <a:picLocks noChangeAspect="1"/>
          </p:cNvPicPr>
          <p:nvPr/>
        </p:nvPicPr>
        <p:blipFill>
          <a:blip r:embed="rId2"/>
          <a:srcRect t="3501" b="12856"/>
          <a:stretch>
            <a:fillRect/>
          </a:stretch>
        </p:blipFill>
        <p:spPr>
          <a:xfrm>
            <a:off x="4371704" y="2031984"/>
            <a:ext cx="7293594" cy="4102640"/>
          </a:xfrm>
          <a:prstGeom prst="rect">
            <a:avLst/>
          </a:prstGeom>
        </p:spPr>
      </p:pic>
      <p:sp>
        <p:nvSpPr>
          <p:cNvPr id="20" name="Rectangle 19">
            <a:extLst>
              <a:ext uri="{FF2B5EF4-FFF2-40B4-BE49-F238E27FC236}">
                <a16:creationId xmlns:a16="http://schemas.microsoft.com/office/drawing/2014/main" id="{D58401B5-5F1B-4D21-9AC3-AAEC8D366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1704" y="6300216"/>
            <a:ext cx="72936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1188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302FB-C4F0-961F-7A9E-91B92B92F436}"/>
              </a:ext>
            </a:extLst>
          </p:cNvPr>
          <p:cNvSpPr>
            <a:spLocks noGrp="1"/>
          </p:cNvSpPr>
          <p:nvPr>
            <p:ph type="ctrTitle"/>
          </p:nvPr>
        </p:nvSpPr>
        <p:spPr/>
        <p:txBody>
          <a:bodyPr>
            <a:normAutofit fontScale="90000"/>
          </a:bodyPr>
          <a:lstStyle/>
          <a:p>
            <a:r>
              <a:rPr lang="en-GB" dirty="0"/>
              <a:t>Introduction</a:t>
            </a:r>
            <a:br>
              <a:rPr lang="en-GB" dirty="0"/>
            </a:br>
            <a:br>
              <a:rPr lang="en-GB" dirty="0"/>
            </a:br>
            <a:r>
              <a:rPr lang="en-GB" dirty="0"/>
              <a:t>Erik Erikson Stage 5 theory; Identity verse Role and confusion. How this theory relates to the changes and development of 16 Year Old Jenny.  </a:t>
            </a:r>
          </a:p>
        </p:txBody>
      </p:sp>
      <p:sp>
        <p:nvSpPr>
          <p:cNvPr id="3" name="Subtitle 2">
            <a:extLst>
              <a:ext uri="{FF2B5EF4-FFF2-40B4-BE49-F238E27FC236}">
                <a16:creationId xmlns:a16="http://schemas.microsoft.com/office/drawing/2014/main" id="{92B4B9EE-29F7-F58C-72D0-40F4A0AE6D3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96881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9EBFE30-B7A0-FA32-3F52-09178ACEBF9F}"/>
              </a:ext>
            </a:extLst>
          </p:cNvPr>
          <p:cNvSpPr>
            <a:spLocks noGrp="1"/>
          </p:cNvSpPr>
          <p:nvPr>
            <p:ph type="subTitle" idx="1"/>
          </p:nvPr>
        </p:nvSpPr>
        <p:spPr/>
        <p:txBody>
          <a:bodyPr/>
          <a:lstStyle/>
          <a:p>
            <a:endParaRPr lang="en-GB" dirty="0"/>
          </a:p>
        </p:txBody>
      </p:sp>
      <p:sp>
        <p:nvSpPr>
          <p:cNvPr id="5" name="Title 4">
            <a:extLst>
              <a:ext uri="{FF2B5EF4-FFF2-40B4-BE49-F238E27FC236}">
                <a16:creationId xmlns:a16="http://schemas.microsoft.com/office/drawing/2014/main" id="{784B02EC-7270-3918-E56E-53F79B990A55}"/>
              </a:ext>
            </a:extLst>
          </p:cNvPr>
          <p:cNvSpPr>
            <a:spLocks noGrp="1"/>
          </p:cNvSpPr>
          <p:nvPr>
            <p:ph type="ctrTitle"/>
          </p:nvPr>
        </p:nvSpPr>
        <p:spPr/>
        <p:txBody>
          <a:bodyPr/>
          <a:lstStyle/>
          <a:p>
            <a:r>
              <a:rPr lang="en-GB" dirty="0"/>
              <a:t>Actions taken to support particularly children and adults.  </a:t>
            </a:r>
          </a:p>
        </p:txBody>
      </p:sp>
    </p:spTree>
    <p:extLst>
      <p:ext uri="{BB962C8B-B14F-4D97-AF65-F5344CB8AC3E}">
        <p14:creationId xmlns:p14="http://schemas.microsoft.com/office/powerpoint/2010/main" val="335935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C0B12-CE4E-2F35-D161-C6676CB0871B}"/>
              </a:ext>
            </a:extLst>
          </p:cNvPr>
          <p:cNvSpPr>
            <a:spLocks noGrp="1"/>
          </p:cNvSpPr>
          <p:nvPr>
            <p:ph type="ctrTitle"/>
          </p:nvPr>
        </p:nvSpPr>
        <p:spPr/>
        <p:txBody>
          <a:bodyPr>
            <a:noAutofit/>
          </a:bodyPr>
          <a:lstStyle/>
          <a:p>
            <a:r>
              <a:rPr lang="en-GB" sz="4000" dirty="0"/>
              <a:t>Erikson’s believed that each stage of psychosocial development is important on ‘identity verse Role and Confusion. Jenny’s conscious of self image, identity is conscious sense of self that we develop through social interaction and becomes a central focus during the identity verses confusion stage of psychology development.</a:t>
            </a:r>
            <a:br>
              <a:rPr lang="en-GB" sz="4000" dirty="0"/>
            </a:br>
            <a:r>
              <a:rPr lang="en-GB" sz="4000" dirty="0"/>
              <a:t>According to Erikson’s our ego identity constant changes due to new experiences and information. As Jenny’s now experiencing Erikson’s stage 5 identity verses Role and confusion. This intervention provided by the local community.</a:t>
            </a:r>
            <a:br>
              <a:rPr lang="en-GB" sz="4000" dirty="0"/>
            </a:br>
            <a:r>
              <a:rPr lang="en-GB" sz="4000" dirty="0"/>
              <a:t>A nurses assessment and care planning, will ensures Jenny receives the support she needs. If you are identify  as an individual in need of care and support. Your  needs will be access. Such as, physical ,emotional and social health has been accessed by a health professional. Such plans identify the type of care you should get, at what level and how and by who. A care plan aims to ensure you receive the same quality of care regardless of which career, worker is on duty. Ensure care you receive is recorded. Support you to identity and get help for your care needs. National Health Service (NHS0 accessed 11/03/2026</a:t>
            </a:r>
          </a:p>
        </p:txBody>
      </p:sp>
    </p:spTree>
    <p:extLst>
      <p:ext uri="{BB962C8B-B14F-4D97-AF65-F5344CB8AC3E}">
        <p14:creationId xmlns:p14="http://schemas.microsoft.com/office/powerpoint/2010/main" val="1799339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585B1-C619-1B88-306E-E0E29D8E2346}"/>
              </a:ext>
            </a:extLst>
          </p:cNvPr>
          <p:cNvSpPr>
            <a:spLocks noGrp="1"/>
          </p:cNvSpPr>
          <p:nvPr>
            <p:ph type="ctrTitle"/>
          </p:nvPr>
        </p:nvSpPr>
        <p:spPr/>
        <p:txBody>
          <a:bodyPr>
            <a:normAutofit fontScale="90000"/>
          </a:bodyPr>
          <a:lstStyle/>
          <a:p>
            <a:r>
              <a:rPr lang="en-GB" sz="2700" dirty="0" err="1"/>
              <a:t>Safegaurding</a:t>
            </a:r>
            <a:r>
              <a:rPr lang="en-GB" sz="2700" dirty="0"/>
              <a:t>  in the United Kingdom is a human right: enabling service user/patient to live a life free from harm service is  provided to children and young people. The  National Health Service (NHS). </a:t>
            </a:r>
            <a:r>
              <a:rPr lang="en-GB" sz="2700" dirty="0" err="1"/>
              <a:t>Safegaurding</a:t>
            </a:r>
            <a:r>
              <a:rPr lang="en-GB" sz="2700" dirty="0"/>
              <a:t> children, young people and adults at risk in the NHS. Statutory Duty: Under the Children Act 1989 and 2004 all NHS staff are responsible for promoting the welfare of children and protecting them from harm. The safeguarding of children, young people and adults who are at risks is  fundamental obligation for everyone who works in the National Health Service (NHS) and its partners. (NHS England.nhs.uk. Accessed 03,2026 It is policy of United Kingdom UK youth to safeguard the welfare of children, young people and adults at risk involved in the work we do by protecting them from neglect, physical, sexual or emotional abuse, sexual harassment and discrimination.  UK Youth </a:t>
            </a:r>
            <a:r>
              <a:rPr lang="en-GB" sz="2700" dirty="0" err="1"/>
              <a:t>Safegaurding</a:t>
            </a:r>
            <a:r>
              <a:rPr lang="en-GB" sz="2700" dirty="0"/>
              <a:t>  youth.nks.uk accessed 11/03/2026.     </a:t>
            </a:r>
            <a:br>
              <a:rPr lang="en-GB" dirty="0"/>
            </a:br>
            <a:br>
              <a:rPr lang="en-GB" dirty="0"/>
            </a:br>
            <a:br>
              <a:rPr lang="en-GB" dirty="0"/>
            </a:br>
            <a:br>
              <a:rPr lang="en-GB" dirty="0"/>
            </a:br>
            <a:br>
              <a:rPr lang="en-GB" dirty="0"/>
            </a:br>
            <a:r>
              <a:rPr lang="en-GB" dirty="0"/>
              <a:t>References:</a:t>
            </a:r>
            <a:br>
              <a:rPr lang="en-GB" dirty="0"/>
            </a:br>
            <a:br>
              <a:rPr lang="en-GB" dirty="0"/>
            </a:br>
            <a:r>
              <a:rPr lang="en-GB" dirty="0"/>
              <a:t>National Health Service (NHS) </a:t>
            </a:r>
          </a:p>
        </p:txBody>
      </p:sp>
      <p:sp>
        <p:nvSpPr>
          <p:cNvPr id="3" name="Subtitle 2">
            <a:extLst>
              <a:ext uri="{FF2B5EF4-FFF2-40B4-BE49-F238E27FC236}">
                <a16:creationId xmlns:a16="http://schemas.microsoft.com/office/drawing/2014/main" id="{5CEE87DE-1C8F-8AD6-DC02-0B07EB438C3E}"/>
              </a:ext>
            </a:extLst>
          </p:cNvPr>
          <p:cNvSpPr>
            <a:spLocks noGrp="1"/>
          </p:cNvSpPr>
          <p:nvPr>
            <p:ph type="subTitle" idx="1"/>
          </p:nvPr>
        </p:nvSpPr>
        <p:spPr/>
        <p:txBody>
          <a:bodyPr/>
          <a:lstStyle/>
          <a:p>
            <a:r>
              <a:rPr lang="en-GB" dirty="0"/>
              <a:t> live a life free from harm</a:t>
            </a:r>
          </a:p>
        </p:txBody>
      </p:sp>
    </p:spTree>
    <p:extLst>
      <p:ext uri="{BB962C8B-B14F-4D97-AF65-F5344CB8AC3E}">
        <p14:creationId xmlns:p14="http://schemas.microsoft.com/office/powerpoint/2010/main" val="2447684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89183-DF41-C499-0714-D32F7383E045}"/>
              </a:ext>
            </a:extLst>
          </p:cNvPr>
          <p:cNvSpPr>
            <a:spLocks noGrp="1"/>
          </p:cNvSpPr>
          <p:nvPr>
            <p:ph type="ctrTitle"/>
          </p:nvPr>
        </p:nvSpPr>
        <p:spPr/>
        <p:txBody>
          <a:bodyPr>
            <a:noAutofit/>
          </a:bodyPr>
          <a:lstStyle/>
          <a:p>
            <a:r>
              <a:rPr lang="en-GB" sz="4000" dirty="0"/>
              <a:t>Erikson’s theory of psychology of development emphasis on ‘Nurture which focuses on the importance of social interactions. Which offers planning  support  is provided for Jenny through the Community of Diagnostic Centre (CDC). </a:t>
            </a:r>
          </a:p>
        </p:txBody>
      </p:sp>
      <p:sp>
        <p:nvSpPr>
          <p:cNvPr id="3" name="Subtitle 2">
            <a:extLst>
              <a:ext uri="{FF2B5EF4-FFF2-40B4-BE49-F238E27FC236}">
                <a16:creationId xmlns:a16="http://schemas.microsoft.com/office/drawing/2014/main" id="{5428C030-1D4E-C9D1-5795-DDFD5FF9D08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26878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2191-9B6E-BC65-2C13-F34889F315E4}"/>
              </a:ext>
            </a:extLst>
          </p:cNvPr>
          <p:cNvSpPr>
            <a:spLocks noGrp="1"/>
          </p:cNvSpPr>
          <p:nvPr>
            <p:ph type="ctrTitle"/>
          </p:nvPr>
        </p:nvSpPr>
        <p:spPr>
          <a:xfrm>
            <a:off x="521208" y="978407"/>
            <a:ext cx="11155680" cy="4901185"/>
          </a:xfrm>
        </p:spPr>
        <p:txBody>
          <a:bodyPr>
            <a:normAutofit/>
          </a:bodyPr>
          <a:lstStyle/>
          <a:p>
            <a:r>
              <a:rPr lang="en-GB" dirty="0"/>
              <a:t>Conclusion</a:t>
            </a:r>
            <a:br>
              <a:rPr lang="en-GB" dirty="0"/>
            </a:br>
            <a:r>
              <a:rPr lang="en-GB" sz="2200" dirty="0"/>
              <a:t>As argued by Erikson’s, Stage 5 theory of ‘identity there are constant changes due, to new experiences and information we acquire in our daily interactions with others such as, new technology, fashion, social media  going out to new places learning new things while experiencing changes of puberty’. Erikson theory continues  by saying ‘ we also take on challenges that can help or hinder the development. </a:t>
            </a:r>
            <a:br>
              <a:rPr lang="en-GB" sz="2200" dirty="0"/>
            </a:br>
            <a:r>
              <a:rPr lang="en-GB" sz="2200" dirty="0"/>
              <a:t>With the intervention of support from the government through provided government support. Jenny will have the guide she needs.</a:t>
            </a:r>
          </a:p>
        </p:txBody>
      </p:sp>
      <p:sp>
        <p:nvSpPr>
          <p:cNvPr id="5" name="Subtitle 4">
            <a:extLst>
              <a:ext uri="{FF2B5EF4-FFF2-40B4-BE49-F238E27FC236}">
                <a16:creationId xmlns:a16="http://schemas.microsoft.com/office/drawing/2014/main" id="{328F62D2-41B6-4996-6F2C-CE73A25B401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0134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8B40-1268-89C6-B746-F20304F4E967}"/>
              </a:ext>
            </a:extLst>
          </p:cNvPr>
          <p:cNvSpPr>
            <a:spLocks noGrp="1"/>
          </p:cNvSpPr>
          <p:nvPr>
            <p:ph type="ctrTitle"/>
          </p:nvPr>
        </p:nvSpPr>
        <p:spPr/>
        <p:txBody>
          <a:bodyPr>
            <a:normAutofit fontScale="90000"/>
          </a:bodyPr>
          <a:lstStyle/>
          <a:p>
            <a:r>
              <a:rPr lang="en-GB" sz="4400" dirty="0"/>
              <a:t>References: </a:t>
            </a:r>
            <a:br>
              <a:rPr lang="en-GB" sz="4400" dirty="0"/>
            </a:br>
            <a:r>
              <a:rPr lang="en-GB" sz="4400" dirty="0"/>
              <a:t>Social Care Institute for Excellence (SCIE). http://www.scie.org.uk. NSPCC Learning and </a:t>
            </a:r>
            <a:r>
              <a:rPr lang="en-GB" sz="4400" dirty="0" err="1"/>
              <a:t>Safgaurding</a:t>
            </a:r>
            <a:r>
              <a:rPr lang="en-GB" sz="4400" dirty="0"/>
              <a:t>  and child protection.nspcc.org.uk. Community Diagnostic entre.CDC.org.uk</a:t>
            </a:r>
            <a:r>
              <a:rPr lang="en-GB" dirty="0"/>
              <a:t>.</a:t>
            </a:r>
          </a:p>
        </p:txBody>
      </p:sp>
    </p:spTree>
    <p:extLst>
      <p:ext uri="{BB962C8B-B14F-4D97-AF65-F5344CB8AC3E}">
        <p14:creationId xmlns:p14="http://schemas.microsoft.com/office/powerpoint/2010/main" val="409454926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68C38A01DEE349B1052B190669AC58" ma:contentTypeVersion="5" ma:contentTypeDescription="Create a new document." ma:contentTypeScope="" ma:versionID="d8cd122b0574870ef0a84cd4d365b9f3">
  <xsd:schema xmlns:xsd="http://www.w3.org/2001/XMLSchema" xmlns:xs="http://www.w3.org/2001/XMLSchema" xmlns:p="http://schemas.microsoft.com/office/2006/metadata/properties" xmlns:ns3="aff4f36f-8ef1-4cda-9937-423737be097f" targetNamespace="http://schemas.microsoft.com/office/2006/metadata/properties" ma:root="true" ma:fieldsID="cb7ad8cdfa969c3629cff98c94437552" ns3:_="">
    <xsd:import namespace="aff4f36f-8ef1-4cda-9937-423737be097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f4f36f-8ef1-4cda-9937-423737be097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ff4f36f-8ef1-4cda-9937-423737be097f" xsi:nil="true"/>
  </documentManagement>
</p:properties>
</file>

<file path=customXml/itemProps1.xml><?xml version="1.0" encoding="utf-8"?>
<ds:datastoreItem xmlns:ds="http://schemas.openxmlformats.org/officeDocument/2006/customXml" ds:itemID="{C678043B-ADAB-4399-89F5-092EF15E95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f4f36f-8ef1-4cda-9937-423737be09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A18E05-ABEF-46ED-9091-B6E1D42098D3}">
  <ds:schemaRefs>
    <ds:schemaRef ds:uri="http://schemas.microsoft.com/sharepoint/v3/contenttype/forms"/>
  </ds:schemaRefs>
</ds:datastoreItem>
</file>

<file path=customXml/itemProps3.xml><?xml version="1.0" encoding="utf-8"?>
<ds:datastoreItem xmlns:ds="http://schemas.openxmlformats.org/officeDocument/2006/customXml" ds:itemID="{892701DC-B57F-4037-853F-DCBF71509D0D}">
  <ds:schemaRefs>
    <ds:schemaRef ds:uri="http://schemas.microsoft.com/office/infopath/2007/PartnerControls"/>
    <ds:schemaRef ds:uri="http://purl.org/dc/terms/"/>
    <ds:schemaRef ds:uri="http://schemas.openxmlformats.org/package/2006/metadata/core-properties"/>
    <ds:schemaRef ds:uri="http://www.w3.org/XML/1998/namespace"/>
    <ds:schemaRef ds:uri="http://purl.org/dc/elements/1.1/"/>
    <ds:schemaRef ds:uri="http://schemas.microsoft.com/office/2006/metadata/properties"/>
    <ds:schemaRef ds:uri="http://schemas.microsoft.com/office/2006/documentManagement/types"/>
    <ds:schemaRef ds:uri="aff4f36f-8ef1-4cda-9937-423737be097f"/>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659</TotalTime>
  <Words>657</Words>
  <Application>Microsoft Office PowerPoint</Application>
  <PresentationFormat>Widescreen</PresentationFormat>
  <Paragraphs>10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Bierstadt</vt:lpstr>
      <vt:lpstr>GestaltVTI</vt:lpstr>
      <vt:lpstr>University of Wales Trinity Saint David. Sophia Robinson ID:2312317 Lecture: Lou Wells</vt:lpstr>
      <vt:lpstr>Introduction  Erik Erikson Stage 5 theory; Identity verse Role and confusion. How this theory relates to the changes and development of 16 Year Old Jenny.  </vt:lpstr>
      <vt:lpstr>Actions taken to support particularly children and adults.  </vt:lpstr>
      <vt:lpstr>Erikson’s believed that each stage of psychosocial development is important on ‘identity verse Role and Confusion. Jenny’s conscious of self image, identity is conscious sense of self that we develop through social interaction and becomes a central focus during the identity verses confusion stage of psychology development. According to Erikson’s our ego identity constant changes due to new experiences and information. As Jenny’s now experiencing Erikson’s stage 5 identity verses Role and confusion. This intervention provided by the local community. A nurses assessment and care planning, will ensures Jenny receives the support she needs. If you are identify  as an individual in need of care and support. Your  needs will be access. Such as, physical ,emotional and social health has been accessed by a health professional. Such plans identify the type of care you should get, at what level and how and by who. A care plan aims to ensure you receive the same quality of care regardless of which career, worker is on duty. Ensure care you receive is recorded. Support you to identity and get help for your care needs. National Health Service (NHS0 accessed 11/03/2026</vt:lpstr>
      <vt:lpstr>Safegaurding  in the United Kingdom is a human right: enabling service user/patient to live a life free from harm service is  provided to children and young people. The  National Health Service (NHS). Safegaurding children, young people and adults at risk in the NHS. Statutory Duty: Under the Children Act 1989 and 2004 all NHS staff are responsible for promoting the welfare of children and protecting them from harm. The safeguarding of children, young people and adults who are at risks is  fundamental obligation for everyone who works in the National Health Service (NHS) and its partners. (NHS England.nhs.uk. Accessed 03,2026 It is policy of United Kingdom UK youth to safeguard the welfare of children, young people and adults at risk involved in the work we do by protecting them from neglect, physical, sexual or emotional abuse, sexual harassment and discrimination.  UK Youth Safegaurding  youth.nks.uk accessed 11/03/2026.          References:  National Health Service (NHS) </vt:lpstr>
      <vt:lpstr>Erikson’s theory of psychology of development emphasis on ‘Nurture which focuses on the importance of social interactions. Which offers planning  support  is provided for Jenny through the Community of Diagnostic Centre (CDC). </vt:lpstr>
      <vt:lpstr>Conclusion As argued by Erikson’s, Stage 5 theory of ‘identity there are constant changes due, to new experiences and information we acquire in our daily interactions with others such as, new technology, fashion, social media  going out to new places learning new things while experiencing changes of puberty’. Erikson theory continues  by saying ‘ we also take on challenges that can help or hinder the development.  With the intervention of support from the government through provided government support. Jenny will have the guide she needs.</vt:lpstr>
      <vt:lpstr>References:  Social Care Institute for Excellence (SCIE). http://www.scie.org.uk. NSPCC Learning and Safgaurding  and child protection.nspcc.org.uk. Community Diagnostic entre.CDC.org.uk.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Sophia Angellee Robinson (2312317)</dc:creator>
  <cp:lastModifiedBy>Sophia Angellee Robinson (2312317)</cp:lastModifiedBy>
  <cp:revision>2</cp:revision>
  <dcterms:created xsi:type="dcterms:W3CDTF">2026-03-16T02:23:05Z</dcterms:created>
  <dcterms:modified xsi:type="dcterms:W3CDTF">2026-03-16T13:22:07Z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0x010100E368C38A01DEE349B1052B190669AC58</vt:lpwstr>
  </property>
</Properties>
</file>