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15"/>
  </p:notesMasterIdLst>
  <p:sldIdLst>
    <p:sldId id="258" r:id="rId2"/>
    <p:sldId id="259" r:id="rId3"/>
    <p:sldId id="260" r:id="rId4"/>
    <p:sldId id="261" r:id="rId5"/>
    <p:sldId id="262" r:id="rId6"/>
    <p:sldId id="264" r:id="rId7"/>
    <p:sldId id="265"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Cuffie" userId="c3a12f6054e65c9b" providerId="LiveId" clId="{7DD55367-DFF8-4B6E-AB29-E450EF75C85F}"/>
    <pc:docChg chg="undo redo custSel addSld delSld modSld">
      <pc:chgData name="Elizabeth Cuffie" userId="c3a12f6054e65c9b" providerId="LiveId" clId="{7DD55367-DFF8-4B6E-AB29-E450EF75C85F}" dt="2021-09-08T13:01:24.110" v="857" actId="255"/>
      <pc:docMkLst>
        <pc:docMk/>
      </pc:docMkLst>
      <pc:sldChg chg="modSp mod">
        <pc:chgData name="Elizabeth Cuffie" userId="c3a12f6054e65c9b" providerId="LiveId" clId="{7DD55367-DFF8-4B6E-AB29-E450EF75C85F}" dt="2021-09-08T12:04:37.812" v="625" actId="123"/>
        <pc:sldMkLst>
          <pc:docMk/>
          <pc:sldMk cId="1711862736" sldId="260"/>
        </pc:sldMkLst>
        <pc:spChg chg="mod">
          <ac:chgData name="Elizabeth Cuffie" userId="c3a12f6054e65c9b" providerId="LiveId" clId="{7DD55367-DFF8-4B6E-AB29-E450EF75C85F}" dt="2021-09-08T12:04:37.812" v="625" actId="123"/>
          <ac:spMkLst>
            <pc:docMk/>
            <pc:sldMk cId="1711862736" sldId="260"/>
            <ac:spMk id="3" creationId="{95A89262-F886-476F-ADB9-4902DD5262B0}"/>
          </ac:spMkLst>
        </pc:spChg>
      </pc:sldChg>
      <pc:sldChg chg="modSp mod">
        <pc:chgData name="Elizabeth Cuffie" userId="c3a12f6054e65c9b" providerId="LiveId" clId="{7DD55367-DFF8-4B6E-AB29-E450EF75C85F}" dt="2021-09-08T12:05:07.226" v="628" actId="123"/>
        <pc:sldMkLst>
          <pc:docMk/>
          <pc:sldMk cId="1108300772" sldId="261"/>
        </pc:sldMkLst>
        <pc:spChg chg="mod">
          <ac:chgData name="Elizabeth Cuffie" userId="c3a12f6054e65c9b" providerId="LiveId" clId="{7DD55367-DFF8-4B6E-AB29-E450EF75C85F}" dt="2021-09-08T12:05:07.226" v="628" actId="123"/>
          <ac:spMkLst>
            <pc:docMk/>
            <pc:sldMk cId="1108300772" sldId="261"/>
            <ac:spMk id="26" creationId="{33A29701-5B18-40BC-AB03-8F4F0EFDF2F9}"/>
          </ac:spMkLst>
        </pc:spChg>
      </pc:sldChg>
      <pc:sldChg chg="modSp mod">
        <pc:chgData name="Elizabeth Cuffie" userId="c3a12f6054e65c9b" providerId="LiveId" clId="{7DD55367-DFF8-4B6E-AB29-E450EF75C85F}" dt="2021-09-08T12:08:02.845" v="714" actId="123"/>
        <pc:sldMkLst>
          <pc:docMk/>
          <pc:sldMk cId="3823169915" sldId="262"/>
        </pc:sldMkLst>
        <pc:spChg chg="mod">
          <ac:chgData name="Elizabeth Cuffie" userId="c3a12f6054e65c9b" providerId="LiveId" clId="{7DD55367-DFF8-4B6E-AB29-E450EF75C85F}" dt="2021-09-08T12:08:02.845" v="714" actId="123"/>
          <ac:spMkLst>
            <pc:docMk/>
            <pc:sldMk cId="3823169915" sldId="262"/>
            <ac:spMk id="6" creationId="{E886EAAD-0718-4740-AE84-A9A5817C8626}"/>
          </ac:spMkLst>
        </pc:spChg>
      </pc:sldChg>
      <pc:sldChg chg="modSp mod">
        <pc:chgData name="Elizabeth Cuffie" userId="c3a12f6054e65c9b" providerId="LiveId" clId="{7DD55367-DFF8-4B6E-AB29-E450EF75C85F}" dt="2021-09-08T12:08:20.787" v="715" actId="123"/>
        <pc:sldMkLst>
          <pc:docMk/>
          <pc:sldMk cId="1543190026" sldId="264"/>
        </pc:sldMkLst>
        <pc:spChg chg="mod">
          <ac:chgData name="Elizabeth Cuffie" userId="c3a12f6054e65c9b" providerId="LiveId" clId="{7DD55367-DFF8-4B6E-AB29-E450EF75C85F}" dt="2021-09-08T12:08:20.787" v="715" actId="123"/>
          <ac:spMkLst>
            <pc:docMk/>
            <pc:sldMk cId="1543190026" sldId="264"/>
            <ac:spMk id="3" creationId="{48888D96-6881-448B-A6B5-96100D95727C}"/>
          </ac:spMkLst>
        </pc:spChg>
      </pc:sldChg>
      <pc:sldChg chg="modSp mod">
        <pc:chgData name="Elizabeth Cuffie" userId="c3a12f6054e65c9b" providerId="LiveId" clId="{7DD55367-DFF8-4B6E-AB29-E450EF75C85F}" dt="2021-09-08T12:08:50.697" v="719" actId="123"/>
        <pc:sldMkLst>
          <pc:docMk/>
          <pc:sldMk cId="1770217987" sldId="265"/>
        </pc:sldMkLst>
        <pc:spChg chg="mod">
          <ac:chgData name="Elizabeth Cuffie" userId="c3a12f6054e65c9b" providerId="LiveId" clId="{7DD55367-DFF8-4B6E-AB29-E450EF75C85F}" dt="2021-09-08T12:08:50.697" v="719" actId="123"/>
          <ac:spMkLst>
            <pc:docMk/>
            <pc:sldMk cId="1770217987" sldId="265"/>
            <ac:spMk id="3" creationId="{07F90E5B-4775-4791-9D77-EEB288999919}"/>
          </ac:spMkLst>
        </pc:spChg>
      </pc:sldChg>
      <pc:sldChg chg="modSp mod">
        <pc:chgData name="Elizabeth Cuffie" userId="c3a12f6054e65c9b" providerId="LiveId" clId="{7DD55367-DFF8-4B6E-AB29-E450EF75C85F}" dt="2021-09-08T12:09:14.280" v="722" actId="123"/>
        <pc:sldMkLst>
          <pc:docMk/>
          <pc:sldMk cId="2872461276" sldId="266"/>
        </pc:sldMkLst>
        <pc:spChg chg="mod">
          <ac:chgData name="Elizabeth Cuffie" userId="c3a12f6054e65c9b" providerId="LiveId" clId="{7DD55367-DFF8-4B6E-AB29-E450EF75C85F}" dt="2021-09-08T12:09:14.280" v="722" actId="123"/>
          <ac:spMkLst>
            <pc:docMk/>
            <pc:sldMk cId="2872461276" sldId="266"/>
            <ac:spMk id="3" creationId="{ED5CD1A1-C84B-43BE-A2A9-EB1AFD67C358}"/>
          </ac:spMkLst>
        </pc:spChg>
      </pc:sldChg>
      <pc:sldChg chg="modSp mod">
        <pc:chgData name="Elizabeth Cuffie" userId="c3a12f6054e65c9b" providerId="LiveId" clId="{7DD55367-DFF8-4B6E-AB29-E450EF75C85F}" dt="2021-09-08T12:09:37.017" v="725" actId="123"/>
        <pc:sldMkLst>
          <pc:docMk/>
          <pc:sldMk cId="770413371" sldId="267"/>
        </pc:sldMkLst>
        <pc:spChg chg="mod">
          <ac:chgData name="Elizabeth Cuffie" userId="c3a12f6054e65c9b" providerId="LiveId" clId="{7DD55367-DFF8-4B6E-AB29-E450EF75C85F}" dt="2021-09-08T12:09:37.017" v="725" actId="123"/>
          <ac:spMkLst>
            <pc:docMk/>
            <pc:sldMk cId="770413371" sldId="267"/>
            <ac:spMk id="3" creationId="{18C23BCC-55A2-43F9-9B79-BA5180226D8E}"/>
          </ac:spMkLst>
        </pc:spChg>
      </pc:sldChg>
      <pc:sldChg chg="addSp modSp mod setBg">
        <pc:chgData name="Elizabeth Cuffie" userId="c3a12f6054e65c9b" providerId="LiveId" clId="{7DD55367-DFF8-4B6E-AB29-E450EF75C85F}" dt="2021-09-08T12:10:25.052" v="737" actId="123"/>
        <pc:sldMkLst>
          <pc:docMk/>
          <pc:sldMk cId="1693125763" sldId="268"/>
        </pc:sldMkLst>
        <pc:spChg chg="mod">
          <ac:chgData name="Elizabeth Cuffie" userId="c3a12f6054e65c9b" providerId="LiveId" clId="{7DD55367-DFF8-4B6E-AB29-E450EF75C85F}" dt="2021-09-05T14:31:50.653" v="188" actId="255"/>
          <ac:spMkLst>
            <pc:docMk/>
            <pc:sldMk cId="1693125763" sldId="268"/>
            <ac:spMk id="2" creationId="{42BA6CFE-3BF6-4EE9-A4DD-9EC802B46130}"/>
          </ac:spMkLst>
        </pc:spChg>
        <pc:spChg chg="mod">
          <ac:chgData name="Elizabeth Cuffie" userId="c3a12f6054e65c9b" providerId="LiveId" clId="{7DD55367-DFF8-4B6E-AB29-E450EF75C85F}" dt="2021-09-08T12:10:25.052" v="737" actId="123"/>
          <ac:spMkLst>
            <pc:docMk/>
            <pc:sldMk cId="1693125763" sldId="268"/>
            <ac:spMk id="3" creationId="{E4B1A88B-1913-4373-A413-DDE7D19CC92F}"/>
          </ac:spMkLst>
        </pc:spChg>
        <pc:spChg chg="add">
          <ac:chgData name="Elizabeth Cuffie" userId="c3a12f6054e65c9b" providerId="LiveId" clId="{7DD55367-DFF8-4B6E-AB29-E450EF75C85F}" dt="2021-09-05T14:31:27.340" v="187" actId="26606"/>
          <ac:spMkLst>
            <pc:docMk/>
            <pc:sldMk cId="1693125763" sldId="268"/>
            <ac:spMk id="8" creationId="{100EDD19-6802-4EC3-95CE-CFFAB042CFD6}"/>
          </ac:spMkLst>
        </pc:spChg>
        <pc:spChg chg="add">
          <ac:chgData name="Elizabeth Cuffie" userId="c3a12f6054e65c9b" providerId="LiveId" clId="{7DD55367-DFF8-4B6E-AB29-E450EF75C85F}" dt="2021-09-05T14:31:27.340" v="187" actId="26606"/>
          <ac:spMkLst>
            <pc:docMk/>
            <pc:sldMk cId="1693125763" sldId="268"/>
            <ac:spMk id="10" creationId="{DB17E863-922E-4C26-BD64-E8FD41D28661}"/>
          </ac:spMkLst>
        </pc:spChg>
      </pc:sldChg>
      <pc:sldChg chg="addSp delSp modSp new mod setBg">
        <pc:chgData name="Elizabeth Cuffie" userId="c3a12f6054e65c9b" providerId="LiveId" clId="{7DD55367-DFF8-4B6E-AB29-E450EF75C85F}" dt="2021-09-08T12:10:45.847" v="740" actId="123"/>
        <pc:sldMkLst>
          <pc:docMk/>
          <pc:sldMk cId="1166804892" sldId="269"/>
        </pc:sldMkLst>
        <pc:spChg chg="mod">
          <ac:chgData name="Elizabeth Cuffie" userId="c3a12f6054e65c9b" providerId="LiveId" clId="{7DD55367-DFF8-4B6E-AB29-E450EF75C85F}" dt="2021-09-05T14:32:47.458" v="192" actId="255"/>
          <ac:spMkLst>
            <pc:docMk/>
            <pc:sldMk cId="1166804892" sldId="269"/>
            <ac:spMk id="2" creationId="{71F0CFE9-EC1B-4196-8092-A9BC47CA662A}"/>
          </ac:spMkLst>
        </pc:spChg>
        <pc:spChg chg="mod">
          <ac:chgData name="Elizabeth Cuffie" userId="c3a12f6054e65c9b" providerId="LiveId" clId="{7DD55367-DFF8-4B6E-AB29-E450EF75C85F}" dt="2021-09-08T12:10:45.847" v="740" actId="123"/>
          <ac:spMkLst>
            <pc:docMk/>
            <pc:sldMk cId="1166804892" sldId="269"/>
            <ac:spMk id="3" creationId="{18CB9C2A-458E-4E5C-8134-F0544D4A1D48}"/>
          </ac:spMkLst>
        </pc:spChg>
        <pc:spChg chg="add del mod">
          <ac:chgData name="Elizabeth Cuffie" userId="c3a12f6054e65c9b" providerId="LiveId" clId="{7DD55367-DFF8-4B6E-AB29-E450EF75C85F}" dt="2021-09-05T14:13:48.179" v="76" actId="22"/>
          <ac:spMkLst>
            <pc:docMk/>
            <pc:sldMk cId="1166804892" sldId="269"/>
            <ac:spMk id="5" creationId="{76D179B0-5A92-4E63-B3F6-DA1157D8A5D1}"/>
          </ac:spMkLst>
        </pc:spChg>
        <pc:spChg chg="add del mod">
          <ac:chgData name="Elizabeth Cuffie" userId="c3a12f6054e65c9b" providerId="LiveId" clId="{7DD55367-DFF8-4B6E-AB29-E450EF75C85F}" dt="2021-09-05T14:25:10.835" v="171" actId="22"/>
          <ac:spMkLst>
            <pc:docMk/>
            <pc:sldMk cId="1166804892" sldId="269"/>
            <ac:spMk id="7" creationId="{BEB81F03-01B2-4D4A-A45E-6C1677ABA607}"/>
          </ac:spMkLst>
        </pc:spChg>
        <pc:spChg chg="add">
          <ac:chgData name="Elizabeth Cuffie" userId="c3a12f6054e65c9b" providerId="LiveId" clId="{7DD55367-DFF8-4B6E-AB29-E450EF75C85F}" dt="2021-09-05T14:32:25.834" v="191" actId="26606"/>
          <ac:spMkLst>
            <pc:docMk/>
            <pc:sldMk cId="1166804892" sldId="269"/>
            <ac:spMk id="8" creationId="{100EDD19-6802-4EC3-95CE-CFFAB042CFD6}"/>
          </ac:spMkLst>
        </pc:spChg>
        <pc:spChg chg="add">
          <ac:chgData name="Elizabeth Cuffie" userId="c3a12f6054e65c9b" providerId="LiveId" clId="{7DD55367-DFF8-4B6E-AB29-E450EF75C85F}" dt="2021-09-05T14:32:25.834" v="191" actId="26606"/>
          <ac:spMkLst>
            <pc:docMk/>
            <pc:sldMk cId="1166804892" sldId="269"/>
            <ac:spMk id="10" creationId="{DB17E863-922E-4C26-BD64-E8FD41D28661}"/>
          </ac:spMkLst>
        </pc:spChg>
      </pc:sldChg>
      <pc:sldChg chg="modSp new mod">
        <pc:chgData name="Elizabeth Cuffie" userId="c3a12f6054e65c9b" providerId="LiveId" clId="{7DD55367-DFF8-4B6E-AB29-E450EF75C85F}" dt="2021-09-08T12:58:36.184" v="819" actId="14100"/>
        <pc:sldMkLst>
          <pc:docMk/>
          <pc:sldMk cId="1060472755" sldId="270"/>
        </pc:sldMkLst>
        <pc:spChg chg="mod">
          <ac:chgData name="Elizabeth Cuffie" userId="c3a12f6054e65c9b" providerId="LiveId" clId="{7DD55367-DFF8-4B6E-AB29-E450EF75C85F}" dt="2021-09-08T12:54:00.368" v="789" actId="20577"/>
          <ac:spMkLst>
            <pc:docMk/>
            <pc:sldMk cId="1060472755" sldId="270"/>
            <ac:spMk id="2" creationId="{78FE1F07-8B2B-411E-83CF-AE6F6EF6C11B}"/>
          </ac:spMkLst>
        </pc:spChg>
        <pc:spChg chg="mod">
          <ac:chgData name="Elizabeth Cuffie" userId="c3a12f6054e65c9b" providerId="LiveId" clId="{7DD55367-DFF8-4B6E-AB29-E450EF75C85F}" dt="2021-09-08T12:58:36.184" v="819" actId="14100"/>
          <ac:spMkLst>
            <pc:docMk/>
            <pc:sldMk cId="1060472755" sldId="270"/>
            <ac:spMk id="3" creationId="{E3875945-7E52-47F8-A0F6-D7C16AD5A75E}"/>
          </ac:spMkLst>
        </pc:spChg>
      </pc:sldChg>
      <pc:sldChg chg="modSp new del mod">
        <pc:chgData name="Elizabeth Cuffie" userId="c3a12f6054e65c9b" providerId="LiveId" clId="{7DD55367-DFF8-4B6E-AB29-E450EF75C85F}" dt="2021-09-08T12:44:58.327" v="770" actId="2696"/>
        <pc:sldMkLst>
          <pc:docMk/>
          <pc:sldMk cId="2274363788" sldId="270"/>
        </pc:sldMkLst>
        <pc:spChg chg="mod">
          <ac:chgData name="Elizabeth Cuffie" userId="c3a12f6054e65c9b" providerId="LiveId" clId="{7DD55367-DFF8-4B6E-AB29-E450EF75C85F}" dt="2021-09-08T12:44:10.022" v="769" actId="255"/>
          <ac:spMkLst>
            <pc:docMk/>
            <pc:sldMk cId="2274363788" sldId="270"/>
            <ac:spMk id="2" creationId="{DD3DC168-179F-4351-BB13-9A41850699D3}"/>
          </ac:spMkLst>
        </pc:spChg>
      </pc:sldChg>
      <pc:sldChg chg="modSp new del mod">
        <pc:chgData name="Elizabeth Cuffie" userId="c3a12f6054e65c9b" providerId="LiveId" clId="{7DD55367-DFF8-4B6E-AB29-E450EF75C85F}" dt="2021-09-08T12:43:18.612" v="764" actId="2696"/>
        <pc:sldMkLst>
          <pc:docMk/>
          <pc:sldMk cId="3846336639" sldId="270"/>
        </pc:sldMkLst>
        <pc:spChg chg="mod">
          <ac:chgData name="Elizabeth Cuffie" userId="c3a12f6054e65c9b" providerId="LiveId" clId="{7DD55367-DFF8-4B6E-AB29-E450EF75C85F}" dt="2021-09-08T12:42:41.028" v="762" actId="20577"/>
          <ac:spMkLst>
            <pc:docMk/>
            <pc:sldMk cId="3846336639" sldId="270"/>
            <ac:spMk id="2" creationId="{33B05C1A-BC6B-4005-BAA7-A81EA3D67669}"/>
          </ac:spMkLst>
        </pc:spChg>
      </pc:sldChg>
      <pc:sldChg chg="modSp new mod">
        <pc:chgData name="Elizabeth Cuffie" userId="c3a12f6054e65c9b" providerId="LiveId" clId="{7DD55367-DFF8-4B6E-AB29-E450EF75C85F}" dt="2021-09-08T13:01:24.110" v="857" actId="255"/>
        <pc:sldMkLst>
          <pc:docMk/>
          <pc:sldMk cId="326402459" sldId="271"/>
        </pc:sldMkLst>
        <pc:spChg chg="mod">
          <ac:chgData name="Elizabeth Cuffie" userId="c3a12f6054e65c9b" providerId="LiveId" clId="{7DD55367-DFF8-4B6E-AB29-E450EF75C85F}" dt="2021-09-08T12:59:09.767" v="846" actId="20577"/>
          <ac:spMkLst>
            <pc:docMk/>
            <pc:sldMk cId="326402459" sldId="271"/>
            <ac:spMk id="2" creationId="{579EDA0E-41E0-4D87-AD8C-C87E6FED380B}"/>
          </ac:spMkLst>
        </pc:spChg>
        <pc:spChg chg="mod">
          <ac:chgData name="Elizabeth Cuffie" userId="c3a12f6054e65c9b" providerId="LiveId" clId="{7DD55367-DFF8-4B6E-AB29-E450EF75C85F}" dt="2021-09-08T13:01:24.110" v="857" actId="255"/>
          <ac:spMkLst>
            <pc:docMk/>
            <pc:sldMk cId="326402459" sldId="271"/>
            <ac:spMk id="3" creationId="{DA8BED6A-A774-434E-B2E9-42EFB9CF2275}"/>
          </ac:spMkLst>
        </pc:spChg>
      </pc:sldChg>
      <pc:sldChg chg="new del">
        <pc:chgData name="Elizabeth Cuffie" userId="c3a12f6054e65c9b" providerId="LiveId" clId="{7DD55367-DFF8-4B6E-AB29-E450EF75C85F}" dt="2021-09-08T12:43:22.934" v="765" actId="2696"/>
        <pc:sldMkLst>
          <pc:docMk/>
          <pc:sldMk cId="524977234" sldId="271"/>
        </pc:sldMkLst>
      </pc:sldChg>
      <pc:sldChg chg="new del">
        <pc:chgData name="Elizabeth Cuffie" userId="c3a12f6054e65c9b" providerId="LiveId" clId="{7DD55367-DFF8-4B6E-AB29-E450EF75C85F}" dt="2021-09-08T12:45:03.313" v="771" actId="2696"/>
        <pc:sldMkLst>
          <pc:docMk/>
          <pc:sldMk cId="3838524065"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191D25-173A-4ABA-B63E-A6A39A529F59}" type="datetimeFigureOut">
              <a:rPr lang="en-GB" smtClean="0"/>
              <a:t>08/09/2021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B38742-EDC3-4259-A7ED-FD98A2A8C836}" type="slidenum">
              <a:rPr lang="en-GB" smtClean="0"/>
              <a:t>‹#›</a:t>
            </a:fld>
            <a:endParaRPr lang="en-GB"/>
          </a:p>
        </p:txBody>
      </p:sp>
    </p:spTree>
    <p:extLst>
      <p:ext uri="{BB962C8B-B14F-4D97-AF65-F5344CB8AC3E}">
        <p14:creationId xmlns:p14="http://schemas.microsoft.com/office/powerpoint/2010/main" val="3341605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B38742-EDC3-4259-A7ED-FD98A2A8C836}" type="slidenum">
              <a:rPr lang="en-GB" smtClean="0"/>
              <a:t>2</a:t>
            </a:fld>
            <a:endParaRPr lang="en-GB"/>
          </a:p>
        </p:txBody>
      </p:sp>
    </p:spTree>
    <p:extLst>
      <p:ext uri="{BB962C8B-B14F-4D97-AF65-F5344CB8AC3E}">
        <p14:creationId xmlns:p14="http://schemas.microsoft.com/office/powerpoint/2010/main" val="166962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B38742-EDC3-4259-A7ED-FD98A2A8C836}" type="slidenum">
              <a:rPr lang="en-GB" smtClean="0"/>
              <a:t>4</a:t>
            </a:fld>
            <a:endParaRPr lang="en-GB"/>
          </a:p>
        </p:txBody>
      </p:sp>
    </p:spTree>
    <p:extLst>
      <p:ext uri="{BB962C8B-B14F-4D97-AF65-F5344CB8AC3E}">
        <p14:creationId xmlns:p14="http://schemas.microsoft.com/office/powerpoint/2010/main" val="245310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B38742-EDC3-4259-A7ED-FD98A2A8C836}" type="slidenum">
              <a:rPr lang="en-GB" smtClean="0"/>
              <a:t>5</a:t>
            </a:fld>
            <a:endParaRPr lang="en-GB"/>
          </a:p>
        </p:txBody>
      </p:sp>
    </p:spTree>
    <p:extLst>
      <p:ext uri="{BB962C8B-B14F-4D97-AF65-F5344CB8AC3E}">
        <p14:creationId xmlns:p14="http://schemas.microsoft.com/office/powerpoint/2010/main" val="3683676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B38742-EDC3-4259-A7ED-FD98A2A8C836}" type="slidenum">
              <a:rPr lang="en-GB" smtClean="0"/>
              <a:t>8</a:t>
            </a:fld>
            <a:endParaRPr lang="en-GB"/>
          </a:p>
        </p:txBody>
      </p:sp>
    </p:spTree>
    <p:extLst>
      <p:ext uri="{BB962C8B-B14F-4D97-AF65-F5344CB8AC3E}">
        <p14:creationId xmlns:p14="http://schemas.microsoft.com/office/powerpoint/2010/main" val="357661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B38742-EDC3-4259-A7ED-FD98A2A8C836}" type="slidenum">
              <a:rPr lang="en-GB" smtClean="0"/>
              <a:t>9</a:t>
            </a:fld>
            <a:endParaRPr lang="en-GB"/>
          </a:p>
        </p:txBody>
      </p:sp>
    </p:spTree>
    <p:extLst>
      <p:ext uri="{BB962C8B-B14F-4D97-AF65-F5344CB8AC3E}">
        <p14:creationId xmlns:p14="http://schemas.microsoft.com/office/powerpoint/2010/main" val="17560876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B38742-EDC3-4259-A7ED-FD98A2A8C836}" type="slidenum">
              <a:rPr lang="en-GB" smtClean="0"/>
              <a:t>12</a:t>
            </a:fld>
            <a:endParaRPr lang="en-GB"/>
          </a:p>
        </p:txBody>
      </p:sp>
    </p:spTree>
    <p:extLst>
      <p:ext uri="{BB962C8B-B14F-4D97-AF65-F5344CB8AC3E}">
        <p14:creationId xmlns:p14="http://schemas.microsoft.com/office/powerpoint/2010/main" val="2058632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9/8/2021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45856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95531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09712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03766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69950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1135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2865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2121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035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68915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9/8/2021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82731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9/8/2021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573175392"/>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16" r:id="rId6"/>
    <p:sldLayoutId id="2147483712" r:id="rId7"/>
    <p:sldLayoutId id="2147483713" r:id="rId8"/>
    <p:sldLayoutId id="2147483714" r:id="rId9"/>
    <p:sldLayoutId id="2147483715" r:id="rId10"/>
    <p:sldLayoutId id="2147483717"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ooks.google.co.uk/books?id=x4RGBQAAQBAJ&amp;printsec=frontcover&amp;dq=what+is+emotion+in+infancy&amp;hl=en&amp;newbks=1&amp;newbks_redir=1&amp;sa=X&amp;ved=2ahUKEwjE08u249TyAhXSTMAKHaOYCiAQ6AEwAXoECAsQAg" TargetMode="External"/><Relationship Id="rId2" Type="http://schemas.openxmlformats.org/officeDocument/2006/relationships/hyperlink" Target="http://psychology.about.com/od/piagetstheory/p/concreteop.htm" TargetMode="External"/><Relationship Id="rId1" Type="http://schemas.openxmlformats.org/officeDocument/2006/relationships/slideLayout" Target="../slideLayouts/slideLayout2.xml"/><Relationship Id="rId6" Type="http://schemas.openxmlformats.org/officeDocument/2006/relationships/hyperlink" Target="http://www.parentcenterhub.org/wp-content/uploads/2010/08/rsz_babies1.jpg" TargetMode="External"/><Relationship Id="rId5" Type="http://schemas.openxmlformats.org/officeDocument/2006/relationships/hyperlink" Target="https://www.sciencedirect.com/science/journal/0266612X/7/4" TargetMode="External"/><Relationship Id="rId4" Type="http://schemas.openxmlformats.org/officeDocument/2006/relationships/hyperlink" Target="https://www.sciencedirect.com/science/journal/0266612X"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books.google.co.uk/books?id=x4RGBQAAQBAJ&amp;printsec=frontcover&amp;dq=what+is+emotion+in+infancy&amp;hl=en&amp;newbks=1&amp;newbks_redir=1&amp;sa=X&amp;ved=2ahUKEwjE08u249TyAhXSTMAKHaOYCiAQ6AEwAXoECAsQA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0C652-18B6-4276-A46B-B1E46F255C2E}"/>
              </a:ext>
            </a:extLst>
          </p:cNvPr>
          <p:cNvSpPr>
            <a:spLocks noGrp="1"/>
          </p:cNvSpPr>
          <p:nvPr>
            <p:ph type="ctrTitle"/>
          </p:nvPr>
        </p:nvSpPr>
        <p:spPr>
          <a:xfrm>
            <a:off x="4853988" y="320041"/>
            <a:ext cx="6707084" cy="3892668"/>
          </a:xfrm>
        </p:spPr>
        <p:txBody>
          <a:bodyPr>
            <a:normAutofit/>
          </a:bodyPr>
          <a:lstStyle/>
          <a:p>
            <a:pPr algn="ctr">
              <a:lnSpc>
                <a:spcPct val="90000"/>
              </a:lnSpc>
            </a:pPr>
            <a:r>
              <a:rPr lang="en-GB" sz="2800" b="1" dirty="0">
                <a:latin typeface="Cambria" panose="02040503050406030204" pitchFamily="18" charset="0"/>
                <a:ea typeface="Cambria" panose="02040503050406030204" pitchFamily="18" charset="0"/>
              </a:rPr>
              <a:t>Psychology for Health and Social Care</a:t>
            </a:r>
            <a:br>
              <a:rPr lang="en-GB" sz="2800" b="1" dirty="0">
                <a:latin typeface="Cambria" panose="02040503050406030204" pitchFamily="18" charset="0"/>
                <a:ea typeface="Cambria" panose="02040503050406030204" pitchFamily="18" charset="0"/>
              </a:rPr>
            </a:br>
            <a:r>
              <a:rPr lang="en-GB" sz="2800" b="1" dirty="0">
                <a:latin typeface="Cambria" panose="02040503050406030204" pitchFamily="18" charset="0"/>
                <a:ea typeface="Cambria" panose="02040503050406030204" pitchFamily="18" charset="0"/>
              </a:rPr>
              <a:t>BMHP 4003</a:t>
            </a:r>
            <a:br>
              <a:rPr lang="en-GB" sz="2800" b="1" dirty="0">
                <a:latin typeface="Cambria" panose="02040503050406030204" pitchFamily="18" charset="0"/>
                <a:ea typeface="Cambria" panose="02040503050406030204" pitchFamily="18" charset="0"/>
              </a:rPr>
            </a:br>
            <a:r>
              <a:rPr lang="en-GB" sz="2800" b="1" u="sng" dirty="0">
                <a:latin typeface="Cambria" panose="02040503050406030204" pitchFamily="18" charset="0"/>
                <a:ea typeface="Cambria" panose="02040503050406030204" pitchFamily="18" charset="0"/>
              </a:rPr>
              <a:t>Assessment Component 1</a:t>
            </a:r>
            <a:br>
              <a:rPr lang="en-GB" sz="2800" b="1" u="sng" dirty="0">
                <a:latin typeface="Cambria" panose="02040503050406030204" pitchFamily="18" charset="0"/>
                <a:ea typeface="Cambria" panose="02040503050406030204" pitchFamily="18" charset="0"/>
              </a:rPr>
            </a:br>
            <a:r>
              <a:rPr lang="en-GB" sz="2800" b="1" u="sng" dirty="0">
                <a:latin typeface="Cambria" panose="02040503050406030204" pitchFamily="18" charset="0"/>
                <a:ea typeface="Cambria" panose="02040503050406030204" pitchFamily="18" charset="0"/>
              </a:rPr>
              <a:t>Task: 1 Group Presentation</a:t>
            </a:r>
          </a:p>
        </p:txBody>
      </p:sp>
      <p:sp>
        <p:nvSpPr>
          <p:cNvPr id="3" name="Subtitle 2">
            <a:extLst>
              <a:ext uri="{FF2B5EF4-FFF2-40B4-BE49-F238E27FC236}">
                <a16:creationId xmlns:a16="http://schemas.microsoft.com/office/drawing/2014/main" id="{55CEED9E-E1B8-4E2F-9362-13FD3D041892}"/>
              </a:ext>
            </a:extLst>
          </p:cNvPr>
          <p:cNvSpPr>
            <a:spLocks noGrp="1"/>
          </p:cNvSpPr>
          <p:nvPr>
            <p:ph type="subTitle" idx="1"/>
          </p:nvPr>
        </p:nvSpPr>
        <p:spPr>
          <a:xfrm>
            <a:off x="4853699" y="4631161"/>
            <a:ext cx="6707366" cy="1569486"/>
          </a:xfrm>
        </p:spPr>
        <p:txBody>
          <a:bodyPr>
            <a:normAutofit/>
          </a:bodyPr>
          <a:lstStyle/>
          <a:p>
            <a:pPr>
              <a:lnSpc>
                <a:spcPct val="100000"/>
              </a:lnSpc>
            </a:pPr>
            <a:r>
              <a:rPr lang="en-GB" sz="2200" b="1" dirty="0">
                <a:latin typeface="Calibri" panose="020F0502020204030204" pitchFamily="34" charset="0"/>
                <a:cs typeface="Calibri" panose="020F0502020204030204" pitchFamily="34" charset="0"/>
              </a:rPr>
              <a:t>Student name: </a:t>
            </a:r>
            <a:r>
              <a:rPr lang="en-GB" sz="2200" dirty="0">
                <a:latin typeface="Calibri" panose="020F0502020204030204" pitchFamily="34" charset="0"/>
                <a:cs typeface="Calibri" panose="020F0502020204030204" pitchFamily="34" charset="0"/>
              </a:rPr>
              <a:t>Elizabeth Cuffie</a:t>
            </a:r>
            <a:endParaRPr lang="en-GB" sz="2200" b="1" dirty="0">
              <a:latin typeface="Calibri" panose="020F0502020204030204" pitchFamily="34" charset="0"/>
              <a:cs typeface="Calibri" panose="020F0502020204030204" pitchFamily="34" charset="0"/>
            </a:endParaRPr>
          </a:p>
          <a:p>
            <a:pPr>
              <a:lnSpc>
                <a:spcPct val="100000"/>
              </a:lnSpc>
            </a:pPr>
            <a:r>
              <a:rPr lang="en-GB" sz="2200" b="1" dirty="0">
                <a:latin typeface="Calibri" panose="020F0502020204030204" pitchFamily="34" charset="0"/>
                <a:cs typeface="Calibri" panose="020F0502020204030204" pitchFamily="34" charset="0"/>
              </a:rPr>
              <a:t>ID Number:       </a:t>
            </a:r>
            <a:r>
              <a:rPr lang="en-GB" sz="2200" dirty="0">
                <a:latin typeface="Calibri" panose="020F0502020204030204" pitchFamily="34" charset="0"/>
                <a:cs typeface="Calibri" panose="020F0502020204030204" pitchFamily="34" charset="0"/>
              </a:rPr>
              <a:t>1913507</a:t>
            </a:r>
          </a:p>
          <a:p>
            <a:pPr>
              <a:lnSpc>
                <a:spcPct val="100000"/>
              </a:lnSpc>
            </a:pPr>
            <a:r>
              <a:rPr lang="en-GB" sz="2200" b="1" dirty="0">
                <a:latin typeface="Calibri" panose="020F0502020204030204" pitchFamily="34" charset="0"/>
                <a:cs typeface="Calibri" panose="020F0502020204030204" pitchFamily="34" charset="0"/>
              </a:rPr>
              <a:t>Presentation/ submission </a:t>
            </a:r>
            <a:r>
              <a:rPr lang="en-GB" sz="2200" dirty="0">
                <a:latin typeface="Calibri" panose="020F0502020204030204" pitchFamily="34" charset="0"/>
                <a:cs typeface="Calibri" panose="020F0502020204030204" pitchFamily="34" charset="0"/>
              </a:rPr>
              <a:t>date: 8</a:t>
            </a:r>
            <a:r>
              <a:rPr lang="en-GB" sz="2200" baseline="30000" dirty="0">
                <a:latin typeface="Calibri" panose="020F0502020204030204" pitchFamily="34" charset="0"/>
                <a:cs typeface="Calibri" panose="020F0502020204030204" pitchFamily="34" charset="0"/>
              </a:rPr>
              <a:t>th</a:t>
            </a:r>
            <a:r>
              <a:rPr lang="en-GB" sz="2200" dirty="0">
                <a:latin typeface="Calibri" panose="020F0502020204030204" pitchFamily="34" charset="0"/>
                <a:cs typeface="Calibri" panose="020F0502020204030204" pitchFamily="34" charset="0"/>
              </a:rPr>
              <a:t> /September 2021</a:t>
            </a:r>
          </a:p>
        </p:txBody>
      </p:sp>
      <p:sp>
        <p:nvSpPr>
          <p:cNvPr id="3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3A912"/>
          </a:solidFill>
          <a:ln w="38100" cap="rnd">
            <a:solidFill>
              <a:srgbClr val="F3A91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Description automatically generated">
            <a:extLst>
              <a:ext uri="{FF2B5EF4-FFF2-40B4-BE49-F238E27FC236}">
                <a16:creationId xmlns:a16="http://schemas.microsoft.com/office/drawing/2014/main" id="{B3A9D251-D527-4211-A7C7-49E37034B6DE}"/>
              </a:ext>
            </a:extLst>
          </p:cNvPr>
          <p:cNvPicPr/>
          <p:nvPr/>
        </p:nvPicPr>
        <p:blipFill>
          <a:blip r:embed="rId2">
            <a:extLst>
              <a:ext uri="{28A0092B-C50C-407E-A947-70E740481C1C}">
                <a14:useLocalDpi xmlns:a14="http://schemas.microsoft.com/office/drawing/2010/main" val="0"/>
              </a:ext>
            </a:extLst>
          </a:blip>
          <a:stretch>
            <a:fillRect/>
          </a:stretch>
        </p:blipFill>
        <p:spPr>
          <a:xfrm>
            <a:off x="135692" y="320041"/>
            <a:ext cx="4087368" cy="1818879"/>
          </a:xfrm>
          <a:prstGeom prst="rect">
            <a:avLst/>
          </a:prstGeom>
        </p:spPr>
      </p:pic>
    </p:spTree>
    <p:extLst>
      <p:ext uri="{BB962C8B-B14F-4D97-AF65-F5344CB8AC3E}">
        <p14:creationId xmlns:p14="http://schemas.microsoft.com/office/powerpoint/2010/main" val="2229365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2"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33" name="Rectangle 7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014BB-1BE7-4ED9-B0F7-4F5CDD38B2E2}"/>
              </a:ext>
            </a:extLst>
          </p:cNvPr>
          <p:cNvSpPr>
            <a:spLocks noGrp="1"/>
          </p:cNvSpPr>
          <p:nvPr>
            <p:ph type="title"/>
          </p:nvPr>
        </p:nvSpPr>
        <p:spPr>
          <a:xfrm>
            <a:off x="638882" y="639193"/>
            <a:ext cx="3571810" cy="3305768"/>
          </a:xfrm>
        </p:spPr>
        <p:txBody>
          <a:bodyPr vert="horz" lIns="91440" tIns="45720" rIns="91440" bIns="45720" rtlCol="0" anchor="b">
            <a:normAutofit/>
          </a:bodyPr>
          <a:lstStyle/>
          <a:p>
            <a:pPr>
              <a:lnSpc>
                <a:spcPct val="90000"/>
              </a:lnSpc>
            </a:pPr>
            <a:r>
              <a:rPr lang="en-US" sz="2000" b="1" dirty="0">
                <a:solidFill>
                  <a:schemeClr val="accent4"/>
                </a:solidFill>
                <a:effectLst/>
                <a:latin typeface="Calibri" panose="020F0502020204030204" pitchFamily="34" charset="0"/>
                <a:cs typeface="Calibri" panose="020F0502020204030204" pitchFamily="34" charset="0"/>
              </a:rPr>
              <a:t>Infancy 0-2</a:t>
            </a:r>
            <a:br>
              <a:rPr lang="en-US" sz="2800" dirty="0">
                <a:effectLst/>
              </a:rPr>
            </a:br>
            <a:r>
              <a:rPr lang="en-US" sz="1600" dirty="0">
                <a:effectLst/>
                <a:latin typeface="Calibri" panose="020F0502020204030204" pitchFamily="34" charset="0"/>
                <a:cs typeface="Calibri" panose="020F0502020204030204" pitchFamily="34" charset="0"/>
              </a:rPr>
              <a:t>infancy in human is an establish life span from birth to the age of 2years, and that is just a tiny percentage of the ordinary person life expectancy(Lamb Bornstein &amp; Teti 2002). </a:t>
            </a:r>
            <a:endParaRPr lang="en-US" sz="1600" b="1" dirty="0">
              <a:latin typeface="Calibri" panose="020F0502020204030204" pitchFamily="34" charset="0"/>
              <a:cs typeface="Calibri" panose="020F0502020204030204" pitchFamily="34" charset="0"/>
            </a:endParaRPr>
          </a:p>
        </p:txBody>
      </p:sp>
      <p:sp>
        <p:nvSpPr>
          <p:cNvPr id="103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EBE194"/>
          </a:solidFill>
          <a:ln w="38100" cap="rnd">
            <a:solidFill>
              <a:srgbClr val="EBE19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See the source image">
            <a:extLst>
              <a:ext uri="{FF2B5EF4-FFF2-40B4-BE49-F238E27FC236}">
                <a16:creationId xmlns:a16="http://schemas.microsoft.com/office/drawing/2014/main" id="{B2C4A7DF-5CCB-4362-A770-69938B55871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998388"/>
            <a:ext cx="7214616" cy="4833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789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E782CD-497A-4AB8-957E-FDFF458CE368}"/>
              </a:ext>
            </a:extLst>
          </p:cNvPr>
          <p:cNvSpPr>
            <a:spLocks noGrp="1"/>
          </p:cNvSpPr>
          <p:nvPr>
            <p:ph type="title"/>
          </p:nvPr>
        </p:nvSpPr>
        <p:spPr>
          <a:xfrm>
            <a:off x="838200" y="401221"/>
            <a:ext cx="10515600" cy="1348065"/>
          </a:xfrm>
        </p:spPr>
        <p:txBody>
          <a:bodyPr>
            <a:normAutofit/>
          </a:bodyPr>
          <a:lstStyle/>
          <a:p>
            <a:r>
              <a:rPr lang="en-GB" sz="2000" b="1" dirty="0">
                <a:solidFill>
                  <a:schemeClr val="bg1"/>
                </a:solidFill>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95A89262-F886-476F-ADB9-4902DD5262B0}"/>
              </a:ext>
            </a:extLst>
          </p:cNvPr>
          <p:cNvSpPr>
            <a:spLocks noGrp="1"/>
          </p:cNvSpPr>
          <p:nvPr>
            <p:ph idx="1"/>
          </p:nvPr>
        </p:nvSpPr>
        <p:spPr>
          <a:xfrm>
            <a:off x="838200" y="2586789"/>
            <a:ext cx="10515600" cy="3590174"/>
          </a:xfrm>
        </p:spPr>
        <p:txBody>
          <a:bodyPr>
            <a:normAutofit/>
          </a:bodyPr>
          <a:lstStyle/>
          <a:p>
            <a:pPr marL="0" indent="0" algn="just">
              <a:buNone/>
            </a:pPr>
            <a:r>
              <a:rPr lang="en-GB" sz="1800" dirty="0">
                <a:latin typeface="Calibri" panose="020F0502020204030204" pitchFamily="34" charset="0"/>
                <a:cs typeface="Calibri" panose="020F0502020204030204" pitchFamily="34" charset="0"/>
              </a:rPr>
              <a:t>The aim of this task 1 is to present a group presentation which will focused on a theoretical perspective that is related to developmental psychology.</a:t>
            </a:r>
          </a:p>
          <a:p>
            <a:pPr algn="just"/>
            <a:endParaRPr lang="en-GB" sz="1800" dirty="0">
              <a:latin typeface="Calibri" panose="020F0502020204030204" pitchFamily="34" charset="0"/>
              <a:cs typeface="Calibri" panose="020F0502020204030204" pitchFamily="34" charset="0"/>
            </a:endParaRPr>
          </a:p>
          <a:p>
            <a:pPr marL="0" indent="0" algn="just">
              <a:buNone/>
            </a:pPr>
            <a:r>
              <a:rPr lang="en-GB" sz="1800" dirty="0">
                <a:latin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Rachel et al. describe developmental psychology as the branch of psychology that want to comprehend how a child grows and progress, and how the aspect of the family and schooling can impact on this. It looks at how our behaviour, our thinking patterns, our emotions and our identities begin and change from birth to adulthood.                    </a:t>
            </a:r>
          </a:p>
          <a:p>
            <a:pPr marL="0" indent="0">
              <a:buNone/>
            </a:pPr>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11862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00D1B-9828-4320-8E6A-A13765EF99C6}"/>
              </a:ext>
            </a:extLst>
          </p:cNvPr>
          <p:cNvSpPr>
            <a:spLocks noGrp="1"/>
          </p:cNvSpPr>
          <p:nvPr>
            <p:ph type="title"/>
          </p:nvPr>
        </p:nvSpPr>
        <p:spPr>
          <a:xfrm>
            <a:off x="838200" y="365125"/>
            <a:ext cx="10515600" cy="1325563"/>
          </a:xfrm>
        </p:spPr>
        <p:txBody>
          <a:bodyPr>
            <a:normAutofit/>
          </a:bodyPr>
          <a:lstStyle/>
          <a:p>
            <a:pPr>
              <a:lnSpc>
                <a:spcPct val="90000"/>
              </a:lnSpc>
            </a:pPr>
            <a:r>
              <a:rPr lang="en-GB" sz="2000" b="1" dirty="0">
                <a:latin typeface="Calibri" panose="020F0502020204030204" pitchFamily="34" charset="0"/>
                <a:cs typeface="Calibri" panose="020F0502020204030204" pitchFamily="34" charset="0"/>
              </a:rPr>
              <a:t>Discussion of human Cognition, emotion and behaviour patterns of Infancy.</a:t>
            </a:r>
          </a:p>
        </p:txBody>
      </p:sp>
      <p:sp>
        <p:nvSpPr>
          <p:cNvPr id="26" name="Content Placeholder 2">
            <a:extLst>
              <a:ext uri="{FF2B5EF4-FFF2-40B4-BE49-F238E27FC236}">
                <a16:creationId xmlns:a16="http://schemas.microsoft.com/office/drawing/2014/main" id="{33A29701-5B18-40BC-AB03-8F4F0EFDF2F9}"/>
              </a:ext>
            </a:extLst>
          </p:cNvPr>
          <p:cNvSpPr>
            <a:spLocks noGrp="1"/>
          </p:cNvSpPr>
          <p:nvPr>
            <p:ph idx="1"/>
          </p:nvPr>
        </p:nvSpPr>
        <p:spPr>
          <a:xfrm>
            <a:off x="838200" y="1929383"/>
            <a:ext cx="10515600" cy="4563491"/>
          </a:xfrm>
        </p:spPr>
        <p:txBody>
          <a:bodyPr>
            <a:normAutofit lnSpcReduction="10000"/>
          </a:bodyPr>
          <a:lstStyle/>
          <a:p>
            <a:pPr marL="0" indent="0" algn="just">
              <a:lnSpc>
                <a:spcPct val="100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Cognition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Cognition is normally defined as the procurement of knowledge. However the use of knowledge contains a lot of mental skills. Psychologist who learned about cognition are keen on pattern of recognition, motive recollection of visual imagery, problem solving, language and decision making. Stephen k. Reed(2012).</a:t>
            </a:r>
          </a:p>
          <a:p>
            <a:pPr algn="just">
              <a:lnSpc>
                <a:spcPct val="100000"/>
              </a:lnSpc>
              <a:spcAft>
                <a:spcPts val="800"/>
              </a:spcAft>
            </a:pPr>
            <a:r>
              <a:rPr lang="en-GB" sz="1800" b="1" dirty="0">
                <a:latin typeface="Calibri" panose="020F0502020204030204" pitchFamily="34" charset="0"/>
                <a:ea typeface="Calibri" panose="020F0502020204030204" pitchFamily="34" charset="0"/>
                <a:cs typeface="Times New Roman" panose="02020603050405020304" pitchFamily="18" charset="0"/>
              </a:rPr>
              <a:t>Emotion</a:t>
            </a:r>
          </a:p>
          <a:p>
            <a:pPr marL="0" indent="0" algn="just">
              <a:lnSpc>
                <a:spcPct val="100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Infants  always have a special connection with their parents especially their mother or a care giver, they are attached to them. They express their emotions through various ways; e.g. Crying, and making bubbling sounds cooing and laughing. They cry when they are uncomfortable or want something then smile or coo when they are happy. (Feldman2015) states that infant cries has an impact on their parent’s feelings and the response of their brains.</a:t>
            </a:r>
          </a:p>
          <a:p>
            <a:pPr algn="just">
              <a:lnSpc>
                <a:spcPct val="100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Behaviour </a:t>
            </a:r>
          </a:p>
          <a:p>
            <a:pPr marL="0" indent="0" algn="just">
              <a:lnSpc>
                <a:spcPct val="100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Newly born infants eats and sleep a lot for them to develop. They sleeps more day time than night. As they grow older when they starts to crawl hold things to stand and walk, they become very energetic.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spcAft>
                <a:spcPts val="800"/>
              </a:spcAft>
            </a:pPr>
            <a:endParaRPr lang="en-GB" sz="1800" b="1" dirty="0">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800" dirty="0"/>
          </a:p>
        </p:txBody>
      </p:sp>
    </p:spTree>
    <p:extLst>
      <p:ext uri="{BB962C8B-B14F-4D97-AF65-F5344CB8AC3E}">
        <p14:creationId xmlns:p14="http://schemas.microsoft.com/office/powerpoint/2010/main" val="1108300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5DA8F-FF48-47D7-B9BE-1EC4BBF19217}"/>
              </a:ext>
            </a:extLst>
          </p:cNvPr>
          <p:cNvSpPr>
            <a:spLocks noGrp="1"/>
          </p:cNvSpPr>
          <p:nvPr>
            <p:ph type="title"/>
          </p:nvPr>
        </p:nvSpPr>
        <p:spPr>
          <a:xfrm>
            <a:off x="838200" y="365125"/>
            <a:ext cx="10515600" cy="1325563"/>
          </a:xfrm>
        </p:spPr>
        <p:txBody>
          <a:bodyPr>
            <a:normAutofit/>
          </a:bodyPr>
          <a:lstStyle/>
          <a:p>
            <a:pPr>
              <a:lnSpc>
                <a:spcPct val="90000"/>
              </a:lnSpc>
            </a:pPr>
            <a:r>
              <a:rPr lang="en-GB" sz="2000" b="1" dirty="0">
                <a:latin typeface="Calibri" panose="020F0502020204030204" pitchFamily="34" charset="0"/>
                <a:cs typeface="Calibri" panose="020F0502020204030204" pitchFamily="34" charset="0"/>
              </a:rPr>
              <a:t>Fig. 1.0 pp slide lesson 2. Piaget’s four stages of cognitive development theory.</a:t>
            </a:r>
          </a:p>
        </p:txBody>
      </p:sp>
      <p:sp>
        <p:nvSpPr>
          <p:cNvPr id="6" name="Content Placeholder 5">
            <a:extLst>
              <a:ext uri="{FF2B5EF4-FFF2-40B4-BE49-F238E27FC236}">
                <a16:creationId xmlns:a16="http://schemas.microsoft.com/office/drawing/2014/main" id="{E886EAAD-0718-4740-AE84-A9A5817C8626}"/>
              </a:ext>
            </a:extLst>
          </p:cNvPr>
          <p:cNvSpPr>
            <a:spLocks noGrp="1"/>
          </p:cNvSpPr>
          <p:nvPr>
            <p:ph idx="1"/>
          </p:nvPr>
        </p:nvSpPr>
        <p:spPr>
          <a:xfrm>
            <a:off x="838200" y="1929384"/>
            <a:ext cx="10515600" cy="4251960"/>
          </a:xfrm>
        </p:spPr>
        <p:txBody>
          <a:bodyPr>
            <a:normAutofit fontScale="92500" lnSpcReduction="20000"/>
          </a:bodyPr>
          <a:lstStyle/>
          <a:p>
            <a:pPr marL="0" indent="0">
              <a:lnSpc>
                <a:spcPct val="100000"/>
              </a:lnSpc>
              <a:buNone/>
            </a:pPr>
            <a:endParaRPr lang="en-GB" sz="900" dirty="0">
              <a:latin typeface="Calibri" panose="020F0502020204030204" pitchFamily="34" charset="0"/>
              <a:cs typeface="Calibri" panose="020F0502020204030204" pitchFamily="34" charset="0"/>
            </a:endParaRPr>
          </a:p>
          <a:p>
            <a:pPr>
              <a:lnSpc>
                <a:spcPct val="100000"/>
              </a:lnSpc>
            </a:pPr>
            <a:r>
              <a:rPr lang="en-GB" sz="1800" b="1" dirty="0">
                <a:latin typeface="Calibri" panose="020F0502020204030204" pitchFamily="34" charset="0"/>
                <a:cs typeface="Calibri" panose="020F0502020204030204" pitchFamily="34" charset="0"/>
              </a:rPr>
              <a:t>Age(years)         Stage                        Description                                                            Developmental issues</a:t>
            </a:r>
          </a:p>
          <a:p>
            <a:pPr marL="0" indent="0">
              <a:lnSpc>
                <a:spcPct val="100000"/>
              </a:lnSpc>
              <a:buNone/>
            </a:pPr>
            <a:r>
              <a:rPr lang="en-GB" sz="1800" dirty="0">
                <a:highlight>
                  <a:srgbClr val="FFFF00"/>
                </a:highlight>
                <a:latin typeface="Calibri" panose="020F0502020204030204" pitchFamily="34" charset="0"/>
                <a:cs typeface="Calibri" panose="020F0502020204030204" pitchFamily="34" charset="0"/>
              </a:rPr>
              <a:t>      0-2               Sensorimotor           world experience through senses                       object permanence</a:t>
            </a:r>
          </a:p>
          <a:p>
            <a:pPr marL="0" indent="0">
              <a:lnSpc>
                <a:spcPct val="100000"/>
              </a:lnSpc>
              <a:buNone/>
            </a:pPr>
            <a:r>
              <a:rPr lang="en-GB" sz="1800" dirty="0">
                <a:highlight>
                  <a:srgbClr val="FFFF00"/>
                </a:highlight>
                <a:latin typeface="Calibri" panose="020F0502020204030204" pitchFamily="34" charset="0"/>
                <a:cs typeface="Calibri" panose="020F0502020204030204" pitchFamily="34" charset="0"/>
              </a:rPr>
              <a:t>                                                                   and actions                                                               stranger anxiety  </a:t>
            </a:r>
          </a:p>
          <a:p>
            <a:pPr marL="0" indent="0">
              <a:lnSpc>
                <a:spcPct val="100000"/>
              </a:lnSpc>
              <a:buNone/>
            </a:pPr>
            <a:r>
              <a:rPr lang="en-GB" sz="1800" dirty="0">
                <a:latin typeface="Calibri" panose="020F0502020204030204" pitchFamily="34" charset="0"/>
                <a:cs typeface="Calibri" panose="020F0502020204030204" pitchFamily="34" charset="0"/>
              </a:rPr>
              <a:t>     </a:t>
            </a:r>
          </a:p>
          <a:p>
            <a:pPr marL="0" indent="0">
              <a:lnSpc>
                <a:spcPct val="100000"/>
              </a:lnSpc>
              <a:buNone/>
            </a:pPr>
            <a:r>
              <a:rPr lang="en-GB" sz="1800" dirty="0">
                <a:latin typeface="Calibri" panose="020F0502020204030204" pitchFamily="34" charset="0"/>
                <a:cs typeface="Calibri" panose="020F0502020204030204" pitchFamily="34" charset="0"/>
              </a:rPr>
              <a:t>      2-6               preoperational            use words and images to                                           pretend play</a:t>
            </a:r>
          </a:p>
          <a:p>
            <a:pPr marL="457200" lvl="1" indent="0">
              <a:lnSpc>
                <a:spcPct val="100000"/>
              </a:lnSpc>
              <a:buNone/>
            </a:pPr>
            <a:r>
              <a:rPr lang="en-GB" sz="1800" dirty="0">
                <a:latin typeface="Calibri" panose="020F0502020204030204" pitchFamily="34" charset="0"/>
                <a:cs typeface="Calibri" panose="020F0502020204030204" pitchFamily="34" charset="0"/>
              </a:rPr>
              <a:t>                                                      represent things but lack                                          Egocentrism                                                                                                                                                                                                       				Logical reasoning                                        language development</a:t>
            </a:r>
          </a:p>
          <a:p>
            <a:pPr marL="0" indent="0">
              <a:lnSpc>
                <a:spcPct val="100000"/>
              </a:lnSpc>
              <a:buNone/>
            </a:pPr>
            <a:r>
              <a:rPr lang="en-GB" sz="1800" dirty="0">
                <a:latin typeface="Calibri" panose="020F0502020204030204" pitchFamily="34" charset="0"/>
                <a:cs typeface="Calibri" panose="020F0502020204030204" pitchFamily="34" charset="0"/>
              </a:rPr>
              <a:t>     </a:t>
            </a:r>
          </a:p>
          <a:p>
            <a:pPr marL="0" indent="0">
              <a:lnSpc>
                <a:spcPct val="100000"/>
              </a:lnSpc>
              <a:buNone/>
            </a:pPr>
            <a:r>
              <a:rPr lang="en-GB" sz="1800" dirty="0">
                <a:latin typeface="Calibri" panose="020F0502020204030204" pitchFamily="34" charset="0"/>
                <a:cs typeface="Calibri" panose="020F0502020204030204" pitchFamily="34" charset="0"/>
              </a:rPr>
              <a:t>     7-11              concrete operational   understand concrete events                                 Conservation </a:t>
            </a:r>
          </a:p>
          <a:p>
            <a:pPr marL="0" indent="0">
              <a:lnSpc>
                <a:spcPct val="100000"/>
              </a:lnSpc>
              <a:buNone/>
            </a:pPr>
            <a:r>
              <a:rPr lang="en-GB" sz="1800" dirty="0">
                <a:latin typeface="Calibri" panose="020F0502020204030204" pitchFamily="34" charset="0"/>
                <a:cs typeface="Calibri" panose="020F0502020204030204" pitchFamily="34" charset="0"/>
              </a:rPr>
              <a:t>                                                                     and analogies                                                       mathematical                                                       </a:t>
            </a:r>
          </a:p>
          <a:p>
            <a:pPr marL="0" indent="0">
              <a:lnSpc>
                <a:spcPct val="100000"/>
              </a:lnSpc>
              <a:buNone/>
            </a:pPr>
            <a:r>
              <a:rPr lang="en-GB" sz="1800" dirty="0">
                <a:latin typeface="Calibri" panose="020F0502020204030204" pitchFamily="34" charset="0"/>
                <a:cs typeface="Calibri" panose="020F0502020204030204" pitchFamily="34" charset="0"/>
              </a:rPr>
              <a:t>                                                                     logically perform arithmetical                           transformations</a:t>
            </a:r>
          </a:p>
          <a:p>
            <a:pPr marL="0" indent="0">
              <a:lnSpc>
                <a:spcPct val="100000"/>
              </a:lnSpc>
              <a:buNone/>
            </a:pPr>
            <a:r>
              <a:rPr lang="en-GB" sz="1800" dirty="0">
                <a:latin typeface="Calibri" panose="020F0502020204030204" pitchFamily="34" charset="0"/>
                <a:cs typeface="Calibri" panose="020F0502020204030204" pitchFamily="34" charset="0"/>
              </a:rPr>
              <a:t>                                                                     operations</a:t>
            </a:r>
          </a:p>
        </p:txBody>
      </p:sp>
    </p:spTree>
    <p:extLst>
      <p:ext uri="{BB962C8B-B14F-4D97-AF65-F5344CB8AC3E}">
        <p14:creationId xmlns:p14="http://schemas.microsoft.com/office/powerpoint/2010/main" val="3823169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718FE6-4A27-4418-9FC8-F8ED476E9F48}"/>
              </a:ext>
            </a:extLst>
          </p:cNvPr>
          <p:cNvSpPr>
            <a:spLocks noGrp="1"/>
          </p:cNvSpPr>
          <p:nvPr>
            <p:ph type="title"/>
          </p:nvPr>
        </p:nvSpPr>
        <p:spPr>
          <a:xfrm>
            <a:off x="838200" y="365125"/>
            <a:ext cx="10515600" cy="1325563"/>
          </a:xfrm>
        </p:spPr>
        <p:txBody>
          <a:bodyPr>
            <a:normAutofit/>
          </a:bodyPr>
          <a:lstStyle/>
          <a:p>
            <a:pPr>
              <a:lnSpc>
                <a:spcPct val="90000"/>
              </a:lnSpc>
            </a:pPr>
            <a:r>
              <a:rPr lang="en-GB" sz="2000" b="1" dirty="0">
                <a:effectLst/>
                <a:latin typeface="Calibri" panose="020F0502020204030204" pitchFamily="34" charset="0"/>
                <a:ea typeface="Calibri" panose="020F0502020204030204" pitchFamily="34" charset="0"/>
                <a:cs typeface="Times New Roman" panose="02020603050405020304" pitchFamily="18" charset="0"/>
              </a:rPr>
              <a:t>Fig.1.0 (pp slide lesson 2). Piaget’s four stages of cognitive developments theory continued.</a:t>
            </a:r>
            <a:br>
              <a:rPr lang="en-GB" sz="2000" b="1" dirty="0">
                <a:effectLst/>
                <a:latin typeface="Calibri" panose="020F0502020204030204" pitchFamily="34" charset="0"/>
                <a:ea typeface="Calibri" panose="020F0502020204030204" pitchFamily="34" charset="0"/>
                <a:cs typeface="Times New Roman" panose="02020603050405020304" pitchFamily="18" charset="0"/>
              </a:rPr>
            </a:br>
            <a:endParaRPr lang="en-GB" sz="2000" b="1" dirty="0"/>
          </a:p>
        </p:txBody>
      </p:sp>
      <p:sp>
        <p:nvSpPr>
          <p:cNvPr id="3" name="Content Placeholder 2">
            <a:extLst>
              <a:ext uri="{FF2B5EF4-FFF2-40B4-BE49-F238E27FC236}">
                <a16:creationId xmlns:a16="http://schemas.microsoft.com/office/drawing/2014/main" id="{48888D96-6881-448B-A6B5-96100D95727C}"/>
              </a:ext>
            </a:extLst>
          </p:cNvPr>
          <p:cNvSpPr>
            <a:spLocks noGrp="1"/>
          </p:cNvSpPr>
          <p:nvPr>
            <p:ph idx="1"/>
          </p:nvPr>
        </p:nvSpPr>
        <p:spPr>
          <a:xfrm>
            <a:off x="838200" y="1929384"/>
            <a:ext cx="10515600" cy="4251960"/>
          </a:xfrm>
        </p:spPr>
        <p:txBody>
          <a:bodyPr>
            <a:normAutofit/>
          </a:bodyPr>
          <a:lstStyle/>
          <a:p>
            <a:pPr>
              <a:lnSpc>
                <a:spcPct val="100000"/>
              </a:lnSpc>
            </a:pPr>
            <a:r>
              <a:rPr lang="en-GB" sz="1800" b="1" dirty="0">
                <a:latin typeface="Calibri" panose="020F0502020204030204" pitchFamily="34" charset="0"/>
                <a:cs typeface="Calibri" panose="020F0502020204030204" pitchFamily="34" charset="0"/>
              </a:rPr>
              <a:t>Age (years)	stage		Description		Developmental issues</a:t>
            </a:r>
          </a:p>
          <a:p>
            <a:pPr>
              <a:lnSpc>
                <a:spcPct val="100000"/>
              </a:lnSpc>
            </a:pPr>
            <a:endParaRPr lang="en-GB" sz="1800" b="1" dirty="0">
              <a:latin typeface="Calibri" panose="020F0502020204030204" pitchFamily="34" charset="0"/>
              <a:cs typeface="Calibri" panose="020F0502020204030204" pitchFamily="34" charset="0"/>
            </a:endParaRPr>
          </a:p>
          <a:p>
            <a:pPr>
              <a:lnSpc>
                <a:spcPct val="100000"/>
              </a:lnSpc>
            </a:pPr>
            <a:r>
              <a:rPr lang="en-GB" sz="1800" dirty="0">
                <a:latin typeface="Calibri" panose="020F0502020204030204" pitchFamily="34" charset="0"/>
                <a:cs typeface="Calibri" panose="020F0502020204030204" pitchFamily="34" charset="0"/>
              </a:rPr>
              <a:t>12+                    Formal operational      Formal operations                    Abstract logic</a:t>
            </a:r>
          </a:p>
          <a:p>
            <a:pPr marL="0" indent="0">
              <a:lnSpc>
                <a:spcPct val="100000"/>
              </a:lnSpc>
              <a:buNone/>
            </a:pPr>
            <a:r>
              <a:rPr lang="en-GB" sz="1800" dirty="0">
                <a:latin typeface="Calibri" panose="020F0502020204030204" pitchFamily="34" charset="0"/>
                <a:cs typeface="Calibri" panose="020F0502020204030204" pitchFamily="34" charset="0"/>
              </a:rPr>
              <a:t>                                                                      utilize abstract                           Moral reasoning</a:t>
            </a:r>
          </a:p>
          <a:p>
            <a:pPr marL="0" indent="0">
              <a:lnSpc>
                <a:spcPct val="100000"/>
              </a:lnSpc>
              <a:buNone/>
            </a:pPr>
            <a:r>
              <a:rPr lang="en-GB" sz="1800" dirty="0">
                <a:latin typeface="Calibri" panose="020F0502020204030204" pitchFamily="34" charset="0"/>
                <a:cs typeface="Calibri" panose="020F0502020204030204" pitchFamily="34" charset="0"/>
              </a:rPr>
              <a:t>                                                                       reasoning </a:t>
            </a:r>
          </a:p>
          <a:p>
            <a:pPr marL="0" indent="0" algn="just">
              <a:lnSpc>
                <a:spcPct val="100000"/>
              </a:lnSpc>
              <a:buNone/>
            </a:pPr>
            <a:r>
              <a:rPr lang="en-GB" sz="1800" dirty="0">
                <a:latin typeface="Calibri" panose="020F0502020204030204" pitchFamily="34" charset="0"/>
                <a:cs typeface="Calibri" panose="020F0502020204030204" pitchFamily="34" charset="0"/>
              </a:rPr>
              <a:t>Learning resources week 2, </a:t>
            </a:r>
            <a:r>
              <a:rPr lang="en-GB" sz="1800" b="1" dirty="0">
                <a:latin typeface="Calibri" panose="020F0502020204030204" pitchFamily="34" charset="0"/>
                <a:cs typeface="Calibri" panose="020F0502020204030204" pitchFamily="34" charset="0"/>
              </a:rPr>
              <a:t>sensorimotor stage </a:t>
            </a:r>
            <a:r>
              <a:rPr lang="en-GB" sz="1800" dirty="0">
                <a:latin typeface="Calibri" panose="020F0502020204030204" pitchFamily="34" charset="0"/>
                <a:cs typeface="Calibri" panose="020F0502020204030204" pitchFamily="34" charset="0"/>
              </a:rPr>
              <a:t>is from birth to two years. Children use all their five senses to meditate the world around them which are; seeing, hearing, touching, tasting and smelling. Around 5 to 8 months the develop object stability, they believe that though they cannot see something its still there (</a:t>
            </a:r>
            <a:r>
              <a:rPr lang="en-GB" sz="1800" dirty="0" err="1">
                <a:latin typeface="Calibri" panose="020F0502020204030204" pitchFamily="34" charset="0"/>
                <a:cs typeface="Calibri" panose="020F0502020204030204" pitchFamily="34" charset="0"/>
              </a:rPr>
              <a:t>Bogartz</a:t>
            </a:r>
            <a:r>
              <a:rPr lang="en-GB" sz="1800" dirty="0">
                <a:latin typeface="Calibri" panose="020F0502020204030204" pitchFamily="34" charset="0"/>
                <a:cs typeface="Calibri" panose="020F0502020204030204" pitchFamily="34" charset="0"/>
              </a:rPr>
              <a:t>, </a:t>
            </a:r>
            <a:r>
              <a:rPr lang="en-GB" sz="1800" dirty="0" err="1">
                <a:latin typeface="Calibri" panose="020F0502020204030204" pitchFamily="34" charset="0"/>
                <a:cs typeface="Calibri" panose="020F0502020204030204" pitchFamily="34" charset="0"/>
              </a:rPr>
              <a:t>Shinsky</a:t>
            </a:r>
            <a:r>
              <a:rPr lang="en-GB" sz="1800" dirty="0">
                <a:latin typeface="Calibri" panose="020F0502020204030204" pitchFamily="34" charset="0"/>
                <a:cs typeface="Calibri" panose="020F0502020204030204" pitchFamily="34" charset="0"/>
              </a:rPr>
              <a:t>,&amp; Schilling, 2000). They learned that because their mum leaves the room, does not mean she is not there. They have the ability to copy what has previously happened at a later date rather than immediately. By 24 months they can copy things that have happened up to like three months.</a:t>
            </a:r>
          </a:p>
        </p:txBody>
      </p:sp>
    </p:spTree>
    <p:extLst>
      <p:ext uri="{BB962C8B-B14F-4D97-AF65-F5344CB8AC3E}">
        <p14:creationId xmlns:p14="http://schemas.microsoft.com/office/powerpoint/2010/main" val="1543190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8B852-5222-4067-8118-D606954A04FD}"/>
              </a:ext>
            </a:extLst>
          </p:cNvPr>
          <p:cNvSpPr>
            <a:spLocks noGrp="1"/>
          </p:cNvSpPr>
          <p:nvPr>
            <p:ph type="title"/>
          </p:nvPr>
        </p:nvSpPr>
        <p:spPr>
          <a:xfrm>
            <a:off x="838200" y="365125"/>
            <a:ext cx="10515600" cy="1325563"/>
          </a:xfrm>
        </p:spPr>
        <p:txBody>
          <a:bodyPr>
            <a:normAutofit/>
          </a:bodyPr>
          <a:lstStyle/>
          <a:p>
            <a:r>
              <a:rPr lang="en-GB" sz="2000" b="1" dirty="0">
                <a:latin typeface="Calibri" panose="020F0502020204030204" pitchFamily="34" charset="0"/>
                <a:cs typeface="Calibri" panose="020F0502020204030204" pitchFamily="34" charset="0"/>
              </a:rPr>
              <a:t>Rational</a:t>
            </a:r>
          </a:p>
        </p:txBody>
      </p:sp>
      <p:sp>
        <p:nvSpPr>
          <p:cNvPr id="3" name="Content Placeholder 2">
            <a:extLst>
              <a:ext uri="{FF2B5EF4-FFF2-40B4-BE49-F238E27FC236}">
                <a16:creationId xmlns:a16="http://schemas.microsoft.com/office/drawing/2014/main" id="{07F90E5B-4775-4791-9D77-EEB288999919}"/>
              </a:ext>
            </a:extLst>
          </p:cNvPr>
          <p:cNvSpPr>
            <a:spLocks noGrp="1"/>
          </p:cNvSpPr>
          <p:nvPr>
            <p:ph idx="1"/>
          </p:nvPr>
        </p:nvSpPr>
        <p:spPr>
          <a:xfrm>
            <a:off x="838200" y="1929384"/>
            <a:ext cx="10515600" cy="4251960"/>
          </a:xfrm>
        </p:spPr>
        <p:txBody>
          <a:bodyPr>
            <a:normAutofit/>
          </a:bodyPr>
          <a:lstStyle/>
          <a:p>
            <a:pPr marL="0" indent="0" algn="just">
              <a:lnSpc>
                <a:spcPct val="100000"/>
              </a:lnSpc>
              <a:buNone/>
            </a:pPr>
            <a:r>
              <a:rPr lang="en-US" sz="1800" dirty="0">
                <a:latin typeface="Calibri" panose="020F0502020204030204" pitchFamily="34" charset="0"/>
                <a:cs typeface="Calibri" panose="020F0502020204030204" pitchFamily="34" charset="0"/>
              </a:rPr>
              <a:t>K</a:t>
            </a:r>
            <a:r>
              <a:rPr lang="en-US" sz="1800" b="0" i="0" dirty="0">
                <a:effectLst/>
                <a:latin typeface="Calibri" panose="020F0502020204030204" pitchFamily="34" charset="0"/>
                <a:cs typeface="Calibri" panose="020F0502020204030204" pitchFamily="34" charset="0"/>
              </a:rPr>
              <a:t>nowledge and understanding of Piaget’s developmental psychology can be beneficial to nurses caring for children 0-2 years in healthcare settings in assessing whether the child has developed for his or her age, in order to plan the correct level of stimulation, and hence facilitate progress rather than regression in the accomplishment of developmental tasks (Green, 1991).</a:t>
            </a:r>
          </a:p>
          <a:p>
            <a:pPr algn="just">
              <a:lnSpc>
                <a:spcPct val="100000"/>
              </a:lnSpc>
            </a:pPr>
            <a:endParaRPr lang="en-US" sz="1800" dirty="0"/>
          </a:p>
          <a:p>
            <a:pPr marL="0" indent="0" algn="just">
              <a:lnSpc>
                <a:spcPct val="100000"/>
              </a:lnSpc>
              <a:buNone/>
            </a:pPr>
            <a:r>
              <a:rPr lang="en-US" sz="1800" b="0" i="0" dirty="0">
                <a:effectLst/>
                <a:latin typeface="Calibri" panose="020F0502020204030204" pitchFamily="34" charset="0"/>
                <a:cs typeface="Calibri" panose="020F0502020204030204" pitchFamily="34" charset="0"/>
              </a:rPr>
              <a:t>Piaget’s developmental psychology provides a supportive environment, where children 0-2 can utilize social interactions and peer teaching, and helping children see mistaken beliefs and inconsistencies in their thinking (Cherry, 2021).</a:t>
            </a:r>
          </a:p>
          <a:p>
            <a:pPr>
              <a:lnSpc>
                <a:spcPct val="100000"/>
              </a:lnSpc>
            </a:pPr>
            <a:endParaRPr lang="en-GB" sz="2400" dirty="0"/>
          </a:p>
        </p:txBody>
      </p:sp>
    </p:spTree>
    <p:extLst>
      <p:ext uri="{BB962C8B-B14F-4D97-AF65-F5344CB8AC3E}">
        <p14:creationId xmlns:p14="http://schemas.microsoft.com/office/powerpoint/2010/main" val="1770217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AF85D-374F-455D-B7C4-9D6AFBAEC139}"/>
              </a:ext>
            </a:extLst>
          </p:cNvPr>
          <p:cNvSpPr>
            <a:spLocks noGrp="1"/>
          </p:cNvSpPr>
          <p:nvPr>
            <p:ph type="title"/>
          </p:nvPr>
        </p:nvSpPr>
        <p:spPr>
          <a:xfrm>
            <a:off x="838200" y="365125"/>
            <a:ext cx="10515600" cy="1325563"/>
          </a:xfrm>
        </p:spPr>
        <p:txBody>
          <a:bodyPr>
            <a:normAutofit/>
          </a:bodyPr>
          <a:lstStyle/>
          <a:p>
            <a:pPr>
              <a:lnSpc>
                <a:spcPct val="90000"/>
              </a:lnSpc>
            </a:pPr>
            <a:r>
              <a:rPr lang="en-GB" sz="2000" b="1" dirty="0">
                <a:latin typeface="Calibri" panose="020F0502020204030204" pitchFamily="34" charset="0"/>
                <a:cs typeface="Calibri" panose="020F0502020204030204" pitchFamily="34" charset="0"/>
              </a:rPr>
              <a:t>How the theory is applied in Health Care practice.</a:t>
            </a:r>
          </a:p>
        </p:txBody>
      </p:sp>
      <p:sp>
        <p:nvSpPr>
          <p:cNvPr id="3" name="Content Placeholder 2">
            <a:extLst>
              <a:ext uri="{FF2B5EF4-FFF2-40B4-BE49-F238E27FC236}">
                <a16:creationId xmlns:a16="http://schemas.microsoft.com/office/drawing/2014/main" id="{ED5CD1A1-C84B-43BE-A2A9-EB1AFD67C358}"/>
              </a:ext>
            </a:extLst>
          </p:cNvPr>
          <p:cNvSpPr>
            <a:spLocks noGrp="1"/>
          </p:cNvSpPr>
          <p:nvPr>
            <p:ph idx="1"/>
          </p:nvPr>
        </p:nvSpPr>
        <p:spPr>
          <a:xfrm>
            <a:off x="838200" y="1929384"/>
            <a:ext cx="10515600" cy="4251960"/>
          </a:xfrm>
        </p:spPr>
        <p:txBody>
          <a:bodyPr>
            <a:normAutofit/>
          </a:bodyPr>
          <a:lstStyle/>
          <a:p>
            <a:pPr marL="0" indent="0" algn="just">
              <a:lnSpc>
                <a:spcPct val="100000"/>
              </a:lnSpc>
              <a:buNone/>
            </a:pPr>
            <a:r>
              <a:rPr lang="en-US" sz="1800" dirty="0">
                <a:latin typeface="Calibri" panose="020F0502020204030204" pitchFamily="34" charset="0"/>
                <a:cs typeface="Calibri" panose="020F0502020204030204" pitchFamily="34" charset="0"/>
              </a:rPr>
              <a:t>Jean Piaget’s theory can be applied in health care practice through various ways one of which is through play.</a:t>
            </a:r>
          </a:p>
          <a:p>
            <a:pPr marL="0" indent="0" algn="just">
              <a:lnSpc>
                <a:spcPct val="100000"/>
              </a:lnSpc>
              <a:buNone/>
            </a:pPr>
            <a:r>
              <a:rPr lang="en-US" sz="1800" dirty="0">
                <a:latin typeface="Calibri" panose="020F0502020204030204" pitchFamily="34" charset="0"/>
                <a:cs typeface="Calibri" panose="020F0502020204030204" pitchFamily="34" charset="0"/>
              </a:rPr>
              <a:t>it contribute to the cognitive development of infant. I have the experience of working with infants and young children in a nursery setting, giving them the right educational toys to play will enhance them to think out of the box.</a:t>
            </a:r>
          </a:p>
          <a:p>
            <a:pPr marL="0" indent="0" algn="just">
              <a:lnSpc>
                <a:spcPct val="100000"/>
              </a:lnSpc>
              <a:buNone/>
            </a:pPr>
            <a:endParaRPr lang="en-US" sz="1800" dirty="0">
              <a:latin typeface="Calibri" panose="020F0502020204030204" pitchFamily="34" charset="0"/>
              <a:cs typeface="Calibri" panose="020F0502020204030204" pitchFamily="34" charset="0"/>
            </a:endParaRPr>
          </a:p>
          <a:p>
            <a:pPr marL="0" indent="0" algn="just">
              <a:lnSpc>
                <a:spcPct val="100000"/>
              </a:lnSpc>
              <a:buNone/>
            </a:pPr>
            <a:r>
              <a:rPr lang="en-US" sz="1800" dirty="0">
                <a:latin typeface="Calibri" panose="020F0502020204030204" pitchFamily="34" charset="0"/>
                <a:cs typeface="Calibri" panose="020F0502020204030204" pitchFamily="34" charset="0"/>
              </a:rPr>
              <a:t>Play has a remarkable role in the development of a child’s imaginative abilities. </a:t>
            </a:r>
            <a:r>
              <a:rPr lang="en-US" sz="1800" dirty="0" err="1">
                <a:latin typeface="Calibri" panose="020F0502020204030204" pitchFamily="34" charset="0"/>
                <a:cs typeface="Calibri" panose="020F0502020204030204" pitchFamily="34" charset="0"/>
              </a:rPr>
              <a:t>Hestenes</a:t>
            </a:r>
            <a:r>
              <a:rPr lang="en-US" sz="1800" dirty="0">
                <a:latin typeface="Calibri" panose="020F0502020204030204" pitchFamily="34" charset="0"/>
                <a:cs typeface="Calibri" panose="020F0502020204030204" pitchFamily="34" charset="0"/>
              </a:rPr>
              <a:t> and Carroll (2000) quoted that according to the </a:t>
            </a:r>
            <a:r>
              <a:rPr lang="en-US" sz="1800" dirty="0" err="1">
                <a:latin typeface="Calibri" panose="020F0502020204030204" pitchFamily="34" charset="0"/>
                <a:cs typeface="Calibri" panose="020F0502020204030204" pitchFamily="34" charset="0"/>
              </a:rPr>
              <a:t>vygotsky</a:t>
            </a:r>
            <a:r>
              <a:rPr lang="en-US" sz="1800" dirty="0">
                <a:latin typeface="Calibri" panose="020F0502020204030204" pitchFamily="34" charset="0"/>
                <a:cs typeface="Calibri" panose="020F0502020204030204" pitchFamily="34" charset="0"/>
              </a:rPr>
              <a:t>, play indicate the start of imagination and the capacity to think creatively. Another element of early child Education (ECE) curriculum is art activities. Art is well-thought out a best way to increase the cognitive abilities of young children (Jones, 2003). </a:t>
            </a:r>
          </a:p>
          <a:p>
            <a:pPr marL="0" indent="0" algn="just">
              <a:lnSpc>
                <a:spcPct val="100000"/>
              </a:lnSpc>
              <a:buNone/>
            </a:pPr>
            <a:r>
              <a:rPr lang="en-US" sz="1800" dirty="0">
                <a:latin typeface="Calibri" panose="020F0502020204030204" pitchFamily="34" charset="0"/>
                <a:cs typeface="Calibri" panose="020F0502020204030204" pitchFamily="34" charset="0"/>
              </a:rPr>
              <a:t>From </a:t>
            </a:r>
            <a:r>
              <a:rPr lang="en-US" sz="1800" dirty="0" err="1">
                <a:latin typeface="Calibri" panose="020F0502020204030204" pitchFamily="34" charset="0"/>
                <a:cs typeface="Calibri" panose="020F0502020204030204" pitchFamily="34" charset="0"/>
              </a:rPr>
              <a:t>piagetian</a:t>
            </a:r>
            <a:r>
              <a:rPr lang="en-US" sz="1800" dirty="0">
                <a:latin typeface="Calibri" panose="020F0502020204030204" pitchFamily="34" charset="0"/>
                <a:cs typeface="Calibri" panose="020F0502020204030204" pitchFamily="34" charset="0"/>
              </a:rPr>
              <a:t> point of view play is word for word cognitive development. Through play children learn details and obtain skills. It donate to cognitive development in various ways. Play helps children to expand imaginary and memory which are required for thinking about past, present and future (Klein, Wirth, &amp; Linas, 2003). </a:t>
            </a:r>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72461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34E93-6208-41B1-B7F7-39DDEF26CD50}"/>
              </a:ext>
            </a:extLst>
          </p:cNvPr>
          <p:cNvSpPr>
            <a:spLocks noGrp="1"/>
          </p:cNvSpPr>
          <p:nvPr>
            <p:ph type="title"/>
          </p:nvPr>
        </p:nvSpPr>
        <p:spPr>
          <a:xfrm>
            <a:off x="838200" y="365125"/>
            <a:ext cx="10515600" cy="1325563"/>
          </a:xfrm>
        </p:spPr>
        <p:txBody>
          <a:bodyPr>
            <a:normAutofit/>
          </a:bodyPr>
          <a:lstStyle/>
          <a:p>
            <a:r>
              <a:rPr lang="en-GB" sz="2000" b="1" dirty="0">
                <a:latin typeface="Calibri" panose="020F0502020204030204" pitchFamily="34" charset="0"/>
                <a:cs typeface="Calibri" panose="020F0502020204030204" pitchFamily="34" charset="0"/>
              </a:rPr>
              <a:t>Conclusion </a:t>
            </a:r>
          </a:p>
        </p:txBody>
      </p:sp>
      <p:sp>
        <p:nvSpPr>
          <p:cNvPr id="3" name="Content Placeholder 2">
            <a:extLst>
              <a:ext uri="{FF2B5EF4-FFF2-40B4-BE49-F238E27FC236}">
                <a16:creationId xmlns:a16="http://schemas.microsoft.com/office/drawing/2014/main" id="{18C23BCC-55A2-43F9-9B79-BA5180226D8E}"/>
              </a:ext>
            </a:extLst>
          </p:cNvPr>
          <p:cNvSpPr>
            <a:spLocks noGrp="1"/>
          </p:cNvSpPr>
          <p:nvPr>
            <p:ph idx="1"/>
          </p:nvPr>
        </p:nvSpPr>
        <p:spPr>
          <a:xfrm>
            <a:off x="838200" y="1929384"/>
            <a:ext cx="10515600" cy="4251960"/>
          </a:xfrm>
        </p:spPr>
        <p:txBody>
          <a:bodyPr>
            <a:normAutofit/>
          </a:bodyPr>
          <a:lstStyle/>
          <a:p>
            <a:pPr marL="0" indent="0" algn="just">
              <a:buNone/>
            </a:pPr>
            <a:r>
              <a:rPr lang="en-GB" sz="2000" dirty="0">
                <a:latin typeface="Calibri" panose="020F0502020204030204" pitchFamily="34" charset="0"/>
                <a:cs typeface="Calibri" panose="020F0502020204030204" pitchFamily="34" charset="0"/>
              </a:rPr>
              <a:t>In conclusi</a:t>
            </a:r>
            <a:r>
              <a:rPr lang="en-GB" sz="1800" dirty="0">
                <a:latin typeface="Calibri" panose="020F0502020204030204" pitchFamily="34" charset="0"/>
                <a:cs typeface="Calibri" panose="020F0502020204030204" pitchFamily="34" charset="0"/>
              </a:rPr>
              <a:t>on, relating theory to developmental psychology in health and social care settings is very important especially in infancy because you will learn about the cognition, emotion and behaviour patterns of an infant. Piaget’s four stage of cognitive development theory is a key because he is one of the influential figure in the study of child development.</a:t>
            </a:r>
          </a:p>
          <a:p>
            <a:pPr marL="0" indent="0" algn="just">
              <a:buNone/>
            </a:pPr>
            <a:r>
              <a:rPr lang="en-GB" sz="1800" dirty="0">
                <a:latin typeface="Calibri" panose="020F0502020204030204" pitchFamily="34" charset="0"/>
                <a:cs typeface="Calibri" panose="020F0502020204030204" pitchFamily="34" charset="0"/>
              </a:rPr>
              <a:t>His theory is also beneficial in health and social care settings because you get to understand a lot when it comes to early child education in terms of the skills they need to develop that will take them through out their learning journey.</a:t>
            </a:r>
          </a:p>
        </p:txBody>
      </p:sp>
    </p:spTree>
    <p:extLst>
      <p:ext uri="{BB962C8B-B14F-4D97-AF65-F5344CB8AC3E}">
        <p14:creationId xmlns:p14="http://schemas.microsoft.com/office/powerpoint/2010/main" val="770413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A6CFE-3BF6-4EE9-A4DD-9EC802B46130}"/>
              </a:ext>
            </a:extLst>
          </p:cNvPr>
          <p:cNvSpPr>
            <a:spLocks noGrp="1"/>
          </p:cNvSpPr>
          <p:nvPr>
            <p:ph type="title"/>
          </p:nvPr>
        </p:nvSpPr>
        <p:spPr>
          <a:xfrm>
            <a:off x="838200" y="365125"/>
            <a:ext cx="10515600" cy="1325563"/>
          </a:xfrm>
        </p:spPr>
        <p:txBody>
          <a:bodyPr>
            <a:normAutofit/>
          </a:bodyPr>
          <a:lstStyle/>
          <a:p>
            <a:r>
              <a:rPr lang="en-GB" sz="2000" b="1" dirty="0">
                <a:latin typeface="Calibri" panose="020F0502020204030204" pitchFamily="34" charset="0"/>
                <a:cs typeface="Calibri" panose="020F0502020204030204" pitchFamily="34" charset="0"/>
              </a:rPr>
              <a:t>References </a:t>
            </a:r>
          </a:p>
        </p:txBody>
      </p:sp>
      <p:sp>
        <p:nvSpPr>
          <p:cNvPr id="3" name="Content Placeholder 2">
            <a:extLst>
              <a:ext uri="{FF2B5EF4-FFF2-40B4-BE49-F238E27FC236}">
                <a16:creationId xmlns:a16="http://schemas.microsoft.com/office/drawing/2014/main" id="{E4B1A88B-1913-4373-A413-DDE7D19CC92F}"/>
              </a:ext>
            </a:extLst>
          </p:cNvPr>
          <p:cNvSpPr>
            <a:spLocks noGrp="1"/>
          </p:cNvSpPr>
          <p:nvPr>
            <p:ph idx="1"/>
          </p:nvPr>
        </p:nvSpPr>
        <p:spPr>
          <a:xfrm>
            <a:off x="838200" y="1929384"/>
            <a:ext cx="10515600" cy="4251960"/>
          </a:xfrm>
        </p:spPr>
        <p:txBody>
          <a:bodyPr>
            <a:normAutofit fontScale="25000" lnSpcReduction="20000"/>
          </a:bodyPr>
          <a:lstStyle/>
          <a:p>
            <a:pPr marL="0" indent="0" algn="just" fontAlgn="base">
              <a:lnSpc>
                <a:spcPct val="100000"/>
              </a:lnSpc>
              <a:buNone/>
            </a:pPr>
            <a:r>
              <a:rPr lang="en-GB" sz="7200" b="0" i="0" dirty="0">
                <a:effectLst/>
                <a:latin typeface="Calibri" panose="020F0502020204030204" pitchFamily="34" charset="0"/>
                <a:cs typeface="Calibri" panose="020F0502020204030204" pitchFamily="34" charset="0"/>
              </a:rPr>
              <a:t>Ahmad, </a:t>
            </a:r>
            <a:r>
              <a:rPr lang="en-GB" sz="7200" b="0" i="0" dirty="0" err="1">
                <a:effectLst/>
                <a:latin typeface="Calibri" panose="020F0502020204030204" pitchFamily="34" charset="0"/>
                <a:cs typeface="Calibri" panose="020F0502020204030204" pitchFamily="34" charset="0"/>
              </a:rPr>
              <a:t>Saghir</a:t>
            </a:r>
            <a:r>
              <a:rPr lang="en-GB" sz="7200" b="0" i="0" dirty="0">
                <a:effectLst/>
                <a:latin typeface="Calibri" panose="020F0502020204030204" pitchFamily="34" charset="0"/>
                <a:cs typeface="Calibri" panose="020F0502020204030204" pitchFamily="34" charset="0"/>
              </a:rPr>
              <a:t>; Ch, Abid Hussain; Batool, Ayesha; </a:t>
            </a:r>
            <a:r>
              <a:rPr lang="en-GB" sz="7200" b="0" i="0" dirty="0" err="1">
                <a:effectLst/>
                <a:latin typeface="Calibri" panose="020F0502020204030204" pitchFamily="34" charset="0"/>
                <a:cs typeface="Calibri" panose="020F0502020204030204" pitchFamily="34" charset="0"/>
              </a:rPr>
              <a:t>Sittar</a:t>
            </a:r>
            <a:r>
              <a:rPr lang="en-GB" sz="7200" b="0" i="0" dirty="0">
                <a:effectLst/>
                <a:latin typeface="Calibri" panose="020F0502020204030204" pitchFamily="34" charset="0"/>
                <a:cs typeface="Calibri" panose="020F0502020204030204" pitchFamily="34" charset="0"/>
              </a:rPr>
              <a:t>, Khadija; Malik, Misbah</a:t>
            </a:r>
          </a:p>
          <a:p>
            <a:pPr marL="0" indent="0" algn="just" fontAlgn="base">
              <a:lnSpc>
                <a:spcPct val="100000"/>
              </a:lnSpc>
              <a:buNone/>
            </a:pPr>
            <a:r>
              <a:rPr lang="en-GB" sz="7200" dirty="0">
                <a:effectLst/>
                <a:latin typeface="Calibri" panose="020F0502020204030204" pitchFamily="34" charset="0"/>
                <a:ea typeface="Calibri" panose="020F0502020204030204" pitchFamily="34" charset="0"/>
                <a:cs typeface="Calibri" panose="020F0502020204030204" pitchFamily="34" charset="0"/>
              </a:rPr>
              <a:t>Cherry, K. (2021) "The Concrete Operational Stage of Cognitive Development" [Available on-line at:</a:t>
            </a:r>
            <a:r>
              <a:rPr lang="en-GB" sz="7200" u="sng" dirty="0">
                <a:effectLst/>
                <a:latin typeface="Calibri" panose="020F0502020204030204" pitchFamily="34" charset="0"/>
                <a:ea typeface="Calibri" panose="020F0502020204030204" pitchFamily="34" charset="0"/>
                <a:cs typeface="Calibri" panose="020F0502020204030204" pitchFamily="34" charset="0"/>
                <a:hlinkClick r:id="rId2"/>
              </a:rPr>
              <a:t> http://psychology.about.com/od/piagetstheory/p/concreteop.htm]</a:t>
            </a:r>
            <a:r>
              <a:rPr lang="en-GB" sz="7200" dirty="0">
                <a:effectLst/>
                <a:latin typeface="Calibri" panose="020F0502020204030204" pitchFamily="34" charset="0"/>
                <a:ea typeface="Calibri" panose="020F0502020204030204" pitchFamily="34" charset="0"/>
                <a:cs typeface="Calibri" panose="020F0502020204030204" pitchFamily="34" charset="0"/>
              </a:rPr>
              <a:t>(accessed 3</a:t>
            </a:r>
            <a:r>
              <a:rPr lang="en-GB" sz="7200" baseline="30000" dirty="0">
                <a:effectLst/>
                <a:latin typeface="Calibri" panose="020F0502020204030204" pitchFamily="34" charset="0"/>
                <a:ea typeface="Calibri" panose="020F0502020204030204" pitchFamily="34" charset="0"/>
                <a:cs typeface="Calibri" panose="020F0502020204030204" pitchFamily="34" charset="0"/>
              </a:rPr>
              <a:t>rd</a:t>
            </a:r>
            <a:r>
              <a:rPr lang="en-GB" sz="7200" dirty="0">
                <a:effectLst/>
                <a:latin typeface="Calibri" panose="020F0502020204030204" pitchFamily="34" charset="0"/>
                <a:ea typeface="Calibri" panose="020F0502020204030204" pitchFamily="34" charset="0"/>
                <a:cs typeface="Calibri" panose="020F0502020204030204" pitchFamily="34" charset="0"/>
              </a:rPr>
              <a:t> September 2021)</a:t>
            </a:r>
          </a:p>
          <a:p>
            <a:pPr marL="0" indent="0" algn="just" fontAlgn="base">
              <a:lnSpc>
                <a:spcPct val="100000"/>
              </a:lnSpc>
              <a:buNone/>
            </a:pPr>
            <a:r>
              <a:rPr lang="en-GB" sz="7200" u="none" strike="noStrike" dirty="0">
                <a:effectLst/>
                <a:latin typeface="Calibri" panose="020F0502020204030204" pitchFamily="34" charset="0"/>
                <a:ea typeface="Times New Roman" panose="02020603050405020304" pitchFamily="18" charset="0"/>
                <a:cs typeface="Calibri" panose="020F0502020204030204" pitchFamily="34" charset="0"/>
                <a:hlinkClick r:id="rId3"/>
              </a:rPr>
              <a:t>Emotions in Early Developmentbooks.google.co.uk › books</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7200" dirty="0">
                <a:effectLst/>
                <a:latin typeface="Calibri" panose="020F0502020204030204" pitchFamily="34" charset="0"/>
                <a:ea typeface="Times New Roman" panose="02020603050405020304" pitchFamily="18" charset="0"/>
                <a:cs typeface="Calibri" panose="020F0502020204030204" pitchFamily="34" charset="0"/>
              </a:rPr>
              <a:t>    Robert </a:t>
            </a:r>
            <a:r>
              <a:rPr lang="en-GB" sz="7200" dirty="0" err="1">
                <a:effectLst/>
                <a:latin typeface="Calibri" panose="020F0502020204030204" pitchFamily="34" charset="0"/>
                <a:ea typeface="Times New Roman" panose="02020603050405020304" pitchFamily="18" charset="0"/>
                <a:cs typeface="Calibri" panose="020F0502020204030204" pitchFamily="34" charset="0"/>
              </a:rPr>
              <a:t>Plutchik</a:t>
            </a:r>
            <a:r>
              <a:rPr lang="en-GB" sz="7200" dirty="0">
                <a:effectLst/>
                <a:latin typeface="Calibri" panose="020F0502020204030204" pitchFamily="34" charset="0"/>
                <a:ea typeface="Times New Roman" panose="02020603050405020304" pitchFamily="18" charset="0"/>
                <a:cs typeface="Calibri" panose="020F0502020204030204" pitchFamily="34" charset="0"/>
              </a:rPr>
              <a:t>, ‎Henry Kellerman · 2013</a:t>
            </a:r>
            <a:endParaRPr lang="en-GB" sz="7200" dirty="0">
              <a:latin typeface="Calibri" panose="020F0502020204030204" pitchFamily="34" charset="0"/>
              <a:ea typeface="Calibri" panose="020F0502020204030204" pitchFamily="34" charset="0"/>
              <a:cs typeface="Calibri" panose="020F0502020204030204" pitchFamily="34" charset="0"/>
            </a:endParaRPr>
          </a:p>
          <a:p>
            <a:pPr marL="0" indent="0" algn="just" fontAlgn="base">
              <a:lnSpc>
                <a:spcPct val="100000"/>
              </a:lnSpc>
              <a:buNone/>
            </a:pPr>
            <a:r>
              <a:rPr lang="en-GB" sz="7200" dirty="0">
                <a:effectLst/>
                <a:latin typeface="Calibri" panose="020F0502020204030204" pitchFamily="34" charset="0"/>
                <a:ea typeface="Calibri" panose="020F0502020204030204" pitchFamily="34" charset="0"/>
                <a:cs typeface="Calibri" panose="020F0502020204030204" pitchFamily="34" charset="0"/>
              </a:rPr>
              <a:t>Green, A. (1991) Application of Jean Piaget's theory of human development for nursing children in an adult intensive therapy unit, </a:t>
            </a:r>
            <a:r>
              <a:rPr lang="en-GB" sz="7200" u="sng" dirty="0">
                <a:effectLst/>
                <a:latin typeface="Calibri" panose="020F0502020204030204" pitchFamily="34" charset="0"/>
                <a:ea typeface="Calibri" panose="020F0502020204030204" pitchFamily="34" charset="0"/>
                <a:cs typeface="Calibri" panose="020F0502020204030204" pitchFamily="34" charset="0"/>
                <a:hlinkClick r:id="rId4" tooltip="Go to Intensive Care Nursing on ScienceDirect"/>
              </a:rPr>
              <a:t>Intensive Care Nursing</a:t>
            </a:r>
            <a:r>
              <a:rPr lang="en-GB" sz="7200" dirty="0">
                <a:effectLst/>
                <a:latin typeface="Calibri" panose="020F0502020204030204" pitchFamily="34" charset="0"/>
                <a:ea typeface="Calibri" panose="020F0502020204030204" pitchFamily="34" charset="0"/>
                <a:cs typeface="Calibri" panose="020F0502020204030204" pitchFamily="34" charset="0"/>
              </a:rPr>
              <a:t>, </a:t>
            </a:r>
            <a:r>
              <a:rPr lang="en-GB" sz="7200" u="sng" dirty="0">
                <a:effectLst/>
                <a:latin typeface="Calibri" panose="020F0502020204030204" pitchFamily="34" charset="0"/>
                <a:ea typeface="Calibri" panose="020F0502020204030204" pitchFamily="34" charset="0"/>
                <a:cs typeface="Calibri" panose="020F0502020204030204" pitchFamily="34" charset="0"/>
                <a:hlinkClick r:id="rId5" tooltip="Go to table of contents for this volume/issue"/>
              </a:rPr>
              <a:t>Volume 7, Issue 4</a:t>
            </a:r>
            <a:r>
              <a:rPr lang="en-GB" sz="7200" dirty="0">
                <a:effectLst/>
                <a:latin typeface="Calibri" panose="020F0502020204030204" pitchFamily="34" charset="0"/>
                <a:ea typeface="Calibri" panose="020F0502020204030204" pitchFamily="34" charset="0"/>
                <a:cs typeface="Calibri" panose="020F0502020204030204" pitchFamily="34" charset="0"/>
              </a:rPr>
              <a:t>, Pages 236-239.</a:t>
            </a:r>
          </a:p>
          <a:p>
            <a:pPr algn="just" fontAlgn="base">
              <a:lnSpc>
                <a:spcPct val="100000"/>
              </a:lnSpc>
            </a:pPr>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marL="0" indent="0" algn="just">
              <a:lnSpc>
                <a:spcPct val="100000"/>
              </a:lnSpc>
              <a:buNone/>
            </a:pPr>
            <a:r>
              <a:rPr lang="en-GB" sz="7200" dirty="0">
                <a:effectLst/>
                <a:latin typeface="Calibri" panose="020F0502020204030204" pitchFamily="34" charset="0"/>
                <a:ea typeface="Calibri" panose="020F0502020204030204" pitchFamily="34" charset="0"/>
                <a:cs typeface="Calibri" panose="020F0502020204030204" pitchFamily="34" charset="0"/>
              </a:rPr>
              <a:t>Gillibrand, Rachel, Virginia Lam, and Victoria L. O'Donnell. </a:t>
            </a:r>
            <a:r>
              <a:rPr lang="en-GB" sz="7200" i="1" dirty="0">
                <a:effectLst/>
                <a:latin typeface="Calibri" panose="020F0502020204030204" pitchFamily="34" charset="0"/>
                <a:ea typeface="Calibri" panose="020F0502020204030204" pitchFamily="34" charset="0"/>
                <a:cs typeface="Calibri" panose="020F0502020204030204" pitchFamily="34" charset="0"/>
              </a:rPr>
              <a:t>Developmental Psychology</a:t>
            </a:r>
            <a:r>
              <a:rPr lang="en-GB" sz="7200" dirty="0">
                <a:effectLst/>
                <a:latin typeface="Calibri" panose="020F0502020204030204" pitchFamily="34" charset="0"/>
                <a:ea typeface="Calibri" panose="020F0502020204030204" pitchFamily="34" charset="0"/>
                <a:cs typeface="Calibri" panose="020F0502020204030204" pitchFamily="34" charset="0"/>
              </a:rPr>
              <a:t>. Second ed. 2016. Always Learning. Web.</a:t>
            </a:r>
            <a:r>
              <a:rPr lang="en-GB" sz="7200" u="sng" dirty="0">
                <a:effectLst/>
                <a:latin typeface="Calibri" panose="020F0502020204030204" pitchFamily="34" charset="0"/>
                <a:ea typeface="Calibri" panose="020F0502020204030204" pitchFamily="34" charset="0"/>
                <a:cs typeface="Calibri" panose="020F0502020204030204" pitchFamily="34" charset="0"/>
                <a:hlinkClick r:id="rId6"/>
              </a:rPr>
              <a:t> rsz_babies1.jpg (400×268) (parentcenterhub.org)</a:t>
            </a:r>
            <a:endParaRPr lang="en-GB" sz="7200" u="sng" dirty="0">
              <a:effectLst/>
              <a:latin typeface="Calibri" panose="020F0502020204030204" pitchFamily="34" charset="0"/>
              <a:ea typeface="Calibri" panose="020F0502020204030204" pitchFamily="34" charset="0"/>
              <a:cs typeface="Calibri" panose="020F0502020204030204" pitchFamily="34" charset="0"/>
            </a:endParaRPr>
          </a:p>
          <a:p>
            <a:pPr algn="just">
              <a:lnSpc>
                <a:spcPct val="100000"/>
              </a:lnSpc>
            </a:pPr>
            <a:endParaRPr lang="en-GB" sz="7200" dirty="0">
              <a:latin typeface="Calibri" panose="020F0502020204030204" pitchFamily="34" charset="0"/>
              <a:ea typeface="Times New Roman" panose="02020603050405020304" pitchFamily="18" charset="0"/>
              <a:cs typeface="Calibri" panose="020F0502020204030204" pitchFamily="34" charset="0"/>
            </a:endParaRPr>
          </a:p>
          <a:p>
            <a:pPr marL="0" indent="0" algn="just">
              <a:lnSpc>
                <a:spcPct val="100000"/>
              </a:lnSpc>
              <a:buNone/>
            </a:pPr>
            <a:r>
              <a:rPr lang="en-GB" sz="7200" b="0" dirty="0">
                <a:effectLst/>
                <a:latin typeface="Calibri" panose="020F0502020204030204" pitchFamily="34" charset="0"/>
                <a:cs typeface="Calibri" panose="020F0502020204030204" pitchFamily="34" charset="0"/>
              </a:rPr>
              <a:t>Infant </a:t>
            </a:r>
            <a:r>
              <a:rPr lang="en-GB" sz="7200" b="0" dirty="0" err="1">
                <a:effectLst/>
                <a:latin typeface="Calibri" panose="020F0502020204030204" pitchFamily="34" charset="0"/>
                <a:cs typeface="Calibri" panose="020F0502020204030204" pitchFamily="34" charset="0"/>
              </a:rPr>
              <a:t>behavior</a:t>
            </a:r>
            <a:r>
              <a:rPr lang="en-GB" sz="7200" b="0" dirty="0">
                <a:effectLst/>
                <a:latin typeface="Calibri" panose="020F0502020204030204" pitchFamily="34" charset="0"/>
                <a:cs typeface="Calibri" panose="020F0502020204030204" pitchFamily="34" charset="0"/>
              </a:rPr>
              <a:t> &amp; development, 2014-08, Vol.37 (3), p.276-285</a:t>
            </a:r>
            <a:r>
              <a:rPr lang="en-GB" sz="7200" dirty="0">
                <a:effectLst/>
                <a:latin typeface="Calibri" panose="020F0502020204030204" pitchFamily="34" charset="0"/>
                <a:cs typeface="Calibri" panose="020F0502020204030204" pitchFamily="34" charset="0"/>
              </a:rPr>
              <a:t>mis-LeMonda, Bornstein, &amp; </a:t>
            </a:r>
            <a:r>
              <a:rPr lang="en-GB" sz="7200" dirty="0" err="1">
                <a:effectLst/>
                <a:latin typeface="Calibri" panose="020F0502020204030204" pitchFamily="34" charset="0"/>
                <a:cs typeface="Calibri" panose="020F0502020204030204" pitchFamily="34" charset="0"/>
              </a:rPr>
              <a:t>Baumwell</a:t>
            </a:r>
            <a:r>
              <a:rPr lang="en-GB" sz="7200" dirty="0">
                <a:effectLst/>
                <a:latin typeface="Calibri" panose="020F0502020204030204" pitchFamily="34" charset="0"/>
                <a:cs typeface="Calibri" panose="020F0502020204030204" pitchFamily="34" charset="0"/>
              </a:rPr>
              <a:t>, 2001...</a:t>
            </a:r>
            <a:endParaRPr lang="en-GB" sz="7200" b="0" dirty="0">
              <a:effectLst/>
              <a:latin typeface="Calibri" panose="020F0502020204030204" pitchFamily="34" charset="0"/>
              <a:cs typeface="Calibri" panose="020F0502020204030204" pitchFamily="34" charset="0"/>
            </a:endParaRPr>
          </a:p>
          <a:p>
            <a:pPr marL="0" indent="0" algn="just">
              <a:lnSpc>
                <a:spcPct val="100000"/>
              </a:lnSpc>
              <a:buNone/>
            </a:pPr>
            <a:r>
              <a:rPr lang="en-GB" sz="7200" dirty="0">
                <a:effectLst/>
                <a:latin typeface="Calibri" panose="020F0502020204030204" pitchFamily="34" charset="0"/>
                <a:cs typeface="Calibri" panose="020F0502020204030204" pitchFamily="34" charset="0"/>
              </a:rPr>
              <a:t> ...’ social, cognitive, and language development (Lamb, Bornstein, &amp; Teti, 2002; Ta</a:t>
            </a:r>
            <a:r>
              <a:rPr lang="en-GB" sz="7200" dirty="0">
                <a:effectLst/>
                <a:latin typeface="Calibri" panose="020F0502020204030204" pitchFamily="34" charset="0"/>
                <a:ea typeface="Calibri" panose="020F0502020204030204" pitchFamily="34" charset="0"/>
                <a:cs typeface="Calibri" panose="020F0502020204030204" pitchFamily="34" charset="0"/>
              </a:rPr>
              <a:t> </a:t>
            </a:r>
          </a:p>
          <a:p>
            <a:pPr marL="0" indent="0" algn="just">
              <a:lnSpc>
                <a:spcPct val="100000"/>
              </a:lnSpc>
              <a:spcAft>
                <a:spcPts val="800"/>
              </a:spcAft>
              <a:buNone/>
            </a:pPr>
            <a:br>
              <a:rPr lang="en-GB" sz="7200" u="none" strike="noStrike" dirty="0">
                <a:effectLst/>
                <a:latin typeface="Calibri" panose="020F0502020204030204" pitchFamily="34" charset="0"/>
                <a:ea typeface="Times New Roman" panose="02020603050405020304" pitchFamily="18" charset="0"/>
                <a:cs typeface="Calibri" panose="020F0502020204030204" pitchFamily="34" charset="0"/>
                <a:hlinkClick r:id="rId3"/>
              </a:rPr>
            </a:br>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a:lnSpc>
                <a:spcPct val="100000"/>
              </a:lnSpc>
            </a:pP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3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93125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0CFE9-EC1B-4196-8092-A9BC47CA662A}"/>
              </a:ext>
            </a:extLst>
          </p:cNvPr>
          <p:cNvSpPr>
            <a:spLocks noGrp="1"/>
          </p:cNvSpPr>
          <p:nvPr>
            <p:ph type="title"/>
          </p:nvPr>
        </p:nvSpPr>
        <p:spPr>
          <a:xfrm>
            <a:off x="838200" y="365125"/>
            <a:ext cx="10515600" cy="1325563"/>
          </a:xfrm>
        </p:spPr>
        <p:txBody>
          <a:bodyPr>
            <a:normAutofit/>
          </a:bodyPr>
          <a:lstStyle/>
          <a:p>
            <a:r>
              <a:rPr lang="en-GB" sz="2000" dirty="0">
                <a:latin typeface="Calibri" panose="020F0502020204030204" pitchFamily="34" charset="0"/>
                <a:cs typeface="Calibri" panose="020F0502020204030204" pitchFamily="34" charset="0"/>
              </a:rPr>
              <a:t>Reference list continued.</a:t>
            </a:r>
          </a:p>
        </p:txBody>
      </p:sp>
      <p:sp>
        <p:nvSpPr>
          <p:cNvPr id="3" name="Content Placeholder 2">
            <a:extLst>
              <a:ext uri="{FF2B5EF4-FFF2-40B4-BE49-F238E27FC236}">
                <a16:creationId xmlns:a16="http://schemas.microsoft.com/office/drawing/2014/main" id="{18CB9C2A-458E-4E5C-8134-F0544D4A1D48}"/>
              </a:ext>
            </a:extLst>
          </p:cNvPr>
          <p:cNvSpPr>
            <a:spLocks noGrp="1"/>
          </p:cNvSpPr>
          <p:nvPr>
            <p:ph idx="1"/>
          </p:nvPr>
        </p:nvSpPr>
        <p:spPr>
          <a:xfrm>
            <a:off x="838200" y="1929384"/>
            <a:ext cx="10515600" cy="4251960"/>
          </a:xfrm>
        </p:spPr>
        <p:txBody>
          <a:bodyPr>
            <a:normAutofit/>
          </a:bodyPr>
          <a:lstStyle/>
          <a:p>
            <a:pPr marL="0" indent="0" algn="just" fontAlgn="base">
              <a:buNone/>
            </a:pPr>
            <a:r>
              <a:rPr lang="en-GB" sz="1800" b="0" i="1" dirty="0">
                <a:effectLst/>
                <a:latin typeface="Calibri" panose="020F0502020204030204" pitchFamily="34" charset="0"/>
                <a:cs typeface="Calibri" panose="020F0502020204030204" pitchFamily="34" charset="0"/>
              </a:rPr>
              <a:t>Journal of Education and Practice</a:t>
            </a:r>
            <a:r>
              <a:rPr lang="en-GB" sz="1800" b="0" i="0" dirty="0">
                <a:effectLst/>
                <a:latin typeface="Calibri" panose="020F0502020204030204" pitchFamily="34" charset="0"/>
                <a:cs typeface="Calibri" panose="020F0502020204030204" pitchFamily="34" charset="0"/>
              </a:rPr>
              <a:t>, v7 n28 p72-79 2016</a:t>
            </a:r>
            <a:endParaRPr lang="en-GB" sz="1800" u="none" strike="noStrike" dirty="0">
              <a:effectLst/>
              <a:latin typeface="Calibri" panose="020F0502020204030204" pitchFamily="34" charset="0"/>
              <a:ea typeface="Times New Roman" panose="02020603050405020304" pitchFamily="18" charset="0"/>
              <a:cs typeface="Calibri" panose="020F0502020204030204" pitchFamily="34" charset="0"/>
              <a:hlinkClick r:id="rId2"/>
            </a:endParaRPr>
          </a:p>
          <a:p>
            <a:pPr marL="0" indent="0" algn="just" fontAlgn="base">
              <a:buNone/>
            </a:pPr>
            <a:r>
              <a:rPr lang="en-US" sz="1800" b="0" i="0" dirty="0">
                <a:effectLst/>
                <a:latin typeface="Calibri" panose="020F0502020204030204" pitchFamily="34" charset="0"/>
                <a:cs typeface="Calibri" panose="020F0502020204030204" pitchFamily="34" charset="0"/>
              </a:rPr>
              <a:t>loyd, C. A., &amp; Masur, E. F. (2014). Infant behaviors influence mothers’ provision of responsive and directive behaviors. </a:t>
            </a:r>
            <a:r>
              <a:rPr lang="en-US" sz="1800" b="0" i="1" dirty="0">
                <a:effectLst/>
                <a:latin typeface="Calibri" panose="020F0502020204030204" pitchFamily="34" charset="0"/>
                <a:cs typeface="Calibri" panose="020F0502020204030204" pitchFamily="34" charset="0"/>
              </a:rPr>
              <a:t>Infant Behavior &amp; Development</a:t>
            </a:r>
            <a:r>
              <a:rPr lang="en-US" sz="1800" b="0" i="0" dirty="0">
                <a:effectLst/>
                <a:latin typeface="Calibri" panose="020F0502020204030204" pitchFamily="34" charset="0"/>
                <a:cs typeface="Calibri" panose="020F0502020204030204" pitchFamily="34" charset="0"/>
              </a:rPr>
              <a:t>, </a:t>
            </a:r>
            <a:r>
              <a:rPr lang="en-US" sz="1800" b="0" i="1" dirty="0">
                <a:effectLst/>
                <a:latin typeface="Calibri" panose="020F0502020204030204" pitchFamily="34" charset="0"/>
                <a:cs typeface="Calibri" panose="020F0502020204030204" pitchFamily="34" charset="0"/>
              </a:rPr>
              <a:t>37</a:t>
            </a:r>
            <a:r>
              <a:rPr lang="en-US" sz="1800" b="0" i="0" dirty="0">
                <a:effectLst/>
                <a:latin typeface="Calibri" panose="020F0502020204030204" pitchFamily="34" charset="0"/>
                <a:cs typeface="Calibri" panose="020F0502020204030204" pitchFamily="34" charset="0"/>
              </a:rPr>
              <a:t>(3), 276–285. https://doi.org/10.1016/j.infbeh.2014.04.004</a:t>
            </a:r>
            <a:endParaRPr lang="en-GB" sz="18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166804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E1F07-8B2B-411E-83CF-AE6F6EF6C11B}"/>
              </a:ext>
            </a:extLst>
          </p:cNvPr>
          <p:cNvSpPr>
            <a:spLocks noGrp="1"/>
          </p:cNvSpPr>
          <p:nvPr>
            <p:ph type="title"/>
          </p:nvPr>
        </p:nvSpPr>
        <p:spPr/>
        <p:txBody>
          <a:bodyPr>
            <a:normAutofit/>
          </a:bodyPr>
          <a:lstStyle/>
          <a:p>
            <a:r>
              <a:rPr lang="en-GB" sz="1800" dirty="0">
                <a:latin typeface="Calibri" panose="020F0502020204030204" pitchFamily="34" charset="0"/>
                <a:cs typeface="Calibri" panose="020F0502020204030204" pitchFamily="34" charset="0"/>
              </a:rPr>
              <a:t>Speaker notes</a:t>
            </a:r>
          </a:p>
        </p:txBody>
      </p:sp>
      <p:sp>
        <p:nvSpPr>
          <p:cNvPr id="3" name="Content Placeholder 2">
            <a:extLst>
              <a:ext uri="{FF2B5EF4-FFF2-40B4-BE49-F238E27FC236}">
                <a16:creationId xmlns:a16="http://schemas.microsoft.com/office/drawing/2014/main" id="{E3875945-7E52-47F8-A0F6-D7C16AD5A75E}"/>
              </a:ext>
            </a:extLst>
          </p:cNvPr>
          <p:cNvSpPr>
            <a:spLocks noGrp="1"/>
          </p:cNvSpPr>
          <p:nvPr>
            <p:ph idx="1"/>
          </p:nvPr>
        </p:nvSpPr>
        <p:spPr>
          <a:xfrm>
            <a:off x="838200" y="1828801"/>
            <a:ext cx="10515600" cy="4871802"/>
          </a:xfrm>
        </p:spPr>
        <p:txBody>
          <a:bodyPr>
            <a:normAutofit fontScale="25000" lnSpcReduction="20000"/>
          </a:bodyPr>
          <a:lstStyle/>
          <a:p>
            <a:pPr algn="just">
              <a:lnSpc>
                <a:spcPct val="107000"/>
              </a:lnSpc>
              <a:spcAft>
                <a:spcPts val="800"/>
              </a:spcAft>
            </a:pPr>
            <a:r>
              <a:rPr lang="en-US" sz="6400" b="1" dirty="0">
                <a:effectLst/>
                <a:latin typeface="Calibri" panose="020F0502020204030204" pitchFamily="34" charset="0"/>
                <a:ea typeface="Calibri" panose="020F0502020204030204" pitchFamily="34" charset="0"/>
                <a:cs typeface="Times New Roman" panose="02020603050405020304" pitchFamily="18" charset="0"/>
              </a:rPr>
              <a:t>Slide 2: infancy 0-2</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6400" dirty="0">
                <a:effectLst/>
                <a:latin typeface="Calibri" panose="020F0502020204030204" pitchFamily="34" charset="0"/>
                <a:ea typeface="Calibri" panose="020F0502020204030204" pitchFamily="34" charset="0"/>
                <a:cs typeface="Times New Roman" panose="02020603050405020304" pitchFamily="18" charset="0"/>
              </a:rPr>
              <a:t>Infancy in human being is the beginning of life from birth up to the age of 2 which is just a portion of the human fundamental expectation.</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6400" b="1" dirty="0">
                <a:effectLst/>
                <a:latin typeface="Calibri" panose="020F0502020204030204" pitchFamily="34" charset="0"/>
                <a:ea typeface="Calibri" panose="020F0502020204030204" pitchFamily="34" charset="0"/>
                <a:cs typeface="Times New Roman" panose="02020603050405020304" pitchFamily="18" charset="0"/>
              </a:rPr>
              <a:t>Slide 3: introductory</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10000"/>
              </a:lnSpc>
              <a:spcAft>
                <a:spcPts val="800"/>
              </a:spcAft>
              <a:buNone/>
            </a:pPr>
            <a:r>
              <a:rPr lang="en-GB" sz="64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purpose of this presentation is to concentrate on the theoretical perspective that is linked to developmental psychology which want to understand the growth of an infant and how they progress.</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10000"/>
              </a:lnSpc>
              <a:spcAft>
                <a:spcPts val="800"/>
              </a:spcAft>
              <a:buNone/>
            </a:pPr>
            <a:r>
              <a:rPr lang="en-GB" sz="64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Slide 4: Cognition, emotion, and behaviour pattern of infancy.</a:t>
            </a:r>
          </a:p>
          <a:p>
            <a:pPr marL="0" indent="0" algn="just">
              <a:lnSpc>
                <a:spcPct val="110000"/>
              </a:lnSpc>
              <a:spcAft>
                <a:spcPts val="800"/>
              </a:spcAft>
              <a:buNone/>
            </a:pPr>
            <a:r>
              <a:rPr lang="en-GB" sz="6400" b="1" kern="12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US" sz="6400" dirty="0">
                <a:effectLst/>
                <a:latin typeface="Calibri" panose="020F0502020204030204" pitchFamily="34" charset="0"/>
                <a:ea typeface="Calibri" panose="020F0502020204030204" pitchFamily="34" charset="0"/>
                <a:cs typeface="Times New Roman" panose="02020603050405020304" pitchFamily="18" charset="0"/>
              </a:rPr>
              <a:t>Cognition, emotion, and behavior patterns of an infant. Their cognition is how they acquire and use their knowledge which contains a lot of mental skills. Their emotions are expressed based on how they feel. What they do when they are happy or sad and how they communicate their feelings. By the time they are 7 to 12 months they begin to crawl, stand up and hold on to things to walk, they put things in their mouth.</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6400" b="1" dirty="0">
                <a:effectLst/>
                <a:latin typeface="Calibri" panose="020F0502020204030204" pitchFamily="34" charset="0"/>
                <a:ea typeface="Calibri" panose="020F0502020204030204" pitchFamily="34" charset="0"/>
                <a:cs typeface="Times New Roman" panose="02020603050405020304" pitchFamily="18" charset="0"/>
              </a:rPr>
              <a:t>Slide 5-6 Piaget’s cognitive development theory.</a:t>
            </a:r>
            <a:r>
              <a:rPr lang="en-GB" sz="6400" b="1" dirty="0">
                <a:latin typeface="Calibri" panose="020F0502020204030204" pitchFamily="34" charset="0"/>
                <a:ea typeface="Calibri" panose="020F0502020204030204" pitchFamily="34" charset="0"/>
                <a:cs typeface="Times New Roman" panose="02020603050405020304" pitchFamily="18" charset="0"/>
              </a:rPr>
              <a:t> </a:t>
            </a:r>
          </a:p>
          <a:p>
            <a:pPr marL="0" indent="0" algn="just">
              <a:lnSpc>
                <a:spcPct val="107000"/>
              </a:lnSpc>
              <a:spcAft>
                <a:spcPts val="800"/>
              </a:spcAft>
              <a:buNone/>
            </a:pPr>
            <a:r>
              <a:rPr lang="en-US" sz="6400" dirty="0">
                <a:effectLst/>
                <a:latin typeface="Calibri" panose="020F0502020204030204" pitchFamily="34" charset="0"/>
                <a:ea typeface="Calibri" panose="020F0502020204030204" pitchFamily="34" charset="0"/>
                <a:cs typeface="Times New Roman" panose="02020603050405020304" pitchFamily="18" charset="0"/>
              </a:rPr>
              <a:t>Slide 5 explains Piaget’s four stages of cognitive development theory, which explains different stages of human development. They are sensorimotor which is 0-2 years pre-operational 2-6 years, Concrete operational 7-11years and finally 12+ which is the formal operational.</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60472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EDA0E-41E0-4D87-AD8C-C87E6FED380B}"/>
              </a:ext>
            </a:extLst>
          </p:cNvPr>
          <p:cNvSpPr>
            <a:spLocks noGrp="1"/>
          </p:cNvSpPr>
          <p:nvPr>
            <p:ph type="title"/>
          </p:nvPr>
        </p:nvSpPr>
        <p:spPr/>
        <p:txBody>
          <a:bodyPr>
            <a:normAutofit/>
          </a:bodyPr>
          <a:lstStyle/>
          <a:p>
            <a:r>
              <a:rPr lang="en-GB" sz="2000" dirty="0">
                <a:latin typeface="Calibri" panose="020F0502020204030204" pitchFamily="34" charset="0"/>
                <a:cs typeface="Calibri" panose="020F0502020204030204" pitchFamily="34" charset="0"/>
              </a:rPr>
              <a:t>Speaker notes continued.</a:t>
            </a:r>
          </a:p>
        </p:txBody>
      </p:sp>
      <p:sp>
        <p:nvSpPr>
          <p:cNvPr id="3" name="Content Placeholder 2">
            <a:extLst>
              <a:ext uri="{FF2B5EF4-FFF2-40B4-BE49-F238E27FC236}">
                <a16:creationId xmlns:a16="http://schemas.microsoft.com/office/drawing/2014/main" id="{DA8BED6A-A774-434E-B2E9-42EFB9CF2275}"/>
              </a:ext>
            </a:extLst>
          </p:cNvPr>
          <p:cNvSpPr>
            <a:spLocks noGrp="1"/>
          </p:cNvSpPr>
          <p:nvPr>
            <p:ph idx="1"/>
          </p:nvPr>
        </p:nvSpPr>
        <p:spPr>
          <a:xfrm>
            <a:off x="838200" y="1690688"/>
            <a:ext cx="10515600" cy="5167312"/>
          </a:xfrm>
        </p:spPr>
        <p:txBody>
          <a:bodyPr>
            <a:normAutofit fontScale="85000" lnSpcReduction="10000"/>
          </a:bodyPr>
          <a:lstStyle/>
          <a:p>
            <a:pPr algn="just">
              <a:lnSpc>
                <a:spcPct val="107000"/>
              </a:lnSpc>
              <a:spcAft>
                <a:spcPts val="800"/>
              </a:spcAft>
            </a:pPr>
            <a:r>
              <a:rPr lang="en-US" sz="1900" b="1" dirty="0">
                <a:effectLst/>
                <a:latin typeface="Calibri" panose="020F0502020204030204" pitchFamily="34" charset="0"/>
                <a:ea typeface="Calibri" panose="020F0502020204030204" pitchFamily="34" charset="0"/>
                <a:cs typeface="Times New Roman" panose="02020603050405020304" pitchFamily="18" charset="0"/>
              </a:rPr>
              <a:t>Slide 7: Rational</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1900" dirty="0">
                <a:effectLst/>
                <a:latin typeface="Calibri" panose="020F0502020204030204" pitchFamily="34" charset="0"/>
                <a:ea typeface="Calibri" panose="020F0502020204030204" pitchFamily="34" charset="0"/>
                <a:cs typeface="Times New Roman" panose="02020603050405020304" pitchFamily="18" charset="0"/>
              </a:rPr>
              <a:t>Having knowledge and understanding of Piaget’s cognitive development theory is beneficial to nurses working in health and social care caring for 0-2 years because they will be able to assess whether the child is developing the way he should.</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1900" dirty="0">
                <a:effectLst/>
                <a:latin typeface="Calibri" panose="020F0502020204030204" pitchFamily="34" charset="0"/>
                <a:ea typeface="Calibri" panose="020F0502020204030204" pitchFamily="34" charset="0"/>
                <a:cs typeface="Times New Roman" panose="02020603050405020304" pitchFamily="18" charset="0"/>
              </a:rPr>
              <a:t>Piaget’s developmental theory provides an environment to support children from 0-2 years can make use of social interactions.</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900" b="1" dirty="0">
                <a:effectLst/>
                <a:latin typeface="Calibri" panose="020F0502020204030204" pitchFamily="34" charset="0"/>
                <a:ea typeface="Calibri" panose="020F0502020204030204" pitchFamily="34" charset="0"/>
                <a:cs typeface="Times New Roman" panose="02020603050405020304" pitchFamily="18" charset="0"/>
              </a:rPr>
              <a:t>Slide 8: How the theory is applied in Health Care Practice.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1900" dirty="0">
                <a:effectLst/>
                <a:latin typeface="Calibri" panose="020F0502020204030204" pitchFamily="34" charset="0"/>
                <a:ea typeface="Calibri" panose="020F0502020204030204" pitchFamily="34" charset="0"/>
                <a:cs typeface="Times New Roman" panose="02020603050405020304" pitchFamily="18" charset="0"/>
              </a:rPr>
              <a:t>Piaget’s theory can be applied in health care practice in the nursey settings through play it contributes to infants’ cognitive development by playing with educational toys enable them to think out of the box. Play has a significant role in an infant’s ability to imagine how things work and try to be creative.</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900" b="1" dirty="0">
                <a:effectLst/>
                <a:latin typeface="Calibri" panose="020F0502020204030204" pitchFamily="34" charset="0"/>
                <a:ea typeface="Calibri" panose="020F0502020204030204" pitchFamily="34" charset="0"/>
                <a:cs typeface="Times New Roman" panose="02020603050405020304" pitchFamily="18" charset="0"/>
              </a:rPr>
              <a:t>Slide 9: Conclusion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10000"/>
              </a:lnSpc>
              <a:spcAft>
                <a:spcPts val="800"/>
              </a:spcAft>
              <a:buNone/>
            </a:pPr>
            <a:r>
              <a:rPr lang="en-GB" sz="19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 conclusion, relating theory to developmental psychology in health and social care settings is important  in infancy it gives you the ability to understand the cognition, emotion and behaviour patterns of an infant.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10000"/>
              </a:lnSpc>
              <a:spcAft>
                <a:spcPts val="800"/>
              </a:spcAft>
              <a:buNone/>
            </a:pPr>
            <a:r>
              <a:rPr lang="en-GB" sz="19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Piaget’s four stage of cognitive development theory is important because he is one of the influential figure in the study of child development.</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640245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969</TotalTime>
  <Words>1722</Words>
  <Application>Microsoft Office PowerPoint</Application>
  <PresentationFormat>Widescreen</PresentationFormat>
  <Paragraphs>90</Paragraphs>
  <Slides>13</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Cambria</vt:lpstr>
      <vt:lpstr>The Hand Bold</vt:lpstr>
      <vt:lpstr>The Serif Hand Black</vt:lpstr>
      <vt:lpstr>SketchyVTI</vt:lpstr>
      <vt:lpstr>Psychology for Health and Social Care BMHP 4003 Assessment Component 1 Task: 1 Group Presentation</vt:lpstr>
      <vt:lpstr>Infancy 0-2 infancy in human is an establish life span from birth to the age of 2years, and that is just a tiny percentage of the ordinary person life expectancy(Lamb Bornstein &amp; Teti 2002). </vt:lpstr>
      <vt:lpstr>introduction</vt:lpstr>
      <vt:lpstr>Discussion of human Cognition, emotion and behaviour patterns of Infancy.</vt:lpstr>
      <vt:lpstr>Fig. 1.0 pp slide lesson 2. Piaget’s four stages of cognitive development theory.</vt:lpstr>
      <vt:lpstr>Fig.1.0 (pp slide lesson 2). Piaget’s four stages of cognitive developments theory continued. </vt:lpstr>
      <vt:lpstr>Rational</vt:lpstr>
      <vt:lpstr>How the theory is applied in Health Care practice.</vt:lpstr>
      <vt:lpstr>Conclusion </vt:lpstr>
      <vt:lpstr>References </vt:lpstr>
      <vt:lpstr>Reference list continued.</vt:lpstr>
      <vt:lpstr>Speaker notes</vt:lpstr>
      <vt:lpstr>Speaker notes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 Cuffie</dc:creator>
  <cp:lastModifiedBy>Elizabeth Cuffie</cp:lastModifiedBy>
  <cp:revision>2</cp:revision>
  <dcterms:created xsi:type="dcterms:W3CDTF">2021-08-24T05:24:38Z</dcterms:created>
  <dcterms:modified xsi:type="dcterms:W3CDTF">2021-09-08T13:01:25Z</dcterms:modified>
</cp:coreProperties>
</file>