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78" r:id="rId3"/>
    <p:sldId id="279" r:id="rId4"/>
    <p:sldId id="280" r:id="rId5"/>
    <p:sldId id="267" r:id="rId6"/>
    <p:sldId id="281" r:id="rId7"/>
    <p:sldId id="282" r:id="rId8"/>
    <p:sldId id="283" r:id="rId9"/>
    <p:sldId id="286" r:id="rId10"/>
    <p:sldId id="284" r:id="rId11"/>
    <p:sldId id="285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3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BMSK5004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99592" y="1196752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Session 1-Introduction to the Module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88E7F-BB1F-3148-94E7-F5232D24A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FBE4D-0674-8544-AECC-CAE6031F6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To develop the understanding and ability to manage projects within the workplace.</a:t>
            </a:r>
          </a:p>
          <a:p>
            <a:r>
              <a:rPr lang="en-US" dirty="0"/>
              <a:t>To develop knowledge and understanding of project management tools &amp; techniques.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D3E8A-B72A-2640-90AB-F936B4B14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3073C3-C807-B249-AF3A-7B1C431DD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0396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E8603-C420-4441-8227-BE82750C8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4574B-0750-2C46-BD79-A2C169E3A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sz="2400" b="1" i="1" dirty="0"/>
              <a:t>Upon the successful completion of this module, the student should be able to demonstrate the ability to: </a:t>
            </a:r>
          </a:p>
          <a:p>
            <a:pPr lvl="1"/>
            <a:r>
              <a:rPr lang="en-GB" dirty="0"/>
              <a:t>critically assess the usefulness of project management tools and techniques for managing a project within an organisation; </a:t>
            </a:r>
          </a:p>
          <a:p>
            <a:pPr lvl="1"/>
            <a:r>
              <a:rPr lang="en-GB" dirty="0"/>
              <a:t>plan the implementation of a project of appropriate complexity within a workplace; </a:t>
            </a:r>
          </a:p>
          <a:p>
            <a:pPr lvl="1"/>
            <a:r>
              <a:rPr lang="en-GB" dirty="0"/>
              <a:t>critically evaluate their ability to manage a project.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92453-FA48-F84E-A1D0-EAC93BF79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93421-5751-034C-B0F0-891B5C50C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692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A0698-8B24-2B42-865A-501209BA9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35039-9E90-D449-937D-751E5951B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390957"/>
            <a:ext cx="8229600" cy="3917032"/>
          </a:xfrm>
        </p:spPr>
        <p:txBody>
          <a:bodyPr/>
          <a:lstStyle/>
          <a:p>
            <a:r>
              <a:rPr lang="en-GB" sz="2000" dirty="0"/>
              <a:t>Project sponsors, stakeholders and scope. </a:t>
            </a:r>
          </a:p>
          <a:p>
            <a:r>
              <a:rPr lang="en-GB" sz="2000" dirty="0"/>
              <a:t>Tools &amp; techniques of project management. </a:t>
            </a:r>
          </a:p>
          <a:p>
            <a:r>
              <a:rPr lang="en-GB" sz="2000" dirty="0"/>
              <a:t>Project communication methods. </a:t>
            </a:r>
          </a:p>
          <a:p>
            <a:r>
              <a:rPr lang="en-GB" sz="2000" dirty="0"/>
              <a:t>Benefits of project management. </a:t>
            </a:r>
          </a:p>
          <a:p>
            <a:r>
              <a:rPr lang="en-GB" sz="2000" dirty="0"/>
              <a:t>Characteristics of project managers. </a:t>
            </a:r>
          </a:p>
          <a:p>
            <a:r>
              <a:rPr lang="en-GB" sz="2000" dirty="0"/>
              <a:t>Organisational structures to support projects. </a:t>
            </a:r>
          </a:p>
          <a:p>
            <a:r>
              <a:rPr lang="en-GB" sz="2000" dirty="0"/>
              <a:t>Types of project; the project life cycle, PRINCE2. </a:t>
            </a:r>
          </a:p>
          <a:p>
            <a:r>
              <a:rPr lang="en-GB" sz="2000" dirty="0"/>
              <a:t>Risk management techniques. </a:t>
            </a:r>
          </a:p>
          <a:p>
            <a:r>
              <a:rPr lang="en-GB" sz="2000" dirty="0"/>
              <a:t>Appreciation of soft skills e.g. leadership, management and communication </a:t>
            </a:r>
          </a:p>
          <a:p>
            <a:r>
              <a:rPr lang="en-GB" sz="2000" dirty="0"/>
              <a:t> Stakeholder analysis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9F083-2AF2-524D-98D2-63B45C7D3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A3264-3C87-6F41-AD75-B0ABC7F58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213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026">
            <a:extLst>
              <a:ext uri="{FF2B5EF4-FFF2-40B4-BE49-F238E27FC236}">
                <a16:creationId xmlns:a16="http://schemas.microsoft.com/office/drawing/2014/main" id="{A542E783-8F49-FA47-A35F-3B515393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Teaching and 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DB35433F-1592-204F-A8F5-2A2F0EBAE36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300" b="1" dirty="0"/>
              <a:t>Mixture of:</a:t>
            </a:r>
          </a:p>
          <a:p>
            <a:pPr lvl="1"/>
            <a:r>
              <a:rPr lang="en-GB" altLang="en-US" dirty="0"/>
              <a:t>Lectures</a:t>
            </a:r>
          </a:p>
          <a:p>
            <a:pPr lvl="1"/>
            <a:r>
              <a:rPr lang="en-GB" altLang="en-US" dirty="0"/>
              <a:t>Seminars</a:t>
            </a:r>
          </a:p>
          <a:p>
            <a:pPr lvl="1"/>
            <a:r>
              <a:rPr lang="en-GB" altLang="en-US" dirty="0"/>
              <a:t>Discussions </a:t>
            </a:r>
          </a:p>
          <a:p>
            <a:pPr lvl="1"/>
            <a:r>
              <a:rPr lang="en-GB" altLang="en-US" dirty="0"/>
              <a:t>Group work</a:t>
            </a:r>
          </a:p>
          <a:p>
            <a:pPr lvl="1"/>
            <a:r>
              <a:rPr lang="en-GB" altLang="en-US" dirty="0"/>
              <a:t>Pair work</a:t>
            </a:r>
          </a:p>
          <a:p>
            <a:pPr lvl="1"/>
            <a:r>
              <a:rPr lang="en-GB" altLang="en-US" dirty="0"/>
              <a:t>Case studies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CCACF-EB8D-8F4B-8D92-00DDBB7D9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1656737"/>
            <a:ext cx="1368152" cy="1368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109104-7802-B645-80D8-083BF35BA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1920113"/>
            <a:ext cx="1879600" cy="1079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356B60-92BB-E747-969F-ECA5EF9A81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128" y="3490813"/>
            <a:ext cx="1651000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7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F66D3-3718-4E42-AFB8-FAC4EFB5A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Virtual Class Room Etiquette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88E65D-0726-D647-BB9C-5E4FCEBE6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8753" y="1482786"/>
            <a:ext cx="4038600" cy="3989040"/>
          </a:xfrm>
        </p:spPr>
        <p:txBody>
          <a:bodyPr/>
          <a:lstStyle/>
          <a:p>
            <a:r>
              <a:rPr lang="en-US" dirty="0"/>
              <a:t>Join the Virtual class room (VCR) as per your scheduled class,</a:t>
            </a:r>
          </a:p>
          <a:p>
            <a:r>
              <a:rPr lang="en-US" dirty="0"/>
              <a:t>Join the VCR with </a:t>
            </a:r>
            <a:r>
              <a:rPr lang="en-US" b="1" dirty="0"/>
              <a:t>your camera and microphone switched off </a:t>
            </a:r>
            <a:r>
              <a:rPr lang="en-US" dirty="0"/>
              <a:t>and wait for the Lecturer’s instructions</a:t>
            </a:r>
            <a:endParaRPr lang="en-US" b="1" dirty="0"/>
          </a:p>
          <a:p>
            <a:endParaRPr lang="en-US" b="1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A71451-ECB1-6049-AF0B-14B2B848C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E8665E-D750-354B-9D90-D27D1AAEEE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72563E-F0AA-5044-9683-7A14EF978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5404" y="3477306"/>
            <a:ext cx="3389513" cy="19057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EE5E6A-6B10-7B4F-8DBF-EAAFC14B6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1591177"/>
            <a:ext cx="3426853" cy="174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115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9484-8F5A-3445-A4B0-4CB14B9B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</p:spPr>
        <p:txBody>
          <a:bodyPr/>
          <a:lstStyle/>
          <a:p>
            <a:r>
              <a:rPr lang="en-US" sz="2800" b="1" dirty="0"/>
              <a:t>How to ask questions in the Virtual Class Room?</a:t>
            </a:r>
            <a:br>
              <a:rPr lang="en-US" sz="3600" b="1" dirty="0"/>
            </a:br>
            <a:endParaRPr lang="en-US" sz="36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4A077DF-42AA-5344-8C1A-911C900CE7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92292"/>
            <a:ext cx="3528392" cy="2063304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A067A-B804-3D48-B42B-F95E2F8EE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F4E1C-DEFD-5846-A328-65361F635A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7690CBC-6E1B-5444-9C72-8E065A14FB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804" y="1660500"/>
            <a:ext cx="3995871" cy="206330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A5618C3-33CD-614A-AE8A-250EBD82F38A}"/>
              </a:ext>
            </a:extLst>
          </p:cNvPr>
          <p:cNvSpPr txBox="1"/>
          <p:nvPr/>
        </p:nvSpPr>
        <p:spPr>
          <a:xfrm>
            <a:off x="1222375" y="1088807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Raise hand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CD900C-255A-5E41-8028-CCD3CAE48AAD}"/>
              </a:ext>
            </a:extLst>
          </p:cNvPr>
          <p:cNvSpPr txBox="1"/>
          <p:nvPr/>
        </p:nvSpPr>
        <p:spPr>
          <a:xfrm>
            <a:off x="5271199" y="1169650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Send a chat message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1D41DF7-0735-F844-B6FB-D0550DD12B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00" y="3723804"/>
            <a:ext cx="3251200" cy="19685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EAEC815-0F08-5F47-8B35-A30926B3C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33" y="1660500"/>
            <a:ext cx="836196" cy="83619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BC31C32-157C-D847-8D9F-155839B845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8304" y="1748526"/>
            <a:ext cx="912283" cy="74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45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68EE8D-BE42-8247-B024-A7EC27DAA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Virtual Class Room Activities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B856AA4-61CB-CC41-9D2E-659820D8FE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65177" y="4211139"/>
            <a:ext cx="2613646" cy="137071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8E6EE-5305-7448-A617-7903200D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6C96B-DD63-2D4E-84EE-62F1E637F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8E8C2F2-71DE-5E46-8FA2-AEC03737E0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04864"/>
            <a:ext cx="2952328" cy="18894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F1B724-1B4C-9645-9E41-46634C70DD60}"/>
              </a:ext>
            </a:extLst>
          </p:cNvPr>
          <p:cNvSpPr txBox="1"/>
          <p:nvPr/>
        </p:nvSpPr>
        <p:spPr>
          <a:xfrm>
            <a:off x="852632" y="171874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Individual Assignments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522707-FCB5-C74F-875F-D7C8F16B6CEE}"/>
              </a:ext>
            </a:extLst>
          </p:cNvPr>
          <p:cNvSpPr txBox="1"/>
          <p:nvPr/>
        </p:nvSpPr>
        <p:spPr>
          <a:xfrm>
            <a:off x="4932040" y="1771547"/>
            <a:ext cx="375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Group tasks in Breakout rooms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E359E6-87D2-6042-98BA-3FDD8ADA0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2169915"/>
            <a:ext cx="2952328" cy="192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18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1180E-9A4D-E745-9C28-146DFFA74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055"/>
            <a:ext cx="8229600" cy="431629"/>
          </a:xfrm>
        </p:spPr>
        <p:txBody>
          <a:bodyPr/>
          <a:lstStyle/>
          <a:p>
            <a:r>
              <a:rPr lang="en-US" dirty="0"/>
              <a:t>Signposting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639E3-804E-3B46-A9ED-1DD0A3A88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80704"/>
            <a:ext cx="8229600" cy="4436527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Raise hand to talk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C936A-2EF0-4C4C-B512-6EB085C53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3C37B6-5887-A844-BA92-021CB476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2DCAA4-19D3-6A4E-B1B8-51DF08810D0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2816"/>
            <a:ext cx="2304256" cy="14401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D1A6C7-40E8-CF42-BF7B-84F29FB35E8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772816"/>
            <a:ext cx="2156897" cy="14401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D23A39-AB63-7D44-8A9D-4A28585857D9}"/>
              </a:ext>
            </a:extLst>
          </p:cNvPr>
          <p:cNvSpPr txBox="1"/>
          <p:nvPr/>
        </p:nvSpPr>
        <p:spPr>
          <a:xfrm>
            <a:off x="5252299" y="1278099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Send a chat message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AE359E6-87D2-6042-98BA-3FDD8ADA0A3A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203848" y="4077072"/>
            <a:ext cx="2160240" cy="15121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FEC3C0-6AC5-CE4A-9B76-9391CE53750E}"/>
              </a:ext>
            </a:extLst>
          </p:cNvPr>
          <p:cNvSpPr txBox="1"/>
          <p:nvPr/>
        </p:nvSpPr>
        <p:spPr>
          <a:xfrm>
            <a:off x="3171344" y="3635731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Breakout room task</a:t>
            </a:r>
          </a:p>
        </p:txBody>
      </p:sp>
    </p:spTree>
    <p:extLst>
      <p:ext uri="{BB962C8B-B14F-4D97-AF65-F5344CB8AC3E}">
        <p14:creationId xmlns:p14="http://schemas.microsoft.com/office/powerpoint/2010/main" val="2880588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7C58-8FC6-414F-AADF-8F37592C3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/>
              <a:t>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4135-7543-6B40-982A-EFDEBB8F0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12383-315F-3E4E-ADF1-CE68264BBC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2F4F2-9418-C847-ADB2-E2A494F8D00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67922" y="1647586"/>
            <a:ext cx="8229600" cy="3916363"/>
          </a:xfrm>
        </p:spPr>
        <p:txBody>
          <a:bodyPr/>
          <a:lstStyle/>
          <a:p>
            <a:pPr marL="0" indent="0">
              <a:buNone/>
            </a:pPr>
            <a:endParaRPr lang="en-US" b="1" u="sng" dirty="0"/>
          </a:p>
          <a:p>
            <a:pPr marL="0" indent="0">
              <a:buNone/>
            </a:pPr>
            <a:r>
              <a:rPr lang="en-US" b="1" u="sng" dirty="0"/>
              <a:t>Coursework -100%</a:t>
            </a:r>
          </a:p>
          <a:p>
            <a:pPr marL="0" indent="0">
              <a:buNone/>
            </a:pPr>
            <a:r>
              <a:rPr lang="en-US" dirty="0"/>
              <a:t>Word count: 4000 -5000 words</a:t>
            </a:r>
          </a:p>
          <a:p>
            <a:pPr marL="0" indent="0" algn="ctr">
              <a:buNone/>
            </a:pPr>
            <a:endParaRPr lang="en-US" b="1" dirty="0"/>
          </a:p>
          <a:p>
            <a:pPr marL="0" indent="0" algn="ctr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800" b="1" i="1" dirty="0"/>
              <a:t>For more details; a workshop on the coursework is scheduled for week 3.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030387-A474-6249-994C-BCCAF943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7" y="1647586"/>
            <a:ext cx="2563220" cy="242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258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06325-5B31-7B4E-94D3-B62FD2773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9467E-D304-CB4D-82BE-23ADB165C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4" y="166469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b="1" i="1" dirty="0"/>
              <a:t>Please raise your hand or send a chat message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2D1D-9BDA-9E41-BD5C-CD1AB9240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88AED-1301-814F-9373-E44CE9A8D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987181-6FF6-5048-A9B3-A75D7224D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478597"/>
            <a:ext cx="2704748" cy="21602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81D026-6AB4-3A42-B4DB-DF8990D8C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1" y="2472205"/>
            <a:ext cx="2448273" cy="216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9680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2416</TotalTime>
  <Words>314</Words>
  <Application>Microsoft Macintosh PowerPoint</Application>
  <PresentationFormat>On-screen Show (4:3)</PresentationFormat>
  <Paragraphs>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 3</vt:lpstr>
      <vt:lpstr>20140311PresentationUWTSDTemplate</vt:lpstr>
      <vt:lpstr>BMSK5004</vt:lpstr>
      <vt:lpstr>Module Aims</vt:lpstr>
      <vt:lpstr>Learning Outcomes</vt:lpstr>
      <vt:lpstr>CONTENTS</vt:lpstr>
      <vt:lpstr>Teaching and Learning</vt:lpstr>
      <vt:lpstr>Virtual Class Room Etiquette</vt:lpstr>
      <vt:lpstr>How to ask questions in the Virtual Class Room? </vt:lpstr>
      <vt:lpstr>Virtual Class Room Activities </vt:lpstr>
      <vt:lpstr>Signposting</vt:lpstr>
      <vt:lpstr>Assessment </vt:lpstr>
      <vt:lpstr>ANY QUESTIONS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132</cp:revision>
  <cp:lastPrinted>2018-07-09T15:27:01Z</cp:lastPrinted>
  <dcterms:created xsi:type="dcterms:W3CDTF">2002-10-07T19:43:58Z</dcterms:created>
  <dcterms:modified xsi:type="dcterms:W3CDTF">2020-06-04T18:36:26Z</dcterms:modified>
</cp:coreProperties>
</file>