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08" r:id="rId6"/>
    <p:sldId id="310" r:id="rId7"/>
    <p:sldId id="309" r:id="rId8"/>
    <p:sldId id="314" r:id="rId9"/>
    <p:sldId id="311" r:id="rId10"/>
    <p:sldId id="315" r:id="rId11"/>
    <p:sldId id="312" r:id="rId12"/>
    <p:sldId id="31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19" autoAdjust="0"/>
  </p:normalViewPr>
  <p:slideViewPr>
    <p:cSldViewPr snapToGrid="0">
      <p:cViewPr varScale="1">
        <p:scale>
          <a:sx n="64" d="100"/>
          <a:sy n="64" d="100"/>
        </p:scale>
        <p:origin x="90"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tableStyles" Target="tableStyles.xml" /><Relationship Id="rId2" Type="http://schemas.openxmlformats.org/officeDocument/2006/relationships/customXml" Target="../customXml/item2.xml" /><Relationship Id="rId16"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viewProps" Target="viewProps.xml" /><Relationship Id="rId10" Type="http://schemas.openxmlformats.org/officeDocument/2006/relationships/slide" Target="slides/slide6.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presProps" Target="presProps.xml" /></Relationships>
</file>

<file path=ppt/diagrams/_rels/data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4" Type="http://schemas.openxmlformats.org/officeDocument/2006/relationships/image" Target="../media/image5.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4" Type="http://schemas.openxmlformats.org/officeDocument/2006/relationships/image" Target="../media/image5.svg" /></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solidFill>
                <a:schemeClr val="bg1"/>
              </a:solidFill>
            </a:rPr>
            <a:t>What technologies are currently used</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solidFill>
                <a:schemeClr val="bg1"/>
              </a:solidFill>
            </a:rPr>
            <a:t>Abstract</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solidFill>
                <a:schemeClr val="bg1"/>
              </a:solidFill>
            </a:rPr>
            <a:t>Method and considerations</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custLinFactNeighborX="-23901" custLinFactNeighborY="4120"/>
      <dgm:spPr>
        <a:prstGeom prst="ellipse">
          <a:avLst/>
        </a:prstGeom>
      </dgm:spPr>
    </dgm:pt>
    <dgm:pt modelId="{8FA2F131-CD01-4CBD-B7A5-1B9B5E7F0402}" type="pres">
      <dgm:prSet presAssocID="{40FC4FFE-8987-4A26-B7F4-8A516F18ADAE}" presName="iconRect" presStyleLbl="node1" presStyleIdx="0" presStyleCnt="3" custLinFactNeighborX="-40653" custLinFactNeighborY="7731"/>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custLinFactNeighborX="67511" custLinFactNeighborY="-8807">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custLinFactNeighborX="-79127" custLinFactNeighborY="4436"/>
      <dgm:spPr>
        <a:prstGeom prst="ellipse">
          <a:avLst/>
        </a:prstGeom>
      </dgm:spPr>
    </dgm:pt>
    <dgm:pt modelId="{E94F35BC-9C76-400A-BBCA-0032259E2E5A}" type="pres">
      <dgm:prSet presAssocID="{49225C73-1633-42F1-AB3B-7CB183E5F8B8}" presName="iconRect" presStyleLbl="node1" presStyleIdx="1" presStyleCnt="3" custLinFactX="-40788" custLinFactNeighborX="-100000" custLinFactNeighborY="773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custScaleX="66046" custLinFactX="-30232" custLinFactNeighborX="-100000" custLinFactNeighborY="-8808">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custLinFactX="-27802" custLinFactNeighborX="-100000" custLinFactNeighborY="4436"/>
      <dgm:spPr>
        <a:prstGeom prst="ellipse">
          <a:avLst/>
        </a:prstGeom>
      </dgm:spPr>
    </dgm:pt>
    <dgm:pt modelId="{F09AEBFF-D2D3-4FFF-AD65-C3CEAEEB10F2}" type="pres">
      <dgm:prSet presAssocID="{1C383F32-22E8-4F62-A3E0-BDC3D5F48992}" presName="iconRect" presStyleLbl="node1" presStyleIdx="2" presStyleCnt="3" custLinFactX="-100000" custLinFactNeighborX="-122718" custLinFactNeighborY="77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custScaleX="78297" custLinFactNeighborX="-74010" custLinFactNeighborY="-8328">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182295" y="415464"/>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580323" y="808770"/>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2048277" y="2662129"/>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solidFill>
                <a:schemeClr val="bg1"/>
              </a:solidFill>
            </a:rPr>
            <a:t>What technologies are currently used</a:t>
          </a:r>
        </a:p>
      </dsp:txBody>
      <dsp:txXfrm>
        <a:off x="2048277" y="2662129"/>
        <a:ext cx="2981250" cy="720000"/>
      </dsp:txXfrm>
    </dsp:sp>
    <dsp:sp modelId="{543C18BC-1989-44B2-9862-C670C61D3452}">
      <dsp:nvSpPr>
        <dsp:cNvPr id="0" name=""/>
        <dsp:cNvSpPr/>
      </dsp:nvSpPr>
      <dsp:spPr>
        <a:xfrm>
          <a:off x="2680944" y="421211"/>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3038446" y="808770"/>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162160" y="2662122"/>
          <a:ext cx="196899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solidFill>
                <a:schemeClr val="bg1"/>
              </a:solidFill>
            </a:rPr>
            <a:t>Abstract</a:t>
          </a:r>
        </a:p>
      </dsp:txBody>
      <dsp:txXfrm>
        <a:off x="162160" y="2662122"/>
        <a:ext cx="1968996" cy="720000"/>
      </dsp:txXfrm>
    </dsp:sp>
    <dsp:sp modelId="{5BDDFF18-9AEC-4E5E-B9AA-33D86F01A63E}">
      <dsp:nvSpPr>
        <dsp:cNvPr id="0" name=""/>
        <dsp:cNvSpPr/>
      </dsp:nvSpPr>
      <dsp:spPr>
        <a:xfrm>
          <a:off x="5298728" y="421211"/>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5686526" y="808770"/>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5158630" y="2665578"/>
          <a:ext cx="23342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solidFill>
                <a:schemeClr val="bg1"/>
              </a:solidFill>
            </a:rPr>
            <a:t>Method and considerations</a:t>
          </a:r>
        </a:p>
      </dsp:txBody>
      <dsp:txXfrm>
        <a:off x="5158630" y="2665578"/>
        <a:ext cx="2334229"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6/27/2022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6/27/2022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6/27/2022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6/27/2022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6/27/2022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6/27/2022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6/27/2022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6/27/2022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6/27/2022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6/27/2022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slideLayout" Target="../slideLayouts/slideLayout1.xml" /><Relationship Id="rId1" Type="http://schemas.openxmlformats.org/officeDocument/2006/relationships/themeOverride" Target="../theme/themeOverride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slideLayout" Target="../slideLayouts/slideLayout2.xml" /><Relationship Id="rId1" Type="http://schemas.openxmlformats.org/officeDocument/2006/relationships/themeOverride" Target="../theme/themeOverride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png" /><Relationship Id="rId1" Type="http://schemas.openxmlformats.org/officeDocument/2006/relationships/slideLayout" Target="../slideLayouts/slideLayout6.xml" /><Relationship Id="rId4" Type="http://schemas.openxmlformats.org/officeDocument/2006/relationships/image" Target="../media/image10.png"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8" name="Rectangle 7">
            <a:extLst>
              <a:ext uri="{FF2B5EF4-FFF2-40B4-BE49-F238E27FC236}">
                <a16:creationId xmlns:a16="http://schemas.microsoft.com/office/drawing/2014/main" id="{EC38A951-A40F-1981-7201-BC862B58CAEE}"/>
              </a:ext>
            </a:extLst>
          </p:cNvPr>
          <p:cNvSpPr/>
          <p:nvPr/>
        </p:nvSpPr>
        <p:spPr>
          <a:xfrm>
            <a:off x="6220918" y="0"/>
            <a:ext cx="5971081" cy="6857990"/>
          </a:xfrm>
          <a:prstGeom prst="rect">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29999" y="185528"/>
            <a:ext cx="4813072" cy="4161179"/>
          </a:xfrm>
        </p:spPr>
        <p:txBody>
          <a:bodyPr>
            <a:noAutofit/>
          </a:bodyPr>
          <a:lstStyle/>
          <a:p>
            <a:r>
              <a:rPr lang="en-US" sz="6000" dirty="0">
                <a:solidFill>
                  <a:schemeClr val="bg1"/>
                </a:solidFill>
              </a:rPr>
              <a:t>How Do Students Use Technology to Collaborate at UWTSD?</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3CDF957-92D8-85E0-61C9-16D0EEB26C81}"/>
              </a:ext>
            </a:extLst>
          </p:cNvPr>
          <p:cNvSpPr txBox="1"/>
          <p:nvPr/>
        </p:nvSpPr>
        <p:spPr>
          <a:xfrm>
            <a:off x="6805053" y="4585252"/>
            <a:ext cx="4389120" cy="1754326"/>
          </a:xfrm>
          <a:prstGeom prst="rect">
            <a:avLst/>
          </a:prstGeom>
          <a:noFill/>
        </p:spPr>
        <p:txBody>
          <a:bodyPr wrap="square" rtlCol="0">
            <a:spAutoFit/>
          </a:bodyPr>
          <a:lstStyle/>
          <a:p>
            <a:r>
              <a:rPr lang="en-GB" dirty="0">
                <a:solidFill>
                  <a:schemeClr val="bg1"/>
                </a:solidFill>
              </a:rPr>
              <a:t>James Williams, Student ref: 2117188</a:t>
            </a:r>
          </a:p>
          <a:p>
            <a:r>
              <a:rPr lang="en-GB" dirty="0" err="1">
                <a:solidFill>
                  <a:schemeClr val="bg1"/>
                </a:solidFill>
              </a:rPr>
              <a:t>Iuliana</a:t>
            </a:r>
            <a:r>
              <a:rPr lang="en-GB" dirty="0">
                <a:solidFill>
                  <a:schemeClr val="bg1"/>
                </a:solidFill>
              </a:rPr>
              <a:t> Claudia </a:t>
            </a:r>
            <a:r>
              <a:rPr lang="en-GB" dirty="0" err="1">
                <a:solidFill>
                  <a:schemeClr val="bg1"/>
                </a:solidFill>
              </a:rPr>
              <a:t>Cojocaru</a:t>
            </a:r>
            <a:r>
              <a:rPr lang="en-GB" dirty="0">
                <a:solidFill>
                  <a:schemeClr val="bg1"/>
                </a:solidFill>
              </a:rPr>
              <a:t>, Student ref: 2129735</a:t>
            </a:r>
          </a:p>
          <a:p>
            <a:r>
              <a:rPr lang="en-GB" dirty="0">
                <a:solidFill>
                  <a:schemeClr val="bg1"/>
                </a:solidFill>
              </a:rPr>
              <a:t>Module: Digital Skills and Research Methods</a:t>
            </a:r>
          </a:p>
          <a:p>
            <a:r>
              <a:rPr lang="en-GB" dirty="0">
                <a:solidFill>
                  <a:schemeClr val="bg1"/>
                </a:solidFill>
              </a:rPr>
              <a:t>Module ref: BMSW4003_BIRM</a:t>
            </a:r>
          </a:p>
          <a:p>
            <a:r>
              <a:rPr lang="en-GB" dirty="0">
                <a:solidFill>
                  <a:schemeClr val="bg1"/>
                </a:solidFill>
              </a:rPr>
              <a:t>Lecturer: Abdi Rahman</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69822"/>
            <a:ext cx="10058400" cy="987852"/>
          </a:xfrm>
        </p:spPr>
        <p:txBody>
          <a:bodyPr>
            <a:normAutofit/>
          </a:bodyPr>
          <a:lstStyle/>
          <a:p>
            <a:r>
              <a:rPr lang="en-US" sz="5400" dirty="0">
                <a:solidFill>
                  <a:schemeClr val="bg1"/>
                </a:solidFill>
              </a:rPr>
              <a:t>Collaborative Technology at UWTSD</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80399757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Oval 4">
            <a:extLst>
              <a:ext uri="{FF2B5EF4-FFF2-40B4-BE49-F238E27FC236}">
                <a16:creationId xmlns:a16="http://schemas.microsoft.com/office/drawing/2014/main" id="{5F08388D-5D5B-CAE1-90B3-0E1519B5A348}"/>
              </a:ext>
            </a:extLst>
          </p:cNvPr>
          <p:cNvSpPr/>
          <p:nvPr/>
        </p:nvSpPr>
        <p:spPr>
          <a:xfrm>
            <a:off x="8979215" y="2519719"/>
            <a:ext cx="1818562" cy="1818562"/>
          </a:xfrm>
          <a:prstGeom prst="ellipse">
            <a:avLst/>
          </a:prstGeom>
          <a:solidFill>
            <a:srgbClr val="7030A0"/>
          </a:solid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nchor="ctr" anchorCtr="1"/>
          <a:lstStyle/>
          <a:p>
            <a:r>
              <a:rPr lang="en-GB" sz="8800" b="1" dirty="0">
                <a:solidFill>
                  <a:schemeClr val="bg1"/>
                </a:solidFill>
              </a:rPr>
              <a:t>?</a:t>
            </a:r>
          </a:p>
        </p:txBody>
      </p:sp>
      <p:sp>
        <p:nvSpPr>
          <p:cNvPr id="3" name="TextBox 2">
            <a:extLst>
              <a:ext uri="{FF2B5EF4-FFF2-40B4-BE49-F238E27FC236}">
                <a16:creationId xmlns:a16="http://schemas.microsoft.com/office/drawing/2014/main" id="{BA33CD84-A1C3-856D-2897-49582B760546}"/>
              </a:ext>
            </a:extLst>
          </p:cNvPr>
          <p:cNvSpPr txBox="1"/>
          <p:nvPr/>
        </p:nvSpPr>
        <p:spPr>
          <a:xfrm>
            <a:off x="9084037" y="4719850"/>
            <a:ext cx="2473377" cy="461665"/>
          </a:xfrm>
          <a:prstGeom prst="rect">
            <a:avLst/>
          </a:prstGeom>
          <a:noFill/>
        </p:spPr>
        <p:txBody>
          <a:bodyPr wrap="square" rtlCol="0">
            <a:spAutoFit/>
          </a:bodyPr>
          <a:lstStyle/>
          <a:p>
            <a:r>
              <a:rPr lang="en-GB" sz="2400" dirty="0">
                <a:solidFill>
                  <a:schemeClr val="bg1"/>
                </a:solidFill>
              </a:rPr>
              <a:t>HYPOTHESIS</a:t>
            </a:r>
          </a:p>
        </p:txBody>
      </p:sp>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B1743-D2BB-766E-F63D-DE00277DF1C4}"/>
              </a:ext>
            </a:extLst>
          </p:cNvPr>
          <p:cNvSpPr>
            <a:spLocks noGrp="1"/>
          </p:cNvSpPr>
          <p:nvPr>
            <p:ph type="title"/>
          </p:nvPr>
        </p:nvSpPr>
        <p:spPr>
          <a:xfrm>
            <a:off x="1097280" y="329789"/>
            <a:ext cx="10058400" cy="1372050"/>
          </a:xfrm>
        </p:spPr>
        <p:txBody>
          <a:bodyPr>
            <a:normAutofit/>
          </a:bodyPr>
          <a:lstStyle/>
          <a:p>
            <a:r>
              <a:rPr lang="en-GB" sz="6600" dirty="0">
                <a:solidFill>
                  <a:schemeClr val="bg1"/>
                </a:solidFill>
              </a:rPr>
              <a:t>ABSTRACT</a:t>
            </a:r>
          </a:p>
        </p:txBody>
      </p:sp>
      <p:sp>
        <p:nvSpPr>
          <p:cNvPr id="3" name="Text Placeholder 2">
            <a:extLst>
              <a:ext uri="{FF2B5EF4-FFF2-40B4-BE49-F238E27FC236}">
                <a16:creationId xmlns:a16="http://schemas.microsoft.com/office/drawing/2014/main" id="{B1344A0E-A2D0-980A-4120-282654EC3171}"/>
              </a:ext>
            </a:extLst>
          </p:cNvPr>
          <p:cNvSpPr>
            <a:spLocks noGrp="1"/>
          </p:cNvSpPr>
          <p:nvPr>
            <p:ph type="body" idx="1"/>
          </p:nvPr>
        </p:nvSpPr>
        <p:spPr>
          <a:xfrm>
            <a:off x="1097280" y="2008687"/>
            <a:ext cx="10058400" cy="3161422"/>
          </a:xfrm>
        </p:spPr>
        <p:txBody>
          <a:bodyPr>
            <a:normAutofit fontScale="70000" lnSpcReduction="20000"/>
          </a:bodyPr>
          <a:lstStyle/>
          <a:p>
            <a:r>
              <a:rPr lang="en-GB" cap="none" dirty="0">
                <a:solidFill>
                  <a:schemeClr val="bg1"/>
                </a:solidFill>
              </a:rPr>
              <a:t>Collaboration can be defined as the interdependence of the group participants as they share unique ideas and experiences, </a:t>
            </a:r>
            <a:r>
              <a:rPr lang="en-GB" cap="none" dirty="0" err="1">
                <a:solidFill>
                  <a:schemeClr val="bg1"/>
                </a:solidFill>
              </a:rPr>
              <a:t>Hathorn</a:t>
            </a:r>
            <a:r>
              <a:rPr lang="en-GB" cap="none" dirty="0">
                <a:solidFill>
                  <a:schemeClr val="bg1"/>
                </a:solidFill>
              </a:rPr>
              <a:t>(2002).</a:t>
            </a:r>
          </a:p>
          <a:p>
            <a:r>
              <a:rPr lang="en-GB" cap="none" dirty="0">
                <a:solidFill>
                  <a:schemeClr val="bg1"/>
                </a:solidFill>
              </a:rPr>
              <a:t>Many technologies are currently available, which allow students and lecturers collaborate at UWTSD.</a:t>
            </a:r>
          </a:p>
          <a:p>
            <a:r>
              <a:rPr lang="en-GB" cap="none" dirty="0">
                <a:solidFill>
                  <a:schemeClr val="bg1"/>
                </a:solidFill>
              </a:rPr>
              <a:t>But whilst these technologies are undoubtedly helpful and bring the student and lecturer community together, are they best serving their users and do users have a suitable ability in their use?</a:t>
            </a:r>
          </a:p>
          <a:p>
            <a:r>
              <a:rPr lang="en-GB" cap="none" dirty="0">
                <a:solidFill>
                  <a:schemeClr val="bg1"/>
                </a:solidFill>
              </a:rPr>
              <a:t>Is there a need to provide training on how to use collaborative technology?</a:t>
            </a:r>
          </a:p>
          <a:p>
            <a:r>
              <a:rPr lang="en-GB" cap="none" dirty="0">
                <a:solidFill>
                  <a:schemeClr val="bg1"/>
                </a:solidFill>
              </a:rPr>
              <a:t>We will try and provide answers here and a possible insight on how possible improvements can be made.</a:t>
            </a:r>
          </a:p>
        </p:txBody>
      </p:sp>
    </p:spTree>
    <p:extLst>
      <p:ext uri="{BB962C8B-B14F-4D97-AF65-F5344CB8AC3E}">
        <p14:creationId xmlns:p14="http://schemas.microsoft.com/office/powerpoint/2010/main" val="2233274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FFB4E-B107-0C2C-B03C-4F49DB619FA5}"/>
              </a:ext>
            </a:extLst>
          </p:cNvPr>
          <p:cNvSpPr>
            <a:spLocks noGrp="1"/>
          </p:cNvSpPr>
          <p:nvPr>
            <p:ph type="title"/>
          </p:nvPr>
        </p:nvSpPr>
        <p:spPr/>
        <p:txBody>
          <a:bodyPr>
            <a:normAutofit/>
          </a:bodyPr>
          <a:lstStyle/>
          <a:p>
            <a:r>
              <a:rPr lang="en-GB" sz="6000" dirty="0">
                <a:solidFill>
                  <a:schemeClr val="bg1"/>
                </a:solidFill>
              </a:rPr>
              <a:t>CURRENT  TECHNOLOGIES</a:t>
            </a:r>
          </a:p>
        </p:txBody>
      </p:sp>
      <p:sp>
        <p:nvSpPr>
          <p:cNvPr id="3" name="TextBox 2">
            <a:extLst>
              <a:ext uri="{FF2B5EF4-FFF2-40B4-BE49-F238E27FC236}">
                <a16:creationId xmlns:a16="http://schemas.microsoft.com/office/drawing/2014/main" id="{FE0FDB85-A6C0-9DF5-2E84-29379DF0703F}"/>
              </a:ext>
            </a:extLst>
          </p:cNvPr>
          <p:cNvSpPr txBox="1"/>
          <p:nvPr/>
        </p:nvSpPr>
        <p:spPr>
          <a:xfrm>
            <a:off x="1229194" y="1933731"/>
            <a:ext cx="8844196" cy="646331"/>
          </a:xfrm>
          <a:prstGeom prst="rect">
            <a:avLst/>
          </a:prstGeom>
          <a:noFill/>
        </p:spPr>
        <p:txBody>
          <a:bodyPr wrap="square" rtlCol="0">
            <a:spAutoFit/>
          </a:bodyPr>
          <a:lstStyle/>
          <a:p>
            <a:r>
              <a:rPr lang="en-GB" dirty="0">
                <a:solidFill>
                  <a:schemeClr val="bg1"/>
                </a:solidFill>
              </a:rPr>
              <a:t>The following packages are freely available to most students and lecturers, all with differing advantages and disadvantages.</a:t>
            </a:r>
          </a:p>
        </p:txBody>
      </p:sp>
      <p:sp>
        <p:nvSpPr>
          <p:cNvPr id="4" name="TextBox 3">
            <a:extLst>
              <a:ext uri="{FF2B5EF4-FFF2-40B4-BE49-F238E27FC236}">
                <a16:creationId xmlns:a16="http://schemas.microsoft.com/office/drawing/2014/main" id="{1E3FC2A0-DD9C-D315-384A-FDDEAD6EBCEF}"/>
              </a:ext>
            </a:extLst>
          </p:cNvPr>
          <p:cNvSpPr txBox="1"/>
          <p:nvPr/>
        </p:nvSpPr>
        <p:spPr>
          <a:xfrm>
            <a:off x="1349115" y="2818151"/>
            <a:ext cx="4616970"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WhatsApp</a:t>
            </a:r>
          </a:p>
        </p:txBody>
      </p:sp>
      <p:sp>
        <p:nvSpPr>
          <p:cNvPr id="5" name="TextBox 4">
            <a:extLst>
              <a:ext uri="{FF2B5EF4-FFF2-40B4-BE49-F238E27FC236}">
                <a16:creationId xmlns:a16="http://schemas.microsoft.com/office/drawing/2014/main" id="{5BB5FB6F-D7D1-A9D2-C506-0ECEB636DF8A}"/>
              </a:ext>
            </a:extLst>
          </p:cNvPr>
          <p:cNvSpPr txBox="1"/>
          <p:nvPr/>
        </p:nvSpPr>
        <p:spPr>
          <a:xfrm>
            <a:off x="1349115" y="3240906"/>
            <a:ext cx="4616970"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Facebook</a:t>
            </a:r>
          </a:p>
        </p:txBody>
      </p:sp>
      <p:sp>
        <p:nvSpPr>
          <p:cNvPr id="6" name="TextBox 5">
            <a:extLst>
              <a:ext uri="{FF2B5EF4-FFF2-40B4-BE49-F238E27FC236}">
                <a16:creationId xmlns:a16="http://schemas.microsoft.com/office/drawing/2014/main" id="{50A03CFD-BDA4-2768-1E23-956C90ACF9E9}"/>
              </a:ext>
            </a:extLst>
          </p:cNvPr>
          <p:cNvSpPr txBox="1"/>
          <p:nvPr/>
        </p:nvSpPr>
        <p:spPr>
          <a:xfrm>
            <a:off x="1349115" y="3693003"/>
            <a:ext cx="4616970"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Microsoft Teams</a:t>
            </a:r>
          </a:p>
        </p:txBody>
      </p:sp>
      <p:sp>
        <p:nvSpPr>
          <p:cNvPr id="7" name="TextBox 6">
            <a:extLst>
              <a:ext uri="{FF2B5EF4-FFF2-40B4-BE49-F238E27FC236}">
                <a16:creationId xmlns:a16="http://schemas.microsoft.com/office/drawing/2014/main" id="{8AD95061-255C-C100-5D0E-80E59DB2DB83}"/>
              </a:ext>
            </a:extLst>
          </p:cNvPr>
          <p:cNvSpPr txBox="1"/>
          <p:nvPr/>
        </p:nvSpPr>
        <p:spPr>
          <a:xfrm>
            <a:off x="1349115" y="4145100"/>
            <a:ext cx="4616970"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Email</a:t>
            </a:r>
          </a:p>
        </p:txBody>
      </p:sp>
      <p:sp>
        <p:nvSpPr>
          <p:cNvPr id="8" name="TextBox 7">
            <a:extLst>
              <a:ext uri="{FF2B5EF4-FFF2-40B4-BE49-F238E27FC236}">
                <a16:creationId xmlns:a16="http://schemas.microsoft.com/office/drawing/2014/main" id="{5407722D-CA1D-9527-5052-496E648661D3}"/>
              </a:ext>
            </a:extLst>
          </p:cNvPr>
          <p:cNvSpPr txBox="1"/>
          <p:nvPr/>
        </p:nvSpPr>
        <p:spPr>
          <a:xfrm>
            <a:off x="1349115" y="4610991"/>
            <a:ext cx="4616970"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SMS</a:t>
            </a:r>
          </a:p>
        </p:txBody>
      </p:sp>
      <p:sp>
        <p:nvSpPr>
          <p:cNvPr id="9" name="TextBox 8">
            <a:extLst>
              <a:ext uri="{FF2B5EF4-FFF2-40B4-BE49-F238E27FC236}">
                <a16:creationId xmlns:a16="http://schemas.microsoft.com/office/drawing/2014/main" id="{314B8E4C-9CD3-5B9C-F0FC-D97C91276A8B}"/>
              </a:ext>
            </a:extLst>
          </p:cNvPr>
          <p:cNvSpPr txBox="1"/>
          <p:nvPr/>
        </p:nvSpPr>
        <p:spPr>
          <a:xfrm>
            <a:off x="1349115" y="4980323"/>
            <a:ext cx="4616970"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Zoom</a:t>
            </a:r>
          </a:p>
        </p:txBody>
      </p:sp>
    </p:spTree>
    <p:extLst>
      <p:ext uri="{BB962C8B-B14F-4D97-AF65-F5344CB8AC3E}">
        <p14:creationId xmlns:p14="http://schemas.microsoft.com/office/powerpoint/2010/main" val="2482291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92DDF-B40A-999F-38D3-62C65F3603B8}"/>
              </a:ext>
            </a:extLst>
          </p:cNvPr>
          <p:cNvSpPr>
            <a:spLocks noGrp="1"/>
          </p:cNvSpPr>
          <p:nvPr>
            <p:ph type="title"/>
          </p:nvPr>
        </p:nvSpPr>
        <p:spPr>
          <a:xfrm>
            <a:off x="1097280" y="758952"/>
            <a:ext cx="10058400" cy="1143000"/>
          </a:xfrm>
        </p:spPr>
        <p:txBody>
          <a:bodyPr>
            <a:normAutofit/>
          </a:bodyPr>
          <a:lstStyle/>
          <a:p>
            <a:r>
              <a:rPr lang="en-GB" sz="6600" dirty="0">
                <a:solidFill>
                  <a:schemeClr val="bg1"/>
                </a:solidFill>
              </a:rPr>
              <a:t>RESEARCH</a:t>
            </a:r>
          </a:p>
        </p:txBody>
      </p:sp>
      <p:sp>
        <p:nvSpPr>
          <p:cNvPr id="5" name="Text Placeholder 4">
            <a:extLst>
              <a:ext uri="{FF2B5EF4-FFF2-40B4-BE49-F238E27FC236}">
                <a16:creationId xmlns:a16="http://schemas.microsoft.com/office/drawing/2014/main" id="{DBAFA9D8-A8F8-4977-C79E-9CF6091D8B96}"/>
              </a:ext>
            </a:extLst>
          </p:cNvPr>
          <p:cNvSpPr>
            <a:spLocks noGrp="1"/>
          </p:cNvSpPr>
          <p:nvPr>
            <p:ph type="body" idx="1"/>
          </p:nvPr>
        </p:nvSpPr>
        <p:spPr>
          <a:xfrm>
            <a:off x="1097280" y="1903750"/>
            <a:ext cx="10058400" cy="3217190"/>
          </a:xfrm>
        </p:spPr>
        <p:txBody>
          <a:bodyPr>
            <a:normAutofit fontScale="70000" lnSpcReduction="20000"/>
          </a:bodyPr>
          <a:lstStyle/>
          <a:p>
            <a:r>
              <a:rPr lang="en-GB" cap="none" dirty="0">
                <a:solidFill>
                  <a:schemeClr val="bg1"/>
                </a:solidFill>
              </a:rPr>
              <a:t>According to research carried out by </a:t>
            </a:r>
            <a:r>
              <a:rPr lang="en-GB" b="0" i="0" dirty="0" err="1">
                <a:solidFill>
                  <a:schemeClr val="bg1"/>
                </a:solidFill>
                <a:effectLst/>
              </a:rPr>
              <a:t>Niva</a:t>
            </a:r>
            <a:r>
              <a:rPr lang="en-GB" b="0" i="0" dirty="0">
                <a:solidFill>
                  <a:schemeClr val="bg1"/>
                </a:solidFill>
                <a:effectLst/>
              </a:rPr>
              <a:t> </a:t>
            </a:r>
            <a:r>
              <a:rPr lang="en-GB" b="0" i="0" dirty="0" err="1">
                <a:solidFill>
                  <a:schemeClr val="bg1"/>
                </a:solidFill>
                <a:effectLst/>
              </a:rPr>
              <a:t>Wengrowicz</a:t>
            </a:r>
            <a:r>
              <a:rPr lang="en-GB" b="0" i="0" dirty="0">
                <a:solidFill>
                  <a:schemeClr val="bg1"/>
                </a:solidFill>
                <a:effectLst/>
              </a:rPr>
              <a:t> </a:t>
            </a:r>
            <a:r>
              <a:rPr lang="en-GB" cap="none" dirty="0">
                <a:solidFill>
                  <a:schemeClr val="bg1"/>
                </a:solidFill>
              </a:rPr>
              <a:t>e</a:t>
            </a:r>
            <a:r>
              <a:rPr lang="en-GB" b="0" i="0" cap="none" dirty="0">
                <a:solidFill>
                  <a:schemeClr val="bg1"/>
                </a:solidFill>
                <a:effectLst/>
              </a:rPr>
              <a:t>t al, (2018), their conclusions point to a lack of understanding by students as how to effectively engage in online group learning.</a:t>
            </a:r>
          </a:p>
          <a:p>
            <a:r>
              <a:rPr lang="en-GB" cap="none" dirty="0">
                <a:solidFill>
                  <a:schemeClr val="bg1"/>
                </a:solidFill>
              </a:rPr>
              <a:t>This would logically point to the need for a certain level of training in online collaborative technologies.</a:t>
            </a:r>
          </a:p>
          <a:p>
            <a:r>
              <a:rPr lang="en-GB" cap="none" dirty="0">
                <a:solidFill>
                  <a:schemeClr val="bg1"/>
                </a:solidFill>
              </a:rPr>
              <a:t>Further, a study concluded, Arnold et al(2009) that language barriers, despite non-native English speakers having advanced English speaking ability, that their contribution diminished in online collaboration with their peers. This may lead us to consider additional translation ability within the collaboration technology. This in turn may produce better results, in that it may only be language as opposed to ability that prevents the student from collaborating online more effectively.</a:t>
            </a:r>
          </a:p>
          <a:p>
            <a:endParaRPr lang="en-GB" cap="none" dirty="0">
              <a:solidFill>
                <a:schemeClr val="bg1"/>
              </a:solidFill>
            </a:endParaRPr>
          </a:p>
        </p:txBody>
      </p:sp>
    </p:spTree>
    <p:extLst>
      <p:ext uri="{BB962C8B-B14F-4D97-AF65-F5344CB8AC3E}">
        <p14:creationId xmlns:p14="http://schemas.microsoft.com/office/powerpoint/2010/main" val="1426909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4EEE6-080C-7051-2662-79D623748271}"/>
              </a:ext>
            </a:extLst>
          </p:cNvPr>
          <p:cNvSpPr>
            <a:spLocks noGrp="1"/>
          </p:cNvSpPr>
          <p:nvPr>
            <p:ph type="title"/>
          </p:nvPr>
        </p:nvSpPr>
        <p:spPr>
          <a:xfrm>
            <a:off x="1066800" y="149902"/>
            <a:ext cx="10058400" cy="1618937"/>
          </a:xfrm>
        </p:spPr>
        <p:txBody>
          <a:bodyPr>
            <a:normAutofit/>
          </a:bodyPr>
          <a:lstStyle/>
          <a:p>
            <a:r>
              <a:rPr lang="en-GB" sz="5400" dirty="0">
                <a:solidFill>
                  <a:schemeClr val="bg1"/>
                </a:solidFill>
              </a:rPr>
              <a:t>METHOD AND CONSIDERATIONS</a:t>
            </a:r>
          </a:p>
        </p:txBody>
      </p:sp>
      <p:sp>
        <p:nvSpPr>
          <p:cNvPr id="3" name="Text Placeholder 2">
            <a:extLst>
              <a:ext uri="{FF2B5EF4-FFF2-40B4-BE49-F238E27FC236}">
                <a16:creationId xmlns:a16="http://schemas.microsoft.com/office/drawing/2014/main" id="{95486DB1-EDC3-015B-6A72-F32EE79C7A77}"/>
              </a:ext>
            </a:extLst>
          </p:cNvPr>
          <p:cNvSpPr>
            <a:spLocks noGrp="1"/>
          </p:cNvSpPr>
          <p:nvPr>
            <p:ph type="body" idx="1"/>
          </p:nvPr>
        </p:nvSpPr>
        <p:spPr>
          <a:xfrm>
            <a:off x="1066800" y="1757599"/>
            <a:ext cx="10058400" cy="4358388"/>
          </a:xfrm>
        </p:spPr>
        <p:txBody>
          <a:bodyPr>
            <a:normAutofit lnSpcReduction="10000"/>
          </a:bodyPr>
          <a:lstStyle/>
          <a:p>
            <a:r>
              <a:rPr lang="en-GB" sz="1800" cap="none" dirty="0">
                <a:solidFill>
                  <a:schemeClr val="bg1"/>
                </a:solidFill>
              </a:rPr>
              <a:t>In order to discover how students and lecturers feel about the collaborative technologies available, we would suggest taking a consensus survey of all students and lecturers at UWTSD.</a:t>
            </a:r>
          </a:p>
          <a:p>
            <a:r>
              <a:rPr lang="en-GB" sz="1800" cap="none" dirty="0">
                <a:solidFill>
                  <a:schemeClr val="bg1"/>
                </a:solidFill>
              </a:rPr>
              <a:t>When taking a survey, we would have to take into consideration of the following:</a:t>
            </a:r>
          </a:p>
          <a:p>
            <a:pPr marL="342900" indent="-342900">
              <a:buFont typeface="Arial" panose="020B0604020202020204" pitchFamily="34" charset="0"/>
              <a:buChar char="•"/>
            </a:pPr>
            <a:r>
              <a:rPr lang="en-GB" sz="1800" cap="none" dirty="0">
                <a:solidFill>
                  <a:schemeClr val="bg1"/>
                </a:solidFill>
              </a:rPr>
              <a:t>Language- UWTSD has a large number of students of various nationalities. The ability to communicate effectively across platforms should be considered.</a:t>
            </a:r>
          </a:p>
          <a:p>
            <a:pPr marL="342900" indent="-342900">
              <a:buFont typeface="Arial" panose="020B0604020202020204" pitchFamily="34" charset="0"/>
              <a:buChar char="•"/>
            </a:pPr>
            <a:r>
              <a:rPr lang="en-GB" sz="1800" cap="none" dirty="0">
                <a:solidFill>
                  <a:schemeClr val="bg1"/>
                </a:solidFill>
              </a:rPr>
              <a:t>Anonymity- Students and Lecturers should feel safe in when responding to a survey.</a:t>
            </a:r>
          </a:p>
          <a:p>
            <a:pPr marL="342900" indent="-342900">
              <a:buFont typeface="Arial" panose="020B0604020202020204" pitchFamily="34" charset="0"/>
              <a:buChar char="•"/>
            </a:pPr>
            <a:r>
              <a:rPr lang="en-GB" sz="1800" cap="none" dirty="0">
                <a:solidFill>
                  <a:schemeClr val="bg1"/>
                </a:solidFill>
              </a:rPr>
              <a:t>Data Protection- Any response given must be covered by GDPR-Global Data Protection Regulations</a:t>
            </a:r>
          </a:p>
          <a:p>
            <a:pPr marL="342900" indent="-342900">
              <a:buFont typeface="Arial" panose="020B0604020202020204" pitchFamily="34" charset="0"/>
              <a:buChar char="•"/>
            </a:pPr>
            <a:r>
              <a:rPr lang="en-GB" sz="1800" cap="none" dirty="0">
                <a:solidFill>
                  <a:schemeClr val="bg1"/>
                </a:solidFill>
              </a:rPr>
              <a:t>Which technology packages are students and lecturers most comfortable in using?</a:t>
            </a:r>
          </a:p>
        </p:txBody>
      </p:sp>
    </p:spTree>
    <p:extLst>
      <p:ext uri="{BB962C8B-B14F-4D97-AF65-F5344CB8AC3E}">
        <p14:creationId xmlns:p14="http://schemas.microsoft.com/office/powerpoint/2010/main" val="107224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CE267-59B1-DA5B-8791-259D41EF584A}"/>
              </a:ext>
            </a:extLst>
          </p:cNvPr>
          <p:cNvSpPr>
            <a:spLocks noGrp="1"/>
          </p:cNvSpPr>
          <p:nvPr>
            <p:ph type="title"/>
          </p:nvPr>
        </p:nvSpPr>
        <p:spPr>
          <a:xfrm>
            <a:off x="1206195" y="416053"/>
            <a:ext cx="10058400" cy="942881"/>
          </a:xfrm>
        </p:spPr>
        <p:txBody>
          <a:bodyPr/>
          <a:lstStyle/>
          <a:p>
            <a:r>
              <a:rPr lang="en-GB" dirty="0">
                <a:solidFill>
                  <a:schemeClr val="bg1"/>
                </a:solidFill>
              </a:rPr>
              <a:t>Screenshot Selections of Survey</a:t>
            </a:r>
          </a:p>
        </p:txBody>
      </p:sp>
      <p:pic>
        <p:nvPicPr>
          <p:cNvPr id="4" name="Picture 3">
            <a:extLst>
              <a:ext uri="{FF2B5EF4-FFF2-40B4-BE49-F238E27FC236}">
                <a16:creationId xmlns:a16="http://schemas.microsoft.com/office/drawing/2014/main" id="{51640CBA-117E-EB18-8B03-52BB7A915324}"/>
              </a:ext>
            </a:extLst>
          </p:cNvPr>
          <p:cNvPicPr>
            <a:picLocks noChangeAspect="1"/>
          </p:cNvPicPr>
          <p:nvPr/>
        </p:nvPicPr>
        <p:blipFill>
          <a:blip r:embed="rId2"/>
          <a:stretch>
            <a:fillRect/>
          </a:stretch>
        </p:blipFill>
        <p:spPr>
          <a:xfrm>
            <a:off x="1206195" y="1737360"/>
            <a:ext cx="2956933" cy="4637196"/>
          </a:xfrm>
          <a:prstGeom prst="rect">
            <a:avLst/>
          </a:prstGeom>
        </p:spPr>
      </p:pic>
      <p:pic>
        <p:nvPicPr>
          <p:cNvPr id="6" name="Picture 5">
            <a:extLst>
              <a:ext uri="{FF2B5EF4-FFF2-40B4-BE49-F238E27FC236}">
                <a16:creationId xmlns:a16="http://schemas.microsoft.com/office/drawing/2014/main" id="{8CC05F2C-213B-F822-B29C-39246A7BFF2E}"/>
              </a:ext>
            </a:extLst>
          </p:cNvPr>
          <p:cNvPicPr>
            <a:picLocks noChangeAspect="1"/>
          </p:cNvPicPr>
          <p:nvPr/>
        </p:nvPicPr>
        <p:blipFill>
          <a:blip r:embed="rId3"/>
          <a:stretch>
            <a:fillRect/>
          </a:stretch>
        </p:blipFill>
        <p:spPr>
          <a:xfrm>
            <a:off x="5031226" y="1737359"/>
            <a:ext cx="2918802" cy="4637195"/>
          </a:xfrm>
          <a:prstGeom prst="rect">
            <a:avLst/>
          </a:prstGeom>
        </p:spPr>
      </p:pic>
      <p:pic>
        <p:nvPicPr>
          <p:cNvPr id="8" name="Picture 7">
            <a:extLst>
              <a:ext uri="{FF2B5EF4-FFF2-40B4-BE49-F238E27FC236}">
                <a16:creationId xmlns:a16="http://schemas.microsoft.com/office/drawing/2014/main" id="{01307B05-35FB-6C69-AFD6-BEAA26C956FC}"/>
              </a:ext>
            </a:extLst>
          </p:cNvPr>
          <p:cNvPicPr>
            <a:picLocks noChangeAspect="1"/>
          </p:cNvPicPr>
          <p:nvPr/>
        </p:nvPicPr>
        <p:blipFill>
          <a:blip r:embed="rId4"/>
          <a:stretch>
            <a:fillRect/>
          </a:stretch>
        </p:blipFill>
        <p:spPr>
          <a:xfrm>
            <a:off x="8540566" y="1737359"/>
            <a:ext cx="2956933" cy="4704588"/>
          </a:xfrm>
          <a:prstGeom prst="rect">
            <a:avLst/>
          </a:prstGeom>
        </p:spPr>
      </p:pic>
    </p:spTree>
    <p:extLst>
      <p:ext uri="{BB962C8B-B14F-4D97-AF65-F5344CB8AC3E}">
        <p14:creationId xmlns:p14="http://schemas.microsoft.com/office/powerpoint/2010/main" val="3525139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0BC57-6E10-84C6-D887-16CBA816E940}"/>
              </a:ext>
            </a:extLst>
          </p:cNvPr>
          <p:cNvSpPr>
            <a:spLocks noGrp="1"/>
          </p:cNvSpPr>
          <p:nvPr>
            <p:ph type="title"/>
          </p:nvPr>
        </p:nvSpPr>
        <p:spPr/>
        <p:txBody>
          <a:bodyPr>
            <a:normAutofit/>
          </a:bodyPr>
          <a:lstStyle/>
          <a:p>
            <a:r>
              <a:rPr lang="en-GB" sz="6600" dirty="0">
                <a:solidFill>
                  <a:schemeClr val="bg1"/>
                </a:solidFill>
              </a:rPr>
              <a:t>HYPOTHESIS</a:t>
            </a:r>
          </a:p>
        </p:txBody>
      </p:sp>
      <p:sp>
        <p:nvSpPr>
          <p:cNvPr id="3" name="TextBox 2">
            <a:extLst>
              <a:ext uri="{FF2B5EF4-FFF2-40B4-BE49-F238E27FC236}">
                <a16:creationId xmlns:a16="http://schemas.microsoft.com/office/drawing/2014/main" id="{00F15BBE-FB76-02EC-D675-436F7D895C96}"/>
              </a:ext>
            </a:extLst>
          </p:cNvPr>
          <p:cNvSpPr txBox="1"/>
          <p:nvPr/>
        </p:nvSpPr>
        <p:spPr>
          <a:xfrm>
            <a:off x="1259174" y="1752350"/>
            <a:ext cx="9024078" cy="4401205"/>
          </a:xfrm>
          <a:prstGeom prst="rect">
            <a:avLst/>
          </a:prstGeom>
          <a:noFill/>
        </p:spPr>
        <p:txBody>
          <a:bodyPr wrap="square" rtlCol="0">
            <a:spAutoFit/>
          </a:bodyPr>
          <a:lstStyle/>
          <a:p>
            <a:r>
              <a:rPr lang="en-GB" sz="2000" dirty="0">
                <a:solidFill>
                  <a:schemeClr val="bg1"/>
                </a:solidFill>
              </a:rPr>
              <a:t>A great number of online collaboration technologies exist today, that perform a range of tasks, from simple file sharing to more complex, real time information sharing.</a:t>
            </a:r>
          </a:p>
          <a:p>
            <a:endParaRPr lang="en-GB" sz="2000" dirty="0">
              <a:solidFill>
                <a:schemeClr val="bg1"/>
              </a:solidFill>
            </a:endParaRPr>
          </a:p>
          <a:p>
            <a:r>
              <a:rPr lang="en-GB" sz="2000" dirty="0">
                <a:solidFill>
                  <a:schemeClr val="bg1"/>
                </a:solidFill>
              </a:rPr>
              <a:t>Having the right technology, that is future proof, that all  students can utilise now and moving forward is imperative to their success.</a:t>
            </a:r>
          </a:p>
          <a:p>
            <a:endParaRPr lang="en-GB" sz="2000" dirty="0">
              <a:solidFill>
                <a:schemeClr val="bg1"/>
              </a:solidFill>
            </a:endParaRPr>
          </a:p>
          <a:p>
            <a:r>
              <a:rPr lang="en-GB" sz="2000" dirty="0">
                <a:solidFill>
                  <a:schemeClr val="bg1"/>
                </a:solidFill>
              </a:rPr>
              <a:t>Whether it is an issue of language, or the ability to use the technology currently in place, we have to assess whether students require additional training and support.</a:t>
            </a:r>
          </a:p>
          <a:p>
            <a:endParaRPr lang="en-GB" sz="2000" dirty="0">
              <a:solidFill>
                <a:schemeClr val="bg1"/>
              </a:solidFill>
            </a:endParaRPr>
          </a:p>
          <a:p>
            <a:r>
              <a:rPr lang="en-GB" sz="2000" dirty="0">
                <a:solidFill>
                  <a:schemeClr val="bg1"/>
                </a:solidFill>
              </a:rPr>
              <a:t>Through surveying a large sample  of students currently at UWTSD, we can determine, not only which technology is more suited, but also what the students require in terms of ongoing support.</a:t>
            </a:r>
          </a:p>
          <a:p>
            <a:endParaRPr lang="en-GB" sz="2000" dirty="0">
              <a:solidFill>
                <a:schemeClr val="bg1"/>
              </a:solidFill>
            </a:endParaRPr>
          </a:p>
          <a:p>
            <a:pPr algn="ctr"/>
            <a:r>
              <a:rPr lang="en-GB" sz="2000" dirty="0">
                <a:solidFill>
                  <a:schemeClr val="bg1"/>
                </a:solidFill>
              </a:rPr>
              <a:t>End</a:t>
            </a:r>
          </a:p>
        </p:txBody>
      </p:sp>
    </p:spTree>
    <p:extLst>
      <p:ext uri="{BB962C8B-B14F-4D97-AF65-F5344CB8AC3E}">
        <p14:creationId xmlns:p14="http://schemas.microsoft.com/office/powerpoint/2010/main" val="2164335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85AFE-8424-5CFF-385E-9AB199A67D52}"/>
              </a:ext>
            </a:extLst>
          </p:cNvPr>
          <p:cNvSpPr>
            <a:spLocks noGrp="1"/>
          </p:cNvSpPr>
          <p:nvPr>
            <p:ph type="title"/>
          </p:nvPr>
        </p:nvSpPr>
        <p:spPr/>
        <p:txBody>
          <a:bodyPr>
            <a:normAutofit/>
          </a:bodyPr>
          <a:lstStyle/>
          <a:p>
            <a:r>
              <a:rPr lang="en-GB" sz="6600" dirty="0">
                <a:solidFill>
                  <a:schemeClr val="bg1"/>
                </a:solidFill>
              </a:rPr>
              <a:t>BIBLIOGRAPHY</a:t>
            </a:r>
          </a:p>
        </p:txBody>
      </p:sp>
      <p:sp>
        <p:nvSpPr>
          <p:cNvPr id="3" name="TextBox 2">
            <a:extLst>
              <a:ext uri="{FF2B5EF4-FFF2-40B4-BE49-F238E27FC236}">
                <a16:creationId xmlns:a16="http://schemas.microsoft.com/office/drawing/2014/main" id="{5EFEEBE4-9C31-168D-44AE-DFC9BE99417A}"/>
              </a:ext>
            </a:extLst>
          </p:cNvPr>
          <p:cNvSpPr txBox="1"/>
          <p:nvPr/>
        </p:nvSpPr>
        <p:spPr>
          <a:xfrm>
            <a:off x="1304144" y="2023672"/>
            <a:ext cx="10283253" cy="2585323"/>
          </a:xfrm>
          <a:prstGeom prst="rect">
            <a:avLst/>
          </a:prstGeom>
          <a:noFill/>
        </p:spPr>
        <p:txBody>
          <a:bodyPr wrap="square" rtlCol="0">
            <a:spAutoFit/>
          </a:bodyPr>
          <a:lstStyle/>
          <a:p>
            <a:r>
              <a:rPr lang="en-GB" b="0" i="0" dirty="0" err="1">
                <a:solidFill>
                  <a:schemeClr val="bg1"/>
                </a:solidFill>
                <a:effectLst/>
              </a:rPr>
              <a:t>Hathorn</a:t>
            </a:r>
            <a:r>
              <a:rPr lang="en-GB" b="0" i="0" dirty="0">
                <a:solidFill>
                  <a:schemeClr val="bg1"/>
                </a:solidFill>
                <a:effectLst/>
              </a:rPr>
              <a:t>, Lesley G., and Albert L. Ingram. 2002, </a:t>
            </a:r>
            <a:r>
              <a:rPr lang="en-GB" b="0" i="1" dirty="0">
                <a:solidFill>
                  <a:schemeClr val="bg1"/>
                </a:solidFill>
                <a:effectLst/>
              </a:rPr>
              <a:t>Online Collaboration: Making It Work. Educational Technology</a:t>
            </a:r>
            <a:r>
              <a:rPr lang="en-GB" b="0" i="0" dirty="0">
                <a:solidFill>
                  <a:schemeClr val="bg1"/>
                </a:solidFill>
                <a:effectLst/>
              </a:rPr>
              <a:t>, vol. 42, no. 1, pp. 33–40</a:t>
            </a:r>
          </a:p>
          <a:p>
            <a:endParaRPr lang="en-GB" dirty="0">
              <a:solidFill>
                <a:schemeClr val="bg1"/>
              </a:solidFill>
            </a:endParaRPr>
          </a:p>
          <a:p>
            <a:r>
              <a:rPr lang="en-GB" b="0" i="0" dirty="0" err="1">
                <a:solidFill>
                  <a:schemeClr val="bg1"/>
                </a:solidFill>
                <a:effectLst/>
              </a:rPr>
              <a:t>Niva</a:t>
            </a:r>
            <a:r>
              <a:rPr lang="en-GB" b="0" i="0" dirty="0">
                <a:solidFill>
                  <a:schemeClr val="bg1"/>
                </a:solidFill>
                <a:effectLst/>
              </a:rPr>
              <a:t> </a:t>
            </a:r>
            <a:r>
              <a:rPr lang="en-GB" b="0" i="0" dirty="0" err="1">
                <a:solidFill>
                  <a:schemeClr val="bg1"/>
                </a:solidFill>
                <a:effectLst/>
              </a:rPr>
              <a:t>wengrowicz</a:t>
            </a:r>
            <a:r>
              <a:rPr lang="en-GB" b="0" i="0" dirty="0">
                <a:solidFill>
                  <a:schemeClr val="bg1"/>
                </a:solidFill>
                <a:effectLst/>
              </a:rPr>
              <a:t>, </a:t>
            </a:r>
            <a:r>
              <a:rPr lang="en-GB" b="0" i="0" dirty="0" err="1">
                <a:solidFill>
                  <a:schemeClr val="bg1"/>
                </a:solidFill>
                <a:effectLst/>
              </a:rPr>
              <a:t>william</a:t>
            </a:r>
            <a:r>
              <a:rPr lang="en-GB" b="0" i="0" dirty="0">
                <a:solidFill>
                  <a:schemeClr val="bg1"/>
                </a:solidFill>
                <a:effectLst/>
              </a:rPr>
              <a:t> swart, </a:t>
            </a:r>
            <a:r>
              <a:rPr lang="en-GB" b="0" i="0" dirty="0" err="1">
                <a:solidFill>
                  <a:schemeClr val="bg1"/>
                </a:solidFill>
                <a:effectLst/>
              </a:rPr>
              <a:t>ravi</a:t>
            </a:r>
            <a:r>
              <a:rPr lang="en-GB" b="0" i="0" dirty="0">
                <a:solidFill>
                  <a:schemeClr val="bg1"/>
                </a:solidFill>
                <a:effectLst/>
              </a:rPr>
              <a:t> </a:t>
            </a:r>
            <a:r>
              <a:rPr lang="en-GB" b="0" i="0" dirty="0" err="1">
                <a:solidFill>
                  <a:schemeClr val="bg1"/>
                </a:solidFill>
                <a:effectLst/>
              </a:rPr>
              <a:t>paul</a:t>
            </a:r>
            <a:r>
              <a:rPr lang="en-GB" b="0" i="0" dirty="0">
                <a:solidFill>
                  <a:schemeClr val="bg1"/>
                </a:solidFill>
                <a:effectLst/>
              </a:rPr>
              <a:t>, </a:t>
            </a:r>
            <a:r>
              <a:rPr lang="en-GB" b="0" i="0" dirty="0" err="1">
                <a:solidFill>
                  <a:schemeClr val="bg1"/>
                </a:solidFill>
                <a:effectLst/>
              </a:rPr>
              <a:t>kenneth</a:t>
            </a:r>
            <a:r>
              <a:rPr lang="en-GB" b="0" i="0" dirty="0">
                <a:solidFill>
                  <a:schemeClr val="bg1"/>
                </a:solidFill>
                <a:effectLst/>
              </a:rPr>
              <a:t> </a:t>
            </a:r>
            <a:r>
              <a:rPr lang="en-GB" b="0" i="0" dirty="0" err="1">
                <a:solidFill>
                  <a:schemeClr val="bg1"/>
                </a:solidFill>
                <a:effectLst/>
              </a:rPr>
              <a:t>macleod</a:t>
            </a:r>
            <a:r>
              <a:rPr lang="en-GB" b="0" i="0" dirty="0">
                <a:solidFill>
                  <a:schemeClr val="bg1"/>
                </a:solidFill>
                <a:effectLst/>
              </a:rPr>
              <a:t>, </a:t>
            </a:r>
            <a:r>
              <a:rPr lang="en-GB" b="0" i="0" dirty="0" err="1">
                <a:solidFill>
                  <a:schemeClr val="bg1"/>
                </a:solidFill>
                <a:effectLst/>
              </a:rPr>
              <a:t>dov</a:t>
            </a:r>
            <a:r>
              <a:rPr lang="en-GB" b="0" i="0" dirty="0">
                <a:solidFill>
                  <a:schemeClr val="bg1"/>
                </a:solidFill>
                <a:effectLst/>
              </a:rPr>
              <a:t> </a:t>
            </a:r>
            <a:r>
              <a:rPr lang="en-GB" b="0" i="0" dirty="0" err="1">
                <a:solidFill>
                  <a:schemeClr val="bg1"/>
                </a:solidFill>
                <a:effectLst/>
              </a:rPr>
              <a:t>dori</a:t>
            </a:r>
            <a:r>
              <a:rPr lang="en-GB" b="0" i="0" dirty="0">
                <a:solidFill>
                  <a:schemeClr val="bg1"/>
                </a:solidFill>
                <a:effectLst/>
              </a:rPr>
              <a:t> &amp; </a:t>
            </a:r>
            <a:r>
              <a:rPr lang="en-GB" b="0" i="0" dirty="0" err="1">
                <a:solidFill>
                  <a:schemeClr val="bg1"/>
                </a:solidFill>
                <a:effectLst/>
              </a:rPr>
              <a:t>yehudit</a:t>
            </a:r>
            <a:r>
              <a:rPr lang="en-GB" b="0" i="0" dirty="0">
                <a:solidFill>
                  <a:schemeClr val="bg1"/>
                </a:solidFill>
                <a:effectLst/>
              </a:rPr>
              <a:t> </a:t>
            </a:r>
            <a:r>
              <a:rPr lang="en-GB" b="0" i="0" dirty="0" err="1">
                <a:solidFill>
                  <a:schemeClr val="bg1"/>
                </a:solidFill>
                <a:effectLst/>
              </a:rPr>
              <a:t>judy</a:t>
            </a:r>
            <a:r>
              <a:rPr lang="en-GB" b="0" i="0" dirty="0">
                <a:solidFill>
                  <a:schemeClr val="bg1"/>
                </a:solidFill>
                <a:effectLst/>
              </a:rPr>
              <a:t> </a:t>
            </a:r>
            <a:r>
              <a:rPr lang="en-GB" b="0" i="0" dirty="0" err="1">
                <a:solidFill>
                  <a:schemeClr val="bg1"/>
                </a:solidFill>
                <a:effectLst/>
              </a:rPr>
              <a:t>dori</a:t>
            </a:r>
            <a:r>
              <a:rPr lang="en-GB" b="0" i="0" dirty="0">
                <a:solidFill>
                  <a:schemeClr val="bg1"/>
                </a:solidFill>
                <a:effectLst/>
              </a:rPr>
              <a:t> (2018) </a:t>
            </a:r>
            <a:r>
              <a:rPr lang="en-GB" b="0" i="1" dirty="0">
                <a:solidFill>
                  <a:schemeClr val="bg1"/>
                </a:solidFill>
                <a:effectLst/>
              </a:rPr>
              <a:t>Students’ collaborative learning attitudes and their satisfaction with online collaborative case-based courses</a:t>
            </a:r>
            <a:r>
              <a:rPr lang="en-GB" b="0" i="0" dirty="0">
                <a:solidFill>
                  <a:schemeClr val="bg1"/>
                </a:solidFill>
                <a:effectLst/>
              </a:rPr>
              <a:t>, </a:t>
            </a:r>
            <a:r>
              <a:rPr lang="en-GB" dirty="0">
                <a:solidFill>
                  <a:schemeClr val="bg1"/>
                </a:solidFill>
              </a:rPr>
              <a:t>A</a:t>
            </a:r>
            <a:r>
              <a:rPr lang="en-GB" b="0" i="0" dirty="0">
                <a:solidFill>
                  <a:schemeClr val="bg1"/>
                </a:solidFill>
                <a:effectLst/>
              </a:rPr>
              <a:t>merican journal of distance education, 32:4, 283-300</a:t>
            </a:r>
          </a:p>
          <a:p>
            <a:endParaRPr lang="en-GB" dirty="0">
              <a:solidFill>
                <a:schemeClr val="bg1"/>
              </a:solidFill>
            </a:endParaRPr>
          </a:p>
          <a:p>
            <a:r>
              <a:rPr lang="en-GB" b="0" i="0" dirty="0">
                <a:solidFill>
                  <a:schemeClr val="bg1"/>
                </a:solidFill>
                <a:effectLst/>
              </a:rPr>
              <a:t>Arnold, Nike, Lara </a:t>
            </a:r>
            <a:r>
              <a:rPr lang="en-GB" b="0" i="0" dirty="0" err="1">
                <a:solidFill>
                  <a:schemeClr val="bg1"/>
                </a:solidFill>
                <a:effectLst/>
              </a:rPr>
              <a:t>Ducate</a:t>
            </a:r>
            <a:r>
              <a:rPr lang="en-GB" b="0" i="0" dirty="0">
                <a:solidFill>
                  <a:schemeClr val="bg1"/>
                </a:solidFill>
                <a:effectLst/>
              </a:rPr>
              <a:t>, Lara </a:t>
            </a:r>
            <a:r>
              <a:rPr lang="en-GB" b="0" i="0" dirty="0" err="1">
                <a:solidFill>
                  <a:schemeClr val="bg1"/>
                </a:solidFill>
                <a:effectLst/>
              </a:rPr>
              <a:t>Lomicka</a:t>
            </a:r>
            <a:r>
              <a:rPr lang="en-GB" b="0" i="0" dirty="0">
                <a:solidFill>
                  <a:schemeClr val="bg1"/>
                </a:solidFill>
                <a:effectLst/>
              </a:rPr>
              <a:t>, and Gillian Lord (2009) "</a:t>
            </a:r>
            <a:r>
              <a:rPr lang="en-GB" b="0" i="1" dirty="0">
                <a:solidFill>
                  <a:schemeClr val="bg1"/>
                </a:solidFill>
                <a:effectLst/>
              </a:rPr>
              <a:t>Assessing online collaboration among language teachers: A cross-institutional case study</a:t>
            </a:r>
            <a:r>
              <a:rPr lang="en-GB" b="0" i="0" dirty="0">
                <a:solidFill>
                  <a:schemeClr val="bg1"/>
                </a:solidFill>
                <a:effectLst/>
              </a:rPr>
              <a:t>." 8, no. 2 ,121-139.</a:t>
            </a:r>
            <a:endParaRPr lang="en-GB" dirty="0">
              <a:solidFill>
                <a:schemeClr val="bg1"/>
              </a:solidFill>
            </a:endParaRPr>
          </a:p>
        </p:txBody>
      </p:sp>
    </p:spTree>
    <p:extLst>
      <p:ext uri="{BB962C8B-B14F-4D97-AF65-F5344CB8AC3E}">
        <p14:creationId xmlns:p14="http://schemas.microsoft.com/office/powerpoint/2010/main" val="704663509"/>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{2BCB08A5-37FC-467B-98D8-3E3FBEDD8C89}tf11437505_win32</Template>
  <TotalTime>2250</TotalTime>
  <Words>677</Words>
  <Application>Microsoft Office PowerPoint</Application>
  <PresentationFormat>Widescreen</PresentationFormat>
  <Paragraphs>54</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RetrospectVTI</vt:lpstr>
      <vt:lpstr>How Do Students Use Technology to Collaborate at UWTSD?</vt:lpstr>
      <vt:lpstr>Collaborative Technology at UWTSD</vt:lpstr>
      <vt:lpstr>ABSTRACT</vt:lpstr>
      <vt:lpstr>CURRENT  TECHNOLOGIES</vt:lpstr>
      <vt:lpstr>RESEARCH</vt:lpstr>
      <vt:lpstr>METHOD AND CONSIDERATIONS</vt:lpstr>
      <vt:lpstr>Screenshot Selections of Survey</vt:lpstr>
      <vt:lpstr>HYPOTHESIS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James Williams</dc:creator>
  <cp:lastModifiedBy>James Williams</cp:lastModifiedBy>
  <cp:revision>8</cp:revision>
  <dcterms:created xsi:type="dcterms:W3CDTF">2022-06-24T21:51:20Z</dcterms:created>
  <dcterms:modified xsi:type="dcterms:W3CDTF">2022-06-27T06:10:13Z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