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72" r:id="rId5"/>
    <p:sldId id="273" r:id="rId6"/>
    <p:sldId id="276" r:id="rId7"/>
    <p:sldId id="260" r:id="rId8"/>
    <p:sldId id="274" r:id="rId9"/>
    <p:sldId id="261" r:id="rId10"/>
    <p:sldId id="262" r:id="rId11"/>
    <p:sldId id="275" r:id="rId12"/>
    <p:sldId id="265" r:id="rId13"/>
    <p:sldId id="267" r:id="rId14"/>
    <p:sldId id="266" r:id="rId15"/>
    <p:sldId id="269" r:id="rId16"/>
    <p:sldId id="270" r:id="rId17"/>
    <p:sldId id="271" r:id="rId18"/>
  </p:sldIdLst>
  <p:sldSz cx="18288000" cy="10287000"/>
  <p:notesSz cx="6858000" cy="9144000"/>
  <p:embeddedFontLst>
    <p:embeddedFont>
      <p:font typeface="Open Sans 1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5256" autoAdjust="0"/>
  </p:normalViewPr>
  <p:slideViewPr>
    <p:cSldViewPr>
      <p:cViewPr varScale="1">
        <p:scale>
          <a:sx n="50" d="100"/>
          <a:sy n="50" d="100"/>
        </p:scale>
        <p:origin x="30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4CA9CD-34F9-4D3F-82DD-94C91619356D}"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B8553E2F-D9FA-4F8B-A513-1CD6C855509E}">
      <dgm:prSet/>
      <dgm:spPr/>
      <dgm:t>
        <a:bodyPr/>
        <a:lstStyle/>
        <a:p>
          <a:pPr algn="ctr">
            <a:lnSpc>
              <a:spcPct val="90000"/>
            </a:lnSpc>
          </a:pPr>
          <a:r>
            <a:rPr lang="en-US" sz="3900" b="1" dirty="0">
              <a:latin typeface="Arial" panose="020B0604020202020204" pitchFamily="34" charset="0"/>
              <a:cs typeface="Arial" panose="020B0604020202020204" pitchFamily="34" charset="0"/>
            </a:rPr>
            <a:t>Significance</a:t>
          </a:r>
          <a:endParaRPr lang="en-US" sz="3900" dirty="0">
            <a:latin typeface="Arial" panose="020B0604020202020204" pitchFamily="34" charset="0"/>
            <a:cs typeface="Arial" panose="020B0604020202020204" pitchFamily="34" charset="0"/>
          </a:endParaRPr>
        </a:p>
      </dgm:t>
    </dgm:pt>
    <dgm:pt modelId="{E908F28F-FBCA-492A-B411-EC14C65970A4}" type="parTrans" cxnId="{12CDEE2A-A4F0-46F0-9EBC-DAD2FFF10098}">
      <dgm:prSet/>
      <dgm:spPr/>
      <dgm:t>
        <a:bodyPr/>
        <a:lstStyle/>
        <a:p>
          <a:endParaRPr lang="en-US"/>
        </a:p>
      </dgm:t>
    </dgm:pt>
    <dgm:pt modelId="{E306EF6E-13DE-44D4-9553-6263DC6A201D}" type="sibTrans" cxnId="{12CDEE2A-A4F0-46F0-9EBC-DAD2FFF10098}">
      <dgm:prSet/>
      <dgm:spPr/>
      <dgm:t>
        <a:bodyPr/>
        <a:lstStyle/>
        <a:p>
          <a:endParaRPr lang="en-US"/>
        </a:p>
      </dgm:t>
    </dgm:pt>
    <dgm:pt modelId="{0CBFFE91-19EB-4BB5-B52E-E628EC113EE9}">
      <dgm:prSet custT="1"/>
      <dgm:spPr/>
      <dgm:t>
        <a:bodyPr/>
        <a:lstStyle/>
        <a:p>
          <a:pPr algn="l">
            <a:lnSpc>
              <a:spcPct val="100000"/>
            </a:lnSpc>
          </a:pPr>
          <a:r>
            <a:rPr lang="en-US" sz="2400" dirty="0">
              <a:latin typeface="Arial" panose="020B0604020202020204" pitchFamily="34" charset="0"/>
              <a:cs typeface="Arial" panose="020B0604020202020204" pitchFamily="34" charset="0"/>
            </a:rPr>
            <a:t>The global population over 60 will almost double from 12% to 22% between 2015 and 2050(Peace, 2019). </a:t>
          </a:r>
        </a:p>
      </dgm:t>
    </dgm:pt>
    <dgm:pt modelId="{4C1EF2C6-D91D-41C1-9C59-601E1684FB99}" type="parTrans" cxnId="{115707B8-CDCA-44CC-9945-05D81183A08E}">
      <dgm:prSet/>
      <dgm:spPr/>
      <dgm:t>
        <a:bodyPr/>
        <a:lstStyle/>
        <a:p>
          <a:endParaRPr lang="en-US"/>
        </a:p>
      </dgm:t>
    </dgm:pt>
    <dgm:pt modelId="{A7DF99DD-3FF6-4EC3-8D0B-7B655A273D09}" type="sibTrans" cxnId="{115707B8-CDCA-44CC-9945-05D81183A08E}">
      <dgm:prSet/>
      <dgm:spPr/>
      <dgm:t>
        <a:bodyPr/>
        <a:lstStyle/>
        <a:p>
          <a:endParaRPr lang="en-US"/>
        </a:p>
      </dgm:t>
    </dgm:pt>
    <dgm:pt modelId="{0CB6DA65-2717-4137-9542-14EEBB67DAD5}">
      <dgm:prSet custT="1"/>
      <dgm:spPr/>
      <dgm:t>
        <a:bodyPr/>
        <a:lstStyle/>
        <a:p>
          <a:pPr algn="l">
            <a:lnSpc>
              <a:spcPct val="100000"/>
            </a:lnSpc>
          </a:pPr>
          <a:r>
            <a:rPr lang="en-US" sz="2400" dirty="0">
              <a:latin typeface="Arial" panose="020B0604020202020204" pitchFamily="34" charset="0"/>
              <a:cs typeface="Arial" panose="020B0604020202020204" pitchFamily="34" charset="0"/>
            </a:rPr>
            <a:t>In the UK, approximately </a:t>
          </a:r>
          <a:r>
            <a:rPr lang="en-US" sz="2400" b="1" dirty="0">
              <a:latin typeface="Arial" panose="020B0604020202020204" pitchFamily="34" charset="0"/>
              <a:cs typeface="Arial" panose="020B0604020202020204" pitchFamily="34" charset="0"/>
            </a:rPr>
            <a:t>10 million people</a:t>
          </a:r>
          <a:r>
            <a:rPr lang="en-US" sz="2400" dirty="0">
              <a:latin typeface="Arial" panose="020B0604020202020204" pitchFamily="34" charset="0"/>
              <a:cs typeface="Arial" panose="020B0604020202020204" pitchFamily="34" charset="0"/>
            </a:rPr>
            <a:t>, or 18% of the total population, are 65 years of age or older (Centre for Ageing Better, 2024).</a:t>
          </a:r>
        </a:p>
      </dgm:t>
    </dgm:pt>
    <dgm:pt modelId="{60D54DA3-7955-4B0D-A6F1-0AD093C589C1}" type="parTrans" cxnId="{AFFDC0D2-D133-4998-A049-181AC8C8AD54}">
      <dgm:prSet/>
      <dgm:spPr/>
      <dgm:t>
        <a:bodyPr/>
        <a:lstStyle/>
        <a:p>
          <a:endParaRPr lang="en-US"/>
        </a:p>
      </dgm:t>
    </dgm:pt>
    <dgm:pt modelId="{5AC4B51C-F1AF-4133-9CD8-F2C244C61CCF}" type="sibTrans" cxnId="{AFFDC0D2-D133-4998-A049-181AC8C8AD54}">
      <dgm:prSet/>
      <dgm:spPr/>
      <dgm:t>
        <a:bodyPr/>
        <a:lstStyle/>
        <a:p>
          <a:endParaRPr lang="en-US"/>
        </a:p>
      </dgm:t>
    </dgm:pt>
    <dgm:pt modelId="{48557C60-21CA-4833-98B1-87712B24F536}">
      <dgm:prSet custT="1"/>
      <dgm:spPr/>
      <dgm:t>
        <a:bodyPr/>
        <a:lstStyle/>
        <a:p>
          <a:pPr algn="l">
            <a:lnSpc>
              <a:spcPct val="100000"/>
            </a:lnSpc>
          </a:pPr>
          <a:r>
            <a:rPr lang="en-US" sz="2400" dirty="0">
              <a:latin typeface="Arial" panose="020B0604020202020204" pitchFamily="34" charset="0"/>
              <a:cs typeface="Arial" panose="020B0604020202020204" pitchFamily="34" charset="0"/>
            </a:rPr>
            <a:t>Social and health systems are prepared for taking on this demographic shift presents significant challenges globally(World Health Organization, 2024).</a:t>
          </a:r>
        </a:p>
      </dgm:t>
    </dgm:pt>
    <dgm:pt modelId="{BD86C4BE-86A0-448C-854C-4AC83317DADE}" type="parTrans" cxnId="{77C9A36F-019C-421D-B17C-620A57E78E0F}">
      <dgm:prSet/>
      <dgm:spPr/>
      <dgm:t>
        <a:bodyPr/>
        <a:lstStyle/>
        <a:p>
          <a:endParaRPr lang="en-US"/>
        </a:p>
      </dgm:t>
    </dgm:pt>
    <dgm:pt modelId="{19068608-7740-4350-A6D9-59EE5F04FE6D}" type="sibTrans" cxnId="{77C9A36F-019C-421D-B17C-620A57E78E0F}">
      <dgm:prSet/>
      <dgm:spPr/>
      <dgm:t>
        <a:bodyPr/>
        <a:lstStyle/>
        <a:p>
          <a:endParaRPr lang="en-US"/>
        </a:p>
      </dgm:t>
    </dgm:pt>
    <dgm:pt modelId="{A4C77CB6-DB73-463B-870F-EDCC3088EC32}">
      <dgm:prSet custT="1"/>
      <dgm:spPr/>
      <dgm:t>
        <a:bodyPr/>
        <a:lstStyle/>
        <a:p>
          <a:pPr algn="l">
            <a:lnSpc>
              <a:spcPct val="100000"/>
            </a:lnSpc>
          </a:pPr>
          <a:r>
            <a:rPr lang="en-US" sz="2400" dirty="0">
              <a:latin typeface="Arial" panose="020B0604020202020204" pitchFamily="34" charset="0"/>
              <a:cs typeface="Arial" panose="020B0604020202020204" pitchFamily="34" charset="0"/>
            </a:rPr>
            <a:t>Increasing quality of life as people age is the goal of </a:t>
          </a:r>
          <a:r>
            <a:rPr lang="en-US" sz="2400" b="1" dirty="0">
              <a:latin typeface="Arial" panose="020B0604020202020204" pitchFamily="34" charset="0"/>
              <a:cs typeface="Arial" panose="020B0604020202020204" pitchFamily="34" charset="0"/>
            </a:rPr>
            <a:t>Active and Healthy Ageing</a:t>
          </a:r>
          <a:r>
            <a:rPr lang="en-US" sz="2400" dirty="0">
              <a:latin typeface="Arial" panose="020B0604020202020204" pitchFamily="34" charset="0"/>
              <a:cs typeface="Arial" panose="020B0604020202020204" pitchFamily="34" charset="0"/>
            </a:rPr>
            <a:t> (WHO). </a:t>
          </a:r>
        </a:p>
      </dgm:t>
    </dgm:pt>
    <dgm:pt modelId="{1ADFF212-8287-468D-9C32-B4C1BBFC54CD}" type="parTrans" cxnId="{8C08D8D2-A420-4103-B415-DEF5908187E9}">
      <dgm:prSet/>
      <dgm:spPr/>
      <dgm:t>
        <a:bodyPr/>
        <a:lstStyle/>
        <a:p>
          <a:endParaRPr lang="en-US"/>
        </a:p>
      </dgm:t>
    </dgm:pt>
    <dgm:pt modelId="{063B9B60-0C1B-49A5-BB59-08F75F353F5B}" type="sibTrans" cxnId="{8C08D8D2-A420-4103-B415-DEF5908187E9}">
      <dgm:prSet/>
      <dgm:spPr/>
      <dgm:t>
        <a:bodyPr/>
        <a:lstStyle/>
        <a:p>
          <a:endParaRPr lang="en-US"/>
        </a:p>
      </dgm:t>
    </dgm:pt>
    <dgm:pt modelId="{E7425838-5B69-40FF-85F6-FEB5251A6378}" type="pres">
      <dgm:prSet presAssocID="{634CA9CD-34F9-4D3F-82DD-94C91619356D}" presName="Name0" presStyleCnt="0">
        <dgm:presLayoutVars>
          <dgm:dir/>
          <dgm:resizeHandles val="exact"/>
        </dgm:presLayoutVars>
      </dgm:prSet>
      <dgm:spPr/>
    </dgm:pt>
    <dgm:pt modelId="{B4839454-B6B6-46B5-ADA5-2489401BC901}" type="pres">
      <dgm:prSet presAssocID="{B8553E2F-D9FA-4F8B-A513-1CD6C855509E}" presName="node" presStyleLbl="node1" presStyleIdx="0" presStyleCnt="1" custLinFactNeighborX="-311" custLinFactNeighborY="-2353">
        <dgm:presLayoutVars>
          <dgm:bulletEnabled val="1"/>
        </dgm:presLayoutVars>
      </dgm:prSet>
      <dgm:spPr/>
    </dgm:pt>
  </dgm:ptLst>
  <dgm:cxnLst>
    <dgm:cxn modelId="{EB42E71F-8756-4166-AA11-B7A66F1B47C1}" type="presOf" srcId="{B8553E2F-D9FA-4F8B-A513-1CD6C855509E}" destId="{B4839454-B6B6-46B5-ADA5-2489401BC901}" srcOrd="0" destOrd="0" presId="urn:microsoft.com/office/officeart/2016/7/layout/BasicProcessNew"/>
    <dgm:cxn modelId="{12CDEE2A-A4F0-46F0-9EBC-DAD2FFF10098}" srcId="{634CA9CD-34F9-4D3F-82DD-94C91619356D}" destId="{B8553E2F-D9FA-4F8B-A513-1CD6C855509E}" srcOrd="0" destOrd="0" parTransId="{E908F28F-FBCA-492A-B411-EC14C65970A4}" sibTransId="{E306EF6E-13DE-44D4-9553-6263DC6A201D}"/>
    <dgm:cxn modelId="{77C9A36F-019C-421D-B17C-620A57E78E0F}" srcId="{B8553E2F-D9FA-4F8B-A513-1CD6C855509E}" destId="{48557C60-21CA-4833-98B1-87712B24F536}" srcOrd="2" destOrd="0" parTransId="{BD86C4BE-86A0-448C-854C-4AC83317DADE}" sibTransId="{19068608-7740-4350-A6D9-59EE5F04FE6D}"/>
    <dgm:cxn modelId="{2CAFCE70-409E-4514-A96E-2B3259AD85E8}" type="presOf" srcId="{0CBFFE91-19EB-4BB5-B52E-E628EC113EE9}" destId="{B4839454-B6B6-46B5-ADA5-2489401BC901}" srcOrd="0" destOrd="1" presId="urn:microsoft.com/office/officeart/2016/7/layout/BasicProcessNew"/>
    <dgm:cxn modelId="{24DD39A5-0884-4329-B576-82F7E968FBA5}" type="presOf" srcId="{A4C77CB6-DB73-463B-870F-EDCC3088EC32}" destId="{B4839454-B6B6-46B5-ADA5-2489401BC901}" srcOrd="0" destOrd="4" presId="urn:microsoft.com/office/officeart/2016/7/layout/BasicProcessNew"/>
    <dgm:cxn modelId="{363F45AE-BD39-4AE9-8F3E-B5BF4ADAFA7F}" type="presOf" srcId="{0CB6DA65-2717-4137-9542-14EEBB67DAD5}" destId="{B4839454-B6B6-46B5-ADA5-2489401BC901}" srcOrd="0" destOrd="2" presId="urn:microsoft.com/office/officeart/2016/7/layout/BasicProcessNew"/>
    <dgm:cxn modelId="{751564B5-26FE-4058-9142-608215FEC621}" type="presOf" srcId="{634CA9CD-34F9-4D3F-82DD-94C91619356D}" destId="{E7425838-5B69-40FF-85F6-FEB5251A6378}" srcOrd="0" destOrd="0" presId="urn:microsoft.com/office/officeart/2016/7/layout/BasicProcessNew"/>
    <dgm:cxn modelId="{115707B8-CDCA-44CC-9945-05D81183A08E}" srcId="{B8553E2F-D9FA-4F8B-A513-1CD6C855509E}" destId="{0CBFFE91-19EB-4BB5-B52E-E628EC113EE9}" srcOrd="0" destOrd="0" parTransId="{4C1EF2C6-D91D-41C1-9C59-601E1684FB99}" sibTransId="{A7DF99DD-3FF6-4EC3-8D0B-7B655A273D09}"/>
    <dgm:cxn modelId="{AFFDC0D2-D133-4998-A049-181AC8C8AD54}" srcId="{B8553E2F-D9FA-4F8B-A513-1CD6C855509E}" destId="{0CB6DA65-2717-4137-9542-14EEBB67DAD5}" srcOrd="1" destOrd="0" parTransId="{60D54DA3-7955-4B0D-A6F1-0AD093C589C1}" sibTransId="{5AC4B51C-F1AF-4133-9CD8-F2C244C61CCF}"/>
    <dgm:cxn modelId="{8C08D8D2-A420-4103-B415-DEF5908187E9}" srcId="{B8553E2F-D9FA-4F8B-A513-1CD6C855509E}" destId="{A4C77CB6-DB73-463B-870F-EDCC3088EC32}" srcOrd="3" destOrd="0" parTransId="{1ADFF212-8287-468D-9C32-B4C1BBFC54CD}" sibTransId="{063B9B60-0C1B-49A5-BB59-08F75F353F5B}"/>
    <dgm:cxn modelId="{8BADE0EE-A011-4A40-B91E-EDC602334E4E}" type="presOf" srcId="{48557C60-21CA-4833-98B1-87712B24F536}" destId="{B4839454-B6B6-46B5-ADA5-2489401BC901}" srcOrd="0" destOrd="3" presId="urn:microsoft.com/office/officeart/2016/7/layout/BasicProcessNew"/>
    <dgm:cxn modelId="{374EAAD0-BD7E-4C81-8B58-07A98E05B660}" type="presParOf" srcId="{E7425838-5B69-40FF-85F6-FEB5251A6378}" destId="{B4839454-B6B6-46B5-ADA5-2489401BC901}" srcOrd="0" destOrd="0" presId="urn:microsoft.com/office/officeart/2016/7/layout/Basic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77A50-14B9-438E-90B7-453235C72EEF}" type="doc">
      <dgm:prSet loTypeId="urn:microsoft.com/office/officeart/2005/8/layout/chevron2" loCatId="list" qsTypeId="urn:microsoft.com/office/officeart/2005/8/quickstyle/simple4" qsCatId="simple" csTypeId="urn:microsoft.com/office/officeart/2005/8/colors/accent0_2" csCatId="mainScheme" phldr="1"/>
      <dgm:spPr/>
      <dgm:t>
        <a:bodyPr/>
        <a:lstStyle/>
        <a:p>
          <a:endParaRPr lang="en-GB"/>
        </a:p>
      </dgm:t>
    </dgm:pt>
    <dgm:pt modelId="{64A814FC-6B81-40C4-9C16-D06F9F453855}">
      <dgm:prSet phldrT="[Text]"/>
      <dgm:spPr/>
      <dgm:t>
        <a:bodyPr/>
        <a:lstStyle/>
        <a:p>
          <a:r>
            <a:rPr lang="en-US" altLang="en-US" b="1" dirty="0">
              <a:latin typeface="Arial" panose="020B0604020202020204" pitchFamily="34" charset="0"/>
            </a:rPr>
            <a:t>Physical needs </a:t>
          </a:r>
          <a:endParaRPr lang="en-GB" dirty="0"/>
        </a:p>
      </dgm:t>
    </dgm:pt>
    <dgm:pt modelId="{0B586861-7415-4462-A45D-2707FA01CF3C}" type="parTrans" cxnId="{277487C2-D2C9-459A-8102-AA2F5A747F18}">
      <dgm:prSet/>
      <dgm:spPr/>
      <dgm:t>
        <a:bodyPr/>
        <a:lstStyle/>
        <a:p>
          <a:endParaRPr lang="en-GB"/>
        </a:p>
      </dgm:t>
    </dgm:pt>
    <dgm:pt modelId="{BB87F4E4-4768-44DF-A4ED-5C38E809D417}" type="sibTrans" cxnId="{277487C2-D2C9-459A-8102-AA2F5A747F18}">
      <dgm:prSet/>
      <dgm:spPr/>
      <dgm:t>
        <a:bodyPr/>
        <a:lstStyle/>
        <a:p>
          <a:endParaRPr lang="en-GB"/>
        </a:p>
      </dgm:t>
    </dgm:pt>
    <dgm:pt modelId="{22C1149F-0221-4ECF-970C-2A0D37AB566D}">
      <dgm:prSet phldrT="[Text]" custT="1"/>
      <dgm:spPr/>
      <dgm:t>
        <a:bodyPr/>
        <a:lstStyle/>
        <a:p>
          <a:r>
            <a:rPr lang="en-US" altLang="en-US" sz="2800" dirty="0">
              <a:latin typeface="Arial" panose="020B0604020202020204" pitchFamily="34" charset="0"/>
            </a:rPr>
            <a:t>medications management  and routine checkups, help with mobility, and healthy eating. </a:t>
          </a:r>
          <a:endParaRPr lang="en-GB" sz="2800" dirty="0"/>
        </a:p>
      </dgm:t>
    </dgm:pt>
    <dgm:pt modelId="{EC7B5381-BDF6-4D4E-A7A4-9B012D69C946}" type="parTrans" cxnId="{7935D014-DAB1-4063-AA88-A938A63F36BE}">
      <dgm:prSet/>
      <dgm:spPr/>
      <dgm:t>
        <a:bodyPr/>
        <a:lstStyle/>
        <a:p>
          <a:endParaRPr lang="en-GB"/>
        </a:p>
      </dgm:t>
    </dgm:pt>
    <dgm:pt modelId="{172A21B6-927F-4CC5-A394-483775F79D49}" type="sibTrans" cxnId="{7935D014-DAB1-4063-AA88-A938A63F36BE}">
      <dgm:prSet/>
      <dgm:spPr/>
      <dgm:t>
        <a:bodyPr/>
        <a:lstStyle/>
        <a:p>
          <a:endParaRPr lang="en-GB"/>
        </a:p>
      </dgm:t>
    </dgm:pt>
    <dgm:pt modelId="{3DF59508-0764-4E39-B678-A57EFFFBB942}">
      <dgm:prSet phldrT="[Text]"/>
      <dgm:spPr/>
      <dgm:t>
        <a:bodyPr/>
        <a:lstStyle/>
        <a:p>
          <a:r>
            <a:rPr lang="en-US" altLang="en-US" b="1" dirty="0">
              <a:latin typeface="Arial" panose="020B0604020202020204" pitchFamily="34" charset="0"/>
            </a:rPr>
            <a:t>Social needs </a:t>
          </a:r>
          <a:endParaRPr lang="en-GB" dirty="0"/>
        </a:p>
      </dgm:t>
    </dgm:pt>
    <dgm:pt modelId="{EE5BA221-56A1-4B99-910C-9A62AF6D7603}" type="parTrans" cxnId="{EBB7D5F3-6CCE-4937-BB7A-628BAA8F0D25}">
      <dgm:prSet/>
      <dgm:spPr/>
      <dgm:t>
        <a:bodyPr/>
        <a:lstStyle/>
        <a:p>
          <a:endParaRPr lang="en-GB"/>
        </a:p>
      </dgm:t>
    </dgm:pt>
    <dgm:pt modelId="{CE96F8A8-84BC-420A-AA25-8482620F1436}" type="sibTrans" cxnId="{EBB7D5F3-6CCE-4937-BB7A-628BAA8F0D25}">
      <dgm:prSet/>
      <dgm:spPr/>
      <dgm:t>
        <a:bodyPr/>
        <a:lstStyle/>
        <a:p>
          <a:endParaRPr lang="en-GB"/>
        </a:p>
      </dgm:t>
    </dgm:pt>
    <dgm:pt modelId="{0A33BB8E-24E0-4496-95E2-D2C0E54F2ADE}">
      <dgm:prSet phldrT="[Text]" custT="1"/>
      <dgm:spPr/>
      <dgm:t>
        <a:bodyPr/>
        <a:lstStyle/>
        <a:p>
          <a:r>
            <a:rPr lang="en-US" altLang="en-US" sz="2800" dirty="0">
              <a:latin typeface="Arial" panose="020B0604020202020204" pitchFamily="34" charset="0"/>
            </a:rPr>
            <a:t>chances for communication, involvement in the community, and preserving connections.</a:t>
          </a:r>
          <a:endParaRPr lang="en-GB" sz="2800" dirty="0"/>
        </a:p>
      </dgm:t>
    </dgm:pt>
    <dgm:pt modelId="{EE9908C7-04E0-4925-B0EA-00F74CF6BA17}" type="parTrans" cxnId="{BA289F0D-2CAF-44E5-A362-4258E1DFE5BC}">
      <dgm:prSet/>
      <dgm:spPr/>
      <dgm:t>
        <a:bodyPr/>
        <a:lstStyle/>
        <a:p>
          <a:endParaRPr lang="en-GB"/>
        </a:p>
      </dgm:t>
    </dgm:pt>
    <dgm:pt modelId="{F59B8EE9-5F1B-48AD-A7A4-7BC0E9040EF0}" type="sibTrans" cxnId="{BA289F0D-2CAF-44E5-A362-4258E1DFE5BC}">
      <dgm:prSet/>
      <dgm:spPr/>
      <dgm:t>
        <a:bodyPr/>
        <a:lstStyle/>
        <a:p>
          <a:endParaRPr lang="en-GB"/>
        </a:p>
      </dgm:t>
    </dgm:pt>
    <dgm:pt modelId="{26A1BF05-2856-4DBB-97A7-D8C804A86444}">
      <dgm:prSet phldrT="[Text]"/>
      <dgm:spPr/>
      <dgm:t>
        <a:bodyPr/>
        <a:lstStyle/>
        <a:p>
          <a:r>
            <a:rPr lang="en-US" altLang="en-US" b="1" dirty="0">
              <a:latin typeface="Arial" panose="020B0604020202020204" pitchFamily="34" charset="0"/>
            </a:rPr>
            <a:t>Mental needs </a:t>
          </a:r>
          <a:endParaRPr lang="en-GB" dirty="0"/>
        </a:p>
      </dgm:t>
    </dgm:pt>
    <dgm:pt modelId="{93373003-D5EA-4AC7-97EE-2DDB97100338}" type="parTrans" cxnId="{3D691B73-F446-40BC-AE78-B7EB0E456AD0}">
      <dgm:prSet/>
      <dgm:spPr/>
      <dgm:t>
        <a:bodyPr/>
        <a:lstStyle/>
        <a:p>
          <a:endParaRPr lang="en-GB"/>
        </a:p>
      </dgm:t>
    </dgm:pt>
    <dgm:pt modelId="{C9ED915D-9628-46E0-B222-7D9AAFB3D83C}" type="sibTrans" cxnId="{3D691B73-F446-40BC-AE78-B7EB0E456AD0}">
      <dgm:prSet/>
      <dgm:spPr/>
      <dgm:t>
        <a:bodyPr/>
        <a:lstStyle/>
        <a:p>
          <a:endParaRPr lang="en-GB"/>
        </a:p>
      </dgm:t>
    </dgm:pt>
    <dgm:pt modelId="{42E75F24-1170-479C-9DE9-53AEC0105F3D}">
      <dgm:prSet phldrT="[Text]" custT="1"/>
      <dgm:spPr/>
      <dgm:t>
        <a:bodyPr/>
        <a:lstStyle/>
        <a:p>
          <a:r>
            <a:rPr lang="en-US" altLang="en-US" sz="2800" dirty="0">
              <a:latin typeface="Arial" panose="020B0604020202020204" pitchFamily="34" charset="0"/>
            </a:rPr>
            <a:t>activities that promote cognitive stimulation, assistance with mental health conditions, and the maintenance of a feeling of direction. </a:t>
          </a:r>
          <a:endParaRPr lang="en-GB" sz="2800" dirty="0"/>
        </a:p>
      </dgm:t>
    </dgm:pt>
    <dgm:pt modelId="{11A92675-D090-4059-91A4-25A57F0342A3}" type="parTrans" cxnId="{D94D20EE-5BD8-4107-A495-F360E2108366}">
      <dgm:prSet/>
      <dgm:spPr/>
      <dgm:t>
        <a:bodyPr/>
        <a:lstStyle/>
        <a:p>
          <a:endParaRPr lang="en-GB"/>
        </a:p>
      </dgm:t>
    </dgm:pt>
    <dgm:pt modelId="{D0E2B3B0-0C9A-4FCA-8A23-C9C464AB5A8F}" type="sibTrans" cxnId="{D94D20EE-5BD8-4107-A495-F360E2108366}">
      <dgm:prSet/>
      <dgm:spPr/>
      <dgm:t>
        <a:bodyPr/>
        <a:lstStyle/>
        <a:p>
          <a:endParaRPr lang="en-GB"/>
        </a:p>
      </dgm:t>
    </dgm:pt>
    <dgm:pt modelId="{794934E8-36EF-41BD-AB5A-322FFD6DF0BD}">
      <dgm:prSet/>
      <dgm:spPr/>
      <dgm:t>
        <a:bodyPr/>
        <a:lstStyle/>
        <a:p>
          <a:r>
            <a:rPr lang="en-US" altLang="en-US">
              <a:latin typeface="Arial" panose="020B0604020202020204" pitchFamily="34" charset="0"/>
            </a:rPr>
            <a:t>• </a:t>
          </a:r>
          <a:r>
            <a:rPr lang="en-US" altLang="en-US" b="1">
              <a:latin typeface="Arial" panose="020B0604020202020204" pitchFamily="34" charset="0"/>
            </a:rPr>
            <a:t>Emotional Needs</a:t>
          </a:r>
          <a:endParaRPr lang="en-GB"/>
        </a:p>
      </dgm:t>
    </dgm:pt>
    <dgm:pt modelId="{B9C26118-1B1F-4BC5-B290-25600B4B0E63}" type="parTrans" cxnId="{913C5A99-6354-4003-BA31-DA241072224D}">
      <dgm:prSet/>
      <dgm:spPr/>
      <dgm:t>
        <a:bodyPr/>
        <a:lstStyle/>
        <a:p>
          <a:endParaRPr lang="en-GB"/>
        </a:p>
      </dgm:t>
    </dgm:pt>
    <dgm:pt modelId="{E663AF9C-8049-4315-9E29-DCBE6B8EEC96}" type="sibTrans" cxnId="{913C5A99-6354-4003-BA31-DA241072224D}">
      <dgm:prSet/>
      <dgm:spPr/>
      <dgm:t>
        <a:bodyPr/>
        <a:lstStyle/>
        <a:p>
          <a:endParaRPr lang="en-GB"/>
        </a:p>
      </dgm:t>
    </dgm:pt>
    <dgm:pt modelId="{7051BCCE-52D1-4DD2-83E3-EB34D6888F7A}">
      <dgm:prSet custT="1"/>
      <dgm:spPr/>
      <dgm:t>
        <a:bodyPr/>
        <a:lstStyle/>
        <a:p>
          <a:r>
            <a:rPr lang="en-US" altLang="en-US" sz="2800" dirty="0">
              <a:latin typeface="Arial" panose="020B0604020202020204" pitchFamily="34" charset="0"/>
            </a:rPr>
            <a:t>Listening to worries, showing empathy, and offering emotional support.</a:t>
          </a:r>
          <a:endParaRPr lang="en-GB" sz="2800" dirty="0"/>
        </a:p>
      </dgm:t>
    </dgm:pt>
    <dgm:pt modelId="{0634F73E-7884-49DE-B1EA-23AC5F4B0B71}" type="parTrans" cxnId="{7FBFB125-2400-4512-B8F4-AF096225276E}">
      <dgm:prSet/>
      <dgm:spPr/>
      <dgm:t>
        <a:bodyPr/>
        <a:lstStyle/>
        <a:p>
          <a:endParaRPr lang="en-GB"/>
        </a:p>
      </dgm:t>
    </dgm:pt>
    <dgm:pt modelId="{E9EF2309-F2AD-45EE-A560-46940072A015}" type="sibTrans" cxnId="{7FBFB125-2400-4512-B8F4-AF096225276E}">
      <dgm:prSet/>
      <dgm:spPr/>
      <dgm:t>
        <a:bodyPr/>
        <a:lstStyle/>
        <a:p>
          <a:endParaRPr lang="en-GB"/>
        </a:p>
      </dgm:t>
    </dgm:pt>
    <dgm:pt modelId="{B42A330E-455C-4810-9EAB-497FFDD25ADE}" type="pres">
      <dgm:prSet presAssocID="{5DB77A50-14B9-438E-90B7-453235C72EEF}" presName="linearFlow" presStyleCnt="0">
        <dgm:presLayoutVars>
          <dgm:dir/>
          <dgm:animLvl val="lvl"/>
          <dgm:resizeHandles val="exact"/>
        </dgm:presLayoutVars>
      </dgm:prSet>
      <dgm:spPr/>
    </dgm:pt>
    <dgm:pt modelId="{D9E020BB-19C3-47F7-BEFF-D8555F2FD08A}" type="pres">
      <dgm:prSet presAssocID="{64A814FC-6B81-40C4-9C16-D06F9F453855}" presName="composite" presStyleCnt="0"/>
      <dgm:spPr/>
    </dgm:pt>
    <dgm:pt modelId="{4C233313-9D1E-4403-B43D-E75CBE1E9E53}" type="pres">
      <dgm:prSet presAssocID="{64A814FC-6B81-40C4-9C16-D06F9F453855}" presName="parentText" presStyleLbl="alignNode1" presStyleIdx="0" presStyleCnt="4">
        <dgm:presLayoutVars>
          <dgm:chMax val="1"/>
          <dgm:bulletEnabled val="1"/>
        </dgm:presLayoutVars>
      </dgm:prSet>
      <dgm:spPr/>
    </dgm:pt>
    <dgm:pt modelId="{B08AB2CD-D596-4806-956C-D5B30C83B110}" type="pres">
      <dgm:prSet presAssocID="{64A814FC-6B81-40C4-9C16-D06F9F453855}" presName="descendantText" presStyleLbl="alignAcc1" presStyleIdx="0" presStyleCnt="4">
        <dgm:presLayoutVars>
          <dgm:bulletEnabled val="1"/>
        </dgm:presLayoutVars>
      </dgm:prSet>
      <dgm:spPr/>
    </dgm:pt>
    <dgm:pt modelId="{34864436-D625-400F-8813-6A5BE47BDD08}" type="pres">
      <dgm:prSet presAssocID="{BB87F4E4-4768-44DF-A4ED-5C38E809D417}" presName="sp" presStyleCnt="0"/>
      <dgm:spPr/>
    </dgm:pt>
    <dgm:pt modelId="{D3AFB85F-9F57-49E7-92D6-CB12539B41CF}" type="pres">
      <dgm:prSet presAssocID="{3DF59508-0764-4E39-B678-A57EFFFBB942}" presName="composite" presStyleCnt="0"/>
      <dgm:spPr/>
    </dgm:pt>
    <dgm:pt modelId="{48555E6C-5A95-4963-90F2-F73762E16226}" type="pres">
      <dgm:prSet presAssocID="{3DF59508-0764-4E39-B678-A57EFFFBB942}" presName="parentText" presStyleLbl="alignNode1" presStyleIdx="1" presStyleCnt="4">
        <dgm:presLayoutVars>
          <dgm:chMax val="1"/>
          <dgm:bulletEnabled val="1"/>
        </dgm:presLayoutVars>
      </dgm:prSet>
      <dgm:spPr/>
    </dgm:pt>
    <dgm:pt modelId="{A6693F78-FB63-45F0-AC46-7CB0D72D8319}" type="pres">
      <dgm:prSet presAssocID="{3DF59508-0764-4E39-B678-A57EFFFBB942}" presName="descendantText" presStyleLbl="alignAcc1" presStyleIdx="1" presStyleCnt="4" custLinFactNeighborX="198" custLinFactNeighborY="4195">
        <dgm:presLayoutVars>
          <dgm:bulletEnabled val="1"/>
        </dgm:presLayoutVars>
      </dgm:prSet>
      <dgm:spPr/>
    </dgm:pt>
    <dgm:pt modelId="{B384F8BF-6C7E-4777-9F23-EC17E84D0B55}" type="pres">
      <dgm:prSet presAssocID="{CE96F8A8-84BC-420A-AA25-8482620F1436}" presName="sp" presStyleCnt="0"/>
      <dgm:spPr/>
    </dgm:pt>
    <dgm:pt modelId="{004A5410-8E22-435C-ABC0-E36886FF8623}" type="pres">
      <dgm:prSet presAssocID="{26A1BF05-2856-4DBB-97A7-D8C804A86444}" presName="composite" presStyleCnt="0"/>
      <dgm:spPr/>
    </dgm:pt>
    <dgm:pt modelId="{FC79AA45-2C88-4562-AF41-982A230C71C9}" type="pres">
      <dgm:prSet presAssocID="{26A1BF05-2856-4DBB-97A7-D8C804A86444}" presName="parentText" presStyleLbl="alignNode1" presStyleIdx="2" presStyleCnt="4">
        <dgm:presLayoutVars>
          <dgm:chMax val="1"/>
          <dgm:bulletEnabled val="1"/>
        </dgm:presLayoutVars>
      </dgm:prSet>
      <dgm:spPr/>
    </dgm:pt>
    <dgm:pt modelId="{EE1BDF91-3BDC-4A43-B47A-E1B5CC630D1C}" type="pres">
      <dgm:prSet presAssocID="{26A1BF05-2856-4DBB-97A7-D8C804A86444}" presName="descendantText" presStyleLbl="alignAcc1" presStyleIdx="2" presStyleCnt="4">
        <dgm:presLayoutVars>
          <dgm:bulletEnabled val="1"/>
        </dgm:presLayoutVars>
      </dgm:prSet>
      <dgm:spPr/>
    </dgm:pt>
    <dgm:pt modelId="{83AB6632-C096-42DA-9298-5EAFFBBBF9E0}" type="pres">
      <dgm:prSet presAssocID="{C9ED915D-9628-46E0-B222-7D9AAFB3D83C}" presName="sp" presStyleCnt="0"/>
      <dgm:spPr/>
    </dgm:pt>
    <dgm:pt modelId="{9EB79E59-64AD-49BD-933F-5D7F3D2EF1E1}" type="pres">
      <dgm:prSet presAssocID="{794934E8-36EF-41BD-AB5A-322FFD6DF0BD}" presName="composite" presStyleCnt="0"/>
      <dgm:spPr/>
    </dgm:pt>
    <dgm:pt modelId="{C6A2AF7A-EF37-4A10-A6B9-63DD7AEC623E}" type="pres">
      <dgm:prSet presAssocID="{794934E8-36EF-41BD-AB5A-322FFD6DF0BD}" presName="parentText" presStyleLbl="alignNode1" presStyleIdx="3" presStyleCnt="4">
        <dgm:presLayoutVars>
          <dgm:chMax val="1"/>
          <dgm:bulletEnabled val="1"/>
        </dgm:presLayoutVars>
      </dgm:prSet>
      <dgm:spPr/>
    </dgm:pt>
    <dgm:pt modelId="{957FAF91-DA9E-4430-B800-27A0E2788921}" type="pres">
      <dgm:prSet presAssocID="{794934E8-36EF-41BD-AB5A-322FFD6DF0BD}" presName="descendantText" presStyleLbl="alignAcc1" presStyleIdx="3" presStyleCnt="4" custLinFactNeighborX="315" custLinFactNeighborY="2937">
        <dgm:presLayoutVars>
          <dgm:bulletEnabled val="1"/>
        </dgm:presLayoutVars>
      </dgm:prSet>
      <dgm:spPr/>
    </dgm:pt>
  </dgm:ptLst>
  <dgm:cxnLst>
    <dgm:cxn modelId="{BA289F0D-2CAF-44E5-A362-4258E1DFE5BC}" srcId="{3DF59508-0764-4E39-B678-A57EFFFBB942}" destId="{0A33BB8E-24E0-4496-95E2-D2C0E54F2ADE}" srcOrd="0" destOrd="0" parTransId="{EE9908C7-04E0-4925-B0EA-00F74CF6BA17}" sibTransId="{F59B8EE9-5F1B-48AD-A7A4-7BC0E9040EF0}"/>
    <dgm:cxn modelId="{69B67510-D7BB-4F2C-A863-4A20071E8AA5}" type="presOf" srcId="{26A1BF05-2856-4DBB-97A7-D8C804A86444}" destId="{FC79AA45-2C88-4562-AF41-982A230C71C9}" srcOrd="0" destOrd="0" presId="urn:microsoft.com/office/officeart/2005/8/layout/chevron2"/>
    <dgm:cxn modelId="{F228FC10-A425-44B5-9363-2F8256BA9580}" type="presOf" srcId="{22C1149F-0221-4ECF-970C-2A0D37AB566D}" destId="{B08AB2CD-D596-4806-956C-D5B30C83B110}" srcOrd="0" destOrd="0" presId="urn:microsoft.com/office/officeart/2005/8/layout/chevron2"/>
    <dgm:cxn modelId="{7935D014-DAB1-4063-AA88-A938A63F36BE}" srcId="{64A814FC-6B81-40C4-9C16-D06F9F453855}" destId="{22C1149F-0221-4ECF-970C-2A0D37AB566D}" srcOrd="0" destOrd="0" parTransId="{EC7B5381-BDF6-4D4E-A7A4-9B012D69C946}" sibTransId="{172A21B6-927F-4CC5-A394-483775F79D49}"/>
    <dgm:cxn modelId="{7FBFB125-2400-4512-B8F4-AF096225276E}" srcId="{794934E8-36EF-41BD-AB5A-322FFD6DF0BD}" destId="{7051BCCE-52D1-4DD2-83E3-EB34D6888F7A}" srcOrd="0" destOrd="0" parTransId="{0634F73E-7884-49DE-B1EA-23AC5F4B0B71}" sibTransId="{E9EF2309-F2AD-45EE-A560-46940072A015}"/>
    <dgm:cxn modelId="{1D0EEA2A-57CA-4E3C-BE1D-B27A12172DC9}" type="presOf" srcId="{5DB77A50-14B9-438E-90B7-453235C72EEF}" destId="{B42A330E-455C-4810-9EAB-497FFDD25ADE}" srcOrd="0" destOrd="0" presId="urn:microsoft.com/office/officeart/2005/8/layout/chevron2"/>
    <dgm:cxn modelId="{9636AF46-E420-4833-8422-BC228788466E}" type="presOf" srcId="{64A814FC-6B81-40C4-9C16-D06F9F453855}" destId="{4C233313-9D1E-4403-B43D-E75CBE1E9E53}" srcOrd="0" destOrd="0" presId="urn:microsoft.com/office/officeart/2005/8/layout/chevron2"/>
    <dgm:cxn modelId="{8FA82350-FFD8-4044-A77A-B07BC344D562}" type="presOf" srcId="{3DF59508-0764-4E39-B678-A57EFFFBB942}" destId="{48555E6C-5A95-4963-90F2-F73762E16226}" srcOrd="0" destOrd="0" presId="urn:microsoft.com/office/officeart/2005/8/layout/chevron2"/>
    <dgm:cxn modelId="{3D691B73-F446-40BC-AE78-B7EB0E456AD0}" srcId="{5DB77A50-14B9-438E-90B7-453235C72EEF}" destId="{26A1BF05-2856-4DBB-97A7-D8C804A86444}" srcOrd="2" destOrd="0" parTransId="{93373003-D5EA-4AC7-97EE-2DDB97100338}" sibTransId="{C9ED915D-9628-46E0-B222-7D9AAFB3D83C}"/>
    <dgm:cxn modelId="{47B99495-72D7-4CEA-BB15-1575747F2E5F}" type="presOf" srcId="{7051BCCE-52D1-4DD2-83E3-EB34D6888F7A}" destId="{957FAF91-DA9E-4430-B800-27A0E2788921}" srcOrd="0" destOrd="0" presId="urn:microsoft.com/office/officeart/2005/8/layout/chevron2"/>
    <dgm:cxn modelId="{913C5A99-6354-4003-BA31-DA241072224D}" srcId="{5DB77A50-14B9-438E-90B7-453235C72EEF}" destId="{794934E8-36EF-41BD-AB5A-322FFD6DF0BD}" srcOrd="3" destOrd="0" parTransId="{B9C26118-1B1F-4BC5-B290-25600B4B0E63}" sibTransId="{E663AF9C-8049-4315-9E29-DCBE6B8EEC96}"/>
    <dgm:cxn modelId="{10B06BA1-021B-450B-B254-9FD27E14815E}" type="presOf" srcId="{0A33BB8E-24E0-4496-95E2-D2C0E54F2ADE}" destId="{A6693F78-FB63-45F0-AC46-7CB0D72D8319}" srcOrd="0" destOrd="0" presId="urn:microsoft.com/office/officeart/2005/8/layout/chevron2"/>
    <dgm:cxn modelId="{38ED34A3-D56E-40DD-A8EE-76C05B33F9B2}" type="presOf" srcId="{42E75F24-1170-479C-9DE9-53AEC0105F3D}" destId="{EE1BDF91-3BDC-4A43-B47A-E1B5CC630D1C}" srcOrd="0" destOrd="0" presId="urn:microsoft.com/office/officeart/2005/8/layout/chevron2"/>
    <dgm:cxn modelId="{277487C2-D2C9-459A-8102-AA2F5A747F18}" srcId="{5DB77A50-14B9-438E-90B7-453235C72EEF}" destId="{64A814FC-6B81-40C4-9C16-D06F9F453855}" srcOrd="0" destOrd="0" parTransId="{0B586861-7415-4462-A45D-2707FA01CF3C}" sibTransId="{BB87F4E4-4768-44DF-A4ED-5C38E809D417}"/>
    <dgm:cxn modelId="{F7688BE4-4406-4E68-AD7D-009DAFDF661D}" type="presOf" srcId="{794934E8-36EF-41BD-AB5A-322FFD6DF0BD}" destId="{C6A2AF7A-EF37-4A10-A6B9-63DD7AEC623E}" srcOrd="0" destOrd="0" presId="urn:microsoft.com/office/officeart/2005/8/layout/chevron2"/>
    <dgm:cxn modelId="{D94D20EE-5BD8-4107-A495-F360E2108366}" srcId="{26A1BF05-2856-4DBB-97A7-D8C804A86444}" destId="{42E75F24-1170-479C-9DE9-53AEC0105F3D}" srcOrd="0" destOrd="0" parTransId="{11A92675-D090-4059-91A4-25A57F0342A3}" sibTransId="{D0E2B3B0-0C9A-4FCA-8A23-C9C464AB5A8F}"/>
    <dgm:cxn modelId="{EBB7D5F3-6CCE-4937-BB7A-628BAA8F0D25}" srcId="{5DB77A50-14B9-438E-90B7-453235C72EEF}" destId="{3DF59508-0764-4E39-B678-A57EFFFBB942}" srcOrd="1" destOrd="0" parTransId="{EE5BA221-56A1-4B99-910C-9A62AF6D7603}" sibTransId="{CE96F8A8-84BC-420A-AA25-8482620F1436}"/>
    <dgm:cxn modelId="{0A4D6793-EED6-4A70-9FE7-54610F3DD3C9}" type="presParOf" srcId="{B42A330E-455C-4810-9EAB-497FFDD25ADE}" destId="{D9E020BB-19C3-47F7-BEFF-D8555F2FD08A}" srcOrd="0" destOrd="0" presId="urn:microsoft.com/office/officeart/2005/8/layout/chevron2"/>
    <dgm:cxn modelId="{53A012CB-CB1D-44C8-B377-4CB4ECF6BE4E}" type="presParOf" srcId="{D9E020BB-19C3-47F7-BEFF-D8555F2FD08A}" destId="{4C233313-9D1E-4403-B43D-E75CBE1E9E53}" srcOrd="0" destOrd="0" presId="urn:microsoft.com/office/officeart/2005/8/layout/chevron2"/>
    <dgm:cxn modelId="{D729315C-744A-41CC-A2C1-D7C56043DADB}" type="presParOf" srcId="{D9E020BB-19C3-47F7-BEFF-D8555F2FD08A}" destId="{B08AB2CD-D596-4806-956C-D5B30C83B110}" srcOrd="1" destOrd="0" presId="urn:microsoft.com/office/officeart/2005/8/layout/chevron2"/>
    <dgm:cxn modelId="{CE01214D-818C-4586-9A2A-C55D0571A952}" type="presParOf" srcId="{B42A330E-455C-4810-9EAB-497FFDD25ADE}" destId="{34864436-D625-400F-8813-6A5BE47BDD08}" srcOrd="1" destOrd="0" presId="urn:microsoft.com/office/officeart/2005/8/layout/chevron2"/>
    <dgm:cxn modelId="{8635CB0A-1D01-4E2A-BB98-36A28F31AF03}" type="presParOf" srcId="{B42A330E-455C-4810-9EAB-497FFDD25ADE}" destId="{D3AFB85F-9F57-49E7-92D6-CB12539B41CF}" srcOrd="2" destOrd="0" presId="urn:microsoft.com/office/officeart/2005/8/layout/chevron2"/>
    <dgm:cxn modelId="{0F486EC1-0692-4BE4-9271-80C1D0F3BE2B}" type="presParOf" srcId="{D3AFB85F-9F57-49E7-92D6-CB12539B41CF}" destId="{48555E6C-5A95-4963-90F2-F73762E16226}" srcOrd="0" destOrd="0" presId="urn:microsoft.com/office/officeart/2005/8/layout/chevron2"/>
    <dgm:cxn modelId="{448DFA1D-1BBA-454A-9054-F929BC2546C9}" type="presParOf" srcId="{D3AFB85F-9F57-49E7-92D6-CB12539B41CF}" destId="{A6693F78-FB63-45F0-AC46-7CB0D72D8319}" srcOrd="1" destOrd="0" presId="urn:microsoft.com/office/officeart/2005/8/layout/chevron2"/>
    <dgm:cxn modelId="{A87F0BC2-054E-4897-9F63-642AA1FAA628}" type="presParOf" srcId="{B42A330E-455C-4810-9EAB-497FFDD25ADE}" destId="{B384F8BF-6C7E-4777-9F23-EC17E84D0B55}" srcOrd="3" destOrd="0" presId="urn:microsoft.com/office/officeart/2005/8/layout/chevron2"/>
    <dgm:cxn modelId="{E263B9A2-E9C5-4B63-BFDA-6695E3CD9608}" type="presParOf" srcId="{B42A330E-455C-4810-9EAB-497FFDD25ADE}" destId="{004A5410-8E22-435C-ABC0-E36886FF8623}" srcOrd="4" destOrd="0" presId="urn:microsoft.com/office/officeart/2005/8/layout/chevron2"/>
    <dgm:cxn modelId="{3E6CC49C-127F-4216-9097-DA89131B9E54}" type="presParOf" srcId="{004A5410-8E22-435C-ABC0-E36886FF8623}" destId="{FC79AA45-2C88-4562-AF41-982A230C71C9}" srcOrd="0" destOrd="0" presId="urn:microsoft.com/office/officeart/2005/8/layout/chevron2"/>
    <dgm:cxn modelId="{77987B0D-5A6B-4498-96E5-CD5B2D56B316}" type="presParOf" srcId="{004A5410-8E22-435C-ABC0-E36886FF8623}" destId="{EE1BDF91-3BDC-4A43-B47A-E1B5CC630D1C}" srcOrd="1" destOrd="0" presId="urn:microsoft.com/office/officeart/2005/8/layout/chevron2"/>
    <dgm:cxn modelId="{D9F8C68B-E75C-49AC-A634-CC9D837C4FEC}" type="presParOf" srcId="{B42A330E-455C-4810-9EAB-497FFDD25ADE}" destId="{83AB6632-C096-42DA-9298-5EAFFBBBF9E0}" srcOrd="5" destOrd="0" presId="urn:microsoft.com/office/officeart/2005/8/layout/chevron2"/>
    <dgm:cxn modelId="{761B2D62-C188-44C5-B50E-CDA7F52C1CAA}" type="presParOf" srcId="{B42A330E-455C-4810-9EAB-497FFDD25ADE}" destId="{9EB79E59-64AD-49BD-933F-5D7F3D2EF1E1}" srcOrd="6" destOrd="0" presId="urn:microsoft.com/office/officeart/2005/8/layout/chevron2"/>
    <dgm:cxn modelId="{156E0FD1-7E36-4A4F-92F9-365699E5D735}" type="presParOf" srcId="{9EB79E59-64AD-49BD-933F-5D7F3D2EF1E1}" destId="{C6A2AF7A-EF37-4A10-A6B9-63DD7AEC623E}" srcOrd="0" destOrd="0" presId="urn:microsoft.com/office/officeart/2005/8/layout/chevron2"/>
    <dgm:cxn modelId="{BE43631D-145F-41C1-A403-71B3E5879CFE}" type="presParOf" srcId="{9EB79E59-64AD-49BD-933F-5D7F3D2EF1E1}" destId="{957FAF91-DA9E-4430-B800-27A0E278892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B8B4CB-219E-4C5A-8B05-F372FF399CB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GB"/>
        </a:p>
      </dgm:t>
    </dgm:pt>
    <dgm:pt modelId="{C4D5A50D-D8F1-4502-8725-5E60BC60CED9}">
      <dgm:prSet phldrT="[Text]"/>
      <dgm:spPr/>
      <dgm:t>
        <a:bodyPr/>
        <a:lstStyle/>
        <a:p>
          <a:pPr>
            <a:buFont typeface="Arial" panose="020B0604020202020204" pitchFamily="34" charset="0"/>
            <a:buChar char="•"/>
          </a:pPr>
          <a:r>
            <a:rPr lang="en-US" altLang="en-US">
              <a:latin typeface="Arial" panose="020B0604020202020204" pitchFamily="34" charset="0"/>
            </a:rPr>
            <a:t>In the UK, government policies aim to reduce social isolation, preserve cognitive function, encourage active and disease-free ageing, and lead to independence (Stevenson and Mutebi, 2024).</a:t>
          </a:r>
          <a:endParaRPr lang="en-GB"/>
        </a:p>
      </dgm:t>
    </dgm:pt>
    <dgm:pt modelId="{B716AE4A-B595-4363-B0E7-715517ABBB62}" type="parTrans" cxnId="{32BD642A-AC08-4D6B-9231-67A747707CBF}">
      <dgm:prSet/>
      <dgm:spPr/>
      <dgm:t>
        <a:bodyPr/>
        <a:lstStyle/>
        <a:p>
          <a:endParaRPr lang="en-GB" sz="2400"/>
        </a:p>
      </dgm:t>
    </dgm:pt>
    <dgm:pt modelId="{D0276ACD-C888-42C2-8285-6D00DD41D5A3}" type="sibTrans" cxnId="{32BD642A-AC08-4D6B-9231-67A747707CBF}">
      <dgm:prSet phldrT="01"/>
      <dgm:spPr/>
      <dgm:t>
        <a:bodyPr/>
        <a:lstStyle/>
        <a:p>
          <a:endParaRPr lang="en-GB"/>
        </a:p>
      </dgm:t>
    </dgm:pt>
    <dgm:pt modelId="{1CCDE088-A1B0-42AA-9F89-6B0622CACD42}">
      <dgm:prSet phldrT="[Text]"/>
      <dgm:spPr/>
      <dgm:t>
        <a:bodyPr/>
        <a:lstStyle/>
        <a:p>
          <a:pPr>
            <a:buFont typeface="Arial" panose="020B0604020202020204" pitchFamily="34" charset="0"/>
            <a:buChar char="•"/>
          </a:pPr>
          <a:r>
            <a:rPr lang="en-US" altLang="en-US">
              <a:latin typeface="Arial" panose="020B0604020202020204" pitchFamily="34" charset="0"/>
            </a:rPr>
            <a:t>In Uk, </a:t>
          </a:r>
          <a:r>
            <a:rPr lang="en-US" b="1">
              <a:latin typeface="Arial" panose="020B0604020202020204" pitchFamily="34" charset="0"/>
              <a:cs typeface="Arial" panose="020B0604020202020204" pitchFamily="34" charset="0"/>
            </a:rPr>
            <a:t>The Equality Act (2010)</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The Health And Social Care Act (2012) </a:t>
          </a:r>
          <a:r>
            <a:rPr lang="en-US">
              <a:latin typeface="Arial" panose="020B0604020202020204" pitchFamily="34" charset="0"/>
              <a:cs typeface="Arial" panose="020B0604020202020204" pitchFamily="34" charset="0"/>
            </a:rPr>
            <a:t>and </a:t>
          </a:r>
          <a:r>
            <a:rPr lang="en-US" altLang="en-US">
              <a:latin typeface="Arial" panose="020B0604020202020204" pitchFamily="34" charset="0"/>
              <a:cs typeface="Arial" panose="020B0604020202020204" pitchFamily="34" charset="0"/>
            </a:rPr>
            <a:t> </a:t>
          </a:r>
          <a:r>
            <a:rPr lang="en-US" altLang="en-US" b="1">
              <a:latin typeface="Arial" panose="020B0604020202020204" pitchFamily="34" charset="0"/>
              <a:cs typeface="Arial" panose="020B0604020202020204" pitchFamily="34" charset="0"/>
            </a:rPr>
            <a:t>The Care Act Of 2014</a:t>
          </a:r>
          <a:r>
            <a:rPr lang="en-US" altLang="en-US">
              <a:latin typeface="Arial" panose="020B0604020202020204" pitchFamily="34" charset="0"/>
            </a:rPr>
            <a:t>, aimed at reducing </a:t>
          </a:r>
          <a:r>
            <a:rPr lang="en-US" altLang="en-US" b="1">
              <a:latin typeface="Arial" panose="020B0604020202020204" pitchFamily="34" charset="0"/>
            </a:rPr>
            <a:t>age discrimination </a:t>
          </a:r>
          <a:r>
            <a:rPr lang="en-US" altLang="en-US">
              <a:latin typeface="Arial" panose="020B0604020202020204" pitchFamily="34" charset="0"/>
            </a:rPr>
            <a:t>(</a:t>
          </a:r>
          <a:r>
            <a:rPr lang="en-US" altLang="en-US">
              <a:latin typeface="Arial" panose="020B0604020202020204" pitchFamily="34" charset="0"/>
              <a:cs typeface="Arial" panose="020B0604020202020204" pitchFamily="34" charset="0"/>
            </a:rPr>
            <a:t>NICE, 2015).</a:t>
          </a:r>
          <a:endParaRPr lang="en-GB"/>
        </a:p>
      </dgm:t>
    </dgm:pt>
    <dgm:pt modelId="{D321028E-E344-4AC1-9EA5-956E0C1BBB2F}" type="parTrans" cxnId="{408B3B4F-15F8-4D33-89CE-655705044F96}">
      <dgm:prSet/>
      <dgm:spPr/>
      <dgm:t>
        <a:bodyPr/>
        <a:lstStyle/>
        <a:p>
          <a:endParaRPr lang="en-GB" sz="2400"/>
        </a:p>
      </dgm:t>
    </dgm:pt>
    <dgm:pt modelId="{7795E8CC-AC5F-4650-9472-9EA5649558BA}" type="sibTrans" cxnId="{408B3B4F-15F8-4D33-89CE-655705044F96}">
      <dgm:prSet phldrT="02"/>
      <dgm:spPr/>
      <dgm:t>
        <a:bodyPr/>
        <a:lstStyle/>
        <a:p>
          <a:endParaRPr lang="en-GB"/>
        </a:p>
      </dgm:t>
    </dgm:pt>
    <dgm:pt modelId="{4F59C8E0-17A8-4C2D-8C21-62D5E21063DD}">
      <dgm:prSet phldrT="[Text]"/>
      <dgm:spPr/>
      <dgm:t>
        <a:bodyPr/>
        <a:lstStyle/>
        <a:p>
          <a:pPr>
            <a:buFont typeface="Arial" panose="020B0604020202020204" pitchFamily="34" charset="0"/>
            <a:buChar char="•"/>
          </a:pPr>
          <a:r>
            <a:rPr lang="en-US" altLang="en-US" dirty="0">
              <a:latin typeface="Arial" panose="020B0604020202020204" pitchFamily="34" charset="0"/>
            </a:rPr>
            <a:t>The NHS Long Term Plan guarantee continuous access to mental health care and physical health needs for older persons (NHS England, 2019).</a:t>
          </a:r>
          <a:endParaRPr lang="en-GB" dirty="0"/>
        </a:p>
      </dgm:t>
    </dgm:pt>
    <dgm:pt modelId="{4B50536D-6B40-4281-BAD1-2B05D4805F1F}" type="parTrans" cxnId="{8E287FB3-A928-4476-BCE0-E1ACB8BC33EA}">
      <dgm:prSet/>
      <dgm:spPr/>
      <dgm:t>
        <a:bodyPr/>
        <a:lstStyle/>
        <a:p>
          <a:endParaRPr lang="en-GB" sz="2400"/>
        </a:p>
      </dgm:t>
    </dgm:pt>
    <dgm:pt modelId="{F460BF7C-E7A0-4129-B1DD-811B443F5AB3}" type="sibTrans" cxnId="{8E287FB3-A928-4476-BCE0-E1ACB8BC33EA}">
      <dgm:prSet phldrT="03"/>
      <dgm:spPr/>
      <dgm:t>
        <a:bodyPr/>
        <a:lstStyle/>
        <a:p>
          <a:endParaRPr lang="en-GB"/>
        </a:p>
      </dgm:t>
    </dgm:pt>
    <dgm:pt modelId="{539F4A26-6717-4D5E-9851-9D6E1C12B706}" type="pres">
      <dgm:prSet presAssocID="{6AB8B4CB-219E-4C5A-8B05-F372FF399CBE}" presName="hierChild1" presStyleCnt="0">
        <dgm:presLayoutVars>
          <dgm:chPref val="1"/>
          <dgm:dir/>
          <dgm:animOne val="branch"/>
          <dgm:animLvl val="lvl"/>
          <dgm:resizeHandles/>
        </dgm:presLayoutVars>
      </dgm:prSet>
      <dgm:spPr/>
    </dgm:pt>
    <dgm:pt modelId="{97658D66-2BBA-40E0-9C2A-42CC654EC986}" type="pres">
      <dgm:prSet presAssocID="{C4D5A50D-D8F1-4502-8725-5E60BC60CED9}" presName="hierRoot1" presStyleCnt="0"/>
      <dgm:spPr/>
    </dgm:pt>
    <dgm:pt modelId="{AC9CB8AE-788E-4BFB-BFCC-E20C9D7E61C8}" type="pres">
      <dgm:prSet presAssocID="{C4D5A50D-D8F1-4502-8725-5E60BC60CED9}" presName="composite" presStyleCnt="0"/>
      <dgm:spPr/>
    </dgm:pt>
    <dgm:pt modelId="{552F2A94-CCB6-4FA0-B1A5-96880C7A33F1}" type="pres">
      <dgm:prSet presAssocID="{C4D5A50D-D8F1-4502-8725-5E60BC60CED9}" presName="background" presStyleLbl="node0" presStyleIdx="0" presStyleCnt="3"/>
      <dgm:spPr/>
    </dgm:pt>
    <dgm:pt modelId="{CDEE0CD0-9534-4C0A-9DF2-3E67879D1F62}" type="pres">
      <dgm:prSet presAssocID="{C4D5A50D-D8F1-4502-8725-5E60BC60CED9}" presName="text" presStyleLbl="fgAcc0" presStyleIdx="0" presStyleCnt="3">
        <dgm:presLayoutVars>
          <dgm:chPref val="3"/>
        </dgm:presLayoutVars>
      </dgm:prSet>
      <dgm:spPr/>
    </dgm:pt>
    <dgm:pt modelId="{2FB3EBDF-2BB9-408D-B62F-8B0411397893}" type="pres">
      <dgm:prSet presAssocID="{C4D5A50D-D8F1-4502-8725-5E60BC60CED9}" presName="hierChild2" presStyleCnt="0"/>
      <dgm:spPr/>
    </dgm:pt>
    <dgm:pt modelId="{D03D36D3-09F0-41D5-8273-86A77DD9C5E9}" type="pres">
      <dgm:prSet presAssocID="{1CCDE088-A1B0-42AA-9F89-6B0622CACD42}" presName="hierRoot1" presStyleCnt="0"/>
      <dgm:spPr/>
    </dgm:pt>
    <dgm:pt modelId="{85AD876A-5A43-4C62-A558-6F33BCEE3280}" type="pres">
      <dgm:prSet presAssocID="{1CCDE088-A1B0-42AA-9F89-6B0622CACD42}" presName="composite" presStyleCnt="0"/>
      <dgm:spPr/>
    </dgm:pt>
    <dgm:pt modelId="{5B77AB41-D610-421A-A4A1-CDB14542E5AD}" type="pres">
      <dgm:prSet presAssocID="{1CCDE088-A1B0-42AA-9F89-6B0622CACD42}" presName="background" presStyleLbl="node0" presStyleIdx="1" presStyleCnt="3"/>
      <dgm:spPr/>
    </dgm:pt>
    <dgm:pt modelId="{06C65F2C-4FFA-42DF-8F50-E4D4D05B013D}" type="pres">
      <dgm:prSet presAssocID="{1CCDE088-A1B0-42AA-9F89-6B0622CACD42}" presName="text" presStyleLbl="fgAcc0" presStyleIdx="1" presStyleCnt="3">
        <dgm:presLayoutVars>
          <dgm:chPref val="3"/>
        </dgm:presLayoutVars>
      </dgm:prSet>
      <dgm:spPr/>
    </dgm:pt>
    <dgm:pt modelId="{C0C62AF1-25D9-4B08-A927-590D6DF86BAF}" type="pres">
      <dgm:prSet presAssocID="{1CCDE088-A1B0-42AA-9F89-6B0622CACD42}" presName="hierChild2" presStyleCnt="0"/>
      <dgm:spPr/>
    </dgm:pt>
    <dgm:pt modelId="{0A581C22-C540-4CA3-8DEF-A494774545A4}" type="pres">
      <dgm:prSet presAssocID="{4F59C8E0-17A8-4C2D-8C21-62D5E21063DD}" presName="hierRoot1" presStyleCnt="0"/>
      <dgm:spPr/>
    </dgm:pt>
    <dgm:pt modelId="{CBB7E5AD-208D-43E0-9E9D-782CBBDB2518}" type="pres">
      <dgm:prSet presAssocID="{4F59C8E0-17A8-4C2D-8C21-62D5E21063DD}" presName="composite" presStyleCnt="0"/>
      <dgm:spPr/>
    </dgm:pt>
    <dgm:pt modelId="{2359C6E7-118B-4A00-A89D-FFAFF9227A31}" type="pres">
      <dgm:prSet presAssocID="{4F59C8E0-17A8-4C2D-8C21-62D5E21063DD}" presName="background" presStyleLbl="node0" presStyleIdx="2" presStyleCnt="3"/>
      <dgm:spPr/>
    </dgm:pt>
    <dgm:pt modelId="{3AE24AEC-C99C-4ED8-A3AD-D74ABAF2CCC9}" type="pres">
      <dgm:prSet presAssocID="{4F59C8E0-17A8-4C2D-8C21-62D5E21063DD}" presName="text" presStyleLbl="fgAcc0" presStyleIdx="2" presStyleCnt="3">
        <dgm:presLayoutVars>
          <dgm:chPref val="3"/>
        </dgm:presLayoutVars>
      </dgm:prSet>
      <dgm:spPr/>
    </dgm:pt>
    <dgm:pt modelId="{70CD14F1-7436-49DF-8EAD-26940B6A90FE}" type="pres">
      <dgm:prSet presAssocID="{4F59C8E0-17A8-4C2D-8C21-62D5E21063DD}" presName="hierChild2" presStyleCnt="0"/>
      <dgm:spPr/>
    </dgm:pt>
  </dgm:ptLst>
  <dgm:cxnLst>
    <dgm:cxn modelId="{32BD642A-AC08-4D6B-9231-67A747707CBF}" srcId="{6AB8B4CB-219E-4C5A-8B05-F372FF399CBE}" destId="{C4D5A50D-D8F1-4502-8725-5E60BC60CED9}" srcOrd="0" destOrd="0" parTransId="{B716AE4A-B595-4363-B0E7-715517ABBB62}" sibTransId="{D0276ACD-C888-42C2-8285-6D00DD41D5A3}"/>
    <dgm:cxn modelId="{6D61046D-11A4-4791-A7C2-115CD2F81B22}" type="presOf" srcId="{1CCDE088-A1B0-42AA-9F89-6B0622CACD42}" destId="{06C65F2C-4FFA-42DF-8F50-E4D4D05B013D}" srcOrd="0" destOrd="0" presId="urn:microsoft.com/office/officeart/2005/8/layout/hierarchy1"/>
    <dgm:cxn modelId="{408B3B4F-15F8-4D33-89CE-655705044F96}" srcId="{6AB8B4CB-219E-4C5A-8B05-F372FF399CBE}" destId="{1CCDE088-A1B0-42AA-9F89-6B0622CACD42}" srcOrd="1" destOrd="0" parTransId="{D321028E-E344-4AC1-9EA5-956E0C1BBB2F}" sibTransId="{7795E8CC-AC5F-4650-9472-9EA5649558BA}"/>
    <dgm:cxn modelId="{2C38AA7E-6C3F-4358-B192-4FABC1A4E8E4}" type="presOf" srcId="{C4D5A50D-D8F1-4502-8725-5E60BC60CED9}" destId="{CDEE0CD0-9534-4C0A-9DF2-3E67879D1F62}" srcOrd="0" destOrd="0" presId="urn:microsoft.com/office/officeart/2005/8/layout/hierarchy1"/>
    <dgm:cxn modelId="{4C867598-E945-486C-A8FC-2FC7AF10361A}" type="presOf" srcId="{6AB8B4CB-219E-4C5A-8B05-F372FF399CBE}" destId="{539F4A26-6717-4D5E-9851-9D6E1C12B706}" srcOrd="0" destOrd="0" presId="urn:microsoft.com/office/officeart/2005/8/layout/hierarchy1"/>
    <dgm:cxn modelId="{8E287FB3-A928-4476-BCE0-E1ACB8BC33EA}" srcId="{6AB8B4CB-219E-4C5A-8B05-F372FF399CBE}" destId="{4F59C8E0-17A8-4C2D-8C21-62D5E21063DD}" srcOrd="2" destOrd="0" parTransId="{4B50536D-6B40-4281-BAD1-2B05D4805F1F}" sibTransId="{F460BF7C-E7A0-4129-B1DD-811B443F5AB3}"/>
    <dgm:cxn modelId="{A8E198CE-0FEC-4C7E-9E91-B7CD684EA391}" type="presOf" srcId="{4F59C8E0-17A8-4C2D-8C21-62D5E21063DD}" destId="{3AE24AEC-C99C-4ED8-A3AD-D74ABAF2CCC9}" srcOrd="0" destOrd="0" presId="urn:microsoft.com/office/officeart/2005/8/layout/hierarchy1"/>
    <dgm:cxn modelId="{D8E57105-FE42-4C74-BAD5-C4B813361391}" type="presParOf" srcId="{539F4A26-6717-4D5E-9851-9D6E1C12B706}" destId="{97658D66-2BBA-40E0-9C2A-42CC654EC986}" srcOrd="0" destOrd="0" presId="urn:microsoft.com/office/officeart/2005/8/layout/hierarchy1"/>
    <dgm:cxn modelId="{3CED9F85-91A8-43B3-9FAD-F04DA7A95A39}" type="presParOf" srcId="{97658D66-2BBA-40E0-9C2A-42CC654EC986}" destId="{AC9CB8AE-788E-4BFB-BFCC-E20C9D7E61C8}" srcOrd="0" destOrd="0" presId="urn:microsoft.com/office/officeart/2005/8/layout/hierarchy1"/>
    <dgm:cxn modelId="{043A2E29-5B15-4EA8-AE83-3AFE59D7A05B}" type="presParOf" srcId="{AC9CB8AE-788E-4BFB-BFCC-E20C9D7E61C8}" destId="{552F2A94-CCB6-4FA0-B1A5-96880C7A33F1}" srcOrd="0" destOrd="0" presId="urn:microsoft.com/office/officeart/2005/8/layout/hierarchy1"/>
    <dgm:cxn modelId="{CEF3F318-9129-48E5-A3C9-1154BC97EEFF}" type="presParOf" srcId="{AC9CB8AE-788E-4BFB-BFCC-E20C9D7E61C8}" destId="{CDEE0CD0-9534-4C0A-9DF2-3E67879D1F62}" srcOrd="1" destOrd="0" presId="urn:microsoft.com/office/officeart/2005/8/layout/hierarchy1"/>
    <dgm:cxn modelId="{0FBF04EE-59AF-4189-921B-767018114CC0}" type="presParOf" srcId="{97658D66-2BBA-40E0-9C2A-42CC654EC986}" destId="{2FB3EBDF-2BB9-408D-B62F-8B0411397893}" srcOrd="1" destOrd="0" presId="urn:microsoft.com/office/officeart/2005/8/layout/hierarchy1"/>
    <dgm:cxn modelId="{DD26C1A2-2BA8-4915-93FC-79E68F83E9EC}" type="presParOf" srcId="{539F4A26-6717-4D5E-9851-9D6E1C12B706}" destId="{D03D36D3-09F0-41D5-8273-86A77DD9C5E9}" srcOrd="1" destOrd="0" presId="urn:microsoft.com/office/officeart/2005/8/layout/hierarchy1"/>
    <dgm:cxn modelId="{8505FA24-4421-45D5-B70E-CD303A81A634}" type="presParOf" srcId="{D03D36D3-09F0-41D5-8273-86A77DD9C5E9}" destId="{85AD876A-5A43-4C62-A558-6F33BCEE3280}" srcOrd="0" destOrd="0" presId="urn:microsoft.com/office/officeart/2005/8/layout/hierarchy1"/>
    <dgm:cxn modelId="{B5B4E5D4-A2F2-45F2-A7D4-7647D09ECCED}" type="presParOf" srcId="{85AD876A-5A43-4C62-A558-6F33BCEE3280}" destId="{5B77AB41-D610-421A-A4A1-CDB14542E5AD}" srcOrd="0" destOrd="0" presId="urn:microsoft.com/office/officeart/2005/8/layout/hierarchy1"/>
    <dgm:cxn modelId="{2094790D-5BF8-43F5-973F-1BD9681061F5}" type="presParOf" srcId="{85AD876A-5A43-4C62-A558-6F33BCEE3280}" destId="{06C65F2C-4FFA-42DF-8F50-E4D4D05B013D}" srcOrd="1" destOrd="0" presId="urn:microsoft.com/office/officeart/2005/8/layout/hierarchy1"/>
    <dgm:cxn modelId="{36188965-C5CE-467A-9570-A63D26727742}" type="presParOf" srcId="{D03D36D3-09F0-41D5-8273-86A77DD9C5E9}" destId="{C0C62AF1-25D9-4B08-A927-590D6DF86BAF}" srcOrd="1" destOrd="0" presId="urn:microsoft.com/office/officeart/2005/8/layout/hierarchy1"/>
    <dgm:cxn modelId="{81376C32-E04E-4D5B-A513-0C9AB076095F}" type="presParOf" srcId="{539F4A26-6717-4D5E-9851-9D6E1C12B706}" destId="{0A581C22-C540-4CA3-8DEF-A494774545A4}" srcOrd="2" destOrd="0" presId="urn:microsoft.com/office/officeart/2005/8/layout/hierarchy1"/>
    <dgm:cxn modelId="{A45FDD19-7CB8-4B61-8234-5290082D576E}" type="presParOf" srcId="{0A581C22-C540-4CA3-8DEF-A494774545A4}" destId="{CBB7E5AD-208D-43E0-9E9D-782CBBDB2518}" srcOrd="0" destOrd="0" presId="urn:microsoft.com/office/officeart/2005/8/layout/hierarchy1"/>
    <dgm:cxn modelId="{C9CDD16F-BCF7-4D67-B7D3-7EB654FE87D6}" type="presParOf" srcId="{CBB7E5AD-208D-43E0-9E9D-782CBBDB2518}" destId="{2359C6E7-118B-4A00-A89D-FFAFF9227A31}" srcOrd="0" destOrd="0" presId="urn:microsoft.com/office/officeart/2005/8/layout/hierarchy1"/>
    <dgm:cxn modelId="{C376E40B-7B16-4B14-8263-30A636A4ADD8}" type="presParOf" srcId="{CBB7E5AD-208D-43E0-9E9D-782CBBDB2518}" destId="{3AE24AEC-C99C-4ED8-A3AD-D74ABAF2CCC9}" srcOrd="1" destOrd="0" presId="urn:microsoft.com/office/officeart/2005/8/layout/hierarchy1"/>
    <dgm:cxn modelId="{5B6DBF4D-9A4D-4474-A430-649D139DB1AF}" type="presParOf" srcId="{0A581C22-C540-4CA3-8DEF-A494774545A4}" destId="{70CD14F1-7436-49DF-8EAD-26940B6A90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A6605A-BF69-45D6-8E91-D75481F26BD7}"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824EAB3A-6AF8-43D7-989D-C8A88CD9D5AB}">
      <dgm:prSet/>
      <dgm:spPr/>
      <dgm:t>
        <a:bodyPr/>
        <a:lstStyle/>
        <a:p>
          <a:r>
            <a:rPr lang="en-US">
              <a:latin typeface="Arial" panose="020B0604020202020204" pitchFamily="34" charset="0"/>
              <a:cs typeface="Arial" panose="020B0604020202020204" pitchFamily="34" charset="0"/>
            </a:rPr>
            <a:t>Disengagement Theory </a:t>
          </a:r>
          <a:r>
            <a:rPr lang="en-GB">
              <a:latin typeface="Arial" panose="020B0604020202020204" pitchFamily="34" charset="0"/>
              <a:cs typeface="Arial" panose="020B0604020202020204" pitchFamily="34" charset="0"/>
            </a:rPr>
            <a:t>(1961)</a:t>
          </a:r>
          <a:endParaRPr lang="en-US">
            <a:latin typeface="Arial" panose="020B0604020202020204" pitchFamily="34" charset="0"/>
            <a:cs typeface="Arial" panose="020B0604020202020204" pitchFamily="34" charset="0"/>
          </a:endParaRPr>
        </a:p>
      </dgm:t>
    </dgm:pt>
    <dgm:pt modelId="{64EA8FF1-9AAA-4D4A-8F48-0CC13CF3FA5E}" type="parTrans" cxnId="{7D92DCBB-7852-44D8-B298-5B48BCB5B5BD}">
      <dgm:prSet/>
      <dgm:spPr/>
      <dgm:t>
        <a:bodyPr/>
        <a:lstStyle/>
        <a:p>
          <a:endParaRPr lang="en-US"/>
        </a:p>
      </dgm:t>
    </dgm:pt>
    <dgm:pt modelId="{2D4E9B7E-5F48-4AA9-91BB-97127B27D851}" type="sibTrans" cxnId="{7D92DCBB-7852-44D8-B298-5B48BCB5B5BD}">
      <dgm:prSet/>
      <dgm:spPr/>
      <dgm:t>
        <a:bodyPr/>
        <a:lstStyle/>
        <a:p>
          <a:endParaRPr lang="en-US"/>
        </a:p>
      </dgm:t>
    </dgm:pt>
    <dgm:pt modelId="{B5A98B08-383A-4CFB-BDEE-7CFC3DA91E31}">
      <dgm:prSet/>
      <dgm:spPr/>
      <dgm:t>
        <a:bodyPr/>
        <a:lstStyle/>
        <a:p>
          <a:r>
            <a:rPr lang="en-US" b="1">
              <a:latin typeface="Arial" panose="020B0604020202020204" pitchFamily="34" charset="0"/>
              <a:cs typeface="Arial" panose="020B0604020202020204" pitchFamily="34" charset="0"/>
            </a:rPr>
            <a:t>Suggests </a:t>
          </a:r>
          <a:r>
            <a:rPr lang="en-US">
              <a:latin typeface="Arial" panose="020B0604020202020204" pitchFamily="34" charset="0"/>
              <a:cs typeface="Arial" panose="020B0604020202020204" pitchFamily="34" charset="0"/>
            </a:rPr>
            <a:t>that older adults slow down, they gradually withdraw from society.</a:t>
          </a:r>
        </a:p>
      </dgm:t>
    </dgm:pt>
    <dgm:pt modelId="{89298E8F-C007-4193-991D-2C092B235247}" type="parTrans" cxnId="{A97749FA-DB99-4EC1-8C95-CAFC4489E3D0}">
      <dgm:prSet/>
      <dgm:spPr/>
      <dgm:t>
        <a:bodyPr/>
        <a:lstStyle/>
        <a:p>
          <a:endParaRPr lang="en-US"/>
        </a:p>
      </dgm:t>
    </dgm:pt>
    <dgm:pt modelId="{10DB1575-BA99-4A83-8882-DFA511EEE3D7}" type="sibTrans" cxnId="{A97749FA-DB99-4EC1-8C95-CAFC4489E3D0}">
      <dgm:prSet/>
      <dgm:spPr/>
      <dgm:t>
        <a:bodyPr/>
        <a:lstStyle/>
        <a:p>
          <a:endParaRPr lang="en-US"/>
        </a:p>
      </dgm:t>
    </dgm:pt>
    <dgm:pt modelId="{C45F5006-F68A-4AFD-9015-4CF549C843D2}">
      <dgm:prSet/>
      <dgm:spPr/>
      <dgm:t>
        <a:bodyPr/>
        <a:lstStyle/>
        <a:p>
          <a:r>
            <a:rPr lang="en-US" b="1">
              <a:latin typeface="Arial" panose="020B0604020202020204" pitchFamily="34" charset="0"/>
              <a:cs typeface="Arial" panose="020B0604020202020204" pitchFamily="34" charset="0"/>
            </a:rPr>
            <a:t>Criticised as outdated</a:t>
          </a:r>
          <a:r>
            <a:rPr lang="en-US">
              <a:latin typeface="Arial" panose="020B0604020202020204" pitchFamily="34" charset="0"/>
              <a:cs typeface="Arial" panose="020B0604020202020204" pitchFamily="34" charset="0"/>
            </a:rPr>
            <a:t>: many older adults remain socially active and involved.</a:t>
          </a:r>
        </a:p>
      </dgm:t>
    </dgm:pt>
    <dgm:pt modelId="{33126385-EEAE-4944-8278-12C4EC83E569}" type="parTrans" cxnId="{2EEE66B1-0240-4292-86EB-AAEC61C999B9}">
      <dgm:prSet/>
      <dgm:spPr/>
      <dgm:t>
        <a:bodyPr/>
        <a:lstStyle/>
        <a:p>
          <a:endParaRPr lang="en-US"/>
        </a:p>
      </dgm:t>
    </dgm:pt>
    <dgm:pt modelId="{F88F6FEC-0F65-44F0-A45A-464651E8BEFE}" type="sibTrans" cxnId="{2EEE66B1-0240-4292-86EB-AAEC61C999B9}">
      <dgm:prSet/>
      <dgm:spPr/>
      <dgm:t>
        <a:bodyPr/>
        <a:lstStyle/>
        <a:p>
          <a:endParaRPr lang="en-US"/>
        </a:p>
      </dgm:t>
    </dgm:pt>
    <dgm:pt modelId="{9886971A-B256-4517-A863-9A6884CF5483}">
      <dgm:prSet/>
      <dgm:spPr/>
      <dgm:t>
        <a:bodyPr/>
        <a:lstStyle/>
        <a:p>
          <a:r>
            <a:rPr lang="en-US">
              <a:latin typeface="Arial" panose="020B0604020202020204" pitchFamily="34" charset="0"/>
              <a:cs typeface="Arial" panose="020B0604020202020204" pitchFamily="34" charset="0"/>
            </a:rPr>
            <a:t>Does not consider other reasons for withdrawal such as poor health, poverty, or lack of access. </a:t>
          </a:r>
        </a:p>
      </dgm:t>
    </dgm:pt>
    <dgm:pt modelId="{67407B02-F7CA-4C06-AB59-4B8BC2FF5DD7}" type="parTrans" cxnId="{D2E07188-6F84-4FF7-BBA3-4215027E638A}">
      <dgm:prSet/>
      <dgm:spPr/>
      <dgm:t>
        <a:bodyPr/>
        <a:lstStyle/>
        <a:p>
          <a:endParaRPr lang="en-US"/>
        </a:p>
      </dgm:t>
    </dgm:pt>
    <dgm:pt modelId="{AD79A7D6-45EC-4716-9993-1087CA6DBA27}" type="sibTrans" cxnId="{D2E07188-6F84-4FF7-BBA3-4215027E638A}">
      <dgm:prSet/>
      <dgm:spPr/>
      <dgm:t>
        <a:bodyPr/>
        <a:lstStyle/>
        <a:p>
          <a:endParaRPr lang="en-US"/>
        </a:p>
      </dgm:t>
    </dgm:pt>
    <dgm:pt modelId="{1AD61A2F-D182-4B3F-82C8-CD936A29063A}">
      <dgm:prSet/>
      <dgm:spPr/>
      <dgm:t>
        <a:bodyPr/>
        <a:lstStyle/>
        <a:p>
          <a:r>
            <a:rPr lang="en-US" b="1">
              <a:latin typeface="Arial" panose="020B0604020202020204" pitchFamily="34" charset="0"/>
              <a:cs typeface="Arial" panose="020B0604020202020204" pitchFamily="34" charset="0"/>
            </a:rPr>
            <a:t>Relevance to Health and Social Care</a:t>
          </a:r>
          <a:r>
            <a:rPr lang="en-US">
              <a:latin typeface="Arial" panose="020B0604020202020204" pitchFamily="34" charset="0"/>
              <a:cs typeface="Arial" panose="020B0604020202020204" pitchFamily="34" charset="0"/>
            </a:rPr>
            <a:t>: underlines the necessity of refuting ageist beliefs to promote ongoing involvement  of older people</a:t>
          </a:r>
        </a:p>
      </dgm:t>
    </dgm:pt>
    <dgm:pt modelId="{0E904439-E933-4723-AFAC-07D0882C4044}" type="parTrans" cxnId="{D757730E-0A4D-4A26-BAE4-264429F7916D}">
      <dgm:prSet/>
      <dgm:spPr/>
      <dgm:t>
        <a:bodyPr/>
        <a:lstStyle/>
        <a:p>
          <a:endParaRPr lang="en-US"/>
        </a:p>
      </dgm:t>
    </dgm:pt>
    <dgm:pt modelId="{D8A0FD00-D70A-45B2-A8EC-BB9FA3054A63}" type="sibTrans" cxnId="{D757730E-0A4D-4A26-BAE4-264429F7916D}">
      <dgm:prSet/>
      <dgm:spPr/>
      <dgm:t>
        <a:bodyPr/>
        <a:lstStyle/>
        <a:p>
          <a:endParaRPr lang="en-US"/>
        </a:p>
      </dgm:t>
    </dgm:pt>
    <dgm:pt modelId="{92F5931F-A4BF-4941-A274-71945FB81E32}">
      <dgm:prSet/>
      <dgm:spPr/>
      <dgm:t>
        <a:bodyPr/>
        <a:lstStyle/>
        <a:p>
          <a:r>
            <a:rPr lang="en-GB">
              <a:latin typeface="Arial" panose="020B0604020202020204" pitchFamily="34" charset="0"/>
              <a:cs typeface="Arial" panose="020B0604020202020204" pitchFamily="34" charset="0"/>
            </a:rPr>
            <a:t>Activity Theory (1963)</a:t>
          </a:r>
          <a:endParaRPr lang="en-US">
            <a:latin typeface="Arial" panose="020B0604020202020204" pitchFamily="34" charset="0"/>
            <a:cs typeface="Arial" panose="020B0604020202020204" pitchFamily="34" charset="0"/>
          </a:endParaRPr>
        </a:p>
      </dgm:t>
    </dgm:pt>
    <dgm:pt modelId="{74484714-48A6-4D5B-9592-80FEA6813353}" type="parTrans" cxnId="{58163F9E-DC21-40D3-82BB-CC41C7336F80}">
      <dgm:prSet/>
      <dgm:spPr/>
      <dgm:t>
        <a:bodyPr/>
        <a:lstStyle/>
        <a:p>
          <a:endParaRPr lang="en-US"/>
        </a:p>
      </dgm:t>
    </dgm:pt>
    <dgm:pt modelId="{0545F9F0-622E-41AA-902E-558D5CAC4604}" type="sibTrans" cxnId="{58163F9E-DC21-40D3-82BB-CC41C7336F80}">
      <dgm:prSet/>
      <dgm:spPr/>
      <dgm:t>
        <a:bodyPr/>
        <a:lstStyle/>
        <a:p>
          <a:endParaRPr lang="en-US"/>
        </a:p>
      </dgm:t>
    </dgm:pt>
    <dgm:pt modelId="{19DD3610-2755-4D46-8CAF-643FF0B2C388}">
      <dgm:prSet/>
      <dgm:spPr/>
      <dgm:t>
        <a:bodyPr/>
        <a:lstStyle/>
        <a:p>
          <a:r>
            <a:rPr lang="en-US" b="1">
              <a:latin typeface="Arial" panose="020B0604020202020204" pitchFamily="34" charset="0"/>
              <a:cs typeface="Arial" panose="020B0604020202020204" pitchFamily="34" charset="0"/>
            </a:rPr>
            <a:t>Maintaining an active lifestyle </a:t>
          </a:r>
          <a:r>
            <a:rPr lang="en-US">
              <a:latin typeface="Arial" panose="020B0604020202020204" pitchFamily="34" charset="0"/>
              <a:cs typeface="Arial" panose="020B0604020202020204" pitchFamily="34" charset="0"/>
            </a:rPr>
            <a:t>promotes successful ageing and increased satisfaction. Physical, social, mental, and emotional activities are all considered forms of activity.</a:t>
          </a:r>
        </a:p>
      </dgm:t>
    </dgm:pt>
    <dgm:pt modelId="{449D300B-E916-4975-A3E6-FAEE20444E94}" type="parTrans" cxnId="{634B2A02-DC81-4CFC-8A36-BBABE94B6BA0}">
      <dgm:prSet/>
      <dgm:spPr/>
      <dgm:t>
        <a:bodyPr/>
        <a:lstStyle/>
        <a:p>
          <a:endParaRPr lang="en-US"/>
        </a:p>
      </dgm:t>
    </dgm:pt>
    <dgm:pt modelId="{859636B4-B930-4832-9147-5E8E1673C282}" type="sibTrans" cxnId="{634B2A02-DC81-4CFC-8A36-BBABE94B6BA0}">
      <dgm:prSet/>
      <dgm:spPr/>
      <dgm:t>
        <a:bodyPr/>
        <a:lstStyle/>
        <a:p>
          <a:endParaRPr lang="en-US"/>
        </a:p>
      </dgm:t>
    </dgm:pt>
    <dgm:pt modelId="{E4830721-65FD-438A-8331-D125EA866720}">
      <dgm:prSet/>
      <dgm:spPr/>
      <dgm:t>
        <a:bodyPr/>
        <a:lstStyle/>
        <a:p>
          <a:r>
            <a:rPr lang="en-US" b="1" dirty="0">
              <a:latin typeface="Arial" panose="020B0604020202020204" pitchFamily="34" charset="0"/>
              <a:cs typeface="Arial" panose="020B0604020202020204" pitchFamily="34" charset="0"/>
            </a:rPr>
            <a:t>Critique:</a:t>
          </a:r>
          <a:r>
            <a:rPr lang="en-US" dirty="0">
              <a:latin typeface="Arial" panose="020B0604020202020204" pitchFamily="34" charset="0"/>
              <a:cs typeface="Arial" panose="020B0604020202020204" pitchFamily="34" charset="0"/>
            </a:rPr>
            <a:t> Not all senior citizens have the same chances to be active.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Health issues, low income, or a lack of local services are a few examples of barriers. ignores the possibility that some people may rather lead calmer, less busy lifestyles.</a:t>
          </a:r>
        </a:p>
      </dgm:t>
    </dgm:pt>
    <dgm:pt modelId="{5E5EE919-D3D0-47F5-B8D2-6B4D0395F9B2}" type="parTrans" cxnId="{73BFAE0F-1858-4F3E-8B31-8CC7C295F3AD}">
      <dgm:prSet/>
      <dgm:spPr/>
      <dgm:t>
        <a:bodyPr/>
        <a:lstStyle/>
        <a:p>
          <a:endParaRPr lang="en-US"/>
        </a:p>
      </dgm:t>
    </dgm:pt>
    <dgm:pt modelId="{C550E365-9094-48B5-87BA-C9C064AD8958}" type="sibTrans" cxnId="{73BFAE0F-1858-4F3E-8B31-8CC7C295F3AD}">
      <dgm:prSet/>
      <dgm:spPr/>
      <dgm:t>
        <a:bodyPr/>
        <a:lstStyle/>
        <a:p>
          <a:endParaRPr lang="en-US"/>
        </a:p>
      </dgm:t>
    </dgm:pt>
    <dgm:pt modelId="{9A5CAE96-006A-4EF9-ADA8-CC535FF9CC6C}">
      <dgm:prSet/>
      <dgm:spPr/>
      <dgm:t>
        <a:bodyPr/>
        <a:lstStyle/>
        <a:p>
          <a:r>
            <a:rPr lang="en-US" b="1">
              <a:latin typeface="Arial" panose="020B0604020202020204" pitchFamily="34" charset="0"/>
              <a:cs typeface="Arial" panose="020B0604020202020204" pitchFamily="34" charset="0"/>
            </a:rPr>
            <a:t>Relevant </a:t>
          </a:r>
          <a:r>
            <a:rPr lang="en-US">
              <a:latin typeface="Arial" panose="020B0604020202020204" pitchFamily="34" charset="0"/>
              <a:cs typeface="Arial" panose="020B0604020202020204" pitchFamily="34" charset="0"/>
            </a:rPr>
            <a:t>to WHO's Active Ageing Goals</a:t>
          </a:r>
        </a:p>
      </dgm:t>
    </dgm:pt>
    <dgm:pt modelId="{7BD4018E-3AFE-4514-8A5A-D206E38FE769}" type="parTrans" cxnId="{67218DFA-52E7-4DFB-A07F-02BDDF557F23}">
      <dgm:prSet/>
      <dgm:spPr/>
      <dgm:t>
        <a:bodyPr/>
        <a:lstStyle/>
        <a:p>
          <a:endParaRPr lang="en-US"/>
        </a:p>
      </dgm:t>
    </dgm:pt>
    <dgm:pt modelId="{007D6F3D-B87A-4398-A220-EE8B37D75766}" type="sibTrans" cxnId="{67218DFA-52E7-4DFB-A07F-02BDDF557F23}">
      <dgm:prSet/>
      <dgm:spPr/>
      <dgm:t>
        <a:bodyPr/>
        <a:lstStyle/>
        <a:p>
          <a:endParaRPr lang="en-US"/>
        </a:p>
      </dgm:t>
    </dgm:pt>
    <dgm:pt modelId="{9A95FF49-79C7-47D7-9B58-5AEED967C9AB}">
      <dgm:prSet/>
      <dgm:spPr/>
      <dgm:t>
        <a:bodyPr/>
        <a:lstStyle/>
        <a:p>
          <a:r>
            <a:rPr lang="en-GB">
              <a:latin typeface="Arial" panose="020B0604020202020204" pitchFamily="34" charset="0"/>
              <a:cs typeface="Arial" panose="020B0604020202020204" pitchFamily="34" charset="0"/>
            </a:rPr>
            <a:t>Continuity Theory (1968)</a:t>
          </a:r>
          <a:endParaRPr lang="en-US">
            <a:latin typeface="Arial" panose="020B0604020202020204" pitchFamily="34" charset="0"/>
            <a:cs typeface="Arial" panose="020B0604020202020204" pitchFamily="34" charset="0"/>
          </a:endParaRPr>
        </a:p>
      </dgm:t>
    </dgm:pt>
    <dgm:pt modelId="{E47077D4-5958-4D07-9698-1A867C51A5F9}" type="parTrans" cxnId="{EBFA2F30-F11B-4B45-BE76-7B19DDC4E41D}">
      <dgm:prSet/>
      <dgm:spPr/>
      <dgm:t>
        <a:bodyPr/>
        <a:lstStyle/>
        <a:p>
          <a:endParaRPr lang="en-US"/>
        </a:p>
      </dgm:t>
    </dgm:pt>
    <dgm:pt modelId="{11CC2BB6-4F39-4C95-BE96-C0C45B85E2C6}" type="sibTrans" cxnId="{EBFA2F30-F11B-4B45-BE76-7B19DDC4E41D}">
      <dgm:prSet/>
      <dgm:spPr/>
      <dgm:t>
        <a:bodyPr/>
        <a:lstStyle/>
        <a:p>
          <a:endParaRPr lang="en-US"/>
        </a:p>
      </dgm:t>
    </dgm:pt>
    <dgm:pt modelId="{F4809554-F96A-4840-871E-188267BE5E06}">
      <dgm:prSet/>
      <dgm:spPr/>
      <dgm:t>
        <a:bodyPr/>
        <a:lstStyle/>
        <a:p>
          <a:r>
            <a:rPr lang="en-US">
              <a:latin typeface="Arial" panose="020B0604020202020204" pitchFamily="34" charset="0"/>
              <a:cs typeface="Arial" panose="020B0604020202020204" pitchFamily="34" charset="0"/>
            </a:rPr>
            <a:t>Elderly persons make an effort to preserve their earlier connections, roles, and behavioural patterns. Individuals who were energetic as children frequently remain such as adults. </a:t>
          </a:r>
        </a:p>
      </dgm:t>
    </dgm:pt>
    <dgm:pt modelId="{FDB4BEE7-840B-4D80-8463-1E388D99A42A}" type="parTrans" cxnId="{1B9A1581-ABED-449E-9965-56AB0BEBA9DB}">
      <dgm:prSet/>
      <dgm:spPr/>
      <dgm:t>
        <a:bodyPr/>
        <a:lstStyle/>
        <a:p>
          <a:endParaRPr lang="en-US"/>
        </a:p>
      </dgm:t>
    </dgm:pt>
    <dgm:pt modelId="{A3A63F62-3ACD-435A-90C6-28012A7DD714}" type="sibTrans" cxnId="{1B9A1581-ABED-449E-9965-56AB0BEBA9DB}">
      <dgm:prSet/>
      <dgm:spPr/>
      <dgm:t>
        <a:bodyPr/>
        <a:lstStyle/>
        <a:p>
          <a:endParaRPr lang="en-US"/>
        </a:p>
      </dgm:t>
    </dgm:pt>
    <dgm:pt modelId="{689329F9-D993-43F3-AD6B-D1B1568C758F}">
      <dgm:prSet/>
      <dgm:spPr/>
      <dgm:t>
        <a:bodyPr/>
        <a:lstStyle/>
        <a:p>
          <a:r>
            <a:rPr lang="en-US" b="1">
              <a:latin typeface="Arial" panose="020B0604020202020204" pitchFamily="34" charset="0"/>
              <a:cs typeface="Arial" panose="020B0604020202020204" pitchFamily="34" charset="0"/>
            </a:rPr>
            <a:t>Criticism</a:t>
          </a:r>
          <a:r>
            <a:rPr lang="en-US">
              <a:latin typeface="Arial" panose="020B0604020202020204" pitchFamily="34" charset="0"/>
              <a:cs typeface="Arial" panose="020B0604020202020204" pitchFamily="34" charset="0"/>
            </a:rPr>
            <a:t>: Major life circumstances, disabilities, or disease prevent some people from continuing in their previous roles. Some people might prefer change in later age.</a:t>
          </a:r>
        </a:p>
      </dgm:t>
    </dgm:pt>
    <dgm:pt modelId="{3C6C2EEE-6B20-469A-B976-0D56C8708700}" type="parTrans" cxnId="{CB0630C5-6352-4A07-8E01-A3D2F0823055}">
      <dgm:prSet/>
      <dgm:spPr/>
      <dgm:t>
        <a:bodyPr/>
        <a:lstStyle/>
        <a:p>
          <a:endParaRPr lang="en-US"/>
        </a:p>
      </dgm:t>
    </dgm:pt>
    <dgm:pt modelId="{75FABA59-FF3D-45FB-81C6-FD574705FFD2}" type="sibTrans" cxnId="{CB0630C5-6352-4A07-8E01-A3D2F0823055}">
      <dgm:prSet/>
      <dgm:spPr/>
      <dgm:t>
        <a:bodyPr/>
        <a:lstStyle/>
        <a:p>
          <a:endParaRPr lang="en-US"/>
        </a:p>
      </dgm:t>
    </dgm:pt>
    <dgm:pt modelId="{36B5B74E-2D3B-4504-A6A5-733F97159E51}">
      <dgm:prSet/>
      <dgm:spPr/>
      <dgm:t>
        <a:bodyPr/>
        <a:lstStyle/>
        <a:p>
          <a:r>
            <a:rPr lang="en-US" b="1">
              <a:latin typeface="Arial" panose="020B0604020202020204" pitchFamily="34" charset="0"/>
              <a:cs typeface="Arial" panose="020B0604020202020204" pitchFamily="34" charset="0"/>
            </a:rPr>
            <a:t>Relevance</a:t>
          </a:r>
          <a:r>
            <a:rPr lang="en-US">
              <a:latin typeface="Arial" panose="020B0604020202020204" pitchFamily="34" charset="0"/>
              <a:cs typeface="Arial" panose="020B0604020202020204" pitchFamily="34" charset="0"/>
            </a:rPr>
            <a:t> to health and social care: Encourage senior citizens to maintain fulfilling habits while allowing for flexibility.</a:t>
          </a:r>
        </a:p>
      </dgm:t>
    </dgm:pt>
    <dgm:pt modelId="{9F954F75-9664-4B13-8E7C-C4ED8E090C68}" type="parTrans" cxnId="{BEC05D66-3084-4A95-8311-3361B1ADFC8F}">
      <dgm:prSet/>
      <dgm:spPr/>
      <dgm:t>
        <a:bodyPr/>
        <a:lstStyle/>
        <a:p>
          <a:endParaRPr lang="en-US"/>
        </a:p>
      </dgm:t>
    </dgm:pt>
    <dgm:pt modelId="{F6D31D58-F013-4B13-9AB0-9C1D8DB8A6EC}" type="sibTrans" cxnId="{BEC05D66-3084-4A95-8311-3361B1ADFC8F}">
      <dgm:prSet/>
      <dgm:spPr/>
      <dgm:t>
        <a:bodyPr/>
        <a:lstStyle/>
        <a:p>
          <a:endParaRPr lang="en-US"/>
        </a:p>
      </dgm:t>
    </dgm:pt>
    <dgm:pt modelId="{6B285417-9382-4D75-AE9A-ED9CFB4B1312}" type="pres">
      <dgm:prSet presAssocID="{2DA6605A-BF69-45D6-8E91-D75481F26BD7}" presName="linear" presStyleCnt="0">
        <dgm:presLayoutVars>
          <dgm:dir/>
          <dgm:animLvl val="lvl"/>
          <dgm:resizeHandles val="exact"/>
        </dgm:presLayoutVars>
      </dgm:prSet>
      <dgm:spPr/>
    </dgm:pt>
    <dgm:pt modelId="{5C4476DB-3A8E-4FAF-B3CF-B8FD4E70EA8C}" type="pres">
      <dgm:prSet presAssocID="{824EAB3A-6AF8-43D7-989D-C8A88CD9D5AB}" presName="parentLin" presStyleCnt="0"/>
      <dgm:spPr/>
    </dgm:pt>
    <dgm:pt modelId="{56C56A66-14E0-449F-A12E-EBC9010027C5}" type="pres">
      <dgm:prSet presAssocID="{824EAB3A-6AF8-43D7-989D-C8A88CD9D5AB}" presName="parentLeftMargin" presStyleLbl="node1" presStyleIdx="0" presStyleCnt="3"/>
      <dgm:spPr/>
    </dgm:pt>
    <dgm:pt modelId="{734FFEA7-C34C-4833-981F-4BD44DE78615}" type="pres">
      <dgm:prSet presAssocID="{824EAB3A-6AF8-43D7-989D-C8A88CD9D5AB}" presName="parentText" presStyleLbl="node1" presStyleIdx="0" presStyleCnt="3">
        <dgm:presLayoutVars>
          <dgm:chMax val="0"/>
          <dgm:bulletEnabled val="1"/>
        </dgm:presLayoutVars>
      </dgm:prSet>
      <dgm:spPr/>
    </dgm:pt>
    <dgm:pt modelId="{5897BF9B-849F-4D9F-8E90-6923CFA8DD89}" type="pres">
      <dgm:prSet presAssocID="{824EAB3A-6AF8-43D7-989D-C8A88CD9D5AB}" presName="negativeSpace" presStyleCnt="0"/>
      <dgm:spPr/>
    </dgm:pt>
    <dgm:pt modelId="{6FF597B9-2EC7-40AA-AEA1-767656FAEA4D}" type="pres">
      <dgm:prSet presAssocID="{824EAB3A-6AF8-43D7-989D-C8A88CD9D5AB}" presName="childText" presStyleLbl="conFgAcc1" presStyleIdx="0" presStyleCnt="3">
        <dgm:presLayoutVars>
          <dgm:bulletEnabled val="1"/>
        </dgm:presLayoutVars>
      </dgm:prSet>
      <dgm:spPr/>
    </dgm:pt>
    <dgm:pt modelId="{A83B3B12-A295-4B8F-9113-EA6D98030886}" type="pres">
      <dgm:prSet presAssocID="{2D4E9B7E-5F48-4AA9-91BB-97127B27D851}" presName="spaceBetweenRectangles" presStyleCnt="0"/>
      <dgm:spPr/>
    </dgm:pt>
    <dgm:pt modelId="{E38A4E5F-95AF-417F-958B-647BA015D518}" type="pres">
      <dgm:prSet presAssocID="{92F5931F-A4BF-4941-A274-71945FB81E32}" presName="parentLin" presStyleCnt="0"/>
      <dgm:spPr/>
    </dgm:pt>
    <dgm:pt modelId="{B3114996-A08E-47F6-803A-8130687C027B}" type="pres">
      <dgm:prSet presAssocID="{92F5931F-A4BF-4941-A274-71945FB81E32}" presName="parentLeftMargin" presStyleLbl="node1" presStyleIdx="0" presStyleCnt="3"/>
      <dgm:spPr/>
    </dgm:pt>
    <dgm:pt modelId="{1C47EBA0-BBC2-4ABC-BFC3-8C83B77BC0D7}" type="pres">
      <dgm:prSet presAssocID="{92F5931F-A4BF-4941-A274-71945FB81E32}" presName="parentText" presStyleLbl="node1" presStyleIdx="1" presStyleCnt="3">
        <dgm:presLayoutVars>
          <dgm:chMax val="0"/>
          <dgm:bulletEnabled val="1"/>
        </dgm:presLayoutVars>
      </dgm:prSet>
      <dgm:spPr/>
    </dgm:pt>
    <dgm:pt modelId="{ED79E97D-14CF-43AA-A94B-0C332EB8A145}" type="pres">
      <dgm:prSet presAssocID="{92F5931F-A4BF-4941-A274-71945FB81E32}" presName="negativeSpace" presStyleCnt="0"/>
      <dgm:spPr/>
    </dgm:pt>
    <dgm:pt modelId="{93A1E0CE-1F1D-4635-A7A9-C1C1042BB8ED}" type="pres">
      <dgm:prSet presAssocID="{92F5931F-A4BF-4941-A274-71945FB81E32}" presName="childText" presStyleLbl="conFgAcc1" presStyleIdx="1" presStyleCnt="3">
        <dgm:presLayoutVars>
          <dgm:bulletEnabled val="1"/>
        </dgm:presLayoutVars>
      </dgm:prSet>
      <dgm:spPr/>
    </dgm:pt>
    <dgm:pt modelId="{01268243-A288-41C1-93E9-4C91615B8791}" type="pres">
      <dgm:prSet presAssocID="{0545F9F0-622E-41AA-902E-558D5CAC4604}" presName="spaceBetweenRectangles" presStyleCnt="0"/>
      <dgm:spPr/>
    </dgm:pt>
    <dgm:pt modelId="{0AD065DF-7432-4705-80FC-A26D65438D5D}" type="pres">
      <dgm:prSet presAssocID="{9A95FF49-79C7-47D7-9B58-5AEED967C9AB}" presName="parentLin" presStyleCnt="0"/>
      <dgm:spPr/>
    </dgm:pt>
    <dgm:pt modelId="{B09125D6-8D42-4CFB-BC1D-9DE08C86B802}" type="pres">
      <dgm:prSet presAssocID="{9A95FF49-79C7-47D7-9B58-5AEED967C9AB}" presName="parentLeftMargin" presStyleLbl="node1" presStyleIdx="1" presStyleCnt="3"/>
      <dgm:spPr/>
    </dgm:pt>
    <dgm:pt modelId="{0E73737F-4432-48FF-9BAA-4985626A703E}" type="pres">
      <dgm:prSet presAssocID="{9A95FF49-79C7-47D7-9B58-5AEED967C9AB}" presName="parentText" presStyleLbl="node1" presStyleIdx="2" presStyleCnt="3">
        <dgm:presLayoutVars>
          <dgm:chMax val="0"/>
          <dgm:bulletEnabled val="1"/>
        </dgm:presLayoutVars>
      </dgm:prSet>
      <dgm:spPr/>
    </dgm:pt>
    <dgm:pt modelId="{5BAE34DC-B38E-49FE-A2A2-0308DEDB952E}" type="pres">
      <dgm:prSet presAssocID="{9A95FF49-79C7-47D7-9B58-5AEED967C9AB}" presName="negativeSpace" presStyleCnt="0"/>
      <dgm:spPr/>
    </dgm:pt>
    <dgm:pt modelId="{BD626A28-4DAD-4B1E-AEC5-FD11DF9DA4C0}" type="pres">
      <dgm:prSet presAssocID="{9A95FF49-79C7-47D7-9B58-5AEED967C9AB}" presName="childText" presStyleLbl="conFgAcc1" presStyleIdx="2" presStyleCnt="3">
        <dgm:presLayoutVars>
          <dgm:bulletEnabled val="1"/>
        </dgm:presLayoutVars>
      </dgm:prSet>
      <dgm:spPr/>
    </dgm:pt>
  </dgm:ptLst>
  <dgm:cxnLst>
    <dgm:cxn modelId="{634B2A02-DC81-4CFC-8A36-BBABE94B6BA0}" srcId="{92F5931F-A4BF-4941-A274-71945FB81E32}" destId="{19DD3610-2755-4D46-8CAF-643FF0B2C388}" srcOrd="0" destOrd="0" parTransId="{449D300B-E916-4975-A3E6-FAEE20444E94}" sibTransId="{859636B4-B930-4832-9147-5E8E1673C282}"/>
    <dgm:cxn modelId="{C4E71806-371D-40E0-8F87-77B80C16FDE9}" type="presOf" srcId="{B5A98B08-383A-4CFB-BDEE-7CFC3DA91E31}" destId="{6FF597B9-2EC7-40AA-AEA1-767656FAEA4D}" srcOrd="0" destOrd="0" presId="urn:microsoft.com/office/officeart/2005/8/layout/list1"/>
    <dgm:cxn modelId="{D757730E-0A4D-4A26-BAE4-264429F7916D}" srcId="{824EAB3A-6AF8-43D7-989D-C8A88CD9D5AB}" destId="{1AD61A2F-D182-4B3F-82C8-CD936A29063A}" srcOrd="3" destOrd="0" parTransId="{0E904439-E933-4723-AFAC-07D0882C4044}" sibTransId="{D8A0FD00-D70A-45B2-A8EC-BB9FA3054A63}"/>
    <dgm:cxn modelId="{73BFAE0F-1858-4F3E-8B31-8CC7C295F3AD}" srcId="{92F5931F-A4BF-4941-A274-71945FB81E32}" destId="{E4830721-65FD-438A-8331-D125EA866720}" srcOrd="1" destOrd="0" parTransId="{5E5EE919-D3D0-47F5-B8D2-6B4D0395F9B2}" sibTransId="{C550E365-9094-48B5-87BA-C9C064AD8958}"/>
    <dgm:cxn modelId="{4BAC8A1A-63C1-4C18-8FC6-0F8705FAAA38}" type="presOf" srcId="{1AD61A2F-D182-4B3F-82C8-CD936A29063A}" destId="{6FF597B9-2EC7-40AA-AEA1-767656FAEA4D}" srcOrd="0" destOrd="3" presId="urn:microsoft.com/office/officeart/2005/8/layout/list1"/>
    <dgm:cxn modelId="{97DD1A22-13CF-4D40-992A-16DD23A10590}" type="presOf" srcId="{9886971A-B256-4517-A863-9A6884CF5483}" destId="{6FF597B9-2EC7-40AA-AEA1-767656FAEA4D}" srcOrd="0" destOrd="2" presId="urn:microsoft.com/office/officeart/2005/8/layout/list1"/>
    <dgm:cxn modelId="{EBFA2F30-F11B-4B45-BE76-7B19DDC4E41D}" srcId="{2DA6605A-BF69-45D6-8E91-D75481F26BD7}" destId="{9A95FF49-79C7-47D7-9B58-5AEED967C9AB}" srcOrd="2" destOrd="0" parTransId="{E47077D4-5958-4D07-9698-1A867C51A5F9}" sibTransId="{11CC2BB6-4F39-4C95-BE96-C0C45B85E2C6}"/>
    <dgm:cxn modelId="{BEC05D66-3084-4A95-8311-3361B1ADFC8F}" srcId="{9A95FF49-79C7-47D7-9B58-5AEED967C9AB}" destId="{36B5B74E-2D3B-4504-A6A5-733F97159E51}" srcOrd="2" destOrd="0" parTransId="{9F954F75-9664-4B13-8E7C-C4ED8E090C68}" sibTransId="{F6D31D58-F013-4B13-9AB0-9C1D8DB8A6EC}"/>
    <dgm:cxn modelId="{DD75064D-0910-4758-8EB1-513372A1185E}" type="presOf" srcId="{E4830721-65FD-438A-8331-D125EA866720}" destId="{93A1E0CE-1F1D-4635-A7A9-C1C1042BB8ED}" srcOrd="0" destOrd="1" presId="urn:microsoft.com/office/officeart/2005/8/layout/list1"/>
    <dgm:cxn modelId="{CB98AC6E-AE99-4D0D-9B4D-C03DD61A4AEF}" type="presOf" srcId="{F4809554-F96A-4840-871E-188267BE5E06}" destId="{BD626A28-4DAD-4B1E-AEC5-FD11DF9DA4C0}" srcOrd="0" destOrd="0" presId="urn:microsoft.com/office/officeart/2005/8/layout/list1"/>
    <dgm:cxn modelId="{95DBBA79-E651-4FC4-997A-AA77CF810AC4}" type="presOf" srcId="{9A5CAE96-006A-4EF9-ADA8-CC535FF9CC6C}" destId="{93A1E0CE-1F1D-4635-A7A9-C1C1042BB8ED}" srcOrd="0" destOrd="2" presId="urn:microsoft.com/office/officeart/2005/8/layout/list1"/>
    <dgm:cxn modelId="{6604FD7D-4204-4DEC-88D4-2C35A3CA6741}" type="presOf" srcId="{92F5931F-A4BF-4941-A274-71945FB81E32}" destId="{1C47EBA0-BBC2-4ABC-BFC3-8C83B77BC0D7}" srcOrd="1" destOrd="0" presId="urn:microsoft.com/office/officeart/2005/8/layout/list1"/>
    <dgm:cxn modelId="{700F287E-A3E1-44AE-9797-E0C7615C51EF}" type="presOf" srcId="{9A95FF49-79C7-47D7-9B58-5AEED967C9AB}" destId="{0E73737F-4432-48FF-9BAA-4985626A703E}" srcOrd="1" destOrd="0" presId="urn:microsoft.com/office/officeart/2005/8/layout/list1"/>
    <dgm:cxn modelId="{1B9A1581-ABED-449E-9965-56AB0BEBA9DB}" srcId="{9A95FF49-79C7-47D7-9B58-5AEED967C9AB}" destId="{F4809554-F96A-4840-871E-188267BE5E06}" srcOrd="0" destOrd="0" parTransId="{FDB4BEE7-840B-4D80-8463-1E388D99A42A}" sibTransId="{A3A63F62-3ACD-435A-90C6-28012A7DD714}"/>
    <dgm:cxn modelId="{D2E07188-6F84-4FF7-BBA3-4215027E638A}" srcId="{824EAB3A-6AF8-43D7-989D-C8A88CD9D5AB}" destId="{9886971A-B256-4517-A863-9A6884CF5483}" srcOrd="2" destOrd="0" parTransId="{67407B02-F7CA-4C06-AB59-4B8BC2FF5DD7}" sibTransId="{AD79A7D6-45EC-4716-9993-1087CA6DBA27}"/>
    <dgm:cxn modelId="{0A69E795-C172-4216-B260-CF226FE46CD2}" type="presOf" srcId="{C45F5006-F68A-4AFD-9015-4CF549C843D2}" destId="{6FF597B9-2EC7-40AA-AEA1-767656FAEA4D}" srcOrd="0" destOrd="1" presId="urn:microsoft.com/office/officeart/2005/8/layout/list1"/>
    <dgm:cxn modelId="{58163F9E-DC21-40D3-82BB-CC41C7336F80}" srcId="{2DA6605A-BF69-45D6-8E91-D75481F26BD7}" destId="{92F5931F-A4BF-4941-A274-71945FB81E32}" srcOrd="1" destOrd="0" parTransId="{74484714-48A6-4D5B-9592-80FEA6813353}" sibTransId="{0545F9F0-622E-41AA-902E-558D5CAC4604}"/>
    <dgm:cxn modelId="{135BB7B0-0138-40A1-98AB-338A2F0BAEEC}" type="presOf" srcId="{19DD3610-2755-4D46-8CAF-643FF0B2C388}" destId="{93A1E0CE-1F1D-4635-A7A9-C1C1042BB8ED}" srcOrd="0" destOrd="0" presId="urn:microsoft.com/office/officeart/2005/8/layout/list1"/>
    <dgm:cxn modelId="{2EEE66B1-0240-4292-86EB-AAEC61C999B9}" srcId="{824EAB3A-6AF8-43D7-989D-C8A88CD9D5AB}" destId="{C45F5006-F68A-4AFD-9015-4CF549C843D2}" srcOrd="1" destOrd="0" parTransId="{33126385-EEAE-4944-8278-12C4EC83E569}" sibTransId="{F88F6FEC-0F65-44F0-A45A-464651E8BEFE}"/>
    <dgm:cxn modelId="{7D92DCBB-7852-44D8-B298-5B48BCB5B5BD}" srcId="{2DA6605A-BF69-45D6-8E91-D75481F26BD7}" destId="{824EAB3A-6AF8-43D7-989D-C8A88CD9D5AB}" srcOrd="0" destOrd="0" parTransId="{64EA8FF1-9AAA-4D4A-8F48-0CC13CF3FA5E}" sibTransId="{2D4E9B7E-5F48-4AA9-91BB-97127B27D851}"/>
    <dgm:cxn modelId="{CB0630C5-6352-4A07-8E01-A3D2F0823055}" srcId="{9A95FF49-79C7-47D7-9B58-5AEED967C9AB}" destId="{689329F9-D993-43F3-AD6B-D1B1568C758F}" srcOrd="1" destOrd="0" parTransId="{3C6C2EEE-6B20-469A-B976-0D56C8708700}" sibTransId="{75FABA59-FF3D-45FB-81C6-FD574705FFD2}"/>
    <dgm:cxn modelId="{7E5E08CE-E683-4D00-9AD1-ED5586F0E5CA}" type="presOf" srcId="{824EAB3A-6AF8-43D7-989D-C8A88CD9D5AB}" destId="{734FFEA7-C34C-4833-981F-4BD44DE78615}" srcOrd="1" destOrd="0" presId="urn:microsoft.com/office/officeart/2005/8/layout/list1"/>
    <dgm:cxn modelId="{052FB8E3-FA1D-49CD-BD22-B59A71086BCF}" type="presOf" srcId="{36B5B74E-2D3B-4504-A6A5-733F97159E51}" destId="{BD626A28-4DAD-4B1E-AEC5-FD11DF9DA4C0}" srcOrd="0" destOrd="2" presId="urn:microsoft.com/office/officeart/2005/8/layout/list1"/>
    <dgm:cxn modelId="{6B6A98E6-583A-41FD-89D2-BAA0CF41A689}" type="presOf" srcId="{92F5931F-A4BF-4941-A274-71945FB81E32}" destId="{B3114996-A08E-47F6-803A-8130687C027B}" srcOrd="0" destOrd="0" presId="urn:microsoft.com/office/officeart/2005/8/layout/list1"/>
    <dgm:cxn modelId="{A37A21EC-8AD3-4252-99DC-B98629D36A50}" type="presOf" srcId="{689329F9-D993-43F3-AD6B-D1B1568C758F}" destId="{BD626A28-4DAD-4B1E-AEC5-FD11DF9DA4C0}" srcOrd="0" destOrd="1" presId="urn:microsoft.com/office/officeart/2005/8/layout/list1"/>
    <dgm:cxn modelId="{C814E5F5-36F1-47A5-AC35-6853F2AFC6D4}" type="presOf" srcId="{824EAB3A-6AF8-43D7-989D-C8A88CD9D5AB}" destId="{56C56A66-14E0-449F-A12E-EBC9010027C5}" srcOrd="0" destOrd="0" presId="urn:microsoft.com/office/officeart/2005/8/layout/list1"/>
    <dgm:cxn modelId="{3B3FFDF6-FCA2-484E-B6C5-05C23F16DA8F}" type="presOf" srcId="{2DA6605A-BF69-45D6-8E91-D75481F26BD7}" destId="{6B285417-9382-4D75-AE9A-ED9CFB4B1312}" srcOrd="0" destOrd="0" presId="urn:microsoft.com/office/officeart/2005/8/layout/list1"/>
    <dgm:cxn modelId="{A97749FA-DB99-4EC1-8C95-CAFC4489E3D0}" srcId="{824EAB3A-6AF8-43D7-989D-C8A88CD9D5AB}" destId="{B5A98B08-383A-4CFB-BDEE-7CFC3DA91E31}" srcOrd="0" destOrd="0" parTransId="{89298E8F-C007-4193-991D-2C092B235247}" sibTransId="{10DB1575-BA99-4A83-8882-DFA511EEE3D7}"/>
    <dgm:cxn modelId="{67218DFA-52E7-4DFB-A07F-02BDDF557F23}" srcId="{92F5931F-A4BF-4941-A274-71945FB81E32}" destId="{9A5CAE96-006A-4EF9-ADA8-CC535FF9CC6C}" srcOrd="2" destOrd="0" parTransId="{7BD4018E-3AFE-4514-8A5A-D206E38FE769}" sibTransId="{007D6F3D-B87A-4398-A220-EE8B37D75766}"/>
    <dgm:cxn modelId="{0AE805FF-A739-4EF9-94DE-3528E661E8C4}" type="presOf" srcId="{9A95FF49-79C7-47D7-9B58-5AEED967C9AB}" destId="{B09125D6-8D42-4CFB-BC1D-9DE08C86B802}" srcOrd="0" destOrd="0" presId="urn:microsoft.com/office/officeart/2005/8/layout/list1"/>
    <dgm:cxn modelId="{047FAFCB-6DB6-44C0-9B48-4808F9599FC2}" type="presParOf" srcId="{6B285417-9382-4D75-AE9A-ED9CFB4B1312}" destId="{5C4476DB-3A8E-4FAF-B3CF-B8FD4E70EA8C}" srcOrd="0" destOrd="0" presId="urn:microsoft.com/office/officeart/2005/8/layout/list1"/>
    <dgm:cxn modelId="{9C789A08-7FBC-44D1-BF61-C47A1D9F8CDF}" type="presParOf" srcId="{5C4476DB-3A8E-4FAF-B3CF-B8FD4E70EA8C}" destId="{56C56A66-14E0-449F-A12E-EBC9010027C5}" srcOrd="0" destOrd="0" presId="urn:microsoft.com/office/officeart/2005/8/layout/list1"/>
    <dgm:cxn modelId="{680653B0-B47A-49BA-8A8C-2ACCCFE2E9C9}" type="presParOf" srcId="{5C4476DB-3A8E-4FAF-B3CF-B8FD4E70EA8C}" destId="{734FFEA7-C34C-4833-981F-4BD44DE78615}" srcOrd="1" destOrd="0" presId="urn:microsoft.com/office/officeart/2005/8/layout/list1"/>
    <dgm:cxn modelId="{46A06155-A19B-4A33-AA39-6FD460C36346}" type="presParOf" srcId="{6B285417-9382-4D75-AE9A-ED9CFB4B1312}" destId="{5897BF9B-849F-4D9F-8E90-6923CFA8DD89}" srcOrd="1" destOrd="0" presId="urn:microsoft.com/office/officeart/2005/8/layout/list1"/>
    <dgm:cxn modelId="{79604E30-6CE0-4E4A-99D9-5634AA574EB1}" type="presParOf" srcId="{6B285417-9382-4D75-AE9A-ED9CFB4B1312}" destId="{6FF597B9-2EC7-40AA-AEA1-767656FAEA4D}" srcOrd="2" destOrd="0" presId="urn:microsoft.com/office/officeart/2005/8/layout/list1"/>
    <dgm:cxn modelId="{89AFF597-4EC2-4109-9C90-2F5BEA74E79C}" type="presParOf" srcId="{6B285417-9382-4D75-AE9A-ED9CFB4B1312}" destId="{A83B3B12-A295-4B8F-9113-EA6D98030886}" srcOrd="3" destOrd="0" presId="urn:microsoft.com/office/officeart/2005/8/layout/list1"/>
    <dgm:cxn modelId="{6A9A1387-8A41-4D32-94D2-A60EE40F4793}" type="presParOf" srcId="{6B285417-9382-4D75-AE9A-ED9CFB4B1312}" destId="{E38A4E5F-95AF-417F-958B-647BA015D518}" srcOrd="4" destOrd="0" presId="urn:microsoft.com/office/officeart/2005/8/layout/list1"/>
    <dgm:cxn modelId="{9F746B00-B3FE-40E3-A0B0-CC5E4747F19A}" type="presParOf" srcId="{E38A4E5F-95AF-417F-958B-647BA015D518}" destId="{B3114996-A08E-47F6-803A-8130687C027B}" srcOrd="0" destOrd="0" presId="urn:microsoft.com/office/officeart/2005/8/layout/list1"/>
    <dgm:cxn modelId="{527B3D44-6033-4907-AEFF-8E6E1E473699}" type="presParOf" srcId="{E38A4E5F-95AF-417F-958B-647BA015D518}" destId="{1C47EBA0-BBC2-4ABC-BFC3-8C83B77BC0D7}" srcOrd="1" destOrd="0" presId="urn:microsoft.com/office/officeart/2005/8/layout/list1"/>
    <dgm:cxn modelId="{34AC92FA-ED76-4118-B0EA-E77AEDCF5C4D}" type="presParOf" srcId="{6B285417-9382-4D75-AE9A-ED9CFB4B1312}" destId="{ED79E97D-14CF-43AA-A94B-0C332EB8A145}" srcOrd="5" destOrd="0" presId="urn:microsoft.com/office/officeart/2005/8/layout/list1"/>
    <dgm:cxn modelId="{60F2F07F-7C5B-4ECA-9E43-E20C8E47FC59}" type="presParOf" srcId="{6B285417-9382-4D75-AE9A-ED9CFB4B1312}" destId="{93A1E0CE-1F1D-4635-A7A9-C1C1042BB8ED}" srcOrd="6" destOrd="0" presId="urn:microsoft.com/office/officeart/2005/8/layout/list1"/>
    <dgm:cxn modelId="{5750D478-4036-4F54-B93A-4B8E865E843C}" type="presParOf" srcId="{6B285417-9382-4D75-AE9A-ED9CFB4B1312}" destId="{01268243-A288-41C1-93E9-4C91615B8791}" srcOrd="7" destOrd="0" presId="urn:microsoft.com/office/officeart/2005/8/layout/list1"/>
    <dgm:cxn modelId="{AE1A1C59-147C-400B-AED9-DBA6CD36D357}" type="presParOf" srcId="{6B285417-9382-4D75-AE9A-ED9CFB4B1312}" destId="{0AD065DF-7432-4705-80FC-A26D65438D5D}" srcOrd="8" destOrd="0" presId="urn:microsoft.com/office/officeart/2005/8/layout/list1"/>
    <dgm:cxn modelId="{A8A7C6B2-6FE4-4BAA-8708-5B9CBA2C15E4}" type="presParOf" srcId="{0AD065DF-7432-4705-80FC-A26D65438D5D}" destId="{B09125D6-8D42-4CFB-BC1D-9DE08C86B802}" srcOrd="0" destOrd="0" presId="urn:microsoft.com/office/officeart/2005/8/layout/list1"/>
    <dgm:cxn modelId="{A0EDCA21-4384-40E3-9474-81FDB23BF220}" type="presParOf" srcId="{0AD065DF-7432-4705-80FC-A26D65438D5D}" destId="{0E73737F-4432-48FF-9BAA-4985626A703E}" srcOrd="1" destOrd="0" presId="urn:microsoft.com/office/officeart/2005/8/layout/list1"/>
    <dgm:cxn modelId="{8753752E-18E3-4447-86D8-C40D65919B72}" type="presParOf" srcId="{6B285417-9382-4D75-AE9A-ED9CFB4B1312}" destId="{5BAE34DC-B38E-49FE-A2A2-0308DEDB952E}" srcOrd="9" destOrd="0" presId="urn:microsoft.com/office/officeart/2005/8/layout/list1"/>
    <dgm:cxn modelId="{A693EDCB-9AC6-4C17-9234-440F9570C228}" type="presParOf" srcId="{6B285417-9382-4D75-AE9A-ED9CFB4B1312}" destId="{BD626A28-4DAD-4B1E-AEC5-FD11DF9DA4C0}"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35CFD0-4E0D-41DE-8FBA-45DD7D40813D}"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GB"/>
        </a:p>
      </dgm:t>
    </dgm:pt>
    <dgm:pt modelId="{D306DCFC-A2C2-483A-B1AC-5C8F76F007C3}">
      <dgm:prSet phldrT="[Text]"/>
      <dgm:spPr/>
      <dgm:t>
        <a:bodyPr/>
        <a:lstStyle/>
        <a:p>
          <a:r>
            <a:rPr lang="en-US" b="1">
              <a:latin typeface="Arial" panose="020B0604020202020204" pitchFamily="34" charset="0"/>
              <a:cs typeface="Arial" panose="020B0604020202020204" pitchFamily="34" charset="0"/>
            </a:rPr>
            <a:t>Health and Social Care Act (2012)</a:t>
          </a:r>
          <a:endParaRPr lang="en-GB" b="1">
            <a:latin typeface="Arial" panose="020B0604020202020204" pitchFamily="34" charset="0"/>
            <a:cs typeface="Arial" panose="020B0604020202020204" pitchFamily="34" charset="0"/>
          </a:endParaRPr>
        </a:p>
      </dgm:t>
    </dgm:pt>
    <dgm:pt modelId="{A30729BC-4579-49FC-A6DB-B8A87A5D7841}" type="parTrans" cxnId="{2D8BB89D-51D6-49C7-AB4C-B1015CB07D50}">
      <dgm:prSet/>
      <dgm:spPr/>
      <dgm:t>
        <a:bodyPr/>
        <a:lstStyle/>
        <a:p>
          <a:endParaRPr lang="en-GB"/>
        </a:p>
      </dgm:t>
    </dgm:pt>
    <dgm:pt modelId="{81158FBC-F9FA-40B9-927D-EF64C3B26396}" type="sibTrans" cxnId="{2D8BB89D-51D6-49C7-AB4C-B1015CB07D50}">
      <dgm:prSet/>
      <dgm:spPr/>
      <dgm:t>
        <a:bodyPr/>
        <a:lstStyle/>
        <a:p>
          <a:endParaRPr lang="en-GB"/>
        </a:p>
      </dgm:t>
    </dgm:pt>
    <dgm:pt modelId="{543C8F19-E672-4AC3-B2D3-07DA378B6A47}">
      <dgm:prSet phldrT="[Text]"/>
      <dgm:spPr/>
      <dgm:t>
        <a:bodyPr/>
        <a:lstStyle/>
        <a:p>
          <a:pPr>
            <a:buFont typeface="Arial" panose="020B0604020202020204" pitchFamily="34" charset="0"/>
            <a:buNone/>
          </a:pPr>
          <a:r>
            <a:rPr kumimoji="0" lang="en-US" altLang="en-US" b="0" i="0" u="none" strike="noStrike" cap="none" normalizeH="0" baseline="0" dirty="0">
              <a:effectLst/>
              <a:latin typeface="Arial" panose="020B0604020202020204" pitchFamily="34" charset="0"/>
            </a:rPr>
            <a:t>• Age-based beliefs may still lead to older persons being treated unfairly.</a:t>
          </a:r>
          <a:endParaRPr lang="en-GB" dirty="0"/>
        </a:p>
      </dgm:t>
    </dgm:pt>
    <dgm:pt modelId="{20749CAB-E931-433E-9213-88B7A50A7712}" type="parTrans" cxnId="{946D4CBC-11D1-46A8-8D9E-84C110039787}">
      <dgm:prSet/>
      <dgm:spPr/>
      <dgm:t>
        <a:bodyPr/>
        <a:lstStyle/>
        <a:p>
          <a:endParaRPr lang="en-GB"/>
        </a:p>
      </dgm:t>
    </dgm:pt>
    <dgm:pt modelId="{E5A2CC5B-D1F8-4A8D-97B8-9216CA54CCA4}" type="sibTrans" cxnId="{946D4CBC-11D1-46A8-8D9E-84C110039787}">
      <dgm:prSet/>
      <dgm:spPr/>
      <dgm:t>
        <a:bodyPr/>
        <a:lstStyle/>
        <a:p>
          <a:endParaRPr lang="en-GB"/>
        </a:p>
      </dgm:t>
    </dgm:pt>
    <dgm:pt modelId="{28D066CD-EC06-475F-AF2A-F0158CB53949}">
      <dgm:prSet phldrT="[Text]"/>
      <dgm:spPr/>
      <dgm:t>
        <a:bodyPr/>
        <a:lstStyle/>
        <a:p>
          <a:r>
            <a:rPr kumimoji="0" lang="en-US" altLang="en-US" b="1" i="0" u="none" strike="noStrike" cap="none" normalizeH="0" baseline="0">
              <a:effectLst/>
              <a:latin typeface="Arial" panose="020B0604020202020204" pitchFamily="34" charset="0"/>
            </a:rPr>
            <a:t>The Equality Act of 2010 </a:t>
          </a:r>
          <a:endParaRPr lang="en-GB" b="1"/>
        </a:p>
      </dgm:t>
    </dgm:pt>
    <dgm:pt modelId="{CE1F43A5-3BC5-416A-82EE-0E8CCD0F62EB}" type="parTrans" cxnId="{24EB1D4A-8A9D-4CAF-8B80-AE8616C4D0E7}">
      <dgm:prSet/>
      <dgm:spPr/>
      <dgm:t>
        <a:bodyPr/>
        <a:lstStyle/>
        <a:p>
          <a:endParaRPr lang="en-GB"/>
        </a:p>
      </dgm:t>
    </dgm:pt>
    <dgm:pt modelId="{22D1119E-983F-4ECA-B760-0608C58F2D62}" type="sibTrans" cxnId="{24EB1D4A-8A9D-4CAF-8B80-AE8616C4D0E7}">
      <dgm:prSet/>
      <dgm:spPr/>
      <dgm:t>
        <a:bodyPr/>
        <a:lstStyle/>
        <a:p>
          <a:endParaRPr lang="en-GB"/>
        </a:p>
      </dgm:t>
    </dgm:pt>
    <dgm:pt modelId="{A13F30FD-B682-4B7D-8933-7A1E982BE9F3}">
      <dgm:prSet phldrT="[Text]"/>
      <dgm:spPr/>
      <dgm:t>
        <a:bodyPr/>
        <a:lstStyle/>
        <a:p>
          <a:r>
            <a:rPr kumimoji="0" lang="en-US" altLang="en-US" b="0" i="0" u="none" strike="noStrike" cap="none" normalizeH="0" baseline="0" dirty="0">
              <a:effectLst/>
              <a:latin typeface="Arial" panose="020B0604020202020204" pitchFamily="34" charset="0"/>
            </a:rPr>
            <a:t>• Challenging to show age discrimination, particularly in hiring.</a:t>
          </a:r>
          <a:endParaRPr lang="en-GB" dirty="0"/>
        </a:p>
      </dgm:t>
    </dgm:pt>
    <dgm:pt modelId="{D0807236-514F-459B-9B42-B765923A39EE}" type="parTrans" cxnId="{486E6981-D678-4BE5-9F63-D304766BC943}">
      <dgm:prSet/>
      <dgm:spPr/>
      <dgm:t>
        <a:bodyPr/>
        <a:lstStyle/>
        <a:p>
          <a:endParaRPr lang="en-GB"/>
        </a:p>
      </dgm:t>
    </dgm:pt>
    <dgm:pt modelId="{55C99405-A852-4795-8FB4-5861FFF603AD}" type="sibTrans" cxnId="{486E6981-D678-4BE5-9F63-D304766BC943}">
      <dgm:prSet/>
      <dgm:spPr/>
      <dgm:t>
        <a:bodyPr/>
        <a:lstStyle/>
        <a:p>
          <a:endParaRPr lang="en-GB"/>
        </a:p>
      </dgm:t>
    </dgm:pt>
    <dgm:pt modelId="{1715929A-E45B-4EC0-B027-6AA669C77FD8}">
      <dgm:prSet phldrT="[Text]"/>
      <dgm:spPr/>
      <dgm:t>
        <a:bodyPr/>
        <a:lstStyle/>
        <a:p>
          <a:r>
            <a:rPr kumimoji="0" lang="en-US" altLang="en-US" b="0" i="0" u="none" strike="noStrike" cap="none" normalizeH="0" baseline="0" dirty="0">
              <a:effectLst/>
              <a:latin typeface="Arial" panose="020B0604020202020204" pitchFamily="34" charset="0"/>
            </a:rPr>
            <a:t> • A lot of people don't know what their rights are or how to exercise them.</a:t>
          </a:r>
          <a:endParaRPr lang="en-GB" dirty="0"/>
        </a:p>
      </dgm:t>
    </dgm:pt>
    <dgm:pt modelId="{CED6238B-2E22-4DED-BAD7-BB9A869F75E1}" type="parTrans" cxnId="{B2F2C939-48C3-4F1E-97DA-8876012FC751}">
      <dgm:prSet/>
      <dgm:spPr/>
      <dgm:t>
        <a:bodyPr/>
        <a:lstStyle/>
        <a:p>
          <a:endParaRPr lang="en-GB"/>
        </a:p>
      </dgm:t>
    </dgm:pt>
    <dgm:pt modelId="{08314554-F987-49F5-898B-CD7DD5734FCB}" type="sibTrans" cxnId="{B2F2C939-48C3-4F1E-97DA-8876012FC751}">
      <dgm:prSet/>
      <dgm:spPr/>
      <dgm:t>
        <a:bodyPr/>
        <a:lstStyle/>
        <a:p>
          <a:endParaRPr lang="en-GB"/>
        </a:p>
      </dgm:t>
    </dgm:pt>
    <dgm:pt modelId="{DF03F625-CF47-4746-86E1-51B942F56CD0}">
      <dgm:prSet/>
      <dgm:spPr/>
      <dgm:t>
        <a:bodyPr/>
        <a:lstStyle/>
        <a:p>
          <a:pPr>
            <a:buFont typeface="Arial" panose="020B0604020202020204" pitchFamily="34" charset="0"/>
            <a:buNone/>
          </a:pPr>
          <a:r>
            <a:rPr kumimoji="0" lang="en-US" altLang="en-US" b="0" i="0" u="none" strike="noStrike" cap="none" normalizeH="0" baseline="0" dirty="0">
              <a:effectLst/>
              <a:latin typeface="Arial" panose="020B0604020202020204" pitchFamily="34" charset="0"/>
            </a:rPr>
            <a:t>• Regional differences may exist in service implementation and accessibility.</a:t>
          </a:r>
        </a:p>
      </dgm:t>
    </dgm:pt>
    <dgm:pt modelId="{C4E427A0-8399-4D45-9CEB-CB2EE97C2672}" type="parTrans" cxnId="{7B2BCEB6-1689-4E95-BD57-97BFCED678D8}">
      <dgm:prSet/>
      <dgm:spPr/>
      <dgm:t>
        <a:bodyPr/>
        <a:lstStyle/>
        <a:p>
          <a:endParaRPr lang="en-GB"/>
        </a:p>
      </dgm:t>
    </dgm:pt>
    <dgm:pt modelId="{FBCF7680-DA96-47F1-9B93-BB7B41A01A06}" type="sibTrans" cxnId="{7B2BCEB6-1689-4E95-BD57-97BFCED678D8}">
      <dgm:prSet/>
      <dgm:spPr/>
      <dgm:t>
        <a:bodyPr/>
        <a:lstStyle/>
        <a:p>
          <a:endParaRPr lang="en-GB"/>
        </a:p>
      </dgm:t>
    </dgm:pt>
    <dgm:pt modelId="{20E2A201-952B-4365-B868-570FEE1F00DD}">
      <dgm:prSet/>
      <dgm:spPr/>
      <dgm:t>
        <a:bodyPr/>
        <a:lstStyle/>
        <a:p>
          <a:r>
            <a:rPr lang="en-GB" b="1">
              <a:latin typeface="Arial" panose="020B0604020202020204" pitchFamily="34" charset="0"/>
              <a:cs typeface="Arial" panose="020B0604020202020204" pitchFamily="34" charset="0"/>
            </a:rPr>
            <a:t>Care Act (2014</a:t>
          </a:r>
          <a:r>
            <a:rPr lang="en-GB">
              <a:latin typeface="Arial" panose="020B0604020202020204" pitchFamily="34" charset="0"/>
              <a:cs typeface="Arial" panose="020B0604020202020204" pitchFamily="34" charset="0"/>
            </a:rPr>
            <a:t>)</a:t>
          </a:r>
        </a:p>
      </dgm:t>
    </dgm:pt>
    <dgm:pt modelId="{D3B98226-25D1-43AB-9E67-702784D68D1A}" type="parTrans" cxnId="{B451538B-1834-48D4-89A1-8C8FF22D7A84}">
      <dgm:prSet/>
      <dgm:spPr/>
      <dgm:t>
        <a:bodyPr/>
        <a:lstStyle/>
        <a:p>
          <a:endParaRPr lang="en-GB"/>
        </a:p>
      </dgm:t>
    </dgm:pt>
    <dgm:pt modelId="{0E76219A-6334-4EF5-BAEB-485DCEC06F1A}" type="sibTrans" cxnId="{B451538B-1834-48D4-89A1-8C8FF22D7A84}">
      <dgm:prSet/>
      <dgm:spPr/>
      <dgm:t>
        <a:bodyPr/>
        <a:lstStyle/>
        <a:p>
          <a:endParaRPr lang="en-GB"/>
        </a:p>
      </dgm:t>
    </dgm:pt>
    <dgm:pt modelId="{A7A40299-B0BF-449E-8F75-138B029392A1}">
      <dgm:prSet/>
      <dgm:spPr/>
      <dgm:t>
        <a:bodyPr/>
        <a:lstStyle/>
        <a:p>
          <a:r>
            <a:rPr kumimoji="0" lang="en-US" altLang="en-US" b="0" i="0" u="none" strike="noStrike" cap="none" normalizeH="0" baseline="0" dirty="0">
              <a:effectLst/>
              <a:latin typeface="Arial" panose="020B0604020202020204" pitchFamily="34" charset="0"/>
            </a:rPr>
            <a:t>• The capacity of local authorities to deliver quality care is restricted by underfunding.</a:t>
          </a:r>
        </a:p>
        <a:p>
          <a:r>
            <a:rPr kumimoji="0" lang="en-US" altLang="en-US" b="0" i="0" u="none" strike="noStrike" cap="none" normalizeH="0" baseline="0" dirty="0">
              <a:effectLst/>
              <a:latin typeface="Arial" panose="020B0604020202020204" pitchFamily="34" charset="0"/>
            </a:rPr>
            <a:t>• Different results for older people are caused by inconsistent support across regions.</a:t>
          </a:r>
          <a:endParaRPr lang="en-GB" dirty="0"/>
        </a:p>
      </dgm:t>
    </dgm:pt>
    <dgm:pt modelId="{38384392-223A-4C1B-80CB-F22D5E09E836}" type="parTrans" cxnId="{89992D12-FE6F-42BB-9CF3-E4D89C94B94D}">
      <dgm:prSet/>
      <dgm:spPr/>
      <dgm:t>
        <a:bodyPr/>
        <a:lstStyle/>
        <a:p>
          <a:endParaRPr lang="en-GB"/>
        </a:p>
      </dgm:t>
    </dgm:pt>
    <dgm:pt modelId="{FC2C911E-77E6-4C72-8D5F-E08E0F170EB3}" type="sibTrans" cxnId="{89992D12-FE6F-42BB-9CF3-E4D89C94B94D}">
      <dgm:prSet/>
      <dgm:spPr/>
      <dgm:t>
        <a:bodyPr/>
        <a:lstStyle/>
        <a:p>
          <a:endParaRPr lang="en-GB"/>
        </a:p>
      </dgm:t>
    </dgm:pt>
    <dgm:pt modelId="{BB3256A9-78A5-4468-AFDA-7034857A5FA5}" type="pres">
      <dgm:prSet presAssocID="{1D35CFD0-4E0D-41DE-8FBA-45DD7D40813D}" presName="Name0" presStyleCnt="0">
        <dgm:presLayoutVars>
          <dgm:dir/>
          <dgm:animLvl val="lvl"/>
          <dgm:resizeHandles val="exact"/>
        </dgm:presLayoutVars>
      </dgm:prSet>
      <dgm:spPr/>
    </dgm:pt>
    <dgm:pt modelId="{66E124FE-F8E8-4AE1-B73A-1743E19BDE8E}" type="pres">
      <dgm:prSet presAssocID="{20E2A201-952B-4365-B868-570FEE1F00DD}" presName="boxAndChildren" presStyleCnt="0"/>
      <dgm:spPr/>
    </dgm:pt>
    <dgm:pt modelId="{5DF5428E-195C-44DE-8CA4-0D6DBAA0EEDD}" type="pres">
      <dgm:prSet presAssocID="{20E2A201-952B-4365-B868-570FEE1F00DD}" presName="parentTextBox" presStyleLbl="alignNode1" presStyleIdx="0" presStyleCnt="3"/>
      <dgm:spPr/>
    </dgm:pt>
    <dgm:pt modelId="{7EDC2676-F870-4D0D-A198-C4B4D4029B24}" type="pres">
      <dgm:prSet presAssocID="{20E2A201-952B-4365-B868-570FEE1F00DD}" presName="descendantBox" presStyleLbl="bgAccFollowNode1" presStyleIdx="0" presStyleCnt="3"/>
      <dgm:spPr/>
    </dgm:pt>
    <dgm:pt modelId="{E6D62D5F-7D6E-4B10-BBE2-A7BECCEC24F4}" type="pres">
      <dgm:prSet presAssocID="{22D1119E-983F-4ECA-B760-0608C58F2D62}" presName="sp" presStyleCnt="0"/>
      <dgm:spPr/>
    </dgm:pt>
    <dgm:pt modelId="{929CC69A-5D06-4AB5-80F0-B8D3050B88CC}" type="pres">
      <dgm:prSet presAssocID="{28D066CD-EC06-475F-AF2A-F0158CB53949}" presName="arrowAndChildren" presStyleCnt="0"/>
      <dgm:spPr/>
    </dgm:pt>
    <dgm:pt modelId="{169F50A9-FE39-4C89-ABD5-5EB9AC386F86}" type="pres">
      <dgm:prSet presAssocID="{28D066CD-EC06-475F-AF2A-F0158CB53949}" presName="parentTextArrow" presStyleLbl="node1" presStyleIdx="0" presStyleCnt="0"/>
      <dgm:spPr/>
    </dgm:pt>
    <dgm:pt modelId="{9F653B07-360B-4A77-B14B-4B77F3D3AF18}" type="pres">
      <dgm:prSet presAssocID="{28D066CD-EC06-475F-AF2A-F0158CB53949}" presName="arrow" presStyleLbl="alignNode1" presStyleIdx="1" presStyleCnt="3"/>
      <dgm:spPr/>
    </dgm:pt>
    <dgm:pt modelId="{FEA06026-AED6-443C-A20B-BC2901532EF7}" type="pres">
      <dgm:prSet presAssocID="{28D066CD-EC06-475F-AF2A-F0158CB53949}" presName="descendantArrow" presStyleLbl="bgAccFollowNode1" presStyleIdx="1" presStyleCnt="3"/>
      <dgm:spPr/>
    </dgm:pt>
    <dgm:pt modelId="{EFE58A22-71F3-4A09-9786-7266C597BA61}" type="pres">
      <dgm:prSet presAssocID="{81158FBC-F9FA-40B9-927D-EF64C3B26396}" presName="sp" presStyleCnt="0"/>
      <dgm:spPr/>
    </dgm:pt>
    <dgm:pt modelId="{B0913990-80A3-45F9-8A56-6D8C578703AD}" type="pres">
      <dgm:prSet presAssocID="{D306DCFC-A2C2-483A-B1AC-5C8F76F007C3}" presName="arrowAndChildren" presStyleCnt="0"/>
      <dgm:spPr/>
    </dgm:pt>
    <dgm:pt modelId="{900CEAB9-B5AD-4AE0-BF29-E98C96065C97}" type="pres">
      <dgm:prSet presAssocID="{D306DCFC-A2C2-483A-B1AC-5C8F76F007C3}" presName="parentTextArrow" presStyleLbl="node1" presStyleIdx="0" presStyleCnt="0"/>
      <dgm:spPr/>
    </dgm:pt>
    <dgm:pt modelId="{AB55A69F-4EB7-4401-A18C-AFC631961965}" type="pres">
      <dgm:prSet presAssocID="{D306DCFC-A2C2-483A-B1AC-5C8F76F007C3}" presName="arrow" presStyleLbl="alignNode1" presStyleIdx="2" presStyleCnt="3"/>
      <dgm:spPr/>
    </dgm:pt>
    <dgm:pt modelId="{350C0CB4-A5E9-4BD5-8874-BABE50D5A638}" type="pres">
      <dgm:prSet presAssocID="{D306DCFC-A2C2-483A-B1AC-5C8F76F007C3}" presName="descendantArrow" presStyleLbl="bgAccFollowNode1" presStyleIdx="2" presStyleCnt="3"/>
      <dgm:spPr/>
    </dgm:pt>
  </dgm:ptLst>
  <dgm:cxnLst>
    <dgm:cxn modelId="{B80E2E07-0117-42E3-B2EA-6A2E4217F91E}" type="presOf" srcId="{A7A40299-B0BF-449E-8F75-138B029392A1}" destId="{7EDC2676-F870-4D0D-A198-C4B4D4029B24}" srcOrd="0" destOrd="0" presId="urn:microsoft.com/office/officeart/2016/7/layout/VerticalDownArrowProcess"/>
    <dgm:cxn modelId="{89992D12-FE6F-42BB-9CF3-E4D89C94B94D}" srcId="{20E2A201-952B-4365-B868-570FEE1F00DD}" destId="{A7A40299-B0BF-449E-8F75-138B029392A1}" srcOrd="0" destOrd="0" parTransId="{38384392-223A-4C1B-80CB-F22D5E09E836}" sibTransId="{FC2C911E-77E6-4C72-8D5F-E08E0F170EB3}"/>
    <dgm:cxn modelId="{01F42D1F-A4A1-481C-B2DE-2546FE32CC5E}" type="presOf" srcId="{D306DCFC-A2C2-483A-B1AC-5C8F76F007C3}" destId="{AB55A69F-4EB7-4401-A18C-AFC631961965}" srcOrd="1" destOrd="0" presId="urn:microsoft.com/office/officeart/2016/7/layout/VerticalDownArrowProcess"/>
    <dgm:cxn modelId="{0782A926-2D51-45F6-97C7-4B01040EBC66}" type="presOf" srcId="{A13F30FD-B682-4B7D-8933-7A1E982BE9F3}" destId="{FEA06026-AED6-443C-A20B-BC2901532EF7}" srcOrd="0" destOrd="0" presId="urn:microsoft.com/office/officeart/2016/7/layout/VerticalDownArrowProcess"/>
    <dgm:cxn modelId="{B2F2C939-48C3-4F1E-97DA-8876012FC751}" srcId="{28D066CD-EC06-475F-AF2A-F0158CB53949}" destId="{1715929A-E45B-4EC0-B027-6AA669C77FD8}" srcOrd="1" destOrd="0" parTransId="{CED6238B-2E22-4DED-BAD7-BB9A869F75E1}" sibTransId="{08314554-F987-49F5-898B-CD7DD5734FCB}"/>
    <dgm:cxn modelId="{860E8240-618E-492F-A65A-41041308F1A4}" type="presOf" srcId="{28D066CD-EC06-475F-AF2A-F0158CB53949}" destId="{169F50A9-FE39-4C89-ABD5-5EB9AC386F86}" srcOrd="0" destOrd="0" presId="urn:microsoft.com/office/officeart/2016/7/layout/VerticalDownArrowProcess"/>
    <dgm:cxn modelId="{603EFE47-AD49-4C51-9F98-FA757C448F29}" type="presOf" srcId="{1715929A-E45B-4EC0-B027-6AA669C77FD8}" destId="{FEA06026-AED6-443C-A20B-BC2901532EF7}" srcOrd="0" destOrd="1" presId="urn:microsoft.com/office/officeart/2016/7/layout/VerticalDownArrowProcess"/>
    <dgm:cxn modelId="{24EB1D4A-8A9D-4CAF-8B80-AE8616C4D0E7}" srcId="{1D35CFD0-4E0D-41DE-8FBA-45DD7D40813D}" destId="{28D066CD-EC06-475F-AF2A-F0158CB53949}" srcOrd="1" destOrd="0" parTransId="{CE1F43A5-3BC5-416A-82EE-0E8CCD0F62EB}" sibTransId="{22D1119E-983F-4ECA-B760-0608C58F2D62}"/>
    <dgm:cxn modelId="{486E6981-D678-4BE5-9F63-D304766BC943}" srcId="{28D066CD-EC06-475F-AF2A-F0158CB53949}" destId="{A13F30FD-B682-4B7D-8933-7A1E982BE9F3}" srcOrd="0" destOrd="0" parTransId="{D0807236-514F-459B-9B42-B765923A39EE}" sibTransId="{55C99405-A852-4795-8FB4-5861FFF603AD}"/>
    <dgm:cxn modelId="{B451538B-1834-48D4-89A1-8C8FF22D7A84}" srcId="{1D35CFD0-4E0D-41DE-8FBA-45DD7D40813D}" destId="{20E2A201-952B-4365-B868-570FEE1F00DD}" srcOrd="2" destOrd="0" parTransId="{D3B98226-25D1-43AB-9E67-702784D68D1A}" sibTransId="{0E76219A-6334-4EF5-BAEB-485DCEC06F1A}"/>
    <dgm:cxn modelId="{2D8BB89D-51D6-49C7-AB4C-B1015CB07D50}" srcId="{1D35CFD0-4E0D-41DE-8FBA-45DD7D40813D}" destId="{D306DCFC-A2C2-483A-B1AC-5C8F76F007C3}" srcOrd="0" destOrd="0" parTransId="{A30729BC-4579-49FC-A6DB-B8A87A5D7841}" sibTransId="{81158FBC-F9FA-40B9-927D-EF64C3B26396}"/>
    <dgm:cxn modelId="{070360A9-FB89-4F28-8D99-95A50FE68A4E}" type="presOf" srcId="{28D066CD-EC06-475F-AF2A-F0158CB53949}" destId="{9F653B07-360B-4A77-B14B-4B77F3D3AF18}" srcOrd="1" destOrd="0" presId="urn:microsoft.com/office/officeart/2016/7/layout/VerticalDownArrowProcess"/>
    <dgm:cxn modelId="{2AD2A9B3-D0BC-4DB1-8CE4-DF163DBBCA9E}" type="presOf" srcId="{543C8F19-E672-4AC3-B2D3-07DA378B6A47}" destId="{350C0CB4-A5E9-4BD5-8874-BABE50D5A638}" srcOrd="0" destOrd="0" presId="urn:microsoft.com/office/officeart/2016/7/layout/VerticalDownArrowProcess"/>
    <dgm:cxn modelId="{7B2BCEB6-1689-4E95-BD57-97BFCED678D8}" srcId="{D306DCFC-A2C2-483A-B1AC-5C8F76F007C3}" destId="{DF03F625-CF47-4746-86E1-51B942F56CD0}" srcOrd="1" destOrd="0" parTransId="{C4E427A0-8399-4D45-9CEB-CB2EE97C2672}" sibTransId="{FBCF7680-DA96-47F1-9B93-BB7B41A01A06}"/>
    <dgm:cxn modelId="{946D4CBC-11D1-46A8-8D9E-84C110039787}" srcId="{D306DCFC-A2C2-483A-B1AC-5C8F76F007C3}" destId="{543C8F19-E672-4AC3-B2D3-07DA378B6A47}" srcOrd="0" destOrd="0" parTransId="{20749CAB-E931-433E-9213-88B7A50A7712}" sibTransId="{E5A2CC5B-D1F8-4A8D-97B8-9216CA54CCA4}"/>
    <dgm:cxn modelId="{7527AAC8-AD24-4970-B323-8F817A2DFC81}" type="presOf" srcId="{1D35CFD0-4E0D-41DE-8FBA-45DD7D40813D}" destId="{BB3256A9-78A5-4468-AFDA-7034857A5FA5}" srcOrd="0" destOrd="0" presId="urn:microsoft.com/office/officeart/2016/7/layout/VerticalDownArrowProcess"/>
    <dgm:cxn modelId="{500C0CD4-0B8E-43DE-8E29-B8D6BF87E7DD}" type="presOf" srcId="{D306DCFC-A2C2-483A-B1AC-5C8F76F007C3}" destId="{900CEAB9-B5AD-4AE0-BF29-E98C96065C97}" srcOrd="0" destOrd="0" presId="urn:microsoft.com/office/officeart/2016/7/layout/VerticalDownArrowProcess"/>
    <dgm:cxn modelId="{0DD7DAD9-4888-48EB-90FE-4C99014463CD}" type="presOf" srcId="{20E2A201-952B-4365-B868-570FEE1F00DD}" destId="{5DF5428E-195C-44DE-8CA4-0D6DBAA0EEDD}" srcOrd="0" destOrd="0" presId="urn:microsoft.com/office/officeart/2016/7/layout/VerticalDownArrowProcess"/>
    <dgm:cxn modelId="{B534D7E4-20F9-4DB1-B9AD-89307E286B31}" type="presOf" srcId="{DF03F625-CF47-4746-86E1-51B942F56CD0}" destId="{350C0CB4-A5E9-4BD5-8874-BABE50D5A638}" srcOrd="0" destOrd="1" presId="urn:microsoft.com/office/officeart/2016/7/layout/VerticalDownArrowProcess"/>
    <dgm:cxn modelId="{58D203E7-FA4B-4AA3-8B7A-E9BD472C74DD}" type="presParOf" srcId="{BB3256A9-78A5-4468-AFDA-7034857A5FA5}" destId="{66E124FE-F8E8-4AE1-B73A-1743E19BDE8E}" srcOrd="0" destOrd="0" presId="urn:microsoft.com/office/officeart/2016/7/layout/VerticalDownArrowProcess"/>
    <dgm:cxn modelId="{AF63AFD3-E897-408E-A8CF-92F9156370F7}" type="presParOf" srcId="{66E124FE-F8E8-4AE1-B73A-1743E19BDE8E}" destId="{5DF5428E-195C-44DE-8CA4-0D6DBAA0EEDD}" srcOrd="0" destOrd="0" presId="urn:microsoft.com/office/officeart/2016/7/layout/VerticalDownArrowProcess"/>
    <dgm:cxn modelId="{0C6F67A3-7019-4CB8-9422-9AA90BCB2F3A}" type="presParOf" srcId="{66E124FE-F8E8-4AE1-B73A-1743E19BDE8E}" destId="{7EDC2676-F870-4D0D-A198-C4B4D4029B24}" srcOrd="1" destOrd="0" presId="urn:microsoft.com/office/officeart/2016/7/layout/VerticalDownArrowProcess"/>
    <dgm:cxn modelId="{CEC2045B-1C8D-4B4F-9508-B83DB63AAD62}" type="presParOf" srcId="{BB3256A9-78A5-4468-AFDA-7034857A5FA5}" destId="{E6D62D5F-7D6E-4B10-BBE2-A7BECCEC24F4}" srcOrd="1" destOrd="0" presId="urn:microsoft.com/office/officeart/2016/7/layout/VerticalDownArrowProcess"/>
    <dgm:cxn modelId="{E879EBB5-C67F-45F0-981F-29A797712FFA}" type="presParOf" srcId="{BB3256A9-78A5-4468-AFDA-7034857A5FA5}" destId="{929CC69A-5D06-4AB5-80F0-B8D3050B88CC}" srcOrd="2" destOrd="0" presId="urn:microsoft.com/office/officeart/2016/7/layout/VerticalDownArrowProcess"/>
    <dgm:cxn modelId="{3F17B52B-F066-40DB-A37A-892096D7023A}" type="presParOf" srcId="{929CC69A-5D06-4AB5-80F0-B8D3050B88CC}" destId="{169F50A9-FE39-4C89-ABD5-5EB9AC386F86}" srcOrd="0" destOrd="0" presId="urn:microsoft.com/office/officeart/2016/7/layout/VerticalDownArrowProcess"/>
    <dgm:cxn modelId="{2F9DF941-7E7E-4FD5-AC1E-BD80D60CD57A}" type="presParOf" srcId="{929CC69A-5D06-4AB5-80F0-B8D3050B88CC}" destId="{9F653B07-360B-4A77-B14B-4B77F3D3AF18}" srcOrd="1" destOrd="0" presId="urn:microsoft.com/office/officeart/2016/7/layout/VerticalDownArrowProcess"/>
    <dgm:cxn modelId="{DE4D3477-6453-4612-9CA5-DB9FBC90C1AC}" type="presParOf" srcId="{929CC69A-5D06-4AB5-80F0-B8D3050B88CC}" destId="{FEA06026-AED6-443C-A20B-BC2901532EF7}" srcOrd="2" destOrd="0" presId="urn:microsoft.com/office/officeart/2016/7/layout/VerticalDownArrowProcess"/>
    <dgm:cxn modelId="{DDAB6CD4-BC87-4CDB-92A9-584307FE02D2}" type="presParOf" srcId="{BB3256A9-78A5-4468-AFDA-7034857A5FA5}" destId="{EFE58A22-71F3-4A09-9786-7266C597BA61}" srcOrd="3" destOrd="0" presId="urn:microsoft.com/office/officeart/2016/7/layout/VerticalDownArrowProcess"/>
    <dgm:cxn modelId="{71D25D41-7B57-4753-800A-A2C5C71F77AA}" type="presParOf" srcId="{BB3256A9-78A5-4468-AFDA-7034857A5FA5}" destId="{B0913990-80A3-45F9-8A56-6D8C578703AD}" srcOrd="4" destOrd="0" presId="urn:microsoft.com/office/officeart/2016/7/layout/VerticalDownArrowProcess"/>
    <dgm:cxn modelId="{7CA85D54-A79A-4BEF-BB49-B50AADF7986D}" type="presParOf" srcId="{B0913990-80A3-45F9-8A56-6D8C578703AD}" destId="{900CEAB9-B5AD-4AE0-BF29-E98C96065C97}" srcOrd="0" destOrd="0" presId="urn:microsoft.com/office/officeart/2016/7/layout/VerticalDownArrowProcess"/>
    <dgm:cxn modelId="{4D2D81D3-9D26-4205-85B1-CAFD22237E43}" type="presParOf" srcId="{B0913990-80A3-45F9-8A56-6D8C578703AD}" destId="{AB55A69F-4EB7-4401-A18C-AFC631961965}" srcOrd="1" destOrd="0" presId="urn:microsoft.com/office/officeart/2016/7/layout/VerticalDownArrowProcess"/>
    <dgm:cxn modelId="{AA847C52-C6C1-491C-BE6F-CC36D46A8E64}" type="presParOf" srcId="{B0913990-80A3-45F9-8A56-6D8C578703AD}" destId="{350C0CB4-A5E9-4BD5-8874-BABE50D5A638}"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A43D79-2E22-436B-9C11-2D36219B9E99}" type="doc">
      <dgm:prSet loTypeId="urn:microsoft.com/office/officeart/2008/layout/VerticalCurvedList" loCatId="list" qsTypeId="urn:microsoft.com/office/officeart/2005/8/quickstyle/simple1" qsCatId="simple" csTypeId="urn:microsoft.com/office/officeart/2005/8/colors/accent0_2" csCatId="mainScheme" phldr="1"/>
      <dgm:spPr/>
      <dgm:t>
        <a:bodyPr/>
        <a:lstStyle/>
        <a:p>
          <a:endParaRPr lang="en-GB"/>
        </a:p>
      </dgm:t>
    </dgm:pt>
    <dgm:pt modelId="{4FCAE09F-E7BF-4980-88AB-4FE17EA08200}">
      <dgm:prSet phldrT="[Text]" custT="1"/>
      <dgm:spPr/>
      <dgm:t>
        <a:bodyPr/>
        <a:lstStyle/>
        <a:p>
          <a:pPr algn="ctr">
            <a:lnSpc>
              <a:spcPct val="90000"/>
            </a:lnSpc>
          </a:pPr>
          <a:r>
            <a:rPr lang="en-US" sz="2800" b="1" dirty="0">
              <a:solidFill>
                <a:schemeClr val="tx1"/>
              </a:solidFill>
              <a:latin typeface="Arial" panose="020B0604020202020204" pitchFamily="34" charset="0"/>
              <a:cs typeface="Arial" panose="020B0604020202020204" pitchFamily="34" charset="0"/>
            </a:rPr>
            <a:t>The National Health Service (NHS)</a:t>
          </a:r>
          <a:endParaRPr lang="en-GB" sz="2800" b="1" dirty="0">
            <a:solidFill>
              <a:schemeClr val="tx1"/>
            </a:solidFill>
            <a:latin typeface="Arial" panose="020B0604020202020204" pitchFamily="34" charset="0"/>
            <a:cs typeface="Arial" panose="020B0604020202020204" pitchFamily="34" charset="0"/>
          </a:endParaRPr>
        </a:p>
      </dgm:t>
    </dgm:pt>
    <dgm:pt modelId="{C8B178E2-365D-4195-B8A0-381DD8A87C4E}" type="parTrans" cxnId="{7EB485FA-A3E0-43CA-B222-412489FE6B15}">
      <dgm:prSet/>
      <dgm:spPr/>
      <dgm:t>
        <a:bodyPr/>
        <a:lstStyle/>
        <a:p>
          <a:endParaRPr lang="en-GB"/>
        </a:p>
      </dgm:t>
    </dgm:pt>
    <dgm:pt modelId="{C05AED81-8AD1-4B93-8513-B0C38D361746}" type="sibTrans" cxnId="{7EB485FA-A3E0-43CA-B222-412489FE6B15}">
      <dgm:prSet/>
      <dgm:spPr/>
      <dgm:t>
        <a:bodyPr/>
        <a:lstStyle/>
        <a:p>
          <a:endParaRPr lang="en-GB"/>
        </a:p>
      </dgm:t>
    </dgm:pt>
    <dgm:pt modelId="{F7660C54-F9E7-4B6B-805A-661237B56C57}">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Medical and Mental health care for older adults, including routine check ups, </a:t>
          </a:r>
          <a:r>
            <a:rPr lang="en-US" sz="1800" dirty="0" err="1">
              <a:solidFill>
                <a:schemeClr val="tx1"/>
              </a:solidFill>
              <a:latin typeface="Arial" panose="020B0604020202020204" pitchFamily="34" charset="0"/>
              <a:cs typeface="Arial" panose="020B0604020202020204" pitchFamily="34" charset="0"/>
            </a:rPr>
            <a:t>hospitalisation</a:t>
          </a:r>
          <a:r>
            <a:rPr lang="en-US" sz="1800" dirty="0">
              <a:solidFill>
                <a:schemeClr val="tx1"/>
              </a:solidFill>
              <a:latin typeface="Arial" panose="020B0604020202020204" pitchFamily="34" charset="0"/>
              <a:cs typeface="Arial" panose="020B0604020202020204" pitchFamily="34" charset="0"/>
            </a:rPr>
            <a:t>, rehabilitation, and specialist care (e.g., for dementia).</a:t>
          </a:r>
          <a:endParaRPr lang="en-GB" sz="1800" dirty="0">
            <a:solidFill>
              <a:schemeClr val="tx1"/>
            </a:solidFill>
            <a:latin typeface="Arial" panose="020B0604020202020204" pitchFamily="34" charset="0"/>
            <a:cs typeface="Arial" panose="020B0604020202020204" pitchFamily="34" charset="0"/>
          </a:endParaRPr>
        </a:p>
      </dgm:t>
    </dgm:pt>
    <dgm:pt modelId="{1E334660-D529-43D8-879D-62E058DCA198}" type="parTrans" cxnId="{9FAF5D59-D0FB-480C-819D-51D146DAC31B}">
      <dgm:prSet/>
      <dgm:spPr/>
      <dgm:t>
        <a:bodyPr/>
        <a:lstStyle/>
        <a:p>
          <a:endParaRPr lang="en-GB"/>
        </a:p>
      </dgm:t>
    </dgm:pt>
    <dgm:pt modelId="{EBAE671B-98E3-47F2-988B-074C513767FB}" type="sibTrans" cxnId="{9FAF5D59-D0FB-480C-819D-51D146DAC31B}">
      <dgm:prSet/>
      <dgm:spPr/>
      <dgm:t>
        <a:bodyPr/>
        <a:lstStyle/>
        <a:p>
          <a:endParaRPr lang="en-GB"/>
        </a:p>
      </dgm:t>
    </dgm:pt>
    <dgm:pt modelId="{D66A6D2E-78CB-4438-A398-DEEFB02DA91B}">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Key Services</a:t>
          </a:r>
          <a:endParaRPr lang="en-GB" sz="1800" dirty="0">
            <a:solidFill>
              <a:schemeClr val="tx1"/>
            </a:solidFill>
            <a:latin typeface="Arial" panose="020B0604020202020204" pitchFamily="34" charset="0"/>
            <a:cs typeface="Arial" panose="020B0604020202020204" pitchFamily="34" charset="0"/>
          </a:endParaRPr>
        </a:p>
      </dgm:t>
    </dgm:pt>
    <dgm:pt modelId="{C935E15F-C9BD-4EF6-A4E0-0ECBF6B7BF2B}" type="parTrans" cxnId="{4E9C9603-42F3-44D5-83A0-C63D7825C12C}">
      <dgm:prSet/>
      <dgm:spPr/>
      <dgm:t>
        <a:bodyPr/>
        <a:lstStyle/>
        <a:p>
          <a:endParaRPr lang="en-GB"/>
        </a:p>
      </dgm:t>
    </dgm:pt>
    <dgm:pt modelId="{5D17F3A8-7EF8-4069-AA1B-15C889DB6D7F}" type="sibTrans" cxnId="{4E9C9603-42F3-44D5-83A0-C63D7825C12C}">
      <dgm:prSet/>
      <dgm:spPr/>
      <dgm:t>
        <a:bodyPr/>
        <a:lstStyle/>
        <a:p>
          <a:endParaRPr lang="en-GB"/>
        </a:p>
      </dgm:t>
    </dgm:pt>
    <dgm:pt modelId="{CDDAAA16-7EDD-4E4C-AFA7-7DAB4D30CF1A}">
      <dgm:prSet phldrT="[Text]" custT="1"/>
      <dgm:spPr/>
      <dgm:t>
        <a:bodyPr/>
        <a:lstStyle/>
        <a:p>
          <a:pPr algn="ctr"/>
          <a:r>
            <a:rPr lang="en-US" sz="2800" b="1" dirty="0">
              <a:solidFill>
                <a:schemeClr val="tx1"/>
              </a:solidFill>
              <a:latin typeface="Arial" panose="020B0604020202020204" pitchFamily="34" charset="0"/>
              <a:cs typeface="Arial" panose="020B0604020202020204" pitchFamily="34" charset="0"/>
            </a:rPr>
            <a:t>Social Services </a:t>
          </a:r>
          <a:endParaRPr lang="en-GB" sz="2800" b="1" dirty="0">
            <a:solidFill>
              <a:schemeClr val="tx1"/>
            </a:solidFill>
            <a:latin typeface="Arial" panose="020B0604020202020204" pitchFamily="34" charset="0"/>
            <a:cs typeface="Arial" panose="020B0604020202020204" pitchFamily="34" charset="0"/>
          </a:endParaRPr>
        </a:p>
      </dgm:t>
    </dgm:pt>
    <dgm:pt modelId="{EEE579A6-6AF3-4DCF-9E85-E3082F741B25}" type="parTrans" cxnId="{A68D32CC-7D4C-453F-AFC3-2ECDEC6F710C}">
      <dgm:prSet/>
      <dgm:spPr/>
      <dgm:t>
        <a:bodyPr/>
        <a:lstStyle/>
        <a:p>
          <a:endParaRPr lang="en-GB"/>
        </a:p>
      </dgm:t>
    </dgm:pt>
    <dgm:pt modelId="{CB306BE4-C96A-4A09-A80F-F569B6114297}" type="sibTrans" cxnId="{A68D32CC-7D4C-453F-AFC3-2ECDEC6F710C}">
      <dgm:prSet/>
      <dgm:spPr/>
      <dgm:t>
        <a:bodyPr/>
        <a:lstStyle/>
        <a:p>
          <a:endParaRPr lang="en-GB"/>
        </a:p>
      </dgm:t>
    </dgm:pt>
    <dgm:pt modelId="{122FEFAC-FCC8-4EB0-8707-B7ACA698DE16}">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Local councils provide social services to support the well-being of vulnerable adults</a:t>
          </a:r>
          <a:endParaRPr lang="en-GB" sz="1800" dirty="0">
            <a:solidFill>
              <a:schemeClr val="tx1"/>
            </a:solidFill>
            <a:latin typeface="Arial" panose="020B0604020202020204" pitchFamily="34" charset="0"/>
            <a:cs typeface="Arial" panose="020B0604020202020204" pitchFamily="34" charset="0"/>
          </a:endParaRPr>
        </a:p>
      </dgm:t>
    </dgm:pt>
    <dgm:pt modelId="{075D9155-E32D-4ECF-A649-C63F69A68CB0}" type="parTrans" cxnId="{5F97E2C3-B3D3-4B94-9720-52280BBE21EA}">
      <dgm:prSet/>
      <dgm:spPr/>
      <dgm:t>
        <a:bodyPr/>
        <a:lstStyle/>
        <a:p>
          <a:endParaRPr lang="en-GB"/>
        </a:p>
      </dgm:t>
    </dgm:pt>
    <dgm:pt modelId="{C7FBEFE8-014C-4EA9-B383-DD9942D2DF92}" type="sibTrans" cxnId="{5F97E2C3-B3D3-4B94-9720-52280BBE21EA}">
      <dgm:prSet/>
      <dgm:spPr/>
      <dgm:t>
        <a:bodyPr/>
        <a:lstStyle/>
        <a:p>
          <a:endParaRPr lang="en-GB"/>
        </a:p>
      </dgm:t>
    </dgm:pt>
    <dgm:pt modelId="{DBC73349-27A9-4F6C-85F9-32BDA66082AA}">
      <dgm:prSet phldrT="[Text]" custT="1"/>
      <dgm:spPr/>
      <dgm:t>
        <a:bodyPr/>
        <a:lstStyle/>
        <a:p>
          <a:pPr algn="ctr">
            <a:lnSpc>
              <a:spcPct val="90000"/>
            </a:lnSpc>
          </a:pPr>
          <a:r>
            <a:rPr lang="en-US" sz="2800" b="1" dirty="0">
              <a:solidFill>
                <a:schemeClr val="tx1"/>
              </a:solidFill>
              <a:latin typeface="Arial" panose="020B0604020202020204" pitchFamily="34" charset="0"/>
              <a:cs typeface="Arial" panose="020B0604020202020204" pitchFamily="34" charset="0"/>
            </a:rPr>
            <a:t>Charitable and Third Sector </a:t>
          </a:r>
          <a:r>
            <a:rPr lang="en-US" sz="2800" b="1" dirty="0" err="1">
              <a:solidFill>
                <a:schemeClr val="tx1"/>
              </a:solidFill>
              <a:latin typeface="Arial" panose="020B0604020202020204" pitchFamily="34" charset="0"/>
              <a:cs typeface="Arial" panose="020B0604020202020204" pitchFamily="34" charset="0"/>
            </a:rPr>
            <a:t>Organisations</a:t>
          </a:r>
          <a:endParaRPr lang="en-GB" sz="2800" b="1" dirty="0">
            <a:solidFill>
              <a:schemeClr val="tx1"/>
            </a:solidFill>
            <a:latin typeface="Arial" panose="020B0604020202020204" pitchFamily="34" charset="0"/>
            <a:cs typeface="Arial" panose="020B0604020202020204" pitchFamily="34" charset="0"/>
          </a:endParaRPr>
        </a:p>
      </dgm:t>
    </dgm:pt>
    <dgm:pt modelId="{E14D7984-A975-4CCD-8E9E-17C9EAA8FB90}" type="parTrans" cxnId="{343A4292-EF49-4619-8A8D-5967F702CC7A}">
      <dgm:prSet/>
      <dgm:spPr/>
      <dgm:t>
        <a:bodyPr/>
        <a:lstStyle/>
        <a:p>
          <a:endParaRPr lang="en-GB"/>
        </a:p>
      </dgm:t>
    </dgm:pt>
    <dgm:pt modelId="{3E0D4CF9-1670-43BE-B695-A3DDD4E60515}" type="sibTrans" cxnId="{343A4292-EF49-4619-8A8D-5967F702CC7A}">
      <dgm:prSet/>
      <dgm:spPr/>
      <dgm:t>
        <a:bodyPr/>
        <a:lstStyle/>
        <a:p>
          <a:endParaRPr lang="en-GB"/>
        </a:p>
      </dgm:t>
    </dgm:pt>
    <dgm:pt modelId="{F15332AC-E623-4DE2-ACB5-234A7676F634}">
      <dgm:prSet phldrT="[Text]" custT="1"/>
      <dgm:spPr/>
      <dgm:t>
        <a:bodyPr/>
        <a:lstStyle/>
        <a:p>
          <a:pPr algn="l">
            <a:lnSpc>
              <a:spcPct val="150000"/>
            </a:lnSpc>
          </a:pPr>
          <a:r>
            <a:rPr lang="en-US" sz="1800" dirty="0">
              <a:solidFill>
                <a:schemeClr val="tx1"/>
              </a:solidFill>
              <a:latin typeface="Arial" panose="020B0604020202020204" pitchFamily="34" charset="0"/>
              <a:cs typeface="Arial" panose="020B0604020202020204" pitchFamily="34" charset="0"/>
            </a:rPr>
            <a:t>Age UK, The Silver Line, Hourglass, </a:t>
          </a:r>
          <a:r>
            <a:rPr lang="en-GB" sz="1800" dirty="0">
              <a:solidFill>
                <a:schemeClr val="tx1"/>
              </a:solidFill>
              <a:latin typeface="Arial" panose="020B0604020202020204" pitchFamily="34" charset="0"/>
              <a:cs typeface="Arial" panose="020B0604020202020204" pitchFamily="34" charset="0"/>
            </a:rPr>
            <a:t>Alzheimer's Society.</a:t>
          </a:r>
        </a:p>
      </dgm:t>
    </dgm:pt>
    <dgm:pt modelId="{B753255F-16B8-44A6-85CF-08EC45C32993}" type="parTrans" cxnId="{D6B58CAF-4BCB-4A69-B727-E12B5FA13EB4}">
      <dgm:prSet/>
      <dgm:spPr/>
      <dgm:t>
        <a:bodyPr/>
        <a:lstStyle/>
        <a:p>
          <a:endParaRPr lang="en-GB"/>
        </a:p>
      </dgm:t>
    </dgm:pt>
    <dgm:pt modelId="{5E923291-0E9A-4AEA-AE6B-E55EE95B8E1E}" type="sibTrans" cxnId="{D6B58CAF-4BCB-4A69-B727-E12B5FA13EB4}">
      <dgm:prSet/>
      <dgm:spPr/>
      <dgm:t>
        <a:bodyPr/>
        <a:lstStyle/>
        <a:p>
          <a:endParaRPr lang="en-GB"/>
        </a:p>
      </dgm:t>
    </dgm:pt>
    <dgm:pt modelId="{02B4DBD2-DE4A-4185-BF1A-EEBA13CCAD81}">
      <dgm:prSet phldrT="[Text]" custT="1"/>
      <dgm:spPr/>
      <dgm:t>
        <a:bodyPr/>
        <a:lstStyle/>
        <a:p>
          <a:pPr algn="l">
            <a:lnSpc>
              <a:spcPct val="150000"/>
            </a:lnSpc>
          </a:pPr>
          <a:r>
            <a:rPr lang="en-US" sz="1800" dirty="0">
              <a:solidFill>
                <a:schemeClr val="tx1"/>
              </a:solidFill>
              <a:latin typeface="Arial" panose="020B0604020202020204" pitchFamily="34" charset="0"/>
              <a:cs typeface="Arial" panose="020B0604020202020204" pitchFamily="34" charset="0"/>
            </a:rPr>
            <a:t>Many charities work directly with older adults to prevent isolation and identify signs of abuse, referring cases to relevant authorities as needed</a:t>
          </a:r>
          <a:endParaRPr lang="en-GB" sz="1800" dirty="0">
            <a:solidFill>
              <a:schemeClr val="tx1"/>
            </a:solidFill>
            <a:latin typeface="Arial" panose="020B0604020202020204" pitchFamily="34" charset="0"/>
            <a:cs typeface="Arial" panose="020B0604020202020204" pitchFamily="34" charset="0"/>
          </a:endParaRPr>
        </a:p>
      </dgm:t>
    </dgm:pt>
    <dgm:pt modelId="{E7F19F6B-D97B-4998-8506-D0679D9724C0}" type="parTrans" cxnId="{7A9E4C00-22D2-4F1C-B3B2-4B908853C2C6}">
      <dgm:prSet/>
      <dgm:spPr/>
      <dgm:t>
        <a:bodyPr/>
        <a:lstStyle/>
        <a:p>
          <a:endParaRPr lang="en-GB"/>
        </a:p>
      </dgm:t>
    </dgm:pt>
    <dgm:pt modelId="{36E72745-5FDC-4EF6-90D4-A0179432848A}" type="sibTrans" cxnId="{7A9E4C00-22D2-4F1C-B3B2-4B908853C2C6}">
      <dgm:prSet/>
      <dgm:spPr/>
      <dgm:t>
        <a:bodyPr/>
        <a:lstStyle/>
        <a:p>
          <a:endParaRPr lang="en-GB"/>
        </a:p>
      </dgm:t>
    </dgm:pt>
    <dgm:pt modelId="{2FE84CD1-252B-44D0-BA61-4DDBB5A280AF}">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Hospital care for acute needs, surgeries, and recovery. </a:t>
          </a:r>
          <a:endParaRPr lang="en-GB" sz="1800" dirty="0">
            <a:solidFill>
              <a:schemeClr val="tx1"/>
            </a:solidFill>
            <a:latin typeface="Arial" panose="020B0604020202020204" pitchFamily="34" charset="0"/>
            <a:cs typeface="Arial" panose="020B0604020202020204" pitchFamily="34" charset="0"/>
          </a:endParaRPr>
        </a:p>
      </dgm:t>
    </dgm:pt>
    <dgm:pt modelId="{F58A42A2-716D-422D-8D37-026582816838}" type="parTrans" cxnId="{9CC1B26B-CB5A-4128-B864-CD1CD6B2B44B}">
      <dgm:prSet/>
      <dgm:spPr/>
      <dgm:t>
        <a:bodyPr/>
        <a:lstStyle/>
        <a:p>
          <a:endParaRPr lang="en-GB"/>
        </a:p>
      </dgm:t>
    </dgm:pt>
    <dgm:pt modelId="{C58D2CBD-5C5E-4F53-B0B2-E8136F5D1056}" type="sibTrans" cxnId="{9CC1B26B-CB5A-4128-B864-CD1CD6B2B44B}">
      <dgm:prSet/>
      <dgm:spPr/>
      <dgm:t>
        <a:bodyPr/>
        <a:lstStyle/>
        <a:p>
          <a:endParaRPr lang="en-GB"/>
        </a:p>
      </dgm:t>
    </dgm:pt>
    <dgm:pt modelId="{579C70AF-4634-4ACF-A97D-A440531D82B0}">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Primary care (GP services), including routine check-ups and prescriptions. </a:t>
          </a:r>
          <a:endParaRPr lang="en-GB" sz="1800" dirty="0">
            <a:solidFill>
              <a:schemeClr val="tx1"/>
            </a:solidFill>
            <a:latin typeface="Arial" panose="020B0604020202020204" pitchFamily="34" charset="0"/>
            <a:cs typeface="Arial" panose="020B0604020202020204" pitchFamily="34" charset="0"/>
          </a:endParaRPr>
        </a:p>
      </dgm:t>
    </dgm:pt>
    <dgm:pt modelId="{7EB6548D-7985-49F4-9B37-9808CCE4464B}" type="parTrans" cxnId="{92E31A18-ABE8-4073-B9DD-854D4579BE10}">
      <dgm:prSet/>
      <dgm:spPr/>
      <dgm:t>
        <a:bodyPr/>
        <a:lstStyle/>
        <a:p>
          <a:endParaRPr lang="en-GB"/>
        </a:p>
      </dgm:t>
    </dgm:pt>
    <dgm:pt modelId="{3F99FAA4-8536-4EDB-8800-C2CC59F86DC1}" type="sibTrans" cxnId="{92E31A18-ABE8-4073-B9DD-854D4579BE10}">
      <dgm:prSet/>
      <dgm:spPr/>
      <dgm:t>
        <a:bodyPr/>
        <a:lstStyle/>
        <a:p>
          <a:endParaRPr lang="en-GB"/>
        </a:p>
      </dgm:t>
    </dgm:pt>
    <dgm:pt modelId="{E5F25F66-AFAA-40E9-8A39-CF9094ED455C}">
      <dgm:prSet phldrT="[Text]" custT="1"/>
      <dgm:spPr/>
      <dgm:t>
        <a:bodyPr/>
        <a:lstStyle/>
        <a:p>
          <a:pPr algn="l">
            <a:lnSpc>
              <a:spcPct val="100000"/>
            </a:lnSpc>
          </a:pPr>
          <a:r>
            <a:rPr lang="en-US" sz="1800" dirty="0">
              <a:latin typeface="Arial" panose="020B0604020202020204" pitchFamily="34" charset="0"/>
              <a:cs typeface="Arial" panose="020B0604020202020204" pitchFamily="34" charset="0"/>
            </a:rPr>
            <a:t>Mental health support- Counselling and psychiatric care for older adults.</a:t>
          </a:r>
          <a:endParaRPr lang="en-GB" sz="1800" dirty="0">
            <a:latin typeface="Arial" panose="020B0604020202020204" pitchFamily="34" charset="0"/>
            <a:cs typeface="Arial" panose="020B0604020202020204" pitchFamily="34" charset="0"/>
          </a:endParaRPr>
        </a:p>
      </dgm:t>
    </dgm:pt>
    <dgm:pt modelId="{DB5AC823-1384-42B8-88EC-CE34D8670968}" type="parTrans" cxnId="{D437462D-2353-4F3B-8D53-370EDA2ABC2E}">
      <dgm:prSet/>
      <dgm:spPr/>
      <dgm:t>
        <a:bodyPr/>
        <a:lstStyle/>
        <a:p>
          <a:endParaRPr lang="en-GB"/>
        </a:p>
      </dgm:t>
    </dgm:pt>
    <dgm:pt modelId="{08D9C29B-F6DD-42AB-80F9-008DE11E674B}" type="sibTrans" cxnId="{D437462D-2353-4F3B-8D53-370EDA2ABC2E}">
      <dgm:prSet/>
      <dgm:spPr/>
      <dgm:t>
        <a:bodyPr/>
        <a:lstStyle/>
        <a:p>
          <a:endParaRPr lang="en-GB"/>
        </a:p>
      </dgm:t>
    </dgm:pt>
    <dgm:pt modelId="{1FABC996-CAD8-4F61-BF2F-3235CF22263D}">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Personal care (e.g., bathing, dressing). </a:t>
          </a:r>
          <a:endParaRPr lang="en-GB" sz="1800" dirty="0">
            <a:solidFill>
              <a:schemeClr val="tx1"/>
            </a:solidFill>
            <a:latin typeface="Arial" panose="020B0604020202020204" pitchFamily="34" charset="0"/>
            <a:cs typeface="Arial" panose="020B0604020202020204" pitchFamily="34" charset="0"/>
          </a:endParaRPr>
        </a:p>
      </dgm:t>
    </dgm:pt>
    <dgm:pt modelId="{BD903FAA-6DA6-4438-A638-A6C5467A4E33}" type="parTrans" cxnId="{EA35BCD6-E068-49D5-9970-2155DEBA7307}">
      <dgm:prSet/>
      <dgm:spPr/>
      <dgm:t>
        <a:bodyPr/>
        <a:lstStyle/>
        <a:p>
          <a:endParaRPr lang="en-GB"/>
        </a:p>
      </dgm:t>
    </dgm:pt>
    <dgm:pt modelId="{717F009A-D850-4AAA-AD37-49987127A9E9}" type="sibTrans" cxnId="{EA35BCD6-E068-49D5-9970-2155DEBA7307}">
      <dgm:prSet/>
      <dgm:spPr/>
      <dgm:t>
        <a:bodyPr/>
        <a:lstStyle/>
        <a:p>
          <a:endParaRPr lang="en-GB"/>
        </a:p>
      </dgm:t>
    </dgm:pt>
    <dgm:pt modelId="{B873AE17-A90B-45B5-88CD-E7FF39C64010}">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Assessments for care needs and eligibility for financial support. </a:t>
          </a:r>
          <a:endParaRPr lang="en-GB" sz="1800" dirty="0">
            <a:solidFill>
              <a:schemeClr val="tx1"/>
            </a:solidFill>
            <a:latin typeface="Arial" panose="020B0604020202020204" pitchFamily="34" charset="0"/>
            <a:cs typeface="Arial" panose="020B0604020202020204" pitchFamily="34" charset="0"/>
          </a:endParaRPr>
        </a:p>
      </dgm:t>
    </dgm:pt>
    <dgm:pt modelId="{B86384DF-FCB4-45E7-9435-1A4F49932955}" type="parTrans" cxnId="{7066E059-F232-4B73-9E77-6F5F99C52F67}">
      <dgm:prSet/>
      <dgm:spPr/>
      <dgm:t>
        <a:bodyPr/>
        <a:lstStyle/>
        <a:p>
          <a:endParaRPr lang="en-GB"/>
        </a:p>
      </dgm:t>
    </dgm:pt>
    <dgm:pt modelId="{8346CAD5-51B9-4704-9AFC-6D174B376C11}" type="sibTrans" cxnId="{7066E059-F232-4B73-9E77-6F5F99C52F67}">
      <dgm:prSet/>
      <dgm:spPr/>
      <dgm:t>
        <a:bodyPr/>
        <a:lstStyle/>
        <a:p>
          <a:endParaRPr lang="en-GB"/>
        </a:p>
      </dgm:t>
    </dgm:pt>
    <dgm:pt modelId="{6FC7E5D1-60BB-407C-A291-8A48C178556C}">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Rehabilitation- help to return to life at home after leaving hospital </a:t>
          </a:r>
          <a:endParaRPr lang="en-GB" sz="1800" dirty="0">
            <a:solidFill>
              <a:schemeClr val="tx1"/>
            </a:solidFill>
            <a:latin typeface="Arial" panose="020B0604020202020204" pitchFamily="34" charset="0"/>
            <a:cs typeface="Arial" panose="020B0604020202020204" pitchFamily="34" charset="0"/>
          </a:endParaRPr>
        </a:p>
      </dgm:t>
    </dgm:pt>
    <dgm:pt modelId="{D20072D6-782B-415C-A738-AF6BE300B444}" type="parTrans" cxnId="{29E6537F-648F-4A83-8B2E-90C90CADDAC6}">
      <dgm:prSet/>
      <dgm:spPr/>
      <dgm:t>
        <a:bodyPr/>
        <a:lstStyle/>
        <a:p>
          <a:endParaRPr lang="en-GB"/>
        </a:p>
      </dgm:t>
    </dgm:pt>
    <dgm:pt modelId="{C089FC4B-72FA-45E9-9D90-52BC34AC0F95}" type="sibTrans" cxnId="{29E6537F-648F-4A83-8B2E-90C90CADDAC6}">
      <dgm:prSet/>
      <dgm:spPr/>
      <dgm:t>
        <a:bodyPr/>
        <a:lstStyle/>
        <a:p>
          <a:endParaRPr lang="en-GB"/>
        </a:p>
      </dgm:t>
    </dgm:pt>
    <dgm:pt modelId="{124DA667-6780-4FAA-AD6E-4C8F220AEBA5}">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Home assistance (e.g., cleaning, meal preparation). </a:t>
          </a:r>
          <a:endParaRPr lang="en-GB" sz="1800" dirty="0">
            <a:solidFill>
              <a:schemeClr val="tx1"/>
            </a:solidFill>
            <a:latin typeface="Arial" panose="020B0604020202020204" pitchFamily="34" charset="0"/>
            <a:cs typeface="Arial" panose="020B0604020202020204" pitchFamily="34" charset="0"/>
          </a:endParaRPr>
        </a:p>
      </dgm:t>
    </dgm:pt>
    <dgm:pt modelId="{7F5D9BBD-B094-4AA9-AEEB-41996CF30DC1}" type="parTrans" cxnId="{9D7C8132-7F43-432F-9717-2D2573AA6C32}">
      <dgm:prSet/>
      <dgm:spPr/>
      <dgm:t>
        <a:bodyPr/>
        <a:lstStyle/>
        <a:p>
          <a:endParaRPr lang="en-GB"/>
        </a:p>
      </dgm:t>
    </dgm:pt>
    <dgm:pt modelId="{AEDEAD73-EC51-462E-AEC1-D49DDF382867}" type="sibTrans" cxnId="{9D7C8132-7F43-432F-9717-2D2573AA6C32}">
      <dgm:prSet/>
      <dgm:spPr/>
      <dgm:t>
        <a:bodyPr/>
        <a:lstStyle/>
        <a:p>
          <a:endParaRPr lang="en-GB"/>
        </a:p>
      </dgm:t>
    </dgm:pt>
    <dgm:pt modelId="{D58D6BE1-570A-4463-8CD0-C6D468C09FAD}">
      <dgm:prSet custT="1"/>
      <dgm:spPr/>
      <dgm:t>
        <a:bodyPr/>
        <a:lstStyle/>
        <a:p>
          <a:pPr algn="ctr">
            <a:buNone/>
          </a:pPr>
          <a:r>
            <a:rPr kumimoji="0" lang="en-US" altLang="en-US" sz="2800" b="1" i="0" u="none" strike="noStrike" cap="none" normalizeH="0" baseline="0" dirty="0">
              <a:ln>
                <a:noFill/>
              </a:ln>
              <a:solidFill>
                <a:schemeClr val="tx1"/>
              </a:solidFill>
              <a:effectLst/>
              <a:latin typeface="Arial" panose="020B0604020202020204" pitchFamily="34" charset="0"/>
            </a:rPr>
            <a:t>Community Services</a:t>
          </a:r>
        </a:p>
        <a:p>
          <a:pPr algn="l">
            <a:buNone/>
          </a:pPr>
          <a:r>
            <a:rPr kumimoji="0" lang="en-US" altLang="en-US" sz="2000" b="0" i="0" u="none" strike="noStrike" cap="none" normalizeH="0" baseline="0" dirty="0">
              <a:ln>
                <a:noFill/>
              </a:ln>
              <a:solidFill>
                <a:schemeClr val="tx1"/>
              </a:solidFill>
              <a:effectLst/>
              <a:latin typeface="Arial" panose="020B0604020202020204" pitchFamily="34" charset="0"/>
            </a:rPr>
            <a:t>Libraries, senior clubs, and community centers in the area. These resources give senior citizens the chance to </a:t>
          </a:r>
          <a:r>
            <a:rPr kumimoji="0" lang="en-US" altLang="en-US" sz="2000" b="0" i="0" u="none" strike="noStrike" cap="none" normalizeH="0" baseline="0" dirty="0" err="1">
              <a:ln>
                <a:noFill/>
              </a:ln>
              <a:solidFill>
                <a:schemeClr val="tx1"/>
              </a:solidFill>
              <a:effectLst/>
              <a:latin typeface="Arial" panose="020B0604020202020204" pitchFamily="34" charset="0"/>
            </a:rPr>
            <a:t>socialise</a:t>
          </a:r>
          <a:r>
            <a:rPr kumimoji="0" lang="en-US" altLang="en-US" sz="2000" b="0" i="0" u="none" strike="noStrike" cap="none" normalizeH="0" baseline="0" dirty="0">
              <a:ln>
                <a:noFill/>
              </a:ln>
              <a:solidFill>
                <a:schemeClr val="tx1"/>
              </a:solidFill>
              <a:effectLst/>
              <a:latin typeface="Arial" panose="020B0604020202020204" pitchFamily="34" charset="0"/>
            </a:rPr>
            <a:t>, engage in physical activity, and occasionally participate in health and safety education programs.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promotes social interaction, which lessens loneliness. </a:t>
          </a:r>
        </a:p>
        <a:p>
          <a:pPr algn="l">
            <a:buNone/>
          </a:pPr>
          <a:r>
            <a:rPr kumimoji="0" lang="en-US" altLang="en-US" sz="2000" b="0" i="0" u="none" strike="noStrike" cap="none" normalizeH="0" baseline="0" dirty="0">
              <a:ln>
                <a:noFill/>
              </a:ln>
              <a:solidFill>
                <a:schemeClr val="tx1"/>
              </a:solidFill>
              <a:effectLst/>
              <a:latin typeface="Arial" panose="020B0604020202020204" pitchFamily="34" charset="0"/>
            </a:rPr>
            <a:t>Local Authority services like  Domiciliary care, or home care services Residential care etc.</a:t>
          </a:r>
        </a:p>
      </dgm:t>
    </dgm:pt>
    <dgm:pt modelId="{442A63C3-F1C1-4D56-88F8-2D3663F549B4}" type="parTrans" cxnId="{AC272DAD-B687-43D0-9654-791E98D9B3A0}">
      <dgm:prSet/>
      <dgm:spPr/>
      <dgm:t>
        <a:bodyPr/>
        <a:lstStyle/>
        <a:p>
          <a:endParaRPr lang="en-GB"/>
        </a:p>
      </dgm:t>
    </dgm:pt>
    <dgm:pt modelId="{54BA04AE-4B2C-4C0D-A9A6-8E4D9548C272}" type="sibTrans" cxnId="{AC272DAD-B687-43D0-9654-791E98D9B3A0}">
      <dgm:prSet/>
      <dgm:spPr/>
      <dgm:t>
        <a:bodyPr/>
        <a:lstStyle/>
        <a:p>
          <a:endParaRPr lang="en-GB"/>
        </a:p>
      </dgm:t>
    </dgm:pt>
    <dgm:pt modelId="{B86B1A0E-7668-4651-AD59-B5FB67CA651E}" type="pres">
      <dgm:prSet presAssocID="{EAA43D79-2E22-436B-9C11-2D36219B9E99}" presName="Name0" presStyleCnt="0">
        <dgm:presLayoutVars>
          <dgm:chMax val="7"/>
          <dgm:chPref val="7"/>
          <dgm:dir/>
        </dgm:presLayoutVars>
      </dgm:prSet>
      <dgm:spPr/>
    </dgm:pt>
    <dgm:pt modelId="{40D31D17-3771-4729-84EB-17A4053F6675}" type="pres">
      <dgm:prSet presAssocID="{EAA43D79-2E22-436B-9C11-2D36219B9E99}" presName="Name1" presStyleCnt="0"/>
      <dgm:spPr/>
    </dgm:pt>
    <dgm:pt modelId="{BFC26509-1C37-44EF-9B1B-EBCC9D19E90C}" type="pres">
      <dgm:prSet presAssocID="{EAA43D79-2E22-436B-9C11-2D36219B9E99}" presName="cycle" presStyleCnt="0"/>
      <dgm:spPr/>
    </dgm:pt>
    <dgm:pt modelId="{513C0754-735B-4B5F-B878-3C54AAAD8084}" type="pres">
      <dgm:prSet presAssocID="{EAA43D79-2E22-436B-9C11-2D36219B9E99}" presName="srcNode" presStyleLbl="node1" presStyleIdx="0" presStyleCnt="4"/>
      <dgm:spPr/>
    </dgm:pt>
    <dgm:pt modelId="{C592535D-21D9-46A1-965E-B70275682536}" type="pres">
      <dgm:prSet presAssocID="{EAA43D79-2E22-436B-9C11-2D36219B9E99}" presName="conn" presStyleLbl="parChTrans1D2" presStyleIdx="0" presStyleCnt="1"/>
      <dgm:spPr/>
    </dgm:pt>
    <dgm:pt modelId="{C2101171-3734-47EC-B726-9A57F4EEBB6C}" type="pres">
      <dgm:prSet presAssocID="{EAA43D79-2E22-436B-9C11-2D36219B9E99}" presName="extraNode" presStyleLbl="node1" presStyleIdx="0" presStyleCnt="4"/>
      <dgm:spPr/>
    </dgm:pt>
    <dgm:pt modelId="{A4DF90D5-F656-4D69-8013-7BFD5E6647A4}" type="pres">
      <dgm:prSet presAssocID="{EAA43D79-2E22-436B-9C11-2D36219B9E99}" presName="dstNode" presStyleLbl="node1" presStyleIdx="0" presStyleCnt="4"/>
      <dgm:spPr/>
    </dgm:pt>
    <dgm:pt modelId="{FB715170-9B97-4F28-B4BD-B99733ECD147}" type="pres">
      <dgm:prSet presAssocID="{4FCAE09F-E7BF-4980-88AB-4FE17EA08200}" presName="text_1" presStyleLbl="node1" presStyleIdx="0" presStyleCnt="4" custScaleY="230695">
        <dgm:presLayoutVars>
          <dgm:bulletEnabled val="1"/>
        </dgm:presLayoutVars>
      </dgm:prSet>
      <dgm:spPr/>
    </dgm:pt>
    <dgm:pt modelId="{E66A17FB-C10F-4B6E-AAC9-6A7DC52FFE37}" type="pres">
      <dgm:prSet presAssocID="{4FCAE09F-E7BF-4980-88AB-4FE17EA08200}" presName="accent_1" presStyleCnt="0"/>
      <dgm:spPr/>
    </dgm:pt>
    <dgm:pt modelId="{C3B4C2EA-90E3-40AE-AA68-AF17A11315A6}" type="pres">
      <dgm:prSet presAssocID="{4FCAE09F-E7BF-4980-88AB-4FE17EA08200}" presName="accentRepeatNode" presStyleLbl="solidFgAcc1" presStyleIdx="0" presStyleCnt="4"/>
      <dgm:spPr/>
    </dgm:pt>
    <dgm:pt modelId="{6B0A6D7E-6E7C-4BC0-BD2C-A3378147C02D}" type="pres">
      <dgm:prSet presAssocID="{CDDAAA16-7EDD-4E4C-AFA7-7DAB4D30CF1A}" presName="text_2" presStyleLbl="node1" presStyleIdx="1" presStyleCnt="4" custScaleY="196706" custLinFactNeighborX="353" custLinFactNeighborY="0">
        <dgm:presLayoutVars>
          <dgm:bulletEnabled val="1"/>
        </dgm:presLayoutVars>
      </dgm:prSet>
      <dgm:spPr/>
    </dgm:pt>
    <dgm:pt modelId="{BEFA5D3D-EEC7-4476-8C13-871651FCEA8F}" type="pres">
      <dgm:prSet presAssocID="{CDDAAA16-7EDD-4E4C-AFA7-7DAB4D30CF1A}" presName="accent_2" presStyleCnt="0"/>
      <dgm:spPr/>
    </dgm:pt>
    <dgm:pt modelId="{2BDE204E-7D9C-4BC0-A943-22DD2D956CE5}" type="pres">
      <dgm:prSet presAssocID="{CDDAAA16-7EDD-4E4C-AFA7-7DAB4D30CF1A}" presName="accentRepeatNode" presStyleLbl="solidFgAcc1" presStyleIdx="1" presStyleCnt="4"/>
      <dgm:spPr/>
    </dgm:pt>
    <dgm:pt modelId="{F690F308-F218-465F-ABE6-C029CA0CB932}" type="pres">
      <dgm:prSet presAssocID="{DBC73349-27A9-4F6C-85F9-32BDA66082AA}" presName="text_3" presStyleLbl="node1" presStyleIdx="2" presStyleCnt="4" custScaleY="173355" custLinFactNeighborX="297" custLinFactNeighborY="-2407">
        <dgm:presLayoutVars>
          <dgm:bulletEnabled val="1"/>
        </dgm:presLayoutVars>
      </dgm:prSet>
      <dgm:spPr/>
    </dgm:pt>
    <dgm:pt modelId="{58555CBE-F650-44FC-B916-D3D4B2A0EB08}" type="pres">
      <dgm:prSet presAssocID="{DBC73349-27A9-4F6C-85F9-32BDA66082AA}" presName="accent_3" presStyleCnt="0"/>
      <dgm:spPr/>
    </dgm:pt>
    <dgm:pt modelId="{B32B92E1-978B-498B-8195-33DCC94F9FA2}" type="pres">
      <dgm:prSet presAssocID="{DBC73349-27A9-4F6C-85F9-32BDA66082AA}" presName="accentRepeatNode" presStyleLbl="solidFgAcc1" presStyleIdx="2" presStyleCnt="4"/>
      <dgm:spPr/>
    </dgm:pt>
    <dgm:pt modelId="{DD13B9E7-6DAB-41FF-8C43-503C5F812655}" type="pres">
      <dgm:prSet presAssocID="{D58D6BE1-570A-4463-8CD0-C6D468C09FAD}" presName="text_4" presStyleLbl="node1" presStyleIdx="3" presStyleCnt="4" custScaleY="165815">
        <dgm:presLayoutVars>
          <dgm:bulletEnabled val="1"/>
        </dgm:presLayoutVars>
      </dgm:prSet>
      <dgm:spPr/>
    </dgm:pt>
    <dgm:pt modelId="{72F1CB35-15DE-45AD-B97C-5EAFA86F84A9}" type="pres">
      <dgm:prSet presAssocID="{D58D6BE1-570A-4463-8CD0-C6D468C09FAD}" presName="accent_4" presStyleCnt="0"/>
      <dgm:spPr/>
    </dgm:pt>
    <dgm:pt modelId="{46034F60-4637-4643-B845-D4B2C62C119B}" type="pres">
      <dgm:prSet presAssocID="{D58D6BE1-570A-4463-8CD0-C6D468C09FAD}" presName="accentRepeatNode" presStyleLbl="solidFgAcc1" presStyleIdx="3" presStyleCnt="4"/>
      <dgm:spPr/>
    </dgm:pt>
  </dgm:ptLst>
  <dgm:cxnLst>
    <dgm:cxn modelId="{7A9E4C00-22D2-4F1C-B3B2-4B908853C2C6}" srcId="{DBC73349-27A9-4F6C-85F9-32BDA66082AA}" destId="{02B4DBD2-DE4A-4185-BF1A-EEBA13CCAD81}" srcOrd="1" destOrd="0" parTransId="{E7F19F6B-D97B-4998-8506-D0679D9724C0}" sibTransId="{36E72745-5FDC-4EF6-90D4-A0179432848A}"/>
    <dgm:cxn modelId="{4E9C9603-42F3-44D5-83A0-C63D7825C12C}" srcId="{4FCAE09F-E7BF-4980-88AB-4FE17EA08200}" destId="{D66A6D2E-78CB-4438-A398-DEEFB02DA91B}" srcOrd="1" destOrd="0" parTransId="{C935E15F-C9BD-4EF6-A4E0-0ECBF6B7BF2B}" sibTransId="{5D17F3A8-7EF8-4069-AA1B-15C889DB6D7F}"/>
    <dgm:cxn modelId="{E2046A0C-D146-4C7E-9C6C-E4523AB638C7}" type="presOf" srcId="{F15332AC-E623-4DE2-ACB5-234A7676F634}" destId="{F690F308-F218-465F-ABE6-C029CA0CB932}" srcOrd="0" destOrd="1" presId="urn:microsoft.com/office/officeart/2008/layout/VerticalCurvedList"/>
    <dgm:cxn modelId="{92E31A18-ABE8-4073-B9DD-854D4579BE10}" srcId="{4FCAE09F-E7BF-4980-88AB-4FE17EA08200}" destId="{579C70AF-4634-4ACF-A97D-A440531D82B0}" srcOrd="3" destOrd="0" parTransId="{7EB6548D-7985-49F4-9B37-9808CCE4464B}" sibTransId="{3F99FAA4-8536-4EDB-8800-C2CC59F86DC1}"/>
    <dgm:cxn modelId="{85461B1C-2718-4360-8454-E13332FBA5C3}" type="presOf" srcId="{6FC7E5D1-60BB-407C-A291-8A48C178556C}" destId="{6B0A6D7E-6E7C-4BC0-BD2C-A3378147C02D}" srcOrd="0" destOrd="5" presId="urn:microsoft.com/office/officeart/2008/layout/VerticalCurvedList"/>
    <dgm:cxn modelId="{D437462D-2353-4F3B-8D53-370EDA2ABC2E}" srcId="{4FCAE09F-E7BF-4980-88AB-4FE17EA08200}" destId="{E5F25F66-AFAA-40E9-8A39-CF9094ED455C}" srcOrd="4" destOrd="0" parTransId="{DB5AC823-1384-42B8-88EC-CE34D8670968}" sibTransId="{08D9C29B-F6DD-42AB-80F9-008DE11E674B}"/>
    <dgm:cxn modelId="{9D7C8132-7F43-432F-9717-2D2573AA6C32}" srcId="{CDDAAA16-7EDD-4E4C-AFA7-7DAB4D30CF1A}" destId="{124DA667-6780-4FAA-AD6E-4C8F220AEBA5}" srcOrd="1" destOrd="0" parTransId="{7F5D9BBD-B094-4AA9-AEEB-41996CF30DC1}" sibTransId="{AEDEAD73-EC51-462E-AEC1-D49DDF382867}"/>
    <dgm:cxn modelId="{D7BD6D36-AAAF-433A-B9B9-60819084D1C4}" type="presOf" srcId="{124DA667-6780-4FAA-AD6E-4C8F220AEBA5}" destId="{6B0A6D7E-6E7C-4BC0-BD2C-A3378147C02D}" srcOrd="0" destOrd="2" presId="urn:microsoft.com/office/officeart/2008/layout/VerticalCurvedList"/>
    <dgm:cxn modelId="{FF012A63-644D-4C60-8389-83437C0AEAE8}" type="presOf" srcId="{EAA43D79-2E22-436B-9C11-2D36219B9E99}" destId="{B86B1A0E-7668-4651-AD59-B5FB67CA651E}" srcOrd="0" destOrd="0" presId="urn:microsoft.com/office/officeart/2008/layout/VerticalCurvedList"/>
    <dgm:cxn modelId="{E6B0F969-A6E9-47A0-BF5F-8453E1913998}" type="presOf" srcId="{02B4DBD2-DE4A-4185-BF1A-EEBA13CCAD81}" destId="{F690F308-F218-465F-ABE6-C029CA0CB932}" srcOrd="0" destOrd="2" presId="urn:microsoft.com/office/officeart/2008/layout/VerticalCurvedList"/>
    <dgm:cxn modelId="{F506714A-2E9A-4BCA-A343-D17EBBA2A7AE}" type="presOf" srcId="{EBAE671B-98E3-47F2-988B-074C513767FB}" destId="{C592535D-21D9-46A1-965E-B70275682536}" srcOrd="0" destOrd="0" presId="urn:microsoft.com/office/officeart/2008/layout/VerticalCurvedList"/>
    <dgm:cxn modelId="{9CC1B26B-CB5A-4128-B864-CD1CD6B2B44B}" srcId="{4FCAE09F-E7BF-4980-88AB-4FE17EA08200}" destId="{2FE84CD1-252B-44D0-BA61-4DDBB5A280AF}" srcOrd="2" destOrd="0" parTransId="{F58A42A2-716D-422D-8D37-026582816838}" sibTransId="{C58D2CBD-5C5E-4F53-B0B2-E8136F5D1056}"/>
    <dgm:cxn modelId="{E4CC6C4E-7BB5-4B2B-B044-A1D2F9660792}" type="presOf" srcId="{B873AE17-A90B-45B5-88CD-E7FF39C64010}" destId="{6B0A6D7E-6E7C-4BC0-BD2C-A3378147C02D}" srcOrd="0" destOrd="4" presId="urn:microsoft.com/office/officeart/2008/layout/VerticalCurvedList"/>
    <dgm:cxn modelId="{C659CE4F-7B35-4C57-AC44-6B62A264F310}" type="presOf" srcId="{579C70AF-4634-4ACF-A97D-A440531D82B0}" destId="{FB715170-9B97-4F28-B4BD-B99733ECD147}" srcOrd="0" destOrd="4" presId="urn:microsoft.com/office/officeart/2008/layout/VerticalCurvedList"/>
    <dgm:cxn modelId="{73A16D70-6A50-441F-8527-F3555D757003}" type="presOf" srcId="{4FCAE09F-E7BF-4980-88AB-4FE17EA08200}" destId="{FB715170-9B97-4F28-B4BD-B99733ECD147}" srcOrd="0" destOrd="0" presId="urn:microsoft.com/office/officeart/2008/layout/VerticalCurvedList"/>
    <dgm:cxn modelId="{9829FF70-D4DB-4D37-A5E5-0F7D22D5BDB5}" type="presOf" srcId="{E5F25F66-AFAA-40E9-8A39-CF9094ED455C}" destId="{FB715170-9B97-4F28-B4BD-B99733ECD147}" srcOrd="0" destOrd="5" presId="urn:microsoft.com/office/officeart/2008/layout/VerticalCurvedList"/>
    <dgm:cxn modelId="{9FAF5D59-D0FB-480C-819D-51D146DAC31B}" srcId="{4FCAE09F-E7BF-4980-88AB-4FE17EA08200}" destId="{F7660C54-F9E7-4B6B-805A-661237B56C57}" srcOrd="0" destOrd="0" parTransId="{1E334660-D529-43D8-879D-62E058DCA198}" sibTransId="{EBAE671B-98E3-47F2-988B-074C513767FB}"/>
    <dgm:cxn modelId="{7066E059-F232-4B73-9E77-6F5F99C52F67}" srcId="{CDDAAA16-7EDD-4E4C-AFA7-7DAB4D30CF1A}" destId="{B873AE17-A90B-45B5-88CD-E7FF39C64010}" srcOrd="3" destOrd="0" parTransId="{B86384DF-FCB4-45E7-9435-1A4F49932955}" sibTransId="{8346CAD5-51B9-4704-9AFC-6D174B376C11}"/>
    <dgm:cxn modelId="{29E6537F-648F-4A83-8B2E-90C90CADDAC6}" srcId="{CDDAAA16-7EDD-4E4C-AFA7-7DAB4D30CF1A}" destId="{6FC7E5D1-60BB-407C-A291-8A48C178556C}" srcOrd="4" destOrd="0" parTransId="{D20072D6-782B-415C-A738-AF6BE300B444}" sibTransId="{C089FC4B-72FA-45E9-9D90-52BC34AC0F95}"/>
    <dgm:cxn modelId="{6B43B388-94BA-4C18-9EAD-3600D31F65E2}" type="presOf" srcId="{F7660C54-F9E7-4B6B-805A-661237B56C57}" destId="{FB715170-9B97-4F28-B4BD-B99733ECD147}" srcOrd="0" destOrd="1" presId="urn:microsoft.com/office/officeart/2008/layout/VerticalCurvedList"/>
    <dgm:cxn modelId="{C9FF4E89-C7A5-406B-B428-140E6D0B083F}" type="presOf" srcId="{122FEFAC-FCC8-4EB0-8707-B7ACA698DE16}" destId="{6B0A6D7E-6E7C-4BC0-BD2C-A3378147C02D}" srcOrd="0" destOrd="1" presId="urn:microsoft.com/office/officeart/2008/layout/VerticalCurvedList"/>
    <dgm:cxn modelId="{0C6B308E-2A64-4FA5-91C5-931993510C31}" type="presOf" srcId="{CDDAAA16-7EDD-4E4C-AFA7-7DAB4D30CF1A}" destId="{6B0A6D7E-6E7C-4BC0-BD2C-A3378147C02D}" srcOrd="0" destOrd="0" presId="urn:microsoft.com/office/officeart/2008/layout/VerticalCurvedList"/>
    <dgm:cxn modelId="{343A4292-EF49-4619-8A8D-5967F702CC7A}" srcId="{EAA43D79-2E22-436B-9C11-2D36219B9E99}" destId="{DBC73349-27A9-4F6C-85F9-32BDA66082AA}" srcOrd="2" destOrd="0" parTransId="{E14D7984-A975-4CCD-8E9E-17C9EAA8FB90}" sibTransId="{3E0D4CF9-1670-43BE-B695-A3DDD4E60515}"/>
    <dgm:cxn modelId="{FF706B96-7E45-4FF7-83DC-4562B58A98E8}" type="presOf" srcId="{D58D6BE1-570A-4463-8CD0-C6D468C09FAD}" destId="{DD13B9E7-6DAB-41FF-8C43-503C5F812655}" srcOrd="0" destOrd="0" presId="urn:microsoft.com/office/officeart/2008/layout/VerticalCurvedList"/>
    <dgm:cxn modelId="{AC272DAD-B687-43D0-9654-791E98D9B3A0}" srcId="{EAA43D79-2E22-436B-9C11-2D36219B9E99}" destId="{D58D6BE1-570A-4463-8CD0-C6D468C09FAD}" srcOrd="3" destOrd="0" parTransId="{442A63C3-F1C1-4D56-88F8-2D3663F549B4}" sibTransId="{54BA04AE-4B2C-4C0D-A9A6-8E4D9548C272}"/>
    <dgm:cxn modelId="{D6B58CAF-4BCB-4A69-B727-E12B5FA13EB4}" srcId="{DBC73349-27A9-4F6C-85F9-32BDA66082AA}" destId="{F15332AC-E623-4DE2-ACB5-234A7676F634}" srcOrd="0" destOrd="0" parTransId="{B753255F-16B8-44A6-85CF-08EC45C32993}" sibTransId="{5E923291-0E9A-4AEA-AE6B-E55EE95B8E1E}"/>
    <dgm:cxn modelId="{89595CBF-6470-4C6E-B530-71D5B7CA0A1D}" type="presOf" srcId="{1FABC996-CAD8-4F61-BF2F-3235CF22263D}" destId="{6B0A6D7E-6E7C-4BC0-BD2C-A3378147C02D}" srcOrd="0" destOrd="3" presId="urn:microsoft.com/office/officeart/2008/layout/VerticalCurvedList"/>
    <dgm:cxn modelId="{5F97E2C3-B3D3-4B94-9720-52280BBE21EA}" srcId="{CDDAAA16-7EDD-4E4C-AFA7-7DAB4D30CF1A}" destId="{122FEFAC-FCC8-4EB0-8707-B7ACA698DE16}" srcOrd="0" destOrd="0" parTransId="{075D9155-E32D-4ECF-A649-C63F69A68CB0}" sibTransId="{C7FBEFE8-014C-4EA9-B383-DD9942D2DF92}"/>
    <dgm:cxn modelId="{A68D32CC-7D4C-453F-AFC3-2ECDEC6F710C}" srcId="{EAA43D79-2E22-436B-9C11-2D36219B9E99}" destId="{CDDAAA16-7EDD-4E4C-AFA7-7DAB4D30CF1A}" srcOrd="1" destOrd="0" parTransId="{EEE579A6-6AF3-4DCF-9E85-E3082F741B25}" sibTransId="{CB306BE4-C96A-4A09-A80F-F569B6114297}"/>
    <dgm:cxn modelId="{EA35BCD6-E068-49D5-9970-2155DEBA7307}" srcId="{CDDAAA16-7EDD-4E4C-AFA7-7DAB4D30CF1A}" destId="{1FABC996-CAD8-4F61-BF2F-3235CF22263D}" srcOrd="2" destOrd="0" parTransId="{BD903FAA-6DA6-4438-A638-A6C5467A4E33}" sibTransId="{717F009A-D850-4AAA-AD37-49987127A9E9}"/>
    <dgm:cxn modelId="{6B28BCE0-8ED6-4B3E-AC22-E7CE7939B77B}" type="presOf" srcId="{D66A6D2E-78CB-4438-A398-DEEFB02DA91B}" destId="{FB715170-9B97-4F28-B4BD-B99733ECD147}" srcOrd="0" destOrd="2" presId="urn:microsoft.com/office/officeart/2008/layout/VerticalCurvedList"/>
    <dgm:cxn modelId="{E1ECFEF1-33B9-4071-A14D-F033A3F805BA}" type="presOf" srcId="{DBC73349-27A9-4F6C-85F9-32BDA66082AA}" destId="{F690F308-F218-465F-ABE6-C029CA0CB932}" srcOrd="0" destOrd="0" presId="urn:microsoft.com/office/officeart/2008/layout/VerticalCurvedList"/>
    <dgm:cxn modelId="{7EB485FA-A3E0-43CA-B222-412489FE6B15}" srcId="{EAA43D79-2E22-436B-9C11-2D36219B9E99}" destId="{4FCAE09F-E7BF-4980-88AB-4FE17EA08200}" srcOrd="0" destOrd="0" parTransId="{C8B178E2-365D-4195-B8A0-381DD8A87C4E}" sibTransId="{C05AED81-8AD1-4B93-8513-B0C38D361746}"/>
    <dgm:cxn modelId="{B4BD6DFC-B131-461D-B771-43752B90454D}" type="presOf" srcId="{2FE84CD1-252B-44D0-BA61-4DDBB5A280AF}" destId="{FB715170-9B97-4F28-B4BD-B99733ECD147}" srcOrd="0" destOrd="3" presId="urn:microsoft.com/office/officeart/2008/layout/VerticalCurvedList"/>
    <dgm:cxn modelId="{ABDCCB82-917C-4CF8-843B-D791A792D41E}" type="presParOf" srcId="{B86B1A0E-7668-4651-AD59-B5FB67CA651E}" destId="{40D31D17-3771-4729-84EB-17A4053F6675}" srcOrd="0" destOrd="0" presId="urn:microsoft.com/office/officeart/2008/layout/VerticalCurvedList"/>
    <dgm:cxn modelId="{F9DFE940-E971-4457-A3F3-5C7C443466B0}" type="presParOf" srcId="{40D31D17-3771-4729-84EB-17A4053F6675}" destId="{BFC26509-1C37-44EF-9B1B-EBCC9D19E90C}" srcOrd="0" destOrd="0" presId="urn:microsoft.com/office/officeart/2008/layout/VerticalCurvedList"/>
    <dgm:cxn modelId="{0E5AF826-5948-43CA-BDA2-10844DD14C7D}" type="presParOf" srcId="{BFC26509-1C37-44EF-9B1B-EBCC9D19E90C}" destId="{513C0754-735B-4B5F-B878-3C54AAAD8084}" srcOrd="0" destOrd="0" presId="urn:microsoft.com/office/officeart/2008/layout/VerticalCurvedList"/>
    <dgm:cxn modelId="{05FC5244-95A7-47C3-BB26-AC481EAD0DD1}" type="presParOf" srcId="{BFC26509-1C37-44EF-9B1B-EBCC9D19E90C}" destId="{C592535D-21D9-46A1-965E-B70275682536}" srcOrd="1" destOrd="0" presId="urn:microsoft.com/office/officeart/2008/layout/VerticalCurvedList"/>
    <dgm:cxn modelId="{8ABFC1F9-C6DF-4903-8C88-3CB002F8D268}" type="presParOf" srcId="{BFC26509-1C37-44EF-9B1B-EBCC9D19E90C}" destId="{C2101171-3734-47EC-B726-9A57F4EEBB6C}" srcOrd="2" destOrd="0" presId="urn:microsoft.com/office/officeart/2008/layout/VerticalCurvedList"/>
    <dgm:cxn modelId="{C299C9C1-4CF9-4E47-8DF8-235F2C8583E3}" type="presParOf" srcId="{BFC26509-1C37-44EF-9B1B-EBCC9D19E90C}" destId="{A4DF90D5-F656-4D69-8013-7BFD5E6647A4}" srcOrd="3" destOrd="0" presId="urn:microsoft.com/office/officeart/2008/layout/VerticalCurvedList"/>
    <dgm:cxn modelId="{F38B3840-C3C1-48BE-AA73-80A74B4E2F06}" type="presParOf" srcId="{40D31D17-3771-4729-84EB-17A4053F6675}" destId="{FB715170-9B97-4F28-B4BD-B99733ECD147}" srcOrd="1" destOrd="0" presId="urn:microsoft.com/office/officeart/2008/layout/VerticalCurvedList"/>
    <dgm:cxn modelId="{0BBE418B-81D0-4EEF-ADA1-43B167A30F58}" type="presParOf" srcId="{40D31D17-3771-4729-84EB-17A4053F6675}" destId="{E66A17FB-C10F-4B6E-AAC9-6A7DC52FFE37}" srcOrd="2" destOrd="0" presId="urn:microsoft.com/office/officeart/2008/layout/VerticalCurvedList"/>
    <dgm:cxn modelId="{C0B2B05D-2131-40BA-94B1-ECD86B1874CA}" type="presParOf" srcId="{E66A17FB-C10F-4B6E-AAC9-6A7DC52FFE37}" destId="{C3B4C2EA-90E3-40AE-AA68-AF17A11315A6}" srcOrd="0" destOrd="0" presId="urn:microsoft.com/office/officeart/2008/layout/VerticalCurvedList"/>
    <dgm:cxn modelId="{BCEDCDDA-A4B5-4715-85C5-8D6ECCFD45FD}" type="presParOf" srcId="{40D31D17-3771-4729-84EB-17A4053F6675}" destId="{6B0A6D7E-6E7C-4BC0-BD2C-A3378147C02D}" srcOrd="3" destOrd="0" presId="urn:microsoft.com/office/officeart/2008/layout/VerticalCurvedList"/>
    <dgm:cxn modelId="{CA996F2B-0560-4F73-8D35-9E2380E498CA}" type="presParOf" srcId="{40D31D17-3771-4729-84EB-17A4053F6675}" destId="{BEFA5D3D-EEC7-4476-8C13-871651FCEA8F}" srcOrd="4" destOrd="0" presId="urn:microsoft.com/office/officeart/2008/layout/VerticalCurvedList"/>
    <dgm:cxn modelId="{FB0408FD-FEF9-44C4-898A-3706DA33D7C5}" type="presParOf" srcId="{BEFA5D3D-EEC7-4476-8C13-871651FCEA8F}" destId="{2BDE204E-7D9C-4BC0-A943-22DD2D956CE5}" srcOrd="0" destOrd="0" presId="urn:microsoft.com/office/officeart/2008/layout/VerticalCurvedList"/>
    <dgm:cxn modelId="{0D79D4C6-2C84-403C-BD14-ED7A2EA16966}" type="presParOf" srcId="{40D31D17-3771-4729-84EB-17A4053F6675}" destId="{F690F308-F218-465F-ABE6-C029CA0CB932}" srcOrd="5" destOrd="0" presId="urn:microsoft.com/office/officeart/2008/layout/VerticalCurvedList"/>
    <dgm:cxn modelId="{60183279-3723-4D7E-AA0A-AA9C82ACCD61}" type="presParOf" srcId="{40D31D17-3771-4729-84EB-17A4053F6675}" destId="{58555CBE-F650-44FC-B916-D3D4B2A0EB08}" srcOrd="6" destOrd="0" presId="urn:microsoft.com/office/officeart/2008/layout/VerticalCurvedList"/>
    <dgm:cxn modelId="{25904BD5-7DD4-4A30-8B40-54B33A93E0E2}" type="presParOf" srcId="{58555CBE-F650-44FC-B916-D3D4B2A0EB08}" destId="{B32B92E1-978B-498B-8195-33DCC94F9FA2}" srcOrd="0" destOrd="0" presId="urn:microsoft.com/office/officeart/2008/layout/VerticalCurvedList"/>
    <dgm:cxn modelId="{F99F5667-2315-4468-8003-72AC6B6C5613}" type="presParOf" srcId="{40D31D17-3771-4729-84EB-17A4053F6675}" destId="{DD13B9E7-6DAB-41FF-8C43-503C5F812655}" srcOrd="7" destOrd="0" presId="urn:microsoft.com/office/officeart/2008/layout/VerticalCurvedList"/>
    <dgm:cxn modelId="{3DE76B77-97DB-4B72-8B38-EAA28F2D41A4}" type="presParOf" srcId="{40D31D17-3771-4729-84EB-17A4053F6675}" destId="{72F1CB35-15DE-45AD-B97C-5EAFA86F84A9}" srcOrd="8" destOrd="0" presId="urn:microsoft.com/office/officeart/2008/layout/VerticalCurvedList"/>
    <dgm:cxn modelId="{20B101A7-8DED-4906-964C-D7781F9A84CA}" type="presParOf" srcId="{72F1CB35-15DE-45AD-B97C-5EAFA86F84A9}" destId="{46034F60-4637-4643-B845-D4B2C62C119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250A1E-4C92-4E26-BFAD-D14988675504}" type="doc">
      <dgm:prSet loTypeId="urn:microsoft.com/office/officeart/2005/8/layout/chevron2" loCatId="list" qsTypeId="urn:microsoft.com/office/officeart/2005/8/quickstyle/simple1" qsCatId="simple" csTypeId="urn:microsoft.com/office/officeart/2005/8/colors/accent0_2" csCatId="mainScheme" phldr="1"/>
      <dgm:spPr/>
      <dgm:t>
        <a:bodyPr/>
        <a:lstStyle/>
        <a:p>
          <a:endParaRPr lang="en-GB"/>
        </a:p>
      </dgm:t>
    </dgm:pt>
    <dgm:pt modelId="{04396130-37FD-4E42-A515-6C8D3C259340}">
      <dgm:prSet phldrT="[Text]" phldr="0"/>
      <dgm:spPr/>
      <dgm:t>
        <a:bodyPr/>
        <a:lstStyle/>
        <a:p>
          <a:r>
            <a:rPr lang="en-US" b="1" dirty="0">
              <a:solidFill>
                <a:schemeClr val="tx1"/>
              </a:solidFill>
              <a:latin typeface="Arial" panose="020B0604020202020204" pitchFamily="34" charset="0"/>
              <a:cs typeface="Arial" panose="020B0604020202020204" pitchFamily="34" charset="0"/>
            </a:rPr>
            <a:t>Benefits</a:t>
          </a:r>
          <a:endParaRPr lang="en-GB" b="1" dirty="0">
            <a:solidFill>
              <a:schemeClr val="tx1"/>
            </a:solidFill>
            <a:latin typeface="Arial" panose="020B0604020202020204" pitchFamily="34" charset="0"/>
            <a:cs typeface="Arial" panose="020B0604020202020204" pitchFamily="34" charset="0"/>
          </a:endParaRPr>
        </a:p>
      </dgm:t>
    </dgm:pt>
    <dgm:pt modelId="{A8C2C4BD-8133-49F2-8276-D702049C1802}" type="parTrans" cxnId="{7EF1EF60-0064-4593-BA98-42EE25053AA3}">
      <dgm:prSet/>
      <dgm:spPr/>
      <dgm:t>
        <a:bodyPr/>
        <a:lstStyle/>
        <a:p>
          <a:endParaRPr lang="en-GB"/>
        </a:p>
      </dgm:t>
    </dgm:pt>
    <dgm:pt modelId="{E88C3172-2631-4747-A054-8A65827D7B69}" type="sibTrans" cxnId="{7EF1EF60-0064-4593-BA98-42EE25053AA3}">
      <dgm:prSet/>
      <dgm:spPr/>
      <dgm:t>
        <a:bodyPr/>
        <a:lstStyle/>
        <a:p>
          <a:endParaRPr lang="en-GB"/>
        </a:p>
      </dgm:t>
    </dgm:pt>
    <dgm:pt modelId="{71786A13-8922-4E03-B19B-CDBD1B3B9C43}">
      <dgm:prSet phldrT="[Text]" custT="1"/>
      <dgm:spPr/>
      <dgm:t>
        <a:bodyPr/>
        <a:lstStyle/>
        <a:p>
          <a:pPr>
            <a:buFont typeface="Arial" panose="020B0604020202020204" pitchFamily="34" charset="0"/>
            <a:buChar char="•"/>
          </a:pPr>
          <a:r>
            <a:rPr lang="en-US" sz="2400" dirty="0">
              <a:latin typeface="Arial" panose="020B0604020202020204" pitchFamily="34" charset="0"/>
              <a:cs typeface="Arial" panose="020B0604020202020204" pitchFamily="34" charset="0"/>
            </a:rPr>
            <a:t>Real-time, objective data to support clinical decision-making</a:t>
          </a:r>
          <a:endParaRPr lang="en-GB" sz="2400" dirty="0">
            <a:latin typeface="Arial" panose="020B0604020202020204" pitchFamily="34" charset="0"/>
            <a:cs typeface="Arial" panose="020B0604020202020204" pitchFamily="34" charset="0"/>
          </a:endParaRPr>
        </a:p>
      </dgm:t>
    </dgm:pt>
    <dgm:pt modelId="{81932BBA-A6DC-441A-84EE-2ED035F5DB38}" type="parTrans" cxnId="{59019200-1BE8-4835-8087-0A156EEE9D83}">
      <dgm:prSet/>
      <dgm:spPr/>
      <dgm:t>
        <a:bodyPr/>
        <a:lstStyle/>
        <a:p>
          <a:endParaRPr lang="en-GB"/>
        </a:p>
      </dgm:t>
    </dgm:pt>
    <dgm:pt modelId="{F6E21665-7637-4D3F-A4B1-D6861B2E34AB}" type="sibTrans" cxnId="{59019200-1BE8-4835-8087-0A156EEE9D83}">
      <dgm:prSet/>
      <dgm:spPr/>
      <dgm:t>
        <a:bodyPr/>
        <a:lstStyle/>
        <a:p>
          <a:endParaRPr lang="en-GB"/>
        </a:p>
      </dgm:t>
    </dgm:pt>
    <dgm:pt modelId="{107D482C-F4E8-4C1A-80F6-E01263EEF494}">
      <dgm:prSet phldrT="[Text]" phldr="0"/>
      <dgm:spPr/>
      <dgm:t>
        <a:bodyPr/>
        <a:lstStyle/>
        <a:p>
          <a:r>
            <a:rPr lang="en-US" b="1" dirty="0">
              <a:solidFill>
                <a:schemeClr val="tx1"/>
              </a:solidFill>
              <a:latin typeface="Arial" panose="020B0604020202020204" pitchFamily="34" charset="0"/>
              <a:cs typeface="Arial" panose="020B0604020202020204" pitchFamily="34" charset="0"/>
            </a:rPr>
            <a:t>Challenges</a:t>
          </a:r>
          <a:endParaRPr lang="en-GB" b="1" dirty="0">
            <a:solidFill>
              <a:schemeClr val="tx1"/>
            </a:solidFill>
            <a:latin typeface="Arial" panose="020B0604020202020204" pitchFamily="34" charset="0"/>
            <a:cs typeface="Arial" panose="020B0604020202020204" pitchFamily="34" charset="0"/>
          </a:endParaRPr>
        </a:p>
      </dgm:t>
    </dgm:pt>
    <dgm:pt modelId="{16D542E6-8A1F-4D41-9683-1C866191B2AF}" type="parTrans" cxnId="{F26EF497-E1CE-400B-ABDB-75A2209613ED}">
      <dgm:prSet/>
      <dgm:spPr/>
      <dgm:t>
        <a:bodyPr/>
        <a:lstStyle/>
        <a:p>
          <a:endParaRPr lang="en-GB"/>
        </a:p>
      </dgm:t>
    </dgm:pt>
    <dgm:pt modelId="{272879F3-3100-4BF6-9212-1C9B9CB2CFBF}" type="sibTrans" cxnId="{F26EF497-E1CE-400B-ABDB-75A2209613ED}">
      <dgm:prSet/>
      <dgm:spPr/>
      <dgm:t>
        <a:bodyPr/>
        <a:lstStyle/>
        <a:p>
          <a:endParaRPr lang="en-GB"/>
        </a:p>
      </dgm:t>
    </dgm:pt>
    <dgm:pt modelId="{2D51ACE8-0BD4-49FB-AF08-1168BD97857B}">
      <dgm:prSet phldrT="[Text]" custT="1"/>
      <dgm:spPr/>
      <dgm:t>
        <a:bodyPr/>
        <a:lstStyle/>
        <a:p>
          <a:r>
            <a:rPr lang="en-US" sz="2400" dirty="0">
              <a:latin typeface="Arial" panose="020B0604020202020204" pitchFamily="34" charset="0"/>
              <a:cs typeface="Arial" panose="020B0604020202020204" pitchFamily="34" charset="0"/>
            </a:rPr>
            <a:t>Resistance to Change</a:t>
          </a:r>
          <a:endParaRPr lang="en-GB" sz="2400" dirty="0"/>
        </a:p>
      </dgm:t>
    </dgm:pt>
    <dgm:pt modelId="{0E5ADC12-B3A1-4F0B-8616-8E06173E8131}" type="parTrans" cxnId="{583BDD8E-6CDA-4281-9D85-FAC332FF0EE0}">
      <dgm:prSet/>
      <dgm:spPr/>
      <dgm:t>
        <a:bodyPr/>
        <a:lstStyle/>
        <a:p>
          <a:endParaRPr lang="en-GB"/>
        </a:p>
      </dgm:t>
    </dgm:pt>
    <dgm:pt modelId="{A9C06864-94CF-4341-B601-7EB4B1B99DFA}" type="sibTrans" cxnId="{583BDD8E-6CDA-4281-9D85-FAC332FF0EE0}">
      <dgm:prSet/>
      <dgm:spPr/>
      <dgm:t>
        <a:bodyPr/>
        <a:lstStyle/>
        <a:p>
          <a:endParaRPr lang="en-GB"/>
        </a:p>
      </dgm:t>
    </dgm:pt>
    <dgm:pt modelId="{81652343-A999-49F1-89D6-8DB2156A4D3F}">
      <dgm:prSet custT="1"/>
      <dgm:spPr/>
      <dgm:t>
        <a:bodyPr/>
        <a:lstStyle/>
        <a:p>
          <a:r>
            <a:rPr lang="en-GB" sz="2400" dirty="0">
              <a:latin typeface="Arial" panose="020B0604020202020204" pitchFamily="34" charset="0"/>
              <a:cs typeface="Arial" panose="020B0604020202020204" pitchFamily="34" charset="0"/>
            </a:rPr>
            <a:t>Reducing missed diagnoses</a:t>
          </a:r>
        </a:p>
      </dgm:t>
    </dgm:pt>
    <dgm:pt modelId="{6ADD8C79-D711-4968-B651-C7BD758BB13F}" type="parTrans" cxnId="{AFCADCB3-157F-4570-9372-EA941EDCAA46}">
      <dgm:prSet/>
      <dgm:spPr/>
      <dgm:t>
        <a:bodyPr/>
        <a:lstStyle/>
        <a:p>
          <a:endParaRPr lang="en-GB"/>
        </a:p>
      </dgm:t>
    </dgm:pt>
    <dgm:pt modelId="{CC03CA9E-C117-42E1-B540-0687022C68C2}" type="sibTrans" cxnId="{AFCADCB3-157F-4570-9372-EA941EDCAA46}">
      <dgm:prSet/>
      <dgm:spPr/>
      <dgm:t>
        <a:bodyPr/>
        <a:lstStyle/>
        <a:p>
          <a:endParaRPr lang="en-GB"/>
        </a:p>
      </dgm:t>
    </dgm:pt>
    <dgm:pt modelId="{B5B20ACC-1C55-4190-AE5C-1DBC29269B0C}">
      <dgm:prSet custT="1"/>
      <dgm:spPr/>
      <dgm:t>
        <a:bodyPr/>
        <a:lstStyle/>
        <a:p>
          <a:r>
            <a:rPr lang="en-GB" sz="2400" dirty="0">
              <a:latin typeface="Arial" panose="020B0604020202020204" pitchFamily="34" charset="0"/>
              <a:cs typeface="Arial" panose="020B0604020202020204" pitchFamily="34" charset="0"/>
            </a:rPr>
            <a:t>Privacy Concerns</a:t>
          </a:r>
        </a:p>
      </dgm:t>
    </dgm:pt>
    <dgm:pt modelId="{259DF490-0F0F-4AF9-9D42-851FA1CF0D1A}" type="parTrans" cxnId="{5EC0F4EF-64F1-4422-B9B3-77038F71A390}">
      <dgm:prSet/>
      <dgm:spPr/>
      <dgm:t>
        <a:bodyPr/>
        <a:lstStyle/>
        <a:p>
          <a:endParaRPr lang="en-GB"/>
        </a:p>
      </dgm:t>
    </dgm:pt>
    <dgm:pt modelId="{CAF7E560-4E61-4A97-92C0-D5621DE3079A}" type="sibTrans" cxnId="{5EC0F4EF-64F1-4422-B9B3-77038F71A390}">
      <dgm:prSet/>
      <dgm:spPr/>
      <dgm:t>
        <a:bodyPr/>
        <a:lstStyle/>
        <a:p>
          <a:endParaRPr lang="en-GB"/>
        </a:p>
      </dgm:t>
    </dgm:pt>
    <dgm:pt modelId="{49F56176-9403-417E-9FB6-1A0BC40C44EF}">
      <dgm:prSet custT="1"/>
      <dgm:spPr/>
      <dgm:t>
        <a:bodyPr/>
        <a:lstStyle/>
        <a:p>
          <a:r>
            <a:rPr lang="en-GB" sz="2400" dirty="0">
              <a:latin typeface="Arial" panose="020B0604020202020204" pitchFamily="34" charset="0"/>
              <a:cs typeface="Arial" panose="020B0604020202020204" pitchFamily="34" charset="0"/>
            </a:rPr>
            <a:t>High Initial Cost</a:t>
          </a:r>
        </a:p>
      </dgm:t>
    </dgm:pt>
    <dgm:pt modelId="{9562ED42-A8C3-4011-A7B5-53DD6572CD53}" type="parTrans" cxnId="{B129FF42-AE01-4EE2-A630-99068B5A40DF}">
      <dgm:prSet/>
      <dgm:spPr/>
      <dgm:t>
        <a:bodyPr/>
        <a:lstStyle/>
        <a:p>
          <a:endParaRPr lang="en-GB"/>
        </a:p>
      </dgm:t>
    </dgm:pt>
    <dgm:pt modelId="{B0F413B7-280F-4970-935A-128E3A0BA87B}" type="sibTrans" cxnId="{B129FF42-AE01-4EE2-A630-99068B5A40DF}">
      <dgm:prSet/>
      <dgm:spPr/>
      <dgm:t>
        <a:bodyPr/>
        <a:lstStyle/>
        <a:p>
          <a:endParaRPr lang="en-GB"/>
        </a:p>
      </dgm:t>
    </dgm:pt>
    <dgm:pt modelId="{8349FFF9-0399-4FEE-8A3B-008A88963EA0}">
      <dgm:prSet custT="1"/>
      <dgm:spPr/>
      <dgm:t>
        <a:bodyPr/>
        <a:lstStyle/>
        <a:p>
          <a:r>
            <a:rPr lang="en-GB" sz="2400" dirty="0">
              <a:latin typeface="Arial" panose="020B0604020202020204" pitchFamily="34" charset="0"/>
              <a:cs typeface="Arial" panose="020B0604020202020204" pitchFamily="34" charset="0"/>
            </a:rPr>
            <a:t>Cognitive Barriers</a:t>
          </a:r>
        </a:p>
      </dgm:t>
    </dgm:pt>
    <dgm:pt modelId="{63F2FBE6-295E-47B4-9592-98BCAA44042C}" type="parTrans" cxnId="{F5B3933B-AB6E-4B3B-84C6-7D519D584284}">
      <dgm:prSet/>
      <dgm:spPr/>
      <dgm:t>
        <a:bodyPr/>
        <a:lstStyle/>
        <a:p>
          <a:endParaRPr lang="en-GB"/>
        </a:p>
      </dgm:t>
    </dgm:pt>
    <dgm:pt modelId="{B51782A3-5B29-45FB-BF9A-AC021FFD21DE}" type="sibTrans" cxnId="{F5B3933B-AB6E-4B3B-84C6-7D519D584284}">
      <dgm:prSet/>
      <dgm:spPr/>
      <dgm:t>
        <a:bodyPr/>
        <a:lstStyle/>
        <a:p>
          <a:endParaRPr lang="en-GB"/>
        </a:p>
      </dgm:t>
    </dgm:pt>
    <dgm:pt modelId="{BC909FFF-03A3-4720-9B8A-43CB29EC44DB}">
      <dgm:prSet custT="1"/>
      <dgm:spPr/>
      <dgm:t>
        <a:bodyPr/>
        <a:lstStyle/>
        <a:p>
          <a:r>
            <a:rPr lang="en-GB" sz="2400" dirty="0">
              <a:latin typeface="Arial" panose="020B0604020202020204" pitchFamily="34" charset="0"/>
              <a:cs typeface="Arial" panose="020B0604020202020204" pitchFamily="34" charset="0"/>
            </a:rPr>
            <a:t>Missed Symptoms </a:t>
          </a:r>
        </a:p>
      </dgm:t>
    </dgm:pt>
    <dgm:pt modelId="{5D6FE7F0-7EC1-49B1-8C6B-D42BC4A1767B}" type="parTrans" cxnId="{9441A82D-02E9-4586-8D11-48404178E362}">
      <dgm:prSet/>
      <dgm:spPr/>
      <dgm:t>
        <a:bodyPr/>
        <a:lstStyle/>
        <a:p>
          <a:endParaRPr lang="en-GB"/>
        </a:p>
      </dgm:t>
    </dgm:pt>
    <dgm:pt modelId="{CFB30FB1-DE6A-4A5D-84F6-1D0C6CBCFA39}" type="sibTrans" cxnId="{9441A82D-02E9-4586-8D11-48404178E362}">
      <dgm:prSet/>
      <dgm:spPr/>
      <dgm:t>
        <a:bodyPr/>
        <a:lstStyle/>
        <a:p>
          <a:endParaRPr lang="en-GB"/>
        </a:p>
      </dgm:t>
    </dgm:pt>
    <dgm:pt modelId="{379117C8-F5CE-4CA6-BA6E-7D52966CB8B5}">
      <dgm:prSet custT="1"/>
      <dgm:spPr/>
      <dgm:t>
        <a:bodyPr/>
        <a:lstStyle/>
        <a:p>
          <a:r>
            <a:rPr lang="en-US" sz="2400" dirty="0">
              <a:latin typeface="Arial" panose="020B0604020202020204" pitchFamily="34" charset="0"/>
              <a:cs typeface="Arial" panose="020B0604020202020204" pitchFamily="34" charset="0"/>
            </a:rPr>
            <a:t>Cost Saving</a:t>
          </a:r>
          <a:endParaRPr lang="en-GB" sz="2400" dirty="0">
            <a:latin typeface="Arial" panose="020B0604020202020204" pitchFamily="34" charset="0"/>
            <a:cs typeface="Arial" panose="020B0604020202020204" pitchFamily="34" charset="0"/>
          </a:endParaRPr>
        </a:p>
      </dgm:t>
    </dgm:pt>
    <dgm:pt modelId="{703CCDE9-816C-40CC-8BF3-FF5A61CEF9F6}" type="parTrans" cxnId="{48B47FAF-996F-4BE4-A5AB-ED60EA270D9B}">
      <dgm:prSet/>
      <dgm:spPr/>
      <dgm:t>
        <a:bodyPr/>
        <a:lstStyle/>
        <a:p>
          <a:endParaRPr lang="en-GB"/>
        </a:p>
      </dgm:t>
    </dgm:pt>
    <dgm:pt modelId="{8565A94C-C85B-4837-AB60-B2DD2E8CBDB3}" type="sibTrans" cxnId="{48B47FAF-996F-4BE4-A5AB-ED60EA270D9B}">
      <dgm:prSet/>
      <dgm:spPr/>
      <dgm:t>
        <a:bodyPr/>
        <a:lstStyle/>
        <a:p>
          <a:endParaRPr lang="en-GB"/>
        </a:p>
      </dgm:t>
    </dgm:pt>
    <dgm:pt modelId="{6A7C9AC3-28D8-402A-8B41-F4BCE35FBBB4}">
      <dgm:prSet custT="1"/>
      <dgm:spPr/>
      <dgm:t>
        <a:bodyPr/>
        <a:lstStyle/>
        <a:p>
          <a:r>
            <a:rPr lang="en-US" sz="2400" dirty="0">
              <a:latin typeface="Arial" panose="020B0604020202020204" pitchFamily="34" charset="0"/>
              <a:cs typeface="Arial" panose="020B0604020202020204" pitchFamily="34" charset="0"/>
            </a:rPr>
            <a:t>Enhance the accuracy and efficiency of pain assessment</a:t>
          </a:r>
          <a:endParaRPr lang="en-GB" sz="2400" dirty="0">
            <a:latin typeface="Arial" panose="020B0604020202020204" pitchFamily="34" charset="0"/>
            <a:cs typeface="Arial" panose="020B0604020202020204" pitchFamily="34" charset="0"/>
          </a:endParaRPr>
        </a:p>
      </dgm:t>
    </dgm:pt>
    <dgm:pt modelId="{2C9DDE0A-080B-43D8-A257-9F67CE2FB87D}" type="parTrans" cxnId="{3C475FBD-2469-46E0-8CE5-3D7015526D42}">
      <dgm:prSet/>
      <dgm:spPr/>
      <dgm:t>
        <a:bodyPr/>
        <a:lstStyle/>
        <a:p>
          <a:endParaRPr lang="en-GB"/>
        </a:p>
      </dgm:t>
    </dgm:pt>
    <dgm:pt modelId="{A6E6912F-E8F1-4F5C-9703-C2EBBA79E4E5}" type="sibTrans" cxnId="{3C475FBD-2469-46E0-8CE5-3D7015526D42}">
      <dgm:prSet/>
      <dgm:spPr/>
      <dgm:t>
        <a:bodyPr/>
        <a:lstStyle/>
        <a:p>
          <a:endParaRPr lang="en-GB"/>
        </a:p>
      </dgm:t>
    </dgm:pt>
    <dgm:pt modelId="{4DA3B225-CCF1-4F15-8C98-C3C41866B06A}" type="pres">
      <dgm:prSet presAssocID="{4F250A1E-4C92-4E26-BFAD-D14988675504}" presName="linearFlow" presStyleCnt="0">
        <dgm:presLayoutVars>
          <dgm:dir/>
          <dgm:animLvl val="lvl"/>
          <dgm:resizeHandles val="exact"/>
        </dgm:presLayoutVars>
      </dgm:prSet>
      <dgm:spPr/>
    </dgm:pt>
    <dgm:pt modelId="{04718DEC-3D56-427C-BB29-BA3D52835587}" type="pres">
      <dgm:prSet presAssocID="{04396130-37FD-4E42-A515-6C8D3C259340}" presName="composite" presStyleCnt="0"/>
      <dgm:spPr/>
    </dgm:pt>
    <dgm:pt modelId="{D8BD3530-FE09-4F8A-99DB-B119330AB6DE}" type="pres">
      <dgm:prSet presAssocID="{04396130-37FD-4E42-A515-6C8D3C259340}" presName="parentText" presStyleLbl="alignNode1" presStyleIdx="0" presStyleCnt="2">
        <dgm:presLayoutVars>
          <dgm:chMax val="1"/>
          <dgm:bulletEnabled val="1"/>
        </dgm:presLayoutVars>
      </dgm:prSet>
      <dgm:spPr/>
    </dgm:pt>
    <dgm:pt modelId="{811DE358-5D4A-4322-B735-154FFDC83443}" type="pres">
      <dgm:prSet presAssocID="{04396130-37FD-4E42-A515-6C8D3C259340}" presName="descendantText" presStyleLbl="alignAcc1" presStyleIdx="0" presStyleCnt="2">
        <dgm:presLayoutVars>
          <dgm:bulletEnabled val="1"/>
        </dgm:presLayoutVars>
      </dgm:prSet>
      <dgm:spPr/>
    </dgm:pt>
    <dgm:pt modelId="{14C0A3F5-56D7-4A4B-BDCD-3315E1299734}" type="pres">
      <dgm:prSet presAssocID="{E88C3172-2631-4747-A054-8A65827D7B69}" presName="sp" presStyleCnt="0"/>
      <dgm:spPr/>
    </dgm:pt>
    <dgm:pt modelId="{303E7FDB-0894-4817-9043-CF28ACC7894E}" type="pres">
      <dgm:prSet presAssocID="{107D482C-F4E8-4C1A-80F6-E01263EEF494}" presName="composite" presStyleCnt="0"/>
      <dgm:spPr/>
    </dgm:pt>
    <dgm:pt modelId="{7E09E861-87BD-49E3-86E8-01EC6FF3866E}" type="pres">
      <dgm:prSet presAssocID="{107D482C-F4E8-4C1A-80F6-E01263EEF494}" presName="parentText" presStyleLbl="alignNode1" presStyleIdx="1" presStyleCnt="2" custLinFactNeighborX="-918" custLinFactNeighborY="-5717">
        <dgm:presLayoutVars>
          <dgm:chMax val="1"/>
          <dgm:bulletEnabled val="1"/>
        </dgm:presLayoutVars>
      </dgm:prSet>
      <dgm:spPr/>
    </dgm:pt>
    <dgm:pt modelId="{650ED268-D4CF-4F89-BE68-1367015340BB}" type="pres">
      <dgm:prSet presAssocID="{107D482C-F4E8-4C1A-80F6-E01263EEF494}" presName="descendantText" presStyleLbl="alignAcc1" presStyleIdx="1" presStyleCnt="2" custScaleY="116733">
        <dgm:presLayoutVars>
          <dgm:bulletEnabled val="1"/>
        </dgm:presLayoutVars>
      </dgm:prSet>
      <dgm:spPr/>
    </dgm:pt>
  </dgm:ptLst>
  <dgm:cxnLst>
    <dgm:cxn modelId="{59019200-1BE8-4835-8087-0A156EEE9D83}" srcId="{04396130-37FD-4E42-A515-6C8D3C259340}" destId="{71786A13-8922-4E03-B19B-CDBD1B3B9C43}" srcOrd="0" destOrd="0" parTransId="{81932BBA-A6DC-441A-84EE-2ED035F5DB38}" sibTransId="{F6E21665-7637-4D3F-A4B1-D6861B2E34AB}"/>
    <dgm:cxn modelId="{04FEDB17-BF53-404D-AEFE-875F0F117200}" type="presOf" srcId="{B5B20ACC-1C55-4190-AE5C-1DBC29269B0C}" destId="{650ED268-D4CF-4F89-BE68-1367015340BB}" srcOrd="0" destOrd="1" presId="urn:microsoft.com/office/officeart/2005/8/layout/chevron2"/>
    <dgm:cxn modelId="{9441A82D-02E9-4586-8D11-48404178E362}" srcId="{107D482C-F4E8-4C1A-80F6-E01263EEF494}" destId="{BC909FFF-03A3-4720-9B8A-43CB29EC44DB}" srcOrd="4" destOrd="0" parTransId="{5D6FE7F0-7EC1-49B1-8C6B-D42BC4A1767B}" sibTransId="{CFB30FB1-DE6A-4A5D-84F6-1D0C6CBCFA39}"/>
    <dgm:cxn modelId="{382BA732-6DFD-4A3E-908D-6B5411847CC4}" type="presOf" srcId="{81652343-A999-49F1-89D6-8DB2156A4D3F}" destId="{811DE358-5D4A-4322-B735-154FFDC83443}" srcOrd="0" destOrd="1" presId="urn:microsoft.com/office/officeart/2005/8/layout/chevron2"/>
    <dgm:cxn modelId="{7235FF36-E6AF-419A-A3CA-733C51BDEEBC}" type="presOf" srcId="{107D482C-F4E8-4C1A-80F6-E01263EEF494}" destId="{7E09E861-87BD-49E3-86E8-01EC6FF3866E}" srcOrd="0" destOrd="0" presId="urn:microsoft.com/office/officeart/2005/8/layout/chevron2"/>
    <dgm:cxn modelId="{F5B3933B-AB6E-4B3B-84C6-7D519D584284}" srcId="{107D482C-F4E8-4C1A-80F6-E01263EEF494}" destId="{8349FFF9-0399-4FEE-8A3B-008A88963EA0}" srcOrd="3" destOrd="0" parTransId="{63F2FBE6-295E-47B4-9592-98BCAA44042C}" sibTransId="{B51782A3-5B29-45FB-BF9A-AC021FFD21DE}"/>
    <dgm:cxn modelId="{22CFF15D-4A18-476D-9667-22071DD07CF0}" type="presOf" srcId="{BC909FFF-03A3-4720-9B8A-43CB29EC44DB}" destId="{650ED268-D4CF-4F89-BE68-1367015340BB}" srcOrd="0" destOrd="4" presId="urn:microsoft.com/office/officeart/2005/8/layout/chevron2"/>
    <dgm:cxn modelId="{0EE5695F-1975-40D0-969A-52C41DE01BFC}" type="presOf" srcId="{2D51ACE8-0BD4-49FB-AF08-1168BD97857B}" destId="{650ED268-D4CF-4F89-BE68-1367015340BB}" srcOrd="0" destOrd="0" presId="urn:microsoft.com/office/officeart/2005/8/layout/chevron2"/>
    <dgm:cxn modelId="{7EF1EF60-0064-4593-BA98-42EE25053AA3}" srcId="{4F250A1E-4C92-4E26-BFAD-D14988675504}" destId="{04396130-37FD-4E42-A515-6C8D3C259340}" srcOrd="0" destOrd="0" parTransId="{A8C2C4BD-8133-49F2-8276-D702049C1802}" sibTransId="{E88C3172-2631-4747-A054-8A65827D7B69}"/>
    <dgm:cxn modelId="{B129FF42-AE01-4EE2-A630-99068B5A40DF}" srcId="{107D482C-F4E8-4C1A-80F6-E01263EEF494}" destId="{49F56176-9403-417E-9FB6-1A0BC40C44EF}" srcOrd="2" destOrd="0" parTransId="{9562ED42-A8C3-4011-A7B5-53DD6572CD53}" sibTransId="{B0F413B7-280F-4970-935A-128E3A0BA87B}"/>
    <dgm:cxn modelId="{5C0A3A68-F499-4F88-A86B-08F313C99B44}" type="presOf" srcId="{6A7C9AC3-28D8-402A-8B41-F4BCE35FBBB4}" destId="{811DE358-5D4A-4322-B735-154FFDC83443}" srcOrd="0" destOrd="2" presId="urn:microsoft.com/office/officeart/2005/8/layout/chevron2"/>
    <dgm:cxn modelId="{3DD0CB6C-4F20-40C9-BFBD-CA206C7A7669}" type="presOf" srcId="{379117C8-F5CE-4CA6-BA6E-7D52966CB8B5}" destId="{811DE358-5D4A-4322-B735-154FFDC83443}" srcOrd="0" destOrd="3" presId="urn:microsoft.com/office/officeart/2005/8/layout/chevron2"/>
    <dgm:cxn modelId="{376ACF77-DF0F-4F39-872A-CB5910311B78}" type="presOf" srcId="{8349FFF9-0399-4FEE-8A3B-008A88963EA0}" destId="{650ED268-D4CF-4F89-BE68-1367015340BB}" srcOrd="0" destOrd="3" presId="urn:microsoft.com/office/officeart/2005/8/layout/chevron2"/>
    <dgm:cxn modelId="{31F89282-6B52-4713-83C6-953CD159BE84}" type="presOf" srcId="{04396130-37FD-4E42-A515-6C8D3C259340}" destId="{D8BD3530-FE09-4F8A-99DB-B119330AB6DE}" srcOrd="0" destOrd="0" presId="urn:microsoft.com/office/officeart/2005/8/layout/chevron2"/>
    <dgm:cxn modelId="{583BDD8E-6CDA-4281-9D85-FAC332FF0EE0}" srcId="{107D482C-F4E8-4C1A-80F6-E01263EEF494}" destId="{2D51ACE8-0BD4-49FB-AF08-1168BD97857B}" srcOrd="0" destOrd="0" parTransId="{0E5ADC12-B3A1-4F0B-8616-8E06173E8131}" sibTransId="{A9C06864-94CF-4341-B601-7EB4B1B99DFA}"/>
    <dgm:cxn modelId="{F26EF497-E1CE-400B-ABDB-75A2209613ED}" srcId="{4F250A1E-4C92-4E26-BFAD-D14988675504}" destId="{107D482C-F4E8-4C1A-80F6-E01263EEF494}" srcOrd="1" destOrd="0" parTransId="{16D542E6-8A1F-4D41-9683-1C866191B2AF}" sibTransId="{272879F3-3100-4BF6-9212-1C9B9CB2CFBF}"/>
    <dgm:cxn modelId="{48B47FAF-996F-4BE4-A5AB-ED60EA270D9B}" srcId="{04396130-37FD-4E42-A515-6C8D3C259340}" destId="{379117C8-F5CE-4CA6-BA6E-7D52966CB8B5}" srcOrd="3" destOrd="0" parTransId="{703CCDE9-816C-40CC-8BF3-FF5A61CEF9F6}" sibTransId="{8565A94C-C85B-4837-AB60-B2DD2E8CBDB3}"/>
    <dgm:cxn modelId="{AFCADCB3-157F-4570-9372-EA941EDCAA46}" srcId="{04396130-37FD-4E42-A515-6C8D3C259340}" destId="{81652343-A999-49F1-89D6-8DB2156A4D3F}" srcOrd="1" destOrd="0" parTransId="{6ADD8C79-D711-4968-B651-C7BD758BB13F}" sibTransId="{CC03CA9E-C117-42E1-B540-0687022C68C2}"/>
    <dgm:cxn modelId="{3C475FBD-2469-46E0-8CE5-3D7015526D42}" srcId="{04396130-37FD-4E42-A515-6C8D3C259340}" destId="{6A7C9AC3-28D8-402A-8B41-F4BCE35FBBB4}" srcOrd="2" destOrd="0" parTransId="{2C9DDE0A-080B-43D8-A257-9F67CE2FB87D}" sibTransId="{A6E6912F-E8F1-4F5C-9703-C2EBBA79E4E5}"/>
    <dgm:cxn modelId="{DE0697D7-C77E-44D6-B402-BA2DCE13404B}" type="presOf" srcId="{49F56176-9403-417E-9FB6-1A0BC40C44EF}" destId="{650ED268-D4CF-4F89-BE68-1367015340BB}" srcOrd="0" destOrd="2" presId="urn:microsoft.com/office/officeart/2005/8/layout/chevron2"/>
    <dgm:cxn modelId="{F77F89DB-2A40-484E-BC13-BB65E0ADD301}" type="presOf" srcId="{71786A13-8922-4E03-B19B-CDBD1B3B9C43}" destId="{811DE358-5D4A-4322-B735-154FFDC83443}" srcOrd="0" destOrd="0" presId="urn:microsoft.com/office/officeart/2005/8/layout/chevron2"/>
    <dgm:cxn modelId="{5EC0F4EF-64F1-4422-B9B3-77038F71A390}" srcId="{107D482C-F4E8-4C1A-80F6-E01263EEF494}" destId="{B5B20ACC-1C55-4190-AE5C-1DBC29269B0C}" srcOrd="1" destOrd="0" parTransId="{259DF490-0F0F-4AF9-9D42-851FA1CF0D1A}" sibTransId="{CAF7E560-4E61-4A97-92C0-D5621DE3079A}"/>
    <dgm:cxn modelId="{06EC06F7-4191-410F-93CC-3815BEC4C3D1}" type="presOf" srcId="{4F250A1E-4C92-4E26-BFAD-D14988675504}" destId="{4DA3B225-CCF1-4F15-8C98-C3C41866B06A}" srcOrd="0" destOrd="0" presId="urn:microsoft.com/office/officeart/2005/8/layout/chevron2"/>
    <dgm:cxn modelId="{671583D1-2291-4090-A68B-79DFAABD4EF5}" type="presParOf" srcId="{4DA3B225-CCF1-4F15-8C98-C3C41866B06A}" destId="{04718DEC-3D56-427C-BB29-BA3D52835587}" srcOrd="0" destOrd="0" presId="urn:microsoft.com/office/officeart/2005/8/layout/chevron2"/>
    <dgm:cxn modelId="{1BB4B01D-B0F1-40CC-AE1B-6F9451B026B6}" type="presParOf" srcId="{04718DEC-3D56-427C-BB29-BA3D52835587}" destId="{D8BD3530-FE09-4F8A-99DB-B119330AB6DE}" srcOrd="0" destOrd="0" presId="urn:microsoft.com/office/officeart/2005/8/layout/chevron2"/>
    <dgm:cxn modelId="{4D662B54-0F06-4020-A01D-8164BA2A2615}" type="presParOf" srcId="{04718DEC-3D56-427C-BB29-BA3D52835587}" destId="{811DE358-5D4A-4322-B735-154FFDC83443}" srcOrd="1" destOrd="0" presId="urn:microsoft.com/office/officeart/2005/8/layout/chevron2"/>
    <dgm:cxn modelId="{B3B0D382-C847-47A8-9269-3C0CF19DBEAA}" type="presParOf" srcId="{4DA3B225-CCF1-4F15-8C98-C3C41866B06A}" destId="{14C0A3F5-56D7-4A4B-BDCD-3315E1299734}" srcOrd="1" destOrd="0" presId="urn:microsoft.com/office/officeart/2005/8/layout/chevron2"/>
    <dgm:cxn modelId="{711831FA-FD2E-4E91-82D6-B3F5C03EA66F}" type="presParOf" srcId="{4DA3B225-CCF1-4F15-8C98-C3C41866B06A}" destId="{303E7FDB-0894-4817-9043-CF28ACC7894E}" srcOrd="2" destOrd="0" presId="urn:microsoft.com/office/officeart/2005/8/layout/chevron2"/>
    <dgm:cxn modelId="{A0DAE0A0-7EAF-4010-A69D-17C380C1B960}" type="presParOf" srcId="{303E7FDB-0894-4817-9043-CF28ACC7894E}" destId="{7E09E861-87BD-49E3-86E8-01EC6FF3866E}" srcOrd="0" destOrd="0" presId="urn:microsoft.com/office/officeart/2005/8/layout/chevron2"/>
    <dgm:cxn modelId="{32139E4A-15D8-496C-93D8-C23BA4224D0E}" type="presParOf" srcId="{303E7FDB-0894-4817-9043-CF28ACC7894E}" destId="{650ED268-D4CF-4F89-BE68-1367015340B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39454-B6B6-46B5-ADA5-2489401BC901}">
      <dsp:nvSpPr>
        <dsp:cNvPr id="0" name=""/>
        <dsp:cNvSpPr/>
      </dsp:nvSpPr>
      <dsp:spPr>
        <a:xfrm>
          <a:off x="0" y="942458"/>
          <a:ext cx="9856620" cy="591397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ctr" defTabSz="1733550">
            <a:lnSpc>
              <a:spcPct val="90000"/>
            </a:lnSpc>
            <a:spcBef>
              <a:spcPct val="0"/>
            </a:spcBef>
            <a:spcAft>
              <a:spcPct val="35000"/>
            </a:spcAft>
            <a:buNone/>
          </a:pPr>
          <a:r>
            <a:rPr lang="en-US" sz="3900" b="1" kern="1200" dirty="0">
              <a:latin typeface="Arial" panose="020B0604020202020204" pitchFamily="34" charset="0"/>
              <a:cs typeface="Arial" panose="020B0604020202020204" pitchFamily="34" charset="0"/>
            </a:rPr>
            <a:t>Significance</a:t>
          </a:r>
          <a:endParaRPr lang="en-US" sz="3900" kern="1200" dirty="0">
            <a:latin typeface="Arial" panose="020B0604020202020204" pitchFamily="34" charset="0"/>
            <a:cs typeface="Arial" panose="020B0604020202020204" pitchFamily="34" charset="0"/>
          </a:endParaRP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The global population over 60 will almost double from 12% to 22% between 2015 and 2050(Peace, 2019). </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In the UK, approximately </a:t>
          </a:r>
          <a:r>
            <a:rPr lang="en-US" sz="2400" b="1" kern="1200" dirty="0">
              <a:latin typeface="Arial" panose="020B0604020202020204" pitchFamily="34" charset="0"/>
              <a:cs typeface="Arial" panose="020B0604020202020204" pitchFamily="34" charset="0"/>
            </a:rPr>
            <a:t>10 million people</a:t>
          </a:r>
          <a:r>
            <a:rPr lang="en-US" sz="2400" kern="1200" dirty="0">
              <a:latin typeface="Arial" panose="020B0604020202020204" pitchFamily="34" charset="0"/>
              <a:cs typeface="Arial" panose="020B0604020202020204" pitchFamily="34" charset="0"/>
            </a:rPr>
            <a:t>, or 18% of the total population, are 65 years of age or older (Centre for Ageing Better, 2024).</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Social and health systems are prepared for taking on this demographic shift presents significant challenges globally(World Health Organization, 2024).</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Increasing quality of life as people age is the goal of </a:t>
          </a:r>
          <a:r>
            <a:rPr lang="en-US" sz="2400" b="1" kern="1200" dirty="0">
              <a:latin typeface="Arial" panose="020B0604020202020204" pitchFamily="34" charset="0"/>
              <a:cs typeface="Arial" panose="020B0604020202020204" pitchFamily="34" charset="0"/>
            </a:rPr>
            <a:t>Active and Healthy Ageing</a:t>
          </a:r>
          <a:r>
            <a:rPr lang="en-US" sz="2400" kern="1200" dirty="0">
              <a:latin typeface="Arial" panose="020B0604020202020204" pitchFamily="34" charset="0"/>
              <a:cs typeface="Arial" panose="020B0604020202020204" pitchFamily="34" charset="0"/>
            </a:rPr>
            <a:t> (WHO). </a:t>
          </a:r>
        </a:p>
      </dsp:txBody>
      <dsp:txXfrm>
        <a:off x="0" y="942458"/>
        <a:ext cx="9856620" cy="591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33313-9D1E-4403-B43D-E75CBE1E9E53}">
      <dsp:nvSpPr>
        <dsp:cNvPr id="0" name=""/>
        <dsp:cNvSpPr/>
      </dsp:nvSpPr>
      <dsp:spPr>
        <a:xfrm rot="5400000">
          <a:off x="-284343" y="287146"/>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Physical needs </a:t>
          </a:r>
          <a:endParaRPr lang="en-GB" sz="1800" kern="1200" dirty="0"/>
        </a:p>
      </dsp:txBody>
      <dsp:txXfrm rot="-5400000">
        <a:off x="1" y="666270"/>
        <a:ext cx="1326936" cy="568687"/>
      </dsp:txXfrm>
    </dsp:sp>
    <dsp:sp modelId="{B08AB2CD-D596-4806-956C-D5B30C83B110}">
      <dsp:nvSpPr>
        <dsp:cNvPr id="0" name=""/>
        <dsp:cNvSpPr/>
      </dsp:nvSpPr>
      <dsp:spPr>
        <a:xfrm rot="5400000">
          <a:off x="7438790" y="-6109051"/>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medications management  and routine checkups, help with mobility, and healthy eating. </a:t>
          </a:r>
          <a:endParaRPr lang="en-GB" sz="2800" kern="1200" dirty="0"/>
        </a:p>
      </dsp:txBody>
      <dsp:txXfrm rot="-5400000">
        <a:off x="1326937" y="62951"/>
        <a:ext cx="13395714" cy="1111857"/>
      </dsp:txXfrm>
    </dsp:sp>
    <dsp:sp modelId="{48555E6C-5A95-4963-90F2-F73762E16226}">
      <dsp:nvSpPr>
        <dsp:cNvPr id="0" name=""/>
        <dsp:cNvSpPr/>
      </dsp:nvSpPr>
      <dsp:spPr>
        <a:xfrm rot="5400000">
          <a:off x="-284343" y="2041003"/>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Social needs </a:t>
          </a:r>
          <a:endParaRPr lang="en-GB" sz="1800" kern="1200" dirty="0"/>
        </a:p>
      </dsp:txBody>
      <dsp:txXfrm rot="-5400000">
        <a:off x="1" y="2420127"/>
        <a:ext cx="1326936" cy="568687"/>
      </dsp:txXfrm>
    </dsp:sp>
    <dsp:sp modelId="{A6693F78-FB63-45F0-AC46-7CB0D72D8319}">
      <dsp:nvSpPr>
        <dsp:cNvPr id="0" name=""/>
        <dsp:cNvSpPr/>
      </dsp:nvSpPr>
      <dsp:spPr>
        <a:xfrm rot="5400000">
          <a:off x="7438790" y="-4303505"/>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chances for communication, involvement in the community, and preserving connections.</a:t>
          </a:r>
          <a:endParaRPr lang="en-GB" sz="2800" kern="1200" dirty="0"/>
        </a:p>
      </dsp:txBody>
      <dsp:txXfrm rot="-5400000">
        <a:off x="1326937" y="1868497"/>
        <a:ext cx="13395714" cy="1111857"/>
      </dsp:txXfrm>
    </dsp:sp>
    <dsp:sp modelId="{FC79AA45-2C88-4562-AF41-982A230C71C9}">
      <dsp:nvSpPr>
        <dsp:cNvPr id="0" name=""/>
        <dsp:cNvSpPr/>
      </dsp:nvSpPr>
      <dsp:spPr>
        <a:xfrm rot="5400000">
          <a:off x="-284343" y="3794860"/>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Mental needs </a:t>
          </a:r>
          <a:endParaRPr lang="en-GB" sz="1800" kern="1200" dirty="0"/>
        </a:p>
      </dsp:txBody>
      <dsp:txXfrm rot="-5400000">
        <a:off x="1" y="4173984"/>
        <a:ext cx="1326936" cy="568687"/>
      </dsp:txXfrm>
    </dsp:sp>
    <dsp:sp modelId="{EE1BDF91-3BDC-4A43-B47A-E1B5CC630D1C}">
      <dsp:nvSpPr>
        <dsp:cNvPr id="0" name=""/>
        <dsp:cNvSpPr/>
      </dsp:nvSpPr>
      <dsp:spPr>
        <a:xfrm rot="5400000">
          <a:off x="7438790" y="-2601337"/>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activities that promote cognitive stimulation, assistance with mental health conditions, and the maintenance of a feeling of direction. </a:t>
          </a:r>
          <a:endParaRPr lang="en-GB" sz="2800" kern="1200" dirty="0"/>
        </a:p>
      </dsp:txBody>
      <dsp:txXfrm rot="-5400000">
        <a:off x="1326937" y="3570665"/>
        <a:ext cx="13395714" cy="1111857"/>
      </dsp:txXfrm>
    </dsp:sp>
    <dsp:sp modelId="{C6A2AF7A-EF37-4A10-A6B9-63DD7AEC623E}">
      <dsp:nvSpPr>
        <dsp:cNvPr id="0" name=""/>
        <dsp:cNvSpPr/>
      </dsp:nvSpPr>
      <dsp:spPr>
        <a:xfrm rot="5400000">
          <a:off x="-284343" y="5548717"/>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kern="1200">
              <a:latin typeface="Arial" panose="020B0604020202020204" pitchFamily="34" charset="0"/>
            </a:rPr>
            <a:t>• </a:t>
          </a:r>
          <a:r>
            <a:rPr lang="en-US" altLang="en-US" sz="1800" b="1" kern="1200">
              <a:latin typeface="Arial" panose="020B0604020202020204" pitchFamily="34" charset="0"/>
            </a:rPr>
            <a:t>Emotional Needs</a:t>
          </a:r>
          <a:endParaRPr lang="en-GB" sz="1800" kern="1200"/>
        </a:p>
      </dsp:txBody>
      <dsp:txXfrm rot="-5400000">
        <a:off x="1" y="5927841"/>
        <a:ext cx="1326936" cy="568687"/>
      </dsp:txXfrm>
    </dsp:sp>
    <dsp:sp modelId="{957FAF91-DA9E-4430-B800-27A0E2788921}">
      <dsp:nvSpPr>
        <dsp:cNvPr id="0" name=""/>
        <dsp:cNvSpPr/>
      </dsp:nvSpPr>
      <dsp:spPr>
        <a:xfrm rot="5400000">
          <a:off x="7438790" y="-811291"/>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Listening to worries, showing empathy, and offering emotional support.</a:t>
          </a:r>
          <a:endParaRPr lang="en-GB" sz="2800" kern="1200" dirty="0"/>
        </a:p>
      </dsp:txBody>
      <dsp:txXfrm rot="-5400000">
        <a:off x="1326937" y="5360711"/>
        <a:ext cx="13395714" cy="11118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F2A94-CCB6-4FA0-B1A5-96880C7A33F1}">
      <dsp:nvSpPr>
        <dsp:cNvPr id="0" name=""/>
        <dsp:cNvSpPr/>
      </dsp:nvSpPr>
      <dsp:spPr>
        <a:xfrm>
          <a:off x="0"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EE0CD0-9534-4C0A-9DF2-3E67879D1F62}">
      <dsp:nvSpPr>
        <dsp:cNvPr id="0" name=""/>
        <dsp:cNvSpPr/>
      </dsp:nvSpPr>
      <dsp:spPr>
        <a:xfrm>
          <a:off x="512241"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a:latin typeface="Arial" panose="020B0604020202020204" pitchFamily="34" charset="0"/>
            </a:rPr>
            <a:t>In the UK, government policies aim to reduce social isolation, preserve cognitive function, encourage active and disease-free ageing, and lead to independence (Stevenson and Mutebi, 2024).</a:t>
          </a:r>
          <a:endParaRPr lang="en-GB" sz="2400" kern="1200"/>
        </a:p>
      </dsp:txBody>
      <dsp:txXfrm>
        <a:off x="597983" y="2009929"/>
        <a:ext cx="4438693" cy="2755978"/>
      </dsp:txXfrm>
    </dsp:sp>
    <dsp:sp modelId="{5B77AB41-D610-421A-A4A1-CDB14542E5AD}">
      <dsp:nvSpPr>
        <dsp:cNvPr id="0" name=""/>
        <dsp:cNvSpPr/>
      </dsp:nvSpPr>
      <dsp:spPr>
        <a:xfrm>
          <a:off x="5634661"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C65F2C-4FFA-42DF-8F50-E4D4D05B013D}">
      <dsp:nvSpPr>
        <dsp:cNvPr id="0" name=""/>
        <dsp:cNvSpPr/>
      </dsp:nvSpPr>
      <dsp:spPr>
        <a:xfrm>
          <a:off x="6146903"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a:latin typeface="Arial" panose="020B0604020202020204" pitchFamily="34" charset="0"/>
            </a:rPr>
            <a:t>In Uk, </a:t>
          </a:r>
          <a:r>
            <a:rPr lang="en-US" sz="2400" b="1" kern="1200">
              <a:latin typeface="Arial" panose="020B0604020202020204" pitchFamily="34" charset="0"/>
              <a:cs typeface="Arial" panose="020B0604020202020204" pitchFamily="34" charset="0"/>
            </a:rPr>
            <a:t>The Equality Act (2010)</a:t>
          </a:r>
          <a:r>
            <a:rPr lang="en-US" sz="2400" kern="1200">
              <a:latin typeface="Arial" panose="020B0604020202020204" pitchFamily="34" charset="0"/>
              <a:cs typeface="Arial" panose="020B0604020202020204" pitchFamily="34" charset="0"/>
            </a:rPr>
            <a:t>, </a:t>
          </a:r>
          <a:r>
            <a:rPr lang="en-US" sz="2400" b="1" kern="1200">
              <a:latin typeface="Arial" panose="020B0604020202020204" pitchFamily="34" charset="0"/>
              <a:cs typeface="Arial" panose="020B0604020202020204" pitchFamily="34" charset="0"/>
            </a:rPr>
            <a:t>The Health And Social Care Act (2012) </a:t>
          </a:r>
          <a:r>
            <a:rPr lang="en-US" sz="2400" kern="1200">
              <a:latin typeface="Arial" panose="020B0604020202020204" pitchFamily="34" charset="0"/>
              <a:cs typeface="Arial" panose="020B0604020202020204" pitchFamily="34" charset="0"/>
            </a:rPr>
            <a:t>and </a:t>
          </a:r>
          <a:r>
            <a:rPr lang="en-US" altLang="en-US" sz="2400" kern="1200">
              <a:latin typeface="Arial" panose="020B0604020202020204" pitchFamily="34" charset="0"/>
              <a:cs typeface="Arial" panose="020B0604020202020204" pitchFamily="34" charset="0"/>
            </a:rPr>
            <a:t> </a:t>
          </a:r>
          <a:r>
            <a:rPr lang="en-US" altLang="en-US" sz="2400" b="1" kern="1200">
              <a:latin typeface="Arial" panose="020B0604020202020204" pitchFamily="34" charset="0"/>
              <a:cs typeface="Arial" panose="020B0604020202020204" pitchFamily="34" charset="0"/>
            </a:rPr>
            <a:t>The Care Act Of 2014</a:t>
          </a:r>
          <a:r>
            <a:rPr lang="en-US" altLang="en-US" sz="2400" kern="1200">
              <a:latin typeface="Arial" panose="020B0604020202020204" pitchFamily="34" charset="0"/>
            </a:rPr>
            <a:t>, aimed at reducing </a:t>
          </a:r>
          <a:r>
            <a:rPr lang="en-US" altLang="en-US" sz="2400" b="1" kern="1200">
              <a:latin typeface="Arial" panose="020B0604020202020204" pitchFamily="34" charset="0"/>
            </a:rPr>
            <a:t>age discrimination </a:t>
          </a:r>
          <a:r>
            <a:rPr lang="en-US" altLang="en-US" sz="2400" kern="1200">
              <a:latin typeface="Arial" panose="020B0604020202020204" pitchFamily="34" charset="0"/>
            </a:rPr>
            <a:t>(</a:t>
          </a:r>
          <a:r>
            <a:rPr lang="en-US" altLang="en-US" sz="2400" kern="1200">
              <a:latin typeface="Arial" panose="020B0604020202020204" pitchFamily="34" charset="0"/>
              <a:cs typeface="Arial" panose="020B0604020202020204" pitchFamily="34" charset="0"/>
            </a:rPr>
            <a:t>NICE, 2015).</a:t>
          </a:r>
          <a:endParaRPr lang="en-GB" sz="2400" kern="1200"/>
        </a:p>
      </dsp:txBody>
      <dsp:txXfrm>
        <a:off x="6232645" y="2009929"/>
        <a:ext cx="4438693" cy="2755978"/>
      </dsp:txXfrm>
    </dsp:sp>
    <dsp:sp modelId="{2359C6E7-118B-4A00-A89D-FFAFF9227A31}">
      <dsp:nvSpPr>
        <dsp:cNvPr id="0" name=""/>
        <dsp:cNvSpPr/>
      </dsp:nvSpPr>
      <dsp:spPr>
        <a:xfrm>
          <a:off x="11269323"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E24AEC-C99C-4ED8-A3AD-D74ABAF2CCC9}">
      <dsp:nvSpPr>
        <dsp:cNvPr id="0" name=""/>
        <dsp:cNvSpPr/>
      </dsp:nvSpPr>
      <dsp:spPr>
        <a:xfrm>
          <a:off x="11781565"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dirty="0">
              <a:latin typeface="Arial" panose="020B0604020202020204" pitchFamily="34" charset="0"/>
            </a:rPr>
            <a:t>The NHS Long Term Plan guarantee continuous access to mental health care and physical health needs for older persons (NHS England, 2019).</a:t>
          </a:r>
          <a:endParaRPr lang="en-GB" sz="2400" kern="1200" dirty="0"/>
        </a:p>
      </dsp:txBody>
      <dsp:txXfrm>
        <a:off x="11867307" y="2009929"/>
        <a:ext cx="4438693" cy="27559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597B9-2EC7-40AA-AEA1-767656FAEA4D}">
      <dsp:nvSpPr>
        <dsp:cNvPr id="0" name=""/>
        <dsp:cNvSpPr/>
      </dsp:nvSpPr>
      <dsp:spPr>
        <a:xfrm>
          <a:off x="0" y="583154"/>
          <a:ext cx="10000249" cy="245385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Suggests </a:t>
          </a:r>
          <a:r>
            <a:rPr lang="en-US" sz="1900" kern="1200">
              <a:latin typeface="Arial" panose="020B0604020202020204" pitchFamily="34" charset="0"/>
              <a:cs typeface="Arial" panose="020B0604020202020204" pitchFamily="34" charset="0"/>
            </a:rPr>
            <a:t>that older adults slow down, they gradually withdraw from society.</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Criticised as outdated</a:t>
          </a:r>
          <a:r>
            <a:rPr lang="en-US" sz="1900" kern="1200">
              <a:latin typeface="Arial" panose="020B0604020202020204" pitchFamily="34" charset="0"/>
              <a:cs typeface="Arial" panose="020B0604020202020204" pitchFamily="34" charset="0"/>
            </a:rPr>
            <a:t>: many older adults remain socially active and involved.</a:t>
          </a:r>
        </a:p>
        <a:p>
          <a:pPr marL="171450" lvl="1" indent="-171450" algn="l" defTabSz="844550">
            <a:lnSpc>
              <a:spcPct val="90000"/>
            </a:lnSpc>
            <a:spcBef>
              <a:spcPct val="0"/>
            </a:spcBef>
            <a:spcAft>
              <a:spcPct val="15000"/>
            </a:spcAft>
            <a:buChar char="•"/>
          </a:pPr>
          <a:r>
            <a:rPr lang="en-US" sz="1900" kern="1200">
              <a:latin typeface="Arial" panose="020B0604020202020204" pitchFamily="34" charset="0"/>
              <a:cs typeface="Arial" panose="020B0604020202020204" pitchFamily="34" charset="0"/>
            </a:rPr>
            <a:t>Does not consider other reasons for withdrawal such as poor health, poverty, or lack of access. </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Relevance to Health and Social Care</a:t>
          </a:r>
          <a:r>
            <a:rPr lang="en-US" sz="1900" kern="1200">
              <a:latin typeface="Arial" panose="020B0604020202020204" pitchFamily="34" charset="0"/>
              <a:cs typeface="Arial" panose="020B0604020202020204" pitchFamily="34" charset="0"/>
            </a:rPr>
            <a:t>: underlines the necessity of refuting ageist beliefs to promote ongoing involvement  of older people</a:t>
          </a:r>
        </a:p>
      </dsp:txBody>
      <dsp:txXfrm>
        <a:off x="0" y="583154"/>
        <a:ext cx="10000249" cy="2453850"/>
      </dsp:txXfrm>
    </dsp:sp>
    <dsp:sp modelId="{734FFEA7-C34C-4833-981F-4BD44DE78615}">
      <dsp:nvSpPr>
        <dsp:cNvPr id="0" name=""/>
        <dsp:cNvSpPr/>
      </dsp:nvSpPr>
      <dsp:spPr>
        <a:xfrm>
          <a:off x="500012" y="302714"/>
          <a:ext cx="7000174" cy="5608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Disengagement Theory </a:t>
          </a:r>
          <a:r>
            <a:rPr lang="en-GB" sz="1900" kern="1200">
              <a:latin typeface="Arial" panose="020B0604020202020204" pitchFamily="34" charset="0"/>
              <a:cs typeface="Arial" panose="020B0604020202020204" pitchFamily="34" charset="0"/>
            </a:rPr>
            <a:t>(1961)</a:t>
          </a:r>
          <a:endParaRPr lang="en-US" sz="1900" kern="1200">
            <a:latin typeface="Arial" panose="020B0604020202020204" pitchFamily="34" charset="0"/>
            <a:cs typeface="Arial" panose="020B0604020202020204" pitchFamily="34" charset="0"/>
          </a:endParaRPr>
        </a:p>
      </dsp:txBody>
      <dsp:txXfrm>
        <a:off x="527392" y="330094"/>
        <a:ext cx="6945414" cy="506120"/>
      </dsp:txXfrm>
    </dsp:sp>
    <dsp:sp modelId="{93A1E0CE-1F1D-4635-A7A9-C1C1042BB8ED}">
      <dsp:nvSpPr>
        <dsp:cNvPr id="0" name=""/>
        <dsp:cNvSpPr/>
      </dsp:nvSpPr>
      <dsp:spPr>
        <a:xfrm>
          <a:off x="0" y="3420044"/>
          <a:ext cx="10000249" cy="2633400"/>
        </a:xfrm>
        <a:prstGeom prst="rect">
          <a:avLst/>
        </a:prstGeom>
        <a:solidFill>
          <a:schemeClr val="lt1">
            <a:alpha val="90000"/>
            <a:hueOff val="0"/>
            <a:satOff val="0"/>
            <a:lumOff val="0"/>
            <a:alphaOff val="0"/>
          </a:schemeClr>
        </a:solidFill>
        <a:ln w="9525" cap="flat" cmpd="sng" algn="ctr">
          <a:solidFill>
            <a:schemeClr val="accent2">
              <a:hueOff val="2340759"/>
              <a:satOff val="-2919"/>
              <a:lumOff val="68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Maintaining an active lifestyle </a:t>
          </a:r>
          <a:r>
            <a:rPr lang="en-US" sz="1900" kern="1200">
              <a:latin typeface="Arial" panose="020B0604020202020204" pitchFamily="34" charset="0"/>
              <a:cs typeface="Arial" panose="020B0604020202020204" pitchFamily="34" charset="0"/>
            </a:rPr>
            <a:t>promotes successful ageing and increased satisfaction. Physical, social, mental, and emotional activities are all considered forms of activity.</a:t>
          </a:r>
        </a:p>
        <a:p>
          <a:pPr marL="171450" lvl="1" indent="-171450" algn="l" defTabSz="844550">
            <a:lnSpc>
              <a:spcPct val="90000"/>
            </a:lnSpc>
            <a:spcBef>
              <a:spcPct val="0"/>
            </a:spcBef>
            <a:spcAft>
              <a:spcPct val="15000"/>
            </a:spcAft>
            <a:buChar char="•"/>
          </a:pPr>
          <a:r>
            <a:rPr lang="en-US" sz="1900" b="1" kern="1200" dirty="0">
              <a:latin typeface="Arial" panose="020B0604020202020204" pitchFamily="34" charset="0"/>
              <a:cs typeface="Arial" panose="020B0604020202020204" pitchFamily="34" charset="0"/>
            </a:rPr>
            <a:t>Critique:</a:t>
          </a:r>
          <a:r>
            <a:rPr lang="en-US" sz="1900" kern="1200" dirty="0">
              <a:latin typeface="Arial" panose="020B0604020202020204" pitchFamily="34" charset="0"/>
              <a:cs typeface="Arial" panose="020B0604020202020204" pitchFamily="34" charset="0"/>
            </a:rPr>
            <a:t> Not all senior citizens have the same chances to be active. </a:t>
          </a:r>
          <a:br>
            <a:rPr lang="en-US" sz="1900" kern="1200" dirty="0">
              <a:latin typeface="Arial" panose="020B0604020202020204" pitchFamily="34" charset="0"/>
              <a:cs typeface="Arial" panose="020B0604020202020204" pitchFamily="34" charset="0"/>
            </a:rPr>
          </a:br>
          <a:r>
            <a:rPr lang="en-US" sz="1900" kern="1200" dirty="0">
              <a:latin typeface="Arial" panose="020B0604020202020204" pitchFamily="34" charset="0"/>
              <a:cs typeface="Arial" panose="020B0604020202020204" pitchFamily="34" charset="0"/>
            </a:rPr>
            <a:t>	Health issues, low income, or a lack of local services are a few examples of barriers. ignores the possibility that some people may rather lead calmer, less busy lifestyles.</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Relevant </a:t>
          </a:r>
          <a:r>
            <a:rPr lang="en-US" sz="1900" kern="1200">
              <a:latin typeface="Arial" panose="020B0604020202020204" pitchFamily="34" charset="0"/>
              <a:cs typeface="Arial" panose="020B0604020202020204" pitchFamily="34" charset="0"/>
            </a:rPr>
            <a:t>to WHO's Active Ageing Goals</a:t>
          </a:r>
        </a:p>
      </dsp:txBody>
      <dsp:txXfrm>
        <a:off x="0" y="3420044"/>
        <a:ext cx="10000249" cy="2633400"/>
      </dsp:txXfrm>
    </dsp:sp>
    <dsp:sp modelId="{1C47EBA0-BBC2-4ABC-BFC3-8C83B77BC0D7}">
      <dsp:nvSpPr>
        <dsp:cNvPr id="0" name=""/>
        <dsp:cNvSpPr/>
      </dsp:nvSpPr>
      <dsp:spPr>
        <a:xfrm>
          <a:off x="500012" y="3139604"/>
          <a:ext cx="7000174" cy="560880"/>
        </a:xfrm>
        <a:prstGeom prst="roundRect">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Activity Theory (1963)</a:t>
          </a:r>
          <a:endParaRPr lang="en-US" sz="1900" kern="1200">
            <a:latin typeface="Arial" panose="020B0604020202020204" pitchFamily="34" charset="0"/>
            <a:cs typeface="Arial" panose="020B0604020202020204" pitchFamily="34" charset="0"/>
          </a:endParaRPr>
        </a:p>
      </dsp:txBody>
      <dsp:txXfrm>
        <a:off x="527392" y="3166984"/>
        <a:ext cx="6945414" cy="506120"/>
      </dsp:txXfrm>
    </dsp:sp>
    <dsp:sp modelId="{BD626A28-4DAD-4B1E-AEC5-FD11DF9DA4C0}">
      <dsp:nvSpPr>
        <dsp:cNvPr id="0" name=""/>
        <dsp:cNvSpPr/>
      </dsp:nvSpPr>
      <dsp:spPr>
        <a:xfrm>
          <a:off x="0" y="6436485"/>
          <a:ext cx="10000249" cy="26334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latin typeface="Arial" panose="020B0604020202020204" pitchFamily="34" charset="0"/>
              <a:cs typeface="Arial" panose="020B0604020202020204" pitchFamily="34" charset="0"/>
            </a:rPr>
            <a:t>Elderly persons make an effort to preserve their earlier connections, roles, and behavioural patterns. Individuals who were energetic as children frequently remain such as adults. </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Criticism</a:t>
          </a:r>
          <a:r>
            <a:rPr lang="en-US" sz="1900" kern="1200">
              <a:latin typeface="Arial" panose="020B0604020202020204" pitchFamily="34" charset="0"/>
              <a:cs typeface="Arial" panose="020B0604020202020204" pitchFamily="34" charset="0"/>
            </a:rPr>
            <a:t>: Major life circumstances, disabilities, or disease prevent some people from continuing in their previous roles. Some people might prefer change in later age.</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Relevance</a:t>
          </a:r>
          <a:r>
            <a:rPr lang="en-US" sz="1900" kern="1200">
              <a:latin typeface="Arial" panose="020B0604020202020204" pitchFamily="34" charset="0"/>
              <a:cs typeface="Arial" panose="020B0604020202020204" pitchFamily="34" charset="0"/>
            </a:rPr>
            <a:t> to health and social care: Encourage senior citizens to maintain fulfilling habits while allowing for flexibility.</a:t>
          </a:r>
        </a:p>
      </dsp:txBody>
      <dsp:txXfrm>
        <a:off x="0" y="6436485"/>
        <a:ext cx="10000249" cy="2633400"/>
      </dsp:txXfrm>
    </dsp:sp>
    <dsp:sp modelId="{0E73737F-4432-48FF-9BAA-4985626A703E}">
      <dsp:nvSpPr>
        <dsp:cNvPr id="0" name=""/>
        <dsp:cNvSpPr/>
      </dsp:nvSpPr>
      <dsp:spPr>
        <a:xfrm>
          <a:off x="500012" y="6156045"/>
          <a:ext cx="7000174" cy="56088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Continuity Theory (1968)</a:t>
          </a:r>
          <a:endParaRPr lang="en-US" sz="1900" kern="1200">
            <a:latin typeface="Arial" panose="020B0604020202020204" pitchFamily="34" charset="0"/>
            <a:cs typeface="Arial" panose="020B0604020202020204" pitchFamily="34" charset="0"/>
          </a:endParaRPr>
        </a:p>
      </dsp:txBody>
      <dsp:txXfrm>
        <a:off x="527392" y="6183425"/>
        <a:ext cx="6945414" cy="506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5428E-195C-44DE-8CA4-0D6DBAA0EEDD}">
      <dsp:nvSpPr>
        <dsp:cNvPr id="0" name=""/>
        <dsp:cNvSpPr/>
      </dsp:nvSpPr>
      <dsp:spPr>
        <a:xfrm>
          <a:off x="0" y="4914585"/>
          <a:ext cx="3943350" cy="1613076"/>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lang="en-GB" sz="3100" b="1" kern="1200">
              <a:latin typeface="Arial" panose="020B0604020202020204" pitchFamily="34" charset="0"/>
              <a:cs typeface="Arial" panose="020B0604020202020204" pitchFamily="34" charset="0"/>
            </a:rPr>
            <a:t>Care Act (2014</a:t>
          </a:r>
          <a:r>
            <a:rPr lang="en-GB" sz="3100" kern="1200">
              <a:latin typeface="Arial" panose="020B0604020202020204" pitchFamily="34" charset="0"/>
              <a:cs typeface="Arial" panose="020B0604020202020204" pitchFamily="34" charset="0"/>
            </a:rPr>
            <a:t>)</a:t>
          </a:r>
        </a:p>
      </dsp:txBody>
      <dsp:txXfrm>
        <a:off x="0" y="4914585"/>
        <a:ext cx="3943350" cy="1613076"/>
      </dsp:txXfrm>
    </dsp:sp>
    <dsp:sp modelId="{7EDC2676-F870-4D0D-A198-C4B4D4029B24}">
      <dsp:nvSpPr>
        <dsp:cNvPr id="0" name=""/>
        <dsp:cNvSpPr/>
      </dsp:nvSpPr>
      <dsp:spPr>
        <a:xfrm>
          <a:off x="3943350" y="4914585"/>
          <a:ext cx="11830050" cy="1613076"/>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The capacity of local authorities to deliver quality care is restricted by underfunding.</a:t>
          </a:r>
        </a:p>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Different results for older people are caused by inconsistent support across regions.</a:t>
          </a:r>
          <a:endParaRPr lang="en-GB" sz="2300" kern="1200" dirty="0"/>
        </a:p>
      </dsp:txBody>
      <dsp:txXfrm>
        <a:off x="3943350" y="4914585"/>
        <a:ext cx="11830050" cy="1613076"/>
      </dsp:txXfrm>
    </dsp:sp>
    <dsp:sp modelId="{9F653B07-360B-4A77-B14B-4B77F3D3AF18}">
      <dsp:nvSpPr>
        <dsp:cNvPr id="0" name=""/>
        <dsp:cNvSpPr/>
      </dsp:nvSpPr>
      <dsp:spPr>
        <a:xfrm rot="10800000">
          <a:off x="0" y="2457869"/>
          <a:ext cx="3943350" cy="2480911"/>
        </a:xfrm>
        <a:prstGeom prst="upArrowCallout">
          <a:avLst>
            <a:gd name="adj1" fmla="val 5000"/>
            <a:gd name="adj2" fmla="val 10000"/>
            <a:gd name="adj3" fmla="val 15000"/>
            <a:gd name="adj4" fmla="val 64977"/>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kumimoji="0" lang="en-US" altLang="en-US" sz="3100" b="1" i="0" u="none" strike="noStrike" kern="1200" cap="none" normalizeH="0" baseline="0">
              <a:effectLst/>
              <a:latin typeface="Arial" panose="020B0604020202020204" pitchFamily="34" charset="0"/>
            </a:rPr>
            <a:t>The Equality Act of 2010 </a:t>
          </a:r>
          <a:endParaRPr lang="en-GB" sz="3100" b="1" kern="1200"/>
        </a:p>
      </dsp:txBody>
      <dsp:txXfrm rot="-10800000">
        <a:off x="0" y="2457869"/>
        <a:ext cx="3943350" cy="1612592"/>
      </dsp:txXfrm>
    </dsp:sp>
    <dsp:sp modelId="{FEA06026-AED6-443C-A20B-BC2901532EF7}">
      <dsp:nvSpPr>
        <dsp:cNvPr id="0" name=""/>
        <dsp:cNvSpPr/>
      </dsp:nvSpPr>
      <dsp:spPr>
        <a:xfrm>
          <a:off x="3943350" y="2457869"/>
          <a:ext cx="11830050" cy="1612592"/>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Challenging to show age discrimination, particularly in hiring.</a:t>
          </a:r>
          <a:endParaRPr lang="en-GB" sz="2300" kern="1200" dirty="0"/>
        </a:p>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 A lot of people don't know what their rights are or how to exercise them.</a:t>
          </a:r>
          <a:endParaRPr lang="en-GB" sz="2300" kern="1200" dirty="0"/>
        </a:p>
      </dsp:txBody>
      <dsp:txXfrm>
        <a:off x="3943350" y="2457869"/>
        <a:ext cx="11830050" cy="1612592"/>
      </dsp:txXfrm>
    </dsp:sp>
    <dsp:sp modelId="{AB55A69F-4EB7-4401-A18C-AFC631961965}">
      <dsp:nvSpPr>
        <dsp:cNvPr id="0" name=""/>
        <dsp:cNvSpPr/>
      </dsp:nvSpPr>
      <dsp:spPr>
        <a:xfrm rot="10800000">
          <a:off x="0" y="1154"/>
          <a:ext cx="3943350" cy="2480911"/>
        </a:xfrm>
        <a:prstGeom prst="upArrowCallout">
          <a:avLst>
            <a:gd name="adj1" fmla="val 5000"/>
            <a:gd name="adj2" fmla="val 10000"/>
            <a:gd name="adj3" fmla="val 15000"/>
            <a:gd name="adj4" fmla="val 64977"/>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lang="en-US" sz="3100" b="1" kern="1200">
              <a:latin typeface="Arial" panose="020B0604020202020204" pitchFamily="34" charset="0"/>
              <a:cs typeface="Arial" panose="020B0604020202020204" pitchFamily="34" charset="0"/>
            </a:rPr>
            <a:t>Health and Social Care Act (2012)</a:t>
          </a:r>
          <a:endParaRPr lang="en-GB" sz="3100" b="1" kern="1200">
            <a:latin typeface="Arial" panose="020B0604020202020204" pitchFamily="34" charset="0"/>
            <a:cs typeface="Arial" panose="020B0604020202020204" pitchFamily="34" charset="0"/>
          </a:endParaRPr>
        </a:p>
      </dsp:txBody>
      <dsp:txXfrm rot="-10800000">
        <a:off x="0" y="1154"/>
        <a:ext cx="3943350" cy="1612592"/>
      </dsp:txXfrm>
    </dsp:sp>
    <dsp:sp modelId="{350C0CB4-A5E9-4BD5-8874-BABE50D5A638}">
      <dsp:nvSpPr>
        <dsp:cNvPr id="0" name=""/>
        <dsp:cNvSpPr/>
      </dsp:nvSpPr>
      <dsp:spPr>
        <a:xfrm>
          <a:off x="3943350" y="1154"/>
          <a:ext cx="11830050" cy="1612592"/>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Font typeface="Arial" panose="020B0604020202020204" pitchFamily="34" charset="0"/>
            <a:buNone/>
          </a:pPr>
          <a:r>
            <a:rPr kumimoji="0" lang="en-US" altLang="en-US" sz="2300" b="0" i="0" u="none" strike="noStrike" kern="1200" cap="none" normalizeH="0" baseline="0" dirty="0">
              <a:effectLst/>
              <a:latin typeface="Arial" panose="020B0604020202020204" pitchFamily="34" charset="0"/>
            </a:rPr>
            <a:t>• Age-based beliefs may still lead to older persons being treated unfairly.</a:t>
          </a:r>
          <a:endParaRPr lang="en-GB" sz="2300" kern="1200" dirty="0"/>
        </a:p>
        <a:p>
          <a:pPr marL="0" lvl="0" indent="0" algn="l" defTabSz="1022350">
            <a:lnSpc>
              <a:spcPct val="90000"/>
            </a:lnSpc>
            <a:spcBef>
              <a:spcPct val="0"/>
            </a:spcBef>
            <a:spcAft>
              <a:spcPct val="35000"/>
            </a:spcAft>
            <a:buFont typeface="Arial" panose="020B0604020202020204" pitchFamily="34" charset="0"/>
            <a:buNone/>
          </a:pPr>
          <a:r>
            <a:rPr kumimoji="0" lang="en-US" altLang="en-US" sz="2300" b="0" i="0" u="none" strike="noStrike" kern="1200" cap="none" normalizeH="0" baseline="0" dirty="0">
              <a:effectLst/>
              <a:latin typeface="Arial" panose="020B0604020202020204" pitchFamily="34" charset="0"/>
            </a:rPr>
            <a:t>• Regional differences may exist in service implementation and accessibility.</a:t>
          </a:r>
        </a:p>
      </dsp:txBody>
      <dsp:txXfrm>
        <a:off x="3943350" y="1154"/>
        <a:ext cx="11830050" cy="16125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2535D-21D9-46A1-965E-B70275682536}">
      <dsp:nvSpPr>
        <dsp:cNvPr id="0" name=""/>
        <dsp:cNvSpPr/>
      </dsp:nvSpPr>
      <dsp:spPr>
        <a:xfrm>
          <a:off x="-9192271" y="-1215414"/>
          <a:ext cx="10934832" cy="10934832"/>
        </a:xfrm>
        <a:prstGeom prst="blockArc">
          <a:avLst>
            <a:gd name="adj1" fmla="val 18900000"/>
            <a:gd name="adj2" fmla="val 2700000"/>
            <a:gd name="adj3" fmla="val 198"/>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715170-9B97-4F28-B4BD-B99733ECD147}">
      <dsp:nvSpPr>
        <dsp:cNvPr id="0" name=""/>
        <dsp:cNvSpPr/>
      </dsp:nvSpPr>
      <dsp:spPr>
        <a:xfrm>
          <a:off x="911257" y="-4230"/>
          <a:ext cx="14171269" cy="2884636"/>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The National Health Service (NHS)</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Medical and Mental health care for older adults, including routine check ups, </a:t>
          </a:r>
          <a:r>
            <a:rPr lang="en-US" sz="1800" kern="1200" dirty="0" err="1">
              <a:solidFill>
                <a:schemeClr val="tx1"/>
              </a:solidFill>
              <a:latin typeface="Arial" panose="020B0604020202020204" pitchFamily="34" charset="0"/>
              <a:cs typeface="Arial" panose="020B0604020202020204" pitchFamily="34" charset="0"/>
            </a:rPr>
            <a:t>hospitalisation</a:t>
          </a:r>
          <a:r>
            <a:rPr lang="en-US" sz="1800" kern="1200" dirty="0">
              <a:solidFill>
                <a:schemeClr val="tx1"/>
              </a:solidFill>
              <a:latin typeface="Arial" panose="020B0604020202020204" pitchFamily="34" charset="0"/>
              <a:cs typeface="Arial" panose="020B0604020202020204" pitchFamily="34" charset="0"/>
            </a:rPr>
            <a:t>, rehabilitation, and specialist care (e.g., for dementia).</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Key Services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Hospital care for acute needs, surgeries, and recovery.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Primary care (GP services), including routine check-ups and prescriptions.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latin typeface="Arial" panose="020B0604020202020204" pitchFamily="34" charset="0"/>
              <a:cs typeface="Arial" panose="020B0604020202020204" pitchFamily="34" charset="0"/>
            </a:rPr>
            <a:t>Mental health support- Counselling and psychiatric care for older adults.</a:t>
          </a:r>
          <a:endParaRPr lang="en-GB" sz="1800" kern="1200" dirty="0">
            <a:latin typeface="Arial" panose="020B0604020202020204" pitchFamily="34" charset="0"/>
            <a:cs typeface="Arial" panose="020B0604020202020204" pitchFamily="34" charset="0"/>
          </a:endParaRPr>
        </a:p>
      </dsp:txBody>
      <dsp:txXfrm>
        <a:off x="911257" y="-4230"/>
        <a:ext cx="14171269" cy="2884636"/>
      </dsp:txXfrm>
    </dsp:sp>
    <dsp:sp modelId="{C3B4C2EA-90E3-40AE-AA68-AF17A11315A6}">
      <dsp:nvSpPr>
        <dsp:cNvPr id="0" name=""/>
        <dsp:cNvSpPr/>
      </dsp:nvSpPr>
      <dsp:spPr>
        <a:xfrm>
          <a:off x="129750" y="656580"/>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0A6D7E-6E7C-4BC0-BD2C-A3378147C02D}">
      <dsp:nvSpPr>
        <dsp:cNvPr id="0" name=""/>
        <dsp:cNvSpPr/>
      </dsp:nvSpPr>
      <dsp:spPr>
        <a:xfrm>
          <a:off x="1675640" y="2084213"/>
          <a:ext cx="13454380" cy="2459634"/>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Social Services </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Local councils provide social services to support the well-being of vulnerable adults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Home assistance (e.g., cleaning, meal preparation).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Personal care (e.g., bathing, dressing).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Assessments for care needs and eligibility for financial support.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Rehabilitation- help to return to life at home after leaving hospital </a:t>
          </a:r>
          <a:endParaRPr lang="en-GB" sz="1800" kern="1200" dirty="0">
            <a:solidFill>
              <a:schemeClr val="tx1"/>
            </a:solidFill>
            <a:latin typeface="Arial" panose="020B0604020202020204" pitchFamily="34" charset="0"/>
            <a:cs typeface="Arial" panose="020B0604020202020204" pitchFamily="34" charset="0"/>
          </a:endParaRPr>
        </a:p>
      </dsp:txBody>
      <dsp:txXfrm>
        <a:off x="1675640" y="2084213"/>
        <a:ext cx="13454380" cy="2459634"/>
      </dsp:txXfrm>
    </dsp:sp>
    <dsp:sp modelId="{2BDE204E-7D9C-4BC0-A943-22DD2D956CE5}">
      <dsp:nvSpPr>
        <dsp:cNvPr id="0" name=""/>
        <dsp:cNvSpPr/>
      </dsp:nvSpPr>
      <dsp:spPr>
        <a:xfrm>
          <a:off x="846639" y="2532523"/>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90F308-F218-465F-ABE6-C029CA0CB932}">
      <dsp:nvSpPr>
        <dsp:cNvPr id="0" name=""/>
        <dsp:cNvSpPr/>
      </dsp:nvSpPr>
      <dsp:spPr>
        <a:xfrm>
          <a:off x="1668106" y="4076050"/>
          <a:ext cx="13454380" cy="21676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Charitable and Third Sector </a:t>
          </a:r>
          <a:r>
            <a:rPr lang="en-US" sz="2800" b="1" kern="1200" dirty="0" err="1">
              <a:solidFill>
                <a:schemeClr val="tx1"/>
              </a:solidFill>
              <a:latin typeface="Arial" panose="020B0604020202020204" pitchFamily="34" charset="0"/>
              <a:cs typeface="Arial" panose="020B0604020202020204" pitchFamily="34" charset="0"/>
            </a:rPr>
            <a:t>Organisations</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Age UK, The Silver Line, Hourglass, </a:t>
          </a:r>
          <a:r>
            <a:rPr lang="en-GB" sz="1800" kern="1200" dirty="0">
              <a:solidFill>
                <a:schemeClr val="tx1"/>
              </a:solidFill>
              <a:latin typeface="Arial" panose="020B0604020202020204" pitchFamily="34" charset="0"/>
              <a:cs typeface="Arial" panose="020B0604020202020204" pitchFamily="34" charset="0"/>
            </a:rPr>
            <a:t>Alzheimer's Society.</a:t>
          </a:r>
        </a:p>
        <a:p>
          <a:pPr marL="171450" lvl="1" indent="-171450" algn="l" defTabSz="800100">
            <a:lnSpc>
              <a:spcPct val="15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Many charities work directly with older adults to prevent isolation and identify signs of abuse, referring cases to relevant authorities as needed</a:t>
          </a:r>
          <a:endParaRPr lang="en-GB" sz="1800" kern="1200" dirty="0">
            <a:solidFill>
              <a:schemeClr val="tx1"/>
            </a:solidFill>
            <a:latin typeface="Arial" panose="020B0604020202020204" pitchFamily="34" charset="0"/>
            <a:cs typeface="Arial" panose="020B0604020202020204" pitchFamily="34" charset="0"/>
          </a:endParaRPr>
        </a:p>
      </dsp:txBody>
      <dsp:txXfrm>
        <a:off x="1668106" y="4076050"/>
        <a:ext cx="13454380" cy="2167650"/>
      </dsp:txXfrm>
    </dsp:sp>
    <dsp:sp modelId="{B32B92E1-978B-498B-8195-33DCC94F9FA2}">
      <dsp:nvSpPr>
        <dsp:cNvPr id="0" name=""/>
        <dsp:cNvSpPr/>
      </dsp:nvSpPr>
      <dsp:spPr>
        <a:xfrm>
          <a:off x="846639" y="4408465"/>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13B9E7-6DAB-41FF-8C43-503C5F812655}">
      <dsp:nvSpPr>
        <dsp:cNvPr id="0" name=""/>
        <dsp:cNvSpPr/>
      </dsp:nvSpPr>
      <dsp:spPr>
        <a:xfrm>
          <a:off x="911257" y="6029230"/>
          <a:ext cx="14171269" cy="207336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ctr" anchorCtr="0">
          <a:noAutofit/>
        </a:bodyPr>
        <a:lstStyle/>
        <a:p>
          <a:pPr marL="0" lvl="0" indent="0" algn="ctr" defTabSz="1244600">
            <a:lnSpc>
              <a:spcPct val="90000"/>
            </a:lnSpc>
            <a:spcBef>
              <a:spcPct val="0"/>
            </a:spcBef>
            <a:spcAft>
              <a:spcPct val="35000"/>
            </a:spcAft>
            <a:buNone/>
          </a:pPr>
          <a:r>
            <a:rPr kumimoji="0" lang="en-US" altLang="en-US" sz="2800" b="1" i="0" u="none" strike="noStrike" kern="1200" cap="none" normalizeH="0" baseline="0" dirty="0">
              <a:ln>
                <a:noFill/>
              </a:ln>
              <a:solidFill>
                <a:schemeClr val="tx1"/>
              </a:solidFill>
              <a:effectLst/>
              <a:latin typeface="Arial" panose="020B0604020202020204" pitchFamily="34" charset="0"/>
            </a:rPr>
            <a:t>Community Services</a:t>
          </a:r>
        </a:p>
        <a:p>
          <a:pPr marL="0" lvl="0" indent="0" algn="l" defTabSz="1244600">
            <a:lnSpc>
              <a:spcPct val="90000"/>
            </a:lnSpc>
            <a:spcBef>
              <a:spcPct val="0"/>
            </a:spcBef>
            <a:spcAft>
              <a:spcPct val="35000"/>
            </a:spcAft>
            <a:buNone/>
          </a:pPr>
          <a:r>
            <a:rPr kumimoji="0" lang="en-US" altLang="en-US" sz="2000" b="0" i="0" u="none" strike="noStrike" kern="1200" cap="none" normalizeH="0" baseline="0" dirty="0">
              <a:ln>
                <a:noFill/>
              </a:ln>
              <a:solidFill>
                <a:schemeClr val="tx1"/>
              </a:solidFill>
              <a:effectLst/>
              <a:latin typeface="Arial" panose="020B0604020202020204" pitchFamily="34" charset="0"/>
            </a:rPr>
            <a:t>Libraries, senior clubs, and community centers in the area. These resources give senior citizens the chance to </a:t>
          </a:r>
          <a:r>
            <a:rPr kumimoji="0" lang="en-US" altLang="en-US" sz="2000" b="0" i="0" u="none" strike="noStrike" kern="1200" cap="none" normalizeH="0" baseline="0" dirty="0" err="1">
              <a:ln>
                <a:noFill/>
              </a:ln>
              <a:solidFill>
                <a:schemeClr val="tx1"/>
              </a:solidFill>
              <a:effectLst/>
              <a:latin typeface="Arial" panose="020B0604020202020204" pitchFamily="34" charset="0"/>
            </a:rPr>
            <a:t>socialise</a:t>
          </a:r>
          <a:r>
            <a:rPr kumimoji="0" lang="en-US" altLang="en-US" sz="2000" b="0" i="0" u="none" strike="noStrike" kern="1200" cap="none" normalizeH="0" baseline="0" dirty="0">
              <a:ln>
                <a:noFill/>
              </a:ln>
              <a:solidFill>
                <a:schemeClr val="tx1"/>
              </a:solidFill>
              <a:effectLst/>
              <a:latin typeface="Arial" panose="020B0604020202020204" pitchFamily="34" charset="0"/>
            </a:rPr>
            <a:t>, engage in physical activity, and occasionally participate in health and safety education programs. </a:t>
          </a:r>
          <a:br>
            <a:rPr kumimoji="0" lang="en-US" altLang="en-US" sz="2000" b="0" i="0" u="none" strike="noStrike" kern="1200" cap="none" normalizeH="0" baseline="0" dirty="0">
              <a:ln>
                <a:noFill/>
              </a:ln>
              <a:solidFill>
                <a:schemeClr val="tx1"/>
              </a:solidFill>
              <a:effectLst/>
              <a:latin typeface="Arial" panose="020B0604020202020204" pitchFamily="34" charset="0"/>
            </a:rPr>
          </a:br>
          <a:r>
            <a:rPr kumimoji="0" lang="en-US" altLang="en-US" sz="2000" b="0" i="0" u="none" strike="noStrike" kern="1200" cap="none" normalizeH="0" baseline="0" dirty="0">
              <a:ln>
                <a:noFill/>
              </a:ln>
              <a:solidFill>
                <a:schemeClr val="tx1"/>
              </a:solidFill>
              <a:effectLst/>
              <a:latin typeface="Arial" panose="020B0604020202020204" pitchFamily="34" charset="0"/>
            </a:rPr>
            <a:t>promotes social interaction, which lessens loneliness. </a:t>
          </a:r>
        </a:p>
        <a:p>
          <a:pPr marL="0" lvl="0" indent="0" algn="l" defTabSz="1244600">
            <a:lnSpc>
              <a:spcPct val="90000"/>
            </a:lnSpc>
            <a:spcBef>
              <a:spcPct val="0"/>
            </a:spcBef>
            <a:spcAft>
              <a:spcPct val="35000"/>
            </a:spcAft>
            <a:buNone/>
          </a:pPr>
          <a:r>
            <a:rPr kumimoji="0" lang="en-US" altLang="en-US" sz="2000" b="0" i="0" u="none" strike="noStrike" kern="1200" cap="none" normalizeH="0" baseline="0" dirty="0">
              <a:ln>
                <a:noFill/>
              </a:ln>
              <a:solidFill>
                <a:schemeClr val="tx1"/>
              </a:solidFill>
              <a:effectLst/>
              <a:latin typeface="Arial" panose="020B0604020202020204" pitchFamily="34" charset="0"/>
            </a:rPr>
            <a:t>Local Authority services like  Domiciliary care, or home care services Residential care etc.</a:t>
          </a:r>
        </a:p>
      </dsp:txBody>
      <dsp:txXfrm>
        <a:off x="911257" y="6029230"/>
        <a:ext cx="14171269" cy="2073369"/>
      </dsp:txXfrm>
    </dsp:sp>
    <dsp:sp modelId="{46034F60-4637-4643-B845-D4B2C62C119B}">
      <dsp:nvSpPr>
        <dsp:cNvPr id="0" name=""/>
        <dsp:cNvSpPr/>
      </dsp:nvSpPr>
      <dsp:spPr>
        <a:xfrm>
          <a:off x="129750" y="6284408"/>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D3530-FE09-4F8A-99DB-B119330AB6DE}">
      <dsp:nvSpPr>
        <dsp:cNvPr id="0" name=""/>
        <dsp:cNvSpPr/>
      </dsp:nvSpPr>
      <dsp:spPr>
        <a:xfrm rot="5400000">
          <a:off x="-463890" y="471076"/>
          <a:ext cx="3092601" cy="2164821"/>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Arial" panose="020B0604020202020204" pitchFamily="34" charset="0"/>
              <a:cs typeface="Arial" panose="020B0604020202020204" pitchFamily="34" charset="0"/>
            </a:rPr>
            <a:t>Benefits</a:t>
          </a:r>
          <a:endParaRPr lang="en-GB" sz="3100" b="1" kern="1200" dirty="0">
            <a:solidFill>
              <a:schemeClr val="tx1"/>
            </a:solidFill>
            <a:latin typeface="Arial" panose="020B0604020202020204" pitchFamily="34" charset="0"/>
            <a:cs typeface="Arial" panose="020B0604020202020204" pitchFamily="34" charset="0"/>
          </a:endParaRPr>
        </a:p>
      </dsp:txBody>
      <dsp:txXfrm rot="-5400000">
        <a:off x="1" y="1089597"/>
        <a:ext cx="2164821" cy="927780"/>
      </dsp:txXfrm>
    </dsp:sp>
    <dsp:sp modelId="{811DE358-5D4A-4322-B735-154FFDC83443}">
      <dsp:nvSpPr>
        <dsp:cNvPr id="0" name=""/>
        <dsp:cNvSpPr/>
      </dsp:nvSpPr>
      <dsp:spPr>
        <a:xfrm rot="5400000">
          <a:off x="5678015" y="-3506007"/>
          <a:ext cx="2010191" cy="9036578"/>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US" sz="2400" kern="1200" dirty="0">
              <a:latin typeface="Arial" panose="020B0604020202020204" pitchFamily="34" charset="0"/>
              <a:cs typeface="Arial" panose="020B0604020202020204" pitchFamily="34" charset="0"/>
            </a:rPr>
            <a:t>Real-time, objective data to support clinical decision-making</a:t>
          </a:r>
          <a:endParaRPr lang="en-GB"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Reducing missed diagnoses</a:t>
          </a:r>
        </a:p>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Enhance the accuracy and efficiency of pain assessment</a:t>
          </a:r>
          <a:endParaRPr lang="en-GB"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Cost Saving</a:t>
          </a:r>
          <a:endParaRPr lang="en-GB" sz="2400" kern="1200" dirty="0">
            <a:latin typeface="Arial" panose="020B0604020202020204" pitchFamily="34" charset="0"/>
            <a:cs typeface="Arial" panose="020B0604020202020204" pitchFamily="34" charset="0"/>
          </a:endParaRPr>
        </a:p>
      </dsp:txBody>
      <dsp:txXfrm rot="-5400000">
        <a:off x="2164822" y="105315"/>
        <a:ext cx="8938449" cy="1813933"/>
      </dsp:txXfrm>
    </dsp:sp>
    <dsp:sp modelId="{7E09E861-87BD-49E3-86E8-01EC6FF3866E}">
      <dsp:nvSpPr>
        <dsp:cNvPr id="0" name=""/>
        <dsp:cNvSpPr/>
      </dsp:nvSpPr>
      <dsp:spPr>
        <a:xfrm rot="5400000">
          <a:off x="-463890" y="3283297"/>
          <a:ext cx="3092601" cy="2164821"/>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Arial" panose="020B0604020202020204" pitchFamily="34" charset="0"/>
              <a:cs typeface="Arial" panose="020B0604020202020204" pitchFamily="34" charset="0"/>
            </a:rPr>
            <a:t>Challenges</a:t>
          </a:r>
          <a:endParaRPr lang="en-GB" sz="3100" b="1" kern="1200" dirty="0">
            <a:solidFill>
              <a:schemeClr val="tx1"/>
            </a:solidFill>
            <a:latin typeface="Arial" panose="020B0604020202020204" pitchFamily="34" charset="0"/>
            <a:cs typeface="Arial" panose="020B0604020202020204" pitchFamily="34" charset="0"/>
          </a:endParaRPr>
        </a:p>
      </dsp:txBody>
      <dsp:txXfrm rot="-5400000">
        <a:off x="1" y="3901818"/>
        <a:ext cx="2164821" cy="927780"/>
      </dsp:txXfrm>
    </dsp:sp>
    <dsp:sp modelId="{650ED268-D4CF-4F89-BE68-1367015340BB}">
      <dsp:nvSpPr>
        <dsp:cNvPr id="0" name=""/>
        <dsp:cNvSpPr/>
      </dsp:nvSpPr>
      <dsp:spPr>
        <a:xfrm rot="5400000">
          <a:off x="5509832" y="-516982"/>
          <a:ext cx="2346556" cy="9036578"/>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Resistance to Change</a:t>
          </a:r>
          <a:endParaRPr lang="en-GB" sz="2400" kern="1200" dirty="0"/>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Privacy Concerns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High Initial Cost</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Cognitive Barriers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Missed Symptoms </a:t>
          </a:r>
        </a:p>
      </dsp:txBody>
      <dsp:txXfrm rot="-5400000">
        <a:off x="2164822" y="2942577"/>
        <a:ext cx="8922029" cy="211745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0D708-38FA-4A7C-8715-FD3073570AA9}"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C6B05-F1FD-48A6-8367-9C0981B70885}" type="slidenum">
              <a:rPr lang="en-GB" smtClean="0"/>
              <a:t>‹#›</a:t>
            </a:fld>
            <a:endParaRPr lang="en-GB"/>
          </a:p>
        </p:txBody>
      </p:sp>
    </p:spTree>
    <p:extLst>
      <p:ext uri="{BB962C8B-B14F-4D97-AF65-F5344CB8AC3E}">
        <p14:creationId xmlns:p14="http://schemas.microsoft.com/office/powerpoint/2010/main" val="1290692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7</a:t>
            </a:fld>
            <a:endParaRPr lang="en-GB"/>
          </a:p>
        </p:txBody>
      </p:sp>
    </p:spTree>
    <p:extLst>
      <p:ext uri="{BB962C8B-B14F-4D97-AF65-F5344CB8AC3E}">
        <p14:creationId xmlns:p14="http://schemas.microsoft.com/office/powerpoint/2010/main" val="374431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great deal of patient data may be swiftly </a:t>
            </a:r>
            <a:r>
              <a:rPr lang="en-US" dirty="0" err="1"/>
              <a:t>analysed</a:t>
            </a:r>
            <a:r>
              <a:rPr lang="en-US" dirty="0"/>
              <a:t> by AI algorithms to forecast health, spot risks, and create </a:t>
            </a:r>
            <a:r>
              <a:rPr lang="en-US" dirty="0" err="1"/>
              <a:t>individualised</a:t>
            </a:r>
            <a:r>
              <a:rPr lang="en-US" dirty="0"/>
              <a:t> treatment plans. AI, for instance, can assist in detecting early indicators of diseases like dementia or heart disease, resulting in far earlier diagnosis and treatment strategies.</a:t>
            </a:r>
            <a:br>
              <a:rPr lang="en-US" dirty="0"/>
            </a:br>
            <a:r>
              <a:rPr lang="en-US" dirty="0"/>
              <a:t>Many assisted living facilities are testing virtual reality (VR) equipment to give residents immersive experiences that combat feelings of boredom or loneliness. Video calling has remained popular as a way to lessen loneliness and give access to mental health help, and it became a standard option for people with limited visitation to stay in touch with their families during the COVID-19 pandemic.</a:t>
            </a:r>
          </a:p>
          <a:p>
            <a:r>
              <a:rPr lang="en-US" altLang="en-US" sz="1200" dirty="0">
                <a:latin typeface="Arial" panose="020B0604020202020204" pitchFamily="34" charset="0"/>
              </a:rPr>
              <a:t>Real-time access to resident information by carers using </a:t>
            </a:r>
            <a:r>
              <a:rPr lang="en-US" altLang="en-US" sz="1200" b="1" dirty="0">
                <a:latin typeface="Arial" panose="020B0604020202020204" pitchFamily="34" charset="0"/>
              </a:rPr>
              <a:t>Electronic Health Records (EHR) systems </a:t>
            </a:r>
            <a:r>
              <a:rPr lang="en-US" altLang="en-US" sz="1200" dirty="0">
                <a:latin typeface="Arial" panose="020B0604020202020204" pitchFamily="34" charset="0"/>
              </a:rPr>
              <a:t>improves staff coordination and communication</a:t>
            </a:r>
          </a:p>
          <a:p>
            <a:r>
              <a:rPr lang="en-US" altLang="en-US" sz="1200" dirty="0">
                <a:latin typeface="Arial" panose="020B0604020202020204" pitchFamily="34" charset="0"/>
              </a:rPr>
              <a:t>Care facilities are able to continuously monitor the health and activity levels of its residents thanks to resident monitoring technologies including wearable technology, smart sensors, and fall detection systems.</a:t>
            </a:r>
            <a:br>
              <a:rPr lang="en-US" altLang="en-US" sz="1200" dirty="0">
                <a:latin typeface="Arial" panose="020B0604020202020204" pitchFamily="34" charset="0"/>
              </a:rPr>
            </a:br>
            <a:r>
              <a:rPr lang="en-US" altLang="en-US" sz="1200" dirty="0">
                <a:latin typeface="Arial" panose="020B0604020202020204" pitchFamily="34" charset="0"/>
              </a:rPr>
              <a:t>A comfortable living space can be created by </a:t>
            </a:r>
            <a:r>
              <a:rPr lang="en-US" altLang="en-US" sz="1200" dirty="0" err="1">
                <a:latin typeface="Arial" panose="020B0604020202020204" pitchFamily="34" charset="0"/>
              </a:rPr>
              <a:t>customising</a:t>
            </a:r>
            <a:r>
              <a:rPr lang="en-US" altLang="en-US" sz="1200" dirty="0">
                <a:latin typeface="Arial" panose="020B0604020202020204" pitchFamily="34" charset="0"/>
              </a:rPr>
              <a:t> gadgets like voice-activated assistants, temperature controls, and smart lights. These devices can be set up to remind residents of social events, daily chores, or medication schedules.</a:t>
            </a:r>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12</a:t>
            </a:fld>
            <a:endParaRPr lang="en-GB"/>
          </a:p>
        </p:txBody>
      </p:sp>
    </p:spTree>
    <p:extLst>
      <p:ext uri="{BB962C8B-B14F-4D97-AF65-F5344CB8AC3E}">
        <p14:creationId xmlns:p14="http://schemas.microsoft.com/office/powerpoint/2010/main" val="3027724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PainChek</a:t>
            </a:r>
            <a:r>
              <a:rPr lang="en-US" dirty="0"/>
              <a:t>®. Its AI facial recognition technology allows care providers to more accurately identify and monitor pain. This helps to establish the difference between genuine resident pain and non-pain related </a:t>
            </a:r>
            <a:r>
              <a:rPr lang="en-US" dirty="0" err="1"/>
              <a:t>behavioural</a:t>
            </a:r>
            <a:r>
              <a:rPr lang="en-US" dirty="0"/>
              <a:t> issues. Significantly, </a:t>
            </a:r>
            <a:r>
              <a:rPr lang="en-US" dirty="0" err="1"/>
              <a:t>PainChek</a:t>
            </a:r>
            <a:r>
              <a:rPr lang="en-US" dirty="0"/>
              <a:t>® assists in equally accurate levels of treatment.</a:t>
            </a:r>
          </a:p>
          <a:p>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13</a:t>
            </a:fld>
            <a:endParaRPr lang="en-GB"/>
          </a:p>
        </p:txBody>
      </p:sp>
    </p:spTree>
    <p:extLst>
      <p:ext uri="{BB962C8B-B14F-4D97-AF65-F5344CB8AC3E}">
        <p14:creationId xmlns:p14="http://schemas.microsoft.com/office/powerpoint/2010/main" val="345953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Layout" Target="../diagrams/layout6.xml"/><Relationship Id="rId7" Type="http://schemas.openxmlformats.org/officeDocument/2006/relationships/image" Target="../media/image5.pn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10" Type="http://schemas.openxmlformats.org/officeDocument/2006/relationships/image" Target="../media/image8.png"/><Relationship Id="rId4" Type="http://schemas.openxmlformats.org/officeDocument/2006/relationships/diagramQuickStyle" Target="../diagrams/quickStyle6.xml"/><Relationship Id="rId9"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open.library.okstate.edu/successfulaging/chapter/chapter-2-life-course" TargetMode="External"/><Relationship Id="rId13" Type="http://schemas.openxmlformats.org/officeDocument/2006/relationships/hyperlink" Target="https://ecerttraining.co.uk/resources/technology-upgrades-for-modern-care-homes/" TargetMode="External"/><Relationship Id="rId18" Type="http://schemas.openxmlformats.org/officeDocument/2006/relationships/hyperlink" Target="https://service-manual.nhs.uk/content/inclusive-content/age" TargetMode="External"/><Relationship Id="rId26" Type="http://schemas.openxmlformats.org/officeDocument/2006/relationships/hyperlink" Target="https://www.southwestlondon.icb.nhs.uk/news/how-digital-improvements-are-transforming-the-experience-of-care-home-residents/" TargetMode="External"/><Relationship Id="rId3" Type="http://schemas.openxmlformats.org/officeDocument/2006/relationships/hyperlink" Target="https://www.ageuk.org.uk/siteassets/documents/policy-positions/care-and-support/ppp_care_homes.pdf" TargetMode="External"/><Relationship Id="rId21" Type="http://schemas.openxmlformats.org/officeDocument/2006/relationships/hyperlink" Target="https://www.youtube.com/watch?v=OzNcoENNsxQ" TargetMode="External"/><Relationship Id="rId7" Type="http://schemas.openxmlformats.org/officeDocument/2006/relationships/hyperlink" Target="https://www.carehome.co.uk/advice/care-home-stats-number-of-settings-population-workforce" TargetMode="External"/><Relationship Id="rId12" Type="http://schemas.openxmlformats.org/officeDocument/2006/relationships/hyperlink" Target="https://www.gov.uk/government/publications/dementia-applying-all-our-health/dementia-applying-all-our-health" TargetMode="External"/><Relationship Id="rId17" Type="http://schemas.openxmlformats.org/officeDocument/2006/relationships/hyperlink" Target="https://www.nhs.uk/social-care-and-support/care-services-equipment-and-care-homes/care-homes/" TargetMode="External"/><Relationship Id="rId25" Type="http://schemas.openxmlformats.org/officeDocument/2006/relationships/hyperlink" Target="https://post.parliament.uk/healthy-ageing-and-care-for-older-populations/#_edn10" TargetMode="External"/><Relationship Id="rId2" Type="http://schemas.openxmlformats.org/officeDocument/2006/relationships/hyperlink" Target="https://www.ageuk.org.uk/information-advice/work-learning/discrimination-rights/ageism/" TargetMode="External"/><Relationship Id="rId16" Type="http://schemas.openxmlformats.org/officeDocument/2006/relationships/hyperlink" Target="https://doi.org/10.3390/healthcare14020149" TargetMode="External"/><Relationship Id="rId20" Type="http://schemas.openxmlformats.org/officeDocument/2006/relationships/hyperlink" Target="https://www.nice.org.uk/guidance/ng22/evidence/full-guideline-552742669" TargetMode="External"/><Relationship Id="rId29" Type="http://schemas.openxmlformats.org/officeDocument/2006/relationships/hyperlink" Target="https://cpdonline.co.uk/knowledge-base/care/assistive-technology/" TargetMode="External"/><Relationship Id="rId1" Type="http://schemas.openxmlformats.org/officeDocument/2006/relationships/slideLayout" Target="../slideLayouts/slideLayout7.xml"/><Relationship Id="rId6" Type="http://schemas.openxmlformats.org/officeDocument/2006/relationships/hyperlink" Target="https://www.alzheimersresearchuk.org/news/what-does-the-nhs-10-year-plan-mean-for-dementia/" TargetMode="External"/><Relationship Id="rId11" Type="http://schemas.openxmlformats.org/officeDocument/2006/relationships/hyperlink" Target="https://ageing-better.org.uk/our-ageing-population-state-ageing-2023-4" TargetMode="External"/><Relationship Id="rId24" Type="http://schemas.openxmlformats.org/officeDocument/2006/relationships/hyperlink" Target="https://www.ageuk.org.uk/siteassets/documents/reports-and-publications/reports-and-briefings/health--wellbeing/age-uk-briefing-state-of-health-and-care-july-2023-abridged-version.pdf" TargetMode="External"/><Relationship Id="rId5" Type="http://schemas.openxmlformats.org/officeDocument/2006/relationships/hyperlink" Target="https://doi.org/10.1111/bjso.12061" TargetMode="External"/><Relationship Id="rId15" Type="http://schemas.openxmlformats.org/officeDocument/2006/relationships/hyperlink" Target="https://doi.org/10.1038/d41586-024-03936-8" TargetMode="External"/><Relationship Id="rId23" Type="http://schemas.openxmlformats.org/officeDocument/2006/relationships/hyperlink" Target="https://murrayphn.org.au/focus-areas/healthy-ageing-and-aged-care/" TargetMode="External"/><Relationship Id="rId28" Type="http://schemas.openxmlformats.org/officeDocument/2006/relationships/hyperlink" Target="https://www.youtube.com/watch?v=_-rc_ujunvQ" TargetMode="External"/><Relationship Id="rId10" Type="http://schemas.openxmlformats.org/officeDocument/2006/relationships/hyperlink" Target="https://www.careuk.com/" TargetMode="External"/><Relationship Id="rId19" Type="http://schemas.openxmlformats.org/officeDocument/2006/relationships/hyperlink" Target="https://www.england.nhs.uk/mental-health/adults/older-people/" TargetMode="External"/><Relationship Id="rId4" Type="http://schemas.openxmlformats.org/officeDocument/2006/relationships/hyperlink" Target="https://bhasvicbtechscyr2.wordpress.com/wp-content/uploads/2014/03/biological-and-social-theories-of-ageing.pdf" TargetMode="External"/><Relationship Id="rId9" Type="http://schemas.openxmlformats.org/officeDocument/2006/relationships/hyperlink" Target="https://audracare.co.uk/articles/best-ai-care-home-software/" TargetMode="External"/><Relationship Id="rId14" Type="http://schemas.openxmlformats.org/officeDocument/2006/relationships/hyperlink" Target="https://doi.org/10.1016/j.maturitas.2015.05.002" TargetMode="External"/><Relationship Id="rId22" Type="http://schemas.openxmlformats.org/officeDocument/2006/relationships/hyperlink" Target="https://www.ons.gov.uk/peoplepopulationandcommunity/birthsdeathsandmarriages/ageing/articles/livinglongerhowourpopulationischangingandwhyitmatters/2018-08-13" TargetMode="External"/><Relationship Id="rId27" Type="http://schemas.openxmlformats.org/officeDocument/2006/relationships/hyperlink" Target="https://doi.org/10.1093/oxfordhb/9780199746521.001.0001" TargetMode="External"/><Relationship Id="rId30"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219200" y="3393416"/>
            <a:ext cx="10363200" cy="0"/>
          </a:xfrm>
          <a:prstGeom prst="line">
            <a:avLst/>
          </a:prstGeom>
          <a:ln w="19050" cap="flat">
            <a:solidFill>
              <a:srgbClr val="424242"/>
            </a:solidFill>
            <a:prstDash val="solid"/>
            <a:headEnd type="none" w="sm" len="sm"/>
            <a:tailEnd type="none" w="sm" len="sm"/>
          </a:ln>
        </p:spPr>
        <p:txBody>
          <a:bodyPr/>
          <a:lstStyle/>
          <a:p>
            <a:endParaRPr lang="en-GB"/>
          </a:p>
        </p:txBody>
      </p:sp>
      <p:sp>
        <p:nvSpPr>
          <p:cNvPr id="5" name="AutoShape 5"/>
          <p:cNvSpPr/>
          <p:nvPr/>
        </p:nvSpPr>
        <p:spPr>
          <a:xfrm flipV="1">
            <a:off x="914400" y="-2"/>
            <a:ext cx="76200" cy="10286995"/>
          </a:xfrm>
          <a:prstGeom prst="line">
            <a:avLst/>
          </a:prstGeom>
          <a:ln w="76200" cap="flat">
            <a:gradFill>
              <a:gsLst>
                <a:gs pos="0">
                  <a:srgbClr val="424242">
                    <a:alpha val="100000"/>
                  </a:srgbClr>
                </a:gs>
                <a:gs pos="25000">
                  <a:srgbClr val="9B9B9B">
                    <a:alpha val="100000"/>
                  </a:srgbClr>
                </a:gs>
                <a:gs pos="50000">
                  <a:srgbClr val="424242">
                    <a:alpha val="100000"/>
                  </a:srgbClr>
                </a:gs>
                <a:gs pos="75000">
                  <a:srgbClr val="9B9B9B">
                    <a:alpha val="100000"/>
                  </a:srgbClr>
                </a:gs>
                <a:gs pos="100000">
                  <a:srgbClr val="424242">
                    <a:alpha val="100000"/>
                  </a:srgbClr>
                </a:gs>
              </a:gsLst>
              <a:lin ang="2700000"/>
            </a:gradFill>
            <a:prstDash val="solid"/>
            <a:headEnd type="none" w="sm" len="sm"/>
            <a:tailEnd type="none" w="sm" len="sm"/>
          </a:ln>
        </p:spPr>
        <p:txBody>
          <a:bodyPr/>
          <a:lstStyle/>
          <a:p>
            <a:endParaRPr lang="en-GB"/>
          </a:p>
        </p:txBody>
      </p:sp>
      <p:sp>
        <p:nvSpPr>
          <p:cNvPr id="16" name="TextBox 15">
            <a:extLst>
              <a:ext uri="{FF2B5EF4-FFF2-40B4-BE49-F238E27FC236}">
                <a16:creationId xmlns:a16="http://schemas.microsoft.com/office/drawing/2014/main" id="{DE558837-7F7C-A719-6F6F-910D829E3DFE}"/>
              </a:ext>
            </a:extLst>
          </p:cNvPr>
          <p:cNvSpPr txBox="1"/>
          <p:nvPr/>
        </p:nvSpPr>
        <p:spPr>
          <a:xfrm>
            <a:off x="1219200" y="5066837"/>
            <a:ext cx="9144000" cy="2239844"/>
          </a:xfrm>
          <a:prstGeom prst="rect">
            <a:avLst/>
          </a:prstGeom>
          <a:noFill/>
        </p:spPr>
        <p:txBody>
          <a:bodyPr wrap="square">
            <a:spAutoFit/>
          </a:bodyPr>
          <a:lstStyle/>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Student Name: </a:t>
            </a:r>
            <a:r>
              <a:rPr lang="en-GB" sz="2400" b="1" dirty="0">
                <a:latin typeface="Arial" panose="020B0604020202020204" pitchFamily="34" charset="0"/>
                <a:ea typeface="Calibri" panose="020F0502020204030204" pitchFamily="34" charset="0"/>
                <a:cs typeface="Arial" panose="020B0604020202020204" pitchFamily="34" charset="0"/>
              </a:rPr>
              <a:t>Patrisha </a:t>
            </a:r>
            <a:r>
              <a:rPr lang="en-GB" sz="2400" b="1" dirty="0" err="1">
                <a:latin typeface="Arial" panose="020B0604020202020204" pitchFamily="34" charset="0"/>
                <a:ea typeface="Calibri" panose="020F0502020204030204" pitchFamily="34" charset="0"/>
                <a:cs typeface="Arial" panose="020B0604020202020204" pitchFamily="34" charset="0"/>
              </a:rPr>
              <a:t>Devollaj</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Student ID: </a:t>
            </a:r>
            <a:r>
              <a:rPr lang="en-GB" sz="2400" b="1" dirty="0">
                <a:latin typeface="Arial" panose="020B0604020202020204" pitchFamily="34" charset="0"/>
                <a:ea typeface="Calibri" panose="020F0502020204030204" pitchFamily="34" charset="0"/>
                <a:cs typeface="Arial" panose="020B0604020202020204" pitchFamily="34" charset="0"/>
              </a:rPr>
              <a:t>2223485</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Module Title</a:t>
            </a:r>
            <a:r>
              <a:rPr lang="en-GB" sz="2400" b="1" dirty="0">
                <a:latin typeface="Arial" panose="020B0604020202020204" pitchFamily="34" charset="0"/>
                <a:ea typeface="Calibri" panose="020F0502020204030204" pitchFamily="34" charset="0"/>
                <a:cs typeface="Arial" panose="020B0604020202020204" pitchFamily="34" charset="0"/>
              </a:rPr>
              <a:t>: Empowering the Older Person</a:t>
            </a:r>
            <a:r>
              <a:rPr lang="en-GB" sz="2400" b="1" dirty="0">
                <a:effectLst/>
                <a:latin typeface="Arial" panose="020B0604020202020204" pitchFamily="34" charset="0"/>
                <a:ea typeface="Calibri" panose="020F0502020204030204" pitchFamily="34" charset="0"/>
                <a:cs typeface="Arial" panose="020B0604020202020204" pitchFamily="34" charset="0"/>
              </a:rPr>
              <a:t> </a:t>
            </a:r>
          </a:p>
          <a:p>
            <a:pPr marR="0" lvl="0">
              <a:lnSpc>
                <a:spcPct val="150000"/>
              </a:lnSpc>
            </a:pPr>
            <a:r>
              <a:rPr lang="en-GB" sz="2400" b="1" dirty="0">
                <a:latin typeface="Arial" panose="020B0604020202020204" pitchFamily="34" charset="0"/>
                <a:ea typeface="Calibri" panose="020F0502020204030204" pitchFamily="34" charset="0"/>
                <a:cs typeface="Arial" panose="020B0604020202020204" pitchFamily="34" charset="0"/>
              </a:rPr>
              <a:t>Module</a:t>
            </a:r>
            <a:r>
              <a:rPr lang="en-GB" sz="2400" b="1" dirty="0">
                <a:effectLst/>
                <a:latin typeface="Arial" panose="020B0604020202020204" pitchFamily="34" charset="0"/>
                <a:ea typeface="Calibri" panose="020F0502020204030204" pitchFamily="34" charset="0"/>
                <a:cs typeface="Arial" panose="020B0604020202020204" pitchFamily="34" charset="0"/>
              </a:rPr>
              <a:t> Code: BMHP6027 </a:t>
            </a:r>
          </a:p>
        </p:txBody>
      </p:sp>
      <p:sp>
        <p:nvSpPr>
          <p:cNvPr id="22" name="TextBox 21">
            <a:extLst>
              <a:ext uri="{FF2B5EF4-FFF2-40B4-BE49-F238E27FC236}">
                <a16:creationId xmlns:a16="http://schemas.microsoft.com/office/drawing/2014/main" id="{BC7D9325-93AC-11E7-9D44-F7925CAA6239}"/>
              </a:ext>
            </a:extLst>
          </p:cNvPr>
          <p:cNvSpPr txBox="1"/>
          <p:nvPr/>
        </p:nvSpPr>
        <p:spPr>
          <a:xfrm>
            <a:off x="1219200" y="1054314"/>
            <a:ext cx="16764000" cy="1600438"/>
          </a:xfrm>
          <a:prstGeom prst="rect">
            <a:avLst/>
          </a:prstGeom>
          <a:noFill/>
        </p:spPr>
        <p:txBody>
          <a:bodyPr wrap="square" rtlCol="0">
            <a:spAutoFit/>
          </a:bodyPr>
          <a:lstStyle/>
          <a:p>
            <a:pPr algn="ctr"/>
            <a:r>
              <a:rPr lang="en-GB" sz="4000" b="1" dirty="0">
                <a:latin typeface="Arial" panose="020B0604020202020204" pitchFamily="34" charset="0"/>
                <a:ea typeface="Times New Roman" panose="02020603050405020304" pitchFamily="18" charset="0"/>
                <a:cs typeface="Arial" panose="020B0604020202020204" pitchFamily="34" charset="0"/>
              </a:rPr>
              <a:t>Evaluation of Care And Support Needs For Older People In UK</a:t>
            </a:r>
          </a:p>
          <a:p>
            <a:pPr algn="ctr"/>
            <a:r>
              <a:rPr lang="en-GB" sz="4000" b="1" dirty="0">
                <a:latin typeface="Arial" panose="020B0604020202020204" pitchFamily="34" charset="0"/>
                <a:ea typeface="Times New Roman" panose="02020603050405020304" pitchFamily="18" charset="0"/>
                <a:cs typeface="Arial" panose="020B0604020202020204" pitchFamily="34" charset="0"/>
              </a:rPr>
              <a:t> Healthy Ageing and Challenges in Health and Social Care   </a:t>
            </a:r>
            <a:endParaRPr lang="en-GB" sz="4000"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pic>
        <p:nvPicPr>
          <p:cNvPr id="1026" name="Picture 2" descr="Healthy ageing and aged care - Murray PHN">
            <a:extLst>
              <a:ext uri="{FF2B5EF4-FFF2-40B4-BE49-F238E27FC236}">
                <a16:creationId xmlns:a16="http://schemas.microsoft.com/office/drawing/2014/main" id="{19C145A3-2422-D5B8-F061-3F7C5E42F9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6182" y="3659426"/>
            <a:ext cx="8437418" cy="626214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205344" y="797218"/>
            <a:ext cx="8810692" cy="0"/>
          </a:xfrm>
          <a:prstGeom prst="line">
            <a:avLst/>
          </a:prstGeom>
          <a:ln w="19050" cap="flat">
            <a:solidFill>
              <a:srgbClr val="424242"/>
            </a:solidFill>
            <a:prstDash val="solid"/>
            <a:headEnd type="none" w="sm" len="sm"/>
            <a:tailEnd type="none" w="sm" len="sm"/>
          </a:ln>
        </p:spPr>
        <p:txBody>
          <a:bodyPr/>
          <a:lstStyle/>
          <a:p>
            <a:endParaRPr lang="en-GB"/>
          </a:p>
        </p:txBody>
      </p:sp>
      <p:sp>
        <p:nvSpPr>
          <p:cNvPr id="5" name="AutoShape 5"/>
          <p:cNvSpPr/>
          <p:nvPr/>
        </p:nvSpPr>
        <p:spPr>
          <a:xfrm flipH="1" flipV="1">
            <a:off x="990600" y="-2"/>
            <a:ext cx="0" cy="10287001"/>
          </a:xfrm>
          <a:prstGeom prst="line">
            <a:avLst/>
          </a:prstGeom>
          <a:ln w="76200" cap="flat">
            <a:gradFill>
              <a:gsLst>
                <a:gs pos="0">
                  <a:srgbClr val="424242">
                    <a:alpha val="100000"/>
                  </a:srgbClr>
                </a:gs>
                <a:gs pos="25000">
                  <a:srgbClr val="9B9B9B">
                    <a:alpha val="100000"/>
                  </a:srgbClr>
                </a:gs>
                <a:gs pos="50000">
                  <a:srgbClr val="424242">
                    <a:alpha val="100000"/>
                  </a:srgbClr>
                </a:gs>
                <a:gs pos="75000">
                  <a:srgbClr val="9B9B9B">
                    <a:alpha val="100000"/>
                  </a:srgbClr>
                </a:gs>
                <a:gs pos="100000">
                  <a:srgbClr val="424242">
                    <a:alpha val="100000"/>
                  </a:srgbClr>
                </a:gs>
              </a:gsLst>
              <a:lin ang="2700000"/>
            </a:gradFill>
            <a:prstDash val="solid"/>
            <a:headEnd type="none" w="sm" len="sm"/>
            <a:tailEnd type="none" w="sm" len="sm"/>
          </a:ln>
        </p:spPr>
        <p:txBody>
          <a:bodyPr/>
          <a:lstStyle/>
          <a:p>
            <a:endParaRPr lang="en-GB"/>
          </a:p>
        </p:txBody>
      </p:sp>
      <p:sp>
        <p:nvSpPr>
          <p:cNvPr id="12" name="TextBox 11">
            <a:extLst>
              <a:ext uri="{FF2B5EF4-FFF2-40B4-BE49-F238E27FC236}">
                <a16:creationId xmlns:a16="http://schemas.microsoft.com/office/drawing/2014/main" id="{ABA5AA4B-B239-CA10-35B6-3BC1CFA315FA}"/>
              </a:ext>
            </a:extLst>
          </p:cNvPr>
          <p:cNvSpPr txBox="1"/>
          <p:nvPr/>
        </p:nvSpPr>
        <p:spPr>
          <a:xfrm>
            <a:off x="8735284" y="1364481"/>
            <a:ext cx="8810691" cy="812530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Ageing: </a:t>
            </a:r>
          </a:p>
          <a:p>
            <a:pPr marL="342900" indent="-342900">
              <a:buFont typeface="Arial" panose="020B0604020202020204" pitchFamily="34" charset="0"/>
              <a:buChar char="•"/>
            </a:pPr>
            <a:r>
              <a:rPr lang="en-US" altLang="en-US" dirty="0">
                <a:latin typeface="Arial" panose="020B0604020202020204" pitchFamily="34" charset="0"/>
              </a:rPr>
              <a:t>German biologist August Wiesmann: ageing is caused by </a:t>
            </a:r>
            <a:r>
              <a:rPr lang="en-US" altLang="en-US" b="1" dirty="0">
                <a:latin typeface="Arial" panose="020B0604020202020204" pitchFamily="34" charset="0"/>
              </a:rPr>
              <a:t>"wear and tear," a </a:t>
            </a:r>
            <a:r>
              <a:rPr lang="en-US" altLang="en-US" dirty="0">
                <a:latin typeface="Arial" panose="020B0604020202020204" pitchFamily="34" charset="0"/>
              </a:rPr>
              <a:t>slow degradation of cells and tissues </a:t>
            </a:r>
            <a:r>
              <a:rPr lang="en-US" altLang="en-US" dirty="0">
                <a:latin typeface="Arial" panose="020B0604020202020204" pitchFamily="34" charset="0"/>
                <a:cs typeface="Arial" panose="020B0604020202020204" pitchFamily="34" charset="0"/>
              </a:rPr>
              <a:t>(Bishop, 2022).</a:t>
            </a:r>
            <a:r>
              <a:rPr lang="en-US" altLang="en-US" dirty="0">
                <a:latin typeface="Arial" panose="020B0604020202020204" pitchFamily="34" charset="0"/>
              </a:rPr>
              <a:t> </a:t>
            </a:r>
          </a:p>
          <a:p>
            <a:pPr marL="342900" indent="-342900">
              <a:buFont typeface="Arial" panose="020B0604020202020204" pitchFamily="34" charset="0"/>
              <a:buChar char="•"/>
            </a:pPr>
            <a:r>
              <a:rPr lang="en-US" altLang="en-US" dirty="0">
                <a:latin typeface="Arial" panose="020B0604020202020204" pitchFamily="34" charset="0"/>
              </a:rPr>
              <a:t>People 65 and older are often referred old in Western cultures. </a:t>
            </a:r>
          </a:p>
          <a:p>
            <a:pPr marL="342900" indent="-342900">
              <a:buFont typeface="Arial" panose="020B0604020202020204" pitchFamily="34" charset="0"/>
              <a:buChar char="•"/>
            </a:pPr>
            <a:r>
              <a:rPr lang="en-US" altLang="en-US" dirty="0">
                <a:latin typeface="Arial" panose="020B0604020202020204" pitchFamily="34" charset="0"/>
              </a:rPr>
              <a:t>The default definition is now eligibility for legal and occupational retirement benefits</a:t>
            </a:r>
            <a:r>
              <a:rPr lang="en-US" altLang="en-US" dirty="0">
                <a:latin typeface="Arial" panose="020B0604020202020204" pitchFamily="34" charset="0"/>
                <a:cs typeface="Arial" panose="020B0604020202020204" pitchFamily="34" charset="0"/>
              </a:rPr>
              <a:t>(NHS, 2024).</a:t>
            </a:r>
          </a:p>
          <a:p>
            <a:pPr marL="342900" indent="-342900">
              <a:buFont typeface="Arial" panose="020B0604020202020204" pitchFamily="34" charset="0"/>
              <a:buChar char="•"/>
            </a:pPr>
            <a:r>
              <a:rPr lang="en-US" altLang="en-US" dirty="0">
                <a:latin typeface="Arial" panose="020B0604020202020204" pitchFamily="34" charset="0"/>
              </a:rPr>
              <a:t>The definition of "old age" differs greatly among cultures. </a:t>
            </a:r>
          </a:p>
          <a:p>
            <a:pPr marL="342900" indent="-342900">
              <a:buFont typeface="Arial" panose="020B0604020202020204" pitchFamily="34" charset="0"/>
              <a:buChar char="•"/>
            </a:pPr>
            <a:r>
              <a:rPr lang="en-US" altLang="en-US" dirty="0">
                <a:latin typeface="Arial" panose="020B0604020202020204" pitchFamily="34" charset="0"/>
              </a:rPr>
              <a:t>How societies treat and engage with their senior populations is influenced by their culture (</a:t>
            </a:r>
            <a:r>
              <a:rPr lang="en-US" altLang="en-US" dirty="0">
                <a:latin typeface="Arial" panose="020B0604020202020204" pitchFamily="34" charset="0"/>
                <a:cs typeface="Arial" panose="020B0604020202020204" pitchFamily="34" charset="0"/>
              </a:rPr>
              <a:t>ONLY in JAPAN, 2018).</a:t>
            </a:r>
            <a:r>
              <a:rPr lang="en-US" altLang="en-US" dirty="0">
                <a:latin typeface="Arial" panose="020B0604020202020204" pitchFamily="34" charset="0"/>
              </a:rPr>
              <a:t> </a:t>
            </a:r>
          </a:p>
          <a:p>
            <a:pPr marL="342900" indent="-342900">
              <a:buFont typeface="Arial" panose="020B0604020202020204" pitchFamily="34" charset="0"/>
              <a:buChar char="•"/>
            </a:pPr>
            <a:r>
              <a:rPr lang="en-US" altLang="en-US" dirty="0">
                <a:latin typeface="Arial" panose="020B0604020202020204" pitchFamily="34" charset="0"/>
              </a:rPr>
              <a:t>For health and social care workers working in multicultural environments understanding these differences is crucial.</a:t>
            </a:r>
            <a:endParaRPr lang="en-US" alt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Purpose:</a:t>
            </a:r>
          </a:p>
          <a:p>
            <a:pPr marL="342900" indent="-342900">
              <a:buFont typeface="Arial" panose="020B0604020202020204" pitchFamily="34" charset="0"/>
              <a:buChar char="•"/>
            </a:pPr>
            <a:r>
              <a:rPr lang="en-US" altLang="en-US" b="1" dirty="0">
                <a:latin typeface="Arial" panose="020B0604020202020204" pitchFamily="34" charset="0"/>
              </a:rPr>
              <a:t>One in six </a:t>
            </a:r>
            <a:r>
              <a:rPr lang="en-US" altLang="en-US" dirty="0">
                <a:latin typeface="Arial" panose="020B0604020202020204" pitchFamily="34" charset="0"/>
              </a:rPr>
              <a:t>individuals worldwide will be 60 years of age or older by </a:t>
            </a:r>
            <a:r>
              <a:rPr lang="en-US" altLang="en-US" b="1" dirty="0">
                <a:latin typeface="Arial" panose="020B0604020202020204" pitchFamily="34" charset="0"/>
              </a:rPr>
              <a:t>2030</a:t>
            </a:r>
            <a:r>
              <a:rPr lang="en-US" altLang="en-US" dirty="0">
                <a:latin typeface="Arial" panose="020B0604020202020204" pitchFamily="34" charset="0"/>
              </a:rPr>
              <a:t> (World Health Organization, 2024).</a:t>
            </a: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dirty="0">
                <a:latin typeface="Arial" panose="020B0604020202020204" pitchFamily="34" charset="0"/>
              </a:rPr>
              <a:t>The need for primary healthcare and long-term care will increase as people age.</a:t>
            </a:r>
          </a:p>
          <a:p>
            <a:pPr marL="285750" indent="-285750">
              <a:buFont typeface="Arial" panose="020B0604020202020204" pitchFamily="34" charset="0"/>
              <a:buChar char="•"/>
            </a:pPr>
            <a:r>
              <a:rPr lang="en-US" altLang="en-US" dirty="0">
                <a:latin typeface="Arial" panose="020B0604020202020204" pitchFamily="34" charset="0"/>
              </a:rPr>
              <a:t>Greater need to design physical and social spaces that are more age-friendly.</a:t>
            </a:r>
          </a:p>
          <a:p>
            <a:pPr marL="285750" indent="-285750">
              <a:buFont typeface="Arial" panose="020B0604020202020204" pitchFamily="34" charset="0"/>
              <a:buChar char="•"/>
            </a:pPr>
            <a:r>
              <a:rPr lang="en-US" altLang="en-US" dirty="0">
                <a:latin typeface="Arial" panose="020B0604020202020204" pitchFamily="34" charset="0"/>
              </a:rPr>
              <a:t>Calls on everyone to combat ageism in all spheres of life. </a:t>
            </a:r>
          </a:p>
          <a:p>
            <a:pPr marL="285750" indent="-285750">
              <a:buFont typeface="Arial" panose="020B0604020202020204" pitchFamily="34" charset="0"/>
              <a:buChar char="•"/>
            </a:pPr>
            <a:r>
              <a:rPr lang="en-US" altLang="en-US" dirty="0">
                <a:latin typeface="Arial" panose="020B0604020202020204" pitchFamily="34" charset="0"/>
              </a:rPr>
              <a:t>The prevalence of dementia and cognitive decline is predicted to increase as the world's population ages, posing serious problems for healthcare systems, economy, and society everywhere. </a:t>
            </a:r>
          </a:p>
          <a:p>
            <a:pPr marL="285750" indent="-285750">
              <a:buFont typeface="Arial" panose="020B0604020202020204" pitchFamily="34" charset="0"/>
              <a:buChar char="•"/>
            </a:pPr>
            <a:r>
              <a:rPr lang="en-US" altLang="en-US" dirty="0">
                <a:latin typeface="Arial" panose="020B0604020202020204" pitchFamily="34" charset="0"/>
              </a:rPr>
              <a:t>The World Health Organization (WHO) </a:t>
            </a:r>
            <a:r>
              <a:rPr lang="en-US" altLang="en-US" dirty="0" err="1">
                <a:latin typeface="Arial" panose="020B0604020202020204" pitchFamily="34" charset="0"/>
              </a:rPr>
              <a:t>emphasised</a:t>
            </a:r>
            <a:r>
              <a:rPr lang="en-US" altLang="en-US" dirty="0">
                <a:latin typeface="Arial" panose="020B0604020202020204" pitchFamily="34" charset="0"/>
              </a:rPr>
              <a:t> it is critical to tackle these issues using a holistic strategy that incorporates community action, policy, and research(World Health Organization, 2024).</a:t>
            </a:r>
          </a:p>
          <a:p>
            <a:endParaRPr lang="en-US" altLang="en-US" dirty="0">
              <a:latin typeface="Arial" panose="020B0604020202020204" pitchFamily="34" charset="0"/>
            </a:endParaRPr>
          </a:p>
          <a:p>
            <a:pPr marL="285750" indent="-285750">
              <a:buFont typeface="Arial" panose="020B0604020202020204" pitchFamily="34" charset="0"/>
              <a:buChar char="•"/>
            </a:pPr>
            <a:r>
              <a:rPr lang="en-US" altLang="en-US" b="1" dirty="0">
                <a:latin typeface="Arial" panose="020B0604020202020204" pitchFamily="34" charset="0"/>
              </a:rPr>
              <a:t>Key Themes: </a:t>
            </a:r>
          </a:p>
          <a:p>
            <a:r>
              <a:rPr lang="en-US" altLang="en-US" dirty="0">
                <a:latin typeface="Arial" panose="020B0604020202020204" pitchFamily="34" charset="0"/>
              </a:rPr>
              <a:t>The presentation will discuss, case studies, technological advancements in care, policy and legislation for better ageing , theories of ageing, evaluation of care for older adults, and recommendations for improvement.</a:t>
            </a:r>
          </a:p>
        </p:txBody>
      </p:sp>
      <p:pic>
        <p:nvPicPr>
          <p:cNvPr id="2055" name="Picture 7" descr="What is ageing? Even the field's researchers can't agree">
            <a:extLst>
              <a:ext uri="{FF2B5EF4-FFF2-40B4-BE49-F238E27FC236}">
                <a16:creationId xmlns:a16="http://schemas.microsoft.com/office/drawing/2014/main" id="{960E3984-9921-D8F2-DEC7-C37184C296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873" t="4697" r="14286"/>
          <a:stretch>
            <a:fillRect/>
          </a:stretch>
        </p:blipFill>
        <p:spPr bwMode="auto">
          <a:xfrm>
            <a:off x="1853043" y="1525995"/>
            <a:ext cx="6019799" cy="76511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9C3253B7-BE30-E0AC-1DF1-C5BB635ADB47}"/>
              </a:ext>
            </a:extLst>
          </p:cNvPr>
          <p:cNvSpPr txBox="1"/>
          <p:nvPr/>
        </p:nvSpPr>
        <p:spPr>
          <a:xfrm>
            <a:off x="3352800" y="9319845"/>
            <a:ext cx="1981199"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Mallapaty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83ED24A7-ED4F-D424-6397-10E94B5CBB54}"/>
              </a:ext>
            </a:extLst>
          </p:cNvPr>
          <p:cNvSpPr txBox="1"/>
          <p:nvPr/>
        </p:nvSpPr>
        <p:spPr>
          <a:xfrm>
            <a:off x="1205344" y="48815"/>
            <a:ext cx="3657599" cy="769441"/>
          </a:xfrm>
          <a:prstGeom prst="rect">
            <a:avLst/>
          </a:prstGeom>
          <a:noFill/>
        </p:spPr>
        <p:txBody>
          <a:bodyPr wrap="square" rtlCol="0">
            <a:spAutoFit/>
          </a:bodyPr>
          <a:lstStyle/>
          <a:p>
            <a:pPr algn="ctr"/>
            <a:r>
              <a:rPr lang="en-US" sz="4400" b="1" dirty="0"/>
              <a:t>Introduction</a:t>
            </a:r>
            <a:endParaRPr lang="en-GB" sz="44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09344" y="1069466"/>
            <a:ext cx="12669312" cy="0"/>
          </a:xfrm>
          <a:prstGeom prst="line">
            <a:avLst/>
          </a:prstGeom>
          <a:ln w="19050" cap="flat">
            <a:solidFill>
              <a:srgbClr val="424242"/>
            </a:solidFill>
            <a:prstDash val="solid"/>
            <a:headEnd type="none" w="sm" len="sm"/>
            <a:tailEnd type="none" w="sm" len="sm"/>
          </a:ln>
        </p:spPr>
        <p:txBody>
          <a:bodyPr/>
          <a:lstStyle/>
          <a:p>
            <a:endParaRPr lang="en-GB"/>
          </a:p>
        </p:txBody>
      </p:sp>
      <p:sp>
        <p:nvSpPr>
          <p:cNvPr id="6" name="TextBox 5">
            <a:extLst>
              <a:ext uri="{FF2B5EF4-FFF2-40B4-BE49-F238E27FC236}">
                <a16:creationId xmlns:a16="http://schemas.microsoft.com/office/drawing/2014/main" id="{25522792-39D0-DDE7-A9E3-6B40CDC4D266}"/>
              </a:ext>
            </a:extLst>
          </p:cNvPr>
          <p:cNvSpPr txBox="1"/>
          <p:nvPr/>
        </p:nvSpPr>
        <p:spPr>
          <a:xfrm>
            <a:off x="6286500" y="213671"/>
            <a:ext cx="5714999" cy="769441"/>
          </a:xfrm>
          <a:prstGeom prst="rect">
            <a:avLst/>
          </a:prstGeom>
          <a:noFill/>
        </p:spPr>
        <p:txBody>
          <a:bodyPr wrap="square" rtlCol="0">
            <a:spAutoFit/>
          </a:bodyPr>
          <a:lstStyle/>
          <a:p>
            <a:pPr algn="ctr"/>
            <a:r>
              <a:rPr lang="en-US" sz="4400" b="1" dirty="0"/>
              <a:t>The Ageing Population</a:t>
            </a:r>
            <a:endParaRPr lang="en-GB" sz="4400" b="1" dirty="0"/>
          </a:p>
        </p:txBody>
      </p:sp>
      <p:pic>
        <p:nvPicPr>
          <p:cNvPr id="16" name="Picture 15">
            <a:extLst>
              <a:ext uri="{FF2B5EF4-FFF2-40B4-BE49-F238E27FC236}">
                <a16:creationId xmlns:a16="http://schemas.microsoft.com/office/drawing/2014/main" id="{53B7CA96-A0BF-1A19-25D2-42269D387E68}"/>
              </a:ext>
            </a:extLst>
          </p:cNvPr>
          <p:cNvPicPr>
            <a:picLocks noChangeAspect="1"/>
          </p:cNvPicPr>
          <p:nvPr/>
        </p:nvPicPr>
        <p:blipFill>
          <a:blip r:embed="rId2">
            <a:extLst>
              <a:ext uri="{28A0092B-C50C-407E-A947-70E740481C1C}">
                <a14:useLocalDpi xmlns:a14="http://schemas.microsoft.com/office/drawing/2010/main" val="0"/>
              </a:ext>
            </a:extLst>
          </a:blip>
          <a:srcRect t="22295"/>
          <a:stretch>
            <a:fillRect/>
          </a:stretch>
        </p:blipFill>
        <p:spPr>
          <a:xfrm>
            <a:off x="11049000" y="1283760"/>
            <a:ext cx="6764314" cy="4681455"/>
          </a:xfrm>
          <a:prstGeom prst="rect">
            <a:avLst/>
          </a:prstGeom>
        </p:spPr>
      </p:pic>
      <p:sp>
        <p:nvSpPr>
          <p:cNvPr id="22" name="TextBox 21">
            <a:extLst>
              <a:ext uri="{FF2B5EF4-FFF2-40B4-BE49-F238E27FC236}">
                <a16:creationId xmlns:a16="http://schemas.microsoft.com/office/drawing/2014/main" id="{AAC0716C-7929-B6E1-FFF3-9D631EDE834C}"/>
              </a:ext>
            </a:extLst>
          </p:cNvPr>
          <p:cNvSpPr txBox="1"/>
          <p:nvPr/>
        </p:nvSpPr>
        <p:spPr>
          <a:xfrm>
            <a:off x="16078200" y="5623592"/>
            <a:ext cx="1489364"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2018)</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055" name="Picture 7" descr="Active Ageing and Healthy Ageing | Springer Nature Link">
            <a:extLst>
              <a:ext uri="{FF2B5EF4-FFF2-40B4-BE49-F238E27FC236}">
                <a16:creationId xmlns:a16="http://schemas.microsoft.com/office/drawing/2014/main" id="{4D1B1943-4B2D-6E49-BAFC-E2D54BD833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15800" y="5989460"/>
            <a:ext cx="4825616" cy="35005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7" name="TextBox 8">
            <a:extLst>
              <a:ext uri="{FF2B5EF4-FFF2-40B4-BE49-F238E27FC236}">
                <a16:creationId xmlns:a16="http://schemas.microsoft.com/office/drawing/2014/main" id="{0CC2D13F-3031-0D65-6FD4-087FEA6CE2D7}"/>
              </a:ext>
            </a:extLst>
          </p:cNvPr>
          <p:cNvGraphicFramePr/>
          <p:nvPr>
            <p:extLst>
              <p:ext uri="{D42A27DB-BD31-4B8C-83A1-F6EECF244321}">
                <p14:modId xmlns:p14="http://schemas.microsoft.com/office/powerpoint/2010/main" val="2972894466"/>
              </p:ext>
            </p:extLst>
          </p:nvPr>
        </p:nvGraphicFramePr>
        <p:xfrm>
          <a:off x="609600" y="1562100"/>
          <a:ext cx="9856620" cy="8077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B966A405-693E-B556-7002-A479118F6BA4}"/>
              </a:ext>
            </a:extLst>
          </p:cNvPr>
          <p:cNvGraphicFramePr/>
          <p:nvPr>
            <p:extLst>
              <p:ext uri="{D42A27DB-BD31-4B8C-83A1-F6EECF244321}">
                <p14:modId xmlns:p14="http://schemas.microsoft.com/office/powerpoint/2010/main" val="151949932"/>
              </p:ext>
            </p:extLst>
          </p:nvPr>
        </p:nvGraphicFramePr>
        <p:xfrm>
          <a:off x="1295400" y="2882900"/>
          <a:ext cx="14782800" cy="716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690735A5-097A-2A08-BBD3-EAEDBCB60849}"/>
              </a:ext>
            </a:extLst>
          </p:cNvPr>
          <p:cNvSpPr txBox="1"/>
          <p:nvPr/>
        </p:nvSpPr>
        <p:spPr>
          <a:xfrm>
            <a:off x="723900" y="419100"/>
            <a:ext cx="17086118" cy="1938992"/>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Ageing Population and their Needs</a:t>
            </a:r>
            <a:br>
              <a:rPr lang="en-US" b="1" dirty="0">
                <a:latin typeface="Arial" panose="020B0604020202020204" pitchFamily="34" charset="0"/>
                <a:cs typeface="Arial" panose="020B0604020202020204" pitchFamily="34" charset="0"/>
              </a:rPr>
            </a:br>
            <a:r>
              <a:rPr lang="en-US" sz="2000" b="1" spc="-15" dirty="0">
                <a:latin typeface="Arial" panose="020B0604020202020204" pitchFamily="34" charset="0"/>
                <a:ea typeface="Open Sans 1"/>
                <a:cs typeface="Arial" panose="020B0604020202020204" pitchFamily="34" charset="0"/>
                <a:sym typeface="Open Sans 1"/>
              </a:rPr>
              <a:t>Current Context</a:t>
            </a:r>
            <a:br>
              <a:rPr lang="en-US" sz="2000" b="1" spc="-15" dirty="0">
                <a:latin typeface="Arial" panose="020B0604020202020204" pitchFamily="34" charset="0"/>
                <a:ea typeface="Open Sans 1"/>
                <a:cs typeface="Arial" panose="020B0604020202020204" pitchFamily="34" charset="0"/>
                <a:sym typeface="Open Sans 1"/>
              </a:rPr>
            </a:br>
            <a:r>
              <a:rPr lang="en-US" altLang="en-US" sz="2000" dirty="0">
                <a:latin typeface="Arial" panose="020B0604020202020204" pitchFamily="34" charset="0"/>
              </a:rPr>
              <a:t>The number of people with chronic illnesses, long-term disabilities, and numerous health issues will rise, changing the demographics and necessitating more care. According to </a:t>
            </a:r>
            <a:r>
              <a:rPr lang="en-US" altLang="en-US" sz="2000" dirty="0" err="1">
                <a:latin typeface="Arial" panose="020B0604020202020204" pitchFamily="34" charset="0"/>
              </a:rPr>
              <a:t>Triggle</a:t>
            </a:r>
            <a:r>
              <a:rPr lang="en-US" altLang="en-US" sz="2000" dirty="0">
                <a:latin typeface="Arial" panose="020B0604020202020204" pitchFamily="34" charset="0"/>
              </a:rPr>
              <a:t> (2018), 30% of older people in England receive either no support or very limited care.</a:t>
            </a:r>
          </a:p>
          <a:p>
            <a:r>
              <a:rPr lang="en-US" altLang="en-US" sz="2000" dirty="0">
                <a:latin typeface="Arial" panose="020B0604020202020204" pitchFamily="34" charset="0"/>
              </a:rPr>
              <a:t>According to Age UK (2019b), 1.4 million elderly adults lack access to the care and support they need.</a:t>
            </a:r>
          </a:p>
        </p:txBody>
      </p:sp>
      <p:sp>
        <p:nvSpPr>
          <p:cNvPr id="11" name="TextBox 10">
            <a:extLst>
              <a:ext uri="{FF2B5EF4-FFF2-40B4-BE49-F238E27FC236}">
                <a16:creationId xmlns:a16="http://schemas.microsoft.com/office/drawing/2014/main" id="{3219659C-BE91-7AB1-71AC-20B3CFCB6165}"/>
              </a:ext>
            </a:extLst>
          </p:cNvPr>
          <p:cNvSpPr txBox="1"/>
          <p:nvPr/>
        </p:nvSpPr>
        <p:spPr>
          <a:xfrm>
            <a:off x="12247418" y="9700613"/>
            <a:ext cx="5562600" cy="369332"/>
          </a:xfrm>
          <a:prstGeom prst="rect">
            <a:avLst/>
          </a:prstGeom>
          <a:noFill/>
        </p:spPr>
        <p:txBody>
          <a:bodyPr wrap="square">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2021; </a:t>
            </a:r>
            <a:r>
              <a:rPr lang="en-US" altLang="en-US" dirty="0">
                <a:latin typeface="Arial" panose="020B0604020202020204" pitchFamily="34" charset="0"/>
                <a:cs typeface="Arial" panose="020B0604020202020204" pitchFamily="34" charset="0"/>
              </a:rPr>
              <a:t>Reeves, Islam and Gentry, 2023)</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68450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42C4FDC-124A-A323-6661-FDAAD6518D54}"/>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a:solidFill>
                  <a:srgbClr val="FFFFFF"/>
                </a:solidFill>
                <a:latin typeface="+mj-lt"/>
                <a:ea typeface="+mj-ea"/>
                <a:cs typeface="+mj-cs"/>
              </a:rPr>
              <a:t>Importance</a:t>
            </a:r>
          </a:p>
        </p:txBody>
      </p:sp>
      <p:graphicFrame>
        <p:nvGraphicFramePr>
          <p:cNvPr id="2" name="Diagram 1">
            <a:extLst>
              <a:ext uri="{FF2B5EF4-FFF2-40B4-BE49-F238E27FC236}">
                <a16:creationId xmlns:a16="http://schemas.microsoft.com/office/drawing/2014/main" id="{4670C629-0CAF-B4A8-3901-8754BA6DC219}"/>
              </a:ext>
            </a:extLst>
          </p:cNvPr>
          <p:cNvGraphicFramePr/>
          <p:nvPr>
            <p:extLst>
              <p:ext uri="{D42A27DB-BD31-4B8C-83A1-F6EECF244321}">
                <p14:modId xmlns:p14="http://schemas.microsoft.com/office/powerpoint/2010/main" val="942914581"/>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1527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3" y="2115119"/>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7C2BF-5191-8F80-8095-87C5C931901B}"/>
              </a:ext>
            </a:extLst>
          </p:cNvPr>
          <p:cNvSpPr>
            <a:spLocks noGrp="1"/>
          </p:cNvSpPr>
          <p:nvPr>
            <p:ph type="title"/>
          </p:nvPr>
        </p:nvSpPr>
        <p:spPr>
          <a:xfrm>
            <a:off x="879717" y="2525634"/>
            <a:ext cx="4672897" cy="3594538"/>
          </a:xfrm>
        </p:spPr>
        <p:txBody>
          <a:bodyPr anchor="b">
            <a:normAutofit/>
          </a:bodyPr>
          <a:lstStyle/>
          <a:p>
            <a:pPr algn="r"/>
            <a:r>
              <a:rPr lang="en-US" altLang="en-US" sz="6000" b="1">
                <a:solidFill>
                  <a:srgbClr val="FFFFFF"/>
                </a:solidFill>
                <a:latin typeface="Arial" panose="020B0604020202020204" pitchFamily="34" charset="0"/>
                <a:cs typeface="Arial" panose="020B0604020202020204" pitchFamily="34" charset="0"/>
              </a:rPr>
              <a:t>Theoretical Framework</a:t>
            </a:r>
            <a:br>
              <a:rPr lang="en-US" altLang="en-US" sz="6000" b="1">
                <a:solidFill>
                  <a:srgbClr val="FFFFFF"/>
                </a:solidFill>
                <a:latin typeface="Arial" panose="020B0604020202020204" pitchFamily="34" charset="0"/>
                <a:cs typeface="Arial" panose="020B0604020202020204" pitchFamily="34" charset="0"/>
              </a:rPr>
            </a:br>
            <a:endParaRPr lang="en-GB" sz="6000">
              <a:solidFill>
                <a:srgbClr val="FFFFFF"/>
              </a:solidFill>
            </a:endParaRPr>
          </a:p>
        </p:txBody>
      </p:sp>
      <p:graphicFrame>
        <p:nvGraphicFramePr>
          <p:cNvPr id="31" name="Content Placeholder 2">
            <a:extLst>
              <a:ext uri="{FF2B5EF4-FFF2-40B4-BE49-F238E27FC236}">
                <a16:creationId xmlns:a16="http://schemas.microsoft.com/office/drawing/2014/main" id="{39AF5D68-46F6-3171-F025-438ECDA13743}"/>
              </a:ext>
            </a:extLst>
          </p:cNvPr>
          <p:cNvGraphicFramePr>
            <a:graphicFrameLocks noGrp="1"/>
          </p:cNvGraphicFramePr>
          <p:nvPr>
            <p:ph idx="1"/>
            <p:extLst>
              <p:ext uri="{D42A27DB-BD31-4B8C-83A1-F6EECF244321}">
                <p14:modId xmlns:p14="http://schemas.microsoft.com/office/powerpoint/2010/main" val="4169933934"/>
              </p:ext>
            </p:extLst>
          </p:nvPr>
        </p:nvGraphicFramePr>
        <p:xfrm>
          <a:off x="7357578" y="419100"/>
          <a:ext cx="10000249" cy="9372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FBB8605-DE3C-443E-6027-A05AFC38007B}"/>
              </a:ext>
            </a:extLst>
          </p:cNvPr>
          <p:cNvSpPr txBox="1"/>
          <p:nvPr/>
        </p:nvSpPr>
        <p:spPr>
          <a:xfrm>
            <a:off x="11041114" y="9791700"/>
            <a:ext cx="6781800" cy="369332"/>
          </a:xfrm>
          <a:prstGeom prst="rect">
            <a:avLst/>
          </a:prstGeom>
          <a:noFill/>
        </p:spPr>
        <p:txBody>
          <a:bodyPr wrap="square">
            <a:spAutoFit/>
          </a:bodyPr>
          <a:lstStyle/>
          <a:p>
            <a:pPr eaLnBrk="0" fontAlgn="base" hangingPunct="0">
              <a:spcBef>
                <a:spcPct val="0"/>
              </a:spcBef>
              <a:spcAft>
                <a:spcPct val="0"/>
              </a:spcAft>
            </a:pPr>
            <a:r>
              <a:rPr lang="en-US" altLang="en-US" dirty="0">
                <a:latin typeface="Arial" panose="020B0604020202020204" pitchFamily="34" charset="0"/>
                <a:cs typeface="Arial" panose="020B0604020202020204" pitchFamily="34" charset="0"/>
              </a:rPr>
              <a:t>(Aitken and Rudolph, 2010;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2012</a:t>
            </a:r>
            <a:r>
              <a:rPr lang="en-US" altLang="en-US" dirty="0">
                <a:latin typeface="Arial" panose="020B0604020202020204" pitchFamily="34" charset="0"/>
                <a:cs typeface="Arial" panose="020B0604020202020204" pitchFamily="34" charset="0"/>
              </a:rPr>
              <a:t>; Zhang and Lin, 2022)</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3024462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8115" y="5431131"/>
            <a:ext cx="15031769" cy="0"/>
          </a:xfrm>
          <a:prstGeom prst="line">
            <a:avLst/>
          </a:prstGeom>
          <a:ln w="19050" cap="flat">
            <a:solidFill>
              <a:srgbClr val="424242"/>
            </a:solidFill>
            <a:prstDash val="solid"/>
            <a:headEnd type="none" w="sm" len="sm"/>
            <a:tailEnd type="none" w="sm" len="sm"/>
          </a:ln>
        </p:spPr>
        <p:txBody>
          <a:bodyPr/>
          <a:lstStyle/>
          <a:p>
            <a:endParaRPr lang="en-GB"/>
          </a:p>
        </p:txBody>
      </p:sp>
      <p:sp>
        <p:nvSpPr>
          <p:cNvPr id="8" name="TextBox 8"/>
          <p:cNvSpPr txBox="1"/>
          <p:nvPr/>
        </p:nvSpPr>
        <p:spPr>
          <a:xfrm>
            <a:off x="678543" y="1387214"/>
            <a:ext cx="16840200" cy="3512381"/>
          </a:xfrm>
          <a:prstGeom prst="roundRect">
            <a:avLst/>
          </a:prstGeom>
          <a:ln>
            <a:solidFill>
              <a:schemeClr val="tx2"/>
            </a:solidFill>
          </a:ln>
        </p:spPr>
        <p:txBody>
          <a:bodyPr wrap="square" lIns="0" tIns="0" rIns="0" bIns="0" rtlCol="0" anchor="t">
            <a:spAutoFit/>
          </a:bodyPr>
          <a:lstStyle/>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Ageism</a:t>
            </a:r>
            <a:r>
              <a:rPr lang="en-US" altLang="en-US" sz="2000" dirty="0">
                <a:latin typeface="Arial" panose="020B0604020202020204" pitchFamily="34" charset="0"/>
              </a:rPr>
              <a:t>, also called age discrimination: When someone treats  an older person unfairly because of age.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It can also include the way that older people are represented in the media, which can have a wider impact on the public’s attitudes</a:t>
            </a:r>
            <a:r>
              <a:rPr lang="en-US" altLang="en-US" sz="2000" dirty="0">
                <a:latin typeface="Arial" panose="020B0604020202020204" pitchFamily="34" charset="0"/>
                <a:cs typeface="Arial" panose="020B0604020202020204" pitchFamily="34" charset="0"/>
              </a:rPr>
              <a:t>(Age Uk, 2017).</a:t>
            </a:r>
            <a:endParaRPr lang="en-US" altLang="en-US" sz="2000" dirty="0">
              <a:latin typeface="Arial" panose="020B0604020202020204" pitchFamily="34" charset="0"/>
            </a:endParaRP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In health and social care settings, ageism can have detrimental effects on the standard of care given to senior citizens.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Assumptions of Decline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Undertreatment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Decreased Autonomy (Kydd and Fleming, 2015).</a:t>
            </a:r>
          </a:p>
        </p:txBody>
      </p:sp>
      <p:grpSp>
        <p:nvGrpSpPr>
          <p:cNvPr id="9" name="Group 9"/>
          <p:cNvGrpSpPr/>
          <p:nvPr/>
        </p:nvGrpSpPr>
        <p:grpSpPr>
          <a:xfrm>
            <a:off x="1588578" y="5562600"/>
            <a:ext cx="4670020" cy="3095529"/>
            <a:chOff x="0" y="0"/>
            <a:chExt cx="1256638" cy="973353"/>
          </a:xfrm>
        </p:grpSpPr>
        <p:sp>
          <p:nvSpPr>
            <p:cNvPr id="10" name="Freeform 10"/>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1" name="TextBox 11"/>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grpSp>
        <p:nvGrpSpPr>
          <p:cNvPr id="12" name="Group 12"/>
          <p:cNvGrpSpPr/>
          <p:nvPr/>
        </p:nvGrpSpPr>
        <p:grpSpPr>
          <a:xfrm>
            <a:off x="6718813" y="5562600"/>
            <a:ext cx="4733808" cy="3095534"/>
            <a:chOff x="0" y="0"/>
            <a:chExt cx="1256638" cy="973353"/>
          </a:xfrm>
        </p:grpSpPr>
        <p:sp>
          <p:nvSpPr>
            <p:cNvPr id="13" name="Freeform 13"/>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4" name="TextBox 14"/>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grpSp>
        <p:nvGrpSpPr>
          <p:cNvPr id="15" name="Group 15"/>
          <p:cNvGrpSpPr/>
          <p:nvPr/>
        </p:nvGrpSpPr>
        <p:grpSpPr>
          <a:xfrm>
            <a:off x="11734800" y="5562600"/>
            <a:ext cx="4925085" cy="3095521"/>
            <a:chOff x="0" y="0"/>
            <a:chExt cx="1256638" cy="973353"/>
          </a:xfrm>
        </p:grpSpPr>
        <p:sp>
          <p:nvSpPr>
            <p:cNvPr id="16" name="Freeform 16"/>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7" name="TextBox 17"/>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sp>
        <p:nvSpPr>
          <p:cNvPr id="18" name="TextBox 18"/>
          <p:cNvSpPr txBox="1"/>
          <p:nvPr/>
        </p:nvSpPr>
        <p:spPr>
          <a:xfrm>
            <a:off x="1985004" y="6472827"/>
            <a:ext cx="3978446" cy="2154436"/>
          </a:xfrm>
          <a:prstGeom prst="rect">
            <a:avLst/>
          </a:prstGeom>
        </p:spPr>
        <p:txBody>
          <a:bodyPr lIns="0" tIns="0" rIns="0" bIns="0" rtlCol="0" anchor="t">
            <a:spAutoFit/>
          </a:bodyPr>
          <a:lstStyle/>
          <a:p>
            <a:pPr lvl="0" algn="ctr" eaLnBrk="0" fontAlgn="base" hangingPunct="0">
              <a:spcBef>
                <a:spcPct val="0"/>
              </a:spcBef>
              <a:spcAft>
                <a:spcPct val="0"/>
              </a:spcAft>
            </a:pPr>
            <a:r>
              <a:rPr lang="en-US" altLang="en-US" sz="2000" dirty="0">
                <a:latin typeface="Arial" panose="020B0604020202020204" pitchFamily="34" charset="0"/>
              </a:rPr>
              <a:t>This Act protects from discrimination on the basis of factors like age. It guarantees that people are treated equally regardless of their age in the areas of work, education, and service accessibility.</a:t>
            </a:r>
          </a:p>
        </p:txBody>
      </p:sp>
      <p:sp>
        <p:nvSpPr>
          <p:cNvPr id="20" name="TextBox 20"/>
          <p:cNvSpPr txBox="1"/>
          <p:nvPr/>
        </p:nvSpPr>
        <p:spPr>
          <a:xfrm>
            <a:off x="1985004" y="5905646"/>
            <a:ext cx="3978446" cy="430952"/>
          </a:xfrm>
          <a:prstGeom prst="rect">
            <a:avLst/>
          </a:prstGeom>
        </p:spPr>
        <p:txBody>
          <a:bodyPr lIns="0" tIns="0" rIns="0" bIns="0" rtlCol="0" anchor="t">
            <a:spAutoFit/>
          </a:bodyPr>
          <a:lstStyle/>
          <a:p>
            <a:pPr lvl="0">
              <a:lnSpc>
                <a:spcPts val="3499"/>
              </a:lnSpc>
              <a:spcBef>
                <a:spcPct val="0"/>
              </a:spcBef>
            </a:pPr>
            <a:r>
              <a:rPr lang="en-GB" sz="2800" b="1" dirty="0">
                <a:latin typeface="Arial" panose="020B0604020202020204" pitchFamily="34" charset="0"/>
                <a:cs typeface="Arial" panose="020B0604020202020204" pitchFamily="34" charset="0"/>
              </a:rPr>
              <a:t>The Equality Act (2010)</a:t>
            </a:r>
            <a:endParaRPr lang="en-US" sz="2799"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21" name="TextBox 21"/>
          <p:cNvSpPr txBox="1"/>
          <p:nvPr/>
        </p:nvSpPr>
        <p:spPr>
          <a:xfrm>
            <a:off x="6704957" y="5816327"/>
            <a:ext cx="4670020" cy="879793"/>
          </a:xfrm>
          <a:prstGeom prst="rect">
            <a:avLst/>
          </a:prstGeom>
        </p:spPr>
        <p:txBody>
          <a:bodyPr wrap="square" lIns="0" tIns="0" rIns="0" bIns="0" rtlCol="0" anchor="t">
            <a:spAutoFit/>
          </a:bodyPr>
          <a:lstStyle/>
          <a:p>
            <a:pPr lvl="0" algn="ctr">
              <a:lnSpc>
                <a:spcPts val="3499"/>
              </a:lnSpc>
              <a:spcBef>
                <a:spcPct val="0"/>
              </a:spcBef>
            </a:pPr>
            <a:r>
              <a:rPr lang="en-US" sz="2400" b="1" dirty="0">
                <a:latin typeface="Arial" panose="020B0604020202020204" pitchFamily="34" charset="0"/>
                <a:cs typeface="Arial" panose="020B0604020202020204" pitchFamily="34" charset="0"/>
              </a:rPr>
              <a:t>The Health and Social Care Act (2012)</a:t>
            </a:r>
            <a:endParaRPr lang="en-US" sz="2400"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25" name="TextBox 25"/>
          <p:cNvSpPr txBox="1"/>
          <p:nvPr/>
        </p:nvSpPr>
        <p:spPr>
          <a:xfrm>
            <a:off x="12245473" y="5790192"/>
            <a:ext cx="3978446" cy="430952"/>
          </a:xfrm>
          <a:prstGeom prst="rect">
            <a:avLst/>
          </a:prstGeom>
        </p:spPr>
        <p:txBody>
          <a:bodyPr lIns="0" tIns="0" rIns="0" bIns="0" rtlCol="0" anchor="t">
            <a:spAutoFit/>
          </a:bodyPr>
          <a:lstStyle/>
          <a:p>
            <a:pPr lvl="0" algn="ctr">
              <a:lnSpc>
                <a:spcPts val="3499"/>
              </a:lnSpc>
              <a:spcBef>
                <a:spcPct val="0"/>
              </a:spcBef>
            </a:pPr>
            <a:r>
              <a:rPr lang="en-GB" sz="2800" b="1" dirty="0">
                <a:latin typeface="Arial" panose="020B0604020202020204" pitchFamily="34" charset="0"/>
                <a:cs typeface="Arial" panose="020B0604020202020204" pitchFamily="34" charset="0"/>
              </a:rPr>
              <a:t>The Care Act (2014)</a:t>
            </a:r>
            <a:endParaRPr lang="en-US" sz="2799"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7" name="TextBox 6">
            <a:extLst>
              <a:ext uri="{FF2B5EF4-FFF2-40B4-BE49-F238E27FC236}">
                <a16:creationId xmlns:a16="http://schemas.microsoft.com/office/drawing/2014/main" id="{8B5D42BE-DBB5-484B-2133-70FAEB9CEA0E}"/>
              </a:ext>
            </a:extLst>
          </p:cNvPr>
          <p:cNvSpPr txBox="1"/>
          <p:nvPr/>
        </p:nvSpPr>
        <p:spPr>
          <a:xfrm>
            <a:off x="5523034" y="63775"/>
            <a:ext cx="7583365" cy="1323439"/>
          </a:xfrm>
          <a:prstGeom prst="rect">
            <a:avLst/>
          </a:prstGeom>
          <a:noFill/>
        </p:spPr>
        <p:txBody>
          <a:bodyPr wrap="square" rtlCol="0">
            <a:spAutoFit/>
          </a:bodyPr>
          <a:lstStyle/>
          <a:p>
            <a:pPr algn="ctr"/>
            <a:r>
              <a:rPr lang="en-US" sz="4000" b="1" dirty="0">
                <a:latin typeface="Arial" panose="020B0604020202020204" pitchFamily="34" charset="0"/>
                <a:cs typeface="Arial" panose="020B0604020202020204" pitchFamily="34" charset="0"/>
              </a:rPr>
              <a:t>Policy and Legislation</a:t>
            </a:r>
          </a:p>
          <a:p>
            <a:pPr algn="ctr"/>
            <a:r>
              <a:rPr lang="en-US" sz="4000" b="1" dirty="0">
                <a:latin typeface="Arial" panose="020B0604020202020204" pitchFamily="34" charset="0"/>
                <a:cs typeface="Arial" panose="020B0604020202020204" pitchFamily="34" charset="0"/>
              </a:rPr>
              <a:t>Why It Is Needed</a:t>
            </a:r>
            <a:endParaRPr lang="en-GB" sz="4000" b="1"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C77C30F0-A606-DF18-0B16-769D99DCD486}"/>
              </a:ext>
            </a:extLst>
          </p:cNvPr>
          <p:cNvSpPr txBox="1"/>
          <p:nvPr/>
        </p:nvSpPr>
        <p:spPr>
          <a:xfrm>
            <a:off x="4343400" y="5142230"/>
            <a:ext cx="10261725" cy="40011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US" sz="2000" dirty="0">
                <a:latin typeface="Arial" panose="020B0604020202020204" pitchFamily="34" charset="0"/>
                <a:cs typeface="Arial" panose="020B0604020202020204" pitchFamily="34" charset="0"/>
              </a:rPr>
              <a:t>The UK has a number of laws and regulations aimed at reducing age discrimination. </a:t>
            </a:r>
            <a:endParaRPr lang="en-GB" sz="20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247369A5-0EA2-DCDA-233C-47E8062D627D}"/>
              </a:ext>
            </a:extLst>
          </p:cNvPr>
          <p:cNvSpPr txBox="1"/>
          <p:nvPr/>
        </p:nvSpPr>
        <p:spPr>
          <a:xfrm>
            <a:off x="7213324" y="6970107"/>
            <a:ext cx="3861350" cy="132343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his act highlights the significance of non-discriminatory access to health and social care services.</a:t>
            </a:r>
          </a:p>
        </p:txBody>
      </p:sp>
      <p:sp>
        <p:nvSpPr>
          <p:cNvPr id="36" name="TextBox 35">
            <a:extLst>
              <a:ext uri="{FF2B5EF4-FFF2-40B4-BE49-F238E27FC236}">
                <a16:creationId xmlns:a16="http://schemas.microsoft.com/office/drawing/2014/main" id="{6D104B29-C8C8-187A-A785-6BD1084B901C}"/>
              </a:ext>
            </a:extLst>
          </p:cNvPr>
          <p:cNvSpPr txBox="1"/>
          <p:nvPr/>
        </p:nvSpPr>
        <p:spPr>
          <a:xfrm>
            <a:off x="12134817" y="6303549"/>
            <a:ext cx="4239296" cy="224676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The Care Act highlights the need for equity and the avoidance of age-related discrimination in service delivery, outlining local authorities' obligations to guarantee older</a:t>
            </a:r>
            <a:r>
              <a:rPr lang="en-US" altLang="en-US" sz="2000" dirty="0">
                <a:latin typeface="Arial" panose="020B0604020202020204" pitchFamily="34" charset="0"/>
              </a:rPr>
              <a:t> people</a:t>
            </a:r>
            <a:r>
              <a:rPr kumimoji="0" lang="en-US" altLang="en-US" sz="2000" b="0" i="0" u="none" strike="noStrike" cap="none" normalizeH="0" baseline="0" dirty="0">
                <a:ln>
                  <a:noFill/>
                </a:ln>
                <a:solidFill>
                  <a:schemeClr val="tx1"/>
                </a:solidFill>
                <a:effectLst/>
                <a:latin typeface="Arial" panose="020B0604020202020204" pitchFamily="34" charset="0"/>
              </a:rPr>
              <a:t> equitable access to care services.</a:t>
            </a:r>
          </a:p>
        </p:txBody>
      </p:sp>
      <p:sp>
        <p:nvSpPr>
          <p:cNvPr id="39" name="TextBox 38">
            <a:extLst>
              <a:ext uri="{FF2B5EF4-FFF2-40B4-BE49-F238E27FC236}">
                <a16:creationId xmlns:a16="http://schemas.microsoft.com/office/drawing/2014/main" id="{717675C2-6936-7387-29B8-27C3773883F1}"/>
              </a:ext>
            </a:extLst>
          </p:cNvPr>
          <p:cNvSpPr txBox="1"/>
          <p:nvPr/>
        </p:nvSpPr>
        <p:spPr>
          <a:xfrm>
            <a:off x="214086" y="8864279"/>
            <a:ext cx="17769114" cy="113877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Policy: </a:t>
            </a:r>
            <a:r>
              <a:rPr kumimoji="0" lang="en-US" altLang="en-US" sz="2000" b="0" i="0" u="none" strike="noStrike" cap="none" normalizeH="0" baseline="0" dirty="0">
                <a:ln>
                  <a:noFill/>
                </a:ln>
                <a:solidFill>
                  <a:schemeClr val="tx1"/>
                </a:solidFill>
                <a:effectLst/>
                <a:latin typeface="Arial" panose="020B0604020202020204" pitchFamily="34" charset="0"/>
              </a:rPr>
              <a:t>The </a:t>
            </a:r>
            <a:r>
              <a:rPr kumimoji="0" lang="en-US" altLang="en-US" sz="2000" b="1" i="0" u="none" strike="noStrike" cap="none" normalizeH="0" baseline="0" dirty="0">
                <a:ln>
                  <a:noFill/>
                </a:ln>
                <a:solidFill>
                  <a:schemeClr val="tx1"/>
                </a:solidFill>
                <a:effectLst/>
                <a:latin typeface="Arial" panose="020B0604020202020204" pitchFamily="34" charset="0"/>
              </a:rPr>
              <a:t>NHS Long Term Plan </a:t>
            </a:r>
            <a:r>
              <a:rPr kumimoji="0" lang="en-US" altLang="en-US" sz="2000" b="0" i="0" u="none" strike="noStrike" cap="none" normalizeH="0" baseline="0" dirty="0">
                <a:ln>
                  <a:noFill/>
                </a:ln>
                <a:solidFill>
                  <a:schemeClr val="tx1"/>
                </a:solidFill>
                <a:effectLst/>
                <a:latin typeface="Arial" panose="020B0604020202020204" pitchFamily="34" charset="0"/>
              </a:rPr>
              <a:t>and the </a:t>
            </a:r>
            <a:r>
              <a:rPr kumimoji="0" lang="en-US" altLang="en-US" sz="2000" b="1" i="0" u="none" strike="noStrike" cap="none" normalizeH="0" baseline="0" dirty="0">
                <a:ln>
                  <a:noFill/>
                </a:ln>
                <a:solidFill>
                  <a:schemeClr val="tx1"/>
                </a:solidFill>
                <a:effectLst/>
                <a:latin typeface="Arial" panose="020B0604020202020204" pitchFamily="34" charset="0"/>
              </a:rPr>
              <a:t>Dementia Unseen </a:t>
            </a:r>
            <a:r>
              <a:rPr kumimoji="0" lang="en-US" altLang="en-US" sz="2000" b="0" i="0" u="none" strike="noStrike" cap="none" normalizeH="0" baseline="0" dirty="0">
                <a:ln>
                  <a:noFill/>
                </a:ln>
                <a:solidFill>
                  <a:schemeClr val="tx1"/>
                </a:solidFill>
                <a:effectLst/>
                <a:latin typeface="Arial" panose="020B0604020202020204" pitchFamily="34" charset="0"/>
              </a:rPr>
              <a:t>campaign (Alzheimer's Research UK, 2025).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A systematic method for identifying dementia and assisting those who have it and their carers in health and social care is outlined in the National Institute for Health and Care Excellence (NICE) pathways (Gov.uk,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1457B18-4D0E-7823-7946-52A12839D2CD}"/>
              </a:ext>
            </a:extLst>
          </p:cNvPr>
          <p:cNvSpPr txBox="1"/>
          <p:nvPr/>
        </p:nvSpPr>
        <p:spPr>
          <a:xfrm>
            <a:off x="1257300" y="835782"/>
            <a:ext cx="15773400" cy="170024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7800" b="1" kern="1200">
                <a:solidFill>
                  <a:schemeClr val="tx1"/>
                </a:solidFill>
                <a:latin typeface="+mj-lt"/>
                <a:ea typeface="+mj-ea"/>
                <a:cs typeface="+mj-cs"/>
              </a:rPr>
              <a:t>Limitations</a:t>
            </a:r>
          </a:p>
        </p:txBody>
      </p:sp>
      <p:graphicFrame>
        <p:nvGraphicFramePr>
          <p:cNvPr id="8" name="Diagram 7">
            <a:extLst>
              <a:ext uri="{FF2B5EF4-FFF2-40B4-BE49-F238E27FC236}">
                <a16:creationId xmlns:a16="http://schemas.microsoft.com/office/drawing/2014/main" id="{43F789CF-8EF0-6F0C-953B-2C28351620C4}"/>
              </a:ext>
            </a:extLst>
          </p:cNvPr>
          <p:cNvGraphicFramePr/>
          <p:nvPr>
            <p:extLst>
              <p:ext uri="{D42A27DB-BD31-4B8C-83A1-F6EECF244321}">
                <p14:modId xmlns:p14="http://schemas.microsoft.com/office/powerpoint/2010/main" val="2408229783"/>
              </p:ext>
            </p:extLst>
          </p:nvPr>
        </p:nvGraphicFramePr>
        <p:xfrm>
          <a:off x="1257300" y="2743200"/>
          <a:ext cx="15773400" cy="6528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6302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2019203" y="232128"/>
            <a:ext cx="13563600" cy="1354217"/>
          </a:xfrm>
          <a:prstGeom prst="rect">
            <a:avLst/>
          </a:prstGeom>
        </p:spPr>
        <p:txBody>
          <a:bodyPr wrap="square" lIns="0" tIns="0" rIns="0" bIns="0" rtlCol="0" anchor="t">
            <a:spAutoFit/>
          </a:bodyPr>
          <a:lstStyle/>
          <a:p>
            <a:pPr lvl="0" algn="ctr">
              <a:spcBef>
                <a:spcPct val="0"/>
              </a:spcBef>
            </a:pPr>
            <a:r>
              <a:rPr lang="en-GB" sz="4400" b="1" dirty="0">
                <a:latin typeface="Arial" panose="020B0604020202020204" pitchFamily="34" charset="0"/>
                <a:cs typeface="Arial" panose="020B0604020202020204" pitchFamily="34" charset="0"/>
              </a:rPr>
              <a:t>Current Care Provisions </a:t>
            </a:r>
            <a:endParaRPr lang="en-US" sz="4400" u="none" strike="noStrike" spc="-59" dirty="0">
              <a:solidFill>
                <a:srgbClr val="424242"/>
              </a:solidFill>
              <a:latin typeface="Arial" panose="020B0604020202020204" pitchFamily="34" charset="0"/>
              <a:ea typeface="Open Sans 1"/>
              <a:cs typeface="Arial" panose="020B0604020202020204" pitchFamily="34" charset="0"/>
              <a:sym typeface="Open Sans 1"/>
            </a:endParaRPr>
          </a:p>
          <a:p>
            <a:pPr marL="0" lvl="0" indent="0" algn="ctr">
              <a:spcBef>
                <a:spcPct val="0"/>
              </a:spcBef>
            </a:pPr>
            <a:r>
              <a:rPr lang="en-US" sz="4400" b="1" u="none" strike="noStrike" spc="-59" dirty="0">
                <a:latin typeface="Arial" panose="020B0604020202020204" pitchFamily="34" charset="0"/>
                <a:ea typeface="Open Sans 1"/>
                <a:cs typeface="Arial" panose="020B0604020202020204" pitchFamily="34" charset="0"/>
                <a:sym typeface="Open Sans 1"/>
              </a:rPr>
              <a:t>Overview of Current Services </a:t>
            </a:r>
          </a:p>
        </p:txBody>
      </p:sp>
      <p:graphicFrame>
        <p:nvGraphicFramePr>
          <p:cNvPr id="4" name="Diagram 3">
            <a:extLst>
              <a:ext uri="{FF2B5EF4-FFF2-40B4-BE49-F238E27FC236}">
                <a16:creationId xmlns:a16="http://schemas.microsoft.com/office/drawing/2014/main" id="{6E87B2A0-E87E-8529-8325-2AEE65CD7C5C}"/>
              </a:ext>
            </a:extLst>
          </p:cNvPr>
          <p:cNvGraphicFramePr/>
          <p:nvPr>
            <p:extLst>
              <p:ext uri="{D42A27DB-BD31-4B8C-83A1-F6EECF244321}">
                <p14:modId xmlns:p14="http://schemas.microsoft.com/office/powerpoint/2010/main" val="3573665948"/>
              </p:ext>
            </p:extLst>
          </p:nvPr>
        </p:nvGraphicFramePr>
        <p:xfrm>
          <a:off x="2019203" y="1753110"/>
          <a:ext cx="15201900" cy="812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Government Unveils 10-Year Health Plan for England - Essex Partnership  University NHS Foundation Trust">
            <a:extLst>
              <a:ext uri="{FF2B5EF4-FFF2-40B4-BE49-F238E27FC236}">
                <a16:creationId xmlns:a16="http://schemas.microsoft.com/office/drawing/2014/main" id="{FE340695-7E30-9CAF-ED13-73D3731F22BA}"/>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9253" t="23312" r="10119" b="24316"/>
          <a:stretch>
            <a:fillRect/>
          </a:stretch>
        </p:blipFill>
        <p:spPr bwMode="auto">
          <a:xfrm>
            <a:off x="2196051" y="2430335"/>
            <a:ext cx="1502392" cy="15475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48" name="Picture 4" descr="Where are we now on social services liability? - UK Human Rights Blog">
            <a:extLst>
              <a:ext uri="{FF2B5EF4-FFF2-40B4-BE49-F238E27FC236}">
                <a16:creationId xmlns:a16="http://schemas.microsoft.com/office/drawing/2014/main" id="{9961984B-3FEF-17A3-89FC-C8ACF2DF6F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30588" y="4216910"/>
            <a:ext cx="1599161" cy="1600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52" name="Picture 8" descr="Esther Rantzen's Silver Line charity merges with Age UK">
            <a:extLst>
              <a:ext uri="{FF2B5EF4-FFF2-40B4-BE49-F238E27FC236}">
                <a16:creationId xmlns:a16="http://schemas.microsoft.com/office/drawing/2014/main" id="{06592061-A682-DAB2-4060-5BC3C54946CD}"/>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553" t="8922" b="8943"/>
          <a:stretch>
            <a:fillRect/>
          </a:stretch>
        </p:blipFill>
        <p:spPr bwMode="auto">
          <a:xfrm>
            <a:off x="2897866" y="6064452"/>
            <a:ext cx="1531883" cy="16937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8" name="Rectangle 9">
            <a:extLst>
              <a:ext uri="{FF2B5EF4-FFF2-40B4-BE49-F238E27FC236}">
                <a16:creationId xmlns:a16="http://schemas.microsoft.com/office/drawing/2014/main" id="{2AFBABC2-B81D-9B5A-DAB4-4F9B50CC00B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155" name="Picture 11" descr="Community Services">
            <a:extLst>
              <a:ext uri="{FF2B5EF4-FFF2-40B4-BE49-F238E27FC236}">
                <a16:creationId xmlns:a16="http://schemas.microsoft.com/office/drawing/2014/main" id="{83622E09-9FDF-DECA-81DC-8720CD5A7205}"/>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848" t="4337" r="9078" b="51330"/>
          <a:stretch>
            <a:fillRect/>
          </a:stretch>
        </p:blipFill>
        <p:spPr bwMode="auto">
          <a:xfrm>
            <a:off x="2147666" y="8051996"/>
            <a:ext cx="1599161" cy="15475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44075" y="952512"/>
            <a:ext cx="5281925" cy="4617647"/>
            <a:chOff x="0" y="0"/>
            <a:chExt cx="1152598" cy="845897"/>
          </a:xfrm>
        </p:grpSpPr>
        <p:sp>
          <p:nvSpPr>
            <p:cNvPr id="3" name="Freeform 3"/>
            <p:cNvSpPr/>
            <p:nvPr/>
          </p:nvSpPr>
          <p:spPr>
            <a:xfrm>
              <a:off x="0" y="0"/>
              <a:ext cx="1152598" cy="845897"/>
            </a:xfrm>
            <a:custGeom>
              <a:avLst/>
              <a:gdLst/>
              <a:ahLst/>
              <a:cxnLst/>
              <a:rect l="l" t="t" r="r" b="b"/>
              <a:pathLst>
                <a:path w="1152598" h="845897">
                  <a:moveTo>
                    <a:pt x="0" y="0"/>
                  </a:moveTo>
                  <a:lnTo>
                    <a:pt x="1152598" y="0"/>
                  </a:lnTo>
                  <a:lnTo>
                    <a:pt x="1152598" y="845897"/>
                  </a:lnTo>
                  <a:lnTo>
                    <a:pt x="0" y="845897"/>
                  </a:lnTo>
                  <a:close/>
                </a:path>
              </a:pathLst>
            </a:custGeom>
            <a:ln w="19050" cap="sq">
              <a:solidFill>
                <a:srgbClr val="424242"/>
              </a:solidFill>
              <a:prstDash val="solid"/>
              <a:miter/>
            </a:ln>
          </p:spPr>
          <p:txBody>
            <a:bodyPr/>
            <a:lstStyle/>
            <a:p>
              <a:endParaRPr lang="en-GB"/>
            </a:p>
          </p:txBody>
        </p:sp>
        <p:sp>
          <p:nvSpPr>
            <p:cNvPr id="4" name="TextBox 4"/>
            <p:cNvSpPr txBox="1"/>
            <p:nvPr/>
          </p:nvSpPr>
          <p:spPr>
            <a:xfrm>
              <a:off x="0" y="-47625"/>
              <a:ext cx="1152598" cy="89352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12244075" y="5779708"/>
            <a:ext cx="5281925" cy="4088191"/>
            <a:chOff x="0" y="0"/>
            <a:chExt cx="1152598" cy="845897"/>
          </a:xfrm>
        </p:grpSpPr>
        <p:sp>
          <p:nvSpPr>
            <p:cNvPr id="9" name="Freeform 9"/>
            <p:cNvSpPr/>
            <p:nvPr/>
          </p:nvSpPr>
          <p:spPr>
            <a:xfrm>
              <a:off x="0" y="0"/>
              <a:ext cx="1152598" cy="845897"/>
            </a:xfrm>
            <a:custGeom>
              <a:avLst/>
              <a:gdLst/>
              <a:ahLst/>
              <a:cxnLst/>
              <a:rect l="l" t="t" r="r" b="b"/>
              <a:pathLst>
                <a:path w="1152598" h="845897">
                  <a:moveTo>
                    <a:pt x="0" y="0"/>
                  </a:moveTo>
                  <a:lnTo>
                    <a:pt x="1152598" y="0"/>
                  </a:lnTo>
                  <a:lnTo>
                    <a:pt x="1152598" y="845897"/>
                  </a:lnTo>
                  <a:lnTo>
                    <a:pt x="0" y="845897"/>
                  </a:lnTo>
                  <a:close/>
                </a:path>
              </a:pathLst>
            </a:custGeom>
            <a:ln w="19050" cap="sq">
              <a:solidFill>
                <a:srgbClr val="424242"/>
              </a:solidFill>
              <a:prstDash val="solid"/>
              <a:miter/>
            </a:ln>
          </p:spPr>
          <p:txBody>
            <a:bodyPr/>
            <a:lstStyle/>
            <a:p>
              <a:endParaRPr lang="en-GB"/>
            </a:p>
          </p:txBody>
        </p:sp>
        <p:sp>
          <p:nvSpPr>
            <p:cNvPr id="10" name="TextBox 10"/>
            <p:cNvSpPr txBox="1"/>
            <p:nvPr/>
          </p:nvSpPr>
          <p:spPr>
            <a:xfrm>
              <a:off x="0" y="-47625"/>
              <a:ext cx="1152598" cy="893522"/>
            </a:xfrm>
            <a:prstGeom prst="rect">
              <a:avLst/>
            </a:prstGeom>
          </p:spPr>
          <p:txBody>
            <a:bodyPr lIns="50800" tIns="50800" rIns="50800" bIns="50800" rtlCol="0" anchor="ctr"/>
            <a:lstStyle/>
            <a:p>
              <a:pPr algn="ctr">
                <a:lnSpc>
                  <a:spcPts val="2800"/>
                </a:lnSpc>
              </a:pPr>
              <a:endParaRPr/>
            </a:p>
          </p:txBody>
        </p:sp>
      </p:grpSp>
      <p:sp>
        <p:nvSpPr>
          <p:cNvPr id="11" name="AutoShape 11"/>
          <p:cNvSpPr/>
          <p:nvPr/>
        </p:nvSpPr>
        <p:spPr>
          <a:xfrm>
            <a:off x="1619341" y="4388659"/>
            <a:ext cx="9124168" cy="0"/>
          </a:xfrm>
          <a:prstGeom prst="line">
            <a:avLst/>
          </a:prstGeom>
          <a:ln w="19050" cap="flat">
            <a:solidFill>
              <a:srgbClr val="424242"/>
            </a:solidFill>
            <a:prstDash val="solid"/>
            <a:headEnd type="none" w="sm" len="sm"/>
            <a:tailEnd type="none" w="sm" len="sm"/>
          </a:ln>
        </p:spPr>
        <p:txBody>
          <a:bodyPr/>
          <a:lstStyle/>
          <a:p>
            <a:endParaRPr lang="en-GB"/>
          </a:p>
        </p:txBody>
      </p:sp>
      <p:sp>
        <p:nvSpPr>
          <p:cNvPr id="18" name="TextBox 18"/>
          <p:cNvSpPr txBox="1"/>
          <p:nvPr/>
        </p:nvSpPr>
        <p:spPr>
          <a:xfrm>
            <a:off x="12439982" y="1686462"/>
            <a:ext cx="4890109" cy="3385542"/>
          </a:xfrm>
          <a:prstGeom prst="rect">
            <a:avLst/>
          </a:prstGeom>
        </p:spPr>
        <p:txBody>
          <a:bodyPr wrap="square" lIns="0" tIns="0" rIns="0" bIns="0" rtlCol="0" anchor="t">
            <a:spAutoFit/>
          </a:bodyPr>
          <a:lstStyle/>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Medical Expertise</a:t>
            </a:r>
            <a:r>
              <a:rPr lang="en-US" altLang="en-US" sz="2000" dirty="0">
                <a:latin typeface="Arial" panose="020B0604020202020204" pitchFamily="34" charset="0"/>
              </a:rPr>
              <a:t>: They provide competent nursing support and </a:t>
            </a:r>
            <a:r>
              <a:rPr lang="en-US" altLang="en-US" sz="2000" dirty="0" err="1">
                <a:latin typeface="Arial" panose="020B0604020202020204" pitchFamily="34" charset="0"/>
              </a:rPr>
              <a:t>specialised</a:t>
            </a:r>
            <a:r>
              <a:rPr lang="en-US" altLang="en-US" sz="2000" dirty="0">
                <a:latin typeface="Arial" panose="020B0604020202020204" pitchFamily="34" charset="0"/>
              </a:rPr>
              <a:t> medical treatment for complex needs.</a:t>
            </a:r>
          </a:p>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Comprehensive Care:</a:t>
            </a:r>
            <a:r>
              <a:rPr lang="en-US" altLang="en-US" sz="2000" dirty="0">
                <a:latin typeface="Arial" panose="020B0604020202020204" pitchFamily="34" charset="0"/>
              </a:rPr>
              <a:t> Residents get both medical attention and residential support. </a:t>
            </a:r>
          </a:p>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Continuous Monitoring</a:t>
            </a:r>
            <a:r>
              <a:rPr lang="en-US" altLang="en-US" sz="2000" dirty="0">
                <a:latin typeface="Arial" panose="020B0604020202020204" pitchFamily="34" charset="0"/>
              </a:rPr>
              <a:t>: To improve overall safety, routine medication management and health monitoring are offered.</a:t>
            </a:r>
          </a:p>
        </p:txBody>
      </p:sp>
      <p:sp>
        <p:nvSpPr>
          <p:cNvPr id="19" name="TextBox 19"/>
          <p:cNvSpPr txBox="1"/>
          <p:nvPr/>
        </p:nvSpPr>
        <p:spPr>
          <a:xfrm>
            <a:off x="12542047" y="6360257"/>
            <a:ext cx="4758230" cy="3181961"/>
          </a:xfrm>
          <a:prstGeom prst="rect">
            <a:avLst/>
          </a:prstGeom>
        </p:spPr>
        <p:txBody>
          <a:bodyPr wrap="square" lIns="0" tIns="0" rIns="0" bIns="0" rtlCol="0" anchor="t">
            <a:spAutoFit/>
          </a:bodyPr>
          <a:lstStyle/>
          <a:p>
            <a:pPr marL="342900" lvl="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Limited Independence</a:t>
            </a:r>
            <a:endParaRPr lang="en-US" altLang="en-US" sz="2000" dirty="0">
              <a:latin typeface="Arial" panose="020B0604020202020204" pitchFamily="34" charset="0"/>
              <a:cs typeface="Arial" panose="020B0604020202020204" pitchFamily="34" charset="0"/>
            </a:endParaRPr>
          </a:p>
          <a:p>
            <a:pPr marL="342900" lvl="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Transition Challenges and Isolation</a:t>
            </a:r>
          </a:p>
          <a:p>
            <a:pPr marL="342900" lvl="0" indent="-342900">
              <a:lnSpc>
                <a:spcPct val="150000"/>
              </a:lnSpc>
              <a:spcBef>
                <a:spcPct val="0"/>
              </a:spcBef>
              <a:buFont typeface="Arial" panose="020B0604020202020204" pitchFamily="34" charset="0"/>
              <a:buChar char="•"/>
            </a:pPr>
            <a:r>
              <a:rPr lang="en-US" sz="2000" b="1" dirty="0">
                <a:latin typeface="Arial" panose="020B0604020202020204" pitchFamily="34" charset="0"/>
                <a:cs typeface="Arial" panose="020B0604020202020204" pitchFamily="34" charset="0"/>
              </a:rPr>
              <a:t>Adult Abuse and Neglect</a:t>
            </a: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Funding</a:t>
            </a: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rPr>
              <a:t>Recruitment and Retention of employees</a:t>
            </a:r>
            <a:endParaRPr lang="en-US" altLang="en-US" sz="2000" b="1" dirty="0">
              <a:latin typeface="Arial" panose="020B0604020202020204" pitchFamily="34" charset="0"/>
              <a:cs typeface="Arial" panose="020B0604020202020204" pitchFamily="34" charset="0"/>
            </a:endParaRP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rPr>
              <a:t>Safety and Compliance</a:t>
            </a:r>
            <a:endParaRPr lang="en-GB" sz="2000" b="1" dirty="0"/>
          </a:p>
        </p:txBody>
      </p:sp>
      <p:sp>
        <p:nvSpPr>
          <p:cNvPr id="20" name="TextBox 20"/>
          <p:cNvSpPr txBox="1"/>
          <p:nvPr/>
        </p:nvSpPr>
        <p:spPr>
          <a:xfrm>
            <a:off x="12641900" y="1078449"/>
            <a:ext cx="3978446" cy="429895"/>
          </a:xfrm>
          <a:prstGeom prst="rect">
            <a:avLst/>
          </a:prstGeom>
        </p:spPr>
        <p:txBody>
          <a:bodyPr lIns="0" tIns="0" rIns="0" bIns="0" rtlCol="0" anchor="t">
            <a:spAutoFit/>
          </a:bodyPr>
          <a:lstStyle/>
          <a:p>
            <a:pPr marL="0" lvl="0" indent="0" algn="ctr">
              <a:lnSpc>
                <a:spcPts val="3499"/>
              </a:lnSpc>
              <a:spcBef>
                <a:spcPct val="0"/>
              </a:spcBef>
            </a:pPr>
            <a:r>
              <a:rPr lang="en-US" sz="2799" b="1" u="none" strike="noStrike" spc="-83" dirty="0">
                <a:latin typeface="Open Sans 1 Bold"/>
                <a:ea typeface="Open Sans 1 Bold"/>
                <a:cs typeface="Open Sans 1 Bold"/>
                <a:sym typeface="Open Sans 1 Bold"/>
              </a:rPr>
              <a:t>Benefits: </a:t>
            </a:r>
          </a:p>
        </p:txBody>
      </p:sp>
      <p:sp>
        <p:nvSpPr>
          <p:cNvPr id="21" name="TextBox 21"/>
          <p:cNvSpPr txBox="1"/>
          <p:nvPr/>
        </p:nvSpPr>
        <p:spPr>
          <a:xfrm>
            <a:off x="12911157" y="5874214"/>
            <a:ext cx="3978446" cy="429895"/>
          </a:xfrm>
          <a:prstGeom prst="rect">
            <a:avLst/>
          </a:prstGeom>
        </p:spPr>
        <p:txBody>
          <a:bodyPr lIns="0" tIns="0" rIns="0" bIns="0" rtlCol="0" anchor="t">
            <a:spAutoFit/>
          </a:bodyPr>
          <a:lstStyle/>
          <a:p>
            <a:pPr marL="0" lvl="0" indent="0" algn="ctr">
              <a:lnSpc>
                <a:spcPts val="3499"/>
              </a:lnSpc>
              <a:spcBef>
                <a:spcPct val="0"/>
              </a:spcBef>
            </a:pPr>
            <a:r>
              <a:rPr lang="en-US" sz="2799" b="1" spc="-83" dirty="0">
                <a:latin typeface="Open Sans 1 Bold"/>
                <a:ea typeface="Open Sans 1 Bold"/>
                <a:cs typeface="Open Sans 1 Bold"/>
                <a:sym typeface="Open Sans 1 Bold"/>
              </a:rPr>
              <a:t>Challenges</a:t>
            </a:r>
            <a:endParaRPr lang="en-US" sz="2799" b="1" u="none" strike="noStrike" spc="-83" dirty="0">
              <a:latin typeface="Open Sans 1 Bold"/>
              <a:ea typeface="Open Sans 1 Bold"/>
              <a:cs typeface="Open Sans 1 Bold"/>
              <a:sym typeface="Open Sans 1 Bold"/>
            </a:endParaRPr>
          </a:p>
        </p:txBody>
      </p:sp>
      <p:sp>
        <p:nvSpPr>
          <p:cNvPr id="7" name="TextBox 6">
            <a:extLst>
              <a:ext uri="{FF2B5EF4-FFF2-40B4-BE49-F238E27FC236}">
                <a16:creationId xmlns:a16="http://schemas.microsoft.com/office/drawing/2014/main" id="{8CA68A85-D3F9-AF50-0B61-DA30B3235B18}"/>
              </a:ext>
            </a:extLst>
          </p:cNvPr>
          <p:cNvSpPr txBox="1"/>
          <p:nvPr/>
        </p:nvSpPr>
        <p:spPr>
          <a:xfrm>
            <a:off x="1916971" y="3619218"/>
            <a:ext cx="9124168"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Residential Nursing Care</a:t>
            </a:r>
            <a:endParaRPr lang="en-GB" sz="4400" b="1" dirty="0">
              <a:latin typeface="Arial" panose="020B0604020202020204" pitchFamily="34" charset="0"/>
              <a:cs typeface="Arial" panose="020B0604020202020204" pitchFamily="34" charset="0"/>
            </a:endParaRPr>
          </a:p>
        </p:txBody>
      </p:sp>
      <p:pic>
        <p:nvPicPr>
          <p:cNvPr id="7170" name="Picture 2" descr="What is Home Nursing Care and What Does it Cover?">
            <a:extLst>
              <a:ext uri="{FF2B5EF4-FFF2-40B4-BE49-F238E27FC236}">
                <a16:creationId xmlns:a16="http://schemas.microsoft.com/office/drawing/2014/main" id="{BAD5CF9A-9261-286A-FC8B-586B504018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42511" y="215432"/>
            <a:ext cx="8073089" cy="3379541"/>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67CDC0F8-87D7-2F95-E30A-2C08A3252732}"/>
              </a:ext>
            </a:extLst>
          </p:cNvPr>
          <p:cNvSpPr txBox="1"/>
          <p:nvPr/>
        </p:nvSpPr>
        <p:spPr>
          <a:xfrm>
            <a:off x="445801" y="4567609"/>
            <a:ext cx="11448450" cy="5324535"/>
          </a:xfrm>
          <a:prstGeom prst="rect">
            <a:avLst/>
          </a:prstGeom>
          <a:noFill/>
        </p:spPr>
        <p:txBody>
          <a:bodyPr wrap="square">
            <a:spAutoFit/>
          </a:bodyPr>
          <a:lstStyle/>
          <a:p>
            <a:pPr algn="just" eaLnBrk="0" fontAlgn="base" hangingPunct="0">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Residential nursing care homes are facilities where older adults reside and receive 24-hour assistance with everyday tasks and medical requirements from certified and registered Nurses</a:t>
            </a:r>
            <a:r>
              <a:rPr lang="en-US" altLang="en-US" sz="2000" dirty="0">
                <a:latin typeface="Arial" panose="020B0604020202020204" pitchFamily="34" charset="0"/>
              </a:rPr>
              <a:t>. In the UK, there are roughly 16,566 care homes. Approximately thirty percent of all care facilities are nursing homes (</a:t>
            </a:r>
            <a:r>
              <a:rPr lang="en-US" altLang="en-US" sz="2000" dirty="0">
                <a:latin typeface="Arial" panose="020B0604020202020204" pitchFamily="34" charset="0"/>
                <a:cs typeface="Arial" panose="020B0604020202020204" pitchFamily="34" charset="0"/>
              </a:rPr>
              <a:t>Berg, 2025).</a:t>
            </a:r>
            <a:r>
              <a:rPr lang="en-US" altLang="en-US" sz="2000" dirty="0">
                <a:latin typeface="Arial" panose="020B0604020202020204" pitchFamily="34" charset="0"/>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algn="just" eaLnBrk="0" fontAlgn="base" hangingPunct="0">
              <a:spcBef>
                <a:spcPct val="0"/>
              </a:spcBef>
              <a:spcAft>
                <a:spcPct val="0"/>
              </a:spcAft>
            </a:pPr>
            <a:r>
              <a:rPr lang="en-US" altLang="en-US" sz="2000" b="1" dirty="0">
                <a:latin typeface="Arial" panose="020B0604020202020204" pitchFamily="34" charset="0"/>
              </a:rPr>
              <a:t>Services: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Medical Care: Consistent wound care, medication administration, and health monitoring.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Rehabilitation services include speech, occupational, and physical therapy.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Specialist Healthcare: Treatment for chronic conditions, such diabetes or dementia.</a:t>
            </a:r>
          </a:p>
          <a:p>
            <a:pPr algn="just" eaLnBrk="0" fontAlgn="base" hangingPunct="0">
              <a:spcBef>
                <a:spcPct val="0"/>
              </a:spcBef>
              <a:spcAft>
                <a:spcPct val="0"/>
              </a:spcAft>
            </a:pPr>
            <a:r>
              <a:rPr lang="en-US" altLang="en-US" sz="2000" b="1" dirty="0">
                <a:latin typeface="Arial" panose="020B0604020202020204" pitchFamily="34" charset="0"/>
              </a:rPr>
              <a:t>Demographic Trends:</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400,000 older people in UK live in care facilities</a:t>
            </a:r>
            <a:r>
              <a:rPr lang="en-US" altLang="en-US" sz="2000" dirty="0">
                <a:latin typeface="Arial" panose="020B0604020202020204" pitchFamily="34" charset="0"/>
              </a:rPr>
              <a:t>. </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Six out of ten </a:t>
            </a:r>
            <a:r>
              <a:rPr lang="en-US" altLang="en-US" sz="2000" dirty="0">
                <a:latin typeface="Arial" panose="020B0604020202020204" pitchFamily="34" charset="0"/>
              </a:rPr>
              <a:t>elderly residents at care facilities are with dementia. </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Nearly half (46%) of care home residents </a:t>
            </a:r>
            <a:r>
              <a:rPr lang="en-US" altLang="en-US" sz="2000" dirty="0">
                <a:latin typeface="Arial" panose="020B0604020202020204" pitchFamily="34" charset="0"/>
              </a:rPr>
              <a:t>in England receive all or part of their </a:t>
            </a:r>
            <a:r>
              <a:rPr lang="en-US" altLang="en-US" sz="2000" b="1" dirty="0">
                <a:latin typeface="Arial" panose="020B0604020202020204" pitchFamily="34" charset="0"/>
              </a:rPr>
              <a:t>funding from their local  authority.</a:t>
            </a:r>
            <a:r>
              <a:rPr lang="en-US" altLang="en-US" sz="2000" dirty="0">
                <a:latin typeface="Arial" panose="020B0604020202020204" pitchFamily="34" charset="0"/>
              </a:rPr>
              <a:t>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The regulatory agency in charge of keeping an eye on, evaluating, and grading residential care services is the </a:t>
            </a:r>
            <a:r>
              <a:rPr lang="en-US" altLang="en-US" sz="2000" b="1" dirty="0">
                <a:latin typeface="Arial" panose="020B0604020202020204" pitchFamily="34" charset="0"/>
              </a:rPr>
              <a:t>Care Quality Commission (CQC).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Although the </a:t>
            </a:r>
            <a:r>
              <a:rPr lang="en-US" altLang="en-US" sz="2000" b="1" dirty="0">
                <a:latin typeface="Arial" panose="020B0604020202020204" pitchFamily="34" charset="0"/>
              </a:rPr>
              <a:t>Human Rights Act </a:t>
            </a:r>
            <a:r>
              <a:rPr lang="en-US" altLang="en-US" sz="2000" dirty="0">
                <a:latin typeface="Arial" panose="020B0604020202020204" pitchFamily="34" charset="0"/>
              </a:rPr>
              <a:t>can safeguard against abuse and unethical </a:t>
            </a:r>
            <a:r>
              <a:rPr lang="en-US" altLang="en-US" sz="2000" dirty="0" err="1">
                <a:latin typeface="Arial" panose="020B0604020202020204" pitchFamily="34" charset="0"/>
              </a:rPr>
              <a:t>behaviour</a:t>
            </a:r>
            <a:r>
              <a:rPr lang="en-US" altLang="en-US" sz="2000" dirty="0">
                <a:latin typeface="Arial" panose="020B0604020202020204" pitchFamily="34" charset="0"/>
              </a:rPr>
              <a:t> and assist maintain dignity, its application is inconsistent. </a:t>
            </a:r>
          </a:p>
        </p:txBody>
      </p:sp>
      <p:sp>
        <p:nvSpPr>
          <p:cNvPr id="28" name="TextBox 27">
            <a:extLst>
              <a:ext uri="{FF2B5EF4-FFF2-40B4-BE49-F238E27FC236}">
                <a16:creationId xmlns:a16="http://schemas.microsoft.com/office/drawing/2014/main" id="{13245A72-A25A-1EA1-F4E7-30E448B7CC74}"/>
              </a:ext>
            </a:extLst>
          </p:cNvPr>
          <p:cNvSpPr txBox="1"/>
          <p:nvPr/>
        </p:nvSpPr>
        <p:spPr>
          <a:xfrm>
            <a:off x="7010400" y="9707478"/>
            <a:ext cx="50292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a:t>
            </a:r>
            <a:r>
              <a:rPr lang="en-US" altLang="en-US" dirty="0">
                <a:latin typeface="Arial" panose="020B0604020202020204" pitchFamily="34" charset="0"/>
                <a:cs typeface="Arial" panose="020B0604020202020204" pitchFamily="34" charset="0"/>
              </a:rPr>
              <a:t>; Care UK, 2024; Age UK , 2019)</a:t>
            </a:r>
            <a:endParaRPr lang="en-US" altLang="en-US" sz="2800" dirty="0">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606C-66AB-CFD7-C1E5-7614E77F158D}"/>
              </a:ext>
            </a:extLst>
          </p:cNvPr>
          <p:cNvSpPr>
            <a:spLocks noGrp="1"/>
          </p:cNvSpPr>
          <p:nvPr>
            <p:ph type="title"/>
          </p:nvPr>
        </p:nvSpPr>
        <p:spPr>
          <a:xfrm>
            <a:off x="3048000" y="342900"/>
            <a:ext cx="12725400" cy="1143000"/>
          </a:xfrm>
        </p:spPr>
        <p:txBody>
          <a:bodyPr>
            <a:normAutofit fontScale="90000"/>
          </a:bodyPr>
          <a:lstStyle/>
          <a:p>
            <a:r>
              <a:rPr lang="en-US" b="1" dirty="0">
                <a:latin typeface="Arial" panose="020B0604020202020204" pitchFamily="34" charset="0"/>
                <a:cs typeface="Arial" panose="020B0604020202020204" pitchFamily="34" charset="0"/>
              </a:rPr>
              <a:t>Barriers to Care in Residential Care Homes and Theoretical Implication  </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0DA00C-07C4-04D0-C42E-8418E0995869}"/>
              </a:ext>
            </a:extLst>
          </p:cNvPr>
          <p:cNvSpPr txBox="1"/>
          <p:nvPr/>
        </p:nvSpPr>
        <p:spPr>
          <a:xfrm>
            <a:off x="762000" y="1714500"/>
            <a:ext cx="8915400" cy="8217634"/>
          </a:xfrm>
          <a:prstGeom prst="rect">
            <a:avLst/>
          </a:prstGeom>
          <a:noFill/>
        </p:spPr>
        <p:txBody>
          <a:bodyPr wrap="square">
            <a:spAutoFit/>
          </a:bodyPr>
          <a:lstStyle/>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Depression and loneliness affect people receiving residential care.</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Most of residents in care homes are living with dementia.</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altLang="en-US" sz="2400" dirty="0">
                <a:latin typeface="Arial" panose="020B0604020202020204" pitchFamily="34" charset="0"/>
              </a:rPr>
              <a:t>It</a:t>
            </a:r>
            <a:r>
              <a:rPr kumimoji="0" lang="en-US" altLang="en-US" sz="2400" b="0" i="0" u="none" strike="noStrike" cap="none" normalizeH="0" baseline="0" dirty="0">
                <a:ln>
                  <a:noFill/>
                </a:ln>
                <a:solidFill>
                  <a:schemeClr val="tx1"/>
                </a:solidFill>
                <a:effectLst/>
                <a:latin typeface="Arial" panose="020B0604020202020204" pitchFamily="34" charset="0"/>
              </a:rPr>
              <a:t> leads to a number of unmet needs, such as a </a:t>
            </a:r>
            <a:r>
              <a:rPr kumimoji="0" lang="en-US" altLang="en-US" sz="2400" b="1" i="0" u="none" strike="noStrike" cap="none" normalizeH="0" baseline="0" dirty="0">
                <a:ln>
                  <a:noFill/>
                </a:ln>
                <a:solidFill>
                  <a:schemeClr val="tx1"/>
                </a:solidFill>
                <a:effectLst/>
                <a:latin typeface="Arial" panose="020B0604020202020204" pitchFamily="34" charset="0"/>
              </a:rPr>
              <a:t>lack of autonomy </a:t>
            </a:r>
            <a:r>
              <a:rPr kumimoji="0" lang="en-US" altLang="en-US" sz="2400" b="0" i="0" u="none" strike="noStrike" cap="none" normalizeH="0" baseline="0" dirty="0">
                <a:ln>
                  <a:noFill/>
                </a:ln>
                <a:solidFill>
                  <a:schemeClr val="tx1"/>
                </a:solidFill>
                <a:effectLst/>
                <a:latin typeface="Arial" panose="020B0604020202020204" pitchFamily="34" charset="0"/>
              </a:rPr>
              <a:t>and a sense of belonging, associated with interpersonal aggression(Theurer </a:t>
            </a:r>
            <a:r>
              <a:rPr kumimoji="0" lang="en-US" altLang="en-US" sz="2400" b="0" i="1" u="none" strike="noStrike" cap="none" normalizeH="0" baseline="0" dirty="0">
                <a:ln>
                  <a:noFill/>
                </a:ln>
                <a:solidFill>
                  <a:schemeClr val="tx1"/>
                </a:solidFill>
                <a:effectLst/>
                <a:latin typeface="Arial" panose="020B0604020202020204" pitchFamily="34" charset="0"/>
              </a:rPr>
              <a:t>et al., </a:t>
            </a:r>
            <a:r>
              <a:rPr kumimoji="0" lang="en-US" altLang="en-US" sz="2400" b="0" i="0" u="none" strike="noStrike" cap="none" normalizeH="0" baseline="0" dirty="0">
                <a:ln>
                  <a:noFill/>
                </a:ln>
                <a:solidFill>
                  <a:schemeClr val="tx1"/>
                </a:solidFill>
                <a:effectLst/>
                <a:latin typeface="Arial" panose="020B0604020202020204" pitchFamily="34" charset="0"/>
              </a:rPr>
              <a:t>2015).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According to a research conducted in the United States, 12% of residents with dementia attended activities that were out of line with their interests or functioning levels, 20% engaged sometimes, and 45% of residents with dementia participated in few or no activities.</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The incapacity to comprehend information, converse, and independently engage in everyday social activities gradually declines.</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Engaging in peer group activities is relevant to activity theory and social identity theory, helps  old people develop a sense of who they are (Alexander Haslam, 2014; Alzheimer's Society, 2023).</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The UK's Living Well with Dementia policy </a:t>
            </a:r>
            <a:r>
              <a:rPr lang="en-US" altLang="en-US" sz="2400" dirty="0" err="1">
                <a:latin typeface="Arial" panose="020B0604020202020204" pitchFamily="34" charset="0"/>
              </a:rPr>
              <a:t>emphasises</a:t>
            </a:r>
            <a:r>
              <a:rPr lang="en-US" altLang="en-US" sz="2400" dirty="0">
                <a:latin typeface="Arial" panose="020B0604020202020204" pitchFamily="34" charset="0"/>
              </a:rPr>
              <a:t> how critical it is to raise the standard of care provided to dementia patients in residential care homes (Department of Health, 2009).</a:t>
            </a:r>
          </a:p>
        </p:txBody>
      </p:sp>
      <p:sp>
        <p:nvSpPr>
          <p:cNvPr id="6" name="Rectangle 2">
            <a:extLst>
              <a:ext uri="{FF2B5EF4-FFF2-40B4-BE49-F238E27FC236}">
                <a16:creationId xmlns:a16="http://schemas.microsoft.com/office/drawing/2014/main" id="{702FF0FC-01EC-4EF3-21B5-07FC18512DF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3DC8D012-4DE8-77E7-135D-B9B4A85880F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269" name="Picture 5" descr="Types of Care For The Elderly: Different Elderly Care Services">
            <a:extLst>
              <a:ext uri="{FF2B5EF4-FFF2-40B4-BE49-F238E27FC236}">
                <a16:creationId xmlns:a16="http://schemas.microsoft.com/office/drawing/2014/main" id="{294C0945-038E-2481-858C-490C83DBAF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91800" y="1727200"/>
            <a:ext cx="6751359" cy="8077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345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8115" y="1338874"/>
            <a:ext cx="15031769" cy="0"/>
          </a:xfrm>
          <a:prstGeom prst="line">
            <a:avLst/>
          </a:prstGeom>
          <a:ln w="19050" cap="flat">
            <a:solidFill>
              <a:srgbClr val="424242"/>
            </a:solidFill>
            <a:prstDash val="solid"/>
            <a:headEnd type="none" w="sm" len="sm"/>
            <a:tailEnd type="none" w="sm" len="sm"/>
          </a:ln>
        </p:spPr>
        <p:txBody>
          <a:bodyPr/>
          <a:lstStyle/>
          <a:p>
            <a:endParaRPr lang="en-GB"/>
          </a:p>
        </p:txBody>
      </p:sp>
      <p:sp>
        <p:nvSpPr>
          <p:cNvPr id="7" name="TextBox 6">
            <a:extLst>
              <a:ext uri="{FF2B5EF4-FFF2-40B4-BE49-F238E27FC236}">
                <a16:creationId xmlns:a16="http://schemas.microsoft.com/office/drawing/2014/main" id="{288EDE6D-6DF7-CB2F-3717-410141DF6BE8}"/>
              </a:ext>
            </a:extLst>
          </p:cNvPr>
          <p:cNvSpPr txBox="1"/>
          <p:nvPr/>
        </p:nvSpPr>
        <p:spPr>
          <a:xfrm>
            <a:off x="838200" y="2018079"/>
            <a:ext cx="8917604" cy="7879080"/>
          </a:xfrm>
          <a:prstGeom prst="rect">
            <a:avLst/>
          </a:prstGeom>
          <a:noFill/>
        </p:spPr>
        <p:txBody>
          <a:bodyPr wrap="square">
            <a:spAutoFit/>
          </a:bodyPr>
          <a:lstStyle/>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Technology can </a:t>
            </a:r>
            <a:b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Encourage self-reliance and lessen dependency on carers</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Reduce the burden on medical facilities,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Enhance the standard of care for older people (</a:t>
            </a:r>
            <a:r>
              <a:rPr kumimoji="0" lang="en-US" altLang="en-US" sz="2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Woffindin</a:t>
            </a: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lang="en-US" altLang="en-US" sz="22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Smart technologies can handle large data, detect risks and create </a:t>
            </a:r>
            <a:r>
              <a:rPr lang="en-US" sz="2200" dirty="0" err="1">
                <a:latin typeface="Arial" panose="020B0604020202020204" pitchFamily="34" charset="0"/>
                <a:cs typeface="Arial" panose="020B0604020202020204" pitchFamily="34" charset="0"/>
              </a:rPr>
              <a:t>individualised</a:t>
            </a:r>
            <a:r>
              <a:rPr lang="en-US" sz="2200" dirty="0">
                <a:latin typeface="Arial" panose="020B0604020202020204" pitchFamily="34" charset="0"/>
                <a:cs typeface="Arial" panose="020B0604020202020204" pitchFamily="34" charset="0"/>
              </a:rPr>
              <a:t> treatment plans.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They can assist in detecting early indicators of diseases like dementia or heart disease, resulting in far earlier diagnosis and treatment strategies.</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Residential Homes are testing virtual reality (VR) to give residents immersive experiences that combat feelings of boredom or loneliness. </a:t>
            </a:r>
          </a:p>
          <a:p>
            <a:pPr marR="0" lvl="0" algn="l" defTabSz="914400" rtl="0" eaLnBrk="0" fontAlgn="base" latinLnBrk="0" hangingPunct="0">
              <a:spcBef>
                <a:spcPct val="0"/>
              </a:spcBef>
              <a:spcAft>
                <a:spcPct val="0"/>
              </a:spcAft>
              <a:buClrTx/>
              <a:buSzTx/>
              <a:tabLst/>
            </a:pPr>
            <a:r>
              <a:rPr lang="en-US" sz="2200" b="1" dirty="0">
                <a:latin typeface="Arial" panose="020B0604020202020204" pitchFamily="34" charset="0"/>
                <a:cs typeface="Arial" panose="020B0604020202020204" pitchFamily="34" charset="0"/>
              </a:rPr>
              <a:t>Examples: </a:t>
            </a:r>
          </a:p>
          <a:p>
            <a:pPr eaLnBrk="0" fontAlgn="base" hangingPunct="0">
              <a:spcBef>
                <a:spcPct val="0"/>
              </a:spcBef>
              <a:spcAft>
                <a:spcPct val="0"/>
              </a:spcAft>
            </a:pPr>
            <a:r>
              <a:rPr lang="en-US" altLang="en-US" sz="2200" b="1" dirty="0">
                <a:latin typeface="Arial" panose="020B0604020202020204" pitchFamily="34" charset="0"/>
              </a:rPr>
              <a:t>Electronic Health Records (EHR) systems </a:t>
            </a:r>
            <a:r>
              <a:rPr lang="en-US" altLang="en-US" sz="2200" dirty="0">
                <a:latin typeface="Arial" panose="020B0604020202020204" pitchFamily="34" charset="0"/>
              </a:rPr>
              <a:t>improves staff coordination and communication.</a:t>
            </a:r>
          </a:p>
          <a:p>
            <a:pPr eaLnBrk="0" fontAlgn="base" hangingPunct="0">
              <a:spcBef>
                <a:spcPct val="0"/>
              </a:spcBef>
              <a:spcAft>
                <a:spcPct val="0"/>
              </a:spcAft>
            </a:pPr>
            <a:r>
              <a:rPr lang="en-US" altLang="en-US" sz="2200" b="1" dirty="0">
                <a:latin typeface="Arial" panose="020B0604020202020204" pitchFamily="34" charset="0"/>
              </a:rPr>
              <a:t>Resident monitoring technologies </a:t>
            </a:r>
            <a:r>
              <a:rPr lang="en-US" altLang="en-US" sz="2200" dirty="0">
                <a:latin typeface="Arial" panose="020B0604020202020204" pitchFamily="34" charset="0"/>
              </a:rPr>
              <a:t>including wearable technology, smart sensors, and fall detection systems.</a:t>
            </a:r>
            <a:br>
              <a:rPr lang="en-US" altLang="en-US" sz="2200" dirty="0">
                <a:latin typeface="Arial" panose="020B0604020202020204" pitchFamily="34" charset="0"/>
              </a:rPr>
            </a:br>
            <a:r>
              <a:rPr lang="en-US" altLang="en-US" sz="2200" b="1" dirty="0">
                <a:latin typeface="Arial" panose="020B0604020202020204" pitchFamily="34" charset="0"/>
              </a:rPr>
              <a:t>Telehealth services </a:t>
            </a:r>
            <a:r>
              <a:rPr lang="en-US" altLang="en-US" sz="2200" dirty="0">
                <a:latin typeface="Arial" panose="020B0604020202020204" pitchFamily="34" charset="0"/>
              </a:rPr>
              <a:t>save time and money by reducing the need for hospital visits.</a:t>
            </a:r>
            <a:br>
              <a:rPr lang="en-US" altLang="en-US" sz="2200" dirty="0">
                <a:latin typeface="Arial" panose="020B0604020202020204" pitchFamily="34" charset="0"/>
              </a:rPr>
            </a:br>
            <a:r>
              <a:rPr lang="en-US" altLang="en-US" sz="2200" dirty="0">
                <a:latin typeface="Arial" panose="020B0604020202020204" pitchFamily="34" charset="0"/>
              </a:rPr>
              <a:t>Medication Error Reduction with </a:t>
            </a:r>
            <a:r>
              <a:rPr lang="en-US" altLang="en-US" sz="2200" b="1" dirty="0">
                <a:latin typeface="Arial" panose="020B0604020202020204" pitchFamily="34" charset="0"/>
              </a:rPr>
              <a:t>Electronic Medication Administration Records (</a:t>
            </a:r>
            <a:r>
              <a:rPr lang="en-US" altLang="en-US" sz="2200" b="1" dirty="0" err="1">
                <a:latin typeface="Arial" panose="020B0604020202020204" pitchFamily="34" charset="0"/>
              </a:rPr>
              <a:t>eMAR</a:t>
            </a:r>
            <a:r>
              <a:rPr lang="en-US" altLang="en-US" sz="2200" b="1" dirty="0">
                <a:latin typeface="Arial" panose="020B0604020202020204" pitchFamily="34" charset="0"/>
              </a:rPr>
              <a:t>)</a:t>
            </a:r>
            <a:br>
              <a:rPr lang="en-US" altLang="en-US" sz="2200" b="1" dirty="0">
                <a:latin typeface="Arial" panose="020B0604020202020204" pitchFamily="34" charset="0"/>
              </a:rPr>
            </a:br>
            <a:r>
              <a:rPr lang="en-US" altLang="en-US" sz="2200" b="1" dirty="0">
                <a:latin typeface="Arial" panose="020B0604020202020204" pitchFamily="34" charset="0"/>
              </a:rPr>
              <a:t> Smart Devices </a:t>
            </a:r>
            <a:r>
              <a:rPr lang="en-US" altLang="en-US" sz="2200" dirty="0">
                <a:latin typeface="Arial" panose="020B0604020202020204" pitchFamily="34" charset="0"/>
              </a:rPr>
              <a:t>like </a:t>
            </a:r>
            <a:r>
              <a:rPr lang="en-US" altLang="en-US" sz="2200" b="1" dirty="0">
                <a:latin typeface="Arial" panose="020B0604020202020204" pitchFamily="34" charset="0"/>
              </a:rPr>
              <a:t>voice-activated assistants, temperature controls, and smart lights </a:t>
            </a:r>
            <a:r>
              <a:rPr lang="en-US" altLang="en-US" sz="2200" dirty="0">
                <a:latin typeface="Arial" panose="020B0604020202020204" pitchFamily="34" charset="0"/>
                <a:cs typeface="Arial" panose="020B0604020202020204" pitchFamily="34" charset="0"/>
              </a:rPr>
              <a:t>(Jilani, 2024).</a:t>
            </a:r>
            <a:endParaRPr lang="en-US" altLang="en-US" sz="2200" dirty="0">
              <a:latin typeface="Arial" panose="020B0604020202020204" pitchFamily="34" charset="0"/>
            </a:endParaRPr>
          </a:p>
        </p:txBody>
      </p:sp>
      <p:sp>
        <p:nvSpPr>
          <p:cNvPr id="24" name="Rectangle 3">
            <a:extLst>
              <a:ext uri="{FF2B5EF4-FFF2-40B4-BE49-F238E27FC236}">
                <a16:creationId xmlns:a16="http://schemas.microsoft.com/office/drawing/2014/main" id="{140495FB-02F9-E4A3-223B-B5B12753427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AutoShape 7" descr="Care Home Software">
            <a:extLst>
              <a:ext uri="{FF2B5EF4-FFF2-40B4-BE49-F238E27FC236}">
                <a16:creationId xmlns:a16="http://schemas.microsoft.com/office/drawing/2014/main" id="{0A212DB8-C964-C5D9-4DFC-D40DE744E01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6" name="Picture 25">
            <a:extLst>
              <a:ext uri="{FF2B5EF4-FFF2-40B4-BE49-F238E27FC236}">
                <a16:creationId xmlns:a16="http://schemas.microsoft.com/office/drawing/2014/main" id="{76969C7A-6353-2D71-728E-D952E1F63D83}"/>
              </a:ext>
            </a:extLst>
          </p:cNvPr>
          <p:cNvPicPr>
            <a:picLocks noChangeAspect="1"/>
          </p:cNvPicPr>
          <p:nvPr/>
        </p:nvPicPr>
        <p:blipFill>
          <a:blip r:embed="rId3"/>
          <a:stretch>
            <a:fillRect/>
          </a:stretch>
        </p:blipFill>
        <p:spPr>
          <a:xfrm>
            <a:off x="9755804" y="2024820"/>
            <a:ext cx="8153400" cy="69233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9" name="TextBox 28">
            <a:extLst>
              <a:ext uri="{FF2B5EF4-FFF2-40B4-BE49-F238E27FC236}">
                <a16:creationId xmlns:a16="http://schemas.microsoft.com/office/drawing/2014/main" id="{45F40F36-210A-6825-2019-5E2180CD38C3}"/>
              </a:ext>
            </a:extLst>
          </p:cNvPr>
          <p:cNvSpPr txBox="1"/>
          <p:nvPr/>
        </p:nvSpPr>
        <p:spPr>
          <a:xfrm>
            <a:off x="15929258" y="7614940"/>
            <a:ext cx="16764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1" name="TextBox 30">
            <a:extLst>
              <a:ext uri="{FF2B5EF4-FFF2-40B4-BE49-F238E27FC236}">
                <a16:creationId xmlns:a16="http://schemas.microsoft.com/office/drawing/2014/main" id="{4221F2D0-CFBE-2A27-6239-6C8761D9AF10}"/>
              </a:ext>
            </a:extLst>
          </p:cNvPr>
          <p:cNvSpPr txBox="1"/>
          <p:nvPr/>
        </p:nvSpPr>
        <p:spPr>
          <a:xfrm>
            <a:off x="2819400" y="450334"/>
            <a:ext cx="13335000"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Technological Innovations In Residential Care</a:t>
            </a:r>
            <a:endParaRPr lang="en-GB" sz="4400" b="1"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11"/>
          <p:cNvSpPr/>
          <p:nvPr/>
        </p:nvSpPr>
        <p:spPr>
          <a:xfrm>
            <a:off x="8495781" y="1331469"/>
            <a:ext cx="8351827" cy="0"/>
          </a:xfrm>
          <a:prstGeom prst="line">
            <a:avLst/>
          </a:prstGeom>
          <a:ln w="19050" cap="flat">
            <a:solidFill>
              <a:srgbClr val="424242"/>
            </a:solidFill>
            <a:prstDash val="solid"/>
            <a:headEnd type="none" w="sm" len="sm"/>
            <a:tailEnd type="none" w="sm" len="sm"/>
          </a:ln>
        </p:spPr>
        <p:txBody>
          <a:bodyPr/>
          <a:lstStyle/>
          <a:p>
            <a:endParaRPr lang="en-GB"/>
          </a:p>
        </p:txBody>
      </p:sp>
      <p:sp>
        <p:nvSpPr>
          <p:cNvPr id="20" name="TextBox 19">
            <a:extLst>
              <a:ext uri="{FF2B5EF4-FFF2-40B4-BE49-F238E27FC236}">
                <a16:creationId xmlns:a16="http://schemas.microsoft.com/office/drawing/2014/main" id="{CE8D0246-8488-A998-86AC-A70ADFCE33AD}"/>
              </a:ext>
            </a:extLst>
          </p:cNvPr>
          <p:cNvSpPr txBox="1"/>
          <p:nvPr/>
        </p:nvSpPr>
        <p:spPr>
          <a:xfrm>
            <a:off x="8495780" y="1943100"/>
            <a:ext cx="8877819" cy="7883633"/>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err="1">
                <a:ln>
                  <a:noFill/>
                </a:ln>
                <a:solidFill>
                  <a:schemeClr val="tx1"/>
                </a:solidFill>
                <a:effectLst/>
                <a:latin typeface="Arial" panose="020B0604020202020204" pitchFamily="34" charset="0"/>
              </a:rPr>
              <a:t>PainChek</a:t>
            </a:r>
            <a:r>
              <a:rPr kumimoji="0" lang="en-US" altLang="en-US" sz="2000" b="1" i="0" u="none" strike="noStrike" cap="none" normalizeH="0" baseline="0" dirty="0">
                <a:ln>
                  <a:noFill/>
                </a:ln>
                <a:solidFill>
                  <a:schemeClr val="tx1"/>
                </a:solidFill>
                <a:effectLst/>
                <a:latin typeface="Arial" panose="020B0604020202020204" pitchFamily="34" charset="0"/>
              </a:rPr>
              <a:t>®</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0" u="none" strike="noStrike" cap="none" normalizeH="0" baseline="0" dirty="0" err="1">
                <a:ln>
                  <a:noFill/>
                </a:ln>
                <a:solidFill>
                  <a:schemeClr val="tx1"/>
                </a:solidFill>
                <a:effectLst/>
                <a:latin typeface="Arial" panose="020B0604020202020204" pitchFamily="34" charset="0"/>
              </a:rPr>
              <a:t>recognises</a:t>
            </a:r>
            <a:r>
              <a:rPr kumimoji="0" lang="en-US" altLang="en-US" sz="2000" b="0" i="0" u="none" strike="noStrike" cap="none" normalizeH="0" baseline="0" dirty="0">
                <a:ln>
                  <a:noFill/>
                </a:ln>
                <a:solidFill>
                  <a:schemeClr val="tx1"/>
                </a:solidFill>
                <a:effectLst/>
                <a:latin typeface="Arial" panose="020B0604020202020204" pitchFamily="34" charset="0"/>
              </a:rPr>
              <a:t> the subtle facial expressions that signify pain by using artificial intelligence to interpret a three-second facial scan.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 Old People who are unable to v</a:t>
            </a:r>
            <a:r>
              <a:rPr kumimoji="0" lang="en-US" altLang="en-US" sz="2000" b="0" i="0" u="none" strike="noStrike" cap="none" normalizeH="0" baseline="0" dirty="0">
                <a:ln>
                  <a:noFill/>
                </a:ln>
                <a:solidFill>
                  <a:schemeClr val="tx1"/>
                </a:solidFill>
                <a:effectLst/>
                <a:latin typeface="Arial" panose="020B0604020202020204" pitchFamily="34" charset="0"/>
              </a:rPr>
              <a:t>erbally communicate their pain, it is an invaluable tool.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is helpful for individuals with dementia.</a:t>
            </a:r>
          </a:p>
          <a:p>
            <a:pPr marL="342900" lvl="0" indent="-342900" eaLnBrk="0" fontAlgn="base" hangingPunct="0">
              <a:lnSpc>
                <a:spcPct val="150000"/>
              </a:lnSpc>
              <a:spcBef>
                <a:spcPct val="0"/>
              </a:spcBef>
              <a:spcAft>
                <a:spcPct val="0"/>
              </a:spcAft>
              <a:buFont typeface="Arial" panose="020B0604020202020204" pitchFamily="34" charset="0"/>
              <a:buChar char="•"/>
            </a:pPr>
            <a:r>
              <a:rPr lang="en-US" sz="2000" dirty="0">
                <a:latin typeface="Arial" panose="020B0604020202020204" pitchFamily="34" charset="0"/>
                <a:cs typeface="Arial" panose="020B0604020202020204" pitchFamily="34" charset="0"/>
              </a:rPr>
              <a:t>Its AI facial recognition technology allows care providers to more accurately identify and monitor pain. This helps to establish the difference between genuine resident pain and non-pain related </a:t>
            </a:r>
            <a:r>
              <a:rPr lang="en-US" sz="2000" dirty="0" err="1">
                <a:latin typeface="Arial" panose="020B0604020202020204" pitchFamily="34" charset="0"/>
                <a:cs typeface="Arial" panose="020B0604020202020204" pitchFamily="34" charset="0"/>
              </a:rPr>
              <a:t>behavioural</a:t>
            </a:r>
            <a:r>
              <a:rPr lang="en-US" sz="2000" dirty="0">
                <a:latin typeface="Arial" panose="020B0604020202020204" pitchFamily="34" charset="0"/>
                <a:cs typeface="Arial" panose="020B0604020202020204" pitchFamily="34" charset="0"/>
              </a:rPr>
              <a:t> issues.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It </a:t>
            </a:r>
            <a:r>
              <a:rPr kumimoji="0" lang="en-US" altLang="en-US" sz="2000" b="0" i="0" u="none" strike="noStrike" cap="none" normalizeH="0" baseline="0" dirty="0">
                <a:ln>
                  <a:noFill/>
                </a:ln>
                <a:solidFill>
                  <a:schemeClr val="tx1"/>
                </a:solidFill>
                <a:effectLst/>
                <a:latin typeface="Arial" panose="020B0604020202020204" pitchFamily="34" charset="0"/>
              </a:rPr>
              <a:t>is currently enhancing pain treatment in </a:t>
            </a:r>
            <a:r>
              <a:rPr kumimoji="0" lang="en-US" altLang="en-US" sz="2000" b="1" i="0" u="none" strike="noStrike" cap="none" normalizeH="0" baseline="0" dirty="0">
                <a:ln>
                  <a:noFill/>
                </a:ln>
                <a:solidFill>
                  <a:schemeClr val="tx1"/>
                </a:solidFill>
                <a:effectLst/>
                <a:latin typeface="Arial" panose="020B0604020202020204" pitchFamily="34" charset="0"/>
              </a:rPr>
              <a:t>20 care facilities in south-west London.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More than 500 residents completed 8,000 </a:t>
            </a: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evaluations in 2024, increasing the precision and speed of pain diagnosis.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Early pain diagnosis and a reduction in the unnecessary use of painkillers have both been made possible by the </a:t>
            </a: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tool(Thompson, 2025).</a:t>
            </a:r>
          </a:p>
          <a:p>
            <a:pPr eaLnBrk="0" fontAlgn="base" hangingPunct="0">
              <a:lnSpc>
                <a:spcPct val="150000"/>
              </a:lnSpc>
              <a:spcBef>
                <a:spcPct val="0"/>
              </a:spcBef>
              <a:spcAft>
                <a:spcPct val="0"/>
              </a:spcAft>
            </a:pPr>
            <a:r>
              <a:rPr lang="en-US" altLang="en-US" sz="2000" dirty="0">
                <a:latin typeface="Arial" panose="020B0604020202020204" pitchFamily="34" charset="0"/>
              </a:rPr>
              <a:t>One such example is Heathfield Ladies Residential Home in south of Warrington with residents having varied degrees of Dementia </a:t>
            </a:r>
            <a:r>
              <a:rPr lang="en-US" altLang="en-US" sz="2000" dirty="0">
                <a:latin typeface="Arial" panose="020B0604020202020204" pitchFamily="34" charset="0"/>
                <a:cs typeface="Arial" panose="020B0604020202020204" pitchFamily="34" charset="0"/>
              </a:rPr>
              <a:t>(</a:t>
            </a:r>
            <a:r>
              <a:rPr lang="en-US" altLang="en-US" sz="2000" dirty="0" err="1">
                <a:latin typeface="Arial" panose="020B0604020202020204" pitchFamily="34" charset="0"/>
                <a:cs typeface="Arial" panose="020B0604020202020204" pitchFamily="34" charset="0"/>
              </a:rPr>
              <a:t>PainCheck</a:t>
            </a:r>
            <a:r>
              <a:rPr lang="en-US" altLang="en-US" sz="2000" dirty="0">
                <a:latin typeface="Arial" panose="020B0604020202020204" pitchFamily="34" charset="0"/>
                <a:cs typeface="Arial" panose="020B0604020202020204" pitchFamily="34" charset="0"/>
              </a:rPr>
              <a:t>, 2021).</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pic>
        <p:nvPicPr>
          <p:cNvPr id="9219" name="Picture 3" descr="A close up shot of a phone showing a PainChek pain assessment screen. The resident who's assessment is being completed sits comfortably on a high wingbacked armchair in the background.">
            <a:extLst>
              <a:ext uri="{FF2B5EF4-FFF2-40B4-BE49-F238E27FC236}">
                <a16:creationId xmlns:a16="http://schemas.microsoft.com/office/drawing/2014/main" id="{0A7E4DBC-174B-C077-FBBA-DA8C675F2C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185" t="11481"/>
          <a:stretch>
            <a:fillRect/>
          </a:stretch>
        </p:blipFill>
        <p:spPr bwMode="auto">
          <a:xfrm>
            <a:off x="1143000" y="337066"/>
            <a:ext cx="6248400" cy="95919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Rectangle 4">
            <a:extLst>
              <a:ext uri="{FF2B5EF4-FFF2-40B4-BE49-F238E27FC236}">
                <a16:creationId xmlns:a16="http://schemas.microsoft.com/office/drawing/2014/main" id="{1FA1B9ED-514F-E7EB-C88F-D3BB0CD2FD6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Rectangle 5">
            <a:extLst>
              <a:ext uri="{FF2B5EF4-FFF2-40B4-BE49-F238E27FC236}">
                <a16:creationId xmlns:a16="http://schemas.microsoft.com/office/drawing/2014/main" id="{DC9FCC88-BA66-F716-3460-C9F8FF478AA7}"/>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Rectangle 6">
            <a:extLst>
              <a:ext uri="{FF2B5EF4-FFF2-40B4-BE49-F238E27FC236}">
                <a16:creationId xmlns:a16="http://schemas.microsoft.com/office/drawing/2014/main" id="{7288A8BB-0B6B-BEAF-D71E-AB2F6F2889C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64C29B5B-406C-E771-EE94-5AE4802FFB0A}"/>
              </a:ext>
            </a:extLst>
          </p:cNvPr>
          <p:cNvSpPr txBox="1"/>
          <p:nvPr/>
        </p:nvSpPr>
        <p:spPr>
          <a:xfrm>
            <a:off x="9296400" y="413266"/>
            <a:ext cx="6750591"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Case Study</a:t>
            </a:r>
            <a:endParaRPr lang="en-GB" sz="4400" b="1"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171721F-0BA2-7C54-1C01-C71BFA10BAA0}"/>
              </a:ext>
            </a:extLst>
          </p:cNvPr>
          <p:cNvGraphicFramePr/>
          <p:nvPr>
            <p:extLst>
              <p:ext uri="{D42A27DB-BD31-4B8C-83A1-F6EECF244321}">
                <p14:modId xmlns:p14="http://schemas.microsoft.com/office/powerpoint/2010/main" val="987450514"/>
              </p:ext>
            </p:extLst>
          </p:nvPr>
        </p:nvGraphicFramePr>
        <p:xfrm>
          <a:off x="3543300" y="2628900"/>
          <a:ext cx="11201400" cy="6096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C1BFD733-D9D1-CF7D-C65E-0A4C13C1AE37}"/>
              </a:ext>
            </a:extLst>
          </p:cNvPr>
          <p:cNvSpPr txBox="1"/>
          <p:nvPr/>
        </p:nvSpPr>
        <p:spPr>
          <a:xfrm>
            <a:off x="12021378" y="7962900"/>
            <a:ext cx="2743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(McGaffin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6" name="TextBox 15">
            <a:extLst>
              <a:ext uri="{FF2B5EF4-FFF2-40B4-BE49-F238E27FC236}">
                <a16:creationId xmlns:a16="http://schemas.microsoft.com/office/drawing/2014/main" id="{EFE13C43-166B-9DEA-1387-752DDACDBCAD}"/>
              </a:ext>
            </a:extLst>
          </p:cNvPr>
          <p:cNvSpPr txBox="1"/>
          <p:nvPr/>
        </p:nvSpPr>
        <p:spPr>
          <a:xfrm>
            <a:off x="1219200" y="723900"/>
            <a:ext cx="15849600" cy="707886"/>
          </a:xfrm>
          <a:prstGeom prst="rect">
            <a:avLst/>
          </a:prstGeom>
          <a:noFill/>
        </p:spPr>
        <p:txBody>
          <a:bodyPr wrap="square" rtlCol="0">
            <a:spAutoFit/>
          </a:bodyPr>
          <a:lstStyle/>
          <a:p>
            <a:pPr algn="ctr"/>
            <a:r>
              <a:rPr lang="en-US" sz="4000" b="1" dirty="0">
                <a:latin typeface="Arial" panose="020B0604020202020204" pitchFamily="34" charset="0"/>
                <a:cs typeface="Arial" panose="020B0604020202020204" pitchFamily="34" charset="0"/>
              </a:rPr>
              <a:t>Residential Homes and AI Technologies for Pain Management</a:t>
            </a:r>
            <a:endParaRPr lang="en-GB" sz="4000" b="1"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1" name="Rectangle 1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9" name="Freeform: Shape 1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1" name="Rectangle 1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0" y="2099915"/>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TextBox 88">
            <a:extLst>
              <a:ext uri="{FF2B5EF4-FFF2-40B4-BE49-F238E27FC236}">
                <a16:creationId xmlns:a16="http://schemas.microsoft.com/office/drawing/2014/main" id="{456870E5-3F8B-E19E-740A-05A63B09EA48}"/>
              </a:ext>
            </a:extLst>
          </p:cNvPr>
          <p:cNvSpPr txBox="1"/>
          <p:nvPr/>
        </p:nvSpPr>
        <p:spPr>
          <a:xfrm>
            <a:off x="700083" y="880282"/>
            <a:ext cx="4802049"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400" b="1" kern="1200" dirty="0">
                <a:solidFill>
                  <a:srgbClr val="FFFFFF"/>
                </a:solidFill>
                <a:latin typeface="+mj-lt"/>
                <a:ea typeface="+mj-ea"/>
                <a:cs typeface="+mj-cs"/>
              </a:rPr>
              <a:t>Recommendations</a:t>
            </a:r>
          </a:p>
        </p:txBody>
      </p:sp>
      <p:sp>
        <p:nvSpPr>
          <p:cNvPr id="79" name="TextBox 78">
            <a:extLst>
              <a:ext uri="{FF2B5EF4-FFF2-40B4-BE49-F238E27FC236}">
                <a16:creationId xmlns:a16="http://schemas.microsoft.com/office/drawing/2014/main" id="{D9C96E9D-EDEA-0299-6CA8-1EA62526434B}"/>
              </a:ext>
            </a:extLst>
          </p:cNvPr>
          <p:cNvSpPr txBox="1"/>
          <p:nvPr/>
        </p:nvSpPr>
        <p:spPr>
          <a:xfrm>
            <a:off x="7215388" y="974220"/>
            <a:ext cx="9833021" cy="8319070"/>
          </a:xfrm>
          <a:prstGeom prst="rect">
            <a:avLst/>
          </a:prstGeom>
        </p:spPr>
        <p:txBody>
          <a:bodyPr vert="horz" lIns="91440" tIns="45720" rIns="91440" bIns="45720" rtlCol="0" anchor="ctr">
            <a:normAutofit/>
          </a:bodyPr>
          <a:lstStyle/>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Determine prevention strategies </a:t>
            </a:r>
            <a:r>
              <a:rPr kumimoji="0" lang="en-US" altLang="en-US" sz="3000" b="0" i="0" u="none" strike="noStrike" cap="none" normalizeH="0" baseline="0">
                <a:ln>
                  <a:noFill/>
                </a:ln>
                <a:effectLst/>
              </a:rPr>
              <a:t>for those who are most at risk of developing several chronic illnesses as they age (NHS England, 2025).</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Target Loneliness</a:t>
            </a:r>
            <a:r>
              <a:rPr kumimoji="0" lang="en-US" altLang="en-US" sz="3000" b="0" i="0" u="none" strike="noStrike" cap="none" normalizeH="0" baseline="0">
                <a:ln>
                  <a:noFill/>
                </a:ln>
                <a:effectLst/>
              </a:rPr>
              <a:t>: Loneliness and social isolation have a detrimental impact on wellness and quality of life, and they have been shown to have detrimental health impacts</a:t>
            </a:r>
            <a:r>
              <a:rPr lang="en-US" altLang="en-US" sz="3000"/>
              <a:t> </a:t>
            </a:r>
            <a:r>
              <a:rPr kumimoji="0" lang="en-US" altLang="en-US" sz="3000" b="0" i="0" u="none" strike="noStrike" cap="none" normalizeH="0" baseline="0">
                <a:ln>
                  <a:noFill/>
                </a:ln>
                <a:effectLst/>
              </a:rPr>
              <a:t>(Center for Ageing Better, 2021).</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One affordable strategy to lessen depression and loneliness is to </a:t>
            </a:r>
            <a:r>
              <a:rPr kumimoji="0" lang="en-US" altLang="en-US" sz="3000" b="1" i="0" u="none" strike="noStrike" cap="none" normalizeH="0" baseline="0">
                <a:ln>
                  <a:noFill/>
                </a:ln>
                <a:effectLst/>
              </a:rPr>
              <a:t>use befriending services</a:t>
            </a:r>
            <a:r>
              <a:rPr kumimoji="0" lang="en-US" altLang="en-US" sz="3000" b="0" i="0" u="none" strike="noStrike" cap="none" normalizeH="0" baseline="0">
                <a:ln>
                  <a:noFill/>
                </a:ln>
                <a:effectLst/>
              </a:rPr>
              <a:t>. </a:t>
            </a:r>
            <a:br>
              <a:rPr kumimoji="0" lang="en-US" altLang="en-US" sz="3000" b="0" i="0" u="none" strike="noStrike" cap="none" normalizeH="0" baseline="0">
                <a:ln>
                  <a:noFill/>
                </a:ln>
                <a:effectLst/>
              </a:rPr>
            </a:br>
            <a:r>
              <a:rPr kumimoji="0" lang="en-US" altLang="en-US" sz="3000" b="0" i="0" u="none" strike="noStrike" cap="none" normalizeH="0" baseline="0">
                <a:ln>
                  <a:noFill/>
                </a:ln>
                <a:effectLst/>
              </a:rPr>
              <a:t>greater community involvement, including initiatives that motivate people to take part in already-existing services and activities like libraries and sports (Age UK, 2014).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Encouraging engagement in community </a:t>
            </a:r>
            <a:r>
              <a:rPr kumimoji="0" lang="en-US" altLang="en-US" sz="3000" b="0" i="0" u="none" strike="noStrike" cap="none" normalizeH="0" baseline="0">
                <a:ln>
                  <a:noFill/>
                </a:ln>
                <a:effectLst/>
              </a:rPr>
              <a:t>events and lifelong learning helps reinforce the Activity Theory's tenets (1963). Activities and social programs can be incorporated into health and social care services to improve the general wellbeing of senior citizens.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0" y="2099915"/>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616FFACC-60F8-2703-9EBB-7F64D7E8553F}"/>
              </a:ext>
            </a:extLst>
          </p:cNvPr>
          <p:cNvSpPr txBox="1"/>
          <p:nvPr/>
        </p:nvSpPr>
        <p:spPr>
          <a:xfrm>
            <a:off x="700083" y="880282"/>
            <a:ext cx="4802049"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b="1" kern="1200">
                <a:solidFill>
                  <a:srgbClr val="FFFFFF"/>
                </a:solidFill>
                <a:latin typeface="+mj-lt"/>
                <a:ea typeface="+mj-ea"/>
                <a:cs typeface="+mj-cs"/>
              </a:rPr>
              <a:t>Conclusion</a:t>
            </a:r>
          </a:p>
        </p:txBody>
      </p:sp>
      <p:sp>
        <p:nvSpPr>
          <p:cNvPr id="19" name="TextBox 18">
            <a:extLst>
              <a:ext uri="{FF2B5EF4-FFF2-40B4-BE49-F238E27FC236}">
                <a16:creationId xmlns:a16="http://schemas.microsoft.com/office/drawing/2014/main" id="{7BED1E30-6AC1-5113-3F7A-04040167E284}"/>
              </a:ext>
            </a:extLst>
          </p:cNvPr>
          <p:cNvSpPr txBox="1"/>
          <p:nvPr/>
        </p:nvSpPr>
        <p:spPr>
          <a:xfrm>
            <a:off x="7215388" y="974220"/>
            <a:ext cx="9833021" cy="8319070"/>
          </a:xfrm>
          <a:prstGeom prst="rect">
            <a:avLst/>
          </a:prstGeom>
        </p:spPr>
        <p:txBody>
          <a:bodyPr vert="horz" lIns="91440" tIns="45720" rIns="91440" bIns="45720" rtlCol="0" anchor="ctr">
            <a:normAutofit/>
          </a:bodyPr>
          <a:lstStyle/>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The presentation addresses the need for healthy ageing due to rising number of old people globally and their rapidly evolving needs in health and social care.</a:t>
            </a:r>
            <a:endParaRPr lang="en-US" altLang="en-US" sz="3000"/>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It draws attention to issues brought on by complicated requirements in the health and social care services that are offered.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Policy implications for more person-centred care that integrates theory-based interventions addressing elder abuse, loneliness, empowerment, and autonomy are examined.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lang="en-US" altLang="en-US" sz="3000"/>
              <a:t>T</a:t>
            </a:r>
            <a:r>
              <a:rPr kumimoji="0" lang="en-US" altLang="en-US" sz="3000" b="0" i="0" u="none" strike="noStrike" cap="none" normalizeH="0" baseline="0">
                <a:ln>
                  <a:noFill/>
                </a:ln>
                <a:effectLst/>
              </a:rPr>
              <a:t>echnological solutions for the care demands of the elderly. </a:t>
            </a:r>
            <a:endParaRPr lang="en-US" altLang="en-US" sz="3000"/>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To combat ageism and make older people productive for improved ageing and mental health, social life places a strong emphasis on their inclusion.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Incorporating all stakeholders impacted by the health and social care services provided to older individuals is essential for future study.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8C039E-BD88-BF78-D46B-CA4BC2A8525D}"/>
              </a:ext>
            </a:extLst>
          </p:cNvPr>
          <p:cNvSpPr txBox="1"/>
          <p:nvPr/>
        </p:nvSpPr>
        <p:spPr>
          <a:xfrm>
            <a:off x="7162800" y="114300"/>
            <a:ext cx="3962400"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References</a:t>
            </a:r>
            <a:endParaRPr lang="en-GB" sz="44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BF8D4A7-A5CE-E488-4E74-30A11CE9F0BC}"/>
              </a:ext>
            </a:extLst>
          </p:cNvPr>
          <p:cNvSpPr txBox="1"/>
          <p:nvPr/>
        </p:nvSpPr>
        <p:spPr>
          <a:xfrm>
            <a:off x="381000" y="883741"/>
            <a:ext cx="17373600" cy="91409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Later Life in the United Kingdom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https://www.ageuk.org.uk/globalassets/age-uk/documents/reports-and publications/later_life_uk_factsheet.pdf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(2017)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Is ageism? | Discrimination &amp; Rights | Age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AgeUK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https://www.ageuk.org.uk/information-advice/work-learning/discrimination-rights/ageism/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Policy Position Paper Care 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https://www.ageuk.org.uk/siteassets/documents/policy-positions/care-and-support/ppp_care_homes.pdf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Aitken, M. and Rudolph, M. (2010)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Biological and Social Theories of Aging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https://bhasvicbtechscyr2.wordpress.com/wp-content/uploads/2014/03/biological-and-social-theories-of-ageing.pdf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Alexander Haslam, S. (2014) ‘Making good theory practical: Five lessons for an Applied Social Identity Approach to challenges of organizational, health, and clinical psychology’,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Journal of Social Psychology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53(1), pp. 1–20.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https://doi.org/10.1111/bjso.12061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Alzheimer's Research UK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does the NHS 10 Year Plan mean for dementia? - Alzheimer’s Research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Alzheimer’s Research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https://www.alzheimersresearchuk.org/news/what-does-the-nhs-10-year-plan-mean-for-dementia/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Berg, V.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Home stats: Number of settings, Population &amp; Workforce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Carehome.co.uk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https://www.carehome.co.uk/advice/care-home-stats-number-of-settings-population-workforce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Bishop, A. (2022) ‘Chapter 2: Principles of Aging and Biological Theories of Aging’,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open.library.okstate.edu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https://open.library.okstate.edu/successfulaging/chapter/chapter-2-life-course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-developmental-theory/#ch2-biological-theories-of-aging.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Audracare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Care Home Software is a Game-Changer for Residential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Audracare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https://audracare.co.uk/articles/best-ai-care-home-software/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22 February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UK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UK | Healthcare, Social Care &amp; Care Home Provider | Find Out More...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Careuk.com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https://www.careuk.com/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Our Ageing Population | the State of Ageing 2023-24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https://ageing-better.org.uk/our-ageing-population-state-ageing-2023-4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Dementia: Applying All Our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https://www.gov.uk/government/publications/dementia-applying-all-our-health/dementia-applying-all-our-health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Jilani, 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7 Essential Technology Upgrades for Modern Care Homes to Improve Resident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Online Health and Social Care Courses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ecert</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Training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https://ecerttraining.co.uk/resources/technology-upgrades-for-modern-care-homes/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Kydd, A. and Fleming, A. (2015) ‘Ageism and age discrimination in health care: Fact or fiction? A narrative review of the literature’,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Maturitas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81(4), pp. 432–438.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https://doi.org/10.1016/j.maturitas.2015.05.002</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Mallapaty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(2024) ‘What is ageing? Even the field’s researchers can’t agree’,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Nature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636(8042), pp. 283–284.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https://doi.org/10.1038/d41586-024-03936-8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McGaffin, 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 ‘Digital Approaches to Pain Assessment Across Older Adults: A Scoping Review’,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14(2), p. 149.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https://doi.org/10.3390/healthcare14020149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homes - Social care and support guide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https://www.nhs.uk/social-care-and-support/care-services-equipment-and-care-homes/care-homes/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 - NHS digital service manual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https://service-manual.nhs.uk/content/inclusive-content/age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Older People’s Mental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https://www.england.nhs.uk/mental-health/adults/older-people/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Older people with social care needs and multiple long-term conditions NATIONAL INSTITUTE FOR HEALTH AND CARE EXCELLENCE GUIDELINE Older people with social care needs and multiple long-term conditions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https://www.nice.org.uk/guidance/ng22/evidence/full-guideline-552742669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ONLY in JAPAN (2018) ‘Why Japanese Live So Long ★ ONLY in JAPAN’,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https://www.youtube.com/watch?v=OzNcoENNsxQ</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Living Longer - Office for National Statistics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Ons.gov.uk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https://www.ons.gov.uk/peoplepopulationandcommunity/birthsdeathsandmarriages/ageing/articles/livinglongerhowourpopulationischangingandwhyitmatters/2018-08-13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PainCheck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Heathfield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PainChek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https://www.painchek.com/uk/case-studies/heathfield/ (Accessed: 22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Peace, S.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ENVIRONMENTS OF AGEING : space, place and materiality.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Bristol University Press.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PHN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aged care - Murray PHN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Murray PHN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https://murrayphn.org.au/focus-areas/healthy-ageing-and-aged-care/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Reeves, C., Islam, A. and Gentry, 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State of Health and Care of Older People, 2023 (abridged)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Age UK.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4"/>
              </a:rPr>
              <a:t>https://www.ageuk.org.uk/siteassets/documents/reports-and-publications/reports-and-briefings/health--wellbeing/age-uk-briefing-state-of-health-and-care-july-2023-abridged-version.pdf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Stevenson, E. and Mutebi, 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care for older populations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POST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5"/>
              </a:rPr>
              <a:t>https://post.parliament.uk/healthy-ageing-and-care-for-older-populations/#_edn10</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Thompson, E.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digital improvements are transforming the experience of care home residents  - NHS South West London Integrated Care Board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South West London Integrated Care Board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6"/>
              </a:rPr>
              <a:t>https://www.southwestlondon.icb.nhs.uk/news/how-digital-improvements-are-transforming-the-experience-of-care-home-residents/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M. (2012)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Oxford Handbook of Retirement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Oxford University Press eBooks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Oxford University Press.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7"/>
              </a:rPr>
              <a:t>https://doi.org/10.1093/oxfordhb/9780199746521.001.0001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Where To Next?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Japan: The ISLAND Where People Live LONGER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8"/>
              </a:rPr>
              <a:t>https://www.youtube.com/watch?v=_-rc_ujunvQ</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21 February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Woffindin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Assistive Technology in Health and Social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CPD Online College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9"/>
              </a:rPr>
              <a:t>https://cpdonline.co.uk/knowledge-base/care/assistive-technology/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Ageing and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0"/>
              </a:rPr>
              <a:t>https://www.who.int/news-room/fact-sheets/detail/ageing-and-health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X. and Lin, H.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Disengagement theory. In Encyclopedia of gerontology and population aging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Cham: Springer International Publishing, pp. 1471–1476.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2614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4312</Words>
  <Application>Microsoft Office PowerPoint</Application>
  <PresentationFormat>Custom</PresentationFormat>
  <Paragraphs>227</Paragraphs>
  <Slides>17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Open Sans 1 Bold</vt:lpstr>
      <vt:lpstr>Calibri</vt:lpstr>
      <vt:lpstr>Arial</vt:lpstr>
      <vt:lpstr>Office Theme</vt:lpstr>
      <vt:lpstr>PowerPoint Presentation</vt:lpstr>
      <vt:lpstr>PowerPoint Presentation</vt:lpstr>
      <vt:lpstr>PowerPoint Presentation</vt:lpstr>
      <vt:lpstr>PowerPoint Presentation</vt:lpstr>
      <vt:lpstr>PowerPoint Presentation</vt:lpstr>
      <vt:lpstr>Theoretical Framework </vt:lpstr>
      <vt:lpstr>PowerPoint Presentation</vt:lpstr>
      <vt:lpstr>PowerPoint Presentation</vt:lpstr>
      <vt:lpstr>PowerPoint Presentation</vt:lpstr>
      <vt:lpstr>PowerPoint Presentation</vt:lpstr>
      <vt:lpstr>Barriers to Care in Residential Care Homes and Theoretical Implication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Black Modern Company Research Proposal Presentation</dc:title>
  <dc:creator>Patrisha Devollaj</dc:creator>
  <cp:revision>29</cp:revision>
  <dcterms:created xsi:type="dcterms:W3CDTF">2006-08-16T00:00:00Z</dcterms:created>
  <dcterms:modified xsi:type="dcterms:W3CDTF">2026-02-23T10:08:25Z</dcterms:modified>
  <dc:identifier>DAHB2Y3kfxI</dc:identifier>
</cp:coreProperties>
</file>