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Default Extension="bin" ContentType="application/vnd.openxmlformats-officedocument.oleObject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2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8" r:id="rId13"/>
    <p:sldId id="270" r:id="rId14"/>
    <p:sldId id="269" r:id="rId15"/>
    <p:sldId id="272" r:id="rId16"/>
    <p:sldId id="273" r:id="rId17"/>
    <p:sldId id="271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86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717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17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D8006658-6C22-4F72-A191-C2A235E242C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9D0E6EB-29E9-497D-B1C3-7C8107DA853B}" type="slidenum">
              <a:rPr lang="en-US"/>
              <a:pPr/>
              <a:t>1</a:t>
            </a:fld>
            <a:endParaRPr lang="en-US"/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6446C02-C773-4708-848C-872BBD18246D}" type="slidenum">
              <a:rPr lang="en-US"/>
              <a:pPr/>
              <a:t>2</a:t>
            </a:fld>
            <a:endParaRPr lang="en-US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57F7260-CD78-4E02-88F0-A9E38343499C}" type="slidenum">
              <a:rPr lang="en-US"/>
              <a:pPr/>
              <a:t>3</a:t>
            </a:fld>
            <a:endParaRPr lang="en-US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B6EE0F0-4AB5-42E2-885E-F47CF52B349E}" type="slidenum">
              <a:rPr lang="en-US"/>
              <a:pPr/>
              <a:t>4</a:t>
            </a:fld>
            <a:endParaRPr lang="en-US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5708BB9-F180-4793-95A5-A67A1D9C5EBC}" type="slidenum">
              <a:rPr lang="en-US"/>
              <a:pPr/>
              <a:t>5</a:t>
            </a:fld>
            <a:endParaRPr lang="en-US"/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DA03809-4CE2-4AB4-99A4-7526764722F8}" type="slidenum">
              <a:rPr lang="en-US"/>
              <a:pPr/>
              <a:t>6</a:t>
            </a:fld>
            <a:endParaRPr lang="en-US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815043C-54A5-4F75-9AEC-F1CEABF6354D}" type="slidenum">
              <a:rPr lang="en-US"/>
              <a:pPr/>
              <a:t>7</a:t>
            </a:fld>
            <a:endParaRPr lang="en-US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938F954-4A25-4D3D-93CB-837F05C0749F}" type="slidenum">
              <a:rPr lang="en-US"/>
              <a:pPr/>
              <a:t>8</a:t>
            </a:fld>
            <a:endParaRPr lang="en-US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10B8D98-D56F-4EB0-BB83-F3BCEFA4139A}" type="slidenum">
              <a:rPr lang="en-US"/>
              <a:pPr/>
              <a:t>9</a:t>
            </a:fld>
            <a:endParaRPr lang="en-US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27E2ADE-68DB-4344-8486-D66BF8C4AA45}" type="slidenum">
              <a:rPr lang="en-US"/>
              <a:pPr/>
              <a:t>10</a:t>
            </a:fld>
            <a:endParaRPr lang="en-US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41644E2-1ED0-4BE2-B107-F71B66BC3BC1}" type="slidenum">
              <a:rPr lang="en-US"/>
              <a:pPr/>
              <a:t>11</a:t>
            </a:fld>
            <a:endParaRPr lang="en-US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10792F3-69AB-4B1F-9879-CC4D3EFB9D41}" type="slidenum">
              <a:rPr lang="en-US"/>
              <a:pPr/>
              <a:t>12</a:t>
            </a:fld>
            <a:endParaRPr lang="en-US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533EDC0-BC6E-4A05-8876-2C23A8AE6302}" type="slidenum">
              <a:rPr lang="en-US"/>
              <a:pPr/>
              <a:t>13</a:t>
            </a:fld>
            <a:endParaRPr lang="en-US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DD8A5FF-243B-4122-BCD8-8E704B9257A7}" type="slidenum">
              <a:rPr lang="en-US"/>
              <a:pPr/>
              <a:t>14</a:t>
            </a:fld>
            <a:endParaRPr lang="en-US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271DF80-7A9A-4837-B678-6277004C0E11}" type="slidenum">
              <a:rPr lang="en-US"/>
              <a:pPr/>
              <a:t>15</a:t>
            </a:fld>
            <a:endParaRPr lang="en-US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F9979C0-890F-43E2-B009-B9C422DC117E}" type="slidenum">
              <a:rPr lang="en-US"/>
              <a:pPr/>
              <a:t>16</a:t>
            </a:fld>
            <a:endParaRPr lang="en-US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CE1CA55-6A63-49AA-B89A-2966C7C8159A}" type="slidenum">
              <a:rPr lang="en-US"/>
              <a:pPr/>
              <a:t>17</a:t>
            </a:fld>
            <a:endParaRPr lang="en-US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ECEE135-D2FA-4841-A292-DDEE07A1BBA0}" type="slidenum">
              <a:rPr lang="en-US"/>
              <a:pPr/>
              <a:t>18</a:t>
            </a:fld>
            <a:endParaRPr lang="en-US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D76A4D3-DC3B-4544-8D8E-732884721DF2}" type="slidenum">
              <a:rPr lang="en-US"/>
              <a:pPr/>
              <a:t>19</a:t>
            </a:fld>
            <a:endParaRPr lang="en-US"/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7AD536C-883A-4E50-A7F5-D673E4E1DA99}" type="slidenum">
              <a:rPr lang="en-US"/>
              <a:pPr/>
              <a:t>20</a:t>
            </a:fld>
            <a:endParaRPr lang="en-US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329A345-8A55-4E88-AB68-0E41F5A1606C}" type="slidenum">
              <a:rPr lang="en-US"/>
              <a:pPr/>
              <a:t>21</a:t>
            </a:fld>
            <a:endParaRPr lang="en-US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7F2797A-C57C-498D-A2B5-775438B68581}" type="slidenum">
              <a:rPr lang="en-US"/>
              <a:pPr/>
              <a:t>22</a:t>
            </a:fld>
            <a:endParaRPr lang="en-US"/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89A1316-3B98-4F33-97B8-6941B3296C3F}" type="slidenum">
              <a:rPr lang="en-US"/>
              <a:pPr/>
              <a:t>23</a:t>
            </a:fld>
            <a:endParaRPr lang="en-US"/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3D33471-8F01-4D92-AD90-E141CE56E3D8}" type="slidenum">
              <a:rPr lang="en-US"/>
              <a:pPr/>
              <a:t>24</a:t>
            </a:fld>
            <a:endParaRPr lang="en-US"/>
          </a:p>
        </p:txBody>
      </p:sp>
      <p:sp>
        <p:nvSpPr>
          <p:cNvPr id="532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D7482B5-A297-4F24-8B63-9CE4B50E88BE}" type="slidenum">
              <a:rPr lang="en-US"/>
              <a:pPr/>
              <a:t>25</a:t>
            </a:fld>
            <a:endParaRPr lang="en-US"/>
          </a:p>
        </p:txBody>
      </p:sp>
      <p:sp>
        <p:nvSpPr>
          <p:cNvPr id="542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1600200" y="0"/>
            <a:ext cx="71628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/>
          </a:p>
        </p:txBody>
      </p:sp>
      <p:sp>
        <p:nvSpPr>
          <p:cNvPr id="5" name="Text Box 7"/>
          <p:cNvSpPr txBox="1">
            <a:spLocks noChangeArrowheads="1"/>
          </p:cNvSpPr>
          <p:nvPr/>
        </p:nvSpPr>
        <p:spPr bwMode="auto">
          <a:xfrm>
            <a:off x="3871913" y="5514975"/>
            <a:ext cx="1157287" cy="733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sz="1600" b="1"/>
              <a:t>Company</a:t>
            </a:r>
          </a:p>
          <a:p>
            <a:pPr>
              <a:defRPr/>
            </a:pPr>
            <a:r>
              <a:rPr lang="en-US" sz="2600" b="1"/>
              <a:t>LOGO</a:t>
            </a:r>
          </a:p>
        </p:txBody>
      </p:sp>
      <p:sp>
        <p:nvSpPr>
          <p:cNvPr id="6" name="Rectangle 8"/>
          <p:cNvSpPr>
            <a:spLocks noChangeArrowheads="1"/>
          </p:cNvSpPr>
          <p:nvPr/>
        </p:nvSpPr>
        <p:spPr bwMode="ltGray">
          <a:xfrm>
            <a:off x="5895975" y="0"/>
            <a:ext cx="3248025" cy="278130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/>
          </a:p>
        </p:txBody>
      </p:sp>
      <p:grpSp>
        <p:nvGrpSpPr>
          <p:cNvPr id="7" name="Group 9"/>
          <p:cNvGrpSpPr>
            <a:grpSpLocks/>
          </p:cNvGrpSpPr>
          <p:nvPr/>
        </p:nvGrpSpPr>
        <p:grpSpPr bwMode="auto">
          <a:xfrm>
            <a:off x="19050" y="2330450"/>
            <a:ext cx="9115425" cy="358775"/>
            <a:chOff x="3827" y="1468"/>
            <a:chExt cx="1927" cy="226"/>
          </a:xfrm>
        </p:grpSpPr>
        <p:sp>
          <p:nvSpPr>
            <p:cNvPr id="8" name="Line 10"/>
            <p:cNvSpPr>
              <a:spLocks noChangeShapeType="1"/>
            </p:cNvSpPr>
            <p:nvPr/>
          </p:nvSpPr>
          <p:spPr bwMode="white">
            <a:xfrm>
              <a:off x="3827" y="1468"/>
              <a:ext cx="1927" cy="0"/>
            </a:xfrm>
            <a:prstGeom prst="line">
              <a:avLst/>
            </a:prstGeom>
            <a:noFill/>
            <a:ln w="19050" cap="rnd">
              <a:solidFill>
                <a:schemeClr val="bg1"/>
              </a:solidFill>
              <a:prstDash val="sysDot"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9" name="Line 11"/>
            <p:cNvSpPr>
              <a:spLocks noChangeShapeType="1"/>
            </p:cNvSpPr>
            <p:nvPr/>
          </p:nvSpPr>
          <p:spPr bwMode="white">
            <a:xfrm>
              <a:off x="3827" y="1540"/>
              <a:ext cx="1927" cy="0"/>
            </a:xfrm>
            <a:prstGeom prst="line">
              <a:avLst/>
            </a:prstGeom>
            <a:noFill/>
            <a:ln w="19050" cap="rnd">
              <a:solidFill>
                <a:schemeClr val="bg1"/>
              </a:solidFill>
              <a:prstDash val="sysDot"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0" name="Line 12"/>
            <p:cNvSpPr>
              <a:spLocks noChangeShapeType="1"/>
            </p:cNvSpPr>
            <p:nvPr/>
          </p:nvSpPr>
          <p:spPr bwMode="white">
            <a:xfrm>
              <a:off x="3827" y="1616"/>
              <a:ext cx="1927" cy="0"/>
            </a:xfrm>
            <a:prstGeom prst="line">
              <a:avLst/>
            </a:prstGeom>
            <a:noFill/>
            <a:ln w="19050" cap="rnd">
              <a:solidFill>
                <a:schemeClr val="bg1"/>
              </a:solidFill>
              <a:prstDash val="sysDot"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1" name="Line 13"/>
            <p:cNvSpPr>
              <a:spLocks noChangeShapeType="1"/>
            </p:cNvSpPr>
            <p:nvPr/>
          </p:nvSpPr>
          <p:spPr bwMode="white">
            <a:xfrm>
              <a:off x="3827" y="1694"/>
              <a:ext cx="1927" cy="0"/>
            </a:xfrm>
            <a:prstGeom prst="line">
              <a:avLst/>
            </a:prstGeom>
            <a:noFill/>
            <a:ln w="19050" cap="rnd">
              <a:solidFill>
                <a:schemeClr val="bg1"/>
              </a:solidFill>
              <a:prstDash val="sysDot"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</p:grpSp>
      <p:pic>
        <p:nvPicPr>
          <p:cNvPr id="12" name="Picture 1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2887663" cy="2790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Rectangle 15"/>
          <p:cNvSpPr>
            <a:spLocks noChangeArrowheads="1"/>
          </p:cNvSpPr>
          <p:nvPr/>
        </p:nvSpPr>
        <p:spPr bwMode="black">
          <a:xfrm>
            <a:off x="0" y="2787650"/>
            <a:ext cx="9144000" cy="71438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/>
          </a:p>
        </p:txBody>
      </p:sp>
      <p:sp>
        <p:nvSpPr>
          <p:cNvPr id="14" name="Rectangle 16"/>
          <p:cNvSpPr>
            <a:spLocks noChangeArrowheads="1"/>
          </p:cNvSpPr>
          <p:nvPr/>
        </p:nvSpPr>
        <p:spPr bwMode="gray">
          <a:xfrm>
            <a:off x="2895600" y="2819400"/>
            <a:ext cx="6248400" cy="685800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/>
          </a:p>
        </p:txBody>
      </p:sp>
      <p:pic>
        <p:nvPicPr>
          <p:cNvPr id="15" name="Picture 18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84488" y="0"/>
            <a:ext cx="3011487" cy="278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3" name="Rectangle 3"/>
          <p:cNvSpPr>
            <a:spLocks noGrp="1" noChangeArrowheads="1"/>
          </p:cNvSpPr>
          <p:nvPr>
            <p:ph type="subTitle" idx="1"/>
          </p:nvPr>
        </p:nvSpPr>
        <p:spPr bwMode="grayWhite">
          <a:xfrm>
            <a:off x="2895600" y="4038600"/>
            <a:ext cx="6019800" cy="457200"/>
          </a:xfrm>
          <a:solidFill>
            <a:schemeClr val="tx1"/>
          </a:solidFill>
        </p:spPr>
        <p:txBody>
          <a:bodyPr/>
          <a:lstStyle>
            <a:lvl1pPr marL="0" indent="0">
              <a:buFont typeface="Wingdings" pitchFamily="2" charset="2"/>
              <a:buNone/>
              <a:defRPr sz="2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137" name="Rectangle 17"/>
          <p:cNvSpPr>
            <a:spLocks noGrp="1" noChangeArrowheads="1"/>
          </p:cNvSpPr>
          <p:nvPr>
            <p:ph type="ctrTitle"/>
          </p:nvPr>
        </p:nvSpPr>
        <p:spPr bwMode="ltGray">
          <a:xfrm>
            <a:off x="3124200" y="2819400"/>
            <a:ext cx="5791200" cy="685800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6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400800"/>
            <a:ext cx="2133600" cy="320675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400800"/>
            <a:ext cx="2895600" cy="320675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8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400800"/>
            <a:ext cx="2133600" cy="320675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B4A74B71-3126-43BB-B568-5993E3F1CC7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F7DCA7-93F0-4C47-9323-4B57B619ECF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38BAB6-BFF4-4739-80A0-6A0BBFED082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95400"/>
            <a:ext cx="4038600" cy="50260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95400"/>
            <a:ext cx="4038600" cy="50260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0E0DD7-713F-45ED-A4C2-32C758EEE32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919AA0-461B-4EF9-86F0-EA53C3090FB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6AF0DD-A713-4A64-8C4E-85F705D37EE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C185EC-7D87-4B9F-83E4-76D2057FD09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64E99F-E84E-4995-8AA6-416FCDA4EF4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AF42C4-074F-4A96-8D4F-1E017A85D5A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D7F65A-CF71-421E-AC73-CA594EB85B2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43700" y="228600"/>
            <a:ext cx="2095500" cy="60928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28600"/>
            <a:ext cx="6134100" cy="60928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4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E7AB41-A3A6-4822-8984-D039664EAA9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vmlDrawing" Target="../drawings/vmlDrawing1.v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oleObject" Target="../embeddings/oleObject2.bin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oleObject" Target="../embeddings/oleObject1.bin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ChangeArrowheads="1"/>
          </p:cNvSpPr>
          <p:nvPr/>
        </p:nvSpPr>
        <p:spPr bwMode="ltGray">
          <a:xfrm>
            <a:off x="11113" y="0"/>
            <a:ext cx="9132887" cy="1125538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/>
          </a:p>
        </p:txBody>
      </p:sp>
      <p:grpSp>
        <p:nvGrpSpPr>
          <p:cNvPr id="1030" name="Group 3"/>
          <p:cNvGrpSpPr>
            <a:grpSpLocks/>
          </p:cNvGrpSpPr>
          <p:nvPr/>
        </p:nvGrpSpPr>
        <p:grpSpPr bwMode="auto">
          <a:xfrm>
            <a:off x="0" y="879475"/>
            <a:ext cx="9144000" cy="144463"/>
            <a:chOff x="1519" y="554"/>
            <a:chExt cx="4241" cy="91"/>
          </a:xfrm>
        </p:grpSpPr>
        <p:sp>
          <p:nvSpPr>
            <p:cNvPr id="4100" name="Line 4"/>
            <p:cNvSpPr>
              <a:spLocks noChangeShapeType="1"/>
            </p:cNvSpPr>
            <p:nvPr userDrawn="1"/>
          </p:nvSpPr>
          <p:spPr bwMode="white">
            <a:xfrm>
              <a:off x="1519" y="554"/>
              <a:ext cx="4241" cy="0"/>
            </a:xfrm>
            <a:prstGeom prst="line">
              <a:avLst/>
            </a:prstGeom>
            <a:noFill/>
            <a:ln w="12700" cap="rnd">
              <a:solidFill>
                <a:schemeClr val="bg1"/>
              </a:solidFill>
              <a:prstDash val="sysDot"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4101" name="Line 5"/>
            <p:cNvSpPr>
              <a:spLocks noChangeShapeType="1"/>
            </p:cNvSpPr>
            <p:nvPr userDrawn="1"/>
          </p:nvSpPr>
          <p:spPr bwMode="white">
            <a:xfrm>
              <a:off x="1519" y="599"/>
              <a:ext cx="4241" cy="0"/>
            </a:xfrm>
            <a:prstGeom prst="line">
              <a:avLst/>
            </a:prstGeom>
            <a:noFill/>
            <a:ln w="12700" cap="rnd">
              <a:solidFill>
                <a:schemeClr val="bg1"/>
              </a:solidFill>
              <a:prstDash val="sysDot"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4102" name="Line 6"/>
            <p:cNvSpPr>
              <a:spLocks noChangeShapeType="1"/>
            </p:cNvSpPr>
            <p:nvPr userDrawn="1"/>
          </p:nvSpPr>
          <p:spPr bwMode="white">
            <a:xfrm>
              <a:off x="1519" y="645"/>
              <a:ext cx="4241" cy="0"/>
            </a:xfrm>
            <a:prstGeom prst="line">
              <a:avLst/>
            </a:prstGeom>
            <a:noFill/>
            <a:ln w="12700" cap="rnd">
              <a:solidFill>
                <a:schemeClr val="bg1"/>
              </a:solidFill>
              <a:prstDash val="sysDot"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</p:grpSp>
      <p:grpSp>
        <p:nvGrpSpPr>
          <p:cNvPr id="1031" name="Group 7"/>
          <p:cNvGrpSpPr>
            <a:grpSpLocks/>
          </p:cNvGrpSpPr>
          <p:nvPr/>
        </p:nvGrpSpPr>
        <p:grpSpPr bwMode="auto">
          <a:xfrm>
            <a:off x="0" y="-11113"/>
            <a:ext cx="2341563" cy="1123951"/>
            <a:chOff x="0" y="0"/>
            <a:chExt cx="1475" cy="694"/>
          </a:xfrm>
        </p:grpSpPr>
        <p:graphicFrame>
          <p:nvGraphicFramePr>
            <p:cNvPr id="1026" name="Object 8"/>
            <p:cNvGraphicFramePr>
              <a:graphicFrameLocks noChangeAspect="1"/>
            </p:cNvGraphicFramePr>
            <p:nvPr/>
          </p:nvGraphicFramePr>
          <p:xfrm>
            <a:off x="695" y="0"/>
            <a:ext cx="780" cy="692"/>
          </p:xfrm>
          <a:graphic>
            <a:graphicData uri="http://schemas.openxmlformats.org/presentationml/2006/ole">
              <p:oleObj spid="_x0000_s1026" name="Image" r:id="rId15" imgW="3646321" imgH="3931376" progId="">
                <p:embed/>
              </p:oleObj>
            </a:graphicData>
          </a:graphic>
        </p:graphicFrame>
        <p:graphicFrame>
          <p:nvGraphicFramePr>
            <p:cNvPr id="1027" name="Object 9"/>
            <p:cNvGraphicFramePr>
              <a:graphicFrameLocks noChangeAspect="1"/>
            </p:cNvGraphicFramePr>
            <p:nvPr/>
          </p:nvGraphicFramePr>
          <p:xfrm>
            <a:off x="0" y="0"/>
            <a:ext cx="737" cy="694"/>
          </p:xfrm>
          <a:graphic>
            <a:graphicData uri="http://schemas.openxmlformats.org/presentationml/2006/ole">
              <p:oleObj spid="_x0000_s1027" name="Image" r:id="rId16" imgW="2575783" imgH="2545301" progId="">
                <p:embed/>
              </p:oleObj>
            </a:graphicData>
          </a:graphic>
        </p:graphicFrame>
      </p:grpSp>
      <p:sp>
        <p:nvSpPr>
          <p:cNvPr id="1032" name="Rectangle 10"/>
          <p:cNvSpPr>
            <a:spLocks noGrp="1" noChangeArrowheads="1"/>
          </p:cNvSpPr>
          <p:nvPr>
            <p:ph type="title"/>
          </p:nvPr>
        </p:nvSpPr>
        <p:spPr bwMode="auto">
          <a:xfrm>
            <a:off x="2514600" y="228600"/>
            <a:ext cx="63246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33" name="Rectangle 11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295400"/>
            <a:ext cx="8229600" cy="5026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4108" name="Rectangle 12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521450"/>
            <a:ext cx="2133600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109" name="Rectangle 13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521450"/>
            <a:ext cx="2895600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110" name="Rectangle 14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521450"/>
            <a:ext cx="2133600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F5BE2A5A-72C1-444B-90F2-A78BECA97A9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grpSp>
        <p:nvGrpSpPr>
          <p:cNvPr id="1037" name="Group 15"/>
          <p:cNvGrpSpPr>
            <a:grpSpLocks/>
          </p:cNvGrpSpPr>
          <p:nvPr/>
        </p:nvGrpSpPr>
        <p:grpSpPr bwMode="auto">
          <a:xfrm>
            <a:off x="0" y="1109663"/>
            <a:ext cx="9144000" cy="169862"/>
            <a:chOff x="0" y="699"/>
            <a:chExt cx="5760" cy="107"/>
          </a:xfrm>
        </p:grpSpPr>
        <p:sp>
          <p:nvSpPr>
            <p:cNvPr id="4112" name="Rectangle 16"/>
            <p:cNvSpPr>
              <a:spLocks noChangeArrowheads="1"/>
            </p:cNvSpPr>
            <p:nvPr userDrawn="1"/>
          </p:nvSpPr>
          <p:spPr bwMode="gray">
            <a:xfrm>
              <a:off x="0" y="699"/>
              <a:ext cx="5760" cy="45"/>
            </a:xfrm>
            <a:prstGeom prst="rect">
              <a:avLst/>
            </a:prstGeom>
            <a:solidFill>
              <a:schemeClr val="tx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4113" name="Rectangle 17"/>
            <p:cNvSpPr>
              <a:spLocks noChangeArrowheads="1"/>
            </p:cNvSpPr>
            <p:nvPr userDrawn="1"/>
          </p:nvSpPr>
          <p:spPr bwMode="gray">
            <a:xfrm>
              <a:off x="1476" y="713"/>
              <a:ext cx="4284" cy="93"/>
            </a:xfrm>
            <a:prstGeom prst="rect">
              <a:avLst/>
            </a:prstGeom>
            <a:solidFill>
              <a:schemeClr val="tx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r" rtl="0" eaLnBrk="0" fontAlgn="base" hangingPunct="0">
        <a:spcBef>
          <a:spcPct val="0"/>
        </a:spcBef>
        <a:spcAft>
          <a:spcPct val="0"/>
        </a:spcAft>
        <a:defRPr sz="4000">
          <a:solidFill>
            <a:schemeClr val="bg1"/>
          </a:solidFill>
          <a:latin typeface="+mj-lt"/>
          <a:ea typeface="+mj-ea"/>
          <a:cs typeface="+mj-cs"/>
        </a:defRPr>
      </a:lvl1pPr>
      <a:lvl2pPr algn="r" rtl="0" eaLnBrk="0" fontAlgn="base" hangingPunct="0">
        <a:spcBef>
          <a:spcPct val="0"/>
        </a:spcBef>
        <a:spcAft>
          <a:spcPct val="0"/>
        </a:spcAft>
        <a:defRPr sz="4000">
          <a:solidFill>
            <a:schemeClr val="bg1"/>
          </a:solidFill>
          <a:latin typeface="Arial" charset="0"/>
        </a:defRPr>
      </a:lvl2pPr>
      <a:lvl3pPr algn="r" rtl="0" eaLnBrk="0" fontAlgn="base" hangingPunct="0">
        <a:spcBef>
          <a:spcPct val="0"/>
        </a:spcBef>
        <a:spcAft>
          <a:spcPct val="0"/>
        </a:spcAft>
        <a:defRPr sz="4000">
          <a:solidFill>
            <a:schemeClr val="bg1"/>
          </a:solidFill>
          <a:latin typeface="Arial" charset="0"/>
        </a:defRPr>
      </a:lvl3pPr>
      <a:lvl4pPr algn="r" rtl="0" eaLnBrk="0" fontAlgn="base" hangingPunct="0">
        <a:spcBef>
          <a:spcPct val="0"/>
        </a:spcBef>
        <a:spcAft>
          <a:spcPct val="0"/>
        </a:spcAft>
        <a:defRPr sz="4000">
          <a:solidFill>
            <a:schemeClr val="bg1"/>
          </a:solidFill>
          <a:latin typeface="Arial" charset="0"/>
        </a:defRPr>
      </a:lvl4pPr>
      <a:lvl5pPr algn="r" rtl="0" eaLnBrk="0" fontAlgn="base" hangingPunct="0">
        <a:spcBef>
          <a:spcPct val="0"/>
        </a:spcBef>
        <a:spcAft>
          <a:spcPct val="0"/>
        </a:spcAft>
        <a:defRPr sz="4000">
          <a:solidFill>
            <a:schemeClr val="bg1"/>
          </a:solidFill>
          <a:latin typeface="Arial" charset="0"/>
        </a:defRPr>
      </a:lvl5pPr>
      <a:lvl6pPr marL="457200" algn="r" rtl="0" fontAlgn="base">
        <a:spcBef>
          <a:spcPct val="0"/>
        </a:spcBef>
        <a:spcAft>
          <a:spcPct val="0"/>
        </a:spcAft>
        <a:defRPr sz="4000">
          <a:solidFill>
            <a:schemeClr val="bg1"/>
          </a:solidFill>
          <a:latin typeface="Arial" charset="0"/>
        </a:defRPr>
      </a:lvl6pPr>
      <a:lvl7pPr marL="914400" algn="r" rtl="0" fontAlgn="base">
        <a:spcBef>
          <a:spcPct val="0"/>
        </a:spcBef>
        <a:spcAft>
          <a:spcPct val="0"/>
        </a:spcAft>
        <a:defRPr sz="4000">
          <a:solidFill>
            <a:schemeClr val="bg1"/>
          </a:solidFill>
          <a:latin typeface="Arial" charset="0"/>
        </a:defRPr>
      </a:lvl7pPr>
      <a:lvl8pPr marL="1371600" algn="r" rtl="0" fontAlgn="base">
        <a:spcBef>
          <a:spcPct val="0"/>
        </a:spcBef>
        <a:spcAft>
          <a:spcPct val="0"/>
        </a:spcAft>
        <a:defRPr sz="4000">
          <a:solidFill>
            <a:schemeClr val="bg1"/>
          </a:solidFill>
          <a:latin typeface="Arial" charset="0"/>
        </a:defRPr>
      </a:lvl8pPr>
      <a:lvl9pPr marL="1828800" algn="r" rtl="0" fontAlgn="base">
        <a:spcBef>
          <a:spcPct val="0"/>
        </a:spcBef>
        <a:spcAft>
          <a:spcPct val="0"/>
        </a:spcAft>
        <a:defRPr sz="4000">
          <a:solidFill>
            <a:schemeClr val="bg1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SzPct val="50000"/>
        <a:buFont typeface="Wingdings 2" pitchFamily="18" charset="2"/>
        <a:buChar char="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SzPct val="60000"/>
        <a:buFont typeface="Wingdings 2" pitchFamily="18" charset="2"/>
        <a:buChar char="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878138" y="2781300"/>
            <a:ext cx="6265862" cy="685800"/>
          </a:xfrm>
        </p:spPr>
        <p:txBody>
          <a:bodyPr/>
          <a:lstStyle/>
          <a:p>
            <a:pPr eaLnBrk="1" hangingPunct="1"/>
            <a:r>
              <a:rPr lang="en-GB" sz="2000" smtClean="0"/>
              <a:t>Facilitating User/Resource Security through Group &amp; Permissions Management.</a:t>
            </a:r>
            <a:endParaRPr lang="en-US" sz="2000" smtClean="0"/>
          </a:p>
        </p:txBody>
      </p:sp>
      <p:sp>
        <p:nvSpPr>
          <p:cNvPr id="3075" name="Rectangle 4"/>
          <p:cNvSpPr>
            <a:spLocks noChangeArrowheads="1"/>
          </p:cNvSpPr>
          <p:nvPr/>
        </p:nvSpPr>
        <p:spPr bwMode="auto">
          <a:xfrm>
            <a:off x="3708400" y="5445125"/>
            <a:ext cx="1511300" cy="8636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076" name="Rectangle 5"/>
          <p:cNvSpPr>
            <a:spLocks noGrp="1" noChangeArrowheads="1"/>
          </p:cNvSpPr>
          <p:nvPr>
            <p:ph type="subTitle" idx="1"/>
          </p:nvPr>
        </p:nvSpPr>
        <p:spPr>
          <a:solidFill>
            <a:schemeClr val="bg1"/>
          </a:solidFill>
        </p:spPr>
        <p:txBody>
          <a:bodyPr/>
          <a:lstStyle/>
          <a:p>
            <a:pPr eaLnBrk="1" hangingPunct="1"/>
            <a:r>
              <a:rPr lang="en-GB" sz="2400" smtClean="0"/>
              <a:t>Delivered by: Lee Cobley</a:t>
            </a:r>
            <a:endParaRPr lang="en-US" sz="2400" smtClean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4"/>
          <p:cNvSpPr txBox="1">
            <a:spLocks noChangeArrowheads="1"/>
          </p:cNvSpPr>
          <p:nvPr/>
        </p:nvSpPr>
        <p:spPr bwMode="auto">
          <a:xfrm>
            <a:off x="2484438" y="260350"/>
            <a:ext cx="629443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Understanding User and Group Accounts:</a:t>
            </a:r>
            <a:endParaRPr lang="en-US" sz="2400" b="1">
              <a:solidFill>
                <a:schemeClr val="bg1"/>
              </a:solidFill>
            </a:endParaRPr>
          </a:p>
        </p:txBody>
      </p:sp>
      <p:sp>
        <p:nvSpPr>
          <p:cNvPr id="9221" name="Text Box 5"/>
          <p:cNvSpPr txBox="1">
            <a:spLocks noChangeArrowheads="1"/>
          </p:cNvSpPr>
          <p:nvPr/>
        </p:nvSpPr>
        <p:spPr bwMode="auto">
          <a:xfrm>
            <a:off x="0" y="1196975"/>
            <a:ext cx="9302547" cy="56323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en-GB" dirty="0" smtClean="0"/>
              <a:t> We </a:t>
            </a:r>
            <a:r>
              <a:rPr lang="en-GB" dirty="0"/>
              <a:t>use </a:t>
            </a:r>
            <a:r>
              <a:rPr lang="en-GB" b="1" dirty="0"/>
              <a:t>User </a:t>
            </a:r>
            <a:r>
              <a:rPr lang="en-GB" dirty="0"/>
              <a:t>Accounts for enabling individual users to log </a:t>
            </a:r>
            <a:r>
              <a:rPr lang="en-GB" dirty="0" smtClean="0"/>
              <a:t>onto the </a:t>
            </a:r>
            <a:r>
              <a:rPr lang="en-GB" dirty="0"/>
              <a:t>network and access </a:t>
            </a:r>
            <a:endParaRPr lang="en-GB" dirty="0" smtClean="0"/>
          </a:p>
          <a:p>
            <a:r>
              <a:rPr lang="en-GB" dirty="0" smtClean="0"/>
              <a:t> </a:t>
            </a:r>
            <a:r>
              <a:rPr lang="en-GB" dirty="0" smtClean="0"/>
              <a:t> </a:t>
            </a:r>
            <a:r>
              <a:rPr lang="en-GB" dirty="0" smtClean="0"/>
              <a:t>network </a:t>
            </a:r>
            <a:r>
              <a:rPr lang="en-GB" dirty="0"/>
              <a:t>resources.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We use </a:t>
            </a:r>
            <a:r>
              <a:rPr lang="en-GB" b="1" dirty="0"/>
              <a:t>Group </a:t>
            </a:r>
            <a:r>
              <a:rPr lang="en-GB" dirty="0"/>
              <a:t>Accounts to manage resources for multiple users. Thus simplifying the</a:t>
            </a:r>
          </a:p>
          <a:p>
            <a:r>
              <a:rPr lang="en-GB" dirty="0"/>
              <a:t>  administration of our Active Directory. 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The Permissions and Privileges we assign to user, computer and group accounts, </a:t>
            </a:r>
          </a:p>
          <a:p>
            <a:r>
              <a:rPr lang="en-GB" dirty="0"/>
              <a:t>  determine what actions users can perform in addition to which computers and resources</a:t>
            </a:r>
          </a:p>
          <a:p>
            <a:r>
              <a:rPr lang="en-GB" dirty="0"/>
              <a:t>  they can access. 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b="1" dirty="0"/>
              <a:t> </a:t>
            </a:r>
            <a:r>
              <a:rPr lang="en-GB" dirty="0"/>
              <a:t>To facilitate more efficient management of AD, instead of assigning these permissions</a:t>
            </a:r>
          </a:p>
          <a:p>
            <a:r>
              <a:rPr lang="en-GB" b="1" dirty="0"/>
              <a:t>  </a:t>
            </a:r>
            <a:r>
              <a:rPr lang="en-GB" dirty="0"/>
              <a:t>directly to each computer and user, we assign permissions to a group.</a:t>
            </a:r>
          </a:p>
          <a:p>
            <a:endParaRPr lang="en-GB" dirty="0"/>
          </a:p>
          <a:p>
            <a:r>
              <a:rPr lang="en-GB" b="1" dirty="0"/>
              <a:t>E.g.  </a:t>
            </a:r>
            <a:r>
              <a:rPr lang="en-GB" dirty="0"/>
              <a:t>We have around 25 users who need access to a particular network printer, instead</a:t>
            </a:r>
          </a:p>
          <a:p>
            <a:r>
              <a:rPr lang="en-GB" dirty="0"/>
              <a:t>         of configuring access for each user individually, we would place the users in a </a:t>
            </a:r>
          </a:p>
          <a:p>
            <a:r>
              <a:rPr lang="en-GB" dirty="0"/>
              <a:t>         group. Anyone who is a </a:t>
            </a:r>
            <a:r>
              <a:rPr lang="en-GB" b="1" i="1" dirty="0"/>
              <a:t>member </a:t>
            </a:r>
            <a:r>
              <a:rPr lang="en-GB" dirty="0"/>
              <a:t>of this group can then access the printer.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b="1" dirty="0"/>
              <a:t> </a:t>
            </a:r>
            <a:r>
              <a:rPr lang="en-GB" dirty="0"/>
              <a:t>We may be tempted to assign users ‘wide access’, we should however balance the </a:t>
            </a:r>
          </a:p>
          <a:p>
            <a:r>
              <a:rPr lang="en-GB" dirty="0"/>
              <a:t>  user’s need for job related resources with our own need to protect sensitive resources.</a:t>
            </a:r>
          </a:p>
          <a:p>
            <a:r>
              <a:rPr lang="en-GB" dirty="0"/>
              <a:t>  </a:t>
            </a:r>
            <a:r>
              <a:rPr lang="en-GB" b="1" dirty="0"/>
              <a:t>E.g.</a:t>
            </a:r>
            <a:r>
              <a:rPr lang="en-GB" dirty="0"/>
              <a:t> No access to payroll data for everyone, consequently payroll staff </a:t>
            </a:r>
            <a:r>
              <a:rPr lang="en-GB" b="1" dirty="0"/>
              <a:t>do</a:t>
            </a:r>
            <a:r>
              <a:rPr lang="en-GB" dirty="0"/>
              <a:t> </a:t>
            </a:r>
            <a:r>
              <a:rPr lang="en-GB" b="1" dirty="0"/>
              <a:t>need</a:t>
            </a:r>
            <a:r>
              <a:rPr lang="en-GB" dirty="0"/>
              <a:t> access.</a:t>
            </a:r>
            <a:endParaRPr lang="en-US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4"/>
          <p:cNvSpPr txBox="1">
            <a:spLocks noChangeArrowheads="1"/>
          </p:cNvSpPr>
          <p:nvPr/>
        </p:nvSpPr>
        <p:spPr bwMode="auto">
          <a:xfrm>
            <a:off x="1116013" y="1989138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5123" name="Text Box 5"/>
          <p:cNvSpPr txBox="1">
            <a:spLocks noChangeArrowheads="1"/>
          </p:cNvSpPr>
          <p:nvPr/>
        </p:nvSpPr>
        <p:spPr bwMode="auto">
          <a:xfrm>
            <a:off x="2181225" y="0"/>
            <a:ext cx="7005638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sz="2400" b="1">
                <a:solidFill>
                  <a:schemeClr val="bg1"/>
                </a:solidFill>
              </a:rPr>
              <a:t>Windows 2003 Security Model: </a:t>
            </a:r>
          </a:p>
          <a:p>
            <a:pPr algn="ctr"/>
            <a:r>
              <a:rPr lang="en-GB" sz="2400" b="1">
                <a:solidFill>
                  <a:schemeClr val="bg1"/>
                </a:solidFill>
              </a:rPr>
              <a:t> Authentication Protocols and Access Controls</a:t>
            </a:r>
            <a:endParaRPr lang="en-US" sz="2400" b="1">
              <a:solidFill>
                <a:schemeClr val="bg1"/>
              </a:solidFill>
            </a:endParaRPr>
          </a:p>
        </p:txBody>
      </p:sp>
      <p:sp>
        <p:nvSpPr>
          <p:cNvPr id="11270" name="Text Box 6"/>
          <p:cNvSpPr txBox="1">
            <a:spLocks noChangeArrowheads="1"/>
          </p:cNvSpPr>
          <p:nvPr/>
        </p:nvSpPr>
        <p:spPr bwMode="auto">
          <a:xfrm>
            <a:off x="0" y="1196975"/>
            <a:ext cx="9163050" cy="5310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en-GB"/>
              <a:t> As administrators, we control access to network resources using the Components of </a:t>
            </a:r>
          </a:p>
          <a:p>
            <a:r>
              <a:rPr lang="en-GB"/>
              <a:t>  Windows 2003 Security Model, the key components of this model are </a:t>
            </a:r>
            <a:r>
              <a:rPr lang="en-GB" b="1"/>
              <a:t>Authentication </a:t>
            </a:r>
          </a:p>
          <a:p>
            <a:r>
              <a:rPr lang="en-GB" b="1"/>
              <a:t>  Protocols and Access Controls.</a:t>
            </a:r>
          </a:p>
          <a:p>
            <a:endParaRPr lang="en-GB" b="1"/>
          </a:p>
          <a:p>
            <a:pPr>
              <a:buFontTx/>
              <a:buChar char="•"/>
            </a:pPr>
            <a:r>
              <a:rPr lang="en-GB" b="1"/>
              <a:t> Authentication – </a:t>
            </a:r>
            <a:r>
              <a:rPr lang="en-GB"/>
              <a:t>Implemented as a 2 stage process, </a:t>
            </a:r>
            <a:r>
              <a:rPr lang="en-GB" i="1"/>
              <a:t>Interactive Logon</a:t>
            </a:r>
            <a:r>
              <a:rPr lang="en-GB"/>
              <a:t> – User logs on</a:t>
            </a:r>
          </a:p>
          <a:p>
            <a:r>
              <a:rPr lang="en-GB" b="1"/>
              <a:t>  </a:t>
            </a:r>
            <a:r>
              <a:rPr lang="en-GB"/>
              <a:t>using valid domain account, Interactive Logon authenticates the logon (confirms identity</a:t>
            </a:r>
          </a:p>
          <a:p>
            <a:r>
              <a:rPr lang="en-GB"/>
              <a:t>  and grants access to the AD service.  </a:t>
            </a:r>
            <a:r>
              <a:rPr lang="en-GB" i="1"/>
              <a:t>Network Authentication – </a:t>
            </a:r>
            <a:r>
              <a:rPr lang="en-GB"/>
              <a:t>User is logged on, but</a:t>
            </a:r>
          </a:p>
          <a:p>
            <a:r>
              <a:rPr lang="en-GB"/>
              <a:t>  now attempts to access network resources – Network Authentication is used to </a:t>
            </a:r>
          </a:p>
          <a:p>
            <a:r>
              <a:rPr lang="en-GB"/>
              <a:t>  determine whether the user has permission to do so.    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 b="1"/>
              <a:t> Network Authentication Protocols in Windows 2003 – Kerberos </a:t>
            </a:r>
            <a:r>
              <a:rPr lang="en-GB"/>
              <a:t>(standard IP </a:t>
            </a:r>
          </a:p>
          <a:p>
            <a:r>
              <a:rPr lang="en-GB"/>
              <a:t>  protocol for authenticating users and systems.  </a:t>
            </a:r>
            <a:r>
              <a:rPr lang="en-GB" b="1"/>
              <a:t>NT’s LAN Manager (NTLM) – </a:t>
            </a:r>
            <a:r>
              <a:rPr lang="en-GB"/>
              <a:t>The </a:t>
            </a:r>
          </a:p>
          <a:p>
            <a:r>
              <a:rPr lang="en-GB"/>
              <a:t>  primary MS Windows NT authentication protocol, used to authenticate computers in an</a:t>
            </a:r>
          </a:p>
          <a:p>
            <a:r>
              <a:rPr lang="en-GB"/>
              <a:t>  NT domain.  Also with IIS (Internet Information Services 6.0) .NET Passport </a:t>
            </a:r>
          </a:p>
          <a:p>
            <a:r>
              <a:rPr lang="en-GB"/>
              <a:t>  authentication enables you to use AD information to authenticate Internet, Intranet &amp;</a:t>
            </a:r>
          </a:p>
          <a:p>
            <a:r>
              <a:rPr lang="en-GB"/>
              <a:t>  Extranet users, useful for managing remote access to services such as Web &amp; </a:t>
            </a:r>
          </a:p>
          <a:p>
            <a:r>
              <a:rPr lang="en-GB"/>
              <a:t>  Application Servers.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Windows 2003 authentication supports the</a:t>
            </a:r>
            <a:r>
              <a:rPr lang="en-GB" b="1"/>
              <a:t> Single Sign On </a:t>
            </a:r>
            <a:r>
              <a:rPr lang="en-GB"/>
              <a:t>mechanism.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12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2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2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12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12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12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127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127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127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127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127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127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1270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1270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1270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4"/>
          <p:cNvSpPr txBox="1">
            <a:spLocks noChangeArrowheads="1"/>
          </p:cNvSpPr>
          <p:nvPr/>
        </p:nvSpPr>
        <p:spPr bwMode="auto">
          <a:xfrm>
            <a:off x="2181225" y="0"/>
            <a:ext cx="7005638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sz="2400" b="1">
                <a:solidFill>
                  <a:schemeClr val="bg1"/>
                </a:solidFill>
              </a:rPr>
              <a:t>Windows 2003 Security Model: </a:t>
            </a:r>
          </a:p>
          <a:p>
            <a:pPr algn="ctr"/>
            <a:r>
              <a:rPr lang="en-GB" sz="2400" b="1">
                <a:solidFill>
                  <a:schemeClr val="bg1"/>
                </a:solidFill>
              </a:rPr>
              <a:t> Authentication Protocols and Access Controls</a:t>
            </a:r>
            <a:endParaRPr lang="en-US" sz="2400" b="1">
              <a:solidFill>
                <a:schemeClr val="bg1"/>
              </a:solidFill>
            </a:endParaRPr>
          </a:p>
        </p:txBody>
      </p:sp>
      <p:sp>
        <p:nvSpPr>
          <p:cNvPr id="13317" name="Text Box 5"/>
          <p:cNvSpPr txBox="1">
            <a:spLocks noChangeArrowheads="1"/>
          </p:cNvSpPr>
          <p:nvPr/>
        </p:nvSpPr>
        <p:spPr bwMode="auto">
          <a:xfrm>
            <a:off x="0" y="1268413"/>
            <a:ext cx="46831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en-GB"/>
              <a:t> </a:t>
            </a:r>
            <a:r>
              <a:rPr lang="en-GB" b="1" i="1"/>
              <a:t>Single Sign on</a:t>
            </a:r>
            <a:r>
              <a:rPr lang="en-GB"/>
              <a:t> works in the following way:</a:t>
            </a:r>
            <a:endParaRPr lang="en-US"/>
          </a:p>
        </p:txBody>
      </p:sp>
      <p:sp>
        <p:nvSpPr>
          <p:cNvPr id="13318" name="Text Box 6"/>
          <p:cNvSpPr txBox="1">
            <a:spLocks noChangeArrowheads="1"/>
          </p:cNvSpPr>
          <p:nvPr/>
        </p:nvSpPr>
        <p:spPr bwMode="auto">
          <a:xfrm>
            <a:off x="-92075" y="1647825"/>
            <a:ext cx="9328150" cy="2563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800100" lvl="1" indent="-342900">
              <a:buFontTx/>
              <a:buAutoNum type="arabicPeriod"/>
            </a:pPr>
            <a:r>
              <a:rPr lang="en-GB"/>
              <a:t>User logs onto the domain using valid domain user account (or smart card &amp; </a:t>
            </a:r>
          </a:p>
          <a:p>
            <a:pPr marL="800100" lvl="1" indent="-342900"/>
            <a:r>
              <a:rPr lang="en-GB"/>
              <a:t>	reader).</a:t>
            </a:r>
          </a:p>
          <a:p>
            <a:pPr marL="800100" lvl="1" indent="-342900">
              <a:buFontTx/>
              <a:buAutoNum type="arabicPeriod" startAt="2"/>
            </a:pPr>
            <a:r>
              <a:rPr lang="en-GB"/>
              <a:t>Interactive logon process authenticates user’s access.  Local computer account -</a:t>
            </a:r>
          </a:p>
          <a:p>
            <a:pPr marL="800100" lvl="1" indent="-342900"/>
            <a:r>
              <a:rPr lang="en-GB"/>
              <a:t>	authenticated locally, Domain Account – authenticated in AD and user has access </a:t>
            </a:r>
          </a:p>
          <a:p>
            <a:pPr marL="800100" lvl="1" indent="-342900"/>
            <a:r>
              <a:rPr lang="en-GB"/>
              <a:t>	to local and network resources.</a:t>
            </a:r>
          </a:p>
          <a:p>
            <a:pPr marL="800100" lvl="1" indent="-342900">
              <a:buFontTx/>
              <a:buAutoNum type="arabicPeriod" startAt="3"/>
            </a:pPr>
            <a:r>
              <a:rPr lang="en-GB"/>
              <a:t>Now user can authenticate to any computer in the domain using the Network </a:t>
            </a:r>
          </a:p>
          <a:p>
            <a:pPr marL="800100" lvl="1" indent="-342900"/>
            <a:r>
              <a:rPr lang="en-GB"/>
              <a:t>	Authentication process.  With domain accounts, network authentication process</a:t>
            </a:r>
          </a:p>
          <a:p>
            <a:pPr marL="800100" lvl="1" indent="-342900"/>
            <a:r>
              <a:rPr lang="en-GB"/>
              <a:t>	is automatic (through Single Sign On), with local accounts users must provide</a:t>
            </a:r>
          </a:p>
          <a:p>
            <a:pPr marL="800100" lvl="1" indent="-342900"/>
            <a:r>
              <a:rPr lang="en-GB"/>
              <a:t>	a user name and password, every time they wish to access a network resource.</a:t>
            </a:r>
            <a:endParaRPr lang="en-US"/>
          </a:p>
        </p:txBody>
      </p:sp>
      <p:sp>
        <p:nvSpPr>
          <p:cNvPr id="13319" name="Rectangle 7"/>
          <p:cNvSpPr>
            <a:spLocks noChangeArrowheads="1"/>
          </p:cNvSpPr>
          <p:nvPr/>
        </p:nvSpPr>
        <p:spPr bwMode="auto">
          <a:xfrm>
            <a:off x="0" y="4221163"/>
            <a:ext cx="8785225" cy="2289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en-GB" b="1"/>
              <a:t> Access Controls – </a:t>
            </a:r>
            <a:r>
              <a:rPr lang="en-GB"/>
              <a:t>Because AD is object based (users, computers, groups, shared</a:t>
            </a:r>
          </a:p>
          <a:p>
            <a:r>
              <a:rPr lang="en-GB" b="1"/>
              <a:t>  </a:t>
            </a:r>
            <a:r>
              <a:rPr lang="en-GB"/>
              <a:t>resources) we apply Access Controls to these objects via </a:t>
            </a:r>
            <a:r>
              <a:rPr lang="en-GB" b="1"/>
              <a:t>Security Descriptors</a:t>
            </a:r>
            <a:r>
              <a:rPr lang="en-GB"/>
              <a:t>, </a:t>
            </a:r>
          </a:p>
          <a:p>
            <a:r>
              <a:rPr lang="en-GB"/>
              <a:t>  Security Descriptors enable us to do the following:</a:t>
            </a:r>
          </a:p>
          <a:p>
            <a:endParaRPr lang="en-GB"/>
          </a:p>
          <a:p>
            <a:r>
              <a:rPr lang="en-GB"/>
              <a:t>	- List the users and groups that are </a:t>
            </a:r>
            <a:r>
              <a:rPr lang="en-GB" i="1"/>
              <a:t>granted access </a:t>
            </a:r>
            <a:r>
              <a:rPr lang="en-GB"/>
              <a:t>to objects</a:t>
            </a:r>
          </a:p>
          <a:p>
            <a:r>
              <a:rPr lang="en-GB"/>
              <a:t>	- Specify the </a:t>
            </a:r>
            <a:r>
              <a:rPr lang="en-GB" i="1"/>
              <a:t>permissions</a:t>
            </a:r>
            <a:r>
              <a:rPr lang="en-GB"/>
              <a:t> that these users and groups have been assigned.</a:t>
            </a:r>
          </a:p>
          <a:p>
            <a:r>
              <a:rPr lang="en-GB"/>
              <a:t>	- Track events that should be audited for objects</a:t>
            </a:r>
          </a:p>
          <a:p>
            <a:r>
              <a:rPr lang="en-GB"/>
              <a:t>	- Define the ownership of objects.</a:t>
            </a:r>
            <a:endParaRPr lang="en-US" i="1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 Box 4"/>
          <p:cNvSpPr txBox="1">
            <a:spLocks noChangeArrowheads="1"/>
          </p:cNvSpPr>
          <p:nvPr/>
        </p:nvSpPr>
        <p:spPr bwMode="auto">
          <a:xfrm>
            <a:off x="2181225" y="0"/>
            <a:ext cx="7005638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sz="2400" b="1">
                <a:solidFill>
                  <a:schemeClr val="bg1"/>
                </a:solidFill>
              </a:rPr>
              <a:t>Windows 2003 Security Model: </a:t>
            </a:r>
          </a:p>
          <a:p>
            <a:pPr algn="ctr"/>
            <a:r>
              <a:rPr lang="en-GB" sz="2400" b="1">
                <a:solidFill>
                  <a:schemeClr val="bg1"/>
                </a:solidFill>
              </a:rPr>
              <a:t> Authentication Protocols and Access Controls</a:t>
            </a:r>
            <a:endParaRPr lang="en-US" sz="2400" b="1">
              <a:solidFill>
                <a:schemeClr val="bg1"/>
              </a:solidFill>
            </a:endParaRPr>
          </a:p>
        </p:txBody>
      </p:sp>
      <p:sp>
        <p:nvSpPr>
          <p:cNvPr id="15365" name="Text Box 5"/>
          <p:cNvSpPr txBox="1">
            <a:spLocks noChangeArrowheads="1"/>
          </p:cNvSpPr>
          <p:nvPr/>
        </p:nvSpPr>
        <p:spPr bwMode="auto">
          <a:xfrm>
            <a:off x="0" y="1268413"/>
            <a:ext cx="8912225" cy="4486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en-GB"/>
              <a:t>  The individual entries in the security editor are referred to as Access Control Entries </a:t>
            </a:r>
          </a:p>
          <a:p>
            <a:r>
              <a:rPr lang="en-GB"/>
              <a:t>   (ACE’s).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In Active Directory Objects can</a:t>
            </a:r>
            <a:r>
              <a:rPr lang="en-GB" b="1"/>
              <a:t> inherit </a:t>
            </a:r>
            <a:r>
              <a:rPr lang="en-GB"/>
              <a:t>ACE’s from their </a:t>
            </a:r>
          </a:p>
          <a:p>
            <a:r>
              <a:rPr lang="en-GB"/>
              <a:t>  Parent Objects.  Thus permissions for a Parent Object </a:t>
            </a:r>
          </a:p>
          <a:p>
            <a:r>
              <a:rPr lang="en-GB"/>
              <a:t>  can be applied to a Child Object, e.g. All members of </a:t>
            </a:r>
          </a:p>
          <a:p>
            <a:r>
              <a:rPr lang="en-GB"/>
              <a:t>  the </a:t>
            </a:r>
            <a:r>
              <a:rPr lang="en-GB" b="1"/>
              <a:t>Domain Admins</a:t>
            </a:r>
            <a:r>
              <a:rPr lang="en-GB"/>
              <a:t> group inherit permissions granted </a:t>
            </a:r>
          </a:p>
          <a:p>
            <a:r>
              <a:rPr lang="en-GB"/>
              <a:t>  to this group (so if bus-lc is added to</a:t>
            </a:r>
          </a:p>
          <a:p>
            <a:r>
              <a:rPr lang="en-GB"/>
              <a:t>  this group, this account develops Domain Admin level </a:t>
            </a:r>
          </a:p>
          <a:p>
            <a:r>
              <a:rPr lang="en-GB"/>
              <a:t>  permissions).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In this example </a:t>
            </a:r>
            <a:r>
              <a:rPr lang="en-GB" i="1"/>
              <a:t>(Fig A),</a:t>
            </a:r>
            <a:r>
              <a:rPr lang="en-GB"/>
              <a:t> the Security Descriptor shows</a:t>
            </a:r>
          </a:p>
          <a:p>
            <a:r>
              <a:rPr lang="en-GB"/>
              <a:t>  us that several users and groups are assigned access</a:t>
            </a:r>
          </a:p>
          <a:p>
            <a:r>
              <a:rPr lang="en-GB"/>
              <a:t>  to the folder.  Permissions are shown when we select</a:t>
            </a:r>
          </a:p>
          <a:p>
            <a:r>
              <a:rPr lang="en-GB"/>
              <a:t>  the user/group.</a:t>
            </a:r>
          </a:p>
          <a:p>
            <a:endParaRPr lang="en-US"/>
          </a:p>
        </p:txBody>
      </p:sp>
      <p:grpSp>
        <p:nvGrpSpPr>
          <p:cNvPr id="2" name="Group 9"/>
          <p:cNvGrpSpPr>
            <a:grpSpLocks/>
          </p:cNvGrpSpPr>
          <p:nvPr/>
        </p:nvGrpSpPr>
        <p:grpSpPr bwMode="auto">
          <a:xfrm>
            <a:off x="5822950" y="1700213"/>
            <a:ext cx="3198813" cy="5091112"/>
            <a:chOff x="3668" y="1071"/>
            <a:chExt cx="2015" cy="3207"/>
          </a:xfrm>
        </p:grpSpPr>
        <p:pic>
          <p:nvPicPr>
            <p:cNvPr id="7173" name="Picture 7"/>
            <p:cNvPicPr>
              <a:picLocks noChangeAspect="1" noChangeArrowheads="1"/>
            </p:cNvPicPr>
            <p:nvPr/>
          </p:nvPicPr>
          <p:blipFill>
            <a:blip r:embed="rId3"/>
            <a:srcRect l="21542" t="13759" r="44106" b="23242"/>
            <a:stretch>
              <a:fillRect/>
            </a:stretch>
          </p:blipFill>
          <p:spPr bwMode="auto">
            <a:xfrm>
              <a:off x="3742" y="1071"/>
              <a:ext cx="1814" cy="2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7174" name="Text Box 8"/>
            <p:cNvSpPr txBox="1">
              <a:spLocks noChangeArrowheads="1"/>
            </p:cNvSpPr>
            <p:nvPr/>
          </p:nvSpPr>
          <p:spPr bwMode="auto">
            <a:xfrm>
              <a:off x="3668" y="3585"/>
              <a:ext cx="2015" cy="69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600" b="1"/>
                <a:t>Fig A: An example of the </a:t>
              </a:r>
            </a:p>
            <a:p>
              <a:r>
                <a:rPr lang="en-GB" sz="1600" b="1"/>
                <a:t>Security Descriptors that </a:t>
              </a:r>
            </a:p>
            <a:p>
              <a:r>
                <a:rPr lang="en-GB" sz="1600" b="1"/>
                <a:t>Comprise the Access Controls </a:t>
              </a:r>
            </a:p>
            <a:p>
              <a:r>
                <a:rPr lang="en-GB" sz="1600" b="1"/>
                <a:t>(on a folder in this example).</a:t>
              </a:r>
              <a:r>
                <a:rPr lang="en-GB"/>
                <a:t>   </a:t>
              </a:r>
              <a:endParaRPr 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5"/>
          <p:cNvSpPr txBox="1">
            <a:spLocks noChangeArrowheads="1"/>
          </p:cNvSpPr>
          <p:nvPr/>
        </p:nvSpPr>
        <p:spPr bwMode="auto">
          <a:xfrm>
            <a:off x="2555875" y="0"/>
            <a:ext cx="5980113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Differences between User and Group </a:t>
            </a:r>
          </a:p>
          <a:p>
            <a:r>
              <a:rPr lang="en-GB" sz="2400" b="1">
                <a:solidFill>
                  <a:schemeClr val="bg1"/>
                </a:solidFill>
              </a:rPr>
              <a:t>Accounts.</a:t>
            </a:r>
            <a:endParaRPr lang="en-US" sz="2400" b="1">
              <a:solidFill>
                <a:schemeClr val="bg1"/>
              </a:solidFill>
            </a:endParaRPr>
          </a:p>
        </p:txBody>
      </p:sp>
      <p:sp>
        <p:nvSpPr>
          <p:cNvPr id="17414" name="Text Box 6"/>
          <p:cNvSpPr txBox="1">
            <a:spLocks noChangeArrowheads="1"/>
          </p:cNvSpPr>
          <p:nvPr/>
        </p:nvSpPr>
        <p:spPr bwMode="auto">
          <a:xfrm>
            <a:off x="0" y="1196975"/>
            <a:ext cx="9280525" cy="4760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en-GB"/>
              <a:t> We use Groups to grant permissions to </a:t>
            </a:r>
            <a:r>
              <a:rPr lang="en-GB" b="1" i="1"/>
              <a:t>similar types of users</a:t>
            </a:r>
            <a:r>
              <a:rPr lang="en-GB"/>
              <a:t> and to simplify account </a:t>
            </a:r>
          </a:p>
          <a:p>
            <a:r>
              <a:rPr lang="en-GB"/>
              <a:t>  administration.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You can give a user access to various work related resources simply by creating a group</a:t>
            </a:r>
          </a:p>
          <a:p>
            <a:r>
              <a:rPr lang="en-GB"/>
              <a:t>  and making the user a member of this group, note that although you can logon to a </a:t>
            </a:r>
          </a:p>
          <a:p>
            <a:r>
              <a:rPr lang="en-GB"/>
              <a:t>  system with a </a:t>
            </a:r>
            <a:r>
              <a:rPr lang="en-GB" b="1" i="1"/>
              <a:t>user</a:t>
            </a:r>
            <a:r>
              <a:rPr lang="en-GB"/>
              <a:t> account, you can’t logon with a </a:t>
            </a:r>
            <a:r>
              <a:rPr lang="en-GB" b="1" i="1"/>
              <a:t>group</a:t>
            </a:r>
            <a:r>
              <a:rPr lang="en-GB"/>
              <a:t> account.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We saw the concept of a FQDN (Fully Qualified Domain Name) in previous examples.</a:t>
            </a:r>
          </a:p>
          <a:p>
            <a:r>
              <a:rPr lang="en-GB"/>
              <a:t>  With </a:t>
            </a:r>
            <a:r>
              <a:rPr lang="en-GB" b="1" i="1"/>
              <a:t>User Accounts</a:t>
            </a:r>
            <a:r>
              <a:rPr lang="en-GB"/>
              <a:t> the FQDN is the combination of the DNS domain name </a:t>
            </a:r>
            <a:r>
              <a:rPr lang="en-GB" i="1"/>
              <a:t>(e.g. sales.</a:t>
            </a:r>
          </a:p>
          <a:p>
            <a:r>
              <a:rPr lang="en-GB" i="1"/>
              <a:t>  sihe.com), </a:t>
            </a:r>
            <a:r>
              <a:rPr lang="en-GB"/>
              <a:t>the container or OU that contains the user </a:t>
            </a:r>
            <a:r>
              <a:rPr lang="en-GB" i="1"/>
              <a:t>(e.g. Sales\Users\West Area </a:t>
            </a:r>
          </a:p>
          <a:p>
            <a:r>
              <a:rPr lang="en-GB" i="1"/>
              <a:t>  Reps) </a:t>
            </a:r>
            <a:r>
              <a:rPr lang="en-GB"/>
              <a:t>and the user name (e.g. SALES-User1).  With </a:t>
            </a:r>
            <a:r>
              <a:rPr lang="en-GB" b="1" i="1"/>
              <a:t>Groups </a:t>
            </a:r>
            <a:r>
              <a:rPr lang="en-GB"/>
              <a:t>the FQDN is the </a:t>
            </a:r>
          </a:p>
          <a:p>
            <a:r>
              <a:rPr lang="en-GB"/>
              <a:t>  adjoining of the DNS domain name, the container or OU location and the Group Name.</a:t>
            </a:r>
          </a:p>
          <a:p>
            <a:r>
              <a:rPr lang="en-GB"/>
              <a:t>  </a:t>
            </a:r>
            <a:r>
              <a:rPr lang="en-GB" b="1"/>
              <a:t>E.g. sales.sihe.com\Users\All Sales Staff.</a:t>
            </a:r>
          </a:p>
          <a:p>
            <a:endParaRPr lang="en-GB" b="1"/>
          </a:p>
          <a:p>
            <a:pPr>
              <a:buFontTx/>
              <a:buChar char="•"/>
            </a:pPr>
            <a:r>
              <a:rPr lang="en-GB" b="1" i="1"/>
              <a:t> </a:t>
            </a:r>
            <a:r>
              <a:rPr lang="en-GB"/>
              <a:t>User accounts have passwords and public certificates associated with them. </a:t>
            </a:r>
          </a:p>
          <a:p>
            <a:r>
              <a:rPr lang="en-GB"/>
              <a:t>  Password (authentication string for an account), Public certificate (combine public</a:t>
            </a:r>
          </a:p>
          <a:p>
            <a:r>
              <a:rPr lang="en-GB"/>
              <a:t>  and private key encryption to identify users. 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74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4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4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74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74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 Box 4"/>
          <p:cNvSpPr txBox="1">
            <a:spLocks noChangeArrowheads="1"/>
          </p:cNvSpPr>
          <p:nvPr/>
        </p:nvSpPr>
        <p:spPr bwMode="auto">
          <a:xfrm>
            <a:off x="2555875" y="260350"/>
            <a:ext cx="59801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Group Scopes and Types.</a:t>
            </a:r>
            <a:endParaRPr lang="en-US" sz="2400" b="1">
              <a:solidFill>
                <a:schemeClr val="bg1"/>
              </a:solidFill>
            </a:endParaRPr>
          </a:p>
        </p:txBody>
      </p:sp>
      <p:pic>
        <p:nvPicPr>
          <p:cNvPr id="20486" name="Picture 6" descr="no1"/>
          <p:cNvPicPr>
            <a:picLocks noChangeAspect="1" noChangeArrowheads="1"/>
          </p:cNvPicPr>
          <p:nvPr/>
        </p:nvPicPr>
        <p:blipFill>
          <a:blip r:embed="rId3"/>
          <a:srcRect l="20671" t="6900" r="34668" b="43881"/>
          <a:stretch>
            <a:fillRect/>
          </a:stretch>
        </p:blipFill>
        <p:spPr bwMode="auto">
          <a:xfrm>
            <a:off x="5435600" y="1341438"/>
            <a:ext cx="3492500" cy="2887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7" name="Text Box 7"/>
          <p:cNvSpPr txBox="1">
            <a:spLocks noChangeArrowheads="1"/>
          </p:cNvSpPr>
          <p:nvPr/>
        </p:nvSpPr>
        <p:spPr bwMode="auto">
          <a:xfrm>
            <a:off x="0" y="1268413"/>
            <a:ext cx="39878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en-GB"/>
              <a:t> 3 Different Types of Group </a:t>
            </a:r>
            <a:r>
              <a:rPr lang="en-GB" b="1" i="1"/>
              <a:t>Scopes:</a:t>
            </a:r>
            <a:endParaRPr lang="en-US" b="1" i="1"/>
          </a:p>
        </p:txBody>
      </p:sp>
      <p:sp>
        <p:nvSpPr>
          <p:cNvPr id="20488" name="Text Box 8"/>
          <p:cNvSpPr txBox="1">
            <a:spLocks noChangeArrowheads="1"/>
          </p:cNvSpPr>
          <p:nvPr/>
        </p:nvSpPr>
        <p:spPr bwMode="auto">
          <a:xfrm>
            <a:off x="0" y="1628775"/>
            <a:ext cx="9186863" cy="563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en-GB" b="1"/>
              <a:t>Domain Local –</a:t>
            </a:r>
            <a:r>
              <a:rPr lang="en-GB"/>
              <a:t> This scope must be created in</a:t>
            </a:r>
          </a:p>
          <a:p>
            <a:pPr marL="342900" indent="-342900"/>
            <a:r>
              <a:rPr lang="en-GB"/>
              <a:t>	a Domain, the ‘resource’ that the domain local</a:t>
            </a:r>
          </a:p>
          <a:p>
            <a:pPr marL="342900" indent="-342900"/>
            <a:r>
              <a:rPr lang="en-GB"/>
              <a:t>	group is controlling.  E.g. If we wanted to control</a:t>
            </a:r>
          </a:p>
          <a:p>
            <a:pPr marL="342900" indent="-342900"/>
            <a:r>
              <a:rPr lang="en-GB"/>
              <a:t>	access to a </a:t>
            </a:r>
            <a:r>
              <a:rPr lang="en-GB" u="sng"/>
              <a:t>printer</a:t>
            </a:r>
            <a:r>
              <a:rPr lang="en-GB"/>
              <a:t>, by having an account </a:t>
            </a:r>
          </a:p>
          <a:p>
            <a:pPr marL="342900" indent="-342900"/>
            <a:r>
              <a:rPr lang="en-GB"/>
              <a:t>	associated with a domain local group, then the</a:t>
            </a:r>
          </a:p>
          <a:p>
            <a:pPr marL="342900" indent="-342900"/>
            <a:r>
              <a:rPr lang="en-GB"/>
              <a:t>	resource must be a </a:t>
            </a:r>
            <a:r>
              <a:rPr lang="en-GB" b="1" i="1"/>
              <a:t>part of the local domain</a:t>
            </a:r>
            <a:r>
              <a:rPr lang="en-GB"/>
              <a:t>.</a:t>
            </a:r>
          </a:p>
          <a:p>
            <a:pPr marL="342900" indent="-342900"/>
            <a:endParaRPr lang="en-GB"/>
          </a:p>
          <a:p>
            <a:pPr marL="342900" indent="-342900">
              <a:buFontTx/>
              <a:buAutoNum type="arabicPeriod" startAt="2"/>
            </a:pPr>
            <a:r>
              <a:rPr lang="en-GB" b="1"/>
              <a:t>Global Group</a:t>
            </a:r>
            <a:r>
              <a:rPr lang="en-GB"/>
              <a:t> – Global groups will typically </a:t>
            </a:r>
          </a:p>
          <a:p>
            <a:pPr marL="342900" indent="-342900"/>
            <a:r>
              <a:rPr lang="en-GB"/>
              <a:t>      contain members who are </a:t>
            </a:r>
            <a:r>
              <a:rPr lang="en-GB" b="1"/>
              <a:t>‘Users’</a:t>
            </a:r>
            <a:r>
              <a:rPr lang="en-GB"/>
              <a:t> or other </a:t>
            </a:r>
          </a:p>
          <a:p>
            <a:pPr marL="342900" indent="-342900"/>
            <a:r>
              <a:rPr lang="en-GB" b="1"/>
              <a:t>      Groups</a:t>
            </a:r>
            <a:r>
              <a:rPr lang="en-GB"/>
              <a:t> (known as Nesting Groups).</a:t>
            </a:r>
          </a:p>
          <a:p>
            <a:pPr marL="342900" indent="-342900"/>
            <a:r>
              <a:rPr lang="en-GB"/>
              <a:t>      E.g. Roaming user requires the use of a printer in another domain (not local to them)</a:t>
            </a:r>
          </a:p>
          <a:p>
            <a:pPr marL="342900" indent="-342900"/>
            <a:r>
              <a:rPr lang="en-GB"/>
              <a:t>	To solve this problem we would place this account in a global group, then we would </a:t>
            </a:r>
          </a:p>
          <a:p>
            <a:pPr marL="342900" indent="-342900"/>
            <a:r>
              <a:rPr lang="en-GB"/>
              <a:t>      place that global group into a Domain Local Group, then we would give this DL </a:t>
            </a:r>
          </a:p>
          <a:p>
            <a:pPr marL="342900" indent="-342900"/>
            <a:r>
              <a:rPr lang="en-GB"/>
              <a:t>      group access to the printer.</a:t>
            </a:r>
          </a:p>
          <a:p>
            <a:pPr marL="342900" indent="-342900"/>
            <a:endParaRPr lang="en-GB"/>
          </a:p>
          <a:p>
            <a:pPr marL="342900" indent="-342900"/>
            <a:r>
              <a:rPr lang="en-GB"/>
              <a:t>	</a:t>
            </a:r>
            <a:r>
              <a:rPr lang="en-GB" b="1" i="1"/>
              <a:t>Domain Local group</a:t>
            </a:r>
            <a:r>
              <a:rPr lang="en-GB"/>
              <a:t> controls the Resource and the resource must be </a:t>
            </a:r>
            <a:r>
              <a:rPr lang="en-GB" b="1"/>
              <a:t>local </a:t>
            </a:r>
            <a:r>
              <a:rPr lang="en-GB"/>
              <a:t>to the </a:t>
            </a:r>
          </a:p>
          <a:p>
            <a:pPr marL="342900" indent="-342900"/>
            <a:r>
              <a:rPr lang="en-GB"/>
              <a:t>	domain.  The Global group controls the users and what they can do based on their</a:t>
            </a:r>
          </a:p>
          <a:p>
            <a:pPr marL="342900" indent="-342900"/>
            <a:r>
              <a:rPr lang="en-GB"/>
              <a:t>	membership, the member (albeit User or another nested group) must be local to the</a:t>
            </a:r>
          </a:p>
          <a:p>
            <a:pPr marL="342900" indent="-342900"/>
            <a:r>
              <a:rPr lang="en-GB"/>
              <a:t>	domain.</a:t>
            </a:r>
            <a:endParaRPr lang="en-GB" b="1"/>
          </a:p>
          <a:p>
            <a:pPr marL="342900" indent="-342900"/>
            <a:endParaRPr lang="en-US" b="1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7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04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04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4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04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04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04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048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048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048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048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048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2048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2048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9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9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048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0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0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20488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0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0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20488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20488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20488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 Box 4"/>
          <p:cNvSpPr txBox="1">
            <a:spLocks noChangeArrowheads="1"/>
          </p:cNvSpPr>
          <p:nvPr/>
        </p:nvSpPr>
        <p:spPr bwMode="auto">
          <a:xfrm>
            <a:off x="2555875" y="260350"/>
            <a:ext cx="59801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Group Scopes and Types.</a:t>
            </a:r>
            <a:endParaRPr lang="en-US" sz="2400" b="1">
              <a:solidFill>
                <a:schemeClr val="bg1"/>
              </a:solidFill>
            </a:endParaRPr>
          </a:p>
        </p:txBody>
      </p:sp>
      <p:sp>
        <p:nvSpPr>
          <p:cNvPr id="22534" name="Text Box 6"/>
          <p:cNvSpPr txBox="1">
            <a:spLocks noChangeArrowheads="1"/>
          </p:cNvSpPr>
          <p:nvPr/>
        </p:nvSpPr>
        <p:spPr bwMode="auto">
          <a:xfrm>
            <a:off x="0" y="1268413"/>
            <a:ext cx="91440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Tx/>
              <a:buAutoNum type="arabicPeriod" startAt="3"/>
            </a:pPr>
            <a:r>
              <a:rPr lang="en-GB" b="1"/>
              <a:t>Universal. </a:t>
            </a:r>
            <a:endParaRPr lang="en-US" b="1"/>
          </a:p>
        </p:txBody>
      </p:sp>
      <p:sp>
        <p:nvSpPr>
          <p:cNvPr id="22535" name="Rectangle 7"/>
          <p:cNvSpPr>
            <a:spLocks noChangeArrowheads="1"/>
          </p:cNvSpPr>
          <p:nvPr/>
        </p:nvSpPr>
        <p:spPr bwMode="auto">
          <a:xfrm>
            <a:off x="0" y="1700213"/>
            <a:ext cx="9144000" cy="2289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en-GB"/>
              <a:t> Can be used as long as our Active Directory infrastructure is running in Native Mode  </a:t>
            </a:r>
          </a:p>
          <a:p>
            <a:r>
              <a:rPr lang="en-GB"/>
              <a:t>  (2000 and upwards).</a:t>
            </a:r>
          </a:p>
          <a:p>
            <a:pPr>
              <a:buFontTx/>
              <a:buChar char="•"/>
            </a:pPr>
            <a:endParaRPr lang="en-GB"/>
          </a:p>
          <a:p>
            <a:pPr>
              <a:buFontTx/>
              <a:buChar char="•"/>
            </a:pPr>
            <a:r>
              <a:rPr lang="en-GB"/>
              <a:t> With Universal groups, resources do not need to be in the local domain, they can be in   </a:t>
            </a:r>
          </a:p>
          <a:p>
            <a:r>
              <a:rPr lang="en-GB"/>
              <a:t>  any domain. Furthermore, members can also come from anywhere in the active </a:t>
            </a:r>
          </a:p>
          <a:p>
            <a:r>
              <a:rPr lang="en-GB"/>
              <a:t>  directory (any domain). 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There are special uses for all of these types of Group Scopes which we will look at.</a:t>
            </a:r>
          </a:p>
        </p:txBody>
      </p:sp>
      <p:sp>
        <p:nvSpPr>
          <p:cNvPr id="22536" name="Text Box 8"/>
          <p:cNvSpPr txBox="1">
            <a:spLocks noChangeArrowheads="1"/>
          </p:cNvSpPr>
          <p:nvPr/>
        </p:nvSpPr>
        <p:spPr bwMode="auto">
          <a:xfrm>
            <a:off x="0" y="4149725"/>
            <a:ext cx="9228138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en-GB"/>
              <a:t> </a:t>
            </a:r>
            <a:r>
              <a:rPr lang="en-GB" b="1"/>
              <a:t>Group Types –</a:t>
            </a:r>
            <a:r>
              <a:rPr lang="en-GB"/>
              <a:t> 3 Types Local, Security and Distribution:</a:t>
            </a:r>
          </a:p>
          <a:p>
            <a:pPr>
              <a:buFontTx/>
              <a:buChar char="•"/>
            </a:pPr>
            <a:endParaRPr lang="en-GB"/>
          </a:p>
          <a:p>
            <a:pPr>
              <a:buFontTx/>
              <a:buChar char="•"/>
            </a:pPr>
            <a:r>
              <a:rPr lang="en-GB" i="1"/>
              <a:t> </a:t>
            </a:r>
            <a:r>
              <a:rPr lang="en-GB" b="1" i="1"/>
              <a:t>Local</a:t>
            </a:r>
            <a:r>
              <a:rPr lang="en-GB" i="1"/>
              <a:t> -</a:t>
            </a:r>
            <a:r>
              <a:rPr lang="en-GB"/>
              <a:t>  Groups created and defined on the local computer, these groups are only used</a:t>
            </a:r>
          </a:p>
          <a:p>
            <a:r>
              <a:rPr lang="en-GB"/>
              <a:t>  on the local computer, they are created via </a:t>
            </a:r>
            <a:r>
              <a:rPr lang="en-GB" i="1"/>
              <a:t>Start – Administrative Tools – Computer</a:t>
            </a:r>
          </a:p>
          <a:p>
            <a:r>
              <a:rPr lang="en-GB" i="1"/>
              <a:t>  Management – Local Users and Groups.</a:t>
            </a:r>
          </a:p>
          <a:p>
            <a:pPr>
              <a:buFontTx/>
              <a:buChar char="•"/>
            </a:pPr>
            <a:r>
              <a:rPr lang="en-GB" b="1" i="1"/>
              <a:t>Security</a:t>
            </a:r>
            <a:r>
              <a:rPr lang="en-GB"/>
              <a:t> – Typically the main type of group.  We use groups to manage permissions, </a:t>
            </a:r>
          </a:p>
          <a:p>
            <a:r>
              <a:rPr lang="en-GB"/>
              <a:t>  Security groups manage permissions.  </a:t>
            </a:r>
          </a:p>
          <a:p>
            <a:r>
              <a:rPr lang="en-GB" b="1" i="1"/>
              <a:t> Distribution</a:t>
            </a:r>
            <a:r>
              <a:rPr lang="en-GB" i="1"/>
              <a:t> </a:t>
            </a:r>
            <a:r>
              <a:rPr lang="en-GB"/>
              <a:t>– Used for email lists.  No security descriptors associated with them.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25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25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25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25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25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25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25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25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25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25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25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25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253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253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 Box 4"/>
          <p:cNvSpPr txBox="1">
            <a:spLocks noChangeArrowheads="1"/>
          </p:cNvSpPr>
          <p:nvPr/>
        </p:nvSpPr>
        <p:spPr bwMode="auto">
          <a:xfrm>
            <a:off x="2555875" y="0"/>
            <a:ext cx="5980113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Proper application of Domain Local, Global and Universal Groups.</a:t>
            </a:r>
            <a:endParaRPr lang="en-US" sz="2400" b="1">
              <a:solidFill>
                <a:schemeClr val="bg1"/>
              </a:solidFill>
            </a:endParaRPr>
          </a:p>
        </p:txBody>
      </p:sp>
      <p:sp>
        <p:nvSpPr>
          <p:cNvPr id="26629" name="Text Box 5"/>
          <p:cNvSpPr txBox="1">
            <a:spLocks noChangeArrowheads="1"/>
          </p:cNvSpPr>
          <p:nvPr/>
        </p:nvSpPr>
        <p:spPr bwMode="auto">
          <a:xfrm>
            <a:off x="0" y="1196975"/>
            <a:ext cx="9431338" cy="452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en-GB"/>
              <a:t> With Domain Local, Global and Universal Groups we are provided with many options for</a:t>
            </a:r>
          </a:p>
          <a:p>
            <a:r>
              <a:rPr lang="en-GB"/>
              <a:t>  configuring groups in our organisation.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It is recommended to use group scopes to help you create group hierarchies that are</a:t>
            </a:r>
          </a:p>
          <a:p>
            <a:r>
              <a:rPr lang="en-GB"/>
              <a:t>  similar to the organisations structure and one that reflects the responsibilities of </a:t>
            </a:r>
          </a:p>
          <a:p>
            <a:r>
              <a:rPr lang="en-GB"/>
              <a:t>  particular groups of users.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The recommended best uses for DL, Global and Universal Groups are as follows.</a:t>
            </a:r>
          </a:p>
          <a:p>
            <a:r>
              <a:rPr lang="en-GB"/>
              <a:t>	- Domain Local – Groups with domain local scope should be used to manage </a:t>
            </a:r>
          </a:p>
          <a:p>
            <a:r>
              <a:rPr lang="en-GB"/>
              <a:t>	  access to resources such as printers and shared folders.</a:t>
            </a:r>
          </a:p>
          <a:p>
            <a:r>
              <a:rPr lang="en-GB"/>
              <a:t>	- Global – Use this type of group to manage user and computer accounts in</a:t>
            </a:r>
          </a:p>
          <a:p>
            <a:r>
              <a:rPr lang="en-GB"/>
              <a:t>	  across multiple domains.  We can then grant access permissions to a resource, </a:t>
            </a:r>
          </a:p>
          <a:p>
            <a:r>
              <a:rPr lang="en-GB"/>
              <a:t>                 by making the group with global scope a member of the group with local domain</a:t>
            </a:r>
          </a:p>
          <a:p>
            <a:r>
              <a:rPr lang="en-GB"/>
              <a:t>	  scope.</a:t>
            </a:r>
          </a:p>
          <a:p>
            <a:r>
              <a:rPr lang="en-GB"/>
              <a:t>	- Universal Groups – Use groups with Universal scope to ‘merge’ groups that</a:t>
            </a:r>
          </a:p>
          <a:p>
            <a:r>
              <a:rPr lang="en-GB"/>
              <a:t>	  span domains. 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 Box 4"/>
          <p:cNvSpPr txBox="1">
            <a:spLocks noChangeArrowheads="1"/>
          </p:cNvSpPr>
          <p:nvPr/>
        </p:nvSpPr>
        <p:spPr bwMode="auto">
          <a:xfrm>
            <a:off x="2555875" y="188913"/>
            <a:ext cx="59801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Best Practices for using Groups.</a:t>
            </a:r>
            <a:endParaRPr lang="en-US" sz="2400" b="1">
              <a:solidFill>
                <a:schemeClr val="bg1"/>
              </a:solidFill>
            </a:endParaRPr>
          </a:p>
        </p:txBody>
      </p:sp>
      <p:sp>
        <p:nvSpPr>
          <p:cNvPr id="28677" name="Text Box 5"/>
          <p:cNvSpPr txBox="1">
            <a:spLocks noChangeArrowheads="1"/>
          </p:cNvSpPr>
          <p:nvPr/>
        </p:nvSpPr>
        <p:spPr bwMode="auto">
          <a:xfrm>
            <a:off x="0" y="1341438"/>
            <a:ext cx="8943975" cy="452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en-GB"/>
              <a:t> Accounts (User, Computer, Group) into </a:t>
            </a:r>
            <a:r>
              <a:rPr lang="en-GB" b="1"/>
              <a:t>Global Groups </a:t>
            </a:r>
            <a:r>
              <a:rPr lang="en-GB" i="1"/>
              <a:t>(used for managing users)</a:t>
            </a:r>
          </a:p>
          <a:p>
            <a:pPr>
              <a:buFontTx/>
              <a:buChar char="•"/>
            </a:pPr>
            <a:r>
              <a:rPr lang="en-GB" i="1"/>
              <a:t> </a:t>
            </a:r>
            <a:r>
              <a:rPr lang="en-GB" b="1"/>
              <a:t>Domain Local groups</a:t>
            </a:r>
            <a:r>
              <a:rPr lang="en-GB"/>
              <a:t> used for </a:t>
            </a:r>
            <a:r>
              <a:rPr lang="en-GB" b="1" i="1"/>
              <a:t>managing access</a:t>
            </a:r>
            <a:r>
              <a:rPr lang="en-GB"/>
              <a:t> to local domains resources </a:t>
            </a:r>
          </a:p>
          <a:p>
            <a:r>
              <a:rPr lang="en-GB"/>
              <a:t>  (data files, folders &amp; printers), Global groups assigned as members to Domain Local </a:t>
            </a:r>
          </a:p>
          <a:p>
            <a:r>
              <a:rPr lang="en-GB"/>
              <a:t>  Group.  Access permissions to the resource are then granted to users, by applying </a:t>
            </a:r>
          </a:p>
          <a:p>
            <a:r>
              <a:rPr lang="en-GB"/>
              <a:t>  permissions to the Domain Local Group.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We should name groups based on their membership – e.g. if all the members</a:t>
            </a:r>
          </a:p>
          <a:p>
            <a:r>
              <a:rPr lang="en-GB"/>
              <a:t>  are in Sales, we could have a Sales Projects group as all these users would need </a:t>
            </a:r>
          </a:p>
          <a:p>
            <a:r>
              <a:rPr lang="en-GB"/>
              <a:t>  access to similar resources.  This is why we put them in a group in the first place, to</a:t>
            </a:r>
          </a:p>
          <a:p>
            <a:r>
              <a:rPr lang="en-GB"/>
              <a:t>  be able to assign them permissions on a resource (instead of assigning each user to</a:t>
            </a:r>
          </a:p>
          <a:p>
            <a:r>
              <a:rPr lang="en-GB"/>
              <a:t>  the resource individually).</a:t>
            </a:r>
          </a:p>
          <a:p>
            <a:endParaRPr lang="en-GB"/>
          </a:p>
          <a:p>
            <a:pPr>
              <a:buFont typeface="Arial" charset="0"/>
              <a:buChar char="•"/>
            </a:pPr>
            <a:r>
              <a:rPr lang="en-GB"/>
              <a:t> Groups (global groups) that contain members from multiple domains should be </a:t>
            </a:r>
          </a:p>
          <a:p>
            <a:r>
              <a:rPr lang="en-GB"/>
              <a:t>  appropriately named (e.g. They call have something in common so base the group </a:t>
            </a:r>
          </a:p>
          <a:p>
            <a:r>
              <a:rPr lang="en-GB"/>
              <a:t>  name on the commonality they have).  </a:t>
            </a:r>
          </a:p>
          <a:p>
            <a:r>
              <a:rPr lang="en-GB"/>
              <a:t> </a:t>
            </a:r>
            <a:endParaRPr lang="en-GB" i="1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86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86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86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86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86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867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867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867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867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867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867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2867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867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 Box 4"/>
          <p:cNvSpPr txBox="1">
            <a:spLocks noChangeArrowheads="1"/>
          </p:cNvSpPr>
          <p:nvPr/>
        </p:nvSpPr>
        <p:spPr bwMode="auto">
          <a:xfrm>
            <a:off x="2555875" y="188913"/>
            <a:ext cx="59801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Best Practices for using Groups.</a:t>
            </a:r>
            <a:endParaRPr lang="en-US" sz="2400" b="1">
              <a:solidFill>
                <a:schemeClr val="bg1"/>
              </a:solidFill>
            </a:endParaRPr>
          </a:p>
        </p:txBody>
      </p:sp>
      <p:sp>
        <p:nvSpPr>
          <p:cNvPr id="29701" name="Text Box 5"/>
          <p:cNvSpPr txBox="1">
            <a:spLocks noChangeArrowheads="1"/>
          </p:cNvSpPr>
          <p:nvPr/>
        </p:nvSpPr>
        <p:spPr bwMode="auto">
          <a:xfrm>
            <a:off x="0" y="1196975"/>
            <a:ext cx="9242425" cy="535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en-GB"/>
              <a:t> It is also important to name the Domain Local Group, based on the </a:t>
            </a:r>
            <a:r>
              <a:rPr lang="en-GB" i="1"/>
              <a:t>Resource, (e.g. </a:t>
            </a:r>
          </a:p>
          <a:p>
            <a:r>
              <a:rPr lang="en-GB" i="1"/>
              <a:t>  SharedSalesPrinter, PurchaseDatabase etc.</a:t>
            </a:r>
            <a:r>
              <a:rPr lang="en-GB"/>
              <a:t> Then whoever needs to use the </a:t>
            </a:r>
          </a:p>
          <a:p>
            <a:r>
              <a:rPr lang="en-GB"/>
              <a:t>  resource (sales project, east area reps we add into a Global Group and give this </a:t>
            </a:r>
          </a:p>
          <a:p>
            <a:r>
              <a:rPr lang="en-GB"/>
              <a:t>  global group membership to the Domain Local Group.  If the members who need to use</a:t>
            </a:r>
          </a:p>
          <a:p>
            <a:r>
              <a:rPr lang="en-GB"/>
              <a:t>  this resource span domains, we need to add them to a Universal group.</a:t>
            </a:r>
            <a:endParaRPr lang="en-GB" i="1"/>
          </a:p>
          <a:p>
            <a:endParaRPr lang="en-GB" i="1"/>
          </a:p>
          <a:p>
            <a:pPr>
              <a:buFontTx/>
              <a:buChar char="•"/>
            </a:pPr>
            <a:r>
              <a:rPr lang="en-GB" i="1"/>
              <a:t> </a:t>
            </a:r>
            <a:r>
              <a:rPr lang="en-GB"/>
              <a:t>We should use ‘built-in’ groups wherever possible, some of the built in groups available</a:t>
            </a:r>
          </a:p>
          <a:p>
            <a:r>
              <a:rPr lang="en-GB" i="1"/>
              <a:t>  </a:t>
            </a:r>
            <a:r>
              <a:rPr lang="en-GB"/>
              <a:t>in Windows 2003 server are:</a:t>
            </a:r>
          </a:p>
          <a:p>
            <a:endParaRPr lang="en-GB" i="1"/>
          </a:p>
          <a:p>
            <a:r>
              <a:rPr lang="en-GB" i="1"/>
              <a:t>  Member Server – Administrators, Guests, Power Users, Remote Desktop Users, Users.</a:t>
            </a:r>
          </a:p>
          <a:p>
            <a:endParaRPr lang="en-GB" i="1"/>
          </a:p>
          <a:p>
            <a:r>
              <a:rPr lang="en-GB" i="1"/>
              <a:t> Domain Controllers – as above but in addition, Domain Users, Domain Admins, etc.</a:t>
            </a:r>
          </a:p>
          <a:p>
            <a:endParaRPr lang="en-GB" i="1"/>
          </a:p>
          <a:p>
            <a:pPr>
              <a:buFont typeface="Arial" charset="0"/>
              <a:buChar char="•"/>
            </a:pPr>
            <a:r>
              <a:rPr lang="en-GB" i="1"/>
              <a:t> We would also typically create groups to deal with specific resources/services, e.g. </a:t>
            </a:r>
          </a:p>
          <a:p>
            <a:r>
              <a:rPr lang="en-GB" i="1"/>
              <a:t>  DHCP Admins, DNS Admins etc.</a:t>
            </a:r>
          </a:p>
          <a:p>
            <a:endParaRPr lang="en-GB" i="1"/>
          </a:p>
          <a:p>
            <a:endParaRPr lang="en-GB"/>
          </a:p>
          <a:p>
            <a:endParaRPr lang="en-GB" i="1"/>
          </a:p>
          <a:p>
            <a:endParaRPr lang="en-GB" i="1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97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97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97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970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970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970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970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970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970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9701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9701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 Box 7"/>
          <p:cNvSpPr txBox="1">
            <a:spLocks noChangeArrowheads="1"/>
          </p:cNvSpPr>
          <p:nvPr/>
        </p:nvSpPr>
        <p:spPr bwMode="auto">
          <a:xfrm>
            <a:off x="2700338" y="0"/>
            <a:ext cx="5980112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The Importance of Managing Permissions.</a:t>
            </a:r>
            <a:endParaRPr lang="en-US" sz="2400" b="1">
              <a:solidFill>
                <a:schemeClr val="bg1"/>
              </a:solidFill>
            </a:endParaRPr>
          </a:p>
        </p:txBody>
      </p:sp>
      <p:sp>
        <p:nvSpPr>
          <p:cNvPr id="30728" name="Text Box 8"/>
          <p:cNvSpPr txBox="1">
            <a:spLocks noChangeArrowheads="1"/>
          </p:cNvSpPr>
          <p:nvPr/>
        </p:nvSpPr>
        <p:spPr bwMode="auto">
          <a:xfrm>
            <a:off x="0" y="1268413"/>
            <a:ext cx="9177338" cy="590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en-GB"/>
              <a:t> We use groups to manage permissions.</a:t>
            </a:r>
          </a:p>
          <a:p>
            <a:pPr>
              <a:buFontTx/>
              <a:buChar char="•"/>
            </a:pPr>
            <a:r>
              <a:rPr lang="en-GB"/>
              <a:t> We need to remember </a:t>
            </a:r>
            <a:r>
              <a:rPr lang="en-GB" i="1"/>
              <a:t>Rights</a:t>
            </a:r>
            <a:r>
              <a:rPr lang="en-GB"/>
              <a:t> are for </a:t>
            </a:r>
            <a:r>
              <a:rPr lang="en-GB" i="1"/>
              <a:t>Access</a:t>
            </a:r>
            <a:r>
              <a:rPr lang="en-GB"/>
              <a:t> and </a:t>
            </a:r>
            <a:r>
              <a:rPr lang="en-GB" i="1"/>
              <a:t>Permissions</a:t>
            </a:r>
            <a:r>
              <a:rPr lang="en-GB"/>
              <a:t> are for </a:t>
            </a:r>
            <a:r>
              <a:rPr lang="en-GB" i="1"/>
              <a:t>Resources. </a:t>
            </a:r>
          </a:p>
          <a:p>
            <a:r>
              <a:rPr lang="en-GB" i="1"/>
              <a:t>  Typically, </a:t>
            </a:r>
            <a:r>
              <a:rPr lang="en-GB"/>
              <a:t>rights refer to access to parts of the system given by being part of a</a:t>
            </a:r>
          </a:p>
          <a:p>
            <a:r>
              <a:rPr lang="en-GB"/>
              <a:t>   group (e.g. default group Administrators).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Permissions deal purely with objects like Files, Folders or Printers. Permissions </a:t>
            </a:r>
          </a:p>
          <a:p>
            <a:r>
              <a:rPr lang="en-GB"/>
              <a:t>  determine how a user can use these resources (e.g. Can they read, modify, write </a:t>
            </a:r>
          </a:p>
          <a:p>
            <a:r>
              <a:rPr lang="en-GB"/>
              <a:t>  changes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Every object in Active Directory is fully manageable, in terms of what it can do to every</a:t>
            </a:r>
          </a:p>
          <a:p>
            <a:r>
              <a:rPr lang="en-GB"/>
              <a:t>  other object and what every other object can do to it.  This control is possible because</a:t>
            </a:r>
          </a:p>
          <a:p>
            <a:r>
              <a:rPr lang="en-GB"/>
              <a:t>  every object has a unique SID (Security Identifier).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Permissions are important to manage because if they not configured properly, users</a:t>
            </a:r>
          </a:p>
          <a:p>
            <a:r>
              <a:rPr lang="en-GB"/>
              <a:t>  may well be granted access to resources that they should not be able to access. 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Errors may not be easily reversible, if a user has been incorrectly granted read access </a:t>
            </a:r>
          </a:p>
          <a:p>
            <a:r>
              <a:rPr lang="en-GB"/>
              <a:t>  to Management files, then we cannot erase this information from their memory! </a:t>
            </a:r>
          </a:p>
          <a:p>
            <a:endParaRPr lang="en-GB"/>
          </a:p>
          <a:p>
            <a:r>
              <a:rPr lang="en-GB"/>
              <a:t>  </a:t>
            </a:r>
          </a:p>
          <a:p>
            <a:r>
              <a:rPr lang="en-GB" i="1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 Box 4"/>
          <p:cNvSpPr txBox="1">
            <a:spLocks noChangeArrowheads="1"/>
          </p:cNvSpPr>
          <p:nvPr/>
        </p:nvSpPr>
        <p:spPr bwMode="auto">
          <a:xfrm>
            <a:off x="2700338" y="0"/>
            <a:ext cx="5980112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Understanding Sharing and Share Permissions.</a:t>
            </a:r>
            <a:endParaRPr lang="en-US" sz="2400" b="1">
              <a:solidFill>
                <a:schemeClr val="bg1"/>
              </a:solidFill>
            </a:endParaRPr>
          </a:p>
        </p:txBody>
      </p:sp>
      <p:pic>
        <p:nvPicPr>
          <p:cNvPr id="33798" name="Picture 6"/>
          <p:cNvPicPr>
            <a:picLocks noChangeAspect="1" noChangeArrowheads="1"/>
          </p:cNvPicPr>
          <p:nvPr/>
        </p:nvPicPr>
        <p:blipFill>
          <a:blip r:embed="rId3"/>
          <a:srcRect l="21957" t="15538" r="43343" b="20486"/>
          <a:stretch>
            <a:fillRect/>
          </a:stretch>
        </p:blipFill>
        <p:spPr bwMode="auto">
          <a:xfrm>
            <a:off x="5508625" y="1341438"/>
            <a:ext cx="3384550" cy="4679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799" name="Text Box 7"/>
          <p:cNvSpPr txBox="1">
            <a:spLocks noChangeArrowheads="1"/>
          </p:cNvSpPr>
          <p:nvPr/>
        </p:nvSpPr>
        <p:spPr bwMode="auto">
          <a:xfrm>
            <a:off x="0" y="1225550"/>
            <a:ext cx="5634038" cy="563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en-GB"/>
              <a:t> We use Shares to control access for </a:t>
            </a:r>
            <a:r>
              <a:rPr lang="en-GB" u="sng"/>
              <a:t>remote</a:t>
            </a:r>
            <a:r>
              <a:rPr lang="en-GB"/>
              <a:t> users,</a:t>
            </a:r>
          </a:p>
          <a:p>
            <a:r>
              <a:rPr lang="en-GB"/>
              <a:t>  share permissions on shared folders only effect the</a:t>
            </a:r>
          </a:p>
          <a:p>
            <a:r>
              <a:rPr lang="en-GB"/>
              <a:t>  folder shared, they do not affect the rest of the files </a:t>
            </a:r>
          </a:p>
          <a:p>
            <a:r>
              <a:rPr lang="en-GB"/>
              <a:t>  in the OS users who logon locally to a </a:t>
            </a:r>
          </a:p>
          <a:p>
            <a:r>
              <a:rPr lang="en-GB"/>
              <a:t>  server/workstation that has shared folders.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A share with default permissions, allows Everyone</a:t>
            </a:r>
          </a:p>
          <a:p>
            <a:r>
              <a:rPr lang="en-GB"/>
              <a:t>  ‘read’ access to the folder and its contents.</a:t>
            </a:r>
          </a:p>
          <a:p>
            <a:pPr>
              <a:buFontTx/>
              <a:buChar char="•"/>
            </a:pPr>
            <a:r>
              <a:rPr lang="en-GB"/>
              <a:t> These default permissions are ok, as long as we set</a:t>
            </a:r>
          </a:p>
          <a:p>
            <a:r>
              <a:rPr lang="en-GB"/>
              <a:t>   NTFS permissions, otherwise we would need to </a:t>
            </a:r>
          </a:p>
          <a:p>
            <a:r>
              <a:rPr lang="en-GB"/>
              <a:t>   change this ‘everyone gets to read permissions’.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</a:t>
            </a:r>
            <a:r>
              <a:rPr lang="en-GB" i="1"/>
              <a:t>Administrative Shares</a:t>
            </a:r>
            <a:r>
              <a:rPr lang="en-GB"/>
              <a:t> – every administrator has </a:t>
            </a:r>
          </a:p>
          <a:p>
            <a:r>
              <a:rPr lang="en-GB"/>
              <a:t>  access to every drive, the printer folder and the</a:t>
            </a:r>
          </a:p>
          <a:p>
            <a:r>
              <a:rPr lang="en-GB"/>
              <a:t>  sysvol folder and also every administrative folder</a:t>
            </a:r>
          </a:p>
          <a:p>
            <a:r>
              <a:rPr lang="en-GB"/>
              <a:t>  in the entire network.  This is accomplished through</a:t>
            </a:r>
          </a:p>
          <a:p>
            <a:r>
              <a:rPr lang="en-GB"/>
              <a:t>  hidden administrative shares.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</a:t>
            </a:r>
            <a:r>
              <a:rPr lang="en-GB" i="1"/>
              <a:t>Publishing Shares</a:t>
            </a:r>
            <a:r>
              <a:rPr lang="en-GB"/>
              <a:t> – when we create shares we can</a:t>
            </a:r>
          </a:p>
          <a:p>
            <a:r>
              <a:rPr lang="en-GB"/>
              <a:t>  publish them in the active directory.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37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37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37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37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37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37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37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37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37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37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379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379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379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379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3379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9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9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33799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9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9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33799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0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0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33799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2" name="Text Box 4"/>
          <p:cNvSpPr txBox="1">
            <a:spLocks noChangeArrowheads="1"/>
          </p:cNvSpPr>
          <p:nvPr/>
        </p:nvSpPr>
        <p:spPr bwMode="auto">
          <a:xfrm>
            <a:off x="231775" y="1360488"/>
            <a:ext cx="8578850" cy="503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en-GB"/>
              <a:t> The principle step in controlling access is to decide what resources </a:t>
            </a:r>
            <a:r>
              <a:rPr lang="en-GB" u="sng"/>
              <a:t>should</a:t>
            </a:r>
            <a:r>
              <a:rPr lang="en-GB"/>
              <a:t> have</a:t>
            </a:r>
          </a:p>
          <a:p>
            <a:r>
              <a:rPr lang="en-GB"/>
              <a:t>  shared access and what resources </a:t>
            </a:r>
            <a:r>
              <a:rPr lang="en-GB" u="sng"/>
              <a:t>should not</a:t>
            </a:r>
            <a:r>
              <a:rPr lang="en-GB"/>
              <a:t> be shared.  Furthermore we should</a:t>
            </a:r>
          </a:p>
          <a:p>
            <a:r>
              <a:rPr lang="en-GB"/>
              <a:t>  then decide </a:t>
            </a:r>
            <a:r>
              <a:rPr lang="en-GB" i="1" u="sng"/>
              <a:t>how to share </a:t>
            </a:r>
            <a:r>
              <a:rPr lang="en-GB"/>
              <a:t>resources.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Data sharing allows remote users to access </a:t>
            </a:r>
          </a:p>
          <a:p>
            <a:r>
              <a:rPr lang="en-GB"/>
              <a:t>  resources such as files, folders and drives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When we share folders or drives, we grant access</a:t>
            </a:r>
          </a:p>
          <a:p>
            <a:r>
              <a:rPr lang="en-GB"/>
              <a:t>  to any files/folders within this folder/disk, to </a:t>
            </a:r>
          </a:p>
          <a:p>
            <a:r>
              <a:rPr lang="en-GB"/>
              <a:t>  whoever has permissions to use this share.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If we want to control access to specific files and</a:t>
            </a:r>
          </a:p>
          <a:p>
            <a:r>
              <a:rPr lang="en-GB"/>
              <a:t>  folders within a shared folder, we can only do</a:t>
            </a:r>
          </a:p>
          <a:p>
            <a:r>
              <a:rPr lang="en-GB"/>
              <a:t>  so with disk volumes that are partitioned with </a:t>
            </a:r>
          </a:p>
          <a:p>
            <a:r>
              <a:rPr lang="en-GB"/>
              <a:t>  NTFS.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With NTFS volumes, we use access control lists</a:t>
            </a:r>
          </a:p>
          <a:p>
            <a:r>
              <a:rPr lang="en-GB"/>
              <a:t>  to grant/deny access to files and folders.</a:t>
            </a:r>
          </a:p>
        </p:txBody>
      </p:sp>
      <p:pic>
        <p:nvPicPr>
          <p:cNvPr id="32773" name="Picture 5"/>
          <p:cNvPicPr>
            <a:picLocks noChangeAspect="1" noChangeArrowheads="1"/>
          </p:cNvPicPr>
          <p:nvPr/>
        </p:nvPicPr>
        <p:blipFill>
          <a:blip r:embed="rId3"/>
          <a:srcRect l="18994" t="14671" r="45573" b="28342"/>
          <a:stretch>
            <a:fillRect/>
          </a:stretch>
        </p:blipFill>
        <p:spPr bwMode="auto">
          <a:xfrm>
            <a:off x="5651500" y="2205038"/>
            <a:ext cx="3105150" cy="3744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8" name="Text Box 6"/>
          <p:cNvSpPr txBox="1">
            <a:spLocks noChangeArrowheads="1"/>
          </p:cNvSpPr>
          <p:nvPr/>
        </p:nvSpPr>
        <p:spPr bwMode="auto">
          <a:xfrm>
            <a:off x="2700338" y="0"/>
            <a:ext cx="5980112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Understanding Sharing and Share Permissions.</a:t>
            </a:r>
            <a:endParaRPr lang="en-US" sz="2400" b="1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 Box 4"/>
          <p:cNvSpPr txBox="1">
            <a:spLocks noChangeArrowheads="1"/>
          </p:cNvSpPr>
          <p:nvPr/>
        </p:nvSpPr>
        <p:spPr bwMode="auto">
          <a:xfrm>
            <a:off x="2700338" y="0"/>
            <a:ext cx="5980112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Understanding Sharing and Share Permissions.</a:t>
            </a:r>
            <a:endParaRPr lang="en-US" sz="2400" b="1">
              <a:solidFill>
                <a:schemeClr val="bg1"/>
              </a:solidFill>
            </a:endParaRPr>
          </a:p>
        </p:txBody>
      </p:sp>
      <p:sp>
        <p:nvSpPr>
          <p:cNvPr id="35845" name="Text Box 5"/>
          <p:cNvSpPr txBox="1">
            <a:spLocks noChangeArrowheads="1"/>
          </p:cNvSpPr>
          <p:nvPr/>
        </p:nvSpPr>
        <p:spPr bwMode="auto">
          <a:xfrm>
            <a:off x="-92075" y="1216025"/>
            <a:ext cx="9128125" cy="5310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en-GB"/>
              <a:t> Share permissions set the maximum allowable actions for a specific user, group on a </a:t>
            </a:r>
          </a:p>
          <a:p>
            <a:r>
              <a:rPr lang="en-GB"/>
              <a:t>  specific shared folder.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Share permissions available in order from the </a:t>
            </a:r>
            <a:r>
              <a:rPr lang="en-GB" b="1"/>
              <a:t>most restrictive</a:t>
            </a:r>
            <a:r>
              <a:rPr lang="en-GB"/>
              <a:t> to the </a:t>
            </a:r>
            <a:r>
              <a:rPr lang="en-GB" b="1"/>
              <a:t>least restrictive</a:t>
            </a:r>
            <a:r>
              <a:rPr lang="en-GB"/>
              <a:t> </a:t>
            </a:r>
          </a:p>
          <a:p>
            <a:r>
              <a:rPr lang="en-GB"/>
              <a:t>  are:</a:t>
            </a:r>
          </a:p>
          <a:p>
            <a:r>
              <a:rPr lang="en-GB"/>
              <a:t>	- No access – No permissions are granted for the share.</a:t>
            </a:r>
          </a:p>
          <a:p>
            <a:r>
              <a:rPr lang="en-GB"/>
              <a:t>	- Read – With this permission, users can:</a:t>
            </a:r>
          </a:p>
          <a:p>
            <a:r>
              <a:rPr lang="en-GB"/>
              <a:t>		(i).  View file and subfolder names.</a:t>
            </a:r>
          </a:p>
          <a:p>
            <a:r>
              <a:rPr lang="en-GB"/>
              <a:t>		(ii).  Access the subfolders of the share</a:t>
            </a:r>
          </a:p>
          <a:p>
            <a:r>
              <a:rPr lang="en-GB"/>
              <a:t>		(iii). Read file data and attributes</a:t>
            </a:r>
          </a:p>
          <a:p>
            <a:r>
              <a:rPr lang="en-GB"/>
              <a:t>		(iv). Run program files.</a:t>
            </a:r>
          </a:p>
          <a:p>
            <a:r>
              <a:rPr lang="en-GB"/>
              <a:t>	- Change – Users have those permissions plus the following:</a:t>
            </a:r>
          </a:p>
          <a:p>
            <a:r>
              <a:rPr lang="en-GB"/>
              <a:t>		(i).   Create files and subfolders</a:t>
            </a:r>
          </a:p>
          <a:p>
            <a:r>
              <a:rPr lang="en-GB"/>
              <a:t>		(ii).  Modify files</a:t>
            </a:r>
          </a:p>
          <a:p>
            <a:r>
              <a:rPr lang="en-GB"/>
              <a:t>		(iii). Change attributes on files and subfolders.</a:t>
            </a:r>
          </a:p>
          <a:p>
            <a:r>
              <a:rPr lang="en-GB"/>
              <a:t>		(iv). Delete files and subfolders.</a:t>
            </a:r>
          </a:p>
          <a:p>
            <a:r>
              <a:rPr lang="en-GB"/>
              <a:t>	- Full control – As both Read/Change, in addition to the following:</a:t>
            </a:r>
          </a:p>
          <a:p>
            <a:r>
              <a:rPr lang="en-GB"/>
              <a:t>		(i).  Change file and folder permissions.</a:t>
            </a:r>
          </a:p>
          <a:p>
            <a:r>
              <a:rPr lang="en-GB"/>
              <a:t>		(ii). Take ownership of files and folders. 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58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58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 Box 4"/>
          <p:cNvSpPr txBox="1">
            <a:spLocks noChangeArrowheads="1"/>
          </p:cNvSpPr>
          <p:nvPr/>
        </p:nvSpPr>
        <p:spPr bwMode="auto">
          <a:xfrm>
            <a:off x="2700338" y="0"/>
            <a:ext cx="598011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Understanding Object Inheritance.</a:t>
            </a:r>
            <a:endParaRPr lang="en-US" sz="2400" b="1">
              <a:solidFill>
                <a:schemeClr val="bg1"/>
              </a:solidFill>
            </a:endParaRPr>
          </a:p>
        </p:txBody>
      </p:sp>
      <p:sp>
        <p:nvSpPr>
          <p:cNvPr id="36869" name="Text Box 5"/>
          <p:cNvSpPr txBox="1">
            <a:spLocks noChangeArrowheads="1"/>
          </p:cNvSpPr>
          <p:nvPr/>
        </p:nvSpPr>
        <p:spPr bwMode="auto">
          <a:xfrm>
            <a:off x="-92075" y="1289050"/>
            <a:ext cx="9290050" cy="4760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en-GB"/>
              <a:t> Objects defined using </a:t>
            </a:r>
            <a:r>
              <a:rPr lang="en-GB" b="1"/>
              <a:t>Parent</a:t>
            </a:r>
            <a:r>
              <a:rPr lang="en-GB"/>
              <a:t> – </a:t>
            </a:r>
            <a:r>
              <a:rPr lang="en-GB" b="1"/>
              <a:t>Child </a:t>
            </a:r>
            <a:r>
              <a:rPr lang="en-GB"/>
              <a:t>structure; e.g. in C:\mydocuments, C:\ is the</a:t>
            </a:r>
            <a:r>
              <a:rPr lang="en-GB" i="1"/>
              <a:t> </a:t>
            </a:r>
          </a:p>
          <a:p>
            <a:r>
              <a:rPr lang="en-GB" i="1"/>
              <a:t>  parent </a:t>
            </a:r>
            <a:r>
              <a:rPr lang="en-GB"/>
              <a:t>object and mydocuments is the </a:t>
            </a:r>
            <a:r>
              <a:rPr lang="en-GB" i="1"/>
              <a:t>child</a:t>
            </a:r>
            <a:r>
              <a:rPr lang="en-GB"/>
              <a:t> object. Likewise if any folders/files were </a:t>
            </a:r>
          </a:p>
          <a:p>
            <a:r>
              <a:rPr lang="en-GB"/>
              <a:t>  created in mydocuments, they would be children of mydocuments and </a:t>
            </a:r>
            <a:r>
              <a:rPr lang="en-GB" b="1"/>
              <a:t>grandchildren</a:t>
            </a:r>
            <a:r>
              <a:rPr lang="en-GB"/>
              <a:t> of </a:t>
            </a:r>
          </a:p>
          <a:p>
            <a:r>
              <a:rPr lang="en-GB"/>
              <a:t>  C:\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Inheritance is the process whereby child objects inherit permissions from parent objects,</a:t>
            </a:r>
          </a:p>
          <a:p>
            <a:r>
              <a:rPr lang="en-GB"/>
              <a:t>  in Windows 2003 inheritance is enabled by default.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With inheritance enabled, access to the child object is controlled by the Parent object.</a:t>
            </a:r>
          </a:p>
          <a:p>
            <a:pPr>
              <a:buFontTx/>
              <a:buChar char="•"/>
            </a:pPr>
            <a:r>
              <a:rPr lang="en-GB"/>
              <a:t> In this case if you want to change permissions on the child object, you need to do the </a:t>
            </a:r>
          </a:p>
          <a:p>
            <a:r>
              <a:rPr lang="en-GB"/>
              <a:t>  following:</a:t>
            </a:r>
          </a:p>
          <a:p>
            <a:r>
              <a:rPr lang="en-GB"/>
              <a:t>		- Edit permissions of the parent, to reflect the changes you want on the</a:t>
            </a:r>
          </a:p>
          <a:p>
            <a:r>
              <a:rPr lang="en-GB"/>
              <a:t>		  the child.</a:t>
            </a:r>
          </a:p>
          <a:p>
            <a:r>
              <a:rPr lang="en-GB"/>
              <a:t>		- Stop inheriting the permissions from the parent object and then</a:t>
            </a:r>
          </a:p>
          <a:p>
            <a:r>
              <a:rPr lang="en-GB"/>
              <a:t>		  assign separate permissions to the child.</a:t>
            </a:r>
          </a:p>
          <a:p>
            <a:r>
              <a:rPr lang="en-GB"/>
              <a:t>		- Select the opposite permission to override the inherited permission,</a:t>
            </a:r>
          </a:p>
          <a:p>
            <a:r>
              <a:rPr lang="en-GB"/>
              <a:t>		  if access is allowed on parent, deny it on the child object.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68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68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68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68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68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686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686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686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686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686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686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686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686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3686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9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6869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ext Box 4"/>
          <p:cNvSpPr txBox="1">
            <a:spLocks noChangeArrowheads="1"/>
          </p:cNvSpPr>
          <p:nvPr/>
        </p:nvSpPr>
        <p:spPr bwMode="auto">
          <a:xfrm>
            <a:off x="2700338" y="0"/>
            <a:ext cx="5980112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Managing NTFS Permissions for Files and Folders.</a:t>
            </a:r>
            <a:endParaRPr lang="en-US" sz="2400" b="1">
              <a:solidFill>
                <a:schemeClr val="bg1"/>
              </a:solidFill>
            </a:endParaRPr>
          </a:p>
        </p:txBody>
      </p:sp>
      <p:sp>
        <p:nvSpPr>
          <p:cNvPr id="34821" name="Text Box 5"/>
          <p:cNvSpPr txBox="1">
            <a:spLocks noChangeArrowheads="1"/>
          </p:cNvSpPr>
          <p:nvPr/>
        </p:nvSpPr>
        <p:spPr bwMode="auto">
          <a:xfrm>
            <a:off x="-92075" y="1216025"/>
            <a:ext cx="9174163" cy="563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en-GB"/>
              <a:t> We mentioned that to tighten security we use Access </a:t>
            </a:r>
          </a:p>
          <a:p>
            <a:r>
              <a:rPr lang="en-GB"/>
              <a:t>  Control lists on NFTS volumes, for granting or denying </a:t>
            </a:r>
          </a:p>
          <a:p>
            <a:r>
              <a:rPr lang="en-GB"/>
              <a:t>  access to files and folders. </a:t>
            </a:r>
          </a:p>
          <a:p>
            <a:endParaRPr lang="en-GB"/>
          </a:p>
          <a:p>
            <a:pPr>
              <a:buFont typeface="Arial" charset="0"/>
              <a:buChar char="•"/>
            </a:pPr>
            <a:r>
              <a:rPr lang="en-GB"/>
              <a:t> NTFS permissions effect files that are local to the OS </a:t>
            </a:r>
          </a:p>
          <a:p>
            <a:r>
              <a:rPr lang="en-GB"/>
              <a:t>  (not shared) if we leave the default share permissions to </a:t>
            </a:r>
          </a:p>
          <a:p>
            <a:r>
              <a:rPr lang="en-GB"/>
              <a:t>  everyone gets to read.</a:t>
            </a:r>
          </a:p>
          <a:p>
            <a:pPr>
              <a:buFontTx/>
              <a:buChar char="•"/>
            </a:pPr>
            <a:r>
              <a:rPr lang="en-GB"/>
              <a:t> On NTFS volumes we can set permissions on files and </a:t>
            </a:r>
          </a:p>
          <a:p>
            <a:r>
              <a:rPr lang="en-GB"/>
              <a:t>  folders. 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The basic </a:t>
            </a:r>
            <a:r>
              <a:rPr lang="en-GB" i="1"/>
              <a:t>NTFS permissions for Folders -</a:t>
            </a:r>
            <a:r>
              <a:rPr lang="en-GB"/>
              <a:t> </a:t>
            </a:r>
          </a:p>
          <a:p>
            <a:r>
              <a:rPr lang="en-GB"/>
              <a:t>	- Read – Permits viewing and listing the files</a:t>
            </a:r>
          </a:p>
          <a:p>
            <a:r>
              <a:rPr lang="en-GB"/>
              <a:t>                 and subfolders inside. We can see what’s in </a:t>
            </a:r>
          </a:p>
          <a:p>
            <a:r>
              <a:rPr lang="en-GB"/>
              <a:t>	  it and list its properties;</a:t>
            </a:r>
          </a:p>
          <a:p>
            <a:r>
              <a:rPr lang="en-GB"/>
              <a:t>	- Write – Permits </a:t>
            </a:r>
            <a:r>
              <a:rPr lang="en-GB" b="1"/>
              <a:t>adding</a:t>
            </a:r>
            <a:r>
              <a:rPr lang="en-GB"/>
              <a:t> files and subfolders</a:t>
            </a:r>
          </a:p>
          <a:p>
            <a:r>
              <a:rPr lang="en-GB"/>
              <a:t>	- Read &amp; Execute: Permits viewing and listing</a:t>
            </a:r>
          </a:p>
          <a:p>
            <a:r>
              <a:rPr lang="en-GB"/>
              <a:t>	  files and executing files; this is inherited by default </a:t>
            </a:r>
            <a:r>
              <a:rPr lang="en-GB" i="1"/>
              <a:t>(in child objects) </a:t>
            </a:r>
            <a:r>
              <a:rPr lang="en-GB"/>
              <a:t>files and </a:t>
            </a:r>
          </a:p>
          <a:p>
            <a:r>
              <a:rPr lang="en-GB"/>
              <a:t>	  folders.</a:t>
            </a:r>
          </a:p>
          <a:p>
            <a:r>
              <a:rPr lang="en-GB"/>
              <a:t>	- List Folder contents – Allows us to click on the folder and see what is inside it.</a:t>
            </a:r>
          </a:p>
          <a:p>
            <a:r>
              <a:rPr lang="en-GB"/>
              <a:t>	  We can view the files and folders that are within the folder. </a:t>
            </a:r>
            <a:endParaRPr lang="en-GB" i="1"/>
          </a:p>
        </p:txBody>
      </p:sp>
      <p:pic>
        <p:nvPicPr>
          <p:cNvPr id="34822" name="Picture 6"/>
          <p:cNvPicPr>
            <a:picLocks noChangeAspect="1" noChangeArrowheads="1"/>
          </p:cNvPicPr>
          <p:nvPr/>
        </p:nvPicPr>
        <p:blipFill>
          <a:blip r:embed="rId3"/>
          <a:srcRect l="27989" t="6866" r="36647" b="35175"/>
          <a:stretch>
            <a:fillRect/>
          </a:stretch>
        </p:blipFill>
        <p:spPr bwMode="auto">
          <a:xfrm>
            <a:off x="6038850" y="1412875"/>
            <a:ext cx="2987675" cy="3671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ext Box 4"/>
          <p:cNvSpPr txBox="1">
            <a:spLocks noChangeArrowheads="1"/>
          </p:cNvSpPr>
          <p:nvPr/>
        </p:nvSpPr>
        <p:spPr bwMode="auto">
          <a:xfrm>
            <a:off x="2700338" y="0"/>
            <a:ext cx="5980112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Managing NTFS Permissions for Files and Folders.</a:t>
            </a:r>
            <a:endParaRPr lang="en-US" sz="2400" b="1">
              <a:solidFill>
                <a:schemeClr val="bg1"/>
              </a:solidFill>
            </a:endParaRPr>
          </a:p>
        </p:txBody>
      </p:sp>
      <p:sp>
        <p:nvSpPr>
          <p:cNvPr id="37894" name="Text Box 6"/>
          <p:cNvSpPr txBox="1">
            <a:spLocks noChangeArrowheads="1"/>
          </p:cNvSpPr>
          <p:nvPr/>
        </p:nvSpPr>
        <p:spPr bwMode="auto">
          <a:xfrm>
            <a:off x="-92075" y="1216025"/>
            <a:ext cx="6076950" cy="3662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 - Modify – Allows us to actually read, write and </a:t>
            </a:r>
            <a:r>
              <a:rPr lang="en-GB" b="1" i="1"/>
              <a:t>delete </a:t>
            </a:r>
          </a:p>
          <a:p>
            <a:r>
              <a:rPr lang="en-GB" b="1" i="1"/>
              <a:t>   </a:t>
            </a:r>
            <a:r>
              <a:rPr lang="en-GB"/>
              <a:t>items from the folder.</a:t>
            </a:r>
          </a:p>
          <a:p>
            <a:r>
              <a:rPr lang="en-GB"/>
              <a:t> - Full Control – allows us all the previous permissions, in</a:t>
            </a:r>
          </a:p>
          <a:p>
            <a:r>
              <a:rPr lang="en-GB"/>
              <a:t>   addition to giving us permissions to give other users</a:t>
            </a:r>
          </a:p>
          <a:p>
            <a:r>
              <a:rPr lang="en-GB"/>
              <a:t>   permissions to use the folder.  Essentially this means</a:t>
            </a:r>
          </a:p>
          <a:p>
            <a:r>
              <a:rPr lang="en-GB"/>
              <a:t>   that we take </a:t>
            </a:r>
            <a:r>
              <a:rPr lang="en-GB" b="1"/>
              <a:t>‘ownership’ </a:t>
            </a:r>
            <a:r>
              <a:rPr lang="en-GB"/>
              <a:t>of the folder.</a:t>
            </a:r>
          </a:p>
          <a:p>
            <a:r>
              <a:rPr lang="en-GB"/>
              <a:t>   Full Control permissions should only be assigned to </a:t>
            </a:r>
          </a:p>
          <a:p>
            <a:r>
              <a:rPr lang="en-GB"/>
              <a:t>   Administrators, or users that the folder has been </a:t>
            </a:r>
          </a:p>
          <a:p>
            <a:r>
              <a:rPr lang="en-GB"/>
              <a:t>   specifically created for (such as a dept’s work </a:t>
            </a:r>
          </a:p>
          <a:p>
            <a:r>
              <a:rPr lang="en-GB"/>
              <a:t>   resources folder/file granting full control permission to all</a:t>
            </a:r>
          </a:p>
          <a:p>
            <a:r>
              <a:rPr lang="en-GB"/>
              <a:t>   members of a group. </a:t>
            </a:r>
            <a:br>
              <a:rPr lang="en-GB"/>
            </a:br>
            <a:endParaRPr lang="en-GB"/>
          </a:p>
          <a:p>
            <a:r>
              <a:rPr lang="en-GB"/>
              <a:t>   </a:t>
            </a:r>
            <a:endParaRPr lang="en-GB" b="1" i="1"/>
          </a:p>
        </p:txBody>
      </p:sp>
      <p:grpSp>
        <p:nvGrpSpPr>
          <p:cNvPr id="2" name="Group 9"/>
          <p:cNvGrpSpPr>
            <a:grpSpLocks/>
          </p:cNvGrpSpPr>
          <p:nvPr/>
        </p:nvGrpSpPr>
        <p:grpSpPr bwMode="auto">
          <a:xfrm>
            <a:off x="5795963" y="1268413"/>
            <a:ext cx="3167062" cy="4325937"/>
            <a:chOff x="3651" y="799"/>
            <a:chExt cx="1995" cy="2725"/>
          </a:xfrm>
        </p:grpSpPr>
        <p:pic>
          <p:nvPicPr>
            <p:cNvPr id="20485" name="Picture 7"/>
            <p:cNvPicPr>
              <a:picLocks noChangeAspect="1" noChangeArrowheads="1"/>
            </p:cNvPicPr>
            <p:nvPr/>
          </p:nvPicPr>
          <p:blipFill>
            <a:blip r:embed="rId3"/>
            <a:srcRect l="27989" t="6866" r="36647" b="35175"/>
            <a:stretch>
              <a:fillRect/>
            </a:stretch>
          </p:blipFill>
          <p:spPr bwMode="auto">
            <a:xfrm>
              <a:off x="3742" y="799"/>
              <a:ext cx="1882" cy="23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0486" name="Text Box 8"/>
            <p:cNvSpPr txBox="1">
              <a:spLocks noChangeArrowheads="1"/>
            </p:cNvSpPr>
            <p:nvPr/>
          </p:nvSpPr>
          <p:spPr bwMode="auto">
            <a:xfrm>
              <a:off x="3651" y="3158"/>
              <a:ext cx="1995" cy="3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600" b="1" i="1" u="sng"/>
                <a:t>Fig B: NTFS Permissions for a </a:t>
              </a:r>
            </a:p>
            <a:p>
              <a:r>
                <a:rPr lang="en-GB" sz="1600" b="1" i="1" u="sng"/>
                <a:t>File, within a folder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7" name="Rectangle 5"/>
          <p:cNvSpPr>
            <a:spLocks noChangeArrowheads="1"/>
          </p:cNvSpPr>
          <p:nvPr/>
        </p:nvSpPr>
        <p:spPr bwMode="auto">
          <a:xfrm>
            <a:off x="0" y="1268413"/>
            <a:ext cx="9023350" cy="5859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en-GB"/>
              <a:t> The basic </a:t>
            </a:r>
            <a:r>
              <a:rPr lang="en-GB" i="1"/>
              <a:t>NTFS permissions for </a:t>
            </a:r>
            <a:r>
              <a:rPr lang="en-GB"/>
              <a:t>Files – </a:t>
            </a:r>
          </a:p>
          <a:p>
            <a:r>
              <a:rPr lang="en-GB"/>
              <a:t>  Very similar but subtly different, e.g. No</a:t>
            </a:r>
          </a:p>
          <a:p>
            <a:r>
              <a:rPr lang="en-GB"/>
              <a:t>  list folder contents as it is a file not a </a:t>
            </a:r>
          </a:p>
          <a:p>
            <a:r>
              <a:rPr lang="en-GB"/>
              <a:t>  folder.</a:t>
            </a:r>
          </a:p>
          <a:p>
            <a:pPr>
              <a:buFontTx/>
              <a:buChar char="•"/>
            </a:pPr>
            <a:r>
              <a:rPr lang="en-GB"/>
              <a:t> Permissions from lowest to highest:</a:t>
            </a:r>
          </a:p>
          <a:p>
            <a:pPr>
              <a:buFontTx/>
              <a:buChar char="•"/>
            </a:pPr>
            <a:r>
              <a:rPr lang="en-GB"/>
              <a:t> </a:t>
            </a:r>
            <a:r>
              <a:rPr lang="en-GB" i="1"/>
              <a:t>Read</a:t>
            </a:r>
            <a:r>
              <a:rPr lang="en-GB"/>
              <a:t> – permits us to read the file, view</a:t>
            </a:r>
          </a:p>
          <a:p>
            <a:r>
              <a:rPr lang="en-GB"/>
              <a:t>  the files attributes, ownership and </a:t>
            </a:r>
          </a:p>
          <a:p>
            <a:r>
              <a:rPr lang="en-GB"/>
              <a:t>  permissions.</a:t>
            </a:r>
          </a:p>
          <a:p>
            <a:pPr>
              <a:buFontTx/>
              <a:buChar char="•"/>
            </a:pPr>
            <a:r>
              <a:rPr lang="en-GB"/>
              <a:t> </a:t>
            </a:r>
            <a:r>
              <a:rPr lang="en-GB" i="1"/>
              <a:t>Create &amp; Execute – </a:t>
            </a:r>
            <a:r>
              <a:rPr lang="en-GB"/>
              <a:t>with these </a:t>
            </a:r>
          </a:p>
          <a:p>
            <a:r>
              <a:rPr lang="en-GB"/>
              <a:t>  permissions we can execute applications</a:t>
            </a:r>
          </a:p>
          <a:p>
            <a:r>
              <a:rPr lang="en-GB"/>
              <a:t>  that this file does. For example if the file</a:t>
            </a:r>
          </a:p>
          <a:p>
            <a:r>
              <a:rPr lang="en-GB"/>
              <a:t>  was a jpeg file (.jpg) we could double click </a:t>
            </a:r>
          </a:p>
          <a:p>
            <a:r>
              <a:rPr lang="en-GB"/>
              <a:t>  on the file and if we had some picture</a:t>
            </a:r>
          </a:p>
          <a:p>
            <a:r>
              <a:rPr lang="en-GB"/>
              <a:t>  opening software on our computer we </a:t>
            </a:r>
          </a:p>
          <a:p>
            <a:r>
              <a:rPr lang="en-GB"/>
              <a:t>  could view the actual picture.  With read</a:t>
            </a:r>
          </a:p>
          <a:p>
            <a:r>
              <a:rPr lang="en-GB"/>
              <a:t>  permissions, we would not be able to </a:t>
            </a:r>
          </a:p>
          <a:p>
            <a:r>
              <a:rPr lang="en-GB"/>
              <a:t>  execute the file.</a:t>
            </a:r>
          </a:p>
          <a:p>
            <a:pPr>
              <a:buFontTx/>
              <a:buChar char="•"/>
            </a:pPr>
            <a:r>
              <a:rPr lang="en-GB" i="1"/>
              <a:t> Write – </a:t>
            </a:r>
            <a:r>
              <a:rPr lang="en-GB"/>
              <a:t>This means we could overwrite the file. </a:t>
            </a:r>
            <a:r>
              <a:rPr lang="en-GB" i="1"/>
              <a:t> </a:t>
            </a:r>
          </a:p>
          <a:p>
            <a:r>
              <a:rPr lang="en-GB"/>
              <a:t>  we can change the attribute of the file, view the ownership permission (means we can </a:t>
            </a:r>
          </a:p>
          <a:p>
            <a:r>
              <a:rPr lang="en-GB"/>
              <a:t>  change file name and view properties.</a:t>
            </a:r>
          </a:p>
          <a:p>
            <a:endParaRPr lang="en-GB"/>
          </a:p>
        </p:txBody>
      </p:sp>
      <p:sp>
        <p:nvSpPr>
          <p:cNvPr id="21507" name="Text Box 6"/>
          <p:cNvSpPr txBox="1">
            <a:spLocks noChangeArrowheads="1"/>
          </p:cNvSpPr>
          <p:nvPr/>
        </p:nvSpPr>
        <p:spPr bwMode="auto">
          <a:xfrm>
            <a:off x="2700338" y="0"/>
            <a:ext cx="5980112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Managing NTFS Permissions for Files and Folders.</a:t>
            </a:r>
            <a:endParaRPr lang="en-US" sz="2400" b="1">
              <a:solidFill>
                <a:schemeClr val="bg1"/>
              </a:solidFill>
            </a:endParaRPr>
          </a:p>
        </p:txBody>
      </p:sp>
      <p:grpSp>
        <p:nvGrpSpPr>
          <p:cNvPr id="2" name="Group 8"/>
          <p:cNvGrpSpPr>
            <a:grpSpLocks/>
          </p:cNvGrpSpPr>
          <p:nvPr/>
        </p:nvGrpSpPr>
        <p:grpSpPr bwMode="auto">
          <a:xfrm>
            <a:off x="4500563" y="1298575"/>
            <a:ext cx="4464050" cy="4727575"/>
            <a:chOff x="2835" y="818"/>
            <a:chExt cx="2812" cy="2978"/>
          </a:xfrm>
        </p:grpSpPr>
        <p:pic>
          <p:nvPicPr>
            <p:cNvPr id="21509" name="Picture 4"/>
            <p:cNvPicPr>
              <a:picLocks noChangeAspect="1" noChangeArrowheads="1"/>
            </p:cNvPicPr>
            <p:nvPr/>
          </p:nvPicPr>
          <p:blipFill>
            <a:blip r:embed="rId3"/>
            <a:srcRect l="5534" t="21289" r="39844" b="15712"/>
            <a:stretch>
              <a:fillRect/>
            </a:stretch>
          </p:blipFill>
          <p:spPr bwMode="auto">
            <a:xfrm>
              <a:off x="2835" y="818"/>
              <a:ext cx="2812" cy="25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1510" name="Text Box 7"/>
            <p:cNvSpPr txBox="1">
              <a:spLocks noChangeArrowheads="1"/>
            </p:cNvSpPr>
            <p:nvPr/>
          </p:nvSpPr>
          <p:spPr bwMode="auto">
            <a:xfrm>
              <a:off x="3016" y="3430"/>
              <a:ext cx="2288" cy="3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600" b="1" i="1" u="sng"/>
                <a:t>Fig C: NTFS Permissions for a File, </a:t>
              </a:r>
            </a:p>
            <a:p>
              <a:r>
                <a:rPr lang="en-GB" sz="1600" b="1" i="1" u="sng"/>
                <a:t>within a folder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89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89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89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89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89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89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89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89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89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891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89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891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891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3891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9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9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3891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9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9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3891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0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0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3891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0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0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38917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38917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38917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 Box 4"/>
          <p:cNvSpPr txBox="1">
            <a:spLocks noChangeArrowheads="1"/>
          </p:cNvSpPr>
          <p:nvPr/>
        </p:nvSpPr>
        <p:spPr bwMode="auto">
          <a:xfrm>
            <a:off x="2700338" y="0"/>
            <a:ext cx="5980112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Managing NTFS Permissions for Files and Folders.</a:t>
            </a:r>
            <a:endParaRPr lang="en-US" sz="2400" b="1">
              <a:solidFill>
                <a:schemeClr val="bg1"/>
              </a:solidFill>
            </a:endParaRPr>
          </a:p>
        </p:txBody>
      </p:sp>
      <p:sp>
        <p:nvSpPr>
          <p:cNvPr id="39941" name="Rectangle 5"/>
          <p:cNvSpPr>
            <a:spLocks noChangeArrowheads="1"/>
          </p:cNvSpPr>
          <p:nvPr/>
        </p:nvSpPr>
        <p:spPr bwMode="auto">
          <a:xfrm>
            <a:off x="0" y="1341438"/>
            <a:ext cx="9144000" cy="1465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en-GB" i="1"/>
              <a:t> Modify</a:t>
            </a:r>
            <a:r>
              <a:rPr lang="en-GB"/>
              <a:t> – permits us to do all of the previous operations, as well as delete.  If you don’t</a:t>
            </a:r>
          </a:p>
          <a:p>
            <a:r>
              <a:rPr lang="en-GB"/>
              <a:t>  want people to be able to delete the file, never give modify permissions.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</a:t>
            </a:r>
            <a:r>
              <a:rPr lang="en-GB" i="1"/>
              <a:t>Full Control</a:t>
            </a:r>
            <a:r>
              <a:rPr lang="en-GB"/>
              <a:t> – permits us to do everything we can do with Modify permissions, in </a:t>
            </a:r>
          </a:p>
          <a:p>
            <a:r>
              <a:rPr lang="en-GB"/>
              <a:t>  addition to allowing us to take ownership (give others users permissions)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ext Box 4"/>
          <p:cNvSpPr txBox="1">
            <a:spLocks noChangeArrowheads="1"/>
          </p:cNvSpPr>
          <p:nvPr/>
        </p:nvSpPr>
        <p:spPr bwMode="auto">
          <a:xfrm>
            <a:off x="2700338" y="0"/>
            <a:ext cx="5980112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Managing NTFS File Permissions: Special Permissions.</a:t>
            </a:r>
            <a:endParaRPr lang="en-US" sz="2400" b="1">
              <a:solidFill>
                <a:schemeClr val="bg1"/>
              </a:solidFill>
            </a:endParaRPr>
          </a:p>
        </p:txBody>
      </p:sp>
      <p:sp>
        <p:nvSpPr>
          <p:cNvPr id="40965" name="Rectangle 5"/>
          <p:cNvSpPr>
            <a:spLocks noChangeArrowheads="1"/>
          </p:cNvSpPr>
          <p:nvPr/>
        </p:nvSpPr>
        <p:spPr bwMode="auto">
          <a:xfrm>
            <a:off x="0" y="1268413"/>
            <a:ext cx="9144000" cy="4486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en-GB"/>
              <a:t> We can usually achieve the level of control we want over files and folders using   </a:t>
            </a:r>
          </a:p>
          <a:p>
            <a:r>
              <a:rPr lang="en-GB"/>
              <a:t>  NTFS file and folder permissions, although we can use special permissions on files and   </a:t>
            </a:r>
          </a:p>
          <a:p>
            <a:r>
              <a:rPr lang="en-GB"/>
              <a:t>  folders.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If we needed to give a particular group special </a:t>
            </a:r>
          </a:p>
          <a:p>
            <a:r>
              <a:rPr lang="en-GB"/>
              <a:t>  permissions we need to use Advanced options </a:t>
            </a:r>
          </a:p>
          <a:p>
            <a:r>
              <a:rPr lang="en-GB"/>
              <a:t>  in the Permissions access control list.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Take this example:</a:t>
            </a:r>
          </a:p>
          <a:p>
            <a:pPr>
              <a:buFontTx/>
              <a:buChar char="•"/>
            </a:pPr>
            <a:r>
              <a:rPr lang="en-GB"/>
              <a:t> We can see in fig D, that the standard </a:t>
            </a:r>
          </a:p>
          <a:p>
            <a:r>
              <a:rPr lang="en-GB"/>
              <a:t>   permissions that are presently enabled are read,</a:t>
            </a:r>
          </a:p>
          <a:p>
            <a:r>
              <a:rPr lang="en-GB"/>
              <a:t>   read and execute and list folder contents.</a:t>
            </a:r>
          </a:p>
          <a:p>
            <a:pPr>
              <a:buFontTx/>
              <a:buChar char="•"/>
            </a:pPr>
            <a:r>
              <a:rPr lang="en-GB"/>
              <a:t> If we wanted to try and get a more detailed </a:t>
            </a:r>
          </a:p>
          <a:p>
            <a:r>
              <a:rPr lang="en-GB"/>
              <a:t>  description of exactly what these parameters </a:t>
            </a:r>
          </a:p>
          <a:p>
            <a:r>
              <a:rPr lang="en-GB"/>
              <a:t>  mean we would click </a:t>
            </a:r>
            <a:r>
              <a:rPr lang="en-GB" b="1"/>
              <a:t>Advanced.</a:t>
            </a:r>
          </a:p>
          <a:p>
            <a:endParaRPr lang="en-GB"/>
          </a:p>
        </p:txBody>
      </p:sp>
      <p:grpSp>
        <p:nvGrpSpPr>
          <p:cNvPr id="2" name="Group 8"/>
          <p:cNvGrpSpPr>
            <a:grpSpLocks/>
          </p:cNvGrpSpPr>
          <p:nvPr/>
        </p:nvGrpSpPr>
        <p:grpSpPr bwMode="auto">
          <a:xfrm>
            <a:off x="5200650" y="2133600"/>
            <a:ext cx="4021138" cy="4411663"/>
            <a:chOff x="3276" y="1344"/>
            <a:chExt cx="2533" cy="2779"/>
          </a:xfrm>
        </p:grpSpPr>
        <p:pic>
          <p:nvPicPr>
            <p:cNvPr id="23557" name="Picture 6"/>
            <p:cNvPicPr>
              <a:picLocks noChangeAspect="1" noChangeArrowheads="1"/>
            </p:cNvPicPr>
            <p:nvPr/>
          </p:nvPicPr>
          <p:blipFill>
            <a:blip r:embed="rId3"/>
            <a:srcRect l="25066" t="8167" r="26938" b="20456"/>
            <a:stretch>
              <a:fillRect/>
            </a:stretch>
          </p:blipFill>
          <p:spPr bwMode="auto">
            <a:xfrm>
              <a:off x="3288" y="1344"/>
              <a:ext cx="2319" cy="25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3558" name="Text Box 7"/>
            <p:cNvSpPr txBox="1">
              <a:spLocks noChangeArrowheads="1"/>
            </p:cNvSpPr>
            <p:nvPr/>
          </p:nvSpPr>
          <p:spPr bwMode="auto">
            <a:xfrm>
              <a:off x="3276" y="3911"/>
              <a:ext cx="2533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600" b="1" i="1"/>
                <a:t>Fig D:</a:t>
              </a:r>
              <a:r>
                <a:rPr lang="en-GB" sz="1600"/>
                <a:t> Standard NTFS Folder Permissions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 Box 4"/>
          <p:cNvSpPr txBox="1">
            <a:spLocks noChangeArrowheads="1"/>
          </p:cNvSpPr>
          <p:nvPr/>
        </p:nvSpPr>
        <p:spPr bwMode="auto">
          <a:xfrm>
            <a:off x="2700338" y="0"/>
            <a:ext cx="5980112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Managing NTFS File Permissions: Special Permissions.</a:t>
            </a:r>
            <a:endParaRPr lang="en-US" sz="2400" b="1">
              <a:solidFill>
                <a:schemeClr val="bg1"/>
              </a:solidFill>
            </a:endParaRPr>
          </a:p>
        </p:txBody>
      </p:sp>
      <p:pic>
        <p:nvPicPr>
          <p:cNvPr id="41989" name="Picture 5"/>
          <p:cNvPicPr>
            <a:picLocks noChangeAspect="1" noChangeArrowheads="1"/>
          </p:cNvPicPr>
          <p:nvPr/>
        </p:nvPicPr>
        <p:blipFill>
          <a:blip r:embed="rId3"/>
          <a:srcRect l="13998" t="20456" r="9399" b="4477"/>
          <a:stretch>
            <a:fillRect/>
          </a:stretch>
        </p:blipFill>
        <p:spPr bwMode="auto">
          <a:xfrm>
            <a:off x="3851275" y="1341438"/>
            <a:ext cx="5076825" cy="373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990" name="Text Box 6"/>
          <p:cNvSpPr txBox="1">
            <a:spLocks noChangeArrowheads="1"/>
          </p:cNvSpPr>
          <p:nvPr/>
        </p:nvSpPr>
        <p:spPr bwMode="auto">
          <a:xfrm>
            <a:off x="-92075" y="1341438"/>
            <a:ext cx="9236075" cy="503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en-GB"/>
              <a:t> If we take a look at the Read &amp;</a:t>
            </a:r>
          </a:p>
          <a:p>
            <a:r>
              <a:rPr lang="en-GB"/>
              <a:t>   Execute permissions we can </a:t>
            </a:r>
          </a:p>
          <a:p>
            <a:r>
              <a:rPr lang="en-GB"/>
              <a:t>   establish, what rules are applied as</a:t>
            </a:r>
          </a:p>
          <a:p>
            <a:r>
              <a:rPr lang="en-GB"/>
              <a:t>   part of the permission (Apply to), </a:t>
            </a:r>
          </a:p>
          <a:p>
            <a:r>
              <a:rPr lang="en-GB"/>
              <a:t>   whether or not the permissions have</a:t>
            </a:r>
          </a:p>
          <a:p>
            <a:r>
              <a:rPr lang="en-GB"/>
              <a:t>   been inherited and if so where from.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We could configure these </a:t>
            </a:r>
          </a:p>
          <a:p>
            <a:r>
              <a:rPr lang="en-GB"/>
              <a:t>   permissions further by choosing</a:t>
            </a:r>
          </a:p>
          <a:p>
            <a:r>
              <a:rPr lang="en-GB"/>
              <a:t>   </a:t>
            </a:r>
            <a:r>
              <a:rPr lang="en-GB" b="1"/>
              <a:t>Edit</a:t>
            </a:r>
            <a:r>
              <a:rPr lang="en-GB"/>
              <a:t>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One way we could change </a:t>
            </a:r>
          </a:p>
          <a:p>
            <a:r>
              <a:rPr lang="en-GB"/>
              <a:t>  permissions inheritance is to move</a:t>
            </a:r>
          </a:p>
          <a:p>
            <a:r>
              <a:rPr lang="en-GB"/>
              <a:t>  higher up the hierarchy to the ‘parent’   </a:t>
            </a:r>
          </a:p>
          <a:p>
            <a:r>
              <a:rPr lang="en-GB"/>
              <a:t>  folder and change the permissions there.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Note: we tend not to choose ‘deny’ option on NTFS permissions, a better practice is to</a:t>
            </a:r>
          </a:p>
          <a:p>
            <a:r>
              <a:rPr lang="en-GB"/>
              <a:t>  simply deny by not ‘allowing’, we will see the significance of this in an example.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0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0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ext Box 4"/>
          <p:cNvSpPr txBox="1">
            <a:spLocks noChangeArrowheads="1"/>
          </p:cNvSpPr>
          <p:nvPr/>
        </p:nvSpPr>
        <p:spPr bwMode="auto">
          <a:xfrm>
            <a:off x="2700338" y="0"/>
            <a:ext cx="5980112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Managing NTFS File Permissions: Special Permissions.</a:t>
            </a:r>
            <a:endParaRPr lang="en-US" sz="2400" b="1">
              <a:solidFill>
                <a:schemeClr val="bg1"/>
              </a:solidFill>
            </a:endParaRPr>
          </a:p>
        </p:txBody>
      </p:sp>
      <p:sp>
        <p:nvSpPr>
          <p:cNvPr id="43013" name="Rectangle 5"/>
          <p:cNvSpPr>
            <a:spLocks noChangeArrowheads="1"/>
          </p:cNvSpPr>
          <p:nvPr/>
        </p:nvSpPr>
        <p:spPr bwMode="auto">
          <a:xfrm>
            <a:off x="0" y="1268413"/>
            <a:ext cx="9144000" cy="2563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en-GB"/>
              <a:t> If we do select the </a:t>
            </a:r>
            <a:r>
              <a:rPr lang="en-GB" b="1"/>
              <a:t>Edit</a:t>
            </a:r>
            <a:r>
              <a:rPr lang="en-GB"/>
              <a:t> button (in the previous example), and then make &amp; apply any  </a:t>
            </a:r>
          </a:p>
          <a:p>
            <a:r>
              <a:rPr lang="en-GB"/>
              <a:t>  changes, you will notice that in the Advanced Security Settings window, that these </a:t>
            </a:r>
          </a:p>
          <a:p>
            <a:r>
              <a:rPr lang="en-GB"/>
              <a:t>  permissions are no longer denoted as Read &amp; Execute, they are </a:t>
            </a:r>
            <a:r>
              <a:rPr lang="en-GB" b="1" i="1"/>
              <a:t>Special </a:t>
            </a:r>
          </a:p>
          <a:p>
            <a:r>
              <a:rPr lang="en-GB" b="1" i="1"/>
              <a:t>  Permissions.</a:t>
            </a:r>
            <a:r>
              <a:rPr lang="en-GB"/>
              <a:t> 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Special permissions basically reflect the standard permissions you choose, plus the</a:t>
            </a:r>
          </a:p>
          <a:p>
            <a:r>
              <a:rPr lang="en-GB"/>
              <a:t>  added customisation in advanced settings.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We will see in the worksheets/tutorial how we can apply Special Permissions.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30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30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30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30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30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30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30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ext Box 5"/>
          <p:cNvSpPr txBox="1">
            <a:spLocks noChangeArrowheads="1"/>
          </p:cNvSpPr>
          <p:nvPr/>
        </p:nvSpPr>
        <p:spPr bwMode="auto">
          <a:xfrm>
            <a:off x="2700338" y="0"/>
            <a:ext cx="5980112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Good Practices: Managing Permissions.</a:t>
            </a:r>
            <a:endParaRPr lang="en-US" sz="2400" b="1">
              <a:solidFill>
                <a:schemeClr val="bg1"/>
              </a:solidFill>
            </a:endParaRPr>
          </a:p>
        </p:txBody>
      </p:sp>
      <p:sp>
        <p:nvSpPr>
          <p:cNvPr id="44038" name="Text Box 6"/>
          <p:cNvSpPr txBox="1">
            <a:spLocks noChangeArrowheads="1"/>
          </p:cNvSpPr>
          <p:nvPr/>
        </p:nvSpPr>
        <p:spPr bwMode="auto">
          <a:xfrm>
            <a:off x="0" y="1268413"/>
            <a:ext cx="9150350" cy="558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en-GB"/>
              <a:t> We should use NTFS Permissions wherever possible to provide additional cover.  </a:t>
            </a:r>
          </a:p>
          <a:p>
            <a:r>
              <a:rPr lang="en-GB"/>
              <a:t>  Try to ensure that 2003 Server disk volumes are therefore formatted using the NTFS.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It is important to leave default share permissions (e.g. Everyone read access) and then</a:t>
            </a:r>
          </a:p>
          <a:p>
            <a:r>
              <a:rPr lang="en-GB"/>
              <a:t>  use NTFS permissions </a:t>
            </a:r>
            <a:r>
              <a:rPr lang="en-GB" i="1" u="sng"/>
              <a:t>in addition to</a:t>
            </a:r>
            <a:r>
              <a:rPr lang="en-GB"/>
              <a:t> share permissions.  If we only use NTFS </a:t>
            </a:r>
          </a:p>
          <a:p>
            <a:r>
              <a:rPr lang="en-GB"/>
              <a:t>  permissions then we do not open up the folder to share it, people can’t get access to it</a:t>
            </a:r>
          </a:p>
          <a:p>
            <a:r>
              <a:rPr lang="en-GB"/>
              <a:t>  The only effect using NTFS permissions will have is locally (e.g. when people logon to </a:t>
            </a:r>
          </a:p>
          <a:p>
            <a:r>
              <a:rPr lang="en-GB"/>
              <a:t>  the server/workstation).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When assigning permissions we should assign to a Group instead of to individuals.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Take heed of rule sets when </a:t>
            </a:r>
            <a:r>
              <a:rPr lang="en-GB" i="1"/>
              <a:t>combining</a:t>
            </a:r>
            <a:r>
              <a:rPr lang="en-GB"/>
              <a:t> permissions:- </a:t>
            </a:r>
          </a:p>
          <a:p>
            <a:r>
              <a:rPr lang="en-GB"/>
              <a:t>	- </a:t>
            </a:r>
            <a:r>
              <a:rPr lang="en-GB" i="1"/>
              <a:t>Combine Shares</a:t>
            </a:r>
            <a:r>
              <a:rPr lang="en-GB"/>
              <a:t> - e.g. if in one group you have a user with Read permissions </a:t>
            </a:r>
          </a:p>
          <a:p>
            <a:r>
              <a:rPr lang="en-GB"/>
              <a:t>	   for shares, while in another group you have Full control; to combine them </a:t>
            </a:r>
          </a:p>
          <a:p>
            <a:r>
              <a:rPr lang="en-GB"/>
              <a:t>	   would be to give this user Full control</a:t>
            </a:r>
          </a:p>
          <a:p>
            <a:r>
              <a:rPr lang="en-GB"/>
              <a:t>	- </a:t>
            </a:r>
            <a:r>
              <a:rPr lang="en-GB" i="1"/>
              <a:t>Combine NTFS Permissions</a:t>
            </a:r>
            <a:r>
              <a:rPr lang="en-GB"/>
              <a:t>  </a:t>
            </a:r>
          </a:p>
          <a:p>
            <a:r>
              <a:rPr lang="en-GB"/>
              <a:t>	- Take the most restrictive of the combinations, (not the individual permissions)</a:t>
            </a:r>
          </a:p>
          <a:p>
            <a:r>
              <a:rPr lang="en-GB"/>
              <a:t>	  and this will give you your Effective Permissions to that </a:t>
            </a:r>
            <a:r>
              <a:rPr lang="en-GB" i="1"/>
              <a:t>Resource.</a:t>
            </a:r>
          </a:p>
          <a:p>
            <a:r>
              <a:rPr lang="en-GB"/>
              <a:t>	  </a:t>
            </a:r>
          </a:p>
          <a:p>
            <a:r>
              <a:rPr lang="en-GB"/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40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40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40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40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403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403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403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4403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4403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4403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4403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4403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44038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44038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9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44038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ext Box 4"/>
          <p:cNvSpPr txBox="1">
            <a:spLocks noChangeArrowheads="1"/>
          </p:cNvSpPr>
          <p:nvPr/>
        </p:nvSpPr>
        <p:spPr bwMode="auto">
          <a:xfrm>
            <a:off x="2700338" y="0"/>
            <a:ext cx="5980112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Good Practices: Managing Permissions.</a:t>
            </a:r>
            <a:endParaRPr lang="en-US" sz="2400" b="1">
              <a:solidFill>
                <a:schemeClr val="bg1"/>
              </a:solidFill>
            </a:endParaRPr>
          </a:p>
        </p:txBody>
      </p:sp>
      <p:sp>
        <p:nvSpPr>
          <p:cNvPr id="45061" name="Rectangle 5"/>
          <p:cNvSpPr>
            <a:spLocks noChangeArrowheads="1"/>
          </p:cNvSpPr>
          <p:nvPr/>
        </p:nvSpPr>
        <p:spPr bwMode="auto">
          <a:xfrm>
            <a:off x="0" y="1196975"/>
            <a:ext cx="9144000" cy="3662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en-GB"/>
              <a:t> It is also important to note that when combining permissions, if you Deny permissions</a:t>
            </a:r>
          </a:p>
          <a:p>
            <a:r>
              <a:rPr lang="en-GB"/>
              <a:t>   on a resource for any group, that if a member of that group is a member of any other </a:t>
            </a:r>
          </a:p>
          <a:p>
            <a:r>
              <a:rPr lang="en-GB"/>
              <a:t>   group, (although they may have full control permissions on a resource), he/she will</a:t>
            </a:r>
          </a:p>
          <a:p>
            <a:r>
              <a:rPr lang="en-GB"/>
              <a:t>   be automatically denied permissions, Deny overrides everything. Effective  </a:t>
            </a:r>
          </a:p>
          <a:p>
            <a:r>
              <a:rPr lang="en-GB"/>
              <a:t>   Permissions are therefore ‘Deny’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If we have files that have NTFS permissions, these permissions will only stay as they</a:t>
            </a:r>
          </a:p>
          <a:p>
            <a:r>
              <a:rPr lang="en-GB"/>
              <a:t>  are if those files don’t move.  It is important we establish exactly what is meant by </a:t>
            </a:r>
          </a:p>
          <a:p>
            <a:r>
              <a:rPr lang="en-GB"/>
              <a:t>  ‘moving’ these files:</a:t>
            </a:r>
          </a:p>
          <a:p>
            <a:endParaRPr lang="en-GB"/>
          </a:p>
          <a:p>
            <a:pPr>
              <a:buFontTx/>
              <a:buChar char="-"/>
            </a:pPr>
            <a:r>
              <a:rPr lang="en-GB"/>
              <a:t> If we move files from one Volume to another Volume, then the files actually move.</a:t>
            </a:r>
          </a:p>
          <a:p>
            <a:pPr>
              <a:buFontTx/>
              <a:buChar char="-"/>
            </a:pPr>
            <a:r>
              <a:rPr lang="en-GB"/>
              <a:t> However if we move files and folders to another destination on the same volume, the</a:t>
            </a:r>
          </a:p>
          <a:p>
            <a:r>
              <a:rPr lang="en-GB"/>
              <a:t>  computer does not actually move them, it simply changes the pointer to the file. </a:t>
            </a:r>
          </a:p>
        </p:txBody>
      </p:sp>
      <p:sp>
        <p:nvSpPr>
          <p:cNvPr id="45062" name="Rectangle 6"/>
          <p:cNvSpPr>
            <a:spLocks noChangeArrowheads="1"/>
          </p:cNvSpPr>
          <p:nvPr/>
        </p:nvSpPr>
        <p:spPr bwMode="auto">
          <a:xfrm>
            <a:off x="0" y="5013325"/>
            <a:ext cx="9144000" cy="1739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en-GB"/>
              <a:t> When we </a:t>
            </a:r>
            <a:r>
              <a:rPr lang="en-GB" b="1"/>
              <a:t>move</a:t>
            </a:r>
            <a:r>
              <a:rPr lang="en-GB"/>
              <a:t> files or folders, they will inherit the permissions from wherever they are</a:t>
            </a:r>
          </a:p>
          <a:p>
            <a:r>
              <a:rPr lang="en-GB"/>
              <a:t>  now situated.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Therefore if we move files or folders within the same volume, permissions are </a:t>
            </a:r>
          </a:p>
          <a:p>
            <a:r>
              <a:rPr lang="en-GB" b="1"/>
              <a:t>   retained.  </a:t>
            </a:r>
            <a:r>
              <a:rPr lang="en-GB"/>
              <a:t>If we </a:t>
            </a:r>
            <a:r>
              <a:rPr lang="en-GB" b="1"/>
              <a:t>copy</a:t>
            </a:r>
            <a:r>
              <a:rPr lang="en-GB"/>
              <a:t> files/folders they will </a:t>
            </a:r>
            <a:r>
              <a:rPr lang="en-GB" b="1"/>
              <a:t>always inherit</a:t>
            </a:r>
            <a:r>
              <a:rPr lang="en-GB"/>
              <a:t> the permissions of </a:t>
            </a:r>
          </a:p>
          <a:p>
            <a:r>
              <a:rPr lang="en-GB"/>
              <a:t>   </a:t>
            </a:r>
            <a:r>
              <a:rPr lang="en-GB" i="1"/>
              <a:t>where they are placed to.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s01_1">
  <a:themeElements>
    <a:clrScheme name="ms01_1 1">
      <a:dk1>
        <a:srgbClr val="1D528D"/>
      </a:dk1>
      <a:lt1>
        <a:srgbClr val="FFFFFF"/>
      </a:lt1>
      <a:dk2>
        <a:srgbClr val="000000"/>
      </a:dk2>
      <a:lt2>
        <a:srgbClr val="B2B2B2"/>
      </a:lt2>
      <a:accent1>
        <a:srgbClr val="2D6BC7"/>
      </a:accent1>
      <a:accent2>
        <a:srgbClr val="FF9900"/>
      </a:accent2>
      <a:accent3>
        <a:srgbClr val="FFFFFF"/>
      </a:accent3>
      <a:accent4>
        <a:srgbClr val="174578"/>
      </a:accent4>
      <a:accent5>
        <a:srgbClr val="ADBAE0"/>
      </a:accent5>
      <a:accent6>
        <a:srgbClr val="E78A00"/>
      </a:accent6>
      <a:hlink>
        <a:srgbClr val="9999FF"/>
      </a:hlink>
      <a:folHlink>
        <a:srgbClr val="969696"/>
      </a:folHlink>
    </a:clrScheme>
    <a:fontScheme name="ms01_1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s01_1 1">
        <a:dk1>
          <a:srgbClr val="1D528D"/>
        </a:dk1>
        <a:lt1>
          <a:srgbClr val="FFFFFF"/>
        </a:lt1>
        <a:dk2>
          <a:srgbClr val="000000"/>
        </a:dk2>
        <a:lt2>
          <a:srgbClr val="B2B2B2"/>
        </a:lt2>
        <a:accent1>
          <a:srgbClr val="2D6BC7"/>
        </a:accent1>
        <a:accent2>
          <a:srgbClr val="FF9900"/>
        </a:accent2>
        <a:accent3>
          <a:srgbClr val="FFFFFF"/>
        </a:accent3>
        <a:accent4>
          <a:srgbClr val="174578"/>
        </a:accent4>
        <a:accent5>
          <a:srgbClr val="ADBAE0"/>
        </a:accent5>
        <a:accent6>
          <a:srgbClr val="E78A00"/>
        </a:accent6>
        <a:hlink>
          <a:srgbClr val="9999FF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s01_1 2">
        <a:dk1>
          <a:srgbClr val="808080"/>
        </a:dk1>
        <a:lt1>
          <a:srgbClr val="FFFFFF"/>
        </a:lt1>
        <a:dk2>
          <a:srgbClr val="000000"/>
        </a:dk2>
        <a:lt2>
          <a:srgbClr val="B2B2B2"/>
        </a:lt2>
        <a:accent1>
          <a:srgbClr val="058089"/>
        </a:accent1>
        <a:accent2>
          <a:srgbClr val="66BE0E"/>
        </a:accent2>
        <a:accent3>
          <a:srgbClr val="FFFFFF"/>
        </a:accent3>
        <a:accent4>
          <a:srgbClr val="6C6C6C"/>
        </a:accent4>
        <a:accent5>
          <a:srgbClr val="AAC0C4"/>
        </a:accent5>
        <a:accent6>
          <a:srgbClr val="5CAC0C"/>
        </a:accent6>
        <a:hlink>
          <a:srgbClr val="2CA9D0"/>
        </a:hlink>
        <a:folHlink>
          <a:srgbClr val="4841D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s01_1 3">
        <a:dk1>
          <a:srgbClr val="1D528D"/>
        </a:dk1>
        <a:lt1>
          <a:srgbClr val="FFFFFF"/>
        </a:lt1>
        <a:dk2>
          <a:srgbClr val="000000"/>
        </a:dk2>
        <a:lt2>
          <a:srgbClr val="CACACA"/>
        </a:lt2>
        <a:accent1>
          <a:srgbClr val="0099CC"/>
        </a:accent1>
        <a:accent2>
          <a:srgbClr val="8BC84E"/>
        </a:accent2>
        <a:accent3>
          <a:srgbClr val="FFFFFF"/>
        </a:accent3>
        <a:accent4>
          <a:srgbClr val="174578"/>
        </a:accent4>
        <a:accent5>
          <a:srgbClr val="AACAE2"/>
        </a:accent5>
        <a:accent6>
          <a:srgbClr val="7DB546"/>
        </a:accent6>
        <a:hlink>
          <a:srgbClr val="6E81E0"/>
        </a:hlink>
        <a:folHlink>
          <a:srgbClr val="0099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2010</TotalTime>
  <Words>3454</Words>
  <Application>Microsoft Office PowerPoint</Application>
  <PresentationFormat>On-screen Show (4:3)</PresentationFormat>
  <Paragraphs>472</Paragraphs>
  <Slides>25</Slides>
  <Notes>25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7" baseType="lpstr">
      <vt:lpstr>ms01_1</vt:lpstr>
      <vt:lpstr>Image</vt:lpstr>
      <vt:lpstr>Facilitating User/Resource Security through Group &amp; Permissions Management.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Slide 24</vt:lpstr>
      <vt:lpstr>Slide 25</vt:lpstr>
    </vt:vector>
  </TitlesOfParts>
  <Company>Swansea Institute of Higher Education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bus-lc</dc:creator>
  <cp:lastModifiedBy>Cobley, Lee</cp:lastModifiedBy>
  <cp:revision>363</cp:revision>
  <dcterms:created xsi:type="dcterms:W3CDTF">2006-10-23T08:39:00Z</dcterms:created>
  <dcterms:modified xsi:type="dcterms:W3CDTF">2009-10-22T13:26:39Z</dcterms:modified>
</cp:coreProperties>
</file>