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8" r:id="rId4"/>
    <p:sldId id="260" r:id="rId5"/>
    <p:sldId id="261" r:id="rId6"/>
    <p:sldId id="262" r:id="rId7"/>
    <p:sldId id="259"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428" autoAdjust="0"/>
    <p:restoredTop sz="94660"/>
  </p:normalViewPr>
  <p:slideViewPr>
    <p:cSldViewPr snapToGrid="0">
      <p:cViewPr varScale="1">
        <p:scale>
          <a:sx n="82" d="100"/>
          <a:sy n="82" d="100"/>
        </p:scale>
        <p:origin x="47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47A3549C-9969-454E-96D1-4FE7D0CF6D61}" type="datetimeFigureOut">
              <a:rPr lang="en-GB" smtClean="0"/>
              <a:t>11/02/2023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A0A0CF-9F41-4CFB-8874-E17EF8138A33}" type="slidenum">
              <a:rPr lang="en-GB" smtClean="0"/>
              <a:t>‹#›</a:t>
            </a:fld>
            <a:endParaRPr lang="en-GB"/>
          </a:p>
        </p:txBody>
      </p:sp>
    </p:spTree>
    <p:extLst>
      <p:ext uri="{BB962C8B-B14F-4D97-AF65-F5344CB8AC3E}">
        <p14:creationId xmlns:p14="http://schemas.microsoft.com/office/powerpoint/2010/main" val="190333999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7A3549C-9969-454E-96D1-4FE7D0CF6D61}" type="datetimeFigureOut">
              <a:rPr lang="en-GB" smtClean="0"/>
              <a:t>11/02/2023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A0A0CF-9F41-4CFB-8874-E17EF8138A33}" type="slidenum">
              <a:rPr lang="en-GB" smtClean="0"/>
              <a:t>‹#›</a:t>
            </a:fld>
            <a:endParaRPr lang="en-GB"/>
          </a:p>
        </p:txBody>
      </p:sp>
    </p:spTree>
    <p:extLst>
      <p:ext uri="{BB962C8B-B14F-4D97-AF65-F5344CB8AC3E}">
        <p14:creationId xmlns:p14="http://schemas.microsoft.com/office/powerpoint/2010/main" val="2948407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47A3549C-9969-454E-96D1-4FE7D0CF6D61}" type="datetimeFigureOut">
              <a:rPr lang="en-GB" smtClean="0"/>
              <a:t>11/02/2023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A0A0CF-9F41-4CFB-8874-E17EF8138A33}" type="slidenum">
              <a:rPr lang="en-GB" smtClean="0"/>
              <a:t>‹#›</a:t>
            </a:fld>
            <a:endParaRPr lang="en-GB"/>
          </a:p>
        </p:txBody>
      </p:sp>
    </p:spTree>
    <p:extLst>
      <p:ext uri="{BB962C8B-B14F-4D97-AF65-F5344CB8AC3E}">
        <p14:creationId xmlns:p14="http://schemas.microsoft.com/office/powerpoint/2010/main" val="415512597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47A3549C-9969-454E-96D1-4FE7D0CF6D61}" type="datetimeFigureOut">
              <a:rPr lang="en-GB" smtClean="0"/>
              <a:t>11/02/2023</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3FA0A0CF-9F41-4CFB-8874-E17EF8138A33}" type="slidenum">
              <a:rPr lang="en-GB" smtClean="0"/>
              <a:t>‹#›</a:t>
            </a:fld>
            <a:endParaRPr lang="en-GB"/>
          </a:p>
        </p:txBody>
      </p:sp>
    </p:spTree>
    <p:extLst>
      <p:ext uri="{BB962C8B-B14F-4D97-AF65-F5344CB8AC3E}">
        <p14:creationId xmlns:p14="http://schemas.microsoft.com/office/powerpoint/2010/main" val="4267306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7A3549C-9969-454E-96D1-4FE7D0CF6D61}" type="datetimeFigureOut">
              <a:rPr lang="en-GB" smtClean="0"/>
              <a:t>11/02/2023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A0A0CF-9F41-4CFB-8874-E17EF8138A33}"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348869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A3549C-9969-454E-96D1-4FE7D0CF6D61}" type="datetimeFigureOut">
              <a:rPr lang="en-GB" smtClean="0"/>
              <a:t>11/02/2023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A0A0CF-9F41-4CFB-8874-E17EF8138A33}" type="slidenum">
              <a:rPr lang="en-GB" smtClean="0"/>
              <a:t>‹#›</a:t>
            </a:fld>
            <a:endParaRPr lang="en-GB"/>
          </a:p>
        </p:txBody>
      </p:sp>
    </p:spTree>
    <p:extLst>
      <p:ext uri="{BB962C8B-B14F-4D97-AF65-F5344CB8AC3E}">
        <p14:creationId xmlns:p14="http://schemas.microsoft.com/office/powerpoint/2010/main" val="12976094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A3549C-9969-454E-96D1-4FE7D0CF6D61}" type="datetimeFigureOut">
              <a:rPr lang="en-GB" smtClean="0"/>
              <a:t>11/02/2023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FA0A0CF-9F41-4CFB-8874-E17EF8138A33}" type="slidenum">
              <a:rPr lang="en-GB" smtClean="0"/>
              <a:t>‹#›</a:t>
            </a:fld>
            <a:endParaRPr lang="en-GB"/>
          </a:p>
        </p:txBody>
      </p:sp>
    </p:spTree>
    <p:extLst>
      <p:ext uri="{BB962C8B-B14F-4D97-AF65-F5344CB8AC3E}">
        <p14:creationId xmlns:p14="http://schemas.microsoft.com/office/powerpoint/2010/main" val="3410031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47A3549C-9969-454E-96D1-4FE7D0CF6D61}" type="datetimeFigureOut">
              <a:rPr lang="en-GB" smtClean="0"/>
              <a:t>11/02/2023</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3FA0A0CF-9F41-4CFB-8874-E17EF8138A33}" type="slidenum">
              <a:rPr lang="en-GB" smtClean="0"/>
              <a:t>‹#›</a:t>
            </a:fld>
            <a:endParaRPr lang="en-GB"/>
          </a:p>
        </p:txBody>
      </p:sp>
    </p:spTree>
    <p:extLst>
      <p:ext uri="{BB962C8B-B14F-4D97-AF65-F5344CB8AC3E}">
        <p14:creationId xmlns:p14="http://schemas.microsoft.com/office/powerpoint/2010/main" val="2022273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47A3549C-9969-454E-96D1-4FE7D0CF6D61}" type="datetimeFigureOut">
              <a:rPr lang="en-GB" smtClean="0"/>
              <a:t>11/02/2023</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3FA0A0CF-9F41-4CFB-8874-E17EF8138A33}" type="slidenum">
              <a:rPr lang="en-GB" smtClean="0"/>
              <a:t>‹#›</a:t>
            </a:fld>
            <a:endParaRPr lang="en-GB"/>
          </a:p>
        </p:txBody>
      </p:sp>
    </p:spTree>
    <p:extLst>
      <p:ext uri="{BB962C8B-B14F-4D97-AF65-F5344CB8AC3E}">
        <p14:creationId xmlns:p14="http://schemas.microsoft.com/office/powerpoint/2010/main" val="20787917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3549C-9969-454E-96D1-4FE7D0CF6D61}" type="datetimeFigureOut">
              <a:rPr lang="en-GB" smtClean="0"/>
              <a:t>11/02/2023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A0A0CF-9F41-4CFB-8874-E17EF8138A33}" type="slidenum">
              <a:rPr lang="en-GB" smtClean="0"/>
              <a:t>‹#›</a:t>
            </a:fld>
            <a:endParaRPr lang="en-GB"/>
          </a:p>
        </p:txBody>
      </p:sp>
    </p:spTree>
    <p:extLst>
      <p:ext uri="{BB962C8B-B14F-4D97-AF65-F5344CB8AC3E}">
        <p14:creationId xmlns:p14="http://schemas.microsoft.com/office/powerpoint/2010/main" val="2360818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3549C-9969-454E-96D1-4FE7D0CF6D61}" type="datetimeFigureOut">
              <a:rPr lang="en-GB" smtClean="0"/>
              <a:t>11/02/2023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A0A0CF-9F41-4CFB-8874-E17EF8138A33}" type="slidenum">
              <a:rPr lang="en-GB" smtClean="0"/>
              <a:t>‹#›</a:t>
            </a:fld>
            <a:endParaRPr lang="en-GB"/>
          </a:p>
        </p:txBody>
      </p:sp>
    </p:spTree>
    <p:extLst>
      <p:ext uri="{BB962C8B-B14F-4D97-AF65-F5344CB8AC3E}">
        <p14:creationId xmlns:p14="http://schemas.microsoft.com/office/powerpoint/2010/main" val="2428018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47A3549C-9969-454E-96D1-4FE7D0CF6D61}" type="datetimeFigureOut">
              <a:rPr lang="en-GB" smtClean="0"/>
              <a:t>11/02/2023</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3FA0A0CF-9F41-4CFB-8874-E17EF8138A33}" type="slidenum">
              <a:rPr lang="en-GB" smtClean="0"/>
              <a:t>‹#›</a:t>
            </a:fld>
            <a:endParaRPr lang="en-GB"/>
          </a:p>
        </p:txBody>
      </p:sp>
    </p:spTree>
    <p:extLst>
      <p:ext uri="{BB962C8B-B14F-4D97-AF65-F5344CB8AC3E}">
        <p14:creationId xmlns:p14="http://schemas.microsoft.com/office/powerpoint/2010/main" val="309463782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52F8A-C324-3CE1-A231-50BF0AD706E9}"/>
              </a:ext>
            </a:extLst>
          </p:cNvPr>
          <p:cNvSpPr>
            <a:spLocks noGrp="1"/>
          </p:cNvSpPr>
          <p:nvPr>
            <p:ph type="ctrTitle"/>
          </p:nvPr>
        </p:nvSpPr>
        <p:spPr>
          <a:xfrm>
            <a:off x="1658516" y="2907872"/>
            <a:ext cx="8874967" cy="1042256"/>
          </a:xfrm>
        </p:spPr>
        <p:txBody>
          <a:bodyPr>
            <a:normAutofit fontScale="90000"/>
          </a:bodyPr>
          <a:lstStyle/>
          <a:p>
            <a:pPr marL="540385" marR="540385">
              <a:lnSpc>
                <a:spcPct val="150000"/>
              </a:lnSpc>
              <a:spcBef>
                <a:spcPts val="150"/>
              </a:spcBef>
              <a:spcAft>
                <a:spcPts val="150"/>
              </a:spcAft>
              <a:tabLst>
                <a:tab pos="1610995" algn="l"/>
                <a:tab pos="2865755" algn="ctr"/>
              </a:tabLst>
            </a:pPr>
            <a:br>
              <a:rPr lang="en-GB" sz="1800" b="1" dirty="0">
                <a:effectLst/>
                <a:latin typeface="Arial" panose="020B0604020202020204" pitchFamily="34" charset="0"/>
                <a:ea typeface="Arial" panose="020B0604020202020204" pitchFamily="34" charset="0"/>
                <a:cs typeface="Times New Roman" panose="02020603050405020304" pitchFamily="18" charset="0"/>
              </a:rPr>
            </a:br>
            <a:br>
              <a:rPr lang="en-GB" sz="1800" b="1" dirty="0">
                <a:effectLst/>
                <a:latin typeface="Arial" panose="020B0604020202020204" pitchFamily="34" charset="0"/>
                <a:ea typeface="Arial" panose="020B0604020202020204" pitchFamily="34" charset="0"/>
                <a:cs typeface="Times New Roman" panose="02020603050405020304" pitchFamily="18" charset="0"/>
              </a:rPr>
            </a:br>
            <a:r>
              <a:rPr lang="en-GB" sz="1800" b="1" dirty="0">
                <a:effectLst/>
                <a:latin typeface="Arial" panose="020B0604020202020204" pitchFamily="34" charset="0"/>
                <a:ea typeface="Arial" panose="020B0604020202020204" pitchFamily="34" charset="0"/>
                <a:cs typeface="Times New Roman" panose="02020603050405020304" pitchFamily="18" charset="0"/>
              </a:rPr>
              <a:t>Psychology in health and social care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Subtitle 2">
            <a:extLst>
              <a:ext uri="{FF2B5EF4-FFF2-40B4-BE49-F238E27FC236}">
                <a16:creationId xmlns:a16="http://schemas.microsoft.com/office/drawing/2014/main" id="{D25724EB-09CB-A426-95E5-77A8AA860615}"/>
              </a:ext>
            </a:extLst>
          </p:cNvPr>
          <p:cNvSpPr>
            <a:spLocks noGrp="1"/>
          </p:cNvSpPr>
          <p:nvPr>
            <p:ph type="subTitle" idx="1"/>
          </p:nvPr>
        </p:nvSpPr>
        <p:spPr/>
        <p:txBody>
          <a:bodyPr>
            <a:normAutofit lnSpcReduction="10000"/>
          </a:bodyPr>
          <a:lstStyle/>
          <a:p>
            <a:r>
              <a:rPr lang="en-GB" sz="2000" b="1" dirty="0">
                <a:effectLst/>
                <a:latin typeface="Abadi" panose="020B0604020104020204" pitchFamily="34" charset="0"/>
                <a:ea typeface="Arial" panose="020B0604020202020204" pitchFamily="34" charset="0"/>
                <a:cs typeface="Times New Roman" panose="02020603050405020304" pitchFamily="18" charset="0"/>
              </a:rPr>
              <a:t>Student name- Sheeraz Begum</a:t>
            </a:r>
            <a:br>
              <a:rPr lang="en-GB" sz="2000" dirty="0">
                <a:effectLst/>
                <a:latin typeface="Abadi" panose="020B0604020104020204" pitchFamily="34" charset="0"/>
                <a:ea typeface="Calibri" panose="020F0502020204030204" pitchFamily="34" charset="0"/>
                <a:cs typeface="Times New Roman" panose="02020603050405020304" pitchFamily="18" charset="0"/>
              </a:rPr>
            </a:br>
            <a:r>
              <a:rPr lang="en-GB" sz="2000" b="1" dirty="0">
                <a:effectLst/>
                <a:latin typeface="Abadi" panose="020B0604020104020204" pitchFamily="34" charset="0"/>
                <a:ea typeface="Arial" panose="020B0604020202020204" pitchFamily="34" charset="0"/>
                <a:cs typeface="Times New Roman" panose="02020603050405020304" pitchFamily="18" charset="0"/>
              </a:rPr>
              <a:t>Student number- 2133166</a:t>
            </a:r>
            <a:br>
              <a:rPr lang="en-GB" sz="2000" dirty="0">
                <a:effectLst/>
                <a:latin typeface="Abadi" panose="020B0604020104020204" pitchFamily="34" charset="0"/>
                <a:ea typeface="Calibri" panose="020F0502020204030204" pitchFamily="34" charset="0"/>
                <a:cs typeface="Times New Roman" panose="02020603050405020304" pitchFamily="18" charset="0"/>
              </a:rPr>
            </a:br>
            <a:r>
              <a:rPr lang="en-GB" sz="2000" b="1" dirty="0">
                <a:effectLst/>
                <a:latin typeface="Abadi" panose="020B0604020104020204" pitchFamily="34" charset="0"/>
                <a:ea typeface="Arial" panose="020B0604020202020204" pitchFamily="34" charset="0"/>
                <a:cs typeface="Times New Roman" panose="02020603050405020304" pitchFamily="18" charset="0"/>
              </a:rPr>
              <a:t>Module code- LCHS4006</a:t>
            </a:r>
            <a:br>
              <a:rPr lang="en-GB" sz="2000" dirty="0">
                <a:effectLst/>
                <a:latin typeface="Abadi" panose="020B0604020104020204" pitchFamily="34" charset="0"/>
                <a:ea typeface="Calibri" panose="020F0502020204030204" pitchFamily="34" charset="0"/>
                <a:cs typeface="Times New Roman" panose="02020603050405020304" pitchFamily="18" charset="0"/>
              </a:rPr>
            </a:br>
            <a:r>
              <a:rPr lang="en-GB" sz="2000" b="1" dirty="0">
                <a:effectLst/>
                <a:latin typeface="Abadi" panose="020B0604020104020204" pitchFamily="34" charset="0"/>
                <a:ea typeface="Arial" panose="020B0604020202020204" pitchFamily="34" charset="0"/>
                <a:cs typeface="Times New Roman" panose="02020603050405020304" pitchFamily="18" charset="0"/>
              </a:rPr>
              <a:t>Lecturer name- Joanne Davies</a:t>
            </a:r>
            <a:endParaRPr lang="en-GB" dirty="0">
              <a:latin typeface="Abadi" panose="020B0604020104020204" pitchFamily="34" charset="0"/>
            </a:endParaRPr>
          </a:p>
        </p:txBody>
      </p:sp>
    </p:spTree>
    <p:extLst>
      <p:ext uri="{BB962C8B-B14F-4D97-AF65-F5344CB8AC3E}">
        <p14:creationId xmlns:p14="http://schemas.microsoft.com/office/powerpoint/2010/main" val="29775016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ECB134-9F4D-AF04-2CCB-C2F12CF54BE9}"/>
              </a:ext>
            </a:extLst>
          </p:cNvPr>
          <p:cNvSpPr>
            <a:spLocks noGrp="1"/>
          </p:cNvSpPr>
          <p:nvPr>
            <p:ph idx="1"/>
          </p:nvPr>
        </p:nvSpPr>
        <p:spPr>
          <a:xfrm>
            <a:off x="838200" y="1690688"/>
            <a:ext cx="10515600" cy="4486275"/>
          </a:xfrm>
        </p:spPr>
        <p:txBody>
          <a:bodyPr/>
          <a:lstStyle/>
          <a:p>
            <a:pPr algn="ctr" fontAlgn="base"/>
            <a:r>
              <a:rPr lang="en-GB" sz="2000" b="0" i="0" dirty="0">
                <a:effectLst/>
                <a:latin typeface="+mj-lt"/>
              </a:rPr>
              <a:t>One of the most important researchers in the field of developmental psychology during the 20th century was Piaget (1896-1980). </a:t>
            </a:r>
          </a:p>
          <a:p>
            <a:pPr algn="ctr" fontAlgn="base"/>
            <a:r>
              <a:rPr lang="en-GB" sz="2000" b="0" i="0" dirty="0">
                <a:effectLst/>
                <a:latin typeface="+mj-lt"/>
              </a:rPr>
              <a:t>He was primarily concerned with the biological factors that affect "how we come to know." </a:t>
            </a:r>
          </a:p>
          <a:p>
            <a:pPr algn="ctr" fontAlgn="base"/>
            <a:r>
              <a:rPr lang="en-GB" sz="2000" b="0" i="0" dirty="0">
                <a:effectLst/>
                <a:latin typeface="+mj-lt"/>
              </a:rPr>
              <a:t>He thought that our capacity for "abstract symbolic reasoning" is what sets humans apart from </a:t>
            </a:r>
          </a:p>
          <a:p>
            <a:pPr marL="0" indent="0" algn="ctr" fontAlgn="base">
              <a:buNone/>
            </a:pPr>
            <a:r>
              <a:rPr lang="en-GB" sz="2000" b="0" i="0" dirty="0">
                <a:effectLst/>
                <a:latin typeface="+mj-lt"/>
              </a:rPr>
              <a:t>other animals</a:t>
            </a:r>
            <a:r>
              <a:rPr lang="en-GB" b="0" i="0" dirty="0">
                <a:effectLst/>
                <a:latin typeface="+mj-lt"/>
              </a:rPr>
              <a:t>.</a:t>
            </a:r>
          </a:p>
          <a:p>
            <a:endParaRPr lang="en-GB" dirty="0"/>
          </a:p>
        </p:txBody>
      </p:sp>
    </p:spTree>
    <p:extLst>
      <p:ext uri="{BB962C8B-B14F-4D97-AF65-F5344CB8AC3E}">
        <p14:creationId xmlns:p14="http://schemas.microsoft.com/office/powerpoint/2010/main" val="1337039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3B45D-43BC-70A3-E143-F7949A28E9D7}"/>
              </a:ext>
            </a:extLst>
          </p:cNvPr>
          <p:cNvSpPr>
            <a:spLocks noGrp="1"/>
          </p:cNvSpPr>
          <p:nvPr>
            <p:ph type="title"/>
          </p:nvPr>
        </p:nvSpPr>
        <p:spPr>
          <a:xfrm>
            <a:off x="2848131" y="464695"/>
            <a:ext cx="6625653" cy="1064302"/>
          </a:xfrm>
        </p:spPr>
        <p:txBody>
          <a:bodyPr>
            <a:normAutofit fontScale="90000"/>
          </a:bodyPr>
          <a:lstStyle/>
          <a:p>
            <a:pPr algn="ctr"/>
            <a:r>
              <a:rPr lang="en-GB" sz="3600" b="1" dirty="0"/>
              <a:t>Sensorimotor Development</a:t>
            </a:r>
          </a:p>
        </p:txBody>
      </p:sp>
      <p:sp>
        <p:nvSpPr>
          <p:cNvPr id="3" name="Content Placeholder 2">
            <a:extLst>
              <a:ext uri="{FF2B5EF4-FFF2-40B4-BE49-F238E27FC236}">
                <a16:creationId xmlns:a16="http://schemas.microsoft.com/office/drawing/2014/main" id="{121A918C-8DC1-9D5E-F430-009E5651291D}"/>
              </a:ext>
            </a:extLst>
          </p:cNvPr>
          <p:cNvSpPr>
            <a:spLocks noGrp="1"/>
          </p:cNvSpPr>
          <p:nvPr>
            <p:ph idx="1"/>
          </p:nvPr>
        </p:nvSpPr>
        <p:spPr>
          <a:xfrm>
            <a:off x="839449" y="1783830"/>
            <a:ext cx="10514351" cy="4423113"/>
          </a:xfrm>
        </p:spPr>
        <p:txBody>
          <a:bodyPr>
            <a:normAutofit/>
          </a:bodyPr>
          <a:lstStyle/>
          <a:p>
            <a:pPr marL="0" indent="0" algn="ctr">
              <a:buNone/>
            </a:pPr>
            <a:endParaRPr lang="en-GB" sz="2000" dirty="0"/>
          </a:p>
          <a:p>
            <a:pPr marL="0" indent="0" algn="ctr">
              <a:buNone/>
            </a:pPr>
            <a:r>
              <a:rPr lang="en-GB" sz="2000" dirty="0"/>
              <a:t>Sensorimotor development is the first stage of a child's growth and development. Children have a basic structure for organising and adapting to their environment, and their behaviour is circular.  They also develop an elementary understanding of their surroundings. It is the stage at which children learn to speak, which benefits their social and intellectual development. This stage is the manifestation of thought or intelligence as seen in the child's actions. The schema of a child is simple and limited to what the child can explore with his or her body and senses. This Sensorimotor stage lasts from the time a child is born until he or she is about two years old.</a:t>
            </a:r>
          </a:p>
        </p:txBody>
      </p:sp>
    </p:spTree>
    <p:extLst>
      <p:ext uri="{BB962C8B-B14F-4D97-AF65-F5344CB8AC3E}">
        <p14:creationId xmlns:p14="http://schemas.microsoft.com/office/powerpoint/2010/main" val="861057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E7B8E-3DD4-4A41-6065-1E6E90BDFDAE}"/>
              </a:ext>
            </a:extLst>
          </p:cNvPr>
          <p:cNvSpPr>
            <a:spLocks noGrp="1"/>
          </p:cNvSpPr>
          <p:nvPr>
            <p:ph type="title"/>
          </p:nvPr>
        </p:nvSpPr>
        <p:spPr>
          <a:xfrm>
            <a:off x="838200" y="792480"/>
            <a:ext cx="10515600" cy="898208"/>
          </a:xfrm>
        </p:spPr>
        <p:txBody>
          <a:bodyPr>
            <a:normAutofit/>
          </a:bodyPr>
          <a:lstStyle/>
          <a:p>
            <a:pPr algn="ctr"/>
            <a:r>
              <a:rPr lang="en-GB" sz="3600" b="1" dirty="0"/>
              <a:t>Equilibrium</a:t>
            </a:r>
          </a:p>
        </p:txBody>
      </p:sp>
      <p:sp>
        <p:nvSpPr>
          <p:cNvPr id="3" name="Content Placeholder 2">
            <a:extLst>
              <a:ext uri="{FF2B5EF4-FFF2-40B4-BE49-F238E27FC236}">
                <a16:creationId xmlns:a16="http://schemas.microsoft.com/office/drawing/2014/main" id="{7EBB4F58-9096-6E79-14D4-F038158F35BB}"/>
              </a:ext>
            </a:extLst>
          </p:cNvPr>
          <p:cNvSpPr>
            <a:spLocks noGrp="1"/>
          </p:cNvSpPr>
          <p:nvPr>
            <p:ph idx="1"/>
          </p:nvPr>
        </p:nvSpPr>
        <p:spPr>
          <a:xfrm>
            <a:off x="838200" y="2174239"/>
            <a:ext cx="10515600" cy="4002723"/>
          </a:xfrm>
        </p:spPr>
        <p:txBody>
          <a:bodyPr>
            <a:normAutofit/>
          </a:bodyPr>
          <a:lstStyle/>
          <a:p>
            <a:pPr marL="0" indent="0" algn="ctr">
              <a:buNone/>
            </a:pPr>
            <a:r>
              <a:rPr lang="en-GB" sz="2800" dirty="0"/>
              <a:t>Piaget used a hypothetical construct called equilibration to explain a portion of his theory of cognitive development. As the name implies, the process of equilibration requires a balance of assimilation and accommodation. Piaget is referring to a psychological equilibrium state rather than a physical equilibrium state. Piaget defined equilibration as an active and dynamic process. It is a self-regulation process and a representation of an equilibrated "system" in which a transformation in one direction is offset by a transformation in the opposite direction.</a:t>
            </a:r>
          </a:p>
        </p:txBody>
      </p:sp>
    </p:spTree>
    <p:extLst>
      <p:ext uri="{BB962C8B-B14F-4D97-AF65-F5344CB8AC3E}">
        <p14:creationId xmlns:p14="http://schemas.microsoft.com/office/powerpoint/2010/main" val="1498518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5FFFA-9B56-2E6D-1155-E3664534AB8B}"/>
              </a:ext>
            </a:extLst>
          </p:cNvPr>
          <p:cNvSpPr>
            <a:spLocks noGrp="1"/>
          </p:cNvSpPr>
          <p:nvPr>
            <p:ph type="title"/>
          </p:nvPr>
        </p:nvSpPr>
        <p:spPr/>
        <p:txBody>
          <a:bodyPr>
            <a:normAutofit/>
          </a:bodyPr>
          <a:lstStyle/>
          <a:p>
            <a:pPr algn="ctr"/>
            <a:r>
              <a:rPr lang="en-GB" sz="3600" b="1" dirty="0"/>
              <a:t>Hide seek- play</a:t>
            </a:r>
          </a:p>
        </p:txBody>
      </p:sp>
      <p:sp>
        <p:nvSpPr>
          <p:cNvPr id="3" name="Content Placeholder 2">
            <a:extLst>
              <a:ext uri="{FF2B5EF4-FFF2-40B4-BE49-F238E27FC236}">
                <a16:creationId xmlns:a16="http://schemas.microsoft.com/office/drawing/2014/main" id="{9DFFB0E6-7380-7146-28DF-BD871503605A}"/>
              </a:ext>
            </a:extLst>
          </p:cNvPr>
          <p:cNvSpPr>
            <a:spLocks noGrp="1"/>
          </p:cNvSpPr>
          <p:nvPr>
            <p:ph idx="1"/>
          </p:nvPr>
        </p:nvSpPr>
        <p:spPr>
          <a:xfrm>
            <a:off x="609600" y="2153412"/>
            <a:ext cx="10942320" cy="3586615"/>
          </a:xfrm>
        </p:spPr>
        <p:txBody>
          <a:bodyPr>
            <a:noAutofit/>
          </a:bodyPr>
          <a:lstStyle/>
          <a:p>
            <a:pPr marL="0" indent="0" algn="ctr">
              <a:buNone/>
            </a:pPr>
            <a:r>
              <a:rPr lang="en-GB" sz="2400" dirty="0"/>
              <a:t>According to The Child Development Institute, playing Hide and Seek with young children can have life long benefits including the following:</a:t>
            </a:r>
          </a:p>
          <a:p>
            <a:pPr algn="ctr">
              <a:buFont typeface="Wingdings" panose="05000000000000000000" pitchFamily="2" charset="2"/>
              <a:buChar char="Ø"/>
            </a:pPr>
            <a:r>
              <a:rPr lang="en-GB" sz="2400" dirty="0"/>
              <a:t>Teaches the concept of object permanence- “Things can still exist even when they cannot see them”</a:t>
            </a:r>
          </a:p>
          <a:p>
            <a:pPr algn="ctr">
              <a:buFont typeface="Wingdings" panose="05000000000000000000" pitchFamily="2" charset="2"/>
              <a:buChar char="Ø"/>
            </a:pPr>
            <a:r>
              <a:rPr lang="en-GB" sz="2400" dirty="0"/>
              <a:t>Increases imagination</a:t>
            </a:r>
          </a:p>
          <a:p>
            <a:pPr algn="ctr">
              <a:buFont typeface="Wingdings" panose="05000000000000000000" pitchFamily="2" charset="2"/>
              <a:buChar char="Ø"/>
            </a:pPr>
            <a:r>
              <a:rPr lang="en-GB" sz="2400" dirty="0"/>
              <a:t>Encourages problem solving skills</a:t>
            </a:r>
          </a:p>
          <a:p>
            <a:pPr algn="ctr">
              <a:buFont typeface="Wingdings" panose="05000000000000000000" pitchFamily="2" charset="2"/>
              <a:buChar char="Ø"/>
            </a:pPr>
            <a:r>
              <a:rPr lang="en-GB" sz="2400" dirty="0"/>
              <a:t>Conflict resolution with others</a:t>
            </a:r>
          </a:p>
          <a:p>
            <a:pPr algn="ctr">
              <a:buFont typeface="Wingdings" panose="05000000000000000000" pitchFamily="2" charset="2"/>
              <a:buChar char="Ø"/>
            </a:pPr>
            <a:r>
              <a:rPr lang="en-GB" sz="2400" dirty="0"/>
              <a:t>Numerous opportunities to bond with parent</a:t>
            </a:r>
          </a:p>
          <a:p>
            <a:pPr algn="ctr">
              <a:buFont typeface="Wingdings" panose="05000000000000000000" pitchFamily="2" charset="2"/>
              <a:buChar char="Ø"/>
            </a:pPr>
            <a:r>
              <a:rPr lang="en-GB" sz="2400" dirty="0"/>
              <a:t>Physical activity through running and jumping</a:t>
            </a:r>
            <a:br>
              <a:rPr lang="en-GB" sz="2400" dirty="0"/>
            </a:br>
            <a:endParaRPr lang="en-GB" sz="2400" dirty="0"/>
          </a:p>
        </p:txBody>
      </p:sp>
    </p:spTree>
    <p:extLst>
      <p:ext uri="{BB962C8B-B14F-4D97-AF65-F5344CB8AC3E}">
        <p14:creationId xmlns:p14="http://schemas.microsoft.com/office/powerpoint/2010/main" val="1917352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EF000-021C-907A-F696-D9289B691ACA}"/>
              </a:ext>
            </a:extLst>
          </p:cNvPr>
          <p:cNvSpPr>
            <a:spLocks noGrp="1"/>
          </p:cNvSpPr>
          <p:nvPr>
            <p:ph type="title"/>
          </p:nvPr>
        </p:nvSpPr>
        <p:spPr/>
        <p:txBody>
          <a:bodyPr>
            <a:normAutofit/>
          </a:bodyPr>
          <a:lstStyle/>
          <a:p>
            <a:pPr algn="ctr"/>
            <a:r>
              <a:rPr lang="en-GB" sz="3600" b="1" dirty="0"/>
              <a:t>Sand play- sensory play</a:t>
            </a:r>
          </a:p>
        </p:txBody>
      </p:sp>
      <p:sp>
        <p:nvSpPr>
          <p:cNvPr id="3" name="Content Placeholder 2">
            <a:extLst>
              <a:ext uri="{FF2B5EF4-FFF2-40B4-BE49-F238E27FC236}">
                <a16:creationId xmlns:a16="http://schemas.microsoft.com/office/drawing/2014/main" id="{69F3C75F-1E36-3E6B-CB6C-6B25C8152012}"/>
              </a:ext>
            </a:extLst>
          </p:cNvPr>
          <p:cNvSpPr>
            <a:spLocks noGrp="1"/>
          </p:cNvSpPr>
          <p:nvPr>
            <p:ph idx="1"/>
          </p:nvPr>
        </p:nvSpPr>
        <p:spPr>
          <a:xfrm>
            <a:off x="762000" y="2407920"/>
            <a:ext cx="10744200" cy="3703320"/>
          </a:xfrm>
        </p:spPr>
        <p:txBody>
          <a:bodyPr>
            <a:normAutofit fontScale="92500" lnSpcReduction="10000"/>
          </a:bodyPr>
          <a:lstStyle/>
          <a:p>
            <a:pPr>
              <a:buFont typeface="Wingdings" panose="05000000000000000000" pitchFamily="2" charset="2"/>
              <a:buChar char="Ø"/>
            </a:pPr>
            <a:r>
              <a:rPr lang="en-GB" sz="2400" b="0" i="0" dirty="0">
                <a:effectLst/>
                <a:latin typeface="Open Sans" panose="020B0606030504020204" pitchFamily="34" charset="0"/>
              </a:rPr>
              <a:t>Playing in the sand is terrific for developing motor skills, building hand-eye coordination, and strengthening muscles. The child exercises their fine motor skills when they learn how to properly hold a shovel in their hand, and, gross motor skills get a workout when the child attempts to lift a bucket filled with sand.</a:t>
            </a:r>
          </a:p>
          <a:p>
            <a:pPr>
              <a:buFont typeface="Wingdings" panose="05000000000000000000" pitchFamily="2" charset="2"/>
              <a:buChar char="Ø"/>
            </a:pPr>
            <a:r>
              <a:rPr lang="en-GB" sz="2400" b="0" i="0" dirty="0">
                <a:effectLst/>
                <a:latin typeface="Open Sans" panose="020B0606030504020204" pitchFamily="34" charset="0"/>
              </a:rPr>
              <a:t>Playing in the sand is an enjoyable form of independent play, but it’s also a great way for the child to interact with others. When toddlers share sand toys or dig a hole together, they’re not only practicing social skills like turn-taking and collaboration, but also using problem-solving and language skills as well. Plus, achieving a goal together provides a great sense of accomplishment they can share with friends.</a:t>
            </a:r>
          </a:p>
        </p:txBody>
      </p:sp>
    </p:spTree>
    <p:extLst>
      <p:ext uri="{BB962C8B-B14F-4D97-AF65-F5344CB8AC3E}">
        <p14:creationId xmlns:p14="http://schemas.microsoft.com/office/powerpoint/2010/main" val="26918506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91647-E512-98CA-A102-A3F611580813}"/>
              </a:ext>
            </a:extLst>
          </p:cNvPr>
          <p:cNvSpPr>
            <a:spLocks noGrp="1"/>
          </p:cNvSpPr>
          <p:nvPr>
            <p:ph type="title"/>
          </p:nvPr>
        </p:nvSpPr>
        <p:spPr/>
        <p:txBody>
          <a:bodyPr>
            <a:normAutofit/>
          </a:bodyPr>
          <a:lstStyle/>
          <a:p>
            <a:pPr algn="ctr"/>
            <a:r>
              <a:rPr lang="en-GB" sz="3200" b="1" dirty="0"/>
              <a:t>References</a:t>
            </a:r>
          </a:p>
        </p:txBody>
      </p:sp>
      <p:sp>
        <p:nvSpPr>
          <p:cNvPr id="3" name="Content Placeholder 2">
            <a:extLst>
              <a:ext uri="{FF2B5EF4-FFF2-40B4-BE49-F238E27FC236}">
                <a16:creationId xmlns:a16="http://schemas.microsoft.com/office/drawing/2014/main" id="{AA3477CA-30C3-E08E-255B-033DAA431F93}"/>
              </a:ext>
            </a:extLst>
          </p:cNvPr>
          <p:cNvSpPr>
            <a:spLocks noGrp="1"/>
          </p:cNvSpPr>
          <p:nvPr>
            <p:ph idx="1"/>
          </p:nvPr>
        </p:nvSpPr>
        <p:spPr/>
        <p:txBody>
          <a:bodyPr/>
          <a:lstStyle/>
          <a:p>
            <a:pPr>
              <a:buFont typeface="Wingdings" panose="05000000000000000000" pitchFamily="2" charset="2"/>
              <a:buChar char="§"/>
            </a:pPr>
            <a:r>
              <a:rPr lang="en-GB" b="0" i="0" dirty="0" err="1">
                <a:solidFill>
                  <a:srgbClr val="222222"/>
                </a:solidFill>
                <a:effectLst/>
              </a:rPr>
              <a:t>Huitt</a:t>
            </a:r>
            <a:r>
              <a:rPr lang="en-GB" b="0" i="0" dirty="0">
                <a:solidFill>
                  <a:srgbClr val="222222"/>
                </a:solidFill>
                <a:effectLst/>
              </a:rPr>
              <a:t>, W. and Hummel, J., 2003. Piaget's theory of cognitive development. </a:t>
            </a:r>
            <a:r>
              <a:rPr lang="en-GB" b="0" i="1" dirty="0">
                <a:solidFill>
                  <a:srgbClr val="222222"/>
                </a:solidFill>
                <a:effectLst/>
              </a:rPr>
              <a:t>Educational psychology interactive</a:t>
            </a:r>
            <a:r>
              <a:rPr lang="en-GB" b="0" i="0" dirty="0">
                <a:solidFill>
                  <a:srgbClr val="222222"/>
                </a:solidFill>
                <a:effectLst/>
              </a:rPr>
              <a:t>, </a:t>
            </a:r>
            <a:r>
              <a:rPr lang="en-GB" b="0" i="1" dirty="0">
                <a:solidFill>
                  <a:srgbClr val="222222"/>
                </a:solidFill>
                <a:effectLst/>
              </a:rPr>
              <a:t>3</a:t>
            </a:r>
            <a:r>
              <a:rPr lang="en-GB" b="0" i="0" dirty="0">
                <a:solidFill>
                  <a:srgbClr val="222222"/>
                </a:solidFill>
                <a:effectLst/>
              </a:rPr>
              <a:t>(2).</a:t>
            </a:r>
          </a:p>
          <a:p>
            <a:pPr>
              <a:buFont typeface="Wingdings" panose="05000000000000000000" pitchFamily="2" charset="2"/>
              <a:buChar char="§"/>
            </a:pPr>
            <a:r>
              <a:rPr lang="en-GB" b="0" i="0" dirty="0" err="1">
                <a:solidFill>
                  <a:srgbClr val="222222"/>
                </a:solidFill>
                <a:effectLst/>
              </a:rPr>
              <a:t>Lefa</a:t>
            </a:r>
            <a:r>
              <a:rPr lang="en-GB" b="0" i="0" dirty="0">
                <a:solidFill>
                  <a:srgbClr val="222222"/>
                </a:solidFill>
                <a:effectLst/>
              </a:rPr>
              <a:t>, B., 2014. The Piaget theory of cognitive development: an educational implications. </a:t>
            </a:r>
            <a:r>
              <a:rPr lang="en-GB" b="0" i="1" dirty="0">
                <a:solidFill>
                  <a:srgbClr val="222222"/>
                </a:solidFill>
                <a:effectLst/>
              </a:rPr>
              <a:t>Educational psychology</a:t>
            </a:r>
            <a:r>
              <a:rPr lang="en-GB" b="0" i="0" dirty="0">
                <a:solidFill>
                  <a:srgbClr val="222222"/>
                </a:solidFill>
                <a:effectLst/>
              </a:rPr>
              <a:t>, </a:t>
            </a:r>
            <a:r>
              <a:rPr lang="en-GB" b="0" i="1" dirty="0">
                <a:solidFill>
                  <a:srgbClr val="222222"/>
                </a:solidFill>
                <a:effectLst/>
              </a:rPr>
              <a:t>1</a:t>
            </a:r>
            <a:r>
              <a:rPr lang="en-GB" b="0" i="0" dirty="0">
                <a:solidFill>
                  <a:srgbClr val="222222"/>
                </a:solidFill>
                <a:effectLst/>
              </a:rPr>
              <a:t>(1), pp.1-8.</a:t>
            </a:r>
          </a:p>
          <a:p>
            <a:pPr>
              <a:buFont typeface="Wingdings" panose="05000000000000000000" pitchFamily="2" charset="2"/>
              <a:buChar char="§"/>
            </a:pPr>
            <a:r>
              <a:rPr lang="en-GB" b="0" i="0" dirty="0" err="1">
                <a:solidFill>
                  <a:srgbClr val="222222"/>
                </a:solidFill>
                <a:effectLst/>
              </a:rPr>
              <a:t>Bormanaki</a:t>
            </a:r>
            <a:r>
              <a:rPr lang="en-GB" b="0" i="0" dirty="0">
                <a:solidFill>
                  <a:srgbClr val="222222"/>
                </a:solidFill>
                <a:effectLst/>
              </a:rPr>
              <a:t>, H.B. and </a:t>
            </a:r>
            <a:r>
              <a:rPr lang="en-GB" b="0" i="0" dirty="0" err="1">
                <a:solidFill>
                  <a:srgbClr val="222222"/>
                </a:solidFill>
                <a:effectLst/>
              </a:rPr>
              <a:t>Khoshhal</a:t>
            </a:r>
            <a:r>
              <a:rPr lang="en-GB" b="0" i="0" dirty="0">
                <a:solidFill>
                  <a:srgbClr val="222222"/>
                </a:solidFill>
                <a:effectLst/>
              </a:rPr>
              <a:t>, Y., 2017. The role of equilibration in Piaget’s theory of cognitive development and its implication for receptive skills: A theoretical study. </a:t>
            </a:r>
            <a:r>
              <a:rPr lang="en-GB" b="0" i="1" dirty="0">
                <a:solidFill>
                  <a:srgbClr val="222222"/>
                </a:solidFill>
                <a:effectLst/>
              </a:rPr>
              <a:t>Journal of Language Teaching and Research</a:t>
            </a:r>
            <a:r>
              <a:rPr lang="en-GB" b="0" i="0" dirty="0">
                <a:solidFill>
                  <a:srgbClr val="222222"/>
                </a:solidFill>
                <a:effectLst/>
              </a:rPr>
              <a:t>, </a:t>
            </a:r>
            <a:r>
              <a:rPr lang="en-GB" b="0" i="1" dirty="0">
                <a:solidFill>
                  <a:srgbClr val="222222"/>
                </a:solidFill>
                <a:effectLst/>
              </a:rPr>
              <a:t>8</a:t>
            </a:r>
            <a:r>
              <a:rPr lang="en-GB" b="0" i="0" dirty="0">
                <a:solidFill>
                  <a:srgbClr val="222222"/>
                </a:solidFill>
                <a:effectLst/>
              </a:rPr>
              <a:t>(5), pp.996-1005.</a:t>
            </a:r>
            <a:endParaRPr lang="en-GB" dirty="0"/>
          </a:p>
        </p:txBody>
      </p:sp>
    </p:spTree>
    <p:extLst>
      <p:ext uri="{BB962C8B-B14F-4D97-AF65-F5344CB8AC3E}">
        <p14:creationId xmlns:p14="http://schemas.microsoft.com/office/powerpoint/2010/main" val="3094585942"/>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9792</TotalTime>
  <Words>602</Words>
  <Application>Microsoft Office PowerPoint</Application>
  <PresentationFormat>Widescreen</PresentationFormat>
  <Paragraphs>26</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Abadi</vt:lpstr>
      <vt:lpstr>Arial</vt:lpstr>
      <vt:lpstr>Calibri</vt:lpstr>
      <vt:lpstr>Gill Sans MT</vt:lpstr>
      <vt:lpstr>Open Sans</vt:lpstr>
      <vt:lpstr>Wingdings</vt:lpstr>
      <vt:lpstr>Parcel</vt:lpstr>
      <vt:lpstr>  Psychology in health and social care </vt:lpstr>
      <vt:lpstr>PowerPoint Presentation</vt:lpstr>
      <vt:lpstr>Sensorimotor Development</vt:lpstr>
      <vt:lpstr>Equilibrium</vt:lpstr>
      <vt:lpstr>Hide seek- play</vt:lpstr>
      <vt:lpstr>Sand play- sensory play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Sheeraz Begum</dc:creator>
  <cp:lastModifiedBy>Sheeraz Begum</cp:lastModifiedBy>
  <cp:revision>2</cp:revision>
  <dcterms:created xsi:type="dcterms:W3CDTF">2023-02-11T18:30:43Z</dcterms:created>
  <dcterms:modified xsi:type="dcterms:W3CDTF">2023-02-18T13:43:42Z</dcterms:modified>
</cp:coreProperties>
</file>