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BA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p:scale>
          <a:sx n="70" d="100"/>
          <a:sy n="70" d="100"/>
        </p:scale>
        <p:origin x="500" y="1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BAA87-4508-9F43-77BB-5A29599FA8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E4DCAF5-A558-584C-A48F-11F148B022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52DA6D-ADBD-3376-7BBD-97CBD44F71BB}"/>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5" name="Footer Placeholder 4">
            <a:extLst>
              <a:ext uri="{FF2B5EF4-FFF2-40B4-BE49-F238E27FC236}">
                <a16:creationId xmlns:a16="http://schemas.microsoft.com/office/drawing/2014/main" id="{A9DD6D3B-E9CB-0E84-67B4-443689300C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55DA4B-3D3E-3901-25DB-7686AEB5858C}"/>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2348892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B2855-C8AB-8059-39C8-38CB395644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985536-015D-0548-3E37-4F8BCCCEE51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85EC2A-BA53-F360-0AFC-E617BCF4E90D}"/>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5" name="Footer Placeholder 4">
            <a:extLst>
              <a:ext uri="{FF2B5EF4-FFF2-40B4-BE49-F238E27FC236}">
                <a16:creationId xmlns:a16="http://schemas.microsoft.com/office/drawing/2014/main" id="{EFA04718-961B-A345-FE7A-A07E2D88BE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8F8B44-D6ED-323C-CD7A-ED3F161F686D}"/>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4147302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C39EC-CA57-7414-656B-282A3C4BFF4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E605390-1A5E-88EB-E6C2-70D9DB6B2AB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758DD4A-FC53-37A2-082C-70907AC4612D}"/>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5" name="Footer Placeholder 4">
            <a:extLst>
              <a:ext uri="{FF2B5EF4-FFF2-40B4-BE49-F238E27FC236}">
                <a16:creationId xmlns:a16="http://schemas.microsoft.com/office/drawing/2014/main" id="{862968A8-D12A-7583-9EC7-8AC8F8FE7F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D28485-1031-1671-84F3-A07DB04A6332}"/>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1761022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CFE94-AE6C-0051-BE09-1522B6D8BE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1E08B8C-7216-8B5B-2E27-213AE526560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723F59-060E-E027-EF7F-55D742F1428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7A85479-0FB9-B6E6-7836-19E7486C3792}"/>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6" name="Footer Placeholder 5">
            <a:extLst>
              <a:ext uri="{FF2B5EF4-FFF2-40B4-BE49-F238E27FC236}">
                <a16:creationId xmlns:a16="http://schemas.microsoft.com/office/drawing/2014/main" id="{16B80BF1-7384-CBE2-62F7-75A5C50252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C74AB3-6C47-A113-CD12-C8A0BA7579E3}"/>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2041755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B81E4-33D7-5D2A-9963-2029ABE805E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0DE104-00DC-B798-C5F2-E04A388625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151A6D1-C5A3-8106-846F-9B566EDE4A8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17F8AEE-F020-6CFF-C203-CB03ADF6B3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F057D0-E39D-B31E-BC49-BA02DD70C6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1F9E163-912D-5686-3351-1C60A9A105CC}"/>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8" name="Footer Placeholder 7">
            <a:extLst>
              <a:ext uri="{FF2B5EF4-FFF2-40B4-BE49-F238E27FC236}">
                <a16:creationId xmlns:a16="http://schemas.microsoft.com/office/drawing/2014/main" id="{53BC06BE-1309-6C2A-0950-36561742D22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C820ECE-7DAA-4F42-C775-E038CA647168}"/>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2476797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EEBAE-7602-C290-74E2-265EC90CAF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14F7302-5248-3930-1ADE-E080A4A4708F}"/>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4" name="Footer Placeholder 3">
            <a:extLst>
              <a:ext uri="{FF2B5EF4-FFF2-40B4-BE49-F238E27FC236}">
                <a16:creationId xmlns:a16="http://schemas.microsoft.com/office/drawing/2014/main" id="{F712A588-78DD-4FB9-E5DD-B3C9A06D86D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143D85F-7B0A-2A5B-15EE-959A931DBD9B}"/>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972576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36AD39-3AAF-BAFE-849F-5DE3CC6A26C8}"/>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3" name="Footer Placeholder 2">
            <a:extLst>
              <a:ext uri="{FF2B5EF4-FFF2-40B4-BE49-F238E27FC236}">
                <a16:creationId xmlns:a16="http://schemas.microsoft.com/office/drawing/2014/main" id="{E8FA4093-8567-4A95-FC86-2DCD2B28179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23BB4A-42BD-04EC-AE63-6D697755B9E5}"/>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539588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15357-20BE-DA3E-70C7-044C998FEB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7B7AFC-22B3-B408-9267-1EEC0049FF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7577801-E584-F42B-A66E-8EC9F44CE9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01843F-FF90-D9AC-786A-ABF3141A13BB}"/>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6" name="Footer Placeholder 5">
            <a:extLst>
              <a:ext uri="{FF2B5EF4-FFF2-40B4-BE49-F238E27FC236}">
                <a16:creationId xmlns:a16="http://schemas.microsoft.com/office/drawing/2014/main" id="{DC926D79-442A-1720-D274-0D1B1B37C5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30B294-05D3-6D59-E6ED-65DEBB0A25EC}"/>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211737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B48FA-6E08-5B17-77F9-FEA61093A6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1B54234-78A3-DB75-512C-B7BCFBC3D4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CCA549-7649-9109-08C9-8677B2F782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147388-C12B-B5F4-06FC-CB78D0F51FF5}"/>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6" name="Footer Placeholder 5">
            <a:extLst>
              <a:ext uri="{FF2B5EF4-FFF2-40B4-BE49-F238E27FC236}">
                <a16:creationId xmlns:a16="http://schemas.microsoft.com/office/drawing/2014/main" id="{A58F956F-0EC9-B907-FE40-FC1109FE75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A459D0-EE47-93E9-2304-CDAD14382928}"/>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41558226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01637-9492-324E-CAE4-79863DE248D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684F93-289E-6F81-E35F-886C9823C8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6B468E-37AE-8B6C-4A2D-EE04EFCDA319}"/>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5" name="Footer Placeholder 4">
            <a:extLst>
              <a:ext uri="{FF2B5EF4-FFF2-40B4-BE49-F238E27FC236}">
                <a16:creationId xmlns:a16="http://schemas.microsoft.com/office/drawing/2014/main" id="{73BF7222-147D-6C13-0919-CA3EFAA408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D988D7-9D86-E906-28DD-6E9F6982C700}"/>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4001541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4370BE-FA88-33C2-BC48-ECFD35678A8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AF010EF-6F15-8BD2-221F-E61CB497585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4C2E0B-6444-2979-1545-E01BCEC8B88D}"/>
              </a:ext>
            </a:extLst>
          </p:cNvPr>
          <p:cNvSpPr>
            <a:spLocks noGrp="1"/>
          </p:cNvSpPr>
          <p:nvPr>
            <p:ph type="dt" sz="half" idx="10"/>
          </p:nvPr>
        </p:nvSpPr>
        <p:spPr/>
        <p:txBody>
          <a:bodyPr/>
          <a:lstStyle/>
          <a:p>
            <a:fld id="{E6EE422E-1973-4DA1-825E-359F8F070B96}" type="datetimeFigureOut">
              <a:rPr lang="en-GB" smtClean="0"/>
              <a:t>25/02/2026</a:t>
            </a:fld>
            <a:endParaRPr lang="en-GB"/>
          </a:p>
        </p:txBody>
      </p:sp>
      <p:sp>
        <p:nvSpPr>
          <p:cNvPr id="5" name="Footer Placeholder 4">
            <a:extLst>
              <a:ext uri="{FF2B5EF4-FFF2-40B4-BE49-F238E27FC236}">
                <a16:creationId xmlns:a16="http://schemas.microsoft.com/office/drawing/2014/main" id="{78B28231-D56F-C52A-C21A-B9F61C5679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DA3597-3B4A-8AAC-5B8A-617238080FEA}"/>
              </a:ext>
            </a:extLst>
          </p:cNvPr>
          <p:cNvSpPr>
            <a:spLocks noGrp="1"/>
          </p:cNvSpPr>
          <p:nvPr>
            <p:ph type="sldNum" sz="quarter" idx="12"/>
          </p:nvPr>
        </p:nvSpPr>
        <p:spPr/>
        <p:txBody>
          <a:bodyPr/>
          <a:lstStyle/>
          <a:p>
            <a:fld id="{F068DF46-691A-43CE-A34F-64EE9C36758C}" type="slidenum">
              <a:rPr lang="en-GB" smtClean="0"/>
              <a:t>‹#›</a:t>
            </a:fld>
            <a:endParaRPr lang="en-GB"/>
          </a:p>
        </p:txBody>
      </p:sp>
    </p:spTree>
    <p:extLst>
      <p:ext uri="{BB962C8B-B14F-4D97-AF65-F5344CB8AC3E}">
        <p14:creationId xmlns:p14="http://schemas.microsoft.com/office/powerpoint/2010/main" val="3282846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0CBD1D-5F35-B7DB-AEEC-1DAE30B34C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F992F57-FBF5-8BB3-3156-665D3BB60E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064F29-06AF-DC7B-54F5-F51BED5A63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6EE422E-1973-4DA1-825E-359F8F070B96}" type="datetimeFigureOut">
              <a:rPr lang="en-GB" smtClean="0"/>
              <a:t>25/02/2026</a:t>
            </a:fld>
            <a:endParaRPr lang="en-GB"/>
          </a:p>
        </p:txBody>
      </p:sp>
      <p:sp>
        <p:nvSpPr>
          <p:cNvPr id="5" name="Footer Placeholder 4">
            <a:extLst>
              <a:ext uri="{FF2B5EF4-FFF2-40B4-BE49-F238E27FC236}">
                <a16:creationId xmlns:a16="http://schemas.microsoft.com/office/drawing/2014/main" id="{6F0B8D29-ED3F-1246-3518-775A37A25A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70DD33F-8A3A-80EC-6230-64D9AD6E2C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068DF46-691A-43CE-A34F-64EE9C36758C}" type="slidenum">
              <a:rPr lang="en-GB" smtClean="0"/>
              <a:t>‹#›</a:t>
            </a:fld>
            <a:endParaRPr lang="en-GB"/>
          </a:p>
        </p:txBody>
      </p:sp>
    </p:spTree>
    <p:extLst>
      <p:ext uri="{BB962C8B-B14F-4D97-AF65-F5344CB8AC3E}">
        <p14:creationId xmlns:p14="http://schemas.microsoft.com/office/powerpoint/2010/main" val="1226245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bestdissertationwriter.com/ethical-considerations-in-qualitative-research/" TargetMode="External"/><Relationship Id="rId2" Type="http://schemas.openxmlformats.org/officeDocument/2006/relationships/hyperlink" Target="https://fastercapital.com/topics/the-process-of-thematic-analysis.html/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BF4DF2C-F028-4921-9C23-41303F650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16BD5C36-563C-40F6-0394-3B69B74A7A98}"/>
              </a:ext>
            </a:extLst>
          </p:cNvPr>
          <p:cNvSpPr>
            <a:spLocks noGrp="1"/>
          </p:cNvSpPr>
          <p:nvPr>
            <p:ph type="ctrTitle"/>
          </p:nvPr>
        </p:nvSpPr>
        <p:spPr>
          <a:xfrm>
            <a:off x="457200" y="1598246"/>
            <a:ext cx="4412419" cy="3626217"/>
          </a:xfrm>
        </p:spPr>
        <p:txBody>
          <a:bodyPr anchor="t">
            <a:normAutofit fontScale="90000"/>
          </a:bodyPr>
          <a:lstStyle/>
          <a:p>
            <a:pPr>
              <a:lnSpc>
                <a:spcPct val="150000"/>
              </a:lnSpc>
            </a:pPr>
            <a:r>
              <a:rPr lang="en-GB" sz="2000" dirty="0">
                <a:solidFill>
                  <a:srgbClr val="FFFFFF"/>
                </a:solidFill>
              </a:rPr>
              <a:t>Methods and Search Strategy Academic Poster </a:t>
            </a:r>
            <a:br>
              <a:rPr lang="en-GB" sz="2000" dirty="0">
                <a:solidFill>
                  <a:srgbClr val="FFFFFF"/>
                </a:solidFill>
              </a:rPr>
            </a:br>
            <a:br>
              <a:rPr lang="en-GB" sz="2000" dirty="0">
                <a:solidFill>
                  <a:srgbClr val="FFFFFF"/>
                </a:solidFill>
              </a:rPr>
            </a:br>
            <a:br>
              <a:rPr lang="en-GB" sz="2000" dirty="0">
                <a:solidFill>
                  <a:srgbClr val="FFFFFF"/>
                </a:solidFill>
              </a:rPr>
            </a:br>
            <a:r>
              <a:rPr lang="en-GB" sz="2000" dirty="0">
                <a:solidFill>
                  <a:srgbClr val="FFFFFF"/>
                </a:solidFill>
              </a:rPr>
              <a:t>Student name: Nazdar Sami</a:t>
            </a:r>
            <a:br>
              <a:rPr lang="en-GB" sz="2000" dirty="0">
                <a:solidFill>
                  <a:srgbClr val="FFFFFF"/>
                </a:solidFill>
              </a:rPr>
            </a:br>
            <a:r>
              <a:rPr lang="en-GB" sz="2000" dirty="0">
                <a:solidFill>
                  <a:srgbClr val="FFFFFF"/>
                </a:solidFill>
              </a:rPr>
              <a:t>Student ID: 2122282</a:t>
            </a:r>
            <a:br>
              <a:rPr lang="en-GB" sz="2000" dirty="0">
                <a:solidFill>
                  <a:srgbClr val="FFFFFF"/>
                </a:solidFill>
              </a:rPr>
            </a:br>
            <a:br>
              <a:rPr lang="en-GB" sz="2000" dirty="0">
                <a:solidFill>
                  <a:srgbClr val="FFFFFF"/>
                </a:solidFill>
              </a:rPr>
            </a:br>
            <a:r>
              <a:rPr lang="en-GB" sz="2000" dirty="0">
                <a:solidFill>
                  <a:srgbClr val="FFFFFF"/>
                </a:solidFill>
              </a:rPr>
              <a:t>Module name: Independent Project</a:t>
            </a:r>
            <a:br>
              <a:rPr lang="en-GB" sz="2000" dirty="0">
                <a:solidFill>
                  <a:srgbClr val="FFFFFF"/>
                </a:solidFill>
              </a:rPr>
            </a:br>
            <a:r>
              <a:rPr lang="en-GB" sz="2000" dirty="0">
                <a:solidFill>
                  <a:srgbClr val="FFFFFF"/>
                </a:solidFill>
              </a:rPr>
              <a:t> Module code:(BMHP6020_BIRM)</a:t>
            </a:r>
            <a:br>
              <a:rPr lang="en-GB" sz="2000" dirty="0">
                <a:solidFill>
                  <a:srgbClr val="FFFFFF"/>
                </a:solidFill>
              </a:rPr>
            </a:br>
            <a:br>
              <a:rPr lang="en-GB" sz="2000" dirty="0">
                <a:solidFill>
                  <a:srgbClr val="FFFFFF"/>
                </a:solidFill>
              </a:rPr>
            </a:br>
            <a:endParaRPr lang="en-GB" sz="2000" dirty="0">
              <a:solidFill>
                <a:srgbClr val="FFFFFF"/>
              </a:solidFill>
            </a:endParaRPr>
          </a:p>
        </p:txBody>
      </p:sp>
      <p:cxnSp>
        <p:nvCxnSpPr>
          <p:cNvPr id="13" name="Straight Connector 12">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941565C0-525E-14FB-B42A-74683A949591}"/>
              </a:ext>
            </a:extLst>
          </p:cNvPr>
          <p:cNvPicPr>
            <a:picLocks noChangeAspect="1"/>
          </p:cNvPicPr>
          <p:nvPr/>
        </p:nvPicPr>
        <p:blipFill>
          <a:blip r:embed="rId2"/>
          <a:stretch>
            <a:fillRect/>
          </a:stretch>
        </p:blipFill>
        <p:spPr>
          <a:xfrm>
            <a:off x="5676374" y="1973559"/>
            <a:ext cx="5664133" cy="1812523"/>
          </a:xfrm>
          <a:prstGeom prst="rect">
            <a:avLst/>
          </a:prstGeom>
        </p:spPr>
      </p:pic>
      <p:grpSp>
        <p:nvGrpSpPr>
          <p:cNvPr id="15" name="Group 14">
            <a:extLst>
              <a:ext uri="{FF2B5EF4-FFF2-40B4-BE49-F238E27FC236}">
                <a16:creationId xmlns:a16="http://schemas.microsoft.com/office/drawing/2014/main" id="{892B7B61-D701-474B-AE8F-EA238B550A7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512034" y="1267063"/>
            <a:ext cx="368480" cy="519967"/>
            <a:chOff x="11512034" y="1267063"/>
            <a:chExt cx="368480" cy="519967"/>
          </a:xfrm>
          <a:solidFill>
            <a:srgbClr val="FFFFFF"/>
          </a:solidFill>
        </p:grpSpPr>
        <p:sp>
          <p:nvSpPr>
            <p:cNvPr id="16"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grpFill/>
            <a:ln w="603" cap="flat">
              <a:noFill/>
              <a:prstDash val="solid"/>
              <a:miter/>
            </a:ln>
          </p:spPr>
          <p:txBody>
            <a:bodyPr rtlCol="0" anchor="ctr"/>
            <a:lstStyle/>
            <a:p>
              <a:endParaRPr lang="en-US">
                <a:solidFill>
                  <a:srgbClr val="FFFFFF"/>
                </a:solidFill>
              </a:endParaRPr>
            </a:p>
          </p:txBody>
        </p:sp>
        <p:sp>
          <p:nvSpPr>
            <p:cNvPr id="17"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grpFill/>
            <a:ln w="610" cap="flat">
              <a:noFill/>
              <a:prstDash val="solid"/>
              <a:miter/>
            </a:ln>
          </p:spPr>
          <p:txBody>
            <a:bodyPr rtlCol="0" anchor="ctr"/>
            <a:lstStyle/>
            <a:p>
              <a:endParaRPr lang="en-US">
                <a:solidFill>
                  <a:srgbClr val="FFFFFF"/>
                </a:solidFill>
              </a:endParaRPr>
            </a:p>
          </p:txBody>
        </p:sp>
      </p:grpSp>
    </p:spTree>
    <p:extLst>
      <p:ext uri="{BB962C8B-B14F-4D97-AF65-F5344CB8AC3E}">
        <p14:creationId xmlns:p14="http://schemas.microsoft.com/office/powerpoint/2010/main" val="189787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3102F-4A1A-E8AB-7421-7B39C74CE459}"/>
              </a:ext>
            </a:extLst>
          </p:cNvPr>
          <p:cNvSpPr>
            <a:spLocks noGrp="1"/>
          </p:cNvSpPr>
          <p:nvPr>
            <p:ph type="title"/>
          </p:nvPr>
        </p:nvSpPr>
        <p:spPr>
          <a:xfrm>
            <a:off x="657764" y="189781"/>
            <a:ext cx="10876472" cy="352018"/>
          </a:xfrm>
          <a:solidFill>
            <a:srgbClr val="08BAC8"/>
          </a:solidFill>
        </p:spPr>
        <p:txBody>
          <a:bodyPr>
            <a:normAutofit/>
          </a:bodyPr>
          <a:lstStyle/>
          <a:p>
            <a:pPr algn="ctr"/>
            <a:r>
              <a:rPr lang="en-GB" sz="1400" b="1" i="1" dirty="0"/>
              <a:t>The Effects of Chronic Obstructive Pulmonary Disease (COPD) on the Physical Health of Older Individuals in the United Kingdom</a:t>
            </a:r>
          </a:p>
        </p:txBody>
      </p:sp>
      <p:sp>
        <p:nvSpPr>
          <p:cNvPr id="3" name="Content Placeholder 2">
            <a:extLst>
              <a:ext uri="{FF2B5EF4-FFF2-40B4-BE49-F238E27FC236}">
                <a16:creationId xmlns:a16="http://schemas.microsoft.com/office/drawing/2014/main" id="{3E18FE7F-2F3F-EF8F-2A20-C39A118B5E9A}"/>
              </a:ext>
            </a:extLst>
          </p:cNvPr>
          <p:cNvSpPr>
            <a:spLocks noGrp="1"/>
          </p:cNvSpPr>
          <p:nvPr>
            <p:ph idx="1"/>
          </p:nvPr>
        </p:nvSpPr>
        <p:spPr>
          <a:xfrm>
            <a:off x="231851" y="771909"/>
            <a:ext cx="4052978" cy="3289080"/>
          </a:xfrm>
          <a:solidFill>
            <a:srgbClr val="00B0F0"/>
          </a:solidFill>
        </p:spPr>
        <p:txBody>
          <a:bodyPr>
            <a:normAutofit fontScale="92500" lnSpcReduction="10000"/>
          </a:bodyPr>
          <a:lstStyle/>
          <a:p>
            <a:pPr marL="0" indent="0">
              <a:buNone/>
            </a:pPr>
            <a:r>
              <a:rPr lang="en-GB" sz="1200" dirty="0"/>
              <a:t>01  Introduction and Research Aim </a:t>
            </a:r>
          </a:p>
          <a:p>
            <a:pPr marL="0" indent="0">
              <a:buNone/>
            </a:pPr>
            <a:r>
              <a:rPr lang="en-GB" sz="1200" dirty="0"/>
              <a:t>This poster delineates the methodological framework employed in this independent research endeavour. The research employed a desk-based, secondary analysis to thoroughly investigate the physical impacts of Chronic Obstructive Pulmonary Disease (COPD) on elderly individuals in the United Kingdom. Secondary research facilitates the integration of existing academic literature, governmental documents, and clinical evidence to derive significant findings without the necessity of gathering primary data. The objective of the research was to rigorously analyse the impact of COPD on mobility, functional capacity, and physical independence among older adults in the setting of UK healthcare. A systematic and transparent process was employed to guarantee academic rigour and reproducibility (Braun and Clarke, 2006).</a:t>
            </a:r>
          </a:p>
          <a:p>
            <a:pPr marL="0" indent="0">
              <a:buNone/>
            </a:pPr>
            <a:r>
              <a:rPr lang="en-GB" sz="1200" dirty="0"/>
              <a:t>Figure 1 — Overview of Research Focus</a:t>
            </a:r>
          </a:p>
          <a:p>
            <a:pPr marL="0" indent="0">
              <a:buNone/>
            </a:pPr>
            <a:r>
              <a:rPr lang="en-GB" sz="1200" dirty="0"/>
              <a:t>This graphic depicts the three fundamental elements of the study: COPD, elderly individuals in the UK, and its effects on physical health.</a:t>
            </a:r>
          </a:p>
        </p:txBody>
      </p:sp>
      <p:sp>
        <p:nvSpPr>
          <p:cNvPr id="5" name="TextBox 4">
            <a:extLst>
              <a:ext uri="{FF2B5EF4-FFF2-40B4-BE49-F238E27FC236}">
                <a16:creationId xmlns:a16="http://schemas.microsoft.com/office/drawing/2014/main" id="{0E8EBFC4-DC17-ECFF-786C-AAF130F29F04}"/>
              </a:ext>
            </a:extLst>
          </p:cNvPr>
          <p:cNvSpPr txBox="1"/>
          <p:nvPr/>
        </p:nvSpPr>
        <p:spPr>
          <a:xfrm>
            <a:off x="4316835" y="798056"/>
            <a:ext cx="4060852" cy="3231654"/>
          </a:xfrm>
          <a:prstGeom prst="rect">
            <a:avLst/>
          </a:prstGeom>
          <a:solidFill>
            <a:srgbClr val="FFC000"/>
          </a:solidFill>
        </p:spPr>
        <p:txBody>
          <a:bodyPr wrap="square">
            <a:spAutoFit/>
          </a:bodyPr>
          <a:lstStyle/>
          <a:p>
            <a:r>
              <a:rPr lang="en-GB" sz="1200" dirty="0"/>
              <a:t>02 Search Strategy </a:t>
            </a:r>
          </a:p>
          <a:p>
            <a:r>
              <a:rPr lang="en-GB" sz="1200" dirty="0"/>
              <a:t>This poster outlines the methodological approach utilised in this independent research project. The study utilised a desk-based, secondary analysis to comprehensively examine the physical effects of Chronic Obstructive Pulmonary Disease (COPD) on older adults in the United Kingdom. Secondary research enables the synthesis of existing scholarly literature, official publications, and clinical evidence to extract meaningful conclusions without the need for original data collection. The aim of the research was to thoroughly examine the effects of COPD on mobility, functional capacity, and physical independence in older persons within the context of UK healthcare. A rigorous and transparent methodology was utilised to ensure academic rigour and reproducibility (Braun and Clarke, 2006).</a:t>
            </a:r>
          </a:p>
          <a:p>
            <a:endParaRPr lang="en-GB" sz="1200" dirty="0"/>
          </a:p>
        </p:txBody>
      </p:sp>
      <p:sp>
        <p:nvSpPr>
          <p:cNvPr id="7" name="TextBox 6">
            <a:extLst>
              <a:ext uri="{FF2B5EF4-FFF2-40B4-BE49-F238E27FC236}">
                <a16:creationId xmlns:a16="http://schemas.microsoft.com/office/drawing/2014/main" id="{DEE9B97A-D0D6-4E0E-12E6-84E99514DD38}"/>
              </a:ext>
            </a:extLst>
          </p:cNvPr>
          <p:cNvSpPr txBox="1"/>
          <p:nvPr/>
        </p:nvSpPr>
        <p:spPr>
          <a:xfrm>
            <a:off x="8409693" y="771909"/>
            <a:ext cx="3550456" cy="3231654"/>
          </a:xfrm>
          <a:prstGeom prst="rect">
            <a:avLst/>
          </a:prstGeom>
          <a:solidFill>
            <a:srgbClr val="FFFF00"/>
          </a:solidFill>
        </p:spPr>
        <p:txBody>
          <a:bodyPr wrap="square">
            <a:spAutoFit/>
          </a:bodyPr>
          <a:lstStyle/>
          <a:p>
            <a:r>
              <a:rPr lang="en-GB" sz="1200" dirty="0"/>
              <a:t>03 Searching for Information </a:t>
            </a:r>
          </a:p>
          <a:p>
            <a:r>
              <a:rPr lang="en-GB" sz="1200" dirty="0"/>
              <a:t>Academic sources were obtained from esteemed databases such as PubMed, Google Scholar, and the online library of the University of Wales Trinity Saint David. PubMed was emphasised for clinical and medical studies about COPD diagnosis and management (Celli and </a:t>
            </a:r>
            <a:r>
              <a:rPr lang="en-GB" sz="1200" dirty="0" err="1"/>
              <a:t>Wedzicha</a:t>
            </a:r>
            <a:r>
              <a:rPr lang="en-GB" sz="1200" dirty="0"/>
              <a:t>, 2019), whereas Google Scholar facilitated wider multidisciplinary enquiries. Filters were implemented to limit findings to peer-reviewed research published in the past decade, authored in English, and centred on human subjects. UK-based research was preferred when feasible to ensure policy relevance (NICE, 2019). A systematic source tracking table was established to document authorship, methodology, and principal findings, thereby improving transparency and organization.</a:t>
            </a:r>
          </a:p>
        </p:txBody>
      </p:sp>
      <p:pic>
        <p:nvPicPr>
          <p:cNvPr id="9" name="Picture 8">
            <a:extLst>
              <a:ext uri="{FF2B5EF4-FFF2-40B4-BE49-F238E27FC236}">
                <a16:creationId xmlns:a16="http://schemas.microsoft.com/office/drawing/2014/main" id="{BB5C4107-A637-E128-0D92-F583D7291B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845" y="4133088"/>
            <a:ext cx="4326435" cy="2116552"/>
          </a:xfrm>
          <a:prstGeom prst="rect">
            <a:avLst/>
          </a:prstGeom>
        </p:spPr>
      </p:pic>
      <p:sp>
        <p:nvSpPr>
          <p:cNvPr id="13" name="TextBox 12">
            <a:extLst>
              <a:ext uri="{FF2B5EF4-FFF2-40B4-BE49-F238E27FC236}">
                <a16:creationId xmlns:a16="http://schemas.microsoft.com/office/drawing/2014/main" id="{12429092-D263-282E-EFD7-14070CA5FC75}"/>
              </a:ext>
            </a:extLst>
          </p:cNvPr>
          <p:cNvSpPr txBox="1"/>
          <p:nvPr/>
        </p:nvSpPr>
        <p:spPr>
          <a:xfrm>
            <a:off x="0" y="6280919"/>
            <a:ext cx="5660480" cy="577081"/>
          </a:xfrm>
          <a:prstGeom prst="rect">
            <a:avLst/>
          </a:prstGeom>
          <a:noFill/>
        </p:spPr>
        <p:txBody>
          <a:bodyPr wrap="square">
            <a:spAutoFit/>
          </a:bodyPr>
          <a:lstStyle/>
          <a:p>
            <a:r>
              <a:rPr lang="en-GB" sz="1050" dirty="0"/>
              <a:t>Figure 2 – Thematic Analysis and Coding Framework</a:t>
            </a:r>
          </a:p>
          <a:p>
            <a:r>
              <a:rPr lang="en-GB" sz="1050" dirty="0"/>
              <a:t>This chart illustrates the three primary themes discerned by thorough thematic classification of the literature.</a:t>
            </a:r>
          </a:p>
        </p:txBody>
      </p:sp>
      <p:pic>
        <p:nvPicPr>
          <p:cNvPr id="15" name="Picture 14">
            <a:extLst>
              <a:ext uri="{FF2B5EF4-FFF2-40B4-BE49-F238E27FC236}">
                <a16:creationId xmlns:a16="http://schemas.microsoft.com/office/drawing/2014/main" id="{346B44CB-EEDA-96FE-AEEE-3F8FFFF1C5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0448" y="4233673"/>
            <a:ext cx="6205722" cy="2510916"/>
          </a:xfrm>
          <a:prstGeom prst="rect">
            <a:avLst/>
          </a:prstGeom>
        </p:spPr>
      </p:pic>
      <p:sp>
        <p:nvSpPr>
          <p:cNvPr id="17" name="TextBox 16">
            <a:extLst>
              <a:ext uri="{FF2B5EF4-FFF2-40B4-BE49-F238E27FC236}">
                <a16:creationId xmlns:a16="http://schemas.microsoft.com/office/drawing/2014/main" id="{752B9575-2FD8-12B5-EB29-6648CD4F667B}"/>
              </a:ext>
            </a:extLst>
          </p:cNvPr>
          <p:cNvSpPr txBox="1"/>
          <p:nvPr/>
        </p:nvSpPr>
        <p:spPr>
          <a:xfrm>
            <a:off x="5981694" y="3905239"/>
            <a:ext cx="6094476" cy="369332"/>
          </a:xfrm>
          <a:prstGeom prst="rect">
            <a:avLst/>
          </a:prstGeom>
          <a:noFill/>
        </p:spPr>
        <p:txBody>
          <a:bodyPr wrap="square">
            <a:spAutoFit/>
          </a:bodyPr>
          <a:lstStyle/>
          <a:p>
            <a:r>
              <a:rPr lang="en-GB" dirty="0"/>
              <a:t>Figure 3 – CRAAP Test Evaluation Criteria screenshot</a:t>
            </a:r>
          </a:p>
        </p:txBody>
      </p:sp>
      <p:sp>
        <p:nvSpPr>
          <p:cNvPr id="18" name="Arrow: Notched Right 17">
            <a:extLst>
              <a:ext uri="{FF2B5EF4-FFF2-40B4-BE49-F238E27FC236}">
                <a16:creationId xmlns:a16="http://schemas.microsoft.com/office/drawing/2014/main" id="{F3D71626-D540-C0B1-477F-9F5980F47A1A}"/>
              </a:ext>
            </a:extLst>
          </p:cNvPr>
          <p:cNvSpPr/>
          <p:nvPr/>
        </p:nvSpPr>
        <p:spPr>
          <a:xfrm>
            <a:off x="4791456" y="4700543"/>
            <a:ext cx="1078992" cy="1024128"/>
          </a:xfrm>
          <a:prstGeom prst="notch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41725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77BEEE-CF41-FB4B-F4BB-3C1029DEA3BC}"/>
              </a:ext>
            </a:extLst>
          </p:cNvPr>
          <p:cNvSpPr txBox="1"/>
          <p:nvPr/>
        </p:nvSpPr>
        <p:spPr>
          <a:xfrm>
            <a:off x="127189" y="374317"/>
            <a:ext cx="3931603" cy="3308598"/>
          </a:xfrm>
          <a:prstGeom prst="rect">
            <a:avLst/>
          </a:prstGeom>
          <a:solidFill>
            <a:schemeClr val="accent5">
              <a:lumMod val="20000"/>
              <a:lumOff val="80000"/>
            </a:schemeClr>
          </a:solidFill>
        </p:spPr>
        <p:txBody>
          <a:bodyPr wrap="square">
            <a:spAutoFit/>
          </a:bodyPr>
          <a:lstStyle/>
          <a:p>
            <a:r>
              <a:rPr lang="en-GB" sz="1100" dirty="0"/>
              <a:t>05 Research Validation and Analysis</a:t>
            </a:r>
          </a:p>
          <a:p>
            <a:r>
              <a:rPr lang="en-GB" sz="1100" dirty="0"/>
              <a:t>Validation in secondary research denotes the assessment of the credibility, relevance, and reliability of chosen sources. This study employed the CRAAP test to evaluate Currency, Relevance, Authority, Accuracy, and Purpose (Blakeslee, 2004). Peer-reviewed journal papers and national clinical guidelines were prioritised to guarantee academic rigour. Thematic analysis was employed to systematically discover recurring patterns within the literature, adhering to recognised qualitative methodologies (Braun and Clarke, 2006). This analytical method facilitated the categorisation of linked concepts into cohesive themes, establishing the basis for the findings in Chapter 4. Despite its rigour, secondary analysis is contingent upon the availability and extent of published material.</a:t>
            </a:r>
          </a:p>
          <a:p>
            <a:endParaRPr lang="en-GB" sz="1100" dirty="0"/>
          </a:p>
          <a:p>
            <a:r>
              <a:rPr lang="en-GB" sz="1100" dirty="0"/>
              <a:t>Figure 4 – Research Validation and Analysis </a:t>
            </a:r>
            <a:r>
              <a:rPr lang="en-GB" sz="1100" dirty="0" err="1"/>
              <a:t>ProcessThis</a:t>
            </a:r>
            <a:r>
              <a:rPr lang="en-GB" sz="1100" dirty="0"/>
              <a:t> figure summarises the structured stages followed in the secondary research process, from search strategy to results synthesis.</a:t>
            </a:r>
          </a:p>
        </p:txBody>
      </p:sp>
      <p:pic>
        <p:nvPicPr>
          <p:cNvPr id="7" name="Picture 6">
            <a:extLst>
              <a:ext uri="{FF2B5EF4-FFF2-40B4-BE49-F238E27FC236}">
                <a16:creationId xmlns:a16="http://schemas.microsoft.com/office/drawing/2014/main" id="{6056D456-D2A7-8497-1D41-6CA818126F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190" y="4434841"/>
            <a:ext cx="3880993" cy="2306536"/>
          </a:xfrm>
          <a:prstGeom prst="rect">
            <a:avLst/>
          </a:prstGeom>
        </p:spPr>
      </p:pic>
      <p:sp>
        <p:nvSpPr>
          <p:cNvPr id="8" name="Arrow: Notched Right 7">
            <a:extLst>
              <a:ext uri="{FF2B5EF4-FFF2-40B4-BE49-F238E27FC236}">
                <a16:creationId xmlns:a16="http://schemas.microsoft.com/office/drawing/2014/main" id="{07AFE317-4467-F729-D172-9F09B4EDF905}"/>
              </a:ext>
            </a:extLst>
          </p:cNvPr>
          <p:cNvSpPr/>
          <p:nvPr/>
        </p:nvSpPr>
        <p:spPr>
          <a:xfrm rot="5400000">
            <a:off x="60747" y="3842523"/>
            <a:ext cx="827194" cy="485458"/>
          </a:xfrm>
          <a:prstGeom prst="notch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F83AED68-56BD-5150-163C-449F5F5B5BC4}"/>
              </a:ext>
            </a:extLst>
          </p:cNvPr>
          <p:cNvSpPr txBox="1"/>
          <p:nvPr/>
        </p:nvSpPr>
        <p:spPr>
          <a:xfrm>
            <a:off x="795528" y="3767327"/>
            <a:ext cx="2542032" cy="253916"/>
          </a:xfrm>
          <a:prstGeom prst="rect">
            <a:avLst/>
          </a:prstGeom>
          <a:noFill/>
        </p:spPr>
        <p:txBody>
          <a:bodyPr wrap="square" rtlCol="0">
            <a:spAutoFit/>
          </a:bodyPr>
          <a:lstStyle/>
          <a:p>
            <a:r>
              <a:rPr lang="en-GB" sz="1050" dirty="0"/>
              <a:t>Results summery table screenshot </a:t>
            </a:r>
          </a:p>
        </p:txBody>
      </p:sp>
      <p:sp>
        <p:nvSpPr>
          <p:cNvPr id="11" name="TextBox 10">
            <a:extLst>
              <a:ext uri="{FF2B5EF4-FFF2-40B4-BE49-F238E27FC236}">
                <a16:creationId xmlns:a16="http://schemas.microsoft.com/office/drawing/2014/main" id="{A035DED5-9B4E-04EF-6842-E1E2F0B92A20}"/>
              </a:ext>
            </a:extLst>
          </p:cNvPr>
          <p:cNvSpPr txBox="1"/>
          <p:nvPr/>
        </p:nvSpPr>
        <p:spPr>
          <a:xfrm>
            <a:off x="4270184" y="374317"/>
            <a:ext cx="3547935" cy="2862322"/>
          </a:xfrm>
          <a:prstGeom prst="rect">
            <a:avLst/>
          </a:prstGeom>
          <a:solidFill>
            <a:schemeClr val="accent5">
              <a:lumMod val="40000"/>
              <a:lumOff val="60000"/>
            </a:schemeClr>
          </a:solidFill>
        </p:spPr>
        <p:txBody>
          <a:bodyPr wrap="square">
            <a:spAutoFit/>
          </a:bodyPr>
          <a:lstStyle/>
          <a:p>
            <a:r>
              <a:rPr lang="en-GB" sz="1200" dirty="0"/>
              <a:t>06 Inclusion Criteria </a:t>
            </a:r>
          </a:p>
          <a:p>
            <a:r>
              <a:rPr lang="en-GB" sz="1200" dirty="0"/>
              <a:t>Secondary research validation assesses source trustworthiness, relevance, and reliability. This study assessed Currency, Relevance, Authority, Accuracy, and Purpose using the CRAAP test (Blakeslee, 2004). For academic rigour, peer-reviewed journal papers and national clinical guidelines were emphasised. Following qualitative methods, thematic analysis identified repeated patterns in the literature (Braun and Clarke, 2006). This analytical technique classified connected concepts into cohesive themes, establishing the basis for Chapter 4's conclusions. Secondary analysis relies on resource availability and scope notwithstanding its rigour.</a:t>
            </a:r>
          </a:p>
        </p:txBody>
      </p:sp>
      <p:sp>
        <p:nvSpPr>
          <p:cNvPr id="13" name="TextBox 12">
            <a:extLst>
              <a:ext uri="{FF2B5EF4-FFF2-40B4-BE49-F238E27FC236}">
                <a16:creationId xmlns:a16="http://schemas.microsoft.com/office/drawing/2014/main" id="{E524AB94-2466-E2A9-1A64-84355AC6ED70}"/>
              </a:ext>
            </a:extLst>
          </p:cNvPr>
          <p:cNvSpPr txBox="1"/>
          <p:nvPr/>
        </p:nvSpPr>
        <p:spPr>
          <a:xfrm>
            <a:off x="7962331" y="428594"/>
            <a:ext cx="3984498" cy="2492990"/>
          </a:xfrm>
          <a:prstGeom prst="rect">
            <a:avLst/>
          </a:prstGeom>
          <a:solidFill>
            <a:schemeClr val="accent5">
              <a:lumMod val="60000"/>
              <a:lumOff val="40000"/>
            </a:schemeClr>
          </a:solidFill>
        </p:spPr>
        <p:txBody>
          <a:bodyPr wrap="square">
            <a:spAutoFit/>
          </a:bodyPr>
          <a:lstStyle/>
          <a:p>
            <a:r>
              <a:rPr lang="en-GB" sz="1200" dirty="0"/>
              <a:t>07 Exclusion Criteria </a:t>
            </a:r>
          </a:p>
          <a:p>
            <a:r>
              <a:rPr lang="en-GB" sz="1200" dirty="0"/>
              <a:t>Sources were omitted if they were opinion-based, non-academic, obsolete, or not accessible in full text. Articles published over a decade ago were typically excluded unless deemed seminal or foundational. Studies concentrating solely on drug efficacy, devoid of any mention of physical functioning, were excluded due to their misalignment with the research aims. Non-English publications have been eliminated to guarantee precise interpretation. This exclusion approach improved clarity and precluded the incorporation of irrelevant or methodologically deficient evidence (Celli and </a:t>
            </a:r>
            <a:r>
              <a:rPr lang="en-GB" sz="1200" dirty="0" err="1"/>
              <a:t>Wedzicha</a:t>
            </a:r>
            <a:r>
              <a:rPr lang="en-GB" sz="1200" dirty="0"/>
              <a:t>, 2019).</a:t>
            </a:r>
          </a:p>
        </p:txBody>
      </p:sp>
      <p:sp>
        <p:nvSpPr>
          <p:cNvPr id="15" name="TextBox 14">
            <a:extLst>
              <a:ext uri="{FF2B5EF4-FFF2-40B4-BE49-F238E27FC236}">
                <a16:creationId xmlns:a16="http://schemas.microsoft.com/office/drawing/2014/main" id="{0127E75A-7081-2DE3-9393-6A96BFB57FFF}"/>
              </a:ext>
            </a:extLst>
          </p:cNvPr>
          <p:cNvSpPr txBox="1"/>
          <p:nvPr/>
        </p:nvSpPr>
        <p:spPr>
          <a:xfrm>
            <a:off x="4379977" y="3425221"/>
            <a:ext cx="4251960" cy="3139321"/>
          </a:xfrm>
          <a:prstGeom prst="rect">
            <a:avLst/>
          </a:prstGeom>
          <a:solidFill>
            <a:schemeClr val="accent3">
              <a:lumMod val="60000"/>
              <a:lumOff val="40000"/>
            </a:schemeClr>
          </a:solidFill>
        </p:spPr>
        <p:txBody>
          <a:bodyPr wrap="square">
            <a:spAutoFit/>
          </a:bodyPr>
          <a:lstStyle/>
          <a:p>
            <a:r>
              <a:rPr lang="en-GB" sz="1100" dirty="0"/>
              <a:t>08 Ethical Considerations</a:t>
            </a:r>
          </a:p>
          <a:p>
            <a:r>
              <a:rPr lang="en-GB" sz="1100" dirty="0"/>
              <a:t>Ethics in secondary research pertains to upholding academic integrity, ensuring transparency, and exercising appropriate utilisation of published data. This study did not involve direct human participants; hence, official ethical approval was unnecessary. Nevertheless, ethical values were maintained through precise Harvard referencing, the prevention of plagiarism, and the impartial selection of sources. The results were conveyed transparently and without distortion. Incorporating a variety of opinions in the literature mitigated bias. Compliance with established academic norms enhanced the reliability and credibility of the research process (Braun and Clarke, 2006).</a:t>
            </a:r>
          </a:p>
          <a:p>
            <a:endParaRPr lang="en-GB" sz="1100" dirty="0"/>
          </a:p>
          <a:p>
            <a:r>
              <a:rPr lang="en-GB" sz="1100" dirty="0"/>
              <a:t>Figure 5 - Ethical Considerations in Secondary Research</a:t>
            </a:r>
          </a:p>
          <a:p>
            <a:endParaRPr lang="en-GB" sz="1100" dirty="0"/>
          </a:p>
          <a:p>
            <a:r>
              <a:rPr lang="en-GB" sz="1100" dirty="0"/>
              <a:t>This figure delineates the fundamental ethical standards employed to guarantee transparency, integrity, and appropriate utilisation of released data.</a:t>
            </a:r>
          </a:p>
        </p:txBody>
      </p:sp>
      <p:pic>
        <p:nvPicPr>
          <p:cNvPr id="16" name="Picture 15">
            <a:extLst>
              <a:ext uri="{FF2B5EF4-FFF2-40B4-BE49-F238E27FC236}">
                <a16:creationId xmlns:a16="http://schemas.microsoft.com/office/drawing/2014/main" id="{21EB4AB8-4AEF-5C22-4A23-6E3D227F64A9}"/>
              </a:ext>
            </a:extLst>
          </p:cNvPr>
          <p:cNvPicPr>
            <a:picLocks noChangeAspect="1"/>
          </p:cNvPicPr>
          <p:nvPr/>
        </p:nvPicPr>
        <p:blipFill>
          <a:blip r:embed="rId3"/>
          <a:stretch>
            <a:fillRect/>
          </a:stretch>
        </p:blipFill>
        <p:spPr>
          <a:xfrm>
            <a:off x="8953121" y="3767327"/>
            <a:ext cx="3007263" cy="2660905"/>
          </a:xfrm>
          <a:prstGeom prst="rect">
            <a:avLst/>
          </a:prstGeom>
        </p:spPr>
      </p:pic>
      <p:sp>
        <p:nvSpPr>
          <p:cNvPr id="23" name="Arrow: Bent-Up 22">
            <a:extLst>
              <a:ext uri="{FF2B5EF4-FFF2-40B4-BE49-F238E27FC236}">
                <a16:creationId xmlns:a16="http://schemas.microsoft.com/office/drawing/2014/main" id="{9F3EF5CA-6953-9AA8-67D5-F511913E9D3A}"/>
              </a:ext>
            </a:extLst>
          </p:cNvPr>
          <p:cNvSpPr/>
          <p:nvPr/>
        </p:nvSpPr>
        <p:spPr>
          <a:xfrm flipV="1">
            <a:off x="8464108" y="3425220"/>
            <a:ext cx="1073084" cy="767849"/>
          </a:xfrm>
          <a:prstGeom prst="ben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FB41C8B3-5675-E1F4-F30C-C087E9342D86}"/>
              </a:ext>
            </a:extLst>
          </p:cNvPr>
          <p:cNvSpPr txBox="1"/>
          <p:nvPr/>
        </p:nvSpPr>
        <p:spPr>
          <a:xfrm>
            <a:off x="8953122" y="6428232"/>
            <a:ext cx="2993708" cy="184666"/>
          </a:xfrm>
          <a:prstGeom prst="rect">
            <a:avLst/>
          </a:prstGeom>
          <a:noFill/>
        </p:spPr>
        <p:txBody>
          <a:bodyPr wrap="square">
            <a:spAutoFit/>
          </a:bodyPr>
          <a:lstStyle/>
          <a:p>
            <a:r>
              <a:rPr lang="en-GB" sz="600" dirty="0"/>
              <a:t>https://bestdissertationwriter.com/ethical-considerations-in-qualitative-research/</a:t>
            </a:r>
          </a:p>
        </p:txBody>
      </p:sp>
    </p:spTree>
    <p:extLst>
      <p:ext uri="{BB962C8B-B14F-4D97-AF65-F5344CB8AC3E}">
        <p14:creationId xmlns:p14="http://schemas.microsoft.com/office/powerpoint/2010/main" val="1082330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13"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FD429103-0623-6663-6431-822759C32543}"/>
              </a:ext>
            </a:extLst>
          </p:cNvPr>
          <p:cNvSpPr>
            <a:spLocks noGrp="1"/>
          </p:cNvSpPr>
          <p:nvPr>
            <p:ph type="title"/>
          </p:nvPr>
        </p:nvSpPr>
        <p:spPr>
          <a:xfrm rot="16200000">
            <a:off x="-1325880" y="1947672"/>
            <a:ext cx="5961888" cy="2788920"/>
          </a:xfrm>
        </p:spPr>
        <p:txBody>
          <a:bodyPr anchor="ctr">
            <a:normAutofit/>
          </a:bodyPr>
          <a:lstStyle/>
          <a:p>
            <a:pPr algn="ctr"/>
            <a:r>
              <a:rPr lang="en-GB" sz="4800" dirty="0">
                <a:solidFill>
                  <a:schemeClr val="bg1"/>
                </a:solidFill>
              </a:rPr>
              <a:t>References</a:t>
            </a:r>
          </a:p>
        </p:txBody>
      </p:sp>
      <p:sp>
        <p:nvSpPr>
          <p:cNvPr id="3" name="Content Placeholder 2">
            <a:extLst>
              <a:ext uri="{FF2B5EF4-FFF2-40B4-BE49-F238E27FC236}">
                <a16:creationId xmlns:a16="http://schemas.microsoft.com/office/drawing/2014/main" id="{023619FB-7AFA-A08C-792E-DB8DD961BB21}"/>
              </a:ext>
            </a:extLst>
          </p:cNvPr>
          <p:cNvSpPr>
            <a:spLocks noGrp="1"/>
          </p:cNvSpPr>
          <p:nvPr>
            <p:ph idx="1"/>
          </p:nvPr>
        </p:nvSpPr>
        <p:spPr>
          <a:xfrm>
            <a:off x="3702715" y="540944"/>
            <a:ext cx="8228681" cy="6042736"/>
          </a:xfrm>
        </p:spPr>
        <p:txBody>
          <a:bodyPr anchor="ctr">
            <a:normAutofit/>
          </a:bodyPr>
          <a:lstStyle/>
          <a:p>
            <a:pPr marL="0" indent="0">
              <a:buNone/>
            </a:pPr>
            <a:r>
              <a:rPr lang="en-GB" sz="1100" dirty="0" err="1">
                <a:solidFill>
                  <a:schemeClr val="tx2"/>
                </a:solidFill>
              </a:rPr>
              <a:t>Adeloye</a:t>
            </a:r>
            <a:r>
              <a:rPr lang="en-GB" sz="1100" dirty="0">
                <a:solidFill>
                  <a:schemeClr val="tx2"/>
                </a:solidFill>
              </a:rPr>
              <a:t>, D., Song, P., Zhu, Y., Campbell, H., Sheikh, A. and Rudan, I., 2022. Global, regional, and national prevalence of, and risk factors for, chronic obstructive pulmonary disease (COPD) in 2019: a systematic review and modelling analysis. The Lancet Respiratory Medicine, 10(5), pp.447–458.</a:t>
            </a:r>
          </a:p>
          <a:p>
            <a:pPr marL="0" indent="0">
              <a:buNone/>
            </a:pPr>
            <a:endParaRPr lang="en-GB" sz="1100" dirty="0">
              <a:solidFill>
                <a:schemeClr val="tx2"/>
              </a:solidFill>
            </a:endParaRPr>
          </a:p>
          <a:p>
            <a:pPr marL="0" indent="0">
              <a:buNone/>
            </a:pPr>
            <a:r>
              <a:rPr lang="en-GB" sz="1100" dirty="0">
                <a:solidFill>
                  <a:schemeClr val="tx2"/>
                </a:solidFill>
              </a:rPr>
              <a:t>Blakeslee, S., 2004. The CRAAP test. LOEX Quarterly, 31(3), pp.6–7.</a:t>
            </a:r>
          </a:p>
          <a:p>
            <a:pPr marL="0" indent="0">
              <a:buNone/>
            </a:pPr>
            <a:endParaRPr lang="en-GB" sz="1100" dirty="0">
              <a:solidFill>
                <a:schemeClr val="tx2"/>
              </a:solidFill>
            </a:endParaRPr>
          </a:p>
          <a:p>
            <a:pPr marL="0" indent="0">
              <a:buNone/>
            </a:pPr>
            <a:r>
              <a:rPr lang="en-GB" sz="1100" dirty="0">
                <a:solidFill>
                  <a:schemeClr val="tx2"/>
                </a:solidFill>
              </a:rPr>
              <a:t>Braun, V. and Clarke, V., 2006. Using thematic analysis in psychology. Qualitative Research in Psychology, 3(2), pp.77–101.</a:t>
            </a:r>
          </a:p>
          <a:p>
            <a:pPr marL="0" indent="0">
              <a:buNone/>
            </a:pPr>
            <a:endParaRPr lang="en-GB" sz="1100" dirty="0">
              <a:solidFill>
                <a:schemeClr val="tx2"/>
              </a:solidFill>
            </a:endParaRPr>
          </a:p>
          <a:p>
            <a:pPr marL="0" indent="0">
              <a:buNone/>
            </a:pPr>
            <a:r>
              <a:rPr lang="en-GB" sz="1100" dirty="0">
                <a:solidFill>
                  <a:schemeClr val="tx2"/>
                </a:solidFill>
              </a:rPr>
              <a:t>Celli, B.R. and </a:t>
            </a:r>
            <a:r>
              <a:rPr lang="en-GB" sz="1100" dirty="0" err="1">
                <a:solidFill>
                  <a:schemeClr val="tx2"/>
                </a:solidFill>
              </a:rPr>
              <a:t>Wedzicha</a:t>
            </a:r>
            <a:r>
              <a:rPr lang="en-GB" sz="1100" dirty="0">
                <a:solidFill>
                  <a:schemeClr val="tx2"/>
                </a:solidFill>
              </a:rPr>
              <a:t>, J.A., 2019. Update on clinical aspects of chronic obstructive pulmonary disease. New England Journal of Medicine, 381(13), pp.1257–1266.</a:t>
            </a:r>
          </a:p>
          <a:p>
            <a:pPr marL="0" indent="0">
              <a:buNone/>
            </a:pPr>
            <a:endParaRPr lang="en-GB" sz="1100" dirty="0">
              <a:solidFill>
                <a:schemeClr val="tx2"/>
              </a:solidFill>
            </a:endParaRPr>
          </a:p>
          <a:p>
            <a:pPr marL="0" indent="0">
              <a:buNone/>
            </a:pPr>
            <a:r>
              <a:rPr lang="en-GB" sz="1100" dirty="0">
                <a:solidFill>
                  <a:schemeClr val="tx2"/>
                </a:solidFill>
              </a:rPr>
              <a:t>Garcia-Aymerich, J., Lange, P., Benet, M., Schnohr, P. and </a:t>
            </a:r>
            <a:r>
              <a:rPr lang="en-GB" sz="1100" dirty="0" err="1">
                <a:solidFill>
                  <a:schemeClr val="tx2"/>
                </a:solidFill>
              </a:rPr>
              <a:t>Antó</a:t>
            </a:r>
            <a:r>
              <a:rPr lang="en-GB" sz="1100" dirty="0">
                <a:solidFill>
                  <a:schemeClr val="tx2"/>
                </a:solidFill>
              </a:rPr>
              <a:t>, J.M., 2006. Regular physical activity reduces hospital admission and mortality in chronic obstructive pulmonary disease: a population based cohort study. Thorax, 61(9), pp.772–778.</a:t>
            </a:r>
          </a:p>
          <a:p>
            <a:pPr marL="0" indent="0">
              <a:buNone/>
            </a:pPr>
            <a:endParaRPr lang="en-GB" sz="1100" dirty="0">
              <a:solidFill>
                <a:schemeClr val="tx2"/>
              </a:solidFill>
            </a:endParaRPr>
          </a:p>
          <a:p>
            <a:pPr marL="0" indent="0">
              <a:buNone/>
            </a:pPr>
            <a:r>
              <a:rPr lang="en-GB" sz="1100" dirty="0">
                <a:solidFill>
                  <a:schemeClr val="tx2"/>
                </a:solidFill>
              </a:rPr>
              <a:t>National Institute for Health and Care Excellence (NICE), 2019. Chronic obstructive pulmonary disease in over 16s: diagnosis and management (NG115). Available at: https://www.nice.org.uk/guidance/ng115  (Accessed: 23 November 2025).</a:t>
            </a:r>
          </a:p>
          <a:p>
            <a:pPr marL="0" indent="0">
              <a:buNone/>
            </a:pPr>
            <a:endParaRPr lang="en-GB" sz="1100" dirty="0">
              <a:solidFill>
                <a:schemeClr val="tx2"/>
              </a:solidFill>
            </a:endParaRPr>
          </a:p>
          <a:p>
            <a:pPr marL="0" indent="0">
              <a:buNone/>
            </a:pPr>
            <a:r>
              <a:rPr lang="en-GB" sz="1100" dirty="0">
                <a:solidFill>
                  <a:schemeClr val="tx2"/>
                </a:solidFill>
              </a:rPr>
              <a:t>Soriano, J.B., Kendrick, P.J., Paulson, K.R., Gupta, V., Abrams, E.M., Adedoyin, R.A., Adhikari, T.B., Advani, S.M., Agrawal, A., Ahmadian, E. and </a:t>
            </a:r>
            <a:r>
              <a:rPr lang="en-GB" sz="1100" dirty="0" err="1">
                <a:solidFill>
                  <a:schemeClr val="tx2"/>
                </a:solidFill>
              </a:rPr>
              <a:t>Alahdab</a:t>
            </a:r>
            <a:r>
              <a:rPr lang="en-GB" sz="1100" dirty="0">
                <a:solidFill>
                  <a:schemeClr val="tx2"/>
                </a:solidFill>
              </a:rPr>
              <a:t>, F., 2020. Prevalence and attributable health burden of chronic respiratory diseases, 1990–2017: a systematic analysis for the Global Burden of Disease Study 2017. The Lancet Respiratory Medicine, 8(6), pp.585–596.</a:t>
            </a:r>
          </a:p>
          <a:p>
            <a:pPr marL="0" indent="0">
              <a:buNone/>
            </a:pPr>
            <a:endParaRPr lang="en-GB" sz="1100" dirty="0">
              <a:solidFill>
                <a:schemeClr val="tx2"/>
              </a:solidFill>
            </a:endParaRPr>
          </a:p>
          <a:p>
            <a:pPr marL="0" indent="0">
              <a:buNone/>
            </a:pPr>
            <a:r>
              <a:rPr lang="en-GB" sz="1100" dirty="0">
                <a:solidFill>
                  <a:schemeClr val="tx2"/>
                </a:solidFill>
              </a:rPr>
              <a:t> Faster Capital, (n. date), </a:t>
            </a:r>
            <a:r>
              <a:rPr lang="en-GB" sz="1100" i="1" dirty="0">
                <a:solidFill>
                  <a:schemeClr val="tx2"/>
                </a:solidFill>
              </a:rPr>
              <a:t>The Process Of Thematic Analysis</a:t>
            </a:r>
            <a:r>
              <a:rPr lang="en-GB" sz="1100" dirty="0">
                <a:solidFill>
                  <a:schemeClr val="tx2"/>
                </a:solidFill>
              </a:rPr>
              <a:t>, Available At: </a:t>
            </a:r>
            <a:r>
              <a:rPr lang="en-GB" sz="1100" dirty="0">
                <a:solidFill>
                  <a:schemeClr val="tx2"/>
                </a:solidFill>
                <a:hlinkClick r:id="rId2"/>
              </a:rPr>
              <a:t>https://fastercapital.com/topics/the-process-of-thematic-analysis.html/1</a:t>
            </a:r>
            <a:r>
              <a:rPr lang="en-GB" sz="1100" dirty="0">
                <a:solidFill>
                  <a:schemeClr val="tx2"/>
                </a:solidFill>
              </a:rPr>
              <a:t> (Accessed on 25 Feb. 2026).</a:t>
            </a:r>
          </a:p>
          <a:p>
            <a:pPr marL="0" indent="0">
              <a:buNone/>
            </a:pPr>
            <a:r>
              <a:rPr lang="en-GB" sz="1100" dirty="0" err="1">
                <a:solidFill>
                  <a:schemeClr val="tx2"/>
                </a:solidFill>
              </a:rPr>
              <a:t>Bestdiss</a:t>
            </a:r>
            <a:r>
              <a:rPr lang="en-GB" sz="1100" dirty="0">
                <a:solidFill>
                  <a:schemeClr val="tx2"/>
                </a:solidFill>
              </a:rPr>
              <a:t> </a:t>
            </a:r>
            <a:r>
              <a:rPr lang="en-GB" sz="1100" dirty="0" err="1">
                <a:solidFill>
                  <a:schemeClr val="tx2"/>
                </a:solidFill>
              </a:rPr>
              <a:t>ertation</a:t>
            </a:r>
            <a:r>
              <a:rPr lang="en-GB" sz="1100" dirty="0">
                <a:solidFill>
                  <a:schemeClr val="tx2"/>
                </a:solidFill>
              </a:rPr>
              <a:t> writer, (2024), </a:t>
            </a:r>
            <a:r>
              <a:rPr lang="en-GB" sz="1100" i="1" dirty="0">
                <a:solidFill>
                  <a:schemeClr val="tx2"/>
                </a:solidFill>
              </a:rPr>
              <a:t>7 Crucial Ethical Considerations in Qualitative Research You Must Know to Avoid Pitfalls, </a:t>
            </a:r>
            <a:r>
              <a:rPr lang="en-GB" sz="1100" dirty="0">
                <a:solidFill>
                  <a:schemeClr val="tx2"/>
                </a:solidFill>
              </a:rPr>
              <a:t>Available At: </a:t>
            </a:r>
            <a:r>
              <a:rPr lang="en-GB" sz="1100" dirty="0">
                <a:solidFill>
                  <a:schemeClr val="tx2"/>
                </a:solidFill>
                <a:hlinkClick r:id="rId3"/>
              </a:rPr>
              <a:t>https://bestdissertationwriter.com/ethical-considerations-in-qualitative-research/</a:t>
            </a:r>
            <a:r>
              <a:rPr lang="en-GB" sz="1100" dirty="0">
                <a:solidFill>
                  <a:schemeClr val="tx2"/>
                </a:solidFill>
              </a:rPr>
              <a:t> (Accessed on 25 Feb. 2026).</a:t>
            </a:r>
          </a:p>
        </p:txBody>
      </p:sp>
    </p:spTree>
    <p:extLst>
      <p:ext uri="{BB962C8B-B14F-4D97-AF65-F5344CB8AC3E}">
        <p14:creationId xmlns:p14="http://schemas.microsoft.com/office/powerpoint/2010/main" val="3808150757"/>
      </p:ext>
    </p:extLst>
  </p:cSld>
  <p:clrMapOvr>
    <a:masterClrMapping/>
  </p:clrMapOvr>
</p:sld>
</file>

<file path=ppt/theme/theme1.xml><?xml version="1.0" encoding="utf-8"?>
<a:theme xmlns:a="http://schemas.openxmlformats.org/drawingml/2006/main" name="Office Theme">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115</TotalTime>
  <Words>1424</Words>
  <Application>Microsoft Office PowerPoint</Application>
  <PresentationFormat>Widescreen</PresentationFormat>
  <Paragraphs>46</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Aptos</vt:lpstr>
      <vt:lpstr>Aptos Display</vt:lpstr>
      <vt:lpstr>Arial</vt:lpstr>
      <vt:lpstr>Office Theme</vt:lpstr>
      <vt:lpstr>Methods and Search Strategy Academic Poster    Student name: Nazdar Sami Student ID: 2122282  Module name: Independent Project  Module code:(BMHP6020_BIRM)  </vt:lpstr>
      <vt:lpstr>The Effects of Chronic Obstructive Pulmonary Disease (COPD) on the Physical Health of Older Individuals in the United Kingdom</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Nazdar Sami (2122282)</dc:creator>
  <cp:lastModifiedBy>Nazdar Sami (2122282)</cp:lastModifiedBy>
  <cp:revision>1</cp:revision>
  <dcterms:created xsi:type="dcterms:W3CDTF">2026-02-25T00:58:03Z</dcterms:created>
  <dcterms:modified xsi:type="dcterms:W3CDTF">2026-02-25T02:53:08Z</dcterms:modified>
</cp:coreProperties>
</file>