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1" r:id="rId9"/>
    <p:sldId id="270"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44FED9-8604-1F66-4E5A-773FD4F70422}" v="294" dt="2026-10-16T14:51:13.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90EB625-BBB1-4EA7-A456-0257A68E564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23C58C2-8A8D-4544-8167-F5204FFADE18}">
      <dgm:prSet custT="1"/>
      <dgm:spPr/>
      <dgm:t>
        <a:bodyPr/>
        <a:lstStyle/>
        <a:p>
          <a:r>
            <a:rPr lang="en-US" sz="2000" b="1"/>
            <a:t>Job title: </a:t>
          </a:r>
          <a:r>
            <a:rPr lang="en-US" sz="2000"/>
            <a:t>Graduate AI Strategist</a:t>
          </a:r>
        </a:p>
      </dgm:t>
    </dgm:pt>
    <dgm:pt modelId="{3A528A66-447B-411B-91D2-24A7C8B384C8}" type="parTrans" cxnId="{CB615706-41B8-4B83-AB61-725204113122}">
      <dgm:prSet/>
      <dgm:spPr/>
      <dgm:t>
        <a:bodyPr/>
        <a:lstStyle/>
        <a:p>
          <a:endParaRPr lang="en-US"/>
        </a:p>
      </dgm:t>
    </dgm:pt>
    <dgm:pt modelId="{EA5E0EB2-D088-41A0-B198-B487385BC7A9}" type="sibTrans" cxnId="{CB615706-41B8-4B83-AB61-725204113122}">
      <dgm:prSet/>
      <dgm:spPr/>
      <dgm:t>
        <a:bodyPr/>
        <a:lstStyle/>
        <a:p>
          <a:endParaRPr lang="en-US"/>
        </a:p>
      </dgm:t>
    </dgm:pt>
    <dgm:pt modelId="{6C180930-DF84-4888-97D2-28976F3AD9EE}">
      <dgm:prSet/>
      <dgm:spPr/>
      <dgm:t>
        <a:bodyPr/>
        <a:lstStyle/>
        <a:p>
          <a:r>
            <a:rPr lang="en-US" sz="2000" b="1"/>
            <a:t>Department: </a:t>
          </a:r>
          <a:r>
            <a:rPr lang="en-US" sz="2000"/>
            <a:t>Academic Development / Digital Learning and Student Experience</a:t>
          </a:r>
        </a:p>
      </dgm:t>
    </dgm:pt>
    <dgm:pt modelId="{68222811-CAE1-4415-86ED-60015B063334}" type="parTrans" cxnId="{A5F7530A-171C-4C23-9745-10EFF5E9FD84}">
      <dgm:prSet/>
      <dgm:spPr/>
      <dgm:t>
        <a:bodyPr/>
        <a:lstStyle/>
        <a:p>
          <a:endParaRPr lang="en-US"/>
        </a:p>
      </dgm:t>
    </dgm:pt>
    <dgm:pt modelId="{597F1360-B0C6-404E-ABCF-D02451EB3B29}" type="sibTrans" cxnId="{A5F7530A-171C-4C23-9745-10EFF5E9FD84}">
      <dgm:prSet/>
      <dgm:spPr/>
      <dgm:t>
        <a:bodyPr/>
        <a:lstStyle/>
        <a:p>
          <a:endParaRPr lang="en-US"/>
        </a:p>
      </dgm:t>
    </dgm:pt>
    <dgm:pt modelId="{4B196FA1-4528-4258-A356-3B9F40C786C5}">
      <dgm:prSet/>
      <dgm:spPr/>
      <dgm:t>
        <a:bodyPr/>
        <a:lstStyle/>
        <a:p>
          <a:r>
            <a:rPr lang="en-US" sz="2000" b="1"/>
            <a:t>Reports to: </a:t>
          </a:r>
          <a:r>
            <a:rPr lang="en-US" sz="2000"/>
            <a:t>Head of Academic Development / Digital Learning</a:t>
          </a:r>
        </a:p>
      </dgm:t>
    </dgm:pt>
    <dgm:pt modelId="{3E7E9E71-18A2-484B-9B1D-F83E0A96FBB6}" type="parTrans" cxnId="{E476F83A-59AD-4CCE-9670-FD06BF58E350}">
      <dgm:prSet/>
      <dgm:spPr/>
      <dgm:t>
        <a:bodyPr/>
        <a:lstStyle/>
        <a:p>
          <a:endParaRPr lang="en-US"/>
        </a:p>
      </dgm:t>
    </dgm:pt>
    <dgm:pt modelId="{D5E0D04C-0CF9-4192-9EFA-398F98D9421A}" type="sibTrans" cxnId="{E476F83A-59AD-4CCE-9670-FD06BF58E350}">
      <dgm:prSet/>
      <dgm:spPr/>
      <dgm:t>
        <a:bodyPr/>
        <a:lstStyle/>
        <a:p>
          <a:endParaRPr lang="en-US"/>
        </a:p>
      </dgm:t>
    </dgm:pt>
    <dgm:pt modelId="{7207827F-E88B-4D4A-9BCB-60AABD4EC1C3}">
      <dgm:prSet/>
      <dgm:spPr/>
      <dgm:t>
        <a:bodyPr/>
        <a:lstStyle/>
        <a:p>
          <a:r>
            <a:rPr lang="en-US" sz="2000" b="1"/>
            <a:t>Location: </a:t>
          </a:r>
          <a:r>
            <a:rPr lang="en-US" sz="2000"/>
            <a:t>UWTSD campus or campuses, with hybrid working arrangements</a:t>
          </a:r>
        </a:p>
      </dgm:t>
    </dgm:pt>
    <dgm:pt modelId="{EC7946D9-1D14-47B8-8555-B66DF0FB7C6A}" type="parTrans" cxnId="{0F8DF96B-D5CE-40D3-9DC6-C8A68A94E271}">
      <dgm:prSet/>
      <dgm:spPr/>
      <dgm:t>
        <a:bodyPr/>
        <a:lstStyle/>
        <a:p>
          <a:endParaRPr lang="en-US"/>
        </a:p>
      </dgm:t>
    </dgm:pt>
    <dgm:pt modelId="{29837625-729F-4257-A6D9-17E8EC9F3DBD}" type="sibTrans" cxnId="{0F8DF96B-D5CE-40D3-9DC6-C8A68A94E271}">
      <dgm:prSet/>
      <dgm:spPr/>
      <dgm:t>
        <a:bodyPr/>
        <a:lstStyle/>
        <a:p>
          <a:endParaRPr lang="en-US"/>
        </a:p>
      </dgm:t>
    </dgm:pt>
    <dgm:pt modelId="{453E00AB-8E6D-4654-9217-537B62AEA5DD}">
      <dgm:prSet/>
      <dgm:spPr/>
      <dgm:t>
        <a:bodyPr/>
        <a:lstStyle/>
        <a:p>
          <a:r>
            <a:rPr lang="en-US" sz="2000" b="1"/>
            <a:t>Working hours: </a:t>
          </a:r>
          <a:r>
            <a:rPr lang="en-US" sz="2000"/>
            <a:t>37 hours per week, normally Monday to Friday</a:t>
          </a:r>
        </a:p>
      </dgm:t>
    </dgm:pt>
    <dgm:pt modelId="{1C8F7AE8-21EA-48CD-8593-A529CEFC077A}" type="parTrans" cxnId="{4C4F7426-C231-4D4B-8864-16C35C2DB73C}">
      <dgm:prSet/>
      <dgm:spPr/>
      <dgm:t>
        <a:bodyPr/>
        <a:lstStyle/>
        <a:p>
          <a:endParaRPr lang="en-US"/>
        </a:p>
      </dgm:t>
    </dgm:pt>
    <dgm:pt modelId="{B1B24926-DCE1-43E8-9F89-975C2907A73C}" type="sibTrans" cxnId="{4C4F7426-C231-4D4B-8864-16C35C2DB73C}">
      <dgm:prSet/>
      <dgm:spPr/>
      <dgm:t>
        <a:bodyPr/>
        <a:lstStyle/>
        <a:p>
          <a:endParaRPr lang="en-US"/>
        </a:p>
      </dgm:t>
    </dgm:pt>
    <dgm:pt modelId="{5C5B8834-2155-4923-81D6-A343949FD887}">
      <dgm:prSet/>
      <dgm:spPr/>
      <dgm:t>
        <a:bodyPr/>
        <a:lstStyle/>
        <a:p>
          <a:r>
            <a:rPr lang="en-US" sz="2000" b="1"/>
            <a:t>Working pattern: </a:t>
          </a:r>
          <a:r>
            <a:rPr lang="en-US" sz="2000"/>
            <a:t>Hybrid. Regular on-campus attendance is required for student workshops, staff development, meetings and collaboration with university services.</a:t>
          </a:r>
        </a:p>
      </dgm:t>
    </dgm:pt>
    <dgm:pt modelId="{08EFC4CC-DDFA-46F9-A15E-EE7266110BF6}" type="parTrans" cxnId="{FC75A9F2-3FBF-4C03-B6A4-578BB8B909C4}">
      <dgm:prSet/>
      <dgm:spPr/>
      <dgm:t>
        <a:bodyPr/>
        <a:lstStyle/>
        <a:p>
          <a:endParaRPr lang="en-US"/>
        </a:p>
      </dgm:t>
    </dgm:pt>
    <dgm:pt modelId="{895CA592-F814-47DD-938B-A3C7A2AC0F64}" type="sibTrans" cxnId="{FC75A9F2-3FBF-4C03-B6A4-578BB8B909C4}">
      <dgm:prSet/>
      <dgm:spPr/>
      <dgm:t>
        <a:bodyPr/>
        <a:lstStyle/>
        <a:p>
          <a:endParaRPr lang="en-US"/>
        </a:p>
      </dgm:t>
    </dgm:pt>
    <dgm:pt modelId="{B4562F84-D434-404D-B3E7-3B5786DAFD8B}">
      <dgm:prSet/>
      <dgm:spPr/>
      <dgm:t>
        <a:bodyPr/>
        <a:lstStyle/>
        <a:p>
          <a:r>
            <a:rPr lang="en-US" sz="2000" b="1"/>
            <a:t>Salary: </a:t>
          </a:r>
          <a:r>
            <a:rPr lang="en-US" sz="2000"/>
            <a:t>Indicative range: £30,000–£34,000 per annum, subject to the university’s grading and recruitment arrangements.</a:t>
          </a:r>
        </a:p>
      </dgm:t>
    </dgm:pt>
    <dgm:pt modelId="{9269B845-0485-4E7F-AF80-64C8F3B9975B}" type="parTrans" cxnId="{59F6AEF6-17C5-44FD-BF3B-209122FC1AF5}">
      <dgm:prSet/>
      <dgm:spPr/>
      <dgm:t>
        <a:bodyPr/>
        <a:lstStyle/>
        <a:p>
          <a:endParaRPr lang="en-US"/>
        </a:p>
      </dgm:t>
    </dgm:pt>
    <dgm:pt modelId="{D7C6319A-B530-47F4-8892-B51165DFE54F}" type="sibTrans" cxnId="{59F6AEF6-17C5-44FD-BF3B-209122FC1AF5}">
      <dgm:prSet/>
      <dgm:spPr/>
      <dgm:t>
        <a:bodyPr/>
        <a:lstStyle/>
        <a:p>
          <a:endParaRPr lang="en-US"/>
        </a:p>
      </dgm:t>
    </dgm:pt>
    <dgm:pt modelId="{59607D98-8A8A-4271-9820-058D1F40FDF9}" type="pres">
      <dgm:prSet presAssocID="{790EB625-BBB1-4EA7-A456-0257A68E564D}" presName="root" presStyleCnt="0">
        <dgm:presLayoutVars>
          <dgm:dir/>
          <dgm:resizeHandles val="exact"/>
        </dgm:presLayoutVars>
      </dgm:prSet>
      <dgm:spPr/>
    </dgm:pt>
    <dgm:pt modelId="{8DE5FC32-15B1-4E0A-A945-93F6F4E657A1}" type="pres">
      <dgm:prSet presAssocID="{790EB625-BBB1-4EA7-A456-0257A68E564D}" presName="container" presStyleCnt="0">
        <dgm:presLayoutVars>
          <dgm:dir/>
          <dgm:resizeHandles val="exact"/>
        </dgm:presLayoutVars>
      </dgm:prSet>
      <dgm:spPr/>
    </dgm:pt>
    <dgm:pt modelId="{3BC492DB-1282-4239-B867-E0C105BC2ADC}" type="pres">
      <dgm:prSet presAssocID="{F23C58C2-8A8D-4544-8167-F5204FFADE18}" presName="compNode" presStyleCnt="0"/>
      <dgm:spPr/>
    </dgm:pt>
    <dgm:pt modelId="{8D31F49E-DB1C-41F5-B581-405FDF799E26}" type="pres">
      <dgm:prSet presAssocID="{F23C58C2-8A8D-4544-8167-F5204FFADE18}" presName="iconBgRect" presStyleLbl="bgShp" presStyleIdx="0" presStyleCnt="7"/>
      <dgm:spPr/>
    </dgm:pt>
    <dgm:pt modelId="{631B8945-E4EE-4F0F-B227-46F90499B9D7}" type="pres">
      <dgm:prSet presAssocID="{F23C58C2-8A8D-4544-8167-F5204FFADE1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E5D07AF2-B8CB-4DF8-B426-1914775525FD}" type="pres">
      <dgm:prSet presAssocID="{F23C58C2-8A8D-4544-8167-F5204FFADE18}" presName="spaceRect" presStyleCnt="0"/>
      <dgm:spPr/>
    </dgm:pt>
    <dgm:pt modelId="{F5BFBDB8-2798-4866-A2C7-2E6E86A13EA5}" type="pres">
      <dgm:prSet presAssocID="{F23C58C2-8A8D-4544-8167-F5204FFADE18}" presName="textRect" presStyleLbl="revTx" presStyleIdx="0" presStyleCnt="7">
        <dgm:presLayoutVars>
          <dgm:chMax val="1"/>
          <dgm:chPref val="1"/>
        </dgm:presLayoutVars>
      </dgm:prSet>
      <dgm:spPr/>
    </dgm:pt>
    <dgm:pt modelId="{D2CE6A73-96E3-4238-ACBC-8A092C455F8E}" type="pres">
      <dgm:prSet presAssocID="{EA5E0EB2-D088-41A0-B198-B487385BC7A9}" presName="sibTrans" presStyleLbl="sibTrans2D1" presStyleIdx="0" presStyleCnt="0"/>
      <dgm:spPr/>
    </dgm:pt>
    <dgm:pt modelId="{CD56FE7F-DAF8-4386-B1E0-D13CF2A4CBC7}" type="pres">
      <dgm:prSet presAssocID="{6C180930-DF84-4888-97D2-28976F3AD9EE}" presName="compNode" presStyleCnt="0"/>
      <dgm:spPr/>
    </dgm:pt>
    <dgm:pt modelId="{E40E4E79-132A-4833-8C6D-86825EF727F3}" type="pres">
      <dgm:prSet presAssocID="{6C180930-DF84-4888-97D2-28976F3AD9EE}" presName="iconBgRect" presStyleLbl="bgShp" presStyleIdx="1" presStyleCnt="7"/>
      <dgm:spPr/>
    </dgm:pt>
    <dgm:pt modelId="{0B356D32-222D-410D-99B8-B4756B9DBC55}" type="pres">
      <dgm:prSet presAssocID="{6C180930-DF84-4888-97D2-28976F3AD9EE}"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066BD606-C7D1-4EAB-AD6D-2D5D1C897690}" type="pres">
      <dgm:prSet presAssocID="{6C180930-DF84-4888-97D2-28976F3AD9EE}" presName="spaceRect" presStyleCnt="0"/>
      <dgm:spPr/>
    </dgm:pt>
    <dgm:pt modelId="{1590423A-31FA-4A28-8FDC-1E2396CFDB99}" type="pres">
      <dgm:prSet presAssocID="{6C180930-DF84-4888-97D2-28976F3AD9EE}" presName="textRect" presStyleLbl="revTx" presStyleIdx="1" presStyleCnt="7">
        <dgm:presLayoutVars>
          <dgm:chMax val="1"/>
          <dgm:chPref val="1"/>
        </dgm:presLayoutVars>
      </dgm:prSet>
      <dgm:spPr/>
    </dgm:pt>
    <dgm:pt modelId="{B8AEC566-E565-41A5-AFCF-E93616F44ED4}" type="pres">
      <dgm:prSet presAssocID="{597F1360-B0C6-404E-ABCF-D02451EB3B29}" presName="sibTrans" presStyleLbl="sibTrans2D1" presStyleIdx="0" presStyleCnt="0"/>
      <dgm:spPr/>
    </dgm:pt>
    <dgm:pt modelId="{2C7D2100-2034-4570-B247-CFD8974A3679}" type="pres">
      <dgm:prSet presAssocID="{4B196FA1-4528-4258-A356-3B9F40C786C5}" presName="compNode" presStyleCnt="0"/>
      <dgm:spPr/>
    </dgm:pt>
    <dgm:pt modelId="{19593404-0204-48EE-AAB1-7C31E1ADC43A}" type="pres">
      <dgm:prSet presAssocID="{4B196FA1-4528-4258-A356-3B9F40C786C5}" presName="iconBgRect" presStyleLbl="bgShp" presStyleIdx="2" presStyleCnt="7"/>
      <dgm:spPr/>
    </dgm:pt>
    <dgm:pt modelId="{A8E0F5C4-401F-43C1-BC66-47151796A528}" type="pres">
      <dgm:prSet presAssocID="{4B196FA1-4528-4258-A356-3B9F40C786C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7F44033A-1631-4D36-B1D8-486FB81BD640}" type="pres">
      <dgm:prSet presAssocID="{4B196FA1-4528-4258-A356-3B9F40C786C5}" presName="spaceRect" presStyleCnt="0"/>
      <dgm:spPr/>
    </dgm:pt>
    <dgm:pt modelId="{99CD18CB-8AF4-47BC-BF0E-9683A492623E}" type="pres">
      <dgm:prSet presAssocID="{4B196FA1-4528-4258-A356-3B9F40C786C5}" presName="textRect" presStyleLbl="revTx" presStyleIdx="2" presStyleCnt="7">
        <dgm:presLayoutVars>
          <dgm:chMax val="1"/>
          <dgm:chPref val="1"/>
        </dgm:presLayoutVars>
      </dgm:prSet>
      <dgm:spPr/>
    </dgm:pt>
    <dgm:pt modelId="{D3F5E13C-3FCB-4E42-81E9-9B06379245CF}" type="pres">
      <dgm:prSet presAssocID="{D5E0D04C-0CF9-4192-9EFA-398F98D9421A}" presName="sibTrans" presStyleLbl="sibTrans2D1" presStyleIdx="0" presStyleCnt="0"/>
      <dgm:spPr/>
    </dgm:pt>
    <dgm:pt modelId="{3765E9D2-B100-46EB-9EC2-878C3EFDE939}" type="pres">
      <dgm:prSet presAssocID="{7207827F-E88B-4D4A-9BCB-60AABD4EC1C3}" presName="compNode" presStyleCnt="0"/>
      <dgm:spPr/>
    </dgm:pt>
    <dgm:pt modelId="{F303318C-0890-4710-854D-E7D00724F7EB}" type="pres">
      <dgm:prSet presAssocID="{7207827F-E88B-4D4A-9BCB-60AABD4EC1C3}" presName="iconBgRect" presStyleLbl="bgShp" presStyleIdx="3" presStyleCnt="7"/>
      <dgm:spPr/>
    </dgm:pt>
    <dgm:pt modelId="{ACE6D31F-6E3B-4FC3-8A9F-730E3B9FB012}" type="pres">
      <dgm:prSet presAssocID="{7207827F-E88B-4D4A-9BCB-60AABD4EC1C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229B385A-4572-48C5-9B8E-D11161C4E869}" type="pres">
      <dgm:prSet presAssocID="{7207827F-E88B-4D4A-9BCB-60AABD4EC1C3}" presName="spaceRect" presStyleCnt="0"/>
      <dgm:spPr/>
    </dgm:pt>
    <dgm:pt modelId="{F8089148-E9FC-4B9D-AE53-45B464E34CFE}" type="pres">
      <dgm:prSet presAssocID="{7207827F-E88B-4D4A-9BCB-60AABD4EC1C3}" presName="textRect" presStyleLbl="revTx" presStyleIdx="3" presStyleCnt="7">
        <dgm:presLayoutVars>
          <dgm:chMax val="1"/>
          <dgm:chPref val="1"/>
        </dgm:presLayoutVars>
      </dgm:prSet>
      <dgm:spPr/>
    </dgm:pt>
    <dgm:pt modelId="{3A6B6A4A-CD57-49C2-8801-8B9C94E42429}" type="pres">
      <dgm:prSet presAssocID="{29837625-729F-4257-A6D9-17E8EC9F3DBD}" presName="sibTrans" presStyleLbl="sibTrans2D1" presStyleIdx="0" presStyleCnt="0"/>
      <dgm:spPr/>
    </dgm:pt>
    <dgm:pt modelId="{A2C144ED-E7EE-42BF-8516-CD4A7A23D518}" type="pres">
      <dgm:prSet presAssocID="{453E00AB-8E6D-4654-9217-537B62AEA5DD}" presName="compNode" presStyleCnt="0"/>
      <dgm:spPr/>
    </dgm:pt>
    <dgm:pt modelId="{0FF70599-0987-4624-9D25-C5FDDB2E7F9D}" type="pres">
      <dgm:prSet presAssocID="{453E00AB-8E6D-4654-9217-537B62AEA5DD}" presName="iconBgRect" presStyleLbl="bgShp" presStyleIdx="4" presStyleCnt="7"/>
      <dgm:spPr/>
    </dgm:pt>
    <dgm:pt modelId="{21650A4E-3112-432F-927F-A83319FFCB08}" type="pres">
      <dgm:prSet presAssocID="{453E00AB-8E6D-4654-9217-537B62AEA5DD}"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ffice Worker"/>
        </a:ext>
      </dgm:extLst>
    </dgm:pt>
    <dgm:pt modelId="{69DF4949-37DD-4B19-A03C-7FE44E3681C9}" type="pres">
      <dgm:prSet presAssocID="{453E00AB-8E6D-4654-9217-537B62AEA5DD}" presName="spaceRect" presStyleCnt="0"/>
      <dgm:spPr/>
    </dgm:pt>
    <dgm:pt modelId="{08EB38EA-2287-4345-BBD1-D1E94E78A16C}" type="pres">
      <dgm:prSet presAssocID="{453E00AB-8E6D-4654-9217-537B62AEA5DD}" presName="textRect" presStyleLbl="revTx" presStyleIdx="4" presStyleCnt="7">
        <dgm:presLayoutVars>
          <dgm:chMax val="1"/>
          <dgm:chPref val="1"/>
        </dgm:presLayoutVars>
      </dgm:prSet>
      <dgm:spPr/>
    </dgm:pt>
    <dgm:pt modelId="{070F9E03-3E93-4F69-BF0C-CF2DE933BBF8}" type="pres">
      <dgm:prSet presAssocID="{B1B24926-DCE1-43E8-9F89-975C2907A73C}" presName="sibTrans" presStyleLbl="sibTrans2D1" presStyleIdx="0" presStyleCnt="0"/>
      <dgm:spPr/>
    </dgm:pt>
    <dgm:pt modelId="{78A6BA6F-EE6B-40F7-B6BD-701C7C9C41A1}" type="pres">
      <dgm:prSet presAssocID="{5C5B8834-2155-4923-81D6-A343949FD887}" presName="compNode" presStyleCnt="0"/>
      <dgm:spPr/>
    </dgm:pt>
    <dgm:pt modelId="{BBA66DB4-0FF8-46AD-8DE8-D86F18B27CD2}" type="pres">
      <dgm:prSet presAssocID="{5C5B8834-2155-4923-81D6-A343949FD887}" presName="iconBgRect" presStyleLbl="bgShp" presStyleIdx="5" presStyleCnt="7"/>
      <dgm:spPr/>
    </dgm:pt>
    <dgm:pt modelId="{B6532831-2E1B-41BD-A3A2-610C13637619}" type="pres">
      <dgm:prSet presAssocID="{5C5B8834-2155-4923-81D6-A343949FD887}"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0A869FF1-F4E2-408E-8D5D-E4ABC109DE32}" type="pres">
      <dgm:prSet presAssocID="{5C5B8834-2155-4923-81D6-A343949FD887}" presName="spaceRect" presStyleCnt="0"/>
      <dgm:spPr/>
    </dgm:pt>
    <dgm:pt modelId="{D032454F-683A-4CCD-B225-3B8A4D20F712}" type="pres">
      <dgm:prSet presAssocID="{5C5B8834-2155-4923-81D6-A343949FD887}" presName="textRect" presStyleLbl="revTx" presStyleIdx="5" presStyleCnt="7">
        <dgm:presLayoutVars>
          <dgm:chMax val="1"/>
          <dgm:chPref val="1"/>
        </dgm:presLayoutVars>
      </dgm:prSet>
      <dgm:spPr/>
    </dgm:pt>
    <dgm:pt modelId="{9066F097-195C-4DC9-91BB-538E0EF3E15B}" type="pres">
      <dgm:prSet presAssocID="{895CA592-F814-47DD-938B-A3C7A2AC0F64}" presName="sibTrans" presStyleLbl="sibTrans2D1" presStyleIdx="0" presStyleCnt="0"/>
      <dgm:spPr/>
    </dgm:pt>
    <dgm:pt modelId="{C8712A34-76CF-45FE-8555-83610FE3DD0B}" type="pres">
      <dgm:prSet presAssocID="{B4562F84-D434-404D-B3E7-3B5786DAFD8B}" presName="compNode" presStyleCnt="0"/>
      <dgm:spPr/>
    </dgm:pt>
    <dgm:pt modelId="{12647CC8-8AC5-4B8F-A2CD-820201425444}" type="pres">
      <dgm:prSet presAssocID="{B4562F84-D434-404D-B3E7-3B5786DAFD8B}" presName="iconBgRect" presStyleLbl="bgShp" presStyleIdx="6" presStyleCnt="7"/>
      <dgm:spPr/>
    </dgm:pt>
    <dgm:pt modelId="{4F3E8CA6-146C-432B-BC49-05BD4EA558A7}" type="pres">
      <dgm:prSet presAssocID="{B4562F84-D434-404D-B3E7-3B5786DAFD8B}"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Money"/>
        </a:ext>
      </dgm:extLst>
    </dgm:pt>
    <dgm:pt modelId="{09CEB39B-14C9-45CE-BE1F-35F8A05A1A7C}" type="pres">
      <dgm:prSet presAssocID="{B4562F84-D434-404D-B3E7-3B5786DAFD8B}" presName="spaceRect" presStyleCnt="0"/>
      <dgm:spPr/>
    </dgm:pt>
    <dgm:pt modelId="{1935C2A1-2D69-4242-B4AD-C9789C2CD0EE}" type="pres">
      <dgm:prSet presAssocID="{B4562F84-D434-404D-B3E7-3B5786DAFD8B}" presName="textRect" presStyleLbl="revTx" presStyleIdx="6" presStyleCnt="7">
        <dgm:presLayoutVars>
          <dgm:chMax val="1"/>
          <dgm:chPref val="1"/>
        </dgm:presLayoutVars>
      </dgm:prSet>
      <dgm:spPr/>
    </dgm:pt>
  </dgm:ptLst>
  <dgm:cxnLst>
    <dgm:cxn modelId="{CB615706-41B8-4B83-AB61-725204113122}" srcId="{790EB625-BBB1-4EA7-A456-0257A68E564D}" destId="{F23C58C2-8A8D-4544-8167-F5204FFADE18}" srcOrd="0" destOrd="0" parTransId="{3A528A66-447B-411B-91D2-24A7C8B384C8}" sibTransId="{EA5E0EB2-D088-41A0-B198-B487385BC7A9}"/>
    <dgm:cxn modelId="{A5F7530A-171C-4C23-9745-10EFF5E9FD84}" srcId="{790EB625-BBB1-4EA7-A456-0257A68E564D}" destId="{6C180930-DF84-4888-97D2-28976F3AD9EE}" srcOrd="1" destOrd="0" parTransId="{68222811-CAE1-4415-86ED-60015B063334}" sibTransId="{597F1360-B0C6-404E-ABCF-D02451EB3B29}"/>
    <dgm:cxn modelId="{1F5EC10B-91E7-4572-9790-DA32D4AC3816}" type="presOf" srcId="{5C5B8834-2155-4923-81D6-A343949FD887}" destId="{D032454F-683A-4CCD-B225-3B8A4D20F712}" srcOrd="0" destOrd="0" presId="urn:microsoft.com/office/officeart/2018/2/layout/IconCircleList"/>
    <dgm:cxn modelId="{1C39411F-BD5D-42E1-85E3-3160CE6C3BE2}" type="presOf" srcId="{597F1360-B0C6-404E-ABCF-D02451EB3B29}" destId="{B8AEC566-E565-41A5-AFCF-E93616F44ED4}" srcOrd="0" destOrd="0" presId="urn:microsoft.com/office/officeart/2018/2/layout/IconCircleList"/>
    <dgm:cxn modelId="{4C4F7426-C231-4D4B-8864-16C35C2DB73C}" srcId="{790EB625-BBB1-4EA7-A456-0257A68E564D}" destId="{453E00AB-8E6D-4654-9217-537B62AEA5DD}" srcOrd="4" destOrd="0" parTransId="{1C8F7AE8-21EA-48CD-8593-A529CEFC077A}" sibTransId="{B1B24926-DCE1-43E8-9F89-975C2907A73C}"/>
    <dgm:cxn modelId="{3E0CF127-AB55-49F6-B2AC-1DD2D7AEE9F6}" type="presOf" srcId="{B4562F84-D434-404D-B3E7-3B5786DAFD8B}" destId="{1935C2A1-2D69-4242-B4AD-C9789C2CD0EE}" srcOrd="0" destOrd="0" presId="urn:microsoft.com/office/officeart/2018/2/layout/IconCircleList"/>
    <dgm:cxn modelId="{2B068B2F-83A2-4431-B595-FAFE75D501EE}" type="presOf" srcId="{453E00AB-8E6D-4654-9217-537B62AEA5DD}" destId="{08EB38EA-2287-4345-BBD1-D1E94E78A16C}" srcOrd="0" destOrd="0" presId="urn:microsoft.com/office/officeart/2018/2/layout/IconCircleList"/>
    <dgm:cxn modelId="{7C342430-CBCE-431A-84A1-EF4DD83E0A2E}" type="presOf" srcId="{6C180930-DF84-4888-97D2-28976F3AD9EE}" destId="{1590423A-31FA-4A28-8FDC-1E2396CFDB99}" srcOrd="0" destOrd="0" presId="urn:microsoft.com/office/officeart/2018/2/layout/IconCircleList"/>
    <dgm:cxn modelId="{E476F83A-59AD-4CCE-9670-FD06BF58E350}" srcId="{790EB625-BBB1-4EA7-A456-0257A68E564D}" destId="{4B196FA1-4528-4258-A356-3B9F40C786C5}" srcOrd="2" destOrd="0" parTransId="{3E7E9E71-18A2-484B-9B1D-F83E0A96FBB6}" sibTransId="{D5E0D04C-0CF9-4192-9EFA-398F98D9421A}"/>
    <dgm:cxn modelId="{0F8DF96B-D5CE-40D3-9DC6-C8A68A94E271}" srcId="{790EB625-BBB1-4EA7-A456-0257A68E564D}" destId="{7207827F-E88B-4D4A-9BCB-60AABD4EC1C3}" srcOrd="3" destOrd="0" parTransId="{EC7946D9-1D14-47B8-8555-B66DF0FB7C6A}" sibTransId="{29837625-729F-4257-A6D9-17E8EC9F3DBD}"/>
    <dgm:cxn modelId="{3848A071-0CB7-4616-81D6-36A769BA1152}" type="presOf" srcId="{895CA592-F814-47DD-938B-A3C7A2AC0F64}" destId="{9066F097-195C-4DC9-91BB-538E0EF3E15B}" srcOrd="0" destOrd="0" presId="urn:microsoft.com/office/officeart/2018/2/layout/IconCircleList"/>
    <dgm:cxn modelId="{6DE7C97F-FB23-4A39-B1B4-D1467AD6906D}" type="presOf" srcId="{7207827F-E88B-4D4A-9BCB-60AABD4EC1C3}" destId="{F8089148-E9FC-4B9D-AE53-45B464E34CFE}" srcOrd="0" destOrd="0" presId="urn:microsoft.com/office/officeart/2018/2/layout/IconCircleList"/>
    <dgm:cxn modelId="{D0B2D18E-16A1-4959-B3AE-0910F89ECD5D}" type="presOf" srcId="{4B196FA1-4528-4258-A356-3B9F40C786C5}" destId="{99CD18CB-8AF4-47BC-BF0E-9683A492623E}" srcOrd="0" destOrd="0" presId="urn:microsoft.com/office/officeart/2018/2/layout/IconCircleList"/>
    <dgm:cxn modelId="{A7E349B3-9CEB-427D-94E2-D87BAACA9AA6}" type="presOf" srcId="{B1B24926-DCE1-43E8-9F89-975C2907A73C}" destId="{070F9E03-3E93-4F69-BF0C-CF2DE933BBF8}" srcOrd="0" destOrd="0" presId="urn:microsoft.com/office/officeart/2018/2/layout/IconCircleList"/>
    <dgm:cxn modelId="{5905BCD3-D338-4AC4-A329-80D4F691BDC7}" type="presOf" srcId="{D5E0D04C-0CF9-4192-9EFA-398F98D9421A}" destId="{D3F5E13C-3FCB-4E42-81E9-9B06379245CF}" srcOrd="0" destOrd="0" presId="urn:microsoft.com/office/officeart/2018/2/layout/IconCircleList"/>
    <dgm:cxn modelId="{F3AFFBD6-B842-4759-8D3E-488AE7CE17B1}" type="presOf" srcId="{29837625-729F-4257-A6D9-17E8EC9F3DBD}" destId="{3A6B6A4A-CD57-49C2-8801-8B9C94E42429}" srcOrd="0" destOrd="0" presId="urn:microsoft.com/office/officeart/2018/2/layout/IconCircleList"/>
    <dgm:cxn modelId="{819FE1ED-62FA-4EE9-8DE8-A0838BD2C8A4}" type="presOf" srcId="{EA5E0EB2-D088-41A0-B198-B487385BC7A9}" destId="{D2CE6A73-96E3-4238-ACBC-8A092C455F8E}" srcOrd="0" destOrd="0" presId="urn:microsoft.com/office/officeart/2018/2/layout/IconCircleList"/>
    <dgm:cxn modelId="{FC75A9F2-3FBF-4C03-B6A4-578BB8B909C4}" srcId="{790EB625-BBB1-4EA7-A456-0257A68E564D}" destId="{5C5B8834-2155-4923-81D6-A343949FD887}" srcOrd="5" destOrd="0" parTransId="{08EFC4CC-DDFA-46F9-A15E-EE7266110BF6}" sibTransId="{895CA592-F814-47DD-938B-A3C7A2AC0F64}"/>
    <dgm:cxn modelId="{59F6AEF6-17C5-44FD-BF3B-209122FC1AF5}" srcId="{790EB625-BBB1-4EA7-A456-0257A68E564D}" destId="{B4562F84-D434-404D-B3E7-3B5786DAFD8B}" srcOrd="6" destOrd="0" parTransId="{9269B845-0485-4E7F-AF80-64C8F3B9975B}" sibTransId="{D7C6319A-B530-47F4-8892-B51165DFE54F}"/>
    <dgm:cxn modelId="{34F5E1F8-0AF7-4B13-A4E6-974B0A75C837}" type="presOf" srcId="{F23C58C2-8A8D-4544-8167-F5204FFADE18}" destId="{F5BFBDB8-2798-4866-A2C7-2E6E86A13EA5}" srcOrd="0" destOrd="0" presId="urn:microsoft.com/office/officeart/2018/2/layout/IconCircleList"/>
    <dgm:cxn modelId="{A950F9FC-C619-4455-9461-36D81EF1B163}" type="presOf" srcId="{790EB625-BBB1-4EA7-A456-0257A68E564D}" destId="{59607D98-8A8A-4271-9820-058D1F40FDF9}" srcOrd="0" destOrd="0" presId="urn:microsoft.com/office/officeart/2018/2/layout/IconCircleList"/>
    <dgm:cxn modelId="{DCB9B0FE-FE20-4343-81D0-E5D4D4248478}" type="presParOf" srcId="{59607D98-8A8A-4271-9820-058D1F40FDF9}" destId="{8DE5FC32-15B1-4E0A-A945-93F6F4E657A1}" srcOrd="0" destOrd="0" presId="urn:microsoft.com/office/officeart/2018/2/layout/IconCircleList"/>
    <dgm:cxn modelId="{1E2F86AC-307D-4F01-B3C1-1EBD4A3E9467}" type="presParOf" srcId="{8DE5FC32-15B1-4E0A-A945-93F6F4E657A1}" destId="{3BC492DB-1282-4239-B867-E0C105BC2ADC}" srcOrd="0" destOrd="0" presId="urn:microsoft.com/office/officeart/2018/2/layout/IconCircleList"/>
    <dgm:cxn modelId="{FE2FA196-6617-43A9-912E-7D3FAA00EC6B}" type="presParOf" srcId="{3BC492DB-1282-4239-B867-E0C105BC2ADC}" destId="{8D31F49E-DB1C-41F5-B581-405FDF799E26}" srcOrd="0" destOrd="0" presId="urn:microsoft.com/office/officeart/2018/2/layout/IconCircleList"/>
    <dgm:cxn modelId="{164D6A3C-0D2F-4878-A8FE-8CEBB482C13F}" type="presParOf" srcId="{3BC492DB-1282-4239-B867-E0C105BC2ADC}" destId="{631B8945-E4EE-4F0F-B227-46F90499B9D7}" srcOrd="1" destOrd="0" presId="urn:microsoft.com/office/officeart/2018/2/layout/IconCircleList"/>
    <dgm:cxn modelId="{6778D924-80DA-4C12-9135-F5BB8DA1C34C}" type="presParOf" srcId="{3BC492DB-1282-4239-B867-E0C105BC2ADC}" destId="{E5D07AF2-B8CB-4DF8-B426-1914775525FD}" srcOrd="2" destOrd="0" presId="urn:microsoft.com/office/officeart/2018/2/layout/IconCircleList"/>
    <dgm:cxn modelId="{90CD5C8B-00B7-4F97-A5D1-A96F0CEC859F}" type="presParOf" srcId="{3BC492DB-1282-4239-B867-E0C105BC2ADC}" destId="{F5BFBDB8-2798-4866-A2C7-2E6E86A13EA5}" srcOrd="3" destOrd="0" presId="urn:microsoft.com/office/officeart/2018/2/layout/IconCircleList"/>
    <dgm:cxn modelId="{99CF36E9-2017-49AD-AC10-B111569C1A4E}" type="presParOf" srcId="{8DE5FC32-15B1-4E0A-A945-93F6F4E657A1}" destId="{D2CE6A73-96E3-4238-ACBC-8A092C455F8E}" srcOrd="1" destOrd="0" presId="urn:microsoft.com/office/officeart/2018/2/layout/IconCircleList"/>
    <dgm:cxn modelId="{9BA7535B-CECC-4342-BD8B-5C79B24B86A9}" type="presParOf" srcId="{8DE5FC32-15B1-4E0A-A945-93F6F4E657A1}" destId="{CD56FE7F-DAF8-4386-B1E0-D13CF2A4CBC7}" srcOrd="2" destOrd="0" presId="urn:microsoft.com/office/officeart/2018/2/layout/IconCircleList"/>
    <dgm:cxn modelId="{FB5373C6-5B9E-4C64-9961-9065423B8252}" type="presParOf" srcId="{CD56FE7F-DAF8-4386-B1E0-D13CF2A4CBC7}" destId="{E40E4E79-132A-4833-8C6D-86825EF727F3}" srcOrd="0" destOrd="0" presId="urn:microsoft.com/office/officeart/2018/2/layout/IconCircleList"/>
    <dgm:cxn modelId="{18354F69-E4D9-435B-85EA-3E8EEED46491}" type="presParOf" srcId="{CD56FE7F-DAF8-4386-B1E0-D13CF2A4CBC7}" destId="{0B356D32-222D-410D-99B8-B4756B9DBC55}" srcOrd="1" destOrd="0" presId="urn:microsoft.com/office/officeart/2018/2/layout/IconCircleList"/>
    <dgm:cxn modelId="{500B4294-A17B-432B-85B9-85107C942F13}" type="presParOf" srcId="{CD56FE7F-DAF8-4386-B1E0-D13CF2A4CBC7}" destId="{066BD606-C7D1-4EAB-AD6D-2D5D1C897690}" srcOrd="2" destOrd="0" presId="urn:microsoft.com/office/officeart/2018/2/layout/IconCircleList"/>
    <dgm:cxn modelId="{7FF949CB-546B-41A4-B090-E90E1CCEE30F}" type="presParOf" srcId="{CD56FE7F-DAF8-4386-B1E0-D13CF2A4CBC7}" destId="{1590423A-31FA-4A28-8FDC-1E2396CFDB99}" srcOrd="3" destOrd="0" presId="urn:microsoft.com/office/officeart/2018/2/layout/IconCircleList"/>
    <dgm:cxn modelId="{4B399A96-5369-467D-BFD5-7DB3BDC6A90A}" type="presParOf" srcId="{8DE5FC32-15B1-4E0A-A945-93F6F4E657A1}" destId="{B8AEC566-E565-41A5-AFCF-E93616F44ED4}" srcOrd="3" destOrd="0" presId="urn:microsoft.com/office/officeart/2018/2/layout/IconCircleList"/>
    <dgm:cxn modelId="{C41FC593-0F05-41F1-84D8-4E7713FF1BF2}" type="presParOf" srcId="{8DE5FC32-15B1-4E0A-A945-93F6F4E657A1}" destId="{2C7D2100-2034-4570-B247-CFD8974A3679}" srcOrd="4" destOrd="0" presId="urn:microsoft.com/office/officeart/2018/2/layout/IconCircleList"/>
    <dgm:cxn modelId="{8AE53929-7BFB-45C7-9283-DA2AC071766A}" type="presParOf" srcId="{2C7D2100-2034-4570-B247-CFD8974A3679}" destId="{19593404-0204-48EE-AAB1-7C31E1ADC43A}" srcOrd="0" destOrd="0" presId="urn:microsoft.com/office/officeart/2018/2/layout/IconCircleList"/>
    <dgm:cxn modelId="{DEF54AB0-4F87-4923-B1E9-E1BAA4284A5D}" type="presParOf" srcId="{2C7D2100-2034-4570-B247-CFD8974A3679}" destId="{A8E0F5C4-401F-43C1-BC66-47151796A528}" srcOrd="1" destOrd="0" presId="urn:microsoft.com/office/officeart/2018/2/layout/IconCircleList"/>
    <dgm:cxn modelId="{8AC6B9C1-F22A-4AE9-8261-9CE4FF8F840D}" type="presParOf" srcId="{2C7D2100-2034-4570-B247-CFD8974A3679}" destId="{7F44033A-1631-4D36-B1D8-486FB81BD640}" srcOrd="2" destOrd="0" presId="urn:microsoft.com/office/officeart/2018/2/layout/IconCircleList"/>
    <dgm:cxn modelId="{26E08D76-6B7A-4FA0-A981-75BFA32807E0}" type="presParOf" srcId="{2C7D2100-2034-4570-B247-CFD8974A3679}" destId="{99CD18CB-8AF4-47BC-BF0E-9683A492623E}" srcOrd="3" destOrd="0" presId="urn:microsoft.com/office/officeart/2018/2/layout/IconCircleList"/>
    <dgm:cxn modelId="{E40F5FF9-7411-4B13-B668-787245468E3E}" type="presParOf" srcId="{8DE5FC32-15B1-4E0A-A945-93F6F4E657A1}" destId="{D3F5E13C-3FCB-4E42-81E9-9B06379245CF}" srcOrd="5" destOrd="0" presId="urn:microsoft.com/office/officeart/2018/2/layout/IconCircleList"/>
    <dgm:cxn modelId="{23E4402F-DF07-494F-BDFA-C7D75C5D6876}" type="presParOf" srcId="{8DE5FC32-15B1-4E0A-A945-93F6F4E657A1}" destId="{3765E9D2-B100-46EB-9EC2-878C3EFDE939}" srcOrd="6" destOrd="0" presId="urn:microsoft.com/office/officeart/2018/2/layout/IconCircleList"/>
    <dgm:cxn modelId="{86D006C7-432C-4094-9B2C-20D66EF63B9B}" type="presParOf" srcId="{3765E9D2-B100-46EB-9EC2-878C3EFDE939}" destId="{F303318C-0890-4710-854D-E7D00724F7EB}" srcOrd="0" destOrd="0" presId="urn:microsoft.com/office/officeart/2018/2/layout/IconCircleList"/>
    <dgm:cxn modelId="{A3DC81CB-FEBE-40A2-916D-260CAD631DA1}" type="presParOf" srcId="{3765E9D2-B100-46EB-9EC2-878C3EFDE939}" destId="{ACE6D31F-6E3B-4FC3-8A9F-730E3B9FB012}" srcOrd="1" destOrd="0" presId="urn:microsoft.com/office/officeart/2018/2/layout/IconCircleList"/>
    <dgm:cxn modelId="{12E0F6A6-1277-4FB3-8109-3EFAA67E49B7}" type="presParOf" srcId="{3765E9D2-B100-46EB-9EC2-878C3EFDE939}" destId="{229B385A-4572-48C5-9B8E-D11161C4E869}" srcOrd="2" destOrd="0" presId="urn:microsoft.com/office/officeart/2018/2/layout/IconCircleList"/>
    <dgm:cxn modelId="{DB6C66EF-3DF1-419E-8D23-4F63A560679A}" type="presParOf" srcId="{3765E9D2-B100-46EB-9EC2-878C3EFDE939}" destId="{F8089148-E9FC-4B9D-AE53-45B464E34CFE}" srcOrd="3" destOrd="0" presId="urn:microsoft.com/office/officeart/2018/2/layout/IconCircleList"/>
    <dgm:cxn modelId="{1BACADD6-DD12-4EC8-A0C4-F434FEE84261}" type="presParOf" srcId="{8DE5FC32-15B1-4E0A-A945-93F6F4E657A1}" destId="{3A6B6A4A-CD57-49C2-8801-8B9C94E42429}" srcOrd="7" destOrd="0" presId="urn:microsoft.com/office/officeart/2018/2/layout/IconCircleList"/>
    <dgm:cxn modelId="{6FDF6A10-0939-4C11-A283-0F75E813D7DB}" type="presParOf" srcId="{8DE5FC32-15B1-4E0A-A945-93F6F4E657A1}" destId="{A2C144ED-E7EE-42BF-8516-CD4A7A23D518}" srcOrd="8" destOrd="0" presId="urn:microsoft.com/office/officeart/2018/2/layout/IconCircleList"/>
    <dgm:cxn modelId="{73F6868E-FCE0-4251-84D0-31C2B79E8EB4}" type="presParOf" srcId="{A2C144ED-E7EE-42BF-8516-CD4A7A23D518}" destId="{0FF70599-0987-4624-9D25-C5FDDB2E7F9D}" srcOrd="0" destOrd="0" presId="urn:microsoft.com/office/officeart/2018/2/layout/IconCircleList"/>
    <dgm:cxn modelId="{5CB98846-888F-4DAC-BC9E-80440BA554F8}" type="presParOf" srcId="{A2C144ED-E7EE-42BF-8516-CD4A7A23D518}" destId="{21650A4E-3112-432F-927F-A83319FFCB08}" srcOrd="1" destOrd="0" presId="urn:microsoft.com/office/officeart/2018/2/layout/IconCircleList"/>
    <dgm:cxn modelId="{3B29DD7E-FFC7-42DC-A2D0-E61824A6E84B}" type="presParOf" srcId="{A2C144ED-E7EE-42BF-8516-CD4A7A23D518}" destId="{69DF4949-37DD-4B19-A03C-7FE44E3681C9}" srcOrd="2" destOrd="0" presId="urn:microsoft.com/office/officeart/2018/2/layout/IconCircleList"/>
    <dgm:cxn modelId="{69A85CCC-DB2F-4013-BB1B-47C997E326B2}" type="presParOf" srcId="{A2C144ED-E7EE-42BF-8516-CD4A7A23D518}" destId="{08EB38EA-2287-4345-BBD1-D1E94E78A16C}" srcOrd="3" destOrd="0" presId="urn:microsoft.com/office/officeart/2018/2/layout/IconCircleList"/>
    <dgm:cxn modelId="{3A9E79D8-2776-4FD1-9BFA-F8F1BB954CC7}" type="presParOf" srcId="{8DE5FC32-15B1-4E0A-A945-93F6F4E657A1}" destId="{070F9E03-3E93-4F69-BF0C-CF2DE933BBF8}" srcOrd="9" destOrd="0" presId="urn:microsoft.com/office/officeart/2018/2/layout/IconCircleList"/>
    <dgm:cxn modelId="{C72CF506-1143-484F-A0F5-98B7658812D4}" type="presParOf" srcId="{8DE5FC32-15B1-4E0A-A945-93F6F4E657A1}" destId="{78A6BA6F-EE6B-40F7-B6BD-701C7C9C41A1}" srcOrd="10" destOrd="0" presId="urn:microsoft.com/office/officeart/2018/2/layout/IconCircleList"/>
    <dgm:cxn modelId="{BE6BCBD5-64D3-4290-B11A-456FF35F73DF}" type="presParOf" srcId="{78A6BA6F-EE6B-40F7-B6BD-701C7C9C41A1}" destId="{BBA66DB4-0FF8-46AD-8DE8-D86F18B27CD2}" srcOrd="0" destOrd="0" presId="urn:microsoft.com/office/officeart/2018/2/layout/IconCircleList"/>
    <dgm:cxn modelId="{871FD06F-27CE-413D-9C6E-41905137EE1F}" type="presParOf" srcId="{78A6BA6F-EE6B-40F7-B6BD-701C7C9C41A1}" destId="{B6532831-2E1B-41BD-A3A2-610C13637619}" srcOrd="1" destOrd="0" presId="urn:microsoft.com/office/officeart/2018/2/layout/IconCircleList"/>
    <dgm:cxn modelId="{F76290F2-6DD5-44A4-863E-E15681F28099}" type="presParOf" srcId="{78A6BA6F-EE6B-40F7-B6BD-701C7C9C41A1}" destId="{0A869FF1-F4E2-408E-8D5D-E4ABC109DE32}" srcOrd="2" destOrd="0" presId="urn:microsoft.com/office/officeart/2018/2/layout/IconCircleList"/>
    <dgm:cxn modelId="{FEAE3821-8E48-4964-9416-3E5DDD756888}" type="presParOf" srcId="{78A6BA6F-EE6B-40F7-B6BD-701C7C9C41A1}" destId="{D032454F-683A-4CCD-B225-3B8A4D20F712}" srcOrd="3" destOrd="0" presId="urn:microsoft.com/office/officeart/2018/2/layout/IconCircleList"/>
    <dgm:cxn modelId="{58398E17-F6D6-44E4-8896-62FBA8EF4499}" type="presParOf" srcId="{8DE5FC32-15B1-4E0A-A945-93F6F4E657A1}" destId="{9066F097-195C-4DC9-91BB-538E0EF3E15B}" srcOrd="11" destOrd="0" presId="urn:microsoft.com/office/officeart/2018/2/layout/IconCircleList"/>
    <dgm:cxn modelId="{C6EB7279-8451-49BA-8F31-06075B3E4B6D}" type="presParOf" srcId="{8DE5FC32-15B1-4E0A-A945-93F6F4E657A1}" destId="{C8712A34-76CF-45FE-8555-83610FE3DD0B}" srcOrd="12" destOrd="0" presId="urn:microsoft.com/office/officeart/2018/2/layout/IconCircleList"/>
    <dgm:cxn modelId="{B0FCCD6A-AB79-4147-AA8B-5C0C515DAFE8}" type="presParOf" srcId="{C8712A34-76CF-45FE-8555-83610FE3DD0B}" destId="{12647CC8-8AC5-4B8F-A2CD-820201425444}" srcOrd="0" destOrd="0" presId="urn:microsoft.com/office/officeart/2018/2/layout/IconCircleList"/>
    <dgm:cxn modelId="{F620ECBE-FBCB-4A83-A6E9-B48F2E11CA5C}" type="presParOf" srcId="{C8712A34-76CF-45FE-8555-83610FE3DD0B}" destId="{4F3E8CA6-146C-432B-BC49-05BD4EA558A7}" srcOrd="1" destOrd="0" presId="urn:microsoft.com/office/officeart/2018/2/layout/IconCircleList"/>
    <dgm:cxn modelId="{5A291EB3-305C-4DE9-B59A-7AB3174A185D}" type="presParOf" srcId="{C8712A34-76CF-45FE-8555-83610FE3DD0B}" destId="{09CEB39B-14C9-45CE-BE1F-35F8A05A1A7C}" srcOrd="2" destOrd="0" presId="urn:microsoft.com/office/officeart/2018/2/layout/IconCircleList"/>
    <dgm:cxn modelId="{87F1FB2F-B3E2-4CF0-8D63-DB70AD55B610}" type="presParOf" srcId="{C8712A34-76CF-45FE-8555-83610FE3DD0B}" destId="{1935C2A1-2D69-4242-B4AD-C9789C2CD0E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F0CF49-09AC-4AC2-9A4E-706926A9EA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4D7023A-9E66-4B78-86F5-7FA5B526B429}">
      <dgm:prSet custT="1"/>
      <dgm:spPr/>
      <dgm:t>
        <a:bodyPr/>
        <a:lstStyle/>
        <a:p>
          <a:r>
            <a:rPr lang="en-US" sz="1800" dirty="0"/>
            <a:t>In the 2026-2027 academic year, the Graduate AI Strategist will help the University of Wales Trinity Saint David (UWTSD) improve students' understanding of AI and promote its ethical, responsible, and effective use. The person in this job will design and lead practical activities that help students understand how AI tools work, check if the information from AI is correct, </a:t>
          </a:r>
          <a:r>
            <a:rPr lang="en-US" sz="1800" dirty="0" err="1"/>
            <a:t>recognise</a:t>
          </a:r>
          <a:r>
            <a:rPr lang="en-US" sz="1800" dirty="0"/>
            <a:t> potential risks, and follow the university's rules on academic honesty.</a:t>
          </a:r>
        </a:p>
      </dgm:t>
    </dgm:pt>
    <dgm:pt modelId="{BA327D10-1B70-4B07-AA04-129CA9230DBB}" type="parTrans" cxnId="{B0B7CBC1-B436-4523-99ED-4E94C2F2104A}">
      <dgm:prSet/>
      <dgm:spPr/>
      <dgm:t>
        <a:bodyPr/>
        <a:lstStyle/>
        <a:p>
          <a:endParaRPr lang="en-US"/>
        </a:p>
      </dgm:t>
    </dgm:pt>
    <dgm:pt modelId="{CFD2B6AE-CE5A-4074-9567-6101BDDFB389}" type="sibTrans" cxnId="{B0B7CBC1-B436-4523-99ED-4E94C2F2104A}">
      <dgm:prSet/>
      <dgm:spPr/>
      <dgm:t>
        <a:bodyPr/>
        <a:lstStyle/>
        <a:p>
          <a:endParaRPr lang="en-US"/>
        </a:p>
      </dgm:t>
    </dgm:pt>
    <dgm:pt modelId="{7318E5C9-DA7F-47DE-9007-E6A1EFD2B5DA}">
      <dgm:prSet/>
      <dgm:spPr/>
      <dgm:t>
        <a:bodyPr/>
        <a:lstStyle/>
        <a:p>
          <a:r>
            <a:rPr lang="en-US" sz="1800" dirty="0"/>
            <a:t>This role will help teach people about AI across subjects by working with teachers and other support staff, including student learning support, library staff, career advisors, and digital learning teams. The job will focus on a human-</a:t>
          </a:r>
          <a:r>
            <a:rPr lang="en-US" sz="1800" dirty="0" err="1"/>
            <a:t>centred</a:t>
          </a:r>
          <a:r>
            <a:rPr lang="en-US" sz="1800" dirty="0"/>
            <a:t> approach: AI should improve learning and job skills rather than replace students' ability to think for themselves, make decisions, or take responsibility for their work.</a:t>
          </a:r>
        </a:p>
      </dgm:t>
    </dgm:pt>
    <dgm:pt modelId="{2BE31F33-6CF0-4DBD-99F1-4872F5A6E099}" type="parTrans" cxnId="{898CCA19-F96D-401A-8A70-88E7D6A90CBB}">
      <dgm:prSet/>
      <dgm:spPr/>
      <dgm:t>
        <a:bodyPr/>
        <a:lstStyle/>
        <a:p>
          <a:endParaRPr lang="en-US"/>
        </a:p>
      </dgm:t>
    </dgm:pt>
    <dgm:pt modelId="{DCF2D904-FEF8-42C0-B17E-EF652E35C172}" type="sibTrans" cxnId="{898CCA19-F96D-401A-8A70-88E7D6A90CBB}">
      <dgm:prSet/>
      <dgm:spPr/>
      <dgm:t>
        <a:bodyPr/>
        <a:lstStyle/>
        <a:p>
          <a:endParaRPr lang="en-US"/>
        </a:p>
      </dgm:t>
    </dgm:pt>
    <dgm:pt modelId="{415C0EA5-53A4-43D2-BAAC-29793757CAE0}" type="pres">
      <dgm:prSet presAssocID="{A9F0CF49-09AC-4AC2-9A4E-706926A9EA17}" presName="root" presStyleCnt="0">
        <dgm:presLayoutVars>
          <dgm:dir/>
          <dgm:resizeHandles val="exact"/>
        </dgm:presLayoutVars>
      </dgm:prSet>
      <dgm:spPr/>
    </dgm:pt>
    <dgm:pt modelId="{C7F6C750-D1F5-4959-AB28-70E2585F8647}" type="pres">
      <dgm:prSet presAssocID="{94D7023A-9E66-4B78-86F5-7FA5B526B429}" presName="compNode" presStyleCnt="0"/>
      <dgm:spPr/>
    </dgm:pt>
    <dgm:pt modelId="{2C604067-7FF5-405E-9248-F250132FA7BF}" type="pres">
      <dgm:prSet presAssocID="{94D7023A-9E66-4B78-86F5-7FA5B526B429}" presName="bgRect" presStyleLbl="bgShp" presStyleIdx="0" presStyleCnt="2"/>
      <dgm:spPr/>
    </dgm:pt>
    <dgm:pt modelId="{F3331E11-B363-4FF9-B09A-3D557BB5CE78}" type="pres">
      <dgm:prSet presAssocID="{94D7023A-9E66-4B78-86F5-7FA5B526B42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iploma Roll"/>
        </a:ext>
      </dgm:extLst>
    </dgm:pt>
    <dgm:pt modelId="{21D0EC84-771F-4F98-8743-BEFC1CF48FFB}" type="pres">
      <dgm:prSet presAssocID="{94D7023A-9E66-4B78-86F5-7FA5B526B429}" presName="spaceRect" presStyleCnt="0"/>
      <dgm:spPr/>
    </dgm:pt>
    <dgm:pt modelId="{F258FB7F-4969-49A5-9DAE-E39EB4B8438D}" type="pres">
      <dgm:prSet presAssocID="{94D7023A-9E66-4B78-86F5-7FA5B526B429}" presName="parTx" presStyleLbl="revTx" presStyleIdx="0" presStyleCnt="2">
        <dgm:presLayoutVars>
          <dgm:chMax val="0"/>
          <dgm:chPref val="0"/>
        </dgm:presLayoutVars>
      </dgm:prSet>
      <dgm:spPr/>
    </dgm:pt>
    <dgm:pt modelId="{E46829C7-25E7-49C1-86F1-29A51923ABD1}" type="pres">
      <dgm:prSet presAssocID="{CFD2B6AE-CE5A-4074-9567-6101BDDFB389}" presName="sibTrans" presStyleCnt="0"/>
      <dgm:spPr/>
    </dgm:pt>
    <dgm:pt modelId="{6C42D838-1DD0-4AF5-9828-9E81B245CFA3}" type="pres">
      <dgm:prSet presAssocID="{7318E5C9-DA7F-47DE-9007-E6A1EFD2B5DA}" presName="compNode" presStyleCnt="0"/>
      <dgm:spPr/>
    </dgm:pt>
    <dgm:pt modelId="{1BE4FF3A-68CC-46DB-91C5-29C212A96E34}" type="pres">
      <dgm:prSet presAssocID="{7318E5C9-DA7F-47DE-9007-E6A1EFD2B5DA}" presName="bgRect" presStyleLbl="bgShp" presStyleIdx="1" presStyleCnt="2"/>
      <dgm:spPr/>
    </dgm:pt>
    <dgm:pt modelId="{FBB219AB-B061-465C-8709-A3B772BF4F0D}" type="pres">
      <dgm:prSet presAssocID="{7318E5C9-DA7F-47DE-9007-E6A1EFD2B5D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34514FE-F9E5-4A3D-9E67-5DBFE17F15CE}" type="pres">
      <dgm:prSet presAssocID="{7318E5C9-DA7F-47DE-9007-E6A1EFD2B5DA}" presName="spaceRect" presStyleCnt="0"/>
      <dgm:spPr/>
    </dgm:pt>
    <dgm:pt modelId="{895BE309-A1BA-4677-9433-50C176125626}" type="pres">
      <dgm:prSet presAssocID="{7318E5C9-DA7F-47DE-9007-E6A1EFD2B5DA}" presName="parTx" presStyleLbl="revTx" presStyleIdx="1" presStyleCnt="2">
        <dgm:presLayoutVars>
          <dgm:chMax val="0"/>
          <dgm:chPref val="0"/>
        </dgm:presLayoutVars>
      </dgm:prSet>
      <dgm:spPr/>
    </dgm:pt>
  </dgm:ptLst>
  <dgm:cxnLst>
    <dgm:cxn modelId="{EF777C03-CB39-4D71-9FB2-CF1D0A35FEF4}" type="presOf" srcId="{7318E5C9-DA7F-47DE-9007-E6A1EFD2B5DA}" destId="{895BE309-A1BA-4677-9433-50C176125626}" srcOrd="0" destOrd="0" presId="urn:microsoft.com/office/officeart/2018/2/layout/IconVerticalSolidList"/>
    <dgm:cxn modelId="{898CCA19-F96D-401A-8A70-88E7D6A90CBB}" srcId="{A9F0CF49-09AC-4AC2-9A4E-706926A9EA17}" destId="{7318E5C9-DA7F-47DE-9007-E6A1EFD2B5DA}" srcOrd="1" destOrd="0" parTransId="{2BE31F33-6CF0-4DBD-99F1-4872F5A6E099}" sibTransId="{DCF2D904-FEF8-42C0-B17E-EF652E35C172}"/>
    <dgm:cxn modelId="{65CEC33F-3446-4DFC-9E97-E67A393F4E3A}" type="presOf" srcId="{A9F0CF49-09AC-4AC2-9A4E-706926A9EA17}" destId="{415C0EA5-53A4-43D2-BAAC-29793757CAE0}" srcOrd="0" destOrd="0" presId="urn:microsoft.com/office/officeart/2018/2/layout/IconVerticalSolidList"/>
    <dgm:cxn modelId="{B0B7CBC1-B436-4523-99ED-4E94C2F2104A}" srcId="{A9F0CF49-09AC-4AC2-9A4E-706926A9EA17}" destId="{94D7023A-9E66-4B78-86F5-7FA5B526B429}" srcOrd="0" destOrd="0" parTransId="{BA327D10-1B70-4B07-AA04-129CA9230DBB}" sibTransId="{CFD2B6AE-CE5A-4074-9567-6101BDDFB389}"/>
    <dgm:cxn modelId="{D83DE5EA-FCBF-4A40-B9E6-853F5C211C58}" type="presOf" srcId="{94D7023A-9E66-4B78-86F5-7FA5B526B429}" destId="{F258FB7F-4969-49A5-9DAE-E39EB4B8438D}" srcOrd="0" destOrd="0" presId="urn:microsoft.com/office/officeart/2018/2/layout/IconVerticalSolidList"/>
    <dgm:cxn modelId="{DCEAC681-C39E-40DD-B41C-0F71AAF21D76}" type="presParOf" srcId="{415C0EA5-53A4-43D2-BAAC-29793757CAE0}" destId="{C7F6C750-D1F5-4959-AB28-70E2585F8647}" srcOrd="0" destOrd="0" presId="urn:microsoft.com/office/officeart/2018/2/layout/IconVerticalSolidList"/>
    <dgm:cxn modelId="{3D23B252-E878-4D5B-B5CB-BB80FB96E6A0}" type="presParOf" srcId="{C7F6C750-D1F5-4959-AB28-70E2585F8647}" destId="{2C604067-7FF5-405E-9248-F250132FA7BF}" srcOrd="0" destOrd="0" presId="urn:microsoft.com/office/officeart/2018/2/layout/IconVerticalSolidList"/>
    <dgm:cxn modelId="{AAB487E1-405E-42D1-A901-66E9DDDFA8DC}" type="presParOf" srcId="{C7F6C750-D1F5-4959-AB28-70E2585F8647}" destId="{F3331E11-B363-4FF9-B09A-3D557BB5CE78}" srcOrd="1" destOrd="0" presId="urn:microsoft.com/office/officeart/2018/2/layout/IconVerticalSolidList"/>
    <dgm:cxn modelId="{206778D5-7AED-48AD-B8E9-BE65F5E7B4D5}" type="presParOf" srcId="{C7F6C750-D1F5-4959-AB28-70E2585F8647}" destId="{21D0EC84-771F-4F98-8743-BEFC1CF48FFB}" srcOrd="2" destOrd="0" presId="urn:microsoft.com/office/officeart/2018/2/layout/IconVerticalSolidList"/>
    <dgm:cxn modelId="{DFA89E38-4CCF-45C2-B181-6DA6171B5EEB}" type="presParOf" srcId="{C7F6C750-D1F5-4959-AB28-70E2585F8647}" destId="{F258FB7F-4969-49A5-9DAE-E39EB4B8438D}" srcOrd="3" destOrd="0" presId="urn:microsoft.com/office/officeart/2018/2/layout/IconVerticalSolidList"/>
    <dgm:cxn modelId="{068DEDAD-448F-4008-9016-F980378BF49D}" type="presParOf" srcId="{415C0EA5-53A4-43D2-BAAC-29793757CAE0}" destId="{E46829C7-25E7-49C1-86F1-29A51923ABD1}" srcOrd="1" destOrd="0" presId="urn:microsoft.com/office/officeart/2018/2/layout/IconVerticalSolidList"/>
    <dgm:cxn modelId="{B0639E07-0E77-4D4E-BC48-E7C60822521F}" type="presParOf" srcId="{415C0EA5-53A4-43D2-BAAC-29793757CAE0}" destId="{6C42D838-1DD0-4AF5-9828-9E81B245CFA3}" srcOrd="2" destOrd="0" presId="urn:microsoft.com/office/officeart/2018/2/layout/IconVerticalSolidList"/>
    <dgm:cxn modelId="{A7B61099-FF3E-4B6B-A847-65E1E5D1F6D8}" type="presParOf" srcId="{6C42D838-1DD0-4AF5-9828-9E81B245CFA3}" destId="{1BE4FF3A-68CC-46DB-91C5-29C212A96E34}" srcOrd="0" destOrd="0" presId="urn:microsoft.com/office/officeart/2018/2/layout/IconVerticalSolidList"/>
    <dgm:cxn modelId="{5FFB6B8B-A685-4035-A590-0E8E62E6BE73}" type="presParOf" srcId="{6C42D838-1DD0-4AF5-9828-9E81B245CFA3}" destId="{FBB219AB-B061-465C-8709-A3B772BF4F0D}" srcOrd="1" destOrd="0" presId="urn:microsoft.com/office/officeart/2018/2/layout/IconVerticalSolidList"/>
    <dgm:cxn modelId="{4C5B25B6-37C7-402C-922C-C6239BF3D027}" type="presParOf" srcId="{6C42D838-1DD0-4AF5-9828-9E81B245CFA3}" destId="{034514FE-F9E5-4A3D-9E67-5DBFE17F15CE}" srcOrd="2" destOrd="0" presId="urn:microsoft.com/office/officeart/2018/2/layout/IconVerticalSolidList"/>
    <dgm:cxn modelId="{7D07D1D2-C419-42ED-8F2F-EF921F887DF5}" type="presParOf" srcId="{6C42D838-1DD0-4AF5-9828-9E81B245CFA3}" destId="{895BE309-A1BA-4677-9433-50C1761256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31F49E-DB1C-41F5-B581-405FDF799E26}">
      <dsp:nvSpPr>
        <dsp:cNvPr id="0" name=""/>
        <dsp:cNvSpPr/>
      </dsp:nvSpPr>
      <dsp:spPr>
        <a:xfrm>
          <a:off x="549420" y="102236"/>
          <a:ext cx="952049" cy="95204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B8945-E4EE-4F0F-B227-46F90499B9D7}">
      <dsp:nvSpPr>
        <dsp:cNvPr id="0" name=""/>
        <dsp:cNvSpPr/>
      </dsp:nvSpPr>
      <dsp:spPr>
        <a:xfrm>
          <a:off x="749351" y="302166"/>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BFBDB8-2798-4866-A2C7-2E6E86A13EA5}">
      <dsp:nvSpPr>
        <dsp:cNvPr id="0" name=""/>
        <dsp:cNvSpPr/>
      </dsp:nvSpPr>
      <dsp:spPr>
        <a:xfrm>
          <a:off x="1705480" y="102236"/>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US" sz="2000" b="1" kern="1200"/>
            <a:t>Job title: </a:t>
          </a:r>
          <a:r>
            <a:rPr lang="en-US" sz="2000" kern="1200"/>
            <a:t>Graduate AI Strategist</a:t>
          </a:r>
        </a:p>
      </dsp:txBody>
      <dsp:txXfrm>
        <a:off x="1705480" y="102236"/>
        <a:ext cx="2244116" cy="952049"/>
      </dsp:txXfrm>
    </dsp:sp>
    <dsp:sp modelId="{E40E4E79-132A-4833-8C6D-86825EF727F3}">
      <dsp:nvSpPr>
        <dsp:cNvPr id="0" name=""/>
        <dsp:cNvSpPr/>
      </dsp:nvSpPr>
      <dsp:spPr>
        <a:xfrm>
          <a:off x="4340617" y="102236"/>
          <a:ext cx="952049" cy="95204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56D32-222D-410D-99B8-B4756B9DBC55}">
      <dsp:nvSpPr>
        <dsp:cNvPr id="0" name=""/>
        <dsp:cNvSpPr/>
      </dsp:nvSpPr>
      <dsp:spPr>
        <a:xfrm>
          <a:off x="4540548" y="302166"/>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0423A-31FA-4A28-8FDC-1E2396CFDB99}">
      <dsp:nvSpPr>
        <dsp:cNvPr id="0" name=""/>
        <dsp:cNvSpPr/>
      </dsp:nvSpPr>
      <dsp:spPr>
        <a:xfrm>
          <a:off x="5496677" y="102236"/>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Department: </a:t>
          </a:r>
          <a:r>
            <a:rPr lang="en-US" sz="1100" kern="1200"/>
            <a:t>Academic Development / Digital Learning and Student Experience</a:t>
          </a:r>
        </a:p>
      </dsp:txBody>
      <dsp:txXfrm>
        <a:off x="5496677" y="102236"/>
        <a:ext cx="2244116" cy="952049"/>
      </dsp:txXfrm>
    </dsp:sp>
    <dsp:sp modelId="{19593404-0204-48EE-AAB1-7C31E1ADC43A}">
      <dsp:nvSpPr>
        <dsp:cNvPr id="0" name=""/>
        <dsp:cNvSpPr/>
      </dsp:nvSpPr>
      <dsp:spPr>
        <a:xfrm>
          <a:off x="8131814" y="102236"/>
          <a:ext cx="952049" cy="95204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E0F5C4-401F-43C1-BC66-47151796A528}">
      <dsp:nvSpPr>
        <dsp:cNvPr id="0" name=""/>
        <dsp:cNvSpPr/>
      </dsp:nvSpPr>
      <dsp:spPr>
        <a:xfrm>
          <a:off x="8331744" y="302166"/>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CD18CB-8AF4-47BC-BF0E-9683A492623E}">
      <dsp:nvSpPr>
        <dsp:cNvPr id="0" name=""/>
        <dsp:cNvSpPr/>
      </dsp:nvSpPr>
      <dsp:spPr>
        <a:xfrm>
          <a:off x="9287874" y="102236"/>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Reports to: </a:t>
          </a:r>
          <a:r>
            <a:rPr lang="en-US" sz="1100" kern="1200"/>
            <a:t>Head of Academic Development / Digital Learning</a:t>
          </a:r>
        </a:p>
      </dsp:txBody>
      <dsp:txXfrm>
        <a:off x="9287874" y="102236"/>
        <a:ext cx="2244116" cy="952049"/>
      </dsp:txXfrm>
    </dsp:sp>
    <dsp:sp modelId="{F303318C-0890-4710-854D-E7D00724F7EB}">
      <dsp:nvSpPr>
        <dsp:cNvPr id="0" name=""/>
        <dsp:cNvSpPr/>
      </dsp:nvSpPr>
      <dsp:spPr>
        <a:xfrm>
          <a:off x="549420" y="1842627"/>
          <a:ext cx="952049" cy="95204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6D31F-6E3B-4FC3-8A9F-730E3B9FB012}">
      <dsp:nvSpPr>
        <dsp:cNvPr id="0" name=""/>
        <dsp:cNvSpPr/>
      </dsp:nvSpPr>
      <dsp:spPr>
        <a:xfrm>
          <a:off x="749351" y="2042558"/>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089148-E9FC-4B9D-AE53-45B464E34CFE}">
      <dsp:nvSpPr>
        <dsp:cNvPr id="0" name=""/>
        <dsp:cNvSpPr/>
      </dsp:nvSpPr>
      <dsp:spPr>
        <a:xfrm>
          <a:off x="1705480" y="1842627"/>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Location: </a:t>
          </a:r>
          <a:r>
            <a:rPr lang="en-US" sz="1100" kern="1200"/>
            <a:t>UWTSD campus or campuses, with hybrid working arrangements</a:t>
          </a:r>
        </a:p>
      </dsp:txBody>
      <dsp:txXfrm>
        <a:off x="1705480" y="1842627"/>
        <a:ext cx="2244116" cy="952049"/>
      </dsp:txXfrm>
    </dsp:sp>
    <dsp:sp modelId="{0FF70599-0987-4624-9D25-C5FDDB2E7F9D}">
      <dsp:nvSpPr>
        <dsp:cNvPr id="0" name=""/>
        <dsp:cNvSpPr/>
      </dsp:nvSpPr>
      <dsp:spPr>
        <a:xfrm>
          <a:off x="4340617" y="1842627"/>
          <a:ext cx="952049" cy="95204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50A4E-3112-432F-927F-A83319FFCB08}">
      <dsp:nvSpPr>
        <dsp:cNvPr id="0" name=""/>
        <dsp:cNvSpPr/>
      </dsp:nvSpPr>
      <dsp:spPr>
        <a:xfrm>
          <a:off x="4540548" y="2042558"/>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EB38EA-2287-4345-BBD1-D1E94E78A16C}">
      <dsp:nvSpPr>
        <dsp:cNvPr id="0" name=""/>
        <dsp:cNvSpPr/>
      </dsp:nvSpPr>
      <dsp:spPr>
        <a:xfrm>
          <a:off x="5496677" y="1842627"/>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Working hours: </a:t>
          </a:r>
          <a:r>
            <a:rPr lang="en-US" sz="1100" kern="1200"/>
            <a:t>37 hours per week, normally Monday to Friday</a:t>
          </a:r>
        </a:p>
      </dsp:txBody>
      <dsp:txXfrm>
        <a:off x="5496677" y="1842627"/>
        <a:ext cx="2244116" cy="952049"/>
      </dsp:txXfrm>
    </dsp:sp>
    <dsp:sp modelId="{BBA66DB4-0FF8-46AD-8DE8-D86F18B27CD2}">
      <dsp:nvSpPr>
        <dsp:cNvPr id="0" name=""/>
        <dsp:cNvSpPr/>
      </dsp:nvSpPr>
      <dsp:spPr>
        <a:xfrm>
          <a:off x="8131814" y="1842627"/>
          <a:ext cx="952049" cy="95204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32831-2E1B-41BD-A3A2-610C13637619}">
      <dsp:nvSpPr>
        <dsp:cNvPr id="0" name=""/>
        <dsp:cNvSpPr/>
      </dsp:nvSpPr>
      <dsp:spPr>
        <a:xfrm>
          <a:off x="8331744" y="2042558"/>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2454F-683A-4CCD-B225-3B8A4D20F712}">
      <dsp:nvSpPr>
        <dsp:cNvPr id="0" name=""/>
        <dsp:cNvSpPr/>
      </dsp:nvSpPr>
      <dsp:spPr>
        <a:xfrm>
          <a:off x="9287874" y="1842627"/>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Working pattern: </a:t>
          </a:r>
          <a:r>
            <a:rPr lang="en-US" sz="1100" kern="1200"/>
            <a:t>Hybrid. Regular on-campus attendance is required for student workshops, staff development, meetings and collaboration with university services.</a:t>
          </a:r>
        </a:p>
      </dsp:txBody>
      <dsp:txXfrm>
        <a:off x="9287874" y="1842627"/>
        <a:ext cx="2244116" cy="952049"/>
      </dsp:txXfrm>
    </dsp:sp>
    <dsp:sp modelId="{12647CC8-8AC5-4B8F-A2CD-820201425444}">
      <dsp:nvSpPr>
        <dsp:cNvPr id="0" name=""/>
        <dsp:cNvSpPr/>
      </dsp:nvSpPr>
      <dsp:spPr>
        <a:xfrm>
          <a:off x="549420" y="3583019"/>
          <a:ext cx="952049" cy="95204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E8CA6-146C-432B-BC49-05BD4EA558A7}">
      <dsp:nvSpPr>
        <dsp:cNvPr id="0" name=""/>
        <dsp:cNvSpPr/>
      </dsp:nvSpPr>
      <dsp:spPr>
        <a:xfrm>
          <a:off x="749351" y="3782949"/>
          <a:ext cx="552188" cy="552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5C2A1-2D69-4242-B4AD-C9789C2CD0EE}">
      <dsp:nvSpPr>
        <dsp:cNvPr id="0" name=""/>
        <dsp:cNvSpPr/>
      </dsp:nvSpPr>
      <dsp:spPr>
        <a:xfrm>
          <a:off x="1705480" y="3583019"/>
          <a:ext cx="2244116" cy="95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Salary: </a:t>
          </a:r>
          <a:r>
            <a:rPr lang="en-US" sz="1100" kern="1200"/>
            <a:t>Indicative range: £30,000–£34,000 per annum, subject to the university’s grading and recruitment arrangements.</a:t>
          </a:r>
        </a:p>
      </dsp:txBody>
      <dsp:txXfrm>
        <a:off x="1705480" y="3583019"/>
        <a:ext cx="2244116" cy="9520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04067-7FF5-405E-9248-F250132FA7BF}">
      <dsp:nvSpPr>
        <dsp:cNvPr id="0" name=""/>
        <dsp:cNvSpPr/>
      </dsp:nvSpPr>
      <dsp:spPr>
        <a:xfrm>
          <a:off x="0" y="95320"/>
          <a:ext cx="10515600" cy="192003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331E11-B363-4FF9-B09A-3D557BB5CE78}">
      <dsp:nvSpPr>
        <dsp:cNvPr id="0" name=""/>
        <dsp:cNvSpPr/>
      </dsp:nvSpPr>
      <dsp:spPr>
        <a:xfrm>
          <a:off x="580810" y="527328"/>
          <a:ext cx="1056018" cy="10560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8FB7F-4969-49A5-9DAE-E39EB4B8438D}">
      <dsp:nvSpPr>
        <dsp:cNvPr id="0" name=""/>
        <dsp:cNvSpPr/>
      </dsp:nvSpPr>
      <dsp:spPr>
        <a:xfrm>
          <a:off x="2217639" y="95320"/>
          <a:ext cx="8297960" cy="192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4" tIns="203204" rIns="203204" bIns="203204" numCol="1" spcCol="1270" anchor="ctr" anchorCtr="0">
          <a:noAutofit/>
        </a:bodyPr>
        <a:lstStyle/>
        <a:p>
          <a:pPr marL="0" lvl="0" indent="0" algn="l" defTabSz="800100">
            <a:lnSpc>
              <a:spcPct val="90000"/>
            </a:lnSpc>
            <a:spcBef>
              <a:spcPct val="0"/>
            </a:spcBef>
            <a:spcAft>
              <a:spcPct val="35000"/>
            </a:spcAft>
            <a:buNone/>
          </a:pPr>
          <a:r>
            <a:rPr lang="en-US" sz="1800" kern="1200" dirty="0"/>
            <a:t>In the 2026-2027 academic year, the Graduate AI Strategist will help the University of Wales Trinity Saint David (UWTSD) improve students' understanding of AI and promote its ethical, responsible, and effective use. The person in this job will design and lead practical activities that help students understand how AI tools work, check if the information from AI is correct, </a:t>
          </a:r>
          <a:r>
            <a:rPr lang="en-US" sz="1800" kern="1200" dirty="0" err="1"/>
            <a:t>recognise</a:t>
          </a:r>
          <a:r>
            <a:rPr lang="en-US" sz="1800" kern="1200" dirty="0"/>
            <a:t> potential risks, and follow the university's rules on academic honesty.</a:t>
          </a:r>
        </a:p>
      </dsp:txBody>
      <dsp:txXfrm>
        <a:off x="2217639" y="95320"/>
        <a:ext cx="8297960" cy="1920034"/>
      </dsp:txXfrm>
    </dsp:sp>
    <dsp:sp modelId="{1BE4FF3A-68CC-46DB-91C5-29C212A96E34}">
      <dsp:nvSpPr>
        <dsp:cNvPr id="0" name=""/>
        <dsp:cNvSpPr/>
      </dsp:nvSpPr>
      <dsp:spPr>
        <a:xfrm>
          <a:off x="0" y="2342169"/>
          <a:ext cx="10515600" cy="192003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219AB-B061-465C-8709-A3B772BF4F0D}">
      <dsp:nvSpPr>
        <dsp:cNvPr id="0" name=""/>
        <dsp:cNvSpPr/>
      </dsp:nvSpPr>
      <dsp:spPr>
        <a:xfrm>
          <a:off x="580810" y="2774176"/>
          <a:ext cx="1056018" cy="10560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5BE309-A1BA-4677-9433-50C176125626}">
      <dsp:nvSpPr>
        <dsp:cNvPr id="0" name=""/>
        <dsp:cNvSpPr/>
      </dsp:nvSpPr>
      <dsp:spPr>
        <a:xfrm>
          <a:off x="2217639" y="2342169"/>
          <a:ext cx="8297960" cy="192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4" tIns="203204" rIns="203204" bIns="203204" numCol="1" spcCol="1270" anchor="ctr" anchorCtr="0">
          <a:noAutofit/>
        </a:bodyPr>
        <a:lstStyle/>
        <a:p>
          <a:pPr marL="0" lvl="0" indent="0" algn="l" defTabSz="800100">
            <a:lnSpc>
              <a:spcPct val="90000"/>
            </a:lnSpc>
            <a:spcBef>
              <a:spcPct val="0"/>
            </a:spcBef>
            <a:spcAft>
              <a:spcPct val="35000"/>
            </a:spcAft>
            <a:buNone/>
          </a:pPr>
          <a:r>
            <a:rPr lang="en-US" sz="1800" kern="1200" dirty="0"/>
            <a:t>This role will help teach people about AI across subjects by working with teachers and other support staff, including student learning support, library staff, career advisors, and digital learning teams. The job will focus on a human-</a:t>
          </a:r>
          <a:r>
            <a:rPr lang="en-US" sz="1800" kern="1200" dirty="0" err="1"/>
            <a:t>centred</a:t>
          </a:r>
          <a:r>
            <a:rPr lang="en-US" sz="1800" kern="1200" dirty="0"/>
            <a:t> approach: AI should improve learning and job skills rather than replace students' ability to think for themselves, make decisions, or take responsibility for their work.</a:t>
          </a:r>
        </a:p>
      </dsp:txBody>
      <dsp:txXfrm>
        <a:off x="2217639" y="2342169"/>
        <a:ext cx="8297960" cy="19200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jisc.ac.uk/reports/student-perceptions-of-ai-2025" TargetMode="External"/><Relationship Id="rId2" Type="http://schemas.openxmlformats.org/officeDocument/2006/relationships/hyperlink" Target="https://ico.org.uk/GenAI" TargetMode="External"/><Relationship Id="rId1" Type="http://schemas.openxmlformats.org/officeDocument/2006/relationships/slideLayout" Target="../slideLayouts/slideLayout2.xml"/><Relationship Id="rId4" Type="http://schemas.openxmlformats.org/officeDocument/2006/relationships/hyperlink" Target="https://www.unesco.org/en/articles/guidance-generative-ai-education-and-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9"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0" name="Oval 59">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1" name="Arc 60">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sz="2400" b="1"/>
              <a:t>Student name</a:t>
            </a:r>
            <a:r>
              <a:rPr lang="en-US" sz="2400"/>
              <a:t>: Kenval Arthur Smith</a:t>
            </a:r>
            <a:br>
              <a:rPr lang="en-US" sz="2400" dirty="0"/>
            </a:br>
            <a:r>
              <a:rPr lang="en-US" sz="2400" b="1"/>
              <a:t>Student ID</a:t>
            </a:r>
            <a:r>
              <a:rPr lang="en-US" sz="2400"/>
              <a:t>: 2322976</a:t>
            </a:r>
            <a:br>
              <a:rPr lang="en-US" sz="2400" dirty="0"/>
            </a:br>
            <a:r>
              <a:rPr lang="en-US" sz="2400" b="1"/>
              <a:t>Module code</a:t>
            </a:r>
            <a:r>
              <a:rPr lang="en-US" sz="2400"/>
              <a:t>: LCBB5012</a:t>
            </a:r>
            <a:br>
              <a:rPr lang="en-US" sz="2400" dirty="0"/>
            </a:br>
            <a:r>
              <a:rPr lang="en-US" sz="2400" b="1"/>
              <a:t>Module name</a:t>
            </a:r>
            <a:r>
              <a:rPr lang="en-US" sz="2400"/>
              <a:t>: Principles of Human Resource Management</a:t>
            </a:r>
            <a:br>
              <a:rPr lang="en-US" sz="2400" dirty="0"/>
            </a:br>
            <a:r>
              <a:rPr lang="en-US" sz="2400" b="1"/>
              <a:t>Lecturer name</a:t>
            </a:r>
            <a:r>
              <a:rPr lang="en-US" sz="2400"/>
              <a:t>: Trinh Nguyen</a:t>
            </a:r>
            <a:br>
              <a:rPr lang="en-US" sz="2400" dirty="0"/>
            </a:br>
            <a:r>
              <a:rPr lang="en-US" sz="2400" b="1"/>
              <a:t>Assignment 1</a:t>
            </a:r>
            <a:r>
              <a:rPr lang="en-US" sz="2400"/>
              <a:t>: Academic Interview for HR Processes</a:t>
            </a:r>
            <a:br>
              <a:rPr lang="en-US" sz="2400" dirty="0"/>
            </a:br>
            <a:endParaRPr lang="en-US" sz="24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85EFF-59F1-5AD4-5425-9F1C68003C4D}"/>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2900" b="1" kern="1200">
                <a:highlight>
                  <a:srgbClr val="FFFFFF"/>
                </a:highlight>
                <a:latin typeface="+mj-lt"/>
                <a:ea typeface="+mj-ea"/>
                <a:cs typeface="+mj-cs"/>
              </a:rPr>
              <a:t>Hiring Manager Simulation: Graduate AI Strategist at UWTSD</a:t>
            </a:r>
            <a:br>
              <a:rPr lang="en-US" sz="2900" kern="1200" dirty="0">
                <a:highlight>
                  <a:srgbClr val="FFFFFF"/>
                </a:highlight>
              </a:rPr>
            </a:br>
            <a:br>
              <a:rPr lang="en-US" sz="2900" kern="1200" dirty="0">
                <a:highlight>
                  <a:srgbClr val="FFFFFF"/>
                </a:highlight>
              </a:rPr>
            </a:br>
            <a:r>
              <a:rPr lang="en-US" sz="2900" kern="1200">
                <a:highlight>
                  <a:srgbClr val="FFFFFF"/>
                </a:highlight>
                <a:latin typeface="+mj-lt"/>
                <a:ea typeface="+mj-ea"/>
                <a:cs typeface="+mj-cs"/>
              </a:rPr>
              <a:t>Job Description, Person Specification and Presentation Content</a:t>
            </a:r>
            <a:endParaRPr lang="en-US" sz="2900" kern="1200">
              <a:latin typeface="+mj-lt"/>
              <a:ea typeface="+mj-ea"/>
              <a:cs typeface="+mj-cs"/>
            </a:endParaRPr>
          </a:p>
        </p:txBody>
      </p:sp>
      <p:pic>
        <p:nvPicPr>
          <p:cNvPr id="7" name="Graphic 6" descr="User">
            <a:extLst>
              <a:ext uri="{FF2B5EF4-FFF2-40B4-BE49-F238E27FC236}">
                <a16:creationId xmlns:a16="http://schemas.microsoft.com/office/drawing/2014/main" id="{CF86E66D-7069-A9A4-FFBD-49B1DE33002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7549" y="2776619"/>
            <a:ext cx="1289051" cy="1289051"/>
          </a:xfrm>
          <a:prstGeom prst="rect">
            <a:avLst/>
          </a:prstGeom>
        </p:spPr>
      </p:pic>
      <p:pic>
        <p:nvPicPr>
          <p:cNvPr id="9" name="Graphic 8" descr="User">
            <a:extLst>
              <a:ext uri="{FF2B5EF4-FFF2-40B4-BE49-F238E27FC236}">
                <a16:creationId xmlns:a16="http://schemas.microsoft.com/office/drawing/2014/main" id="{4F26C3DD-CDB4-47E1-92E6-B7816E58F4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745275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623451-3314-95CF-C5ED-D495E93CE994}"/>
              </a:ext>
            </a:extLst>
          </p:cNvPr>
          <p:cNvSpPr>
            <a:spLocks noGrp="1"/>
          </p:cNvSpPr>
          <p:nvPr>
            <p:ph type="title"/>
          </p:nvPr>
        </p:nvSpPr>
        <p:spPr>
          <a:xfrm>
            <a:off x="1371597" y="785894"/>
            <a:ext cx="10044023" cy="440700"/>
          </a:xfrm>
        </p:spPr>
        <p:txBody>
          <a:bodyPr anchor="ctr">
            <a:normAutofit fontScale="90000"/>
          </a:bodyPr>
          <a:lstStyle/>
          <a:p>
            <a:pPr marL="228600" indent="-228600">
              <a:spcBef>
                <a:spcPts val="1000"/>
              </a:spcBef>
            </a:pPr>
            <a:r>
              <a:rPr lang="en-US" sz="4000" b="1">
                <a:solidFill>
                  <a:srgbClr val="FF0000"/>
                </a:solidFill>
                <a:latin typeface="Aptos"/>
              </a:rPr>
              <a:t>Part A: Job Description</a:t>
            </a:r>
          </a:p>
          <a:p>
            <a:endParaRPr lang="en-US" sz="4000" b="1" dirty="0">
              <a:solidFill>
                <a:srgbClr val="FF0000"/>
              </a:solidFill>
            </a:endParaRPr>
          </a:p>
        </p:txBody>
      </p:sp>
      <p:graphicFrame>
        <p:nvGraphicFramePr>
          <p:cNvPr id="23" name="Content Placeholder 2">
            <a:extLst>
              <a:ext uri="{FF2B5EF4-FFF2-40B4-BE49-F238E27FC236}">
                <a16:creationId xmlns:a16="http://schemas.microsoft.com/office/drawing/2014/main" id="{2F45EE7D-E6D9-DC31-5B6B-5D507A078A45}"/>
              </a:ext>
            </a:extLst>
          </p:cNvPr>
          <p:cNvGraphicFramePr>
            <a:graphicFrameLocks noGrp="1"/>
          </p:cNvGraphicFramePr>
          <p:nvPr>
            <p:ph idx="1"/>
            <p:extLst>
              <p:ext uri="{D42A27DB-BD31-4B8C-83A1-F6EECF244321}">
                <p14:modId xmlns:p14="http://schemas.microsoft.com/office/powerpoint/2010/main" val="858612954"/>
              </p:ext>
            </p:extLst>
          </p:nvPr>
        </p:nvGraphicFramePr>
        <p:xfrm>
          <a:off x="-1527" y="1710412"/>
          <a:ext cx="12081412" cy="4637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471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0AA4F-1446-5E6F-2059-E385E3C7B9E9}"/>
              </a:ext>
            </a:extLst>
          </p:cNvPr>
          <p:cNvSpPr>
            <a:spLocks noGrp="1"/>
          </p:cNvSpPr>
          <p:nvPr>
            <p:ph type="title"/>
          </p:nvPr>
        </p:nvSpPr>
        <p:spPr>
          <a:xfrm>
            <a:off x="855102" y="-1018586"/>
            <a:ext cx="10520311" cy="2940765"/>
          </a:xfrm>
        </p:spPr>
        <p:txBody>
          <a:bodyPr anchor="b">
            <a:normAutofit/>
          </a:bodyPr>
          <a:lstStyle/>
          <a:p>
            <a:pPr marL="228600" indent="-228600">
              <a:spcBef>
                <a:spcPts val="1000"/>
              </a:spcBef>
            </a:pPr>
            <a:r>
              <a:rPr lang="en-US" b="1">
                <a:highlight>
                  <a:srgbClr val="FFFFFF"/>
                </a:highlight>
                <a:latin typeface="Aptos"/>
              </a:rPr>
              <a:t>Job purpose</a:t>
            </a:r>
            <a:endParaRPr lang="en-US">
              <a:latin typeface="Aptos"/>
            </a:endParaRPr>
          </a:p>
          <a:p>
            <a:endParaRPr lang="en-US"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610DE00-C52E-92B0-CE75-939FC70BB5CE}"/>
              </a:ext>
            </a:extLst>
          </p:cNvPr>
          <p:cNvGraphicFramePr>
            <a:graphicFrameLocks noGrp="1"/>
          </p:cNvGraphicFramePr>
          <p:nvPr>
            <p:ph idx="1"/>
            <p:extLst>
              <p:ext uri="{D42A27DB-BD31-4B8C-83A1-F6EECF244321}">
                <p14:modId xmlns:p14="http://schemas.microsoft.com/office/powerpoint/2010/main" val="56282393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5488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9EF04-18B7-C2C3-8B05-2B971EA8FD10}"/>
              </a:ext>
            </a:extLst>
          </p:cNvPr>
          <p:cNvSpPr>
            <a:spLocks noGrp="1"/>
          </p:cNvSpPr>
          <p:nvPr>
            <p:ph type="title"/>
          </p:nvPr>
        </p:nvSpPr>
        <p:spPr>
          <a:xfrm>
            <a:off x="1196878" y="-138339"/>
            <a:ext cx="7185534" cy="1454051"/>
          </a:xfrm>
        </p:spPr>
        <p:txBody>
          <a:bodyPr>
            <a:normAutofit/>
          </a:bodyPr>
          <a:lstStyle/>
          <a:p>
            <a:pPr marL="228600" indent="-228600">
              <a:spcBef>
                <a:spcPts val="1000"/>
              </a:spcBef>
            </a:pPr>
            <a:r>
              <a:rPr lang="en-US" sz="3600" b="1">
                <a:solidFill>
                  <a:schemeClr val="tx2"/>
                </a:solidFill>
                <a:highlight>
                  <a:srgbClr val="FFFFFF"/>
                </a:highlight>
                <a:latin typeface="Aptos"/>
              </a:rPr>
              <a:t>Key duties and responsibilities</a:t>
            </a:r>
            <a:endParaRPr lang="en-US" sz="3600">
              <a:solidFill>
                <a:schemeClr val="tx2"/>
              </a:solidFill>
              <a:latin typeface="Aptos"/>
            </a:endParaRPr>
          </a:p>
          <a:p>
            <a:endParaRPr lang="en-US" sz="3600">
              <a:solidFill>
                <a:schemeClr val="tx2"/>
              </a:solidFill>
            </a:endParaRPr>
          </a:p>
        </p:txBody>
      </p:sp>
      <p:sp>
        <p:nvSpPr>
          <p:cNvPr id="3" name="Content Placeholder 2">
            <a:extLst>
              <a:ext uri="{FF2B5EF4-FFF2-40B4-BE49-F238E27FC236}">
                <a16:creationId xmlns:a16="http://schemas.microsoft.com/office/drawing/2014/main" id="{D08E3CE2-1198-849E-6A4F-3C1BD410C882}"/>
              </a:ext>
            </a:extLst>
          </p:cNvPr>
          <p:cNvSpPr>
            <a:spLocks noGrp="1"/>
          </p:cNvSpPr>
          <p:nvPr>
            <p:ph idx="1"/>
          </p:nvPr>
        </p:nvSpPr>
        <p:spPr>
          <a:xfrm>
            <a:off x="154731" y="2107917"/>
            <a:ext cx="7297194" cy="3639289"/>
          </a:xfrm>
        </p:spPr>
        <p:txBody>
          <a:bodyPr vert="horz" lIns="91440" tIns="45720" rIns="91440" bIns="45720" rtlCol="0" anchor="ctr">
            <a:noAutofit/>
          </a:bodyPr>
          <a:lstStyle/>
          <a:p>
            <a:pPr marL="0" indent="0">
              <a:buNone/>
            </a:pPr>
            <a:r>
              <a:rPr lang="en-US" sz="1400" b="1">
                <a:solidFill>
                  <a:schemeClr val="tx2"/>
                </a:solidFill>
                <a:highlight>
                  <a:srgbClr val="FFFFFF"/>
                </a:highlight>
              </a:rPr>
              <a:t>1. Assessing and developing AI literacy</a:t>
            </a:r>
            <a:endParaRPr lang="en-US" sz="1400" dirty="0">
              <a:solidFill>
                <a:schemeClr val="tx2"/>
              </a:solidFill>
            </a:endParaRPr>
          </a:p>
          <a:p>
            <a:pPr marL="0" indent="0">
              <a:buNone/>
            </a:pPr>
            <a:r>
              <a:rPr lang="en-US" sz="1400">
                <a:solidFill>
                  <a:schemeClr val="tx2"/>
                </a:solidFill>
                <a:highlight>
                  <a:srgbClr val="FFFFFF"/>
                </a:highlight>
              </a:rPr>
              <a:t>• Use surveys, discussions, quick tests, and feedback to find out what students know about AI, how confident they feel, and what they need to learn.</a:t>
            </a:r>
            <a:endParaRPr lang="en-US" sz="1400" dirty="0">
              <a:solidFill>
                <a:schemeClr val="tx2"/>
              </a:solidFill>
            </a:endParaRPr>
          </a:p>
          <a:p>
            <a:pPr marL="0" indent="0">
              <a:buNone/>
            </a:pPr>
            <a:r>
              <a:rPr lang="en-US" sz="1400">
                <a:solidFill>
                  <a:schemeClr val="tx2"/>
                </a:solidFill>
                <a:highlight>
                  <a:srgbClr val="FFFFFF"/>
                </a:highlight>
              </a:rPr>
              <a:t>• Offer easy-to-use educational resources that match different school subjects for students with different skills in using technology.</a:t>
            </a:r>
            <a:endParaRPr lang="en-US" sz="1400" dirty="0">
              <a:solidFill>
                <a:schemeClr val="tx2"/>
              </a:solidFill>
            </a:endParaRPr>
          </a:p>
          <a:p>
            <a:pPr marL="0" indent="0">
              <a:buNone/>
            </a:pPr>
            <a:r>
              <a:rPr lang="en-US" sz="1400">
                <a:solidFill>
                  <a:schemeClr val="tx2"/>
                </a:solidFill>
                <a:highlight>
                  <a:srgbClr val="FFFFFF"/>
                </a:highlight>
              </a:rPr>
              <a:t>• Hold meetings about generative AI, how to ask it questions effectively, how to check its answers carefully, and the problems with AI, like bias and making up false information.</a:t>
            </a:r>
            <a:endParaRPr lang="en-US" sz="1400" dirty="0">
              <a:solidFill>
                <a:schemeClr val="tx2"/>
              </a:solidFill>
            </a:endParaRPr>
          </a:p>
          <a:p>
            <a:pPr marL="0" indent="0">
              <a:buNone/>
            </a:pPr>
            <a:r>
              <a:rPr lang="en-US" sz="1400" b="1">
                <a:solidFill>
                  <a:schemeClr val="tx2"/>
                </a:solidFill>
                <a:highlight>
                  <a:srgbClr val="FFFFFF"/>
                </a:highlight>
              </a:rPr>
              <a:t>2. Promoting responsible and ethical use</a:t>
            </a:r>
            <a:endParaRPr lang="en-US" sz="1400" dirty="0">
              <a:solidFill>
                <a:schemeClr val="tx2"/>
              </a:solidFill>
            </a:endParaRPr>
          </a:p>
          <a:p>
            <a:pPr marL="0" indent="0">
              <a:buNone/>
            </a:pPr>
            <a:r>
              <a:rPr lang="en-US" sz="1400">
                <a:solidFill>
                  <a:schemeClr val="tx2"/>
                </a:solidFill>
                <a:highlight>
                  <a:srgbClr val="FFFFFF"/>
                </a:highlight>
              </a:rPr>
              <a:t>• Explain the difference between using AI to replace a student's own work and using AI to help with learning in a good way.</a:t>
            </a:r>
            <a:endParaRPr lang="en-US" sz="1400" dirty="0">
              <a:solidFill>
                <a:schemeClr val="tx2"/>
              </a:solidFill>
            </a:endParaRPr>
          </a:p>
          <a:p>
            <a:pPr marL="0" indent="0">
              <a:buNone/>
            </a:pPr>
            <a:r>
              <a:rPr lang="en-US" sz="1400">
                <a:solidFill>
                  <a:schemeClr val="tx2"/>
                </a:solidFill>
                <a:highlight>
                  <a:srgbClr val="FFFFFF"/>
                </a:highlight>
              </a:rPr>
              <a:t>• Provide clear instructions on following rules about honesty in schoolwork, being open in sharing information, giving credit to others for their ideas, and following the specific rules for grading in your courses.</a:t>
            </a:r>
            <a:endParaRPr lang="en-US" sz="1400" dirty="0">
              <a:solidFill>
                <a:schemeClr val="tx2"/>
              </a:solidFill>
            </a:endParaRPr>
          </a:p>
          <a:p>
            <a:pPr marL="0" indent="0">
              <a:buNone/>
            </a:pPr>
            <a:r>
              <a:rPr lang="en-US" sz="1400">
                <a:solidFill>
                  <a:schemeClr val="tx2"/>
                </a:solidFill>
                <a:highlight>
                  <a:srgbClr val="FFFFFF"/>
                </a:highlight>
              </a:rPr>
              <a:t>• Raise awareness about copyright, data safety, privacy, keeping information secret, and ownership of ideas.</a:t>
            </a:r>
            <a:endParaRPr lang="en-US" sz="1400" dirty="0">
              <a:solidFill>
                <a:schemeClr val="tx2"/>
              </a:solidFill>
            </a:endParaRPr>
          </a:p>
          <a:p>
            <a:pPr marL="0" indent="0">
              <a:buNone/>
            </a:pPr>
            <a:r>
              <a:rPr lang="en-US" sz="1400" b="1">
                <a:solidFill>
                  <a:schemeClr val="tx2"/>
                </a:solidFill>
                <a:highlight>
                  <a:srgbClr val="FFFFFF"/>
                </a:highlight>
              </a:rPr>
              <a:t>3. Supporting academic staff</a:t>
            </a:r>
            <a:endParaRPr lang="en-US" sz="1400" dirty="0">
              <a:solidFill>
                <a:schemeClr val="tx2"/>
              </a:solidFill>
            </a:endParaRPr>
          </a:p>
          <a:p>
            <a:pPr marL="0" indent="0">
              <a:buNone/>
            </a:pPr>
            <a:r>
              <a:rPr lang="en-US" sz="1400">
                <a:solidFill>
                  <a:schemeClr val="tx2"/>
                </a:solidFill>
                <a:highlight>
                  <a:srgbClr val="FFFFFF"/>
                </a:highlight>
              </a:rPr>
              <a:t>• Collaborate with lecturers and course leaders to add AI understanding into lessons, learning, and tests when it's suitable.</a:t>
            </a:r>
            <a:endParaRPr lang="en-US" sz="1400" dirty="0">
              <a:solidFill>
                <a:schemeClr val="tx2"/>
              </a:solidFill>
            </a:endParaRPr>
          </a:p>
          <a:p>
            <a:pPr marL="0" indent="0">
              <a:buNone/>
            </a:pPr>
            <a:r>
              <a:rPr lang="en-US" sz="1400">
                <a:solidFill>
                  <a:schemeClr val="tx2"/>
                </a:solidFill>
                <a:highlight>
                  <a:srgbClr val="FFFFFF"/>
                </a:highlight>
              </a:rPr>
              <a:t>• Help employees create learning activities that encourage critical thinking and explain how to use AI properly.</a:t>
            </a:r>
            <a:endParaRPr lang="en-US" sz="1400" dirty="0">
              <a:solidFill>
                <a:schemeClr val="tx2"/>
              </a:solidFill>
            </a:endParaRPr>
          </a:p>
          <a:p>
            <a:pPr marL="0" indent="0">
              <a:buNone/>
            </a:pPr>
            <a:r>
              <a:rPr lang="en-US" sz="1400">
                <a:solidFill>
                  <a:schemeClr val="tx2"/>
                </a:solidFill>
                <a:highlight>
                  <a:srgbClr val="FFFFFF"/>
                </a:highlight>
              </a:rPr>
              <a:t>• Provide useful tips about new tools, how they can be used in schools, and the risks they might have.</a:t>
            </a:r>
            <a:endParaRPr lang="en-US" sz="1400" dirty="0">
              <a:solidFill>
                <a:schemeClr val="tx2"/>
              </a:solidFill>
            </a:endParaRPr>
          </a:p>
          <a:p>
            <a:pPr marL="0" indent="0">
              <a:buNone/>
            </a:pPr>
            <a:endParaRPr lang="en-US" sz="1400" dirty="0">
              <a:solidFill>
                <a:schemeClr val="tx2"/>
              </a:solidFill>
            </a:endParaRPr>
          </a:p>
        </p:txBody>
      </p:sp>
      <p:grpSp>
        <p:nvGrpSpPr>
          <p:cNvPr id="32" name="Group 3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3" name="Freeform: Shape 32">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5" name="Graphic 24" descr="Person with Idea">
            <a:extLst>
              <a:ext uri="{FF2B5EF4-FFF2-40B4-BE49-F238E27FC236}">
                <a16:creationId xmlns:a16="http://schemas.microsoft.com/office/drawing/2014/main" id="{3ED63957-DD6D-5711-CAF9-7A807B1340F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44668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03E51A-CED5-A3A7-8F93-236C392E7D18}"/>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FD32D-A326-8B71-47E4-9BECAE7A78D2}"/>
              </a:ext>
            </a:extLst>
          </p:cNvPr>
          <p:cNvSpPr>
            <a:spLocks noGrp="1"/>
          </p:cNvSpPr>
          <p:nvPr>
            <p:ph type="title"/>
          </p:nvPr>
        </p:nvSpPr>
        <p:spPr>
          <a:xfrm>
            <a:off x="137746" y="1153572"/>
            <a:ext cx="3749488" cy="4808545"/>
          </a:xfrm>
        </p:spPr>
        <p:txBody>
          <a:bodyPr>
            <a:normAutofit/>
          </a:bodyPr>
          <a:lstStyle/>
          <a:p>
            <a:pPr marL="228600" indent="-228600">
              <a:spcBef>
                <a:spcPts val="1000"/>
              </a:spcBef>
            </a:pPr>
            <a:r>
              <a:rPr lang="en-US" sz="3100" b="1">
                <a:solidFill>
                  <a:schemeClr val="bg1"/>
                </a:solidFill>
                <a:latin typeface="Aptos"/>
              </a:rPr>
              <a:t>Key duties and responsibilities</a:t>
            </a:r>
            <a:endParaRPr lang="en-US" sz="3100">
              <a:solidFill>
                <a:schemeClr val="bg1"/>
              </a:solidFill>
              <a:latin typeface="Aptos"/>
            </a:endParaRPr>
          </a:p>
          <a:p>
            <a:endParaRPr lang="en-US" sz="3100" dirty="0">
              <a:solidFill>
                <a:schemeClr val="bg1"/>
              </a:solidFill>
            </a:endParaRP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03F8E-8B54-2ED7-74EE-5EAB1D226F1C}"/>
              </a:ext>
            </a:extLst>
          </p:cNvPr>
          <p:cNvSpPr>
            <a:spLocks noGrp="1"/>
          </p:cNvSpPr>
          <p:nvPr>
            <p:ph idx="1"/>
          </p:nvPr>
        </p:nvSpPr>
        <p:spPr>
          <a:xfrm>
            <a:off x="4447308" y="591344"/>
            <a:ext cx="7612461" cy="6112295"/>
          </a:xfrm>
        </p:spPr>
        <p:txBody>
          <a:bodyPr vert="horz" lIns="91440" tIns="45720" rIns="91440" bIns="45720" rtlCol="0" anchor="ctr">
            <a:noAutofit/>
          </a:bodyPr>
          <a:lstStyle/>
          <a:p>
            <a:pPr marL="0" indent="0">
              <a:buNone/>
            </a:pPr>
            <a:r>
              <a:rPr lang="en-US" sz="1400" b="1">
                <a:highlight>
                  <a:srgbClr val="FFFFFF"/>
                </a:highlight>
              </a:rPr>
              <a:t>4. Working across professional services</a:t>
            </a:r>
            <a:endParaRPr lang="en-US" sz="1400"/>
          </a:p>
          <a:p>
            <a:pPr marL="0" indent="0">
              <a:buNone/>
            </a:pPr>
            <a:r>
              <a:rPr lang="en-US" sz="1400">
                <a:highlight>
                  <a:srgbClr val="FFFFFF"/>
                </a:highlight>
              </a:rPr>
              <a:t>• Cooperate with co-workers in academic honesty, career advisors, student support, library staff, and online learning teams.</a:t>
            </a:r>
            <a:endParaRPr lang="en-US" sz="1400"/>
          </a:p>
          <a:p>
            <a:pPr marL="0" indent="0">
              <a:buNone/>
            </a:pPr>
            <a:r>
              <a:rPr lang="en-US" sz="1400">
                <a:highlight>
                  <a:srgbClr val="FFFFFF"/>
                </a:highlight>
              </a:rPr>
              <a:t>• Promote the use of AI-made references in library programs that teach people how to find and check information.</a:t>
            </a:r>
            <a:endParaRPr lang="en-US" sz="1400"/>
          </a:p>
          <a:p>
            <a:pPr marL="0" indent="0">
              <a:buNone/>
            </a:pPr>
            <a:r>
              <a:rPr lang="en-US" sz="1400">
                <a:highlight>
                  <a:srgbClr val="FFFFFF"/>
                </a:highlight>
              </a:rPr>
              <a:t>• Work together with career advisors to help students understand how AI is changing jobs and why human skills are still important.</a:t>
            </a:r>
            <a:endParaRPr lang="en-US" sz="1400"/>
          </a:p>
          <a:p>
            <a:pPr marL="0" indent="0">
              <a:buNone/>
            </a:pPr>
            <a:r>
              <a:rPr lang="en-US" sz="1400" b="1">
                <a:highlight>
                  <a:srgbClr val="FFFFFF"/>
                </a:highlight>
              </a:rPr>
              <a:t>5. Designing and delivering training</a:t>
            </a:r>
            <a:endParaRPr lang="en-US" sz="1400"/>
          </a:p>
          <a:p>
            <a:pPr marL="0" indent="0">
              <a:buNone/>
            </a:pPr>
            <a:r>
              <a:rPr lang="en-US" sz="1400" dirty="0">
                <a:highlight>
                  <a:srgbClr val="FFFFFF"/>
                </a:highlight>
              </a:rPr>
              <a:t>• Make and </a:t>
            </a:r>
            <a:r>
              <a:rPr lang="en-US" sz="1400">
                <a:highlight>
                  <a:srgbClr val="FFFFFF"/>
                </a:highlight>
              </a:rPr>
              <a:t>organize</a:t>
            </a:r>
            <a:r>
              <a:rPr lang="en-US" sz="1400" dirty="0">
                <a:highlight>
                  <a:srgbClr val="FFFFFF"/>
                </a:highlight>
              </a:rPr>
              <a:t> online learning tools, workshops, short classes, and practical activities.</a:t>
            </a:r>
            <a:endParaRPr lang="en-US" sz="1400"/>
          </a:p>
          <a:p>
            <a:pPr marL="0" indent="0">
              <a:buNone/>
            </a:pPr>
            <a:r>
              <a:rPr lang="en-US" sz="1400">
                <a:highlight>
                  <a:srgbClr val="FFFFFF"/>
                </a:highlight>
              </a:rPr>
              <a:t>• Give clear examples that relate to different school subjects and what your students need.</a:t>
            </a:r>
            <a:endParaRPr lang="en-US" sz="1400"/>
          </a:p>
          <a:p>
            <a:pPr marL="0" indent="0">
              <a:buNone/>
            </a:pPr>
            <a:r>
              <a:rPr lang="en-US" sz="1400">
                <a:highlight>
                  <a:srgbClr val="FFFFFF"/>
                </a:highlight>
              </a:rPr>
              <a:t>• Ensure that the instructions can be understood and used by all students, including those who feel less confident and those with different needs.</a:t>
            </a:r>
            <a:endParaRPr lang="en-US" sz="1400"/>
          </a:p>
          <a:p>
            <a:pPr marL="0" indent="0">
              <a:buNone/>
            </a:pPr>
            <a:r>
              <a:rPr lang="en-US" sz="1400" b="1">
                <a:highlight>
                  <a:srgbClr val="FFFFFF"/>
                </a:highlight>
              </a:rPr>
              <a:t>6. Monitoring and improving provision</a:t>
            </a:r>
            <a:endParaRPr lang="en-US" sz="1400"/>
          </a:p>
          <a:p>
            <a:pPr marL="0" indent="0">
              <a:buNone/>
            </a:pPr>
            <a:r>
              <a:rPr lang="en-US" sz="1400">
                <a:highlight>
                  <a:srgbClr val="FFFFFF"/>
                </a:highlight>
              </a:rPr>
              <a:t>• Review how people took part in training programs and ask for feedback from staff and students.</a:t>
            </a:r>
            <a:endParaRPr lang="en-US" sz="1400"/>
          </a:p>
          <a:p>
            <a:pPr marL="0" indent="0">
              <a:buNone/>
            </a:pPr>
            <a:r>
              <a:rPr lang="en-US" sz="1400">
                <a:highlight>
                  <a:srgbClr val="FFFFFF"/>
                </a:highlight>
              </a:rPr>
              <a:t>• Observe how confidence and understanding change by using simple measurements, like tests before and after training.</a:t>
            </a:r>
            <a:endParaRPr lang="en-US" sz="1400"/>
          </a:p>
          <a:p>
            <a:pPr marL="0" indent="0">
              <a:buNone/>
            </a:pPr>
            <a:r>
              <a:rPr lang="en-US" sz="1400">
                <a:highlight>
                  <a:srgbClr val="FFFFFF"/>
                </a:highlight>
              </a:rPr>
              <a:t>• Use the evaluation results to improve resources and inform the right manager about updates.</a:t>
            </a:r>
            <a:endParaRPr lang="en-US" sz="1400"/>
          </a:p>
          <a:p>
            <a:pPr marL="0" indent="0">
              <a:buNone/>
            </a:pPr>
            <a:r>
              <a:rPr lang="en-US" sz="1400" b="1">
                <a:highlight>
                  <a:srgbClr val="FFFFFF"/>
                </a:highlight>
              </a:rPr>
              <a:t>7. Maintaining current knowledge and managing risk</a:t>
            </a:r>
            <a:endParaRPr lang="en-US" sz="1400"/>
          </a:p>
          <a:p>
            <a:pPr marL="0" indent="0">
              <a:buNone/>
            </a:pPr>
            <a:r>
              <a:rPr lang="en-US" sz="1400">
                <a:highlight>
                  <a:srgbClr val="FFFFFF"/>
                </a:highlight>
              </a:rPr>
              <a:t>• Stay updated on new ideas in teaching, university rules, generative AI, smart AI, and related guidelines.</a:t>
            </a:r>
            <a:endParaRPr lang="en-US" sz="1400"/>
          </a:p>
          <a:p>
            <a:pPr marL="0" indent="0">
              <a:buNone/>
            </a:pPr>
            <a:r>
              <a:rPr lang="en-US" sz="1400">
                <a:highlight>
                  <a:srgbClr val="FFFFFF"/>
                </a:highlight>
              </a:rPr>
              <a:t>• Check training materials often and inform the right co-workers about any important updates.</a:t>
            </a:r>
            <a:endParaRPr lang="en-US" sz="1400"/>
          </a:p>
          <a:p>
            <a:pPr marL="0" indent="0">
              <a:buNone/>
            </a:pPr>
            <a:r>
              <a:rPr lang="en-US" sz="1400">
                <a:highlight>
                  <a:srgbClr val="FFFFFF"/>
                </a:highlight>
              </a:rPr>
              <a:t>• Promote safe ways to handle information and send any policy, safety, legal, or data protection problems to the right team at the university.</a:t>
            </a:r>
            <a:endParaRPr lang="en-US" sz="1400"/>
          </a:p>
          <a:p>
            <a:pPr marL="0" indent="0">
              <a:buNone/>
            </a:pPr>
            <a:endParaRPr lang="en-US" sz="1400" b="1" dirty="0">
              <a:highlight>
                <a:srgbClr val="FFFFFF"/>
              </a:highlight>
            </a:endParaRPr>
          </a:p>
        </p:txBody>
      </p:sp>
    </p:spTree>
    <p:extLst>
      <p:ext uri="{BB962C8B-B14F-4D97-AF65-F5344CB8AC3E}">
        <p14:creationId xmlns:p14="http://schemas.microsoft.com/office/powerpoint/2010/main" val="1619146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07070F-B5F4-E002-F085-F14FD72AA89C}"/>
              </a:ext>
            </a:extLst>
          </p:cNvPr>
          <p:cNvSpPr>
            <a:spLocks noGrp="1"/>
          </p:cNvSpPr>
          <p:nvPr>
            <p:ph idx="1"/>
          </p:nvPr>
        </p:nvSpPr>
        <p:spPr>
          <a:xfrm>
            <a:off x="1371599" y="1869962"/>
            <a:ext cx="9724031" cy="4131593"/>
          </a:xfrm>
        </p:spPr>
        <p:txBody>
          <a:bodyPr vert="horz" lIns="91440" tIns="45720" rIns="91440" bIns="45720" rtlCol="0" anchor="ctr">
            <a:normAutofit/>
          </a:bodyPr>
          <a:lstStyle/>
          <a:p>
            <a:pPr marL="0" indent="0">
              <a:buNone/>
            </a:pPr>
            <a:r>
              <a:rPr lang="en-US" sz="2000" b="1">
                <a:highlight>
                  <a:srgbClr val="FFFFFF"/>
                </a:highlight>
              </a:rPr>
              <a:t>Key working relationships</a:t>
            </a:r>
            <a:endParaRPr lang="en-US" sz="2000">
              <a:highlight>
                <a:srgbClr val="FFFFFF"/>
              </a:highlight>
            </a:endParaRPr>
          </a:p>
          <a:p>
            <a:r>
              <a:rPr lang="en-US" sz="2000">
                <a:highlight>
                  <a:srgbClr val="FFFFFF"/>
                </a:highlight>
              </a:rPr>
              <a:t>The person in this job will work with teachers, program leaders, course leaders, student support staff, library staff, career advisors, IT teams, student representatives, academic quality personnel, and university administration.</a:t>
            </a:r>
            <a:endParaRPr lang="en-US" sz="2000"/>
          </a:p>
          <a:p>
            <a:pPr marL="0" indent="0">
              <a:buNone/>
            </a:pPr>
            <a:r>
              <a:rPr lang="en-US" sz="2000" b="1">
                <a:highlight>
                  <a:srgbClr val="FFFFFF"/>
                </a:highlight>
              </a:rPr>
              <a:t>Expected outcomes</a:t>
            </a:r>
            <a:endParaRPr lang="en-US" sz="2000"/>
          </a:p>
          <a:p>
            <a:r>
              <a:rPr lang="en-US" sz="2000">
                <a:highlight>
                  <a:srgbClr val="FFFFFF"/>
                </a:highlight>
              </a:rPr>
              <a:t>Students understand the limits of information made by AI, how to use AI in a </a:t>
            </a:r>
            <a:r>
              <a:rPr lang="en-US" sz="2000" dirty="0">
                <a:highlight>
                  <a:srgbClr val="FFFFFF"/>
                </a:highlight>
              </a:rPr>
              <a:t>responsible way, and the importance of honesty in their schoolwork.</a:t>
            </a:r>
            <a:endParaRPr lang="en-US" sz="2000" dirty="0"/>
          </a:p>
          <a:p>
            <a:r>
              <a:rPr lang="en-US" sz="2000">
                <a:highlight>
                  <a:srgbClr val="FFFFFF"/>
                </a:highlight>
              </a:rPr>
              <a:t>Teachers and support staff can use reliable and helpful AI learning tools.</a:t>
            </a:r>
            <a:endParaRPr lang="en-US" sz="2000"/>
          </a:p>
          <a:p>
            <a:r>
              <a:rPr lang="en-US" sz="2000">
                <a:highlight>
                  <a:srgbClr val="FFFFFF"/>
                </a:highlight>
              </a:rPr>
              <a:t>We take suggestions from workers and students to improve training.</a:t>
            </a:r>
            <a:endParaRPr lang="en-US" sz="2000"/>
          </a:p>
          <a:p>
            <a:r>
              <a:rPr lang="en-US" sz="2000">
                <a:highlight>
                  <a:srgbClr val="FFFFFF"/>
                </a:highlight>
              </a:rPr>
              <a:t>AI rules should be explained clearly and reviewed often.</a:t>
            </a:r>
            <a:endParaRPr lang="en-US" sz="2000"/>
          </a:p>
          <a:p>
            <a:endParaRPr lang="en-US" sz="2000"/>
          </a:p>
        </p:txBody>
      </p:sp>
    </p:spTree>
    <p:extLst>
      <p:ext uri="{BB962C8B-B14F-4D97-AF65-F5344CB8AC3E}">
        <p14:creationId xmlns:p14="http://schemas.microsoft.com/office/powerpoint/2010/main" val="209357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FB91D-CBC5-C136-81E5-6DED5135E8E3}"/>
              </a:ext>
            </a:extLst>
          </p:cNvPr>
          <p:cNvSpPr>
            <a:spLocks noGrp="1"/>
          </p:cNvSpPr>
          <p:nvPr>
            <p:ph type="title"/>
          </p:nvPr>
        </p:nvSpPr>
        <p:spPr>
          <a:xfrm>
            <a:off x="1043631" y="809898"/>
            <a:ext cx="9942716" cy="1554480"/>
          </a:xfrm>
        </p:spPr>
        <p:txBody>
          <a:bodyPr anchor="ctr">
            <a:normAutofit/>
          </a:bodyPr>
          <a:lstStyle/>
          <a:p>
            <a:r>
              <a:rPr lang="en-US" sz="4800" b="1">
                <a:highlight>
                  <a:srgbClr val="FFFFFF"/>
                </a:highlight>
                <a:latin typeface="Aptos"/>
              </a:rPr>
              <a:t>Part B: Person Specification</a:t>
            </a:r>
            <a:endParaRPr lang="en-US" sz="4800">
              <a:latin typeface="Aptos"/>
            </a:endParaRPr>
          </a:p>
          <a:p>
            <a:endParaRPr lang="en-US" sz="4800"/>
          </a:p>
        </p:txBody>
      </p:sp>
      <p:sp>
        <p:nvSpPr>
          <p:cNvPr id="3" name="Content Placeholder 2">
            <a:extLst>
              <a:ext uri="{FF2B5EF4-FFF2-40B4-BE49-F238E27FC236}">
                <a16:creationId xmlns:a16="http://schemas.microsoft.com/office/drawing/2014/main" id="{C31E8E74-05C5-39A0-B84F-A73692C2BD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US" sz="2400">
                <a:highlight>
                  <a:srgbClr val="FFFFFF"/>
                </a:highlight>
              </a:rPr>
              <a:t>The person specification describes the qualities, skills, and actions needed for the job. Use key rules to find out if applicants meet the </a:t>
            </a:r>
            <a:r>
              <a:rPr lang="en-US" sz="2400" dirty="0">
                <a:highlight>
                  <a:srgbClr val="FFFFFF"/>
                </a:highlight>
              </a:rPr>
              <a:t>requirements. Use the chosen guidelines to identify candidates who have those traits.</a:t>
            </a:r>
            <a:endParaRPr lang="en-US" sz="2400" dirty="0"/>
          </a:p>
          <a:p>
            <a:pPr marL="0" indent="0">
              <a:buNone/>
            </a:pP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376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75FEDC9-9AEA-D0AF-5DF8-9638DDBA160C}"/>
              </a:ext>
            </a:extLst>
          </p:cNvPr>
          <p:cNvPicPr>
            <a:picLocks noGrp="1" noChangeAspect="1"/>
          </p:cNvPicPr>
          <p:nvPr>
            <p:ph idx="1"/>
          </p:nvPr>
        </p:nvPicPr>
        <p:blipFill>
          <a:blip r:embed="rId2"/>
          <a:stretch>
            <a:fillRect/>
          </a:stretch>
        </p:blipFill>
        <p:spPr>
          <a:xfrm>
            <a:off x="1527880" y="-3439"/>
            <a:ext cx="7816435" cy="6862107"/>
          </a:xfrm>
          <a:prstGeom prst="rect">
            <a:avLst/>
          </a:prstGeom>
        </p:spPr>
      </p:pic>
    </p:spTree>
    <p:extLst>
      <p:ext uri="{BB962C8B-B14F-4D97-AF65-F5344CB8AC3E}">
        <p14:creationId xmlns:p14="http://schemas.microsoft.com/office/powerpoint/2010/main" val="1929612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FD75B-ABA0-3C34-75D9-00FCF73EA953}"/>
              </a:ext>
            </a:extLst>
          </p:cNvPr>
          <p:cNvSpPr>
            <a:spLocks noGrp="1"/>
          </p:cNvSpPr>
          <p:nvPr>
            <p:ph type="title"/>
          </p:nvPr>
        </p:nvSpPr>
        <p:spPr>
          <a:xfrm>
            <a:off x="1043631" y="809898"/>
            <a:ext cx="9942716" cy="1554480"/>
          </a:xfrm>
        </p:spPr>
        <p:txBody>
          <a:bodyPr anchor="ctr">
            <a:normAutofit/>
          </a:bodyPr>
          <a:lstStyle/>
          <a:p>
            <a:pPr marL="228600" indent="-228600">
              <a:spcBef>
                <a:spcPts val="1000"/>
              </a:spcBef>
            </a:pPr>
            <a:r>
              <a:rPr lang="en-US" sz="4800" b="1">
                <a:highlight>
                  <a:srgbClr val="FFFFFF"/>
                </a:highlight>
                <a:latin typeface="Aptos"/>
              </a:rPr>
              <a:t>Part C: Interview Opening, Questions and Closing</a:t>
            </a:r>
            <a:endParaRPr lang="en-US" sz="4800">
              <a:latin typeface="Aptos"/>
            </a:endParaRPr>
          </a:p>
          <a:p>
            <a:endParaRPr lang="en-US" sz="4800"/>
          </a:p>
        </p:txBody>
      </p:sp>
      <p:sp>
        <p:nvSpPr>
          <p:cNvPr id="3" name="Content Placeholder 2">
            <a:extLst>
              <a:ext uri="{FF2B5EF4-FFF2-40B4-BE49-F238E27FC236}">
                <a16:creationId xmlns:a16="http://schemas.microsoft.com/office/drawing/2014/main" id="{41F0A120-B00A-430E-84C8-9811019866BE}"/>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400" b="1">
                <a:highlight>
                  <a:srgbClr val="FFFFFF"/>
                </a:highlight>
              </a:rPr>
              <a:t>Opening statement</a:t>
            </a:r>
            <a:endParaRPr lang="en-US" sz="2400"/>
          </a:p>
          <a:p>
            <a:r>
              <a:rPr lang="en-US" sz="2400">
                <a:highlight>
                  <a:srgbClr val="FFFFFF"/>
                </a:highlight>
              </a:rPr>
              <a:t>Good morning/afternoon, and welcome to UWTSD. Thank you for your interest in the Graduate AI Strategist post. I will ask seven questions about AI in higher education, ethical and responsible AI use, student AI literacy, and collaboration with peers in academia and professional services. If more information is required, I might ask quick follow-up questions</a:t>
            </a:r>
            <a:endParaRPr lang="en-US" sz="2400"/>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490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D4BAE7-344E-51C0-13B2-12BCC6CB8846}"/>
              </a:ext>
            </a:extLst>
          </p:cNvPr>
          <p:cNvSpPr>
            <a:spLocks noGrp="1"/>
          </p:cNvSpPr>
          <p:nvPr>
            <p:ph idx="1"/>
          </p:nvPr>
        </p:nvSpPr>
        <p:spPr>
          <a:xfrm>
            <a:off x="4368867" y="781844"/>
            <a:ext cx="6906491" cy="5585619"/>
          </a:xfrm>
        </p:spPr>
        <p:txBody>
          <a:bodyPr vert="horz" lIns="91440" tIns="45720" rIns="91440" bIns="45720" rtlCol="0" anchor="ctr">
            <a:noAutofit/>
          </a:bodyPr>
          <a:lstStyle/>
          <a:p>
            <a:pPr marL="0" indent="0">
              <a:buNone/>
            </a:pPr>
            <a:r>
              <a:rPr lang="en-US" sz="1600" b="1">
                <a:highlight>
                  <a:srgbClr val="FFFFFF"/>
                </a:highlight>
              </a:rPr>
              <a:t>1. Assessing student AI literacy</a:t>
            </a:r>
            <a:endParaRPr lang="en-US" sz="1600" dirty="0"/>
          </a:p>
          <a:p>
            <a:pPr marL="0" indent="0">
              <a:buNone/>
            </a:pPr>
            <a:r>
              <a:rPr lang="en-US" sz="1600" b="1">
                <a:highlight>
                  <a:srgbClr val="FFFFFF"/>
                </a:highlight>
              </a:rPr>
              <a:t>Main question: </a:t>
            </a:r>
            <a:r>
              <a:rPr lang="en-US" sz="1600">
                <a:highlight>
                  <a:srgbClr val="FFFFFF"/>
                </a:highlight>
              </a:rPr>
              <a:t>How would you assess AI literacy among UWTSD students before creating a training program for the entire university?</a:t>
            </a:r>
            <a:endParaRPr lang="en-US" sz="1600" dirty="0"/>
          </a:p>
          <a:p>
            <a:pPr marL="0" indent="0">
              <a:buNone/>
            </a:pPr>
            <a:r>
              <a:rPr lang="en-US" sz="1600" b="1">
                <a:highlight>
                  <a:srgbClr val="FFFFFF"/>
                </a:highlight>
              </a:rPr>
              <a:t>Possible follow-up: </a:t>
            </a:r>
            <a:r>
              <a:rPr lang="en-US" sz="1600">
                <a:highlight>
                  <a:srgbClr val="FFFFFF"/>
                </a:highlight>
              </a:rPr>
              <a:t>What data would you collect before determining what instruction students require?</a:t>
            </a:r>
            <a:endParaRPr lang="en-US" sz="1600" dirty="0"/>
          </a:p>
          <a:p>
            <a:pPr marL="0" indent="0">
              <a:buNone/>
            </a:pPr>
            <a:r>
              <a:rPr lang="en-US" sz="1600" b="1">
                <a:highlight>
                  <a:srgbClr val="FFFFFF"/>
                </a:highlight>
              </a:rPr>
              <a:t>2. Responsible AI and academic integrity</a:t>
            </a:r>
            <a:endParaRPr lang="en-US" sz="1600" dirty="0"/>
          </a:p>
          <a:p>
            <a:pPr marL="0" indent="0">
              <a:buNone/>
            </a:pPr>
            <a:r>
              <a:rPr lang="en-US" sz="1600" b="1">
                <a:highlight>
                  <a:srgbClr val="FFFFFF"/>
                </a:highlight>
              </a:rPr>
              <a:t>Main question: </a:t>
            </a:r>
            <a:r>
              <a:rPr lang="en-US" sz="1600">
                <a:highlight>
                  <a:srgbClr val="FFFFFF"/>
                </a:highlight>
              </a:rPr>
              <a:t>How would you support students in using generative AI as a teaching tool while upholding their academic integrity and taking ownership of their own work?</a:t>
            </a:r>
            <a:endParaRPr lang="en-US" sz="1600" dirty="0"/>
          </a:p>
          <a:p>
            <a:pPr marL="0" indent="0">
              <a:buNone/>
            </a:pPr>
            <a:r>
              <a:rPr lang="en-US" sz="1600" b="1">
                <a:highlight>
                  <a:srgbClr val="FFFFFF"/>
                </a:highlight>
              </a:rPr>
              <a:t>Possible follow-up: </a:t>
            </a:r>
            <a:r>
              <a:rPr lang="en-US" sz="1600">
                <a:highlight>
                  <a:srgbClr val="FFFFFF"/>
                </a:highlight>
              </a:rPr>
              <a:t>How would you distinguish between inappropriate use and responsible AI assistance?</a:t>
            </a:r>
            <a:endParaRPr lang="en-US" sz="1600" dirty="0"/>
          </a:p>
          <a:p>
            <a:pPr marL="0" indent="0">
              <a:buNone/>
            </a:pPr>
            <a:r>
              <a:rPr lang="en-US" sz="1600" b="1">
                <a:highlight>
                  <a:srgbClr val="FFFFFF"/>
                </a:highlight>
              </a:rPr>
              <a:t>3. Supporting academic staff</a:t>
            </a:r>
            <a:endParaRPr lang="en-US" sz="1600" dirty="0"/>
          </a:p>
          <a:p>
            <a:pPr marL="0" indent="0">
              <a:buNone/>
            </a:pPr>
            <a:r>
              <a:rPr lang="en-US" sz="1600" b="1">
                <a:highlight>
                  <a:srgbClr val="FFFFFF"/>
                </a:highlight>
              </a:rPr>
              <a:t>Main question: </a:t>
            </a:r>
            <a:r>
              <a:rPr lang="en-US" sz="1600">
                <a:highlight>
                  <a:srgbClr val="FFFFFF"/>
                </a:highlight>
              </a:rPr>
              <a:t>How would you assist lecturers with varying degrees of AI experience and confidence?</a:t>
            </a:r>
            <a:endParaRPr lang="en-US" sz="1600" dirty="0"/>
          </a:p>
          <a:p>
            <a:pPr marL="0" indent="0">
              <a:buNone/>
            </a:pPr>
            <a:r>
              <a:rPr lang="en-US" sz="1600" b="1">
                <a:highlight>
                  <a:srgbClr val="FFFFFF"/>
                </a:highlight>
              </a:rPr>
              <a:t>Possible follow-up: </a:t>
            </a:r>
            <a:r>
              <a:rPr lang="en-US" sz="1600">
                <a:highlight>
                  <a:srgbClr val="FFFFFF"/>
                </a:highlight>
              </a:rPr>
              <a:t>How would you promote participation without making AI seem like an extra burden?</a:t>
            </a:r>
            <a:endParaRPr lang="en-US" sz="1600" dirty="0"/>
          </a:p>
          <a:p>
            <a:pPr marL="0" indent="0">
              <a:buNone/>
            </a:pPr>
            <a:r>
              <a:rPr lang="en-US" sz="1600" b="1">
                <a:highlight>
                  <a:srgbClr val="FFFFFF"/>
                </a:highlight>
              </a:rPr>
              <a:t>4. Scenario-based judgement</a:t>
            </a:r>
            <a:endParaRPr lang="en-US" sz="1600" dirty="0"/>
          </a:p>
          <a:p>
            <a:pPr marL="0" indent="0">
              <a:buNone/>
            </a:pPr>
            <a:r>
              <a:rPr lang="en-US" sz="1600" b="1">
                <a:highlight>
                  <a:srgbClr val="FFFFFF"/>
                </a:highlight>
              </a:rPr>
              <a:t>Main question: </a:t>
            </a:r>
            <a:r>
              <a:rPr lang="en-US" sz="1600">
                <a:highlight>
                  <a:srgbClr val="FFFFFF"/>
                </a:highlight>
              </a:rPr>
              <a:t>A student claims that they created most of an assignment using ChatGPT and then made a few small adjustments. In your position, how would you react?</a:t>
            </a:r>
            <a:endParaRPr lang="en-US" sz="1600" dirty="0"/>
          </a:p>
          <a:p>
            <a:pPr marL="0" indent="0">
              <a:buNone/>
            </a:pPr>
            <a:endParaRPr lang="en-US" sz="1600" dirty="0"/>
          </a:p>
        </p:txBody>
      </p:sp>
    </p:spTree>
    <p:extLst>
      <p:ext uri="{BB962C8B-B14F-4D97-AF65-F5344CB8AC3E}">
        <p14:creationId xmlns:p14="http://schemas.microsoft.com/office/powerpoint/2010/main" val="4214044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7B085B-D5DA-7D8B-42E8-533266BC59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9AFCDE-4852-E709-535E-F3AAF6A3DD4A}"/>
              </a:ext>
            </a:extLst>
          </p:cNvPr>
          <p:cNvSpPr>
            <a:spLocks noGrp="1"/>
          </p:cNvSpPr>
          <p:nvPr>
            <p:ph idx="1"/>
          </p:nvPr>
        </p:nvSpPr>
        <p:spPr>
          <a:xfrm>
            <a:off x="4447308" y="591344"/>
            <a:ext cx="7186638" cy="5955413"/>
          </a:xfrm>
        </p:spPr>
        <p:txBody>
          <a:bodyPr vert="horz" lIns="91440" tIns="45720" rIns="91440" bIns="45720" rtlCol="0" anchor="ctr">
            <a:noAutofit/>
          </a:bodyPr>
          <a:lstStyle/>
          <a:p>
            <a:pPr marL="0" indent="0">
              <a:buNone/>
            </a:pPr>
            <a:r>
              <a:rPr lang="en-US" sz="1800" b="1">
                <a:highlight>
                  <a:srgbClr val="FFFFFF"/>
                </a:highlight>
              </a:rPr>
              <a:t>5. Institutional collaboration</a:t>
            </a:r>
            <a:endParaRPr lang="en-US" sz="1800" dirty="0"/>
          </a:p>
          <a:p>
            <a:pPr marL="0" indent="0">
              <a:buNone/>
            </a:pPr>
            <a:r>
              <a:rPr lang="en-US" sz="1800" b="1">
                <a:highlight>
                  <a:srgbClr val="FFFFFF"/>
                </a:highlight>
              </a:rPr>
              <a:t>Main question: </a:t>
            </a:r>
            <a:r>
              <a:rPr lang="en-US" sz="1800">
                <a:highlight>
                  <a:srgbClr val="FFFFFF"/>
                </a:highlight>
              </a:rPr>
              <a:t>How would you collaborate with career officials, library employees, and learner developers to develop a unified AI literacy strategy?</a:t>
            </a:r>
            <a:endParaRPr lang="en-US" sz="1800" dirty="0"/>
          </a:p>
          <a:p>
            <a:pPr marL="0" indent="0">
              <a:buNone/>
            </a:pPr>
            <a:r>
              <a:rPr lang="en-US" sz="1800" b="1">
                <a:highlight>
                  <a:srgbClr val="FFFFFF"/>
                </a:highlight>
              </a:rPr>
              <a:t>Possible follow-up: </a:t>
            </a:r>
            <a:r>
              <a:rPr lang="en-US" sz="1800">
                <a:highlight>
                  <a:srgbClr val="FFFFFF"/>
                </a:highlight>
              </a:rPr>
              <a:t>How might these teams divide up the tasks?</a:t>
            </a:r>
            <a:endParaRPr lang="en-US" sz="1800" dirty="0"/>
          </a:p>
          <a:p>
            <a:pPr marL="0" indent="0">
              <a:buNone/>
            </a:pPr>
            <a:r>
              <a:rPr lang="en-US" sz="1800" b="1">
                <a:highlight>
                  <a:srgbClr val="FFFFFF"/>
                </a:highlight>
              </a:rPr>
              <a:t>6. Evaluating impact</a:t>
            </a:r>
            <a:endParaRPr lang="en-US" sz="1800" dirty="0"/>
          </a:p>
          <a:p>
            <a:pPr marL="0" indent="0">
              <a:buNone/>
            </a:pPr>
            <a:r>
              <a:rPr lang="en-US" sz="1800" b="1" dirty="0">
                <a:highlight>
                  <a:srgbClr val="FFFFFF"/>
                </a:highlight>
              </a:rPr>
              <a:t>Main question: </a:t>
            </a:r>
            <a:r>
              <a:rPr lang="en-US" sz="1800" dirty="0">
                <a:highlight>
                  <a:srgbClr val="FFFFFF"/>
                </a:highlight>
              </a:rPr>
              <a:t>How would you assess whether students' understanding, and responsible use of AI has improved </a:t>
            </a:r>
            <a:r>
              <a:rPr lang="en-US" sz="1800">
                <a:highlight>
                  <a:srgbClr val="FFFFFF"/>
                </a:highlight>
              </a:rPr>
              <a:t>because of</a:t>
            </a:r>
            <a:r>
              <a:rPr lang="en-US" sz="1800" dirty="0">
                <a:highlight>
                  <a:srgbClr val="FFFFFF"/>
                </a:highlight>
              </a:rPr>
              <a:t> an AI-literacy program?</a:t>
            </a:r>
            <a:endParaRPr lang="en-US" sz="1800" dirty="0"/>
          </a:p>
          <a:p>
            <a:pPr marL="0" indent="0">
              <a:buNone/>
            </a:pPr>
            <a:r>
              <a:rPr lang="en-US" sz="1800" b="1">
                <a:highlight>
                  <a:srgbClr val="FFFFFF"/>
                </a:highlight>
              </a:rPr>
              <a:t>Possible follow-up: </a:t>
            </a:r>
            <a:r>
              <a:rPr lang="en-US" sz="1800">
                <a:highlight>
                  <a:srgbClr val="FFFFFF"/>
                </a:highlight>
              </a:rPr>
              <a:t>What measures or evidence would you employ?</a:t>
            </a:r>
            <a:endParaRPr lang="en-US" sz="1800" dirty="0"/>
          </a:p>
          <a:p>
            <a:pPr marL="0" indent="0">
              <a:buNone/>
            </a:pPr>
            <a:r>
              <a:rPr lang="en-US" sz="1800" b="1">
                <a:highlight>
                  <a:srgbClr val="FFFFFF"/>
                </a:highlight>
              </a:rPr>
              <a:t>7. Keeping knowledge current</a:t>
            </a:r>
            <a:endParaRPr lang="en-US" sz="1800" dirty="0"/>
          </a:p>
          <a:p>
            <a:pPr marL="0" indent="0">
              <a:buNone/>
            </a:pPr>
            <a:r>
              <a:rPr lang="en-US" sz="1800" b="1">
                <a:highlight>
                  <a:srgbClr val="FFFFFF"/>
                </a:highlight>
              </a:rPr>
              <a:t>Main question: </a:t>
            </a:r>
            <a:r>
              <a:rPr lang="en-US" sz="1800">
                <a:highlight>
                  <a:srgbClr val="FFFFFF"/>
                </a:highlight>
              </a:rPr>
              <a:t>How would you ensure that, throughout 2026–2027, both your expertise and UWTSD's student guidance remained up to date?</a:t>
            </a:r>
            <a:endParaRPr lang="en-US" sz="1800" dirty="0"/>
          </a:p>
          <a:p>
            <a:pPr marL="0" indent="0">
              <a:buNone/>
            </a:pPr>
            <a:r>
              <a:rPr lang="en-US" sz="1800" b="1">
                <a:highlight>
                  <a:srgbClr val="FFFFFF"/>
                </a:highlight>
              </a:rPr>
              <a:t>Possible follow-up: </a:t>
            </a:r>
            <a:r>
              <a:rPr lang="en-US" sz="1800">
                <a:highlight>
                  <a:srgbClr val="FFFFFF"/>
                </a:highlight>
              </a:rPr>
              <a:t>Which reputable websites or networks would you keep an eye on?</a:t>
            </a:r>
            <a:endParaRPr lang="en-US" sz="1800" dirty="0"/>
          </a:p>
          <a:p>
            <a:pPr marL="0" indent="0">
              <a:buNone/>
            </a:pPr>
            <a:r>
              <a:rPr lang="en-US" sz="1800" b="1">
                <a:highlight>
                  <a:srgbClr val="FFFFFF"/>
                </a:highlight>
              </a:rPr>
              <a:t>=&gt; Closing statement</a:t>
            </a:r>
            <a:endParaRPr lang="en-US" sz="1800" dirty="0"/>
          </a:p>
          <a:p>
            <a:pPr marL="0" indent="0">
              <a:buNone/>
            </a:pPr>
            <a:r>
              <a:rPr lang="en-US" sz="1800" dirty="0">
                <a:highlight>
                  <a:srgbClr val="FFFFFF"/>
                </a:highlight>
              </a:rPr>
              <a:t>I appreciate your answers. Our interview questions are now complete. Would you like to add anything pertinent to your application? I appreciate you coming. Your answers will be evaluated </a:t>
            </a:r>
            <a:r>
              <a:rPr lang="en-US" sz="1800">
                <a:highlight>
                  <a:srgbClr val="FFFFFF"/>
                </a:highlight>
              </a:rPr>
              <a:t>considering</a:t>
            </a:r>
            <a:r>
              <a:rPr lang="en-US" sz="1800" dirty="0">
                <a:highlight>
                  <a:srgbClr val="FFFFFF"/>
                </a:highlight>
              </a:rPr>
              <a:t> the position's requirements as well as the university's hiring practices.</a:t>
            </a:r>
            <a:endParaRPr lang="en-US" sz="1800" dirty="0"/>
          </a:p>
          <a:p>
            <a:pPr marL="0" indent="0">
              <a:buNone/>
            </a:pPr>
            <a:endParaRPr lang="en-US" sz="1800" dirty="0"/>
          </a:p>
        </p:txBody>
      </p:sp>
    </p:spTree>
    <p:extLst>
      <p:ext uri="{BB962C8B-B14F-4D97-AF65-F5344CB8AC3E}">
        <p14:creationId xmlns:p14="http://schemas.microsoft.com/office/powerpoint/2010/main" val="940467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CBEFE-B126-3BDC-7F05-8F2F313ADA0C}"/>
              </a:ext>
            </a:extLst>
          </p:cNvPr>
          <p:cNvSpPr>
            <a:spLocks noGrp="1"/>
          </p:cNvSpPr>
          <p:nvPr>
            <p:ph type="title"/>
          </p:nvPr>
        </p:nvSpPr>
        <p:spPr>
          <a:xfrm>
            <a:off x="199554" y="186632"/>
            <a:ext cx="7768240" cy="1454051"/>
          </a:xfrm>
        </p:spPr>
        <p:txBody>
          <a:bodyPr>
            <a:normAutofit/>
          </a:bodyPr>
          <a:lstStyle/>
          <a:p>
            <a:pPr marL="228600" indent="-228600">
              <a:spcBef>
                <a:spcPts val="1000"/>
              </a:spcBef>
            </a:pPr>
            <a:r>
              <a:rPr lang="en-US" sz="3300" b="1">
                <a:solidFill>
                  <a:schemeClr val="tx2"/>
                </a:solidFill>
                <a:highlight>
                  <a:srgbClr val="FFFFFF"/>
                </a:highlight>
                <a:latin typeface="Aptos"/>
              </a:rPr>
              <a:t>Part D: Training and Institutional Recommendations</a:t>
            </a:r>
            <a:endParaRPr lang="en-US" sz="3300">
              <a:solidFill>
                <a:schemeClr val="tx2"/>
              </a:solidFill>
              <a:latin typeface="Aptos"/>
            </a:endParaRPr>
          </a:p>
          <a:p>
            <a:endParaRPr lang="en-US" sz="3300">
              <a:solidFill>
                <a:schemeClr val="tx2"/>
              </a:solidFill>
            </a:endParaRPr>
          </a:p>
        </p:txBody>
      </p:sp>
      <p:sp>
        <p:nvSpPr>
          <p:cNvPr id="3" name="Content Placeholder 2">
            <a:extLst>
              <a:ext uri="{FF2B5EF4-FFF2-40B4-BE49-F238E27FC236}">
                <a16:creationId xmlns:a16="http://schemas.microsoft.com/office/drawing/2014/main" id="{79E21700-0E4A-0AA0-9DAE-7A6304FC1C9A}"/>
              </a:ext>
            </a:extLst>
          </p:cNvPr>
          <p:cNvSpPr>
            <a:spLocks noGrp="1"/>
          </p:cNvSpPr>
          <p:nvPr>
            <p:ph idx="1"/>
          </p:nvPr>
        </p:nvSpPr>
        <p:spPr>
          <a:xfrm>
            <a:off x="121113" y="2163947"/>
            <a:ext cx="6255048" cy="3639289"/>
          </a:xfrm>
        </p:spPr>
        <p:txBody>
          <a:bodyPr vert="horz" lIns="91440" tIns="45720" rIns="91440" bIns="45720" rtlCol="0" anchor="ctr">
            <a:noAutofit/>
          </a:bodyPr>
          <a:lstStyle/>
          <a:p>
            <a:pPr marL="0" indent="0">
              <a:buNone/>
            </a:pPr>
            <a:r>
              <a:rPr lang="en-US" sz="1400" b="1" dirty="0">
                <a:solidFill>
                  <a:schemeClr val="tx2"/>
                </a:solidFill>
                <a:highlight>
                  <a:srgbClr val="FFFFFF"/>
                </a:highlight>
              </a:rPr>
              <a:t>Suggested student training programme</a:t>
            </a:r>
            <a:endParaRPr lang="en-US" sz="1400" dirty="0">
              <a:solidFill>
                <a:schemeClr val="tx2"/>
              </a:solidFill>
            </a:endParaRPr>
          </a:p>
          <a:p>
            <a:pPr marL="0" indent="0">
              <a:buNone/>
            </a:pPr>
            <a:r>
              <a:rPr lang="en-US" sz="1400" b="1">
                <a:solidFill>
                  <a:schemeClr val="tx2"/>
                </a:solidFill>
                <a:highlight>
                  <a:srgbClr val="FFFFFF"/>
                </a:highlight>
              </a:rPr>
              <a:t>Stage 1 – AI foundations</a:t>
            </a:r>
            <a:endParaRPr lang="en-US" sz="1400" dirty="0">
              <a:solidFill>
                <a:schemeClr val="tx2"/>
              </a:solidFill>
            </a:endParaRPr>
          </a:p>
          <a:p>
            <a:pPr marL="0" indent="0">
              <a:buNone/>
            </a:pPr>
            <a:r>
              <a:rPr lang="en-US" sz="1400" dirty="0">
                <a:solidFill>
                  <a:schemeClr val="tx2"/>
                </a:solidFill>
                <a:highlight>
                  <a:srgbClr val="FFFFFF"/>
                </a:highlight>
              </a:rPr>
              <a:t>Describe generative AI, fundamental model behaviour, suitable applications, constraints, bias, and hallucinations.</a:t>
            </a:r>
            <a:endParaRPr lang="en-US" sz="1400" dirty="0">
              <a:solidFill>
                <a:schemeClr val="tx2"/>
              </a:solidFill>
            </a:endParaRPr>
          </a:p>
          <a:p>
            <a:pPr marL="0" indent="0">
              <a:buNone/>
            </a:pPr>
            <a:r>
              <a:rPr lang="en-US" sz="1400" b="1">
                <a:solidFill>
                  <a:schemeClr val="tx2"/>
                </a:solidFill>
                <a:highlight>
                  <a:srgbClr val="FFFFFF"/>
                </a:highlight>
              </a:rPr>
              <a:t>Stage 2 – Responsible academic use</a:t>
            </a:r>
            <a:endParaRPr lang="en-US" sz="1400" dirty="0">
              <a:solidFill>
                <a:schemeClr val="tx2"/>
              </a:solidFill>
            </a:endParaRPr>
          </a:p>
          <a:p>
            <a:pPr marL="0" indent="0">
              <a:buNone/>
            </a:pPr>
            <a:r>
              <a:rPr lang="en-US" sz="1400">
                <a:solidFill>
                  <a:schemeClr val="tx2"/>
                </a:solidFill>
                <a:highlight>
                  <a:srgbClr val="FFFFFF"/>
                </a:highlight>
              </a:rPr>
              <a:t>Make the rules of the module, academic integrity, transparency, acknowledgement, and the requirement that students take ownership of their work clear.</a:t>
            </a:r>
            <a:endParaRPr lang="en-US" sz="1400" dirty="0">
              <a:solidFill>
                <a:schemeClr val="tx2"/>
              </a:solidFill>
            </a:endParaRPr>
          </a:p>
          <a:p>
            <a:pPr marL="0" indent="0">
              <a:buNone/>
            </a:pPr>
            <a:r>
              <a:rPr lang="en-US" sz="1400" b="1">
                <a:solidFill>
                  <a:schemeClr val="tx2"/>
                </a:solidFill>
                <a:highlight>
                  <a:srgbClr val="FFFFFF"/>
                </a:highlight>
              </a:rPr>
              <a:t>Stage 3 – Privacy and ethics</a:t>
            </a:r>
            <a:endParaRPr lang="en-US" sz="1400" dirty="0">
              <a:solidFill>
                <a:schemeClr val="tx2"/>
              </a:solidFill>
            </a:endParaRPr>
          </a:p>
          <a:p>
            <a:pPr marL="0" indent="0">
              <a:buNone/>
            </a:pPr>
            <a:r>
              <a:rPr lang="en-US" sz="1400">
                <a:solidFill>
                  <a:schemeClr val="tx2"/>
                </a:solidFill>
                <a:highlight>
                  <a:srgbClr val="FFFFFF"/>
                </a:highlight>
              </a:rPr>
              <a:t>Discuss concerns to data protection, copyright, intellectual property, bias, and private and sensitive information.</a:t>
            </a:r>
            <a:endParaRPr lang="en-US" sz="1400" dirty="0">
              <a:solidFill>
                <a:schemeClr val="tx2"/>
              </a:solidFill>
            </a:endParaRPr>
          </a:p>
          <a:p>
            <a:pPr marL="0" indent="0">
              <a:buNone/>
            </a:pPr>
            <a:r>
              <a:rPr lang="en-US" sz="1400" b="1">
                <a:solidFill>
                  <a:schemeClr val="tx2"/>
                </a:solidFill>
                <a:highlight>
                  <a:srgbClr val="FFFFFF"/>
                </a:highlight>
              </a:rPr>
              <a:t>Stage 4 – AI for learning and research</a:t>
            </a:r>
            <a:endParaRPr lang="en-US" sz="1400" dirty="0">
              <a:solidFill>
                <a:schemeClr val="tx2"/>
              </a:solidFill>
            </a:endParaRPr>
          </a:p>
          <a:p>
            <a:pPr marL="0" indent="0">
              <a:buNone/>
            </a:pPr>
            <a:r>
              <a:rPr lang="en-US" sz="1400">
                <a:solidFill>
                  <a:schemeClr val="tx2"/>
                </a:solidFill>
                <a:highlight>
                  <a:srgbClr val="FFFFFF"/>
                </a:highlight>
              </a:rPr>
              <a:t>Practice generating ideas, comprehending concepts, formulating research questions, and assessing results; cross-reference statements and references.</a:t>
            </a:r>
            <a:endParaRPr lang="en-US" sz="1400" dirty="0">
              <a:solidFill>
                <a:schemeClr val="tx2"/>
              </a:solidFill>
            </a:endParaRPr>
          </a:p>
          <a:p>
            <a:pPr marL="0" indent="0">
              <a:buNone/>
            </a:pPr>
            <a:r>
              <a:rPr lang="en-US" sz="1400" b="1">
                <a:solidFill>
                  <a:schemeClr val="tx2"/>
                </a:solidFill>
                <a:highlight>
                  <a:srgbClr val="FFFFFF"/>
                </a:highlight>
              </a:rPr>
              <a:t>Stage 5 – AI and employability</a:t>
            </a:r>
            <a:endParaRPr lang="en-US" sz="1400" dirty="0">
              <a:solidFill>
                <a:schemeClr val="tx2"/>
              </a:solidFill>
            </a:endParaRPr>
          </a:p>
          <a:p>
            <a:pPr marL="0" indent="0">
              <a:buNone/>
            </a:pPr>
            <a:r>
              <a:rPr lang="en-US" sz="1400">
                <a:solidFill>
                  <a:schemeClr val="tx2"/>
                </a:solidFill>
                <a:highlight>
                  <a:srgbClr val="FFFFFF"/>
                </a:highlight>
              </a:rPr>
              <a:t>Examine how AI is used in the workplace, what employers want, how to communicate digital talents, and the ongoing value of judgment, creativity, and communication.</a:t>
            </a:r>
            <a:endParaRPr lang="en-US" sz="1400" dirty="0">
              <a:solidFill>
                <a:schemeClr val="tx2"/>
              </a:solidFill>
            </a:endParaRPr>
          </a:p>
          <a:p>
            <a:pPr marL="0" indent="0">
              <a:buNone/>
            </a:pPr>
            <a:endParaRPr lang="en-US" sz="14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d with Gears">
            <a:extLst>
              <a:ext uri="{FF2B5EF4-FFF2-40B4-BE49-F238E27FC236}">
                <a16:creationId xmlns:a16="http://schemas.microsoft.com/office/drawing/2014/main" id="{AAD7BEF2-9D84-2C4B-E7C7-2B846D431B3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805822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B91F6D6-AABA-61D1-F74A-13D7090CA0C7}"/>
              </a:ext>
            </a:extLst>
          </p:cNvPr>
          <p:cNvSpPr>
            <a:spLocks noGrp="1"/>
          </p:cNvSpPr>
          <p:nvPr>
            <p:ph idx="1"/>
          </p:nvPr>
        </p:nvSpPr>
        <p:spPr>
          <a:xfrm>
            <a:off x="4447308" y="591344"/>
            <a:ext cx="7915020" cy="5585619"/>
          </a:xfrm>
        </p:spPr>
        <p:txBody>
          <a:bodyPr vert="horz" lIns="91440" tIns="45720" rIns="91440" bIns="45720" rtlCol="0" anchor="ctr">
            <a:noAutofit/>
          </a:bodyPr>
          <a:lstStyle/>
          <a:p>
            <a:pPr marL="0" indent="0">
              <a:buNone/>
            </a:pPr>
            <a:r>
              <a:rPr lang="en-US" sz="1400" b="1">
                <a:highlight>
                  <a:srgbClr val="FFFFFF"/>
                </a:highlight>
              </a:rPr>
              <a:t>Institutional actions</a:t>
            </a:r>
            <a:endParaRPr lang="en-US" sz="1400" dirty="0"/>
          </a:p>
          <a:p>
            <a:pPr marL="0" indent="0">
              <a:buNone/>
            </a:pPr>
            <a:r>
              <a:rPr lang="en-US" sz="1400" b="1">
                <a:highlight>
                  <a:srgbClr val="FFFFFF"/>
                </a:highlight>
              </a:rPr>
              <a:t>Academic staff</a:t>
            </a:r>
            <a:endParaRPr lang="en-US" sz="1400" dirty="0"/>
          </a:p>
          <a:p>
            <a:pPr marL="0" indent="0">
              <a:buNone/>
            </a:pPr>
            <a:r>
              <a:rPr lang="en-US" sz="1400">
                <a:highlight>
                  <a:srgbClr val="FFFFFF"/>
                </a:highlight>
              </a:rPr>
              <a:t>• Clearly define permissible AI use and expectations for evaluation in each module.</a:t>
            </a:r>
            <a:endParaRPr lang="en-US" sz="1400" dirty="0"/>
          </a:p>
          <a:p>
            <a:pPr marL="0" indent="0">
              <a:buNone/>
            </a:pPr>
            <a:r>
              <a:rPr lang="en-US" sz="1400">
                <a:highlight>
                  <a:srgbClr val="FFFFFF"/>
                </a:highlight>
              </a:rPr>
              <a:t>• Create educational exercises that call for application, reflection, and critical thinking.</a:t>
            </a:r>
            <a:endParaRPr lang="en-US" sz="1400" dirty="0"/>
          </a:p>
          <a:p>
            <a:pPr marL="0" indent="0">
              <a:buNone/>
            </a:pPr>
            <a:r>
              <a:rPr lang="en-US" sz="1400">
                <a:highlight>
                  <a:srgbClr val="FFFFFF"/>
                </a:highlight>
              </a:rPr>
              <a:t>• Participate in hands-on staff development and provide examples unique to your profession.</a:t>
            </a:r>
            <a:endParaRPr lang="en-US" sz="1400" dirty="0"/>
          </a:p>
          <a:p>
            <a:pPr marL="0" indent="0">
              <a:buNone/>
            </a:pPr>
            <a:r>
              <a:rPr lang="en-US" sz="1400" b="1">
                <a:highlight>
                  <a:srgbClr val="FFFFFF"/>
                </a:highlight>
              </a:rPr>
              <a:t>University management</a:t>
            </a:r>
            <a:endParaRPr lang="en-US" sz="1400" dirty="0"/>
          </a:p>
          <a:p>
            <a:pPr marL="0" indent="0">
              <a:buNone/>
            </a:pPr>
            <a:r>
              <a:rPr lang="en-US" sz="1400">
                <a:highlight>
                  <a:srgbClr val="FFFFFF"/>
                </a:highlight>
              </a:rPr>
              <a:t>• Assign accountability for review and keep AI guidelines accessible and unambiguous.</a:t>
            </a:r>
            <a:endParaRPr lang="en-US" sz="1400" dirty="0"/>
          </a:p>
          <a:p>
            <a:pPr marL="0" indent="0">
              <a:buNone/>
            </a:pPr>
            <a:r>
              <a:rPr lang="en-US" sz="1400">
                <a:highlight>
                  <a:srgbClr val="FFFFFF"/>
                </a:highlight>
              </a:rPr>
              <a:t>• Provide suitable digital resources and staff development.</a:t>
            </a:r>
            <a:endParaRPr lang="en-US" sz="1400" dirty="0"/>
          </a:p>
          <a:p>
            <a:pPr marL="0" indent="0">
              <a:buNone/>
            </a:pPr>
            <a:r>
              <a:rPr lang="en-US" sz="1400" dirty="0">
                <a:highlight>
                  <a:srgbClr val="FFFFFF"/>
                </a:highlight>
              </a:rPr>
              <a:t>• </a:t>
            </a:r>
            <a:r>
              <a:rPr lang="en-US" sz="1400" dirty="0" err="1">
                <a:highlight>
                  <a:srgbClr val="FFFFFF"/>
                </a:highlight>
              </a:rPr>
              <a:t>Organise</a:t>
            </a:r>
            <a:r>
              <a:rPr lang="en-US" sz="1400" dirty="0">
                <a:highlight>
                  <a:srgbClr val="FFFFFF"/>
                </a:highlight>
              </a:rPr>
              <a:t> responses for learning support, policy, data security, and academic integrity.</a:t>
            </a:r>
            <a:endParaRPr lang="en-US" sz="1400" dirty="0"/>
          </a:p>
          <a:p>
            <a:pPr marL="0" indent="0">
              <a:buNone/>
            </a:pPr>
            <a:r>
              <a:rPr lang="en-US" sz="1400" b="1">
                <a:highlight>
                  <a:srgbClr val="FFFFFF"/>
                </a:highlight>
              </a:rPr>
              <a:t>Learner developers</a:t>
            </a:r>
            <a:endParaRPr lang="en-US" sz="1400" dirty="0"/>
          </a:p>
          <a:p>
            <a:pPr marL="0" indent="0">
              <a:buNone/>
            </a:pPr>
            <a:r>
              <a:rPr lang="en-US" sz="1400">
                <a:highlight>
                  <a:srgbClr val="FFFFFF"/>
                </a:highlight>
              </a:rPr>
              <a:t>• Provide useful workshops that incorporate AI literacy into study skills assistance.</a:t>
            </a:r>
            <a:endParaRPr lang="en-US" sz="1400" dirty="0"/>
          </a:p>
          <a:p>
            <a:pPr marL="0" indent="0">
              <a:buNone/>
            </a:pPr>
            <a:r>
              <a:rPr lang="en-US" sz="1400">
                <a:highlight>
                  <a:srgbClr val="FFFFFF"/>
                </a:highlight>
              </a:rPr>
              <a:t>• Encourage pupils who have varying degrees of digital confidence.</a:t>
            </a:r>
            <a:endParaRPr lang="en-US" sz="1400" dirty="0"/>
          </a:p>
          <a:p>
            <a:pPr marL="0" indent="0">
              <a:buNone/>
            </a:pPr>
            <a:r>
              <a:rPr lang="en-US" sz="1400" b="1">
                <a:highlight>
                  <a:srgbClr val="FFFFFF"/>
                </a:highlight>
              </a:rPr>
              <a:t>Library staff</a:t>
            </a:r>
            <a:endParaRPr lang="en-US" sz="1400" dirty="0"/>
          </a:p>
          <a:p>
            <a:pPr marL="0" indent="0">
              <a:buNone/>
            </a:pPr>
            <a:r>
              <a:rPr lang="en-US" sz="1400">
                <a:highlight>
                  <a:srgbClr val="FFFFFF"/>
                </a:highlight>
              </a:rPr>
              <a:t>• Instruct students on information literacy, source validation, and how to verify citations produced by AI.</a:t>
            </a:r>
            <a:endParaRPr lang="en-US" sz="1400" dirty="0"/>
          </a:p>
          <a:p>
            <a:pPr marL="0" indent="0">
              <a:buNone/>
            </a:pPr>
            <a:r>
              <a:rPr lang="en-US" sz="1400">
                <a:highlight>
                  <a:srgbClr val="FFFFFF"/>
                </a:highlight>
              </a:rPr>
              <a:t>• Give advice on appropriate information use, copyright, and research.</a:t>
            </a:r>
            <a:endParaRPr lang="en-US" sz="1400" dirty="0"/>
          </a:p>
          <a:p>
            <a:pPr marL="0" indent="0">
              <a:buNone/>
            </a:pPr>
            <a:r>
              <a:rPr lang="en-US" sz="1400" b="1">
                <a:highlight>
                  <a:srgbClr val="FFFFFF"/>
                </a:highlight>
              </a:rPr>
              <a:t>Careers officers</a:t>
            </a:r>
            <a:endParaRPr lang="en-US" sz="1400" dirty="0"/>
          </a:p>
          <a:p>
            <a:pPr marL="0" indent="0">
              <a:buNone/>
            </a:pPr>
            <a:r>
              <a:rPr lang="en-US" sz="1400" dirty="0">
                <a:highlight>
                  <a:srgbClr val="FFFFFF"/>
                </a:highlight>
              </a:rPr>
              <a:t>• Give advice on how employment and workplace standards may evolve as a result of AI.</a:t>
            </a:r>
            <a:endParaRPr lang="en-US" sz="1400" dirty="0"/>
          </a:p>
          <a:p>
            <a:pPr marL="0" indent="0">
              <a:buNone/>
            </a:pPr>
            <a:r>
              <a:rPr lang="en-US" sz="1400">
                <a:highlight>
                  <a:srgbClr val="FFFFFF"/>
                </a:highlight>
              </a:rPr>
              <a:t>• Assist students in communicating AI-related abilities while highlighting human potential.</a:t>
            </a:r>
            <a:endParaRPr lang="en-US" sz="1400" dirty="0"/>
          </a:p>
          <a:p>
            <a:pPr marL="0" indent="0">
              <a:buNone/>
            </a:pPr>
            <a:endParaRPr lang="en-US" sz="1400" dirty="0"/>
          </a:p>
        </p:txBody>
      </p:sp>
    </p:spTree>
    <p:extLst>
      <p:ext uri="{BB962C8B-B14F-4D97-AF65-F5344CB8AC3E}">
        <p14:creationId xmlns:p14="http://schemas.microsoft.com/office/powerpoint/2010/main" val="480305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ight Triangle 2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8AF0EF-2B02-00DF-1866-5B067CE71027}"/>
              </a:ext>
            </a:extLst>
          </p:cNvPr>
          <p:cNvSpPr>
            <a:spLocks noGrp="1"/>
          </p:cNvSpPr>
          <p:nvPr>
            <p:ph type="title"/>
          </p:nvPr>
        </p:nvSpPr>
        <p:spPr>
          <a:xfrm>
            <a:off x="1285240" y="1050595"/>
            <a:ext cx="8074815" cy="1618489"/>
          </a:xfrm>
        </p:spPr>
        <p:txBody>
          <a:bodyPr anchor="ctr">
            <a:normAutofit/>
          </a:bodyPr>
          <a:lstStyle/>
          <a:p>
            <a:pPr marL="228600" indent="-228600">
              <a:spcBef>
                <a:spcPts val="1000"/>
              </a:spcBef>
            </a:pPr>
            <a:r>
              <a:rPr lang="en-US" sz="5000" b="1">
                <a:highlight>
                  <a:srgbClr val="FFFFFF"/>
                </a:highlight>
                <a:latin typeface="Aptos"/>
              </a:rPr>
              <a:t>References and resources</a:t>
            </a:r>
            <a:endParaRPr lang="en-US" sz="5000">
              <a:latin typeface="Aptos"/>
            </a:endParaRPr>
          </a:p>
          <a:p>
            <a:endParaRPr lang="en-US" sz="5000"/>
          </a:p>
        </p:txBody>
      </p:sp>
      <p:sp>
        <p:nvSpPr>
          <p:cNvPr id="3" name="Content Placeholder 2">
            <a:extLst>
              <a:ext uri="{FF2B5EF4-FFF2-40B4-BE49-F238E27FC236}">
                <a16:creationId xmlns:a16="http://schemas.microsoft.com/office/drawing/2014/main" id="{B0CF4993-655C-A279-1D5A-92E904BA32C9}"/>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2000">
                <a:highlight>
                  <a:srgbClr val="FFFFFF"/>
                </a:highlight>
              </a:rPr>
              <a:t>Information Commissioner’s Office (ICO) (n.d.) </a:t>
            </a:r>
            <a:r>
              <a:rPr lang="en-US" sz="2000" i="1">
                <a:highlight>
                  <a:srgbClr val="FFFFFF"/>
                </a:highlight>
              </a:rPr>
              <a:t>Generative AI</a:t>
            </a:r>
            <a:r>
              <a:rPr lang="en-US" sz="2000">
                <a:highlight>
                  <a:srgbClr val="FFFFFF"/>
                </a:highlight>
              </a:rPr>
              <a:t>. Available at: </a:t>
            </a:r>
            <a:r>
              <a:rPr lang="en-US" sz="2000" u="sng">
                <a:highlight>
                  <a:srgbClr val="FFFFFF"/>
                </a:highlight>
                <a:latin typeface="inherit"/>
                <a:hlinkClick r:id="rId2"/>
              </a:rPr>
              <a:t>https://ico.org.uk/GenAI</a:t>
            </a:r>
            <a:r>
              <a:rPr lang="en-US" sz="2000">
                <a:highlight>
                  <a:srgbClr val="FFFFFF"/>
                </a:highlight>
              </a:rPr>
              <a:t>(Accessed: 11 October 2026).</a:t>
            </a:r>
            <a:endParaRPr lang="en-US" sz="2000"/>
          </a:p>
          <a:p>
            <a:pPr marL="0" indent="0">
              <a:buNone/>
            </a:pPr>
            <a:r>
              <a:rPr lang="en-US" sz="2000" dirty="0" err="1">
                <a:highlight>
                  <a:srgbClr val="FFFFFF"/>
                </a:highlight>
              </a:rPr>
              <a:t>Jisc</a:t>
            </a:r>
            <a:r>
              <a:rPr lang="en-US" sz="2000" dirty="0">
                <a:highlight>
                  <a:srgbClr val="FFFFFF"/>
                </a:highlight>
              </a:rPr>
              <a:t> (2025) </a:t>
            </a:r>
            <a:r>
              <a:rPr lang="en-US" sz="2000" i="1" dirty="0">
                <a:highlight>
                  <a:srgbClr val="FFFFFF"/>
                </a:highlight>
              </a:rPr>
              <a:t>Student perceptions of AI 2025</a:t>
            </a:r>
            <a:r>
              <a:rPr lang="en-US" sz="2000" dirty="0">
                <a:highlight>
                  <a:srgbClr val="FFFFFF"/>
                </a:highlight>
              </a:rPr>
              <a:t>. Available at: </a:t>
            </a:r>
            <a:r>
              <a:rPr lang="en-US" sz="2000" u="sng" dirty="0">
                <a:highlight>
                  <a:srgbClr val="FFFFFF"/>
                </a:highlight>
                <a:latin typeface="inherit"/>
                <a:hlinkClick r:id="rId3"/>
              </a:rPr>
              <a:t>https://www.jisc.ac.uk/reports/student-perceptions-of-ai-2025</a:t>
            </a:r>
            <a:r>
              <a:rPr lang="en-US" sz="2000" dirty="0">
                <a:highlight>
                  <a:srgbClr val="FFFFFF"/>
                </a:highlight>
              </a:rPr>
              <a:t>(Accessed: 12 October 2026).</a:t>
            </a:r>
            <a:endParaRPr lang="en-US" sz="2000" dirty="0"/>
          </a:p>
          <a:p>
            <a:pPr marL="0" indent="0">
              <a:buNone/>
            </a:pPr>
            <a:r>
              <a:rPr lang="en-US" sz="2000">
                <a:highlight>
                  <a:srgbClr val="FFFFFF"/>
                </a:highlight>
              </a:rPr>
              <a:t>UNESCO (2023) </a:t>
            </a:r>
            <a:r>
              <a:rPr lang="en-US" sz="2000" i="1">
                <a:highlight>
                  <a:srgbClr val="FFFFFF"/>
                </a:highlight>
              </a:rPr>
              <a:t>Guidance for Generative AI in Education and Research</a:t>
            </a:r>
            <a:r>
              <a:rPr lang="en-US" sz="2000">
                <a:highlight>
                  <a:srgbClr val="FFFFFF"/>
                </a:highlight>
              </a:rPr>
              <a:t>. Available at: </a:t>
            </a:r>
            <a:r>
              <a:rPr lang="en-US" sz="2000" u="sng">
                <a:highlight>
                  <a:srgbClr val="FFFFFF"/>
                </a:highlight>
                <a:latin typeface="inherit"/>
                <a:hlinkClick r:id="rId4"/>
              </a:rPr>
              <a:t>https://www.unesco.org/en/articles/guidance-generative-ai-education-and-research</a:t>
            </a:r>
            <a:r>
              <a:rPr lang="en-US" sz="2000">
                <a:highlight>
                  <a:srgbClr val="FFFFFF"/>
                </a:highlight>
              </a:rPr>
              <a:t> (Accessed: 11 October 2026)</a:t>
            </a:r>
            <a:endParaRPr lang="en-US" sz="2000"/>
          </a:p>
          <a:p>
            <a:endParaRPr lang="en-US" sz="2000"/>
          </a:p>
        </p:txBody>
      </p:sp>
    </p:spTree>
    <p:extLst>
      <p:ext uri="{BB962C8B-B14F-4D97-AF65-F5344CB8AC3E}">
        <p14:creationId xmlns:p14="http://schemas.microsoft.com/office/powerpoint/2010/main" val="13589820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Student name: Kenval Arthur Smith Student ID: 2322976 Module code: LCBB5012 Module name: Principles of Human Resource Management Lecturer name: Trinh Nguyen Assignment 1: Academic Interview for HR Processes </vt:lpstr>
      <vt:lpstr>Hiring Manager Simulation: Graduate AI Strategist at UWTSD  Job Description, Person Specification and Presentation Content</vt:lpstr>
      <vt:lpstr>Part A: Job Description </vt:lpstr>
      <vt:lpstr>Job purpose </vt:lpstr>
      <vt:lpstr>Key duties and responsibilities </vt:lpstr>
      <vt:lpstr>Key duties and responsibilities </vt:lpstr>
      <vt:lpstr>PowerPoint Presentation</vt:lpstr>
      <vt:lpstr>Part B: Person Specification </vt:lpstr>
      <vt:lpstr>PowerPoint Presentation</vt:lpstr>
      <vt:lpstr>Part C: Interview Opening, Questions and Closing </vt:lpstr>
      <vt:lpstr>PowerPoint Presentation</vt:lpstr>
      <vt:lpstr>PowerPoint Presentation</vt:lpstr>
      <vt:lpstr>Part D: Training and Institutional Recommendations </vt:lpstr>
      <vt:lpstr>PowerPoint Presentation</vt:lpstr>
      <vt:lpstr>References and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169</cp:revision>
  <dcterms:created xsi:type="dcterms:W3CDTF">2026-10-16T14:05:55Z</dcterms:created>
  <dcterms:modified xsi:type="dcterms:W3CDTF">2026-10-16T14:51:35Z</dcterms:modified>
</cp:coreProperties>
</file>