
<file path=[Content_Types].xml><?xml version="1.0" encoding="utf-8"?>
<Types xmlns="http://schemas.openxmlformats.org/package/2006/content-types"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1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18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17.xml" ContentType="application/vnd.openxmlformats-officedocument.presentationml.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2.xml" ContentType="application/vnd.openxmlformats-officedocument.presentationml.slide+xml"/>
  <Override PartName="/ppt/notesSlides/notesSlide16.xml" ContentType="application/vnd.openxmlformats-officedocument.presentationml.notesSlide+xml"/>
  <Override PartName="/ppt/slides/slide20.xml" ContentType="application/vnd.openxmlformats-officedocument.presentationml.slide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notesSlides/notesSlide21.xml" ContentType="application/vnd.openxmlformats-officedocument.presentationml.notes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notesSlides/notesSlide17.xml" ContentType="application/vnd.openxmlformats-officedocument.presentationml.notesSlide+xml"/>
  <Override PartName="/ppt/slideLayouts/slideLayout6.xml" ContentType="application/vnd.openxmlformats-officedocument.presentationml.slideLayout+xml"/>
  <Override PartName="/docProps/app.xml" ContentType="application/vnd.openxmlformats-officedocument.extended-properties+xml"/>
  <Override PartName="/ppt/slides/slide8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21.xml" ContentType="application/vnd.openxmlformats-officedocument.presentationml.slide+xml"/>
  <Override PartName="/docProps/core.xml" ContentType="application/vnd.openxmlformats-package.core-properties+xml"/>
  <Override PartName="/ppt/slides/slide4.xml" ContentType="application/vnd.openxmlformats-officedocument.presentationml.slide+xml"/>
  <Override PartName="/ppt/slides/slide19.xml" ContentType="application/vnd.openxmlformats-officedocument.presentationml.slide+xml"/>
  <Override PartName="/ppt/viewProps.xml" ContentType="application/vnd.openxmlformats-officedocument.presentationml.viewProps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5.xml" ContentType="application/vnd.openxmlformats-officedocument.presentationml.slide+xml"/>
  <Override PartName="/ppt/notesSlides/notesSlide19.xml" ContentType="application/vnd.openxmlformats-officedocument.presentationml.notesSlide+xml"/>
  <Override PartName="/ppt/tableStyles.xml" ContentType="application/vnd.openxmlformats-officedocument.presentationml.tableStyles+xml"/>
  <Override PartName="/ppt/presentation.xml" ContentType="application/vnd.openxmlformats-officedocument.presentationml.presentation.main+xml"/>
  <Override PartName="/ppt/theme/theme1.xml" ContentType="application/vnd.openxmlformats-officedocument.theme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saveSubsetFonts="1">
  <p:sldMasterIdLst>
    <p:sldMasterId id="2147483648" r:id="rId1"/>
  </p:sldMasterIdLst>
  <p:notesMasterIdLst>
    <p:notesMasterId r:id="rId25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9144000" cy="6858000" type="screen4x3"/>
  <p:notesSz cx="6746875" cy="9913938"/>
  <p:defaultTextStyle>
    <a:lvl1pPr marL="0" indent="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1pPr>
    <a:lvl2pPr marL="457200" indent="4572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2pPr>
    <a:lvl3pPr marL="914400" indent="9144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3pPr>
    <a:lvl4pPr marL="1371600" indent="13716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4pPr>
    <a:lvl5pPr marL="1828800" indent="18288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5pPr>
    <a:lvl6pPr>
      <a:defRPr lang="en-US" sz="1800"/>
    </a:lvl6pPr>
    <a:lvl7pPr>
      <a:defRPr lang="en-US" sz="1800"/>
    </a:lvl7pPr>
    <a:lvl8pPr>
      <a:defRPr lang="en-US" sz="1800"/>
    </a:lvl8pPr>
    <a:lvl9pPr>
      <a:defRPr lang="en-US" sz="1800"/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>
      <p:cViewPr varScale="1">
        <p:scale>
          <a:sx n="104" d="100"/>
          <a:sy n="104" d="100"/>
        </p:scale>
        <p:origin x="-1236" y="-90"/>
      </p:cViewPr>
      <p:guideLst>
        <p:guide pos="2160" orient="horz"/>
        <p:guide pos="2880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notesMaster" Target="notesMasters/notesMaster1.xml"/><Relationship Id="rId26" Type="http://schemas.openxmlformats.org/officeDocument/2006/relationships/presProps" Target="presProps.xml" /><Relationship Id="rId27" Type="http://schemas.openxmlformats.org/officeDocument/2006/relationships/tableStyles" Target="tableStyles.xml" /><Relationship Id="rId28" Type="http://schemas.openxmlformats.org/officeDocument/2006/relationships/viewProps" Target="viewProps.xml" /></Relationships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Pr shadeToTitle="0">
        <a:solidFill>
          <a:schemeClr val="lt1"/>
        </a:solid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ShapeType="1" noGrp="1"/>
          </p:cNvSpPr>
          <p:nvPr>
            <p:ph type="hdr" idx="0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6147" name="Rectangle 3"/>
          <p:cNvSpPr>
            <a:spLocks noChangeShapeType="1" noGrp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6148" name="Rectangle 4"/>
          <p:cNvSpPr>
            <a:spLocks noChangeShapeType="1" noGrp="1"/>
          </p:cNvSpPr>
          <p:nvPr>
            <p:ph type="sldImg" idx="2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  <a:noFill/>
          <a:ln w="9524">
            <a:solidFill>
              <a:srgbClr val="000000"/>
            </a:solidFill>
            <a:round/>
            <a:headEnd/>
            <a:tailEnd/>
          </a:ln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6149" name="Rectangle 5"/>
          <p:cNvSpPr>
            <a:spLocks noChangeShapeType="1" noGrp="1"/>
          </p:cNvSpPr>
          <p:nvPr>
            <p:ph type="body" idx="3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Click to edit Master text styles</a:t>
            </a:r>
            <a:endParaRPr/>
          </a:p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/>
              <a:t>Second level</a:t>
            </a:r>
            <a:endParaRPr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/>
              <a:t>Third level</a:t>
            </a:r>
            <a:endParaRPr/>
          </a:p>
          <a:p>
            <a:pPr marL="1371600" lvl="3" indent="0">
              <a:spcBef>
                <a:spcPts val="0"/>
              </a:spcBef>
              <a:buNone/>
              <a:defRPr/>
            </a:pPr>
            <a:r>
              <a:rPr lang="en-GB"/>
              <a:t>Fourth level</a:t>
            </a:r>
            <a:endParaRPr/>
          </a:p>
          <a:p>
            <a:pPr marL="1828800" lvl="4" indent="0">
              <a:spcBef>
                <a:spcPts val="0"/>
              </a:spcBef>
              <a:buNone/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6150" name="Rectangle 6"/>
          <p:cNvSpPr>
            <a:spLocks noChangeShapeType="1" noGrp="1"/>
          </p:cNvSpPr>
          <p:nvPr>
            <p:ph type="ftr" idx="4"/>
          </p:nvPr>
        </p:nvSpPr>
        <p:spPr bwMode="auto">
          <a:xfrm>
            <a:off x="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>
              <a:defRPr/>
            </a:pPr>
            <a:endParaRPr sz="1400"/>
          </a:p>
        </p:txBody>
      </p:sp>
      <p:sp>
        <p:nvSpPr>
          <p:cNvPr id="6151" name="Rectangle 7"/>
          <p:cNvSpPr>
            <a:spLocks noChangeShapeType="1" noGrp="1"/>
          </p:cNvSpPr>
          <p:nvPr>
            <p:ph type="sldNum" idx="5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 ?>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 ?>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 ?>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 ?>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 ?>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 ?>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 ?>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 ?>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 ?>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 ?>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 ?>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845E1DC-44CD-7BC9-3BFD-CAB699768BA4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BC20D05-C160-C05B-EE8E-69759D90252E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1267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1268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FE3D127-49BD-1571-A2EA-7DBC340E2BEC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4339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4340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D111CBA-640E-1E26-6C16-F72C283CD45A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7411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7412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9459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19460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39CE666-FADD-0710-B6D1-553D46A8A732}" type="slidenum">
              <a:rPr/>
              <a:t/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2531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2532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4579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4580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6627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6628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8675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28676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DCEE1F1-6308-7298-356F-FB010D52C373}" type="slidenum">
              <a:rPr/>
              <a:t/>
            </a:fld>
            <a:endParaRPr/>
          </a:p>
        </p:txBody>
      </p:sp>
    </p:spTree>
  </p:cSld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31747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31748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8E5B97E-6DBC-B7AD-4093-1ADE2089E593}" type="slidenum">
              <a:rPr/>
              <a:t/>
            </a:fld>
            <a:endParaRPr/>
          </a:p>
        </p:txBody>
      </p:sp>
    </p:spTree>
  </p:cSld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ChangeShapeType="1" noGrp="1"/>
          </p:cNvSpPr>
          <p:nvPr>
            <p:ph type="sldImg" idx="0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</p:spPr>
        <p:txBody>
          <a:bodyPr lIns="91440" tIns="45720" rIns="91440" bIns="45720" anchor="t"/>
          <a:lstStyle/>
          <a:p>
            <a:pPr>
              <a:defRPr/>
            </a:pPr>
            <a:endParaRPr sz="1400"/>
          </a:p>
        </p:txBody>
      </p:sp>
      <p:sp>
        <p:nvSpPr>
          <p:cNvPr id="34819" name="Notes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 anchor="t"/>
          <a:lstStyle/>
          <a:p>
            <a:pPr lvl="0">
              <a:defRPr/>
            </a:pPr>
            <a:r>
              <a:rPr lang="en-GB"/>
              <a:t>Capturing brief descriptions of moments which for learners are memorable</a:t>
            </a:r>
            <a:endParaRPr/>
          </a:p>
        </p:txBody>
      </p:sp>
      <p:sp>
        <p:nvSpPr>
          <p:cNvPr id="34820" name="Slide Number Placeholder 3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 lvl="0" algn="r">
              <a:defRPr/>
            </a:pPr>
            <a:fld id="{D038279B-FC19-497E-A7D1-5ADD9CAF016F}" type="slidenum">
              <a:rPr lang="en-GB" sz="1200">
                <a:latin typeface="Verdana"/>
              </a:rPr>
              <a:t>*</a:t>
            </a:fld>
            <a:endParaRPr/>
          </a:p>
        </p:txBody>
      </p:sp>
    </p:spTree>
  </p:cSld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E979F82-62E8-BCAD-38C1-B84C495DDDB5}" type="slidenum">
              <a:rPr/>
              <a:t/>
            </a:fld>
            <a:endParaRPr/>
          </a:p>
        </p:txBody>
      </p:sp>
    </p:spTree>
  </p:cSld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59FBAA1-DF86-AF2E-0FE8-0BA70E904FE2}" type="slidenum">
              <a:rPr/>
              <a:t/>
            </a:fld>
            <a:endParaRPr/>
          </a:p>
        </p:txBody>
      </p:sp>
    </p:spTree>
  </p:cSld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B12498A-B311-FEC4-32D7-6BA00525DFC0}" type="slidenum">
              <a:rPr/>
              <a:t/>
            </a:fld>
            <a:endParaRPr/>
          </a:p>
        </p:txBody>
      </p:sp>
    </p:spTree>
  </p:cSld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2242CD6-313E-5C77-A622-B323E0C6C2DB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title" userDrawn="1">
  <p:cSld name="Title and Object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Shape 1026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Shape 1027"/>
          <p:cNvSpPr>
            <a:spLocks noChangeShapeType="1" noGrp="1"/>
          </p:cNvSpPr>
          <p:nvPr>
            <p:ph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Shape 1028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endParaRPr lang="en-US" sz="1000"/>
          </a:p>
        </p:txBody>
      </p:sp>
      <p:sp>
        <p:nvSpPr>
          <p:cNvPr id="1007" name="Shape 1007"/>
          <p:cNvSpPr>
            <a:spLocks noChangeShapeType="1" noGrp="1"/>
          </p:cNvSpPr>
          <p:nvPr>
            <p:ph type="ftr"/>
          </p:nvPr>
        </p:nvSpPr>
        <p:spPr bwMode="auto">
          <a:prstGeom prst="rect">
            <a:avLst/>
          </a:prstGeom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1029" name="Shape 1029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&lt;#&gt;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1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2051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2052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2053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4140200" y="6381750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2054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2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3075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3076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3077" name="Footer Placeholder 4"/>
          <p:cNvSpPr>
            <a:spLocks noChangeShapeType="1" noGrp="1"/>
          </p:cNvSpPr>
          <p:nvPr>
            <p:ph type="ftr" idx="3"/>
          </p:nvPr>
        </p:nvSpPr>
        <p:spPr bwMode="auto">
          <a:xfrm>
            <a:off x="3132137" y="6461125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3078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3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098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4099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0" type="title" userDrawn="1">
  <p:cSld name="4_20140311PresentationUWTSDTemplat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5123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1" showMasterPhAnim="0" showMasterSp="1" type="blank" userDrawn="1">
  <p:cSld name="Blank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theme" Target="../theme/theme1.xml"/><Relationship Id="rId8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Pr shadeToTitle="0">
        <a:blipFill>
          <a:blip r:embed="rId8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ChangeShapeType="1" noGrp="1"/>
          </p:cNvSpPr>
          <p:nvPr>
            <p:ph type="title" idx="0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Text Placeholder 2"/>
          <p:cNvSpPr>
            <a:spLocks noChangeShapeType="1" noGrp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Date Placeholder 3"/>
          <p:cNvSpPr>
            <a:spLocks noChangeShapeType="1" noGrp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1029" name="Slide Number Placeholder 5"/>
          <p:cNvSpPr>
            <a:spLocks noChangeShapeType="1" noGrp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1pPr>
      <a:lvl2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2pPr>
      <a:lvl3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3pPr>
      <a:lvl4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4pPr>
      <a:lvl5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titleStyle>
    <p:bodyStyle>
      <a:lvl1pPr marL="342900" indent="0" algn="l" defTabSz="914400">
        <a:lnSpc>
          <a:spcPct val="100000"/>
        </a:lnSpc>
        <a:spcBef>
          <a:spcPts val="0"/>
        </a:spcBef>
        <a:spcAft>
          <a:spcPts val="0"/>
        </a:spcAft>
        <a:buFont typeface="Arial"/>
        <a:buChar char="•"/>
        <a:defRPr lang="en-US" sz="3200" b="0" i="0">
          <a:solidFill>
            <a:schemeClr val="dk1"/>
          </a:solidFill>
          <a:latin typeface="Myriad Pro"/>
        </a:defRPr>
      </a:lvl1pPr>
      <a:lvl2pPr marL="742950" indent="4572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800" b="0" i="0">
          <a:solidFill>
            <a:schemeClr val="dk1"/>
          </a:solidFill>
          <a:latin typeface="Myriad Pro"/>
        </a:defRPr>
      </a:lvl2pPr>
      <a:lvl3pPr marL="1143000" indent="914400" algn="l" defTabSz="914400">
        <a:lnSpc>
          <a:spcPct val="100000"/>
        </a:lnSpc>
        <a:spcBef>
          <a:spcPts val="0"/>
        </a:spcBef>
        <a:spcAft>
          <a:spcPts val="0"/>
        </a:spcAft>
        <a:buChar char="•"/>
        <a:defRPr lang="en-US" sz="2400" b="0" i="0">
          <a:solidFill>
            <a:schemeClr val="dk1"/>
          </a:solidFill>
          <a:latin typeface="Myriad Pro"/>
        </a:defRPr>
      </a:lvl3pPr>
      <a:lvl4pPr marL="1600200" indent="13716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000" b="0" i="0">
          <a:solidFill>
            <a:schemeClr val="dk1"/>
          </a:solidFill>
          <a:latin typeface="Myriad Pro"/>
        </a:defRPr>
      </a:lvl4pPr>
      <a:lvl5pPr marL="2057400" indent="1828800" algn="l" defTabSz="914400">
        <a:lnSpc>
          <a:spcPct val="100000"/>
        </a:lnSpc>
        <a:spcBef>
          <a:spcPts val="0"/>
        </a:spcBef>
        <a:spcAft>
          <a:spcPts val="0"/>
        </a:spcAft>
        <a:buChar char="»"/>
        <a:defRPr lang="en-US" sz="20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bodyStyle>
    <p:otherStyle>
      <a:lvl1pPr marL="0" indent="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1pPr>
      <a:lvl2pPr marL="457200" indent="4572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2pPr>
      <a:lvl3pPr marL="914400" indent="9144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3pPr>
      <a:lvl4pPr marL="1371600" indent="13716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4pPr>
      <a:lvl5pPr marL="1828800" indent="18288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png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/Relationships>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png"/></Relationships>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.png"/></Relationships>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://boardagenda.com/2017/09/15/gender-diversity-risk-management/ey" TargetMode="External"/><Relationship Id="rId4" Type="http://schemas.openxmlformats.org/officeDocument/2006/relationships/hyperlink" Target="https://www.aol.co.uk/news/2017/09/26/banks-must-set-boardroom-gender-targets-under-new-eu-rules/" TargetMode="External"/><Relationship Id="rId5" Type="http://schemas.openxmlformats.org/officeDocument/2006/relationships/hyperlink" Target="http://delano.lu/d/detail/news/eib-under-fire-gender-discrimination/153952" TargetMode="External"/></Relationships>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0.png"/></Relationships>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1.png"/></Relationships>
</file>

<file path=ppt/slides/_rels/slide2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ChangeShapeType="1" noGrp="1"/>
          </p:cNvSpPr>
          <p:nvPr>
            <p:ph type="ctrTitle"/>
          </p:nvPr>
        </p:nvSpPr>
        <p:spPr bwMode="auto">
          <a:xfrm>
            <a:off x="611187" y="549275"/>
            <a:ext cx="7772400" cy="119062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LCBB5012 </a:t>
            </a:r>
            <a:br>
              <a:rPr lang="en-GB" b="1"/>
            </a:br>
            <a:endParaRPr b="1"/>
          </a:p>
        </p:txBody>
      </p:sp>
      <p:sp>
        <p:nvSpPr>
          <p:cNvPr id="8195" name="Subtitle 4"/>
          <p:cNvSpPr>
            <a:spLocks noChangeShapeType="1" noGrp="1"/>
          </p:cNvSpPr>
          <p:nvPr>
            <p:ph type="subTitle"/>
          </p:nvPr>
        </p:nvSpPr>
        <p:spPr bwMode="auto">
          <a:xfrm>
            <a:off x="179387" y="1557337"/>
            <a:ext cx="8929687" cy="44640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algn="ctr">
              <a:buNone/>
              <a:defRPr/>
            </a:lvl1pPr>
            <a:lvl2pPr marL="457200" algn="ctr">
              <a:buNone/>
              <a:defRPr/>
            </a:lvl2pPr>
            <a:lvl3pPr marL="914400" algn="ctr">
              <a:buNone/>
              <a:defRPr/>
            </a:lvl3pPr>
            <a:lvl4pPr marL="1371600" algn="ctr">
              <a:buNone/>
              <a:defRPr/>
            </a:lvl4pPr>
            <a:lvl5pPr marL="1828800" algn="ctr">
              <a:buNone/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Human Resource Management Principles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Week 5</a:t>
            </a: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endParaRPr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Session</a:t>
            </a:r>
            <a:r>
              <a:rPr lang="en-GB" b="1" i="0" u="none">
                <a:solidFill>
                  <a:srgbClr val="FFFF00"/>
                </a:solidFill>
              </a:rPr>
              <a:t> </a:t>
            </a:r>
            <a:r>
              <a:rPr lang="en-GB" b="1" i="0" u="none">
                <a:solidFill>
                  <a:srgbClr val="FFFF00"/>
                </a:solidFill>
              </a:rPr>
              <a:t>1</a:t>
            </a:r>
            <a:endParaRPr lang="en-GB" b="1" i="0" u="none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>
                <a:solidFill>
                  <a:srgbClr val="FFFF00"/>
                </a:solidFill>
              </a:rPr>
              <a:t>Managing Diversity </a:t>
            </a:r>
            <a:endParaRPr/>
          </a:p>
        </p:txBody>
      </p:sp>
      <p:sp>
        <p:nvSpPr>
          <p:cNvPr id="8196" name="Date Placeholder 2"/>
          <p:cNvSpPr txBox="1">
            <a:spLocks noChangeShapeType="1" noGrp="1"/>
          </p:cNvSpPr>
          <p:nvPr>
            <p:ph type="dt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8197" name="Slide Number Placeholder 5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218" name="Text Placeholder 7"/>
          <p:cNvSpPr>
            <a:spLocks noChangeShapeType="1" noGrp="1"/>
          </p:cNvSpPr>
          <p:nvPr>
            <p:ph type="body"/>
          </p:nvPr>
        </p:nvSpPr>
        <p:spPr bwMode="auto">
          <a:xfrm>
            <a:off x="136525" y="4371975"/>
            <a:ext cx="8718550" cy="9667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2700" b="1" i="0" u="none">
                <a:solidFill>
                  <a:schemeClr val="lt1"/>
                </a:solidFill>
              </a:rPr>
              <a:t>7BSM2000 – Human Resource Management (MBA)</a:t>
            </a:r>
            <a:endParaRPr/>
          </a:p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2300" b="1" i="0" u="none">
                <a:solidFill>
                  <a:schemeClr val="lt1"/>
                </a:solidFill>
              </a:rPr>
              <a:t>Managing Diversity in Global Context</a:t>
            </a:r>
            <a:endParaRPr/>
          </a:p>
        </p:txBody>
      </p:sp>
      <p:pic>
        <p:nvPicPr>
          <p:cNvPr id="9219" name="Picture 3" descr="A picture containing person, man, holding, table&#10;&#10;Description automatically generated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 flipH="0" flipV="0">
            <a:off x="436183" y="1236578"/>
            <a:ext cx="8271710" cy="4413450"/>
          </a:xfrm>
          <a:prstGeom prst="rect">
            <a:avLst/>
          </a:prstGeom>
          <a:noFill/>
        </p:spPr>
      </p:pic>
      <p:sp>
        <p:nvSpPr>
          <p:cNvPr id="920645245" name=""/>
          <p:cNvSpPr txBox="1"/>
          <p:nvPr/>
        </p:nvSpPr>
        <p:spPr bwMode="auto">
          <a:xfrm flipH="0" flipV="0">
            <a:off x="935557" y="600067"/>
            <a:ext cx="7120483" cy="3661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upright="0" compatLnSpc="0">
            <a:spAutoFit/>
          </a:bodyPr>
          <a:p>
            <a:pPr algn="ctr">
              <a:defRPr/>
            </a:pPr>
            <a:r>
              <a:rPr lang="en-GB" b="1"/>
              <a:t>MANAGING DIVERSITY</a:t>
            </a:r>
            <a:endParaRPr b="1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42" name="Text Placeholder 5"/>
          <p:cNvSpPr>
            <a:spLocks noChangeShapeType="1" noGrp="1"/>
          </p:cNvSpPr>
          <p:nvPr>
            <p:ph type="body"/>
          </p:nvPr>
        </p:nvSpPr>
        <p:spPr bwMode="auto">
          <a:xfrm>
            <a:off x="325437" y="903287"/>
            <a:ext cx="8229600" cy="3698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000" b="1">
                <a:latin typeface="Arial MT Lt"/>
              </a:rPr>
              <a:t>Learning Outcomes</a:t>
            </a:r>
            <a:endParaRPr b="1"/>
          </a:p>
        </p:txBody>
      </p:sp>
      <p:sp>
        <p:nvSpPr>
          <p:cNvPr id="10243" name="Text Placeholder 7"/>
          <p:cNvSpPr>
            <a:spLocks noChangeShapeType="1" noGrp="1"/>
          </p:cNvSpPr>
          <p:nvPr>
            <p:ph type="body"/>
          </p:nvPr>
        </p:nvSpPr>
        <p:spPr bwMode="auto">
          <a:xfrm>
            <a:off x="260350" y="1484312"/>
            <a:ext cx="8551862" cy="410051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  <a:lvl6pPr defTabSz="781050">
              <a:defRPr lang="en-US" sz="1800"/>
            </a:lvl6pPr>
            <a:lvl7pPr defTabSz="781050">
              <a:defRPr lang="en-US" sz="1800"/>
            </a:lvl7pPr>
            <a:lvl8pPr defTabSz="781050">
              <a:defRPr lang="en-US" sz="1800"/>
            </a:lvl8pPr>
            <a:lvl9pPr defTabSz="781050">
              <a:defRPr lang="en-US" sz="1800"/>
            </a:lvl9pPr>
          </a:lstStyle>
          <a:p>
            <a:pPr marL="0" lvl="0" indent="0" defTabSz="781050">
              <a:lnSpc>
                <a:spcPct val="150000"/>
              </a:lnSpc>
              <a:spcBef>
                <a:spcPts val="850"/>
              </a:spcBef>
              <a:buNone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At the end of the session, students will be able to:</a:t>
            </a:r>
            <a:endParaRPr/>
          </a:p>
          <a:p>
            <a:pPr marL="0" lvl="0" indent="0" defTabSz="781050">
              <a:lnSpc>
                <a:spcPct val="90000"/>
              </a:lnSpc>
              <a:spcBef>
                <a:spcPts val="850"/>
              </a:spcBef>
              <a:buFont typeface="Myriad Pro"/>
              <a:buAutoNum type="arabicPeriod"/>
              <a:defRPr/>
            </a:pPr>
            <a:r>
              <a:rPr lang="en-GB" b="0" i="0" u="none">
                <a:solidFill>
                  <a:schemeClr val="dk2"/>
                </a:solidFill>
                <a:latin typeface="Arial"/>
                <a:ea typeface="Arial"/>
              </a:rPr>
              <a:t> Appreciate the diversity management issues that affects organisations globally.</a:t>
            </a:r>
            <a:endParaRPr/>
          </a:p>
          <a:p>
            <a:pPr marL="0" lvl="0" indent="0" defTabSz="781050">
              <a:lnSpc>
                <a:spcPct val="90000"/>
              </a:lnSpc>
              <a:spcBef>
                <a:spcPts val="850"/>
              </a:spcBef>
              <a:buFont typeface="Myriad Pro"/>
              <a:buAutoNum type="arabicPeriod"/>
              <a:defRPr/>
            </a:pPr>
            <a:r>
              <a:rPr lang="en-GB" b="0" i="0" u="none">
                <a:solidFill>
                  <a:schemeClr val="dk2"/>
                </a:solidFill>
                <a:latin typeface="Arial"/>
                <a:ea typeface="Arial"/>
              </a:rPr>
              <a:t> Identify the approaches to diversity management and critically assess how they relate to managing diversity.</a:t>
            </a:r>
            <a:endParaRPr/>
          </a:p>
          <a:p>
            <a:pPr marL="0" lvl="0" indent="0" defTabSz="781050">
              <a:lnSpc>
                <a:spcPct val="90000"/>
              </a:lnSpc>
              <a:spcBef>
                <a:spcPts val="850"/>
              </a:spcBef>
              <a:buFont typeface="Myriad Pro"/>
              <a:buAutoNum type="arabicPeriod"/>
              <a:defRPr/>
            </a:pPr>
            <a:r>
              <a:rPr lang="en-GB" b="0" i="0" u="none">
                <a:solidFill>
                  <a:schemeClr val="dk2"/>
                </a:solidFill>
                <a:latin typeface="Arial"/>
                <a:ea typeface="Arial"/>
              </a:rPr>
              <a:t> Examine the diversity management theories that explains the approaches to diversity management.</a:t>
            </a:r>
            <a:endParaRPr/>
          </a:p>
          <a:p>
            <a:pPr marL="0" lvl="0" indent="0" defTabSz="781050">
              <a:lnSpc>
                <a:spcPct val="90000"/>
              </a:lnSpc>
              <a:spcBef>
                <a:spcPts val="850"/>
              </a:spcBef>
              <a:buNone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290" name="Text Placeholder 5"/>
          <p:cNvSpPr>
            <a:spLocks noChangeShapeType="1" noGrp="1"/>
          </p:cNvSpPr>
          <p:nvPr>
            <p:ph type="body"/>
          </p:nvPr>
        </p:nvSpPr>
        <p:spPr bwMode="auto">
          <a:xfrm>
            <a:off x="320675" y="906462"/>
            <a:ext cx="8229600" cy="3698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000">
                <a:latin typeface="Arial MT Lt"/>
              </a:rPr>
              <a:t>Perspectives to Diversity Management </a:t>
            </a:r>
            <a:endParaRPr/>
          </a:p>
        </p:txBody>
      </p:sp>
      <p:pic>
        <p:nvPicPr>
          <p:cNvPr id="12291" name="Picture 2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444500" y="1973262"/>
            <a:ext cx="8069262" cy="37084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314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Diversity Management is NOT…</a:t>
            </a:r>
            <a:endParaRPr/>
          </a:p>
        </p:txBody>
      </p:sp>
      <p:pic>
        <p:nvPicPr>
          <p:cNvPr id="13315" name="Picture 2" descr="Image result for one size fits all approach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531812" y="2071687"/>
            <a:ext cx="6753225" cy="309086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62" name="Shape 145"/>
          <p:cNvSpPr>
            <a:spLocks noChangeShapeType="1" noGrp="1"/>
          </p:cNvSpPr>
          <p:nvPr>
            <p:ph type="title"/>
          </p:nvPr>
        </p:nvSpPr>
        <p:spPr bwMode="auto">
          <a:xfrm>
            <a:off x="438149" y="452437"/>
            <a:ext cx="4948237" cy="460375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 algn="ctr" defTabSz="38258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38258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38258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38258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38258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  <a:lvl6pPr defTabSz="382587">
              <a:defRPr lang="en-US" sz="1800"/>
            </a:lvl6pPr>
            <a:lvl7pPr defTabSz="382587">
              <a:defRPr lang="en-US" sz="1800"/>
            </a:lvl7pPr>
            <a:lvl8pPr defTabSz="382587">
              <a:defRPr lang="en-US" sz="1800"/>
            </a:lvl8pPr>
            <a:lvl9pPr defTabSz="382587">
              <a:defRPr lang="en-US" sz="1800"/>
            </a:lvl9pPr>
          </a:lstStyle>
          <a:p>
            <a:pPr marL="0" lvl="0" indent="0" defTabSz="382587">
              <a:spcBef>
                <a:spcPts val="0"/>
              </a:spcBef>
              <a:buNone/>
              <a:defRPr/>
            </a:pPr>
            <a:r>
              <a:rPr lang="en-US" sz="2600"/>
              <a:t>One right way?</a:t>
            </a:r>
            <a:endParaRPr/>
          </a:p>
        </p:txBody>
      </p:sp>
      <p:sp>
        <p:nvSpPr>
          <p:cNvPr id="15363" name="Shape 146"/>
          <p:cNvSpPr>
            <a:spLocks noChangeShapeType="1" noGrp="1"/>
          </p:cNvSpPr>
          <p:nvPr>
            <p:ph type="body"/>
          </p:nvPr>
        </p:nvSpPr>
        <p:spPr bwMode="auto">
          <a:xfrm>
            <a:off x="450850" y="1341437"/>
            <a:ext cx="3952875" cy="4940300"/>
          </a:xfrm>
          <a:prstGeom prst="rect">
            <a:avLst/>
          </a:prstGeom>
        </p:spPr>
        <p:txBody>
          <a:bodyPr lIns="0" tIns="0" rIns="0" bIns="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230187" lvl="0" indent="-230187">
              <a:spcBef>
                <a:spcPts val="375"/>
              </a:spcBef>
              <a:buFont typeface="Arial"/>
              <a:buChar char="•"/>
              <a:defRPr/>
            </a:pPr>
            <a:r>
              <a:rPr sz="2000"/>
              <a:t>Universalist</a:t>
            </a:r>
            <a:endParaRPr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Best practice</a:t>
            </a:r>
            <a:endParaRPr lang="en-US" sz="2200"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Universal behaviours</a:t>
            </a:r>
            <a:endParaRPr lang="en-US" sz="2200"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Adaptability of management techniques to context</a:t>
            </a:r>
            <a:endParaRPr lang="en-US" sz="2200"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Common goal- improve performance</a:t>
            </a:r>
            <a:endParaRPr lang="en-US" sz="2200"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Shareholder interests</a:t>
            </a:r>
            <a:endParaRPr lang="en-US" sz="2200"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Dominated by US literature</a:t>
            </a:r>
            <a:endParaRPr lang="en-US" sz="2200"/>
          </a:p>
          <a:p>
            <a:pPr marL="655637" lvl="1" indent="-223837">
              <a:spcBef>
                <a:spcPts val="375"/>
              </a:spcBef>
              <a:buChar char="–"/>
              <a:defRPr/>
            </a:pPr>
            <a:r>
              <a:rPr sz="2000" b="0" i="0" u="none"/>
              <a:t>Applying US or Western models to the rest (seldom the other way)</a:t>
            </a:r>
            <a:endParaRPr/>
          </a:p>
        </p:txBody>
      </p:sp>
      <p:sp>
        <p:nvSpPr>
          <p:cNvPr id="15364" name="Shape 147"/>
          <p:cNvSpPr txBox="1">
            <a:spLocks noChangeShapeType="1" noGrp="1"/>
          </p:cNvSpPr>
          <p:nvPr/>
        </p:nvSpPr>
        <p:spPr bwMode="auto">
          <a:xfrm>
            <a:off x="4572000" y="1341436"/>
            <a:ext cx="3934183" cy="3372746"/>
          </a:xfrm>
          <a:prstGeom prst="rect">
            <a:avLst/>
          </a:prstGeom>
          <a:noFill/>
        </p:spPr>
        <p:txBody>
          <a:bodyPr lIns="43131" tIns="43131" rIns="43131" bIns="43131">
            <a:spAutoFit/>
          </a:bodyPr>
          <a:lstStyle>
            <a:lvl1pPr marL="0" indent="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1pPr>
            <a:lvl2pPr marL="457200" indent="4572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2pPr>
            <a:lvl3pPr marL="914400" indent="9144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3pPr>
            <a:lvl4pPr marL="1371600" indent="13716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4pPr>
            <a:lvl5pPr marL="1828800" indent="18288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5pPr>
            <a:lvl6pPr defTabSz="430212">
              <a:defRPr lang="en-US" sz="1800"/>
            </a:lvl6pPr>
            <a:lvl7pPr defTabSz="430212">
              <a:defRPr lang="en-US" sz="1800"/>
            </a:lvl7pPr>
            <a:lvl8pPr defTabSz="430212">
              <a:defRPr lang="en-US" sz="1800"/>
            </a:lvl8pPr>
            <a:lvl9pPr defTabSz="430212">
              <a:defRPr lang="en-US" sz="1800"/>
            </a:lvl9pPr>
          </a:lstStyle>
          <a:p>
            <a:pPr marL="230187" lvl="0" indent="-230187" defTabSz="430212">
              <a:spcBef>
                <a:spcPts val="375"/>
              </a:spcBef>
              <a:buClr>
                <a:srgbClr val="D52B1E"/>
              </a:buClr>
              <a:buChar char="•"/>
              <a:defRPr/>
            </a:pPr>
            <a:r>
              <a:rPr sz="2000">
                <a:latin typeface="Myriad Pro"/>
              </a:rPr>
              <a:t>Contextual</a:t>
            </a:r>
            <a:endParaRPr sz="2000"/>
          </a:p>
          <a:p>
            <a:pPr marL="655637" lvl="1" indent="-223837" defTabSz="430212">
              <a:spcBef>
                <a:spcPts val="375"/>
              </a:spcBef>
              <a:buClr>
                <a:srgbClr val="D52B1E"/>
              </a:buClr>
              <a:buChar char="–"/>
              <a:defRPr/>
            </a:pPr>
            <a:r>
              <a:rPr sz="2000" b="0" i="0" u="none">
                <a:latin typeface="Myriad Pro"/>
              </a:rPr>
              <a:t>Best fit</a:t>
            </a:r>
            <a:endParaRPr sz="2000"/>
          </a:p>
          <a:p>
            <a:pPr marL="655637" lvl="1" indent="-223837" defTabSz="430212">
              <a:spcBef>
                <a:spcPts val="375"/>
              </a:spcBef>
              <a:buClr>
                <a:srgbClr val="D52B1E"/>
              </a:buClr>
              <a:buChar char="–"/>
              <a:defRPr/>
            </a:pPr>
            <a:r>
              <a:rPr sz="2000" b="0" i="0" u="none">
                <a:latin typeface="Myriad Pro"/>
              </a:rPr>
              <a:t>Culturally embedded behaviours</a:t>
            </a:r>
            <a:endParaRPr sz="2000"/>
          </a:p>
          <a:p>
            <a:pPr marL="655637" lvl="1" indent="-223837" defTabSz="430212">
              <a:spcBef>
                <a:spcPts val="375"/>
              </a:spcBef>
              <a:buClr>
                <a:srgbClr val="D52B1E"/>
              </a:buClr>
              <a:buChar char="–"/>
              <a:defRPr/>
            </a:pPr>
            <a:r>
              <a:rPr sz="2000" b="0" i="0" u="none">
                <a:latin typeface="Myriad Pro"/>
              </a:rPr>
              <a:t>Management to fit circumstance</a:t>
            </a:r>
            <a:endParaRPr sz="2000"/>
          </a:p>
          <a:p>
            <a:pPr marL="655637" lvl="1" indent="-223837" defTabSz="430212">
              <a:spcBef>
                <a:spcPts val="375"/>
              </a:spcBef>
              <a:buClr>
                <a:srgbClr val="D52B1E"/>
              </a:buClr>
              <a:buChar char="–"/>
              <a:defRPr/>
            </a:pPr>
            <a:r>
              <a:rPr sz="2000" b="0" i="0" u="none">
                <a:latin typeface="Myriad Pro"/>
              </a:rPr>
              <a:t>Many goals/many interests</a:t>
            </a:r>
            <a:endParaRPr sz="2000"/>
          </a:p>
          <a:p>
            <a:pPr marL="655637" lvl="1" indent="-223837" defTabSz="430212">
              <a:spcBef>
                <a:spcPts val="375"/>
              </a:spcBef>
              <a:buClr>
                <a:srgbClr val="D52B1E"/>
              </a:buClr>
              <a:buChar char="–"/>
              <a:defRPr/>
            </a:pPr>
            <a:r>
              <a:rPr sz="2000" b="0" i="0" u="none">
                <a:latin typeface="Myriad Pro"/>
              </a:rPr>
              <a:t>Account taken of differences in culture, institutions, labour markets</a:t>
            </a:r>
            <a:endParaRPr sz="20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386" name="Text Placeholder 2"/>
          <p:cNvSpPr>
            <a:spLocks noChangeShapeType="1" noGrp="1"/>
          </p:cNvSpPr>
          <p:nvPr>
            <p:ph type="body"/>
          </p:nvPr>
        </p:nvSpPr>
        <p:spPr bwMode="auto">
          <a:xfrm>
            <a:off x="165100" y="2011362"/>
            <a:ext cx="8551862" cy="375920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  <a:lvl6pPr defTabSz="781050">
              <a:defRPr lang="en-US" sz="1800"/>
            </a:lvl6pPr>
            <a:lvl7pPr defTabSz="781050">
              <a:defRPr lang="en-US" sz="1800"/>
            </a:lvl7pPr>
            <a:lvl8pPr defTabSz="781050">
              <a:defRPr lang="en-US" sz="1800"/>
            </a:lvl8pPr>
            <a:lvl9pPr defTabSz="781050">
              <a:defRPr lang="en-US" sz="1800"/>
            </a:lvl9pPr>
          </a:lstStyle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Prejudice 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Discrimination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Inclusion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Organisational Climate </a:t>
            </a:r>
            <a:endParaRPr/>
          </a:p>
          <a:p>
            <a:pPr marL="0" lvl="0" indent="0" defTabSz="781050">
              <a:lnSpc>
                <a:spcPct val="90000"/>
              </a:lnSpc>
              <a:spcBef>
                <a:spcPts val="850"/>
              </a:spcBef>
              <a:buFont typeface="Arial"/>
              <a:buNone/>
              <a:defRPr/>
            </a:pPr>
            <a:endParaRPr/>
          </a:p>
        </p:txBody>
      </p:sp>
      <p:sp>
        <p:nvSpPr>
          <p:cNvPr id="16387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Key Terminologies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434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Key Definitions </a:t>
            </a:r>
            <a:endParaRPr/>
          </a:p>
        </p:txBody>
      </p:sp>
      <p:sp>
        <p:nvSpPr>
          <p:cNvPr id="18435" name="Rectangle 4"/>
          <p:cNvSpPr>
            <a:spLocks noChangeShapeType="1" noGrp="1"/>
          </p:cNvSpPr>
          <p:nvPr/>
        </p:nvSpPr>
        <p:spPr bwMode="auto">
          <a:xfrm>
            <a:off x="260349" y="2011361"/>
            <a:ext cx="8634624" cy="3505559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just">
              <a:spcBef>
                <a:spcPts val="0"/>
              </a:spcBef>
              <a:buNone/>
              <a:defRPr/>
            </a:pPr>
            <a:r>
              <a:rPr lang="en-GB" sz="2400">
                <a:latin typeface="Arial"/>
                <a:ea typeface="Arial"/>
              </a:rPr>
              <a:t>Diversity is defined as the differences in demographic attributes such as age, class, culture &amp; gender </a:t>
            </a:r>
            <a:r>
              <a:rPr lang="en-GB" sz="2400">
                <a:solidFill>
                  <a:srgbClr val="FF0000"/>
                </a:solidFill>
                <a:latin typeface="Arial"/>
                <a:ea typeface="Arial"/>
              </a:rPr>
              <a:t>(Millikens &amp; Martins, 1996).</a:t>
            </a:r>
            <a:endParaRPr/>
          </a:p>
          <a:p>
            <a:pPr marL="0" lvl="0" indent="0" algn="just">
              <a:spcBef>
                <a:spcPts val="0"/>
              </a:spcBef>
              <a:buNone/>
              <a:defRPr/>
            </a:pPr>
            <a:endParaRPr lang="en-US" sz="2400"/>
          </a:p>
          <a:p>
            <a:pPr marL="0" lvl="0" indent="0" algn="just">
              <a:spcBef>
                <a:spcPts val="0"/>
              </a:spcBef>
              <a:buNone/>
              <a:defRPr/>
            </a:pPr>
            <a:r>
              <a:rPr lang="en-GB" sz="2400">
                <a:solidFill>
                  <a:srgbClr val="2A21D9"/>
                </a:solidFill>
                <a:latin typeface="Arial"/>
                <a:ea typeface="Arial"/>
              </a:rPr>
              <a:t>What is diversity management? </a:t>
            </a:r>
            <a:endParaRPr/>
          </a:p>
          <a:p>
            <a:pPr marL="0" lvl="0" indent="0" algn="just">
              <a:spcBef>
                <a:spcPts val="0"/>
              </a:spcBef>
              <a:buNone/>
              <a:defRPr/>
            </a:pPr>
            <a:r>
              <a:rPr lang="en-GB" sz="2400">
                <a:latin typeface="Arial"/>
                <a:ea typeface="Arial"/>
              </a:rPr>
              <a:t>‘Valuing an individual’s quality- personality, skills, knowledge, and competences- and their unique contribution to an organisation’ </a:t>
            </a:r>
            <a:r>
              <a:rPr lang="en-GB" sz="2400">
                <a:solidFill>
                  <a:srgbClr val="FF0000"/>
                </a:solidFill>
                <a:latin typeface="Arial"/>
                <a:ea typeface="Arial"/>
              </a:rPr>
              <a:t>(Syed &amp; Ozbiligin, 2016. p79).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20482" name="Picture 1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34925" y="1249362"/>
            <a:ext cx="8929687" cy="4411662"/>
          </a:xfrm>
          <a:prstGeom prst="rect">
            <a:avLst/>
          </a:prstGeom>
          <a:noFill/>
        </p:spPr>
      </p:pic>
      <p:sp>
        <p:nvSpPr>
          <p:cNvPr id="20483" name="Rectangle 2"/>
          <p:cNvSpPr>
            <a:spLocks noChangeShapeType="1" noGrp="1"/>
          </p:cNvSpPr>
          <p:nvPr/>
        </p:nvSpPr>
        <p:spPr bwMode="auto">
          <a:xfrm>
            <a:off x="971550" y="404812"/>
            <a:ext cx="6553200" cy="522287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800">
                <a:latin typeface="Arial"/>
                <a:ea typeface="Arial"/>
              </a:rPr>
              <a:t>Dimensions of Diversity Management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506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Diversity Management Theories</a:t>
            </a:r>
            <a:endParaRPr/>
          </a:p>
        </p:txBody>
      </p:sp>
      <p:pic>
        <p:nvPicPr>
          <p:cNvPr id="21507" name="Picture 1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382587" y="2135187"/>
            <a:ext cx="8131175" cy="191928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3554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Elements of Diversity Management </a:t>
            </a:r>
            <a:endParaRPr/>
          </a:p>
        </p:txBody>
      </p:sp>
      <p:sp>
        <p:nvSpPr>
          <p:cNvPr id="23555" name="Rectangle 4"/>
          <p:cNvSpPr>
            <a:spLocks noChangeShapeType="1" noGrp="1"/>
          </p:cNvSpPr>
          <p:nvPr/>
        </p:nvSpPr>
        <p:spPr bwMode="auto">
          <a:xfrm>
            <a:off x="506412" y="2011361"/>
            <a:ext cx="3942481" cy="2560679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/>
          <a:p>
            <a:pPr marL="292100" lvl="0" indent="-292100">
              <a:buChar char="•"/>
              <a:defRPr/>
            </a:pPr>
            <a:r>
              <a:rPr lang="en-GB"/>
              <a:t>Hard elements- Visible differences ( demography). Focusses on affirmative action.</a:t>
            </a:r>
            <a:endParaRPr/>
          </a:p>
          <a:p>
            <a:pPr marL="292100" lvl="0" indent="-292100">
              <a:buChar char="•"/>
              <a:defRPr/>
            </a:pPr>
            <a:endParaRPr/>
          </a:p>
          <a:p>
            <a:pPr marL="292100" lvl="0">
              <a:defRPr/>
            </a:pPr>
            <a:endParaRPr/>
          </a:p>
          <a:p>
            <a:pPr marL="292100" lvl="0" indent="-292100">
              <a:buChar char="•"/>
              <a:defRPr/>
            </a:pPr>
            <a:r>
              <a:rPr lang="en-GB"/>
              <a:t>Soft elements- organisational climate, values, skills at work . Focusses on perception, behaviour and psychology. </a:t>
            </a:r>
            <a:endParaRPr/>
          </a:p>
        </p:txBody>
      </p:sp>
      <p:pic>
        <p:nvPicPr>
          <p:cNvPr id="23556" name="Picture 1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4756150" y="2062162"/>
            <a:ext cx="3814762" cy="253523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5602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Comparing Hard and Soft Diversity </a:t>
            </a:r>
            <a:endParaRPr/>
          </a:p>
        </p:txBody>
      </p:sp>
      <p:sp>
        <p:nvSpPr>
          <p:cNvPr id="25603" name="Rectangle 4"/>
          <p:cNvSpPr>
            <a:spLocks noChangeShapeType="1" noGrp="1"/>
          </p:cNvSpPr>
          <p:nvPr/>
        </p:nvSpPr>
        <p:spPr bwMode="auto">
          <a:xfrm>
            <a:off x="506412" y="2011362"/>
            <a:ext cx="8316912" cy="369887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/>
          <a:p>
            <a:pPr>
              <a:defRPr/>
            </a:pPr>
            <a:endParaRPr sz="1400"/>
          </a:p>
        </p:txBody>
      </p:sp>
      <p:pic>
        <p:nvPicPr>
          <p:cNvPr id="25604" name="Picture 1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752475" y="1981200"/>
            <a:ext cx="7345362" cy="28956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650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Business Case of Managing Diversity </a:t>
            </a:r>
            <a:endParaRPr/>
          </a:p>
        </p:txBody>
      </p:sp>
      <p:sp>
        <p:nvSpPr>
          <p:cNvPr id="27651" name="Text Placeholder 7"/>
          <p:cNvSpPr txBox="1">
            <a:spLocks noChangeShapeType="1" noGrp="1"/>
          </p:cNvSpPr>
          <p:nvPr/>
        </p:nvSpPr>
        <p:spPr bwMode="auto">
          <a:xfrm>
            <a:off x="260350" y="1700212"/>
            <a:ext cx="8551862" cy="4251325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r>
              <a:rPr lang="en-GB" sz="2400">
                <a:latin typeface="Arial"/>
                <a:ea typeface="Arial"/>
              </a:rPr>
              <a:t>Protect against litigation cost and training cost- Birmingham Council spent about (£1.1 billion) on litigation (Elkes, 2013). </a:t>
            </a:r>
            <a:endParaRPr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endParaRPr lang="en-US" sz="2400"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r>
              <a:rPr lang="en-GB" sz="2400">
                <a:latin typeface="Arial"/>
                <a:ea typeface="Arial"/>
              </a:rPr>
              <a:t>Diversity provides a pool of highly qualified workers.</a:t>
            </a:r>
            <a:endParaRPr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endParaRPr lang="en-US" sz="2400"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r>
              <a:rPr lang="en-GB" sz="2400">
                <a:latin typeface="Arial"/>
                <a:ea typeface="Arial"/>
              </a:rPr>
              <a:t>Marketing potential.</a:t>
            </a:r>
            <a:endParaRPr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endParaRPr lang="en-US" sz="2400"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/>
            </a:pPr>
            <a:r>
              <a:rPr lang="en-GB" sz="2400">
                <a:latin typeface="Arial"/>
                <a:ea typeface="Arial"/>
              </a:rPr>
              <a:t>Creativity and problem solving. </a:t>
            </a:r>
            <a:endParaRPr/>
          </a:p>
          <a:p>
            <a:pPr marL="285750" lvl="0" indent="-285750">
              <a:lnSpc>
                <a:spcPct val="90000"/>
              </a:lnSpc>
              <a:spcBef>
                <a:spcPts val="1000"/>
              </a:spcBef>
              <a:buNone/>
              <a:defRPr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698" name="Shape 141"/>
          <p:cNvSpPr>
            <a:spLocks noChangeShapeType="1" noGrp="1"/>
          </p:cNvSpPr>
          <p:nvPr>
            <p:ph type="title"/>
          </p:nvPr>
        </p:nvSpPr>
        <p:spPr bwMode="auto">
          <a:xfrm>
            <a:off x="438149" y="452437"/>
            <a:ext cx="4948237" cy="460375"/>
          </a:xfrm>
          <a:prstGeom prst="rect">
            <a:avLst/>
          </a:prstGeom>
        </p:spPr>
        <p:txBody>
          <a:bodyPr lIns="0" tIns="0" rIns="0" bIns="0" anchor="ctr" anchorCtr="0"/>
          <a:lstStyle>
            <a:lvl1pPr marL="0" indent="0" algn="ctr" defTabSz="3794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3794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3794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3794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3794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  <a:lvl6pPr defTabSz="379412">
              <a:defRPr lang="en-US" sz="1800"/>
            </a:lvl6pPr>
            <a:lvl7pPr defTabSz="379412">
              <a:defRPr lang="en-US" sz="1800"/>
            </a:lvl7pPr>
            <a:lvl8pPr defTabSz="379412">
              <a:defRPr lang="en-US" sz="1800"/>
            </a:lvl8pPr>
            <a:lvl9pPr defTabSz="379412">
              <a:defRPr lang="en-US" sz="1800"/>
            </a:lvl9pPr>
          </a:lstStyle>
          <a:p>
            <a:pPr marL="0" lvl="0" indent="0" defTabSz="379412">
              <a:spcBef>
                <a:spcPts val="0"/>
              </a:spcBef>
              <a:buNone/>
              <a:defRPr/>
            </a:pPr>
            <a:r>
              <a:rPr sz="3100"/>
              <a:t>Diverse </a:t>
            </a:r>
            <a:r>
              <a:rPr lang="en-GB" sz="3100"/>
              <a:t>T</a:t>
            </a:r>
            <a:r>
              <a:rPr sz="3100"/>
              <a:t>eams</a:t>
            </a:r>
            <a:endParaRPr/>
          </a:p>
        </p:txBody>
      </p:sp>
      <p:sp>
        <p:nvSpPr>
          <p:cNvPr id="29699" name="Shape 142"/>
          <p:cNvSpPr>
            <a:spLocks noChangeShapeType="1" noGrp="1"/>
          </p:cNvSpPr>
          <p:nvPr>
            <p:ph type="body"/>
          </p:nvPr>
        </p:nvSpPr>
        <p:spPr bwMode="auto">
          <a:xfrm>
            <a:off x="438149" y="1889125"/>
            <a:ext cx="3954462" cy="4270375"/>
          </a:xfrm>
          <a:prstGeom prst="rect">
            <a:avLst/>
          </a:prstGeom>
        </p:spPr>
        <p:txBody>
          <a:bodyPr lIns="0" tIns="0" rIns="0" bIns="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276225" lvl="0" indent="-276225">
              <a:spcBef>
                <a:spcPts val="475"/>
              </a:spcBef>
              <a:buFont typeface="Arial"/>
              <a:buChar char="•"/>
              <a:defRPr/>
            </a:pPr>
            <a:r>
              <a:rPr lang="en-US" sz="2400"/>
              <a:t>Benefits</a:t>
            </a:r>
            <a:endParaRPr/>
          </a:p>
          <a:p>
            <a:pPr marL="700087" lvl="1" indent="-268287">
              <a:spcBef>
                <a:spcPts val="475"/>
              </a:spcBef>
              <a:buChar char="–"/>
              <a:defRPr/>
            </a:pPr>
            <a:r>
              <a:rPr lang="en-US" b="0" i="0" u="none"/>
              <a:t>Innovation</a:t>
            </a:r>
            <a:endParaRPr/>
          </a:p>
          <a:p>
            <a:pPr marL="700087" lvl="1" indent="-268287">
              <a:spcBef>
                <a:spcPts val="475"/>
              </a:spcBef>
              <a:buChar char="–"/>
              <a:defRPr/>
            </a:pPr>
            <a:r>
              <a:rPr lang="en-US" b="0" i="0" u="none"/>
              <a:t>Identifying/challenging flawed practices</a:t>
            </a:r>
            <a:endParaRPr/>
          </a:p>
          <a:p>
            <a:pPr marL="700087" lvl="1" indent="-268287">
              <a:spcBef>
                <a:spcPts val="475"/>
              </a:spcBef>
              <a:buChar char="–"/>
              <a:defRPr/>
            </a:pPr>
            <a:r>
              <a:rPr lang="en-US" b="0" i="0" u="none"/>
              <a:t>Share</a:t>
            </a:r>
            <a:r>
              <a:rPr lang="en-GB" b="0" i="0" u="none"/>
              <a:t> of</a:t>
            </a:r>
            <a:r>
              <a:rPr lang="en-US" b="0" i="0" u="none"/>
              <a:t> best practice</a:t>
            </a:r>
            <a:r>
              <a:rPr lang="en-GB" b="0" i="0" u="none"/>
              <a:t>s</a:t>
            </a:r>
            <a:endParaRPr/>
          </a:p>
        </p:txBody>
      </p:sp>
      <p:sp>
        <p:nvSpPr>
          <p:cNvPr id="29700" name="Shape 143"/>
          <p:cNvSpPr txBox="1">
            <a:spLocks noChangeShapeType="1" noGrp="1"/>
          </p:cNvSpPr>
          <p:nvPr/>
        </p:nvSpPr>
        <p:spPr bwMode="auto">
          <a:xfrm>
            <a:off x="4632157" y="1828548"/>
            <a:ext cx="3578584" cy="2522481"/>
          </a:xfrm>
          <a:prstGeom prst="rect">
            <a:avLst/>
          </a:prstGeom>
          <a:noFill/>
        </p:spPr>
        <p:txBody>
          <a:bodyPr lIns="43131" tIns="43131" rIns="43131" bIns="43131">
            <a:spAutoFit/>
          </a:bodyPr>
          <a:lstStyle>
            <a:lvl1pPr marL="0" indent="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1pPr>
            <a:lvl2pPr marL="457200" indent="4572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2pPr>
            <a:lvl3pPr marL="914400" indent="9144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3pPr>
            <a:lvl4pPr marL="1371600" indent="13716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4pPr>
            <a:lvl5pPr marL="1828800" indent="1828800" algn="l" defTabSz="43021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lang="en-US" sz="1800" b="0" i="0">
                <a:solidFill>
                  <a:schemeClr val="dk1"/>
                </a:solidFill>
                <a:latin typeface="Arial"/>
                <a:ea typeface="Arial"/>
              </a:defRPr>
            </a:lvl5pPr>
            <a:lvl6pPr defTabSz="430212">
              <a:defRPr lang="en-US" sz="1800"/>
            </a:lvl6pPr>
            <a:lvl7pPr defTabSz="430212">
              <a:defRPr lang="en-US" sz="1800"/>
            </a:lvl7pPr>
            <a:lvl8pPr defTabSz="430212">
              <a:defRPr lang="en-US" sz="1800"/>
            </a:lvl8pPr>
            <a:lvl9pPr defTabSz="430212">
              <a:defRPr lang="en-US" sz="1800"/>
            </a:lvl9pPr>
          </a:lstStyle>
          <a:p>
            <a:pPr marL="276225" lvl="0" indent="-276225" defTabSz="430212">
              <a:spcBef>
                <a:spcPts val="475"/>
              </a:spcBef>
              <a:buClr>
                <a:srgbClr val="D52B1E"/>
              </a:buClr>
              <a:buChar char="•"/>
              <a:defRPr/>
            </a:pPr>
            <a:r>
              <a:rPr sz="2400">
                <a:latin typeface="Myriad Pro"/>
              </a:rPr>
              <a:t>Challenges</a:t>
            </a:r>
            <a:endParaRPr sz="2400"/>
          </a:p>
          <a:p>
            <a:pPr marL="700087" lvl="1" indent="-268287" defTabSz="430212">
              <a:spcBef>
                <a:spcPts val="475"/>
              </a:spcBef>
              <a:buClr>
                <a:srgbClr val="D52B1E"/>
              </a:buClr>
              <a:buChar char="–"/>
              <a:defRPr/>
            </a:pPr>
            <a:r>
              <a:rPr sz="2400" b="0" i="0" u="none">
                <a:latin typeface="Myriad Pro"/>
              </a:rPr>
              <a:t>Trust-building</a:t>
            </a:r>
            <a:endParaRPr sz="2400"/>
          </a:p>
          <a:p>
            <a:pPr marL="700087" lvl="1" indent="-268287" defTabSz="430212">
              <a:spcBef>
                <a:spcPts val="475"/>
              </a:spcBef>
              <a:buClr>
                <a:srgbClr val="D52B1E"/>
              </a:buClr>
              <a:buChar char="–"/>
              <a:defRPr/>
            </a:pPr>
            <a:r>
              <a:rPr sz="2400" b="0" i="0" u="none">
                <a:latin typeface="Myriad Pro"/>
              </a:rPr>
              <a:t>Stereotypes/ignored differences</a:t>
            </a:r>
            <a:endParaRPr sz="2400"/>
          </a:p>
          <a:p>
            <a:pPr marL="700087" lvl="1" indent="-268287" defTabSz="430212">
              <a:spcBef>
                <a:spcPts val="475"/>
              </a:spcBef>
              <a:buClr>
                <a:srgbClr val="D52B1E"/>
              </a:buClr>
              <a:buChar char="–"/>
              <a:defRPr/>
            </a:pPr>
            <a:r>
              <a:rPr sz="2400" b="0" i="0" u="none">
                <a:latin typeface="Myriad Pro"/>
              </a:rPr>
              <a:t>Cultural dominance</a:t>
            </a:r>
            <a:endParaRPr sz="2400"/>
          </a:p>
          <a:p>
            <a:pPr marL="700087" lvl="1" indent="-268287" defTabSz="430212">
              <a:spcBef>
                <a:spcPts val="475"/>
              </a:spcBef>
              <a:buClr>
                <a:srgbClr val="D52B1E"/>
              </a:buClr>
              <a:buChar char="–"/>
              <a:defRPr/>
            </a:pPr>
            <a:r>
              <a:rPr sz="2400" b="0" i="0" u="none">
                <a:latin typeface="Myriad Pro"/>
              </a:rPr>
              <a:t>Parochial teams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22" name="Text Placeholder 2"/>
          <p:cNvSpPr>
            <a:spLocks noChangeShapeType="1" noGrp="1"/>
          </p:cNvSpPr>
          <p:nvPr>
            <p:ph type="body"/>
          </p:nvPr>
        </p:nvSpPr>
        <p:spPr bwMode="auto">
          <a:xfrm>
            <a:off x="165100" y="1827212"/>
            <a:ext cx="8718550" cy="400367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  <a:lvl6pPr defTabSz="781050">
              <a:defRPr lang="en-US" sz="1800"/>
            </a:lvl6pPr>
            <a:lvl7pPr defTabSz="781050">
              <a:defRPr lang="en-US" sz="1800"/>
            </a:lvl7pPr>
            <a:lvl8pPr defTabSz="781050">
              <a:defRPr lang="en-US" sz="1800"/>
            </a:lvl8pPr>
            <a:lvl9pPr defTabSz="781050">
              <a:defRPr lang="en-US" sz="1800"/>
            </a:lvl9pPr>
          </a:lstStyle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 sz="2000" u="sng">
                <a:solidFill>
                  <a:schemeClr val="hlink"/>
                </a:solidFill>
                <a:latin typeface="Arial"/>
                <a:ea typeface="Arial"/>
                <a:hlinkClick r:id="rId3" tooltip="http://boardagenda.com/2017/09/15/gender-diversity-risk-management/ey"/>
              </a:rPr>
              <a:t>http://boardagenda.com/2017/09/15/gender-diversity-risk-management/ey</a:t>
            </a:r>
            <a:endParaRPr/>
          </a:p>
          <a:p>
            <a:pPr marL="0" lvl="0" indent="0" defTabSz="781050">
              <a:lnSpc>
                <a:spcPct val="90000"/>
              </a:lnSpc>
              <a:spcBef>
                <a:spcPts val="850"/>
              </a:spcBef>
              <a:buFont typeface="Arial"/>
              <a:buNone/>
              <a:defRPr/>
            </a:pPr>
            <a:endParaRPr lang="en-US" sz="2000"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 sz="2000" u="sng">
                <a:solidFill>
                  <a:schemeClr val="hlink"/>
                </a:solidFill>
                <a:latin typeface="Arial"/>
                <a:ea typeface="Arial"/>
                <a:hlinkClick r:id="rId4" tooltip="https://www.aol.co.uk/news/2017/09/26/banks-must-set-boardroom-gender-targets-under-new-eu-rules/"/>
              </a:rPr>
              <a:t>https://www.aol.co.uk/news/2017/09/26/banks-must-set-boardroom-gender-targets-under-new-eu-rules/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endParaRPr lang="en-US" sz="2000"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 sz="2000" u="sng">
                <a:solidFill>
                  <a:schemeClr val="hlink"/>
                </a:solidFill>
                <a:latin typeface="Arial"/>
                <a:ea typeface="Arial"/>
                <a:hlinkClick r:id="rId5" tooltip="http://delano.lu/d/detail/news/eib-under-fire-gender-discrimination/153952"/>
              </a:rPr>
              <a:t>http://delano.lu/d/detail/news/eib-under-fire-gender-discrimination/153952</a:t>
            </a:r>
            <a:endParaRPr/>
          </a:p>
        </p:txBody>
      </p:sp>
      <p:sp>
        <p:nvSpPr>
          <p:cNvPr id="30723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More cases in the links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2770" name="Text Placeholder 2"/>
          <p:cNvSpPr>
            <a:spLocks noChangeShapeType="1" noGrp="1"/>
          </p:cNvSpPr>
          <p:nvPr>
            <p:ph type="body"/>
          </p:nvPr>
        </p:nvSpPr>
        <p:spPr bwMode="auto">
          <a:xfrm>
            <a:off x="153987" y="1412875"/>
            <a:ext cx="8836025" cy="432117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7810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  <a:lvl6pPr defTabSz="781050">
              <a:defRPr lang="en-US" sz="1800"/>
            </a:lvl6pPr>
            <a:lvl7pPr defTabSz="781050">
              <a:defRPr lang="en-US" sz="1800"/>
            </a:lvl7pPr>
            <a:lvl8pPr defTabSz="781050">
              <a:defRPr lang="en-US" sz="1800"/>
            </a:lvl8pPr>
            <a:lvl9pPr defTabSz="781050">
              <a:defRPr lang="en-US" sz="1800"/>
            </a:lvl9pPr>
          </a:lstStyle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Communication problem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Increased tension 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Distrust among workers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Discrimination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Font typeface="Arial"/>
              <a:buChar char="•"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Lower attachment </a:t>
            </a:r>
            <a:endParaRPr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None/>
              <a:defRPr/>
            </a:pPr>
            <a:endParaRPr lang="en-US"/>
          </a:p>
          <a:p>
            <a:pPr marL="242887" lvl="0" indent="-242887" defTabSz="781050">
              <a:lnSpc>
                <a:spcPct val="90000"/>
              </a:lnSpc>
              <a:spcBef>
                <a:spcPts val="850"/>
              </a:spcBef>
              <a:buNone/>
              <a:defRPr/>
            </a:pPr>
            <a:r>
              <a:rPr lang="en-GB">
                <a:solidFill>
                  <a:schemeClr val="dk2"/>
                </a:solidFill>
                <a:latin typeface="Arial"/>
                <a:ea typeface="Arial"/>
              </a:rPr>
              <a:t>Diversity management may thus be described as a double edged sword.</a:t>
            </a:r>
            <a:endParaRPr/>
          </a:p>
        </p:txBody>
      </p:sp>
      <p:sp>
        <p:nvSpPr>
          <p:cNvPr id="32771" name="Text Placeholder 5"/>
          <p:cNvSpPr>
            <a:spLocks noChangeShapeType="1" noGrp="1"/>
          </p:cNvSpPr>
          <p:nvPr>
            <p:ph type="body"/>
          </p:nvPr>
        </p:nvSpPr>
        <p:spPr bwMode="auto">
          <a:xfrm>
            <a:off x="522287" y="476250"/>
            <a:ext cx="8228012" cy="501650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6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6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/>
              <a:t>Challenges of Diversity Management </a:t>
            </a:r>
            <a:endParaRPr/>
          </a:p>
        </p:txBody>
      </p:sp>
      <p:pic>
        <p:nvPicPr>
          <p:cNvPr id="32772" name="Picture 5"/>
          <p:cNvPicPr>
            <a:picLocks noChangeAspect="1" noGrp="1"/>
          </p:cNvPicPr>
          <p:nvPr/>
        </p:nvPicPr>
        <p:blipFill>
          <a:blip r:embed="rId3"/>
          <a:stretch/>
        </p:blipFill>
        <p:spPr bwMode="auto">
          <a:xfrm>
            <a:off x="5795962" y="1196975"/>
            <a:ext cx="3046412" cy="259238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3794" name="Text Placeholder 5"/>
          <p:cNvSpPr txBox="1">
            <a:spLocks noChangeShapeType="1" noGrp="1"/>
          </p:cNvSpPr>
          <p:nvPr/>
        </p:nvSpPr>
        <p:spPr bwMode="auto">
          <a:xfrm>
            <a:off x="325437" y="903287"/>
            <a:ext cx="8229600" cy="369887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1000"/>
              </a:spcBef>
              <a:buNone/>
              <a:defRPr/>
            </a:pPr>
            <a:r>
              <a:rPr lang="en-GB" sz="3000">
                <a:ea typeface="Arial"/>
              </a:rPr>
              <a:t>Approaches to Managing Diversity </a:t>
            </a:r>
            <a:endParaRPr/>
          </a:p>
        </p:txBody>
      </p:sp>
      <p:sp>
        <p:nvSpPr>
          <p:cNvPr id="33795" name="Text Placeholder 7"/>
          <p:cNvSpPr txBox="1">
            <a:spLocks noChangeShapeType="1" noGrp="1"/>
          </p:cNvSpPr>
          <p:nvPr/>
        </p:nvSpPr>
        <p:spPr bwMode="auto">
          <a:xfrm>
            <a:off x="325437" y="2073275"/>
            <a:ext cx="8467725" cy="31416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285750" lvl="0" indent="-285750">
              <a:lnSpc>
                <a:spcPct val="90000"/>
              </a:lnSpc>
              <a:spcBef>
                <a:spcPts val="0"/>
              </a:spcBef>
              <a:buFont typeface="Wingdings"/>
              <a:buChar char="q"/>
              <a:defRPr/>
            </a:pPr>
            <a:r>
              <a:rPr lang="en-GB" sz="2300">
                <a:latin typeface="Arial"/>
                <a:ea typeface="Arial"/>
              </a:rPr>
              <a:t>Liberal approach- supports access to opportunities (services, rewards &amp; position) that are available. Makes a business case for diversity management.</a:t>
            </a:r>
            <a:endParaRPr/>
          </a:p>
          <a:p>
            <a:pPr marL="285750" lvl="0" indent="-285750">
              <a:lnSpc>
                <a:spcPct val="90000"/>
              </a:lnSpc>
              <a:spcBef>
                <a:spcPts val="0"/>
              </a:spcBef>
              <a:buFont typeface="Wingdings"/>
              <a:buChar char="q"/>
              <a:defRPr/>
            </a:pPr>
            <a:r>
              <a:rPr lang="en-GB" sz="2300">
                <a:latin typeface="Arial"/>
                <a:ea typeface="Arial"/>
              </a:rPr>
              <a:t>Radical approach- focusses on numerical balance, affirmative action.</a:t>
            </a:r>
            <a:endParaRPr/>
          </a:p>
          <a:p>
            <a:pPr marL="285750" lvl="0" indent="-285750">
              <a:lnSpc>
                <a:spcPct val="90000"/>
              </a:lnSpc>
              <a:spcBef>
                <a:spcPts val="0"/>
              </a:spcBef>
              <a:buFont typeface="Wingdings"/>
              <a:buChar char="q"/>
              <a:defRPr/>
            </a:pPr>
            <a:r>
              <a:rPr lang="en-GB" sz="2300">
                <a:latin typeface="Arial"/>
                <a:ea typeface="Arial"/>
              </a:rPr>
              <a:t>Transformational approach- pragmatic way of resolving diversity issues, questions structural and cultural inequalities at work. 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ChangeShapeType="1" noGrp="1"/>
          </p:cNvSpPr>
          <p:nvPr>
            <p:ph type="body"/>
          </p:nvPr>
        </p:nvSpPr>
        <p:spPr bwMode="auto">
          <a:xfrm>
            <a:off x="395287" y="2073275"/>
            <a:ext cx="7886700" cy="30194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90525" lvl="0" indent="-390525">
              <a:spcBef>
                <a:spcPts val="0"/>
              </a:spcBef>
              <a:buFont typeface="Wingdings"/>
              <a:buChar char="q"/>
              <a:defRPr/>
            </a:pPr>
            <a:r>
              <a:rPr lang="en-GB" sz="2400">
                <a:latin typeface="Arial"/>
                <a:ea typeface="Arial"/>
              </a:rPr>
              <a:t>Macro-national level: race, gender, national culture, socio-economic </a:t>
            </a:r>
            <a:endParaRPr lang="en-US" sz="2400"/>
          </a:p>
          <a:p>
            <a:pPr marL="390525" lvl="0" indent="-390525">
              <a:spcBef>
                <a:spcPts val="0"/>
              </a:spcBef>
              <a:buFont typeface="Wingdings"/>
              <a:buChar char="q"/>
              <a:defRPr/>
            </a:pPr>
            <a:endParaRPr lang="en-US" sz="2400"/>
          </a:p>
          <a:p>
            <a:pPr marL="390525" lvl="0" indent="-390525">
              <a:spcBef>
                <a:spcPts val="0"/>
              </a:spcBef>
              <a:buFont typeface="Wingdings"/>
              <a:buChar char="q"/>
              <a:defRPr/>
            </a:pPr>
            <a:r>
              <a:rPr lang="en-GB" sz="2400" b="0" i="0" u="none">
                <a:latin typeface="Arial"/>
                <a:ea typeface="Arial"/>
              </a:rPr>
              <a:t>Meso-organisational level: discriminatory policies, pay gap, equality </a:t>
            </a:r>
            <a:endParaRPr lang="en-US" sz="2400"/>
          </a:p>
          <a:p>
            <a:pPr marL="390525" lvl="0" indent="-390525">
              <a:spcBef>
                <a:spcPts val="0"/>
              </a:spcBef>
              <a:buFont typeface="Wingdings"/>
              <a:buChar char="q"/>
              <a:defRPr/>
            </a:pPr>
            <a:endParaRPr lang="en-US" sz="2400"/>
          </a:p>
          <a:p>
            <a:pPr marL="390525" lvl="0" indent="-390525">
              <a:spcBef>
                <a:spcPts val="0"/>
              </a:spcBef>
              <a:buFont typeface="Wingdings"/>
              <a:buChar char="q"/>
              <a:defRPr/>
            </a:pPr>
            <a:r>
              <a:rPr lang="en-GB" sz="2400" b="0" i="0" u="none">
                <a:latin typeface="Arial"/>
                <a:ea typeface="Arial"/>
              </a:rPr>
              <a:t>Micro-individual level: personality, identity, aspirations </a:t>
            </a:r>
            <a:endParaRPr/>
          </a:p>
          <a:p>
            <a:pPr marL="390525" lvl="0" indent="-390525">
              <a:spcBef>
                <a:spcPts val="0"/>
              </a:spcBef>
              <a:buNone/>
              <a:defRPr/>
            </a:pPr>
            <a:endParaRPr/>
          </a:p>
        </p:txBody>
      </p:sp>
      <p:sp>
        <p:nvSpPr>
          <p:cNvPr id="35843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382587" y="944562"/>
            <a:ext cx="7886700" cy="65722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850"/>
              </a:spcBef>
              <a:buNone/>
              <a:defRPr/>
            </a:pPr>
            <a:r>
              <a:rPr sz="2800">
                <a:latin typeface="Arial MT Lt"/>
              </a:rPr>
              <a:t>Levels of </a:t>
            </a:r>
            <a:r>
              <a:rPr lang="en-GB" sz="2800">
                <a:latin typeface="Arial MT Lt"/>
              </a:rPr>
              <a:t>D</a:t>
            </a:r>
            <a:r>
              <a:rPr sz="2800">
                <a:latin typeface="Arial MT Lt"/>
              </a:rPr>
              <a:t>iversity </a:t>
            </a:r>
            <a:r>
              <a:rPr lang="en-GB" sz="2800">
                <a:latin typeface="Arial MT Lt"/>
              </a:rPr>
              <a:t>M</a:t>
            </a:r>
            <a:r>
              <a:rPr sz="2800">
                <a:latin typeface="Arial MT Lt"/>
              </a:rPr>
              <a:t>anagement </a:t>
            </a:r>
            <a:endParaRPr/>
          </a:p>
        </p:txBody>
      </p:sp>
      <p:sp>
        <p:nvSpPr>
          <p:cNvPr id="35844" name="TextBox 2"/>
          <p:cNvSpPr txBox="1">
            <a:spLocks noChangeShapeType="1" noGrp="1"/>
          </p:cNvSpPr>
          <p:nvPr/>
        </p:nvSpPr>
        <p:spPr bwMode="auto">
          <a:xfrm>
            <a:off x="6913562" y="5564187"/>
            <a:ext cx="1600200" cy="276225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/>
          <a:p>
            <a:pPr lvl="0">
              <a:defRPr/>
            </a:pPr>
            <a:r>
              <a:rPr lang="en-GB" sz="1100"/>
              <a:t>Tarique et al, 2016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6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2">
                                            <p:txEl>
                                              <p:pRg st="0" end="6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70" end="1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5842">
                                            <p:txEl>
                                              <p:pRg st="70" end="1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43" end="20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5842">
                                            <p:txEl>
                                              <p:pRg st="143" end="20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290512" y="549275"/>
            <a:ext cx="7886700" cy="61595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850"/>
              </a:spcBef>
              <a:buNone/>
              <a:defRPr/>
            </a:pPr>
            <a:r>
              <a:rPr lang="en-GB" sz="2100">
                <a:latin typeface="Arial MT Lt"/>
              </a:rPr>
              <a:t>Diversity Management Framework </a:t>
            </a:r>
            <a:endParaRPr/>
          </a:p>
        </p:txBody>
      </p:sp>
      <p:pic>
        <p:nvPicPr>
          <p:cNvPr id="36867" name="Content Placeholder 6"/>
          <p:cNvPicPr>
            <a:picLocks noChangeAspect="1" noGrp="1"/>
          </p:cNvPicPr>
          <p:nvPr>
            <p:ph type="obj"/>
          </p:nvPr>
        </p:nvPicPr>
        <p:blipFill>
          <a:blip r:embed="rId3"/>
          <a:srcRect l="0" t="0" r="0" b="0"/>
          <a:stretch/>
        </p:blipFill>
        <p:spPr bwMode="auto">
          <a:xfrm>
            <a:off x="506412" y="2135187"/>
            <a:ext cx="8193087" cy="3003550"/>
          </a:xfrm>
          <a:prstGeom prst="rect">
            <a:avLst/>
          </a:prstGeom>
          <a:noFill/>
        </p:spPr>
      </p:pic>
      <p:sp>
        <p:nvSpPr>
          <p:cNvPr id="36868" name="Rectangle 7"/>
          <p:cNvSpPr>
            <a:spLocks noChangeShapeType="1" noGrp="1"/>
          </p:cNvSpPr>
          <p:nvPr/>
        </p:nvSpPr>
        <p:spPr bwMode="auto">
          <a:xfrm>
            <a:off x="568325" y="5153024"/>
            <a:ext cx="7329487" cy="369887"/>
          </a:xfrm>
          <a:prstGeom prst="rect">
            <a:avLst/>
          </a:prstGeom>
          <a:noFill/>
        </p:spPr>
        <p:txBody>
          <a:bodyPr lIns="91440" tIns="45720" rIns="91440" bIns="45720">
            <a:spAutoFit/>
          </a:bodyPr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1800">
                <a:latin typeface="Arial"/>
                <a:ea typeface="Arial"/>
              </a:rPr>
              <a:t>(Pepple,2017; Syed &amp; Kramer, 2017; Pepple, Davies &amp; Davies, 2017)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Class Group Activity:15 minutes</a:t>
            </a:r>
            <a:endParaRPr/>
          </a:p>
        </p:txBody>
      </p:sp>
      <p:sp>
        <p:nvSpPr>
          <p:cNvPr id="37891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34925" y="1600200"/>
            <a:ext cx="9001125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/>
              <a:t>Discuss the benefits of Diversity Management in Organisations to the following: 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b="0" i="0" u="none"/>
              <a:t>Staff Members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b="0" i="0" u="none"/>
              <a:t>The Organisation</a:t>
            </a:r>
            <a:endParaRPr lang="en-US"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 b="0" i="0" u="none"/>
              <a:t>Stakeholders</a:t>
            </a:r>
            <a:endParaRPr/>
          </a:p>
        </p:txBody>
      </p:sp>
      <p:sp>
        <p:nvSpPr>
          <p:cNvPr id="37892" name="Date Placeholder 3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37893" name="Slide Number Placeholder 4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ChangeShapeType="1" noGrp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References</a:t>
            </a:r>
            <a:endParaRPr/>
          </a:p>
        </p:txBody>
      </p:sp>
      <p:sp>
        <p:nvSpPr>
          <p:cNvPr id="39939" name="Content Placeholder 2"/>
          <p:cNvSpPr>
            <a:spLocks noChangeShapeType="1" noGrp="1"/>
          </p:cNvSpPr>
          <p:nvPr>
            <p:ph type="obj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Armstrong, M. (2020). Armstrong's Handbook of Human Resource Management Practice. Kogan Page.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Boxall, P., &amp; Purcell, J. (2016). Strategy and Human Resource Management. Palgrave.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Dessler, G. (2017). Human Resource Management. Pearson Education.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SHRM (2022). The Role of HR in Small Business. Society for Human Resource Management.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CIPD (2021). People Management in the Public Sector. Chartered Institute of Personnel and Development.</a:t>
            </a:r>
            <a:endParaRPr/>
          </a:p>
        </p:txBody>
      </p:sp>
      <p:sp>
        <p:nvSpPr>
          <p:cNvPr id="39940" name="Date Placeholder 3"/>
          <p:cNvSpPr txBox="1">
            <a:spLocks noChangeShapeType="1" noGrp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  <p:sp>
        <p:nvSpPr>
          <p:cNvPr id="39941" name="Slide Number Placeholder 4"/>
          <p:cNvSpPr txBox="1">
            <a:spLocks noChangeShapeType="1" noGrp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*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/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Default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0000FF"/>
      </a:hlink>
      <a:folHlink>
        <a:srgbClr val="800080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AAAAAA"/>
        </a:accent3>
        <a:accent4>
          <a:srgbClr val="DCDCDC"/>
        </a:accent4>
        <a:accent5>
          <a:srgbClr val="DBF1FA"/>
        </a:accent5>
        <a:accent6>
          <a:srgbClr val="4B9DCA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Default">
  <a:themeElements>
    <a:clrScheme name="Default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CCCCFF"/>
      </a:hlink>
      <a:folHlink>
        <a:srgbClr val="B2B2B2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0</Words>
  <Application>ONLYOFFICE/8.2.0.143</Application>
  <PresentationFormat>On-screen Show (4:3)</PresentationFormat>
  <Paragraphs>0</Paragraphs>
  <Slides>21</Slides>
  <Notes>21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</vt:vector>
  </TitlesOfParts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/>
  <cp:revision>72</cp:revision>
  <dcterms:created xsi:type="dcterms:W3CDTF">2002-10-07T19:43:00Z</dcterms:created>
  <dcterms:modified xsi:type="dcterms:W3CDTF">2026-03-12T07:46:49Z</dcterms:modified>
</cp:coreProperties>
</file>