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mp3" ContentType="audio/unknown"/>
  <Default Extension="rels" ContentType="application/vnd.openxmlformats-package.relationships+xml"/>
  <Default Extension="wdp" ContentType="image/vnd.ms-photo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63" r:id="rId3"/>
    <p:sldId id="283" r:id="rId4"/>
    <p:sldId id="282" r:id="rId5"/>
    <p:sldId id="259" r:id="rId6"/>
    <p:sldId id="260" r:id="rId7"/>
    <p:sldId id="261" r:id="rId8"/>
    <p:sldId id="274" r:id="rId9"/>
    <p:sldId id="275" r:id="rId10"/>
    <p:sldId id="264" r:id="rId11"/>
    <p:sldId id="265" r:id="rId12"/>
    <p:sldId id="266" r:id="rId13"/>
    <p:sldId id="271" r:id="rId14"/>
    <p:sldId id="281" r:id="rId15"/>
    <p:sldId id="267" r:id="rId16"/>
    <p:sldId id="270" r:id="rId17"/>
    <p:sldId id="269" r:id="rId18"/>
    <p:sldId id="272" r:id="rId19"/>
    <p:sldId id="276" r:id="rId20"/>
    <p:sldId id="279" r:id="rId21"/>
    <p:sldId id="284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0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0099"/>
    <a:srgbClr val="0099FF"/>
    <a:srgbClr val="33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7" autoAdjust="0"/>
    <p:restoredTop sz="89683" autoAdjust="0"/>
  </p:normalViewPr>
  <p:slideViewPr>
    <p:cSldViewPr>
      <p:cViewPr varScale="1">
        <p:scale>
          <a:sx n="76" d="100"/>
          <a:sy n="76" d="100"/>
        </p:scale>
        <p:origin x="-109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32952F-0018-D14B-AA40-FFA37B59F08B}" type="doc">
      <dgm:prSet loTypeId="urn:microsoft.com/office/officeart/2005/8/layout/gear1" loCatId="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E8A6D948-AAB6-C04F-B86A-FAE3E047BADC}">
      <dgm:prSet/>
      <dgm:spPr/>
      <dgm:t>
        <a:bodyPr/>
        <a:lstStyle/>
        <a:p>
          <a:pPr rtl="0"/>
          <a:r>
            <a:rPr lang="en-GB" b="1" dirty="0" smtClean="0">
              <a:solidFill>
                <a:srgbClr val="2A1C00"/>
              </a:solidFill>
            </a:rPr>
            <a:t>Team work </a:t>
          </a:r>
          <a:endParaRPr lang="en-GB" dirty="0">
            <a:solidFill>
              <a:srgbClr val="2A1C00"/>
            </a:solidFill>
          </a:endParaRPr>
        </a:p>
      </dgm:t>
    </dgm:pt>
    <dgm:pt modelId="{A1515555-A8A6-5F44-8833-D94A2192FF52}" type="parTrans" cxnId="{7D88414F-6023-4148-9556-45FCAD785142}">
      <dgm:prSet/>
      <dgm:spPr/>
      <dgm:t>
        <a:bodyPr/>
        <a:lstStyle/>
        <a:p>
          <a:endParaRPr lang="en-US"/>
        </a:p>
      </dgm:t>
    </dgm:pt>
    <dgm:pt modelId="{A71E484C-1A9E-D145-9788-8F713ECDFBEF}" type="sibTrans" cxnId="{7D88414F-6023-4148-9556-45FCAD785142}">
      <dgm:prSet/>
      <dgm:spPr/>
      <dgm:t>
        <a:bodyPr/>
        <a:lstStyle/>
        <a:p>
          <a:endParaRPr lang="en-US"/>
        </a:p>
      </dgm:t>
    </dgm:pt>
    <dgm:pt modelId="{0FEDDF09-7C66-0947-B58F-FD5668231342}">
      <dgm:prSet custT="1"/>
      <dgm:spPr/>
      <dgm:t>
        <a:bodyPr/>
        <a:lstStyle/>
        <a:p>
          <a:r>
            <a:rPr lang="en-US" sz="900" dirty="0" smtClean="0">
              <a:solidFill>
                <a:srgbClr val="2A1C00"/>
              </a:solidFill>
            </a:rPr>
            <a:t>Communication</a:t>
          </a:r>
          <a:endParaRPr lang="en-US" sz="900" dirty="0">
            <a:solidFill>
              <a:srgbClr val="2A1C00"/>
            </a:solidFill>
          </a:endParaRPr>
        </a:p>
      </dgm:t>
    </dgm:pt>
    <dgm:pt modelId="{DF3AD1BD-7A37-804A-9119-1405BA0EF8E7}" type="parTrans" cxnId="{C63224DC-E916-6C44-8BBC-3B7D0C8CC168}">
      <dgm:prSet/>
      <dgm:spPr/>
      <dgm:t>
        <a:bodyPr/>
        <a:lstStyle/>
        <a:p>
          <a:endParaRPr lang="en-US"/>
        </a:p>
      </dgm:t>
    </dgm:pt>
    <dgm:pt modelId="{352BC124-232A-7C41-945D-E6002249F8B5}" type="sibTrans" cxnId="{C63224DC-E916-6C44-8BBC-3B7D0C8CC168}">
      <dgm:prSet/>
      <dgm:spPr/>
      <dgm:t>
        <a:bodyPr/>
        <a:lstStyle/>
        <a:p>
          <a:endParaRPr lang="en-US"/>
        </a:p>
      </dgm:t>
    </dgm:pt>
    <dgm:pt modelId="{70DD5032-8B5B-F546-86C3-56C8B558958E}">
      <dgm:prSet custT="1"/>
      <dgm:spPr/>
      <dgm:t>
        <a:bodyPr/>
        <a:lstStyle/>
        <a:p>
          <a:r>
            <a:rPr lang="en-US" sz="2000" dirty="0" smtClean="0">
              <a:solidFill>
                <a:srgbClr val="2A1C00"/>
              </a:solidFill>
            </a:rPr>
            <a:t>Esteem Self-esteem</a:t>
          </a:r>
          <a:endParaRPr lang="en-US" sz="2000" dirty="0">
            <a:solidFill>
              <a:srgbClr val="2A1C00"/>
            </a:solidFill>
          </a:endParaRPr>
        </a:p>
      </dgm:t>
    </dgm:pt>
    <dgm:pt modelId="{9AEDE7FF-AB32-5846-932F-B12E3D0048DF}" type="parTrans" cxnId="{B423C441-CB69-CA43-9CD5-E00D39840E89}">
      <dgm:prSet/>
      <dgm:spPr/>
      <dgm:t>
        <a:bodyPr/>
        <a:lstStyle/>
        <a:p>
          <a:endParaRPr lang="en-US"/>
        </a:p>
      </dgm:t>
    </dgm:pt>
    <dgm:pt modelId="{8C738240-9C50-D144-A3AF-E6622384716B}" type="sibTrans" cxnId="{B423C441-CB69-CA43-9CD5-E00D39840E89}">
      <dgm:prSet/>
      <dgm:spPr/>
      <dgm:t>
        <a:bodyPr/>
        <a:lstStyle/>
        <a:p>
          <a:endParaRPr lang="en-US"/>
        </a:p>
      </dgm:t>
    </dgm:pt>
    <dgm:pt modelId="{3F5FE915-FC1E-9042-97C2-C9C59585C5CD}" type="pres">
      <dgm:prSet presAssocID="{C132952F-0018-D14B-AA40-FFA37B59F08B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795BDCC-73C2-0D4C-ABDF-8622DFB1F02F}" type="pres">
      <dgm:prSet presAssocID="{E8A6D948-AAB6-C04F-B86A-FAE3E047BADC}" presName="gear1" presStyleLbl="node1" presStyleIdx="0" presStyleCnt="3" custLinFactNeighborX="2711" custLinFactNeighborY="111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75E149-5560-C341-9C5F-FCAC2C6458D1}" type="pres">
      <dgm:prSet presAssocID="{E8A6D948-AAB6-C04F-B86A-FAE3E047BADC}" presName="gear1srcNode" presStyleLbl="node1" presStyleIdx="0" presStyleCnt="3"/>
      <dgm:spPr/>
      <dgm:t>
        <a:bodyPr/>
        <a:lstStyle/>
        <a:p>
          <a:endParaRPr lang="en-US"/>
        </a:p>
      </dgm:t>
    </dgm:pt>
    <dgm:pt modelId="{A98FDBCC-B8FE-5244-9D95-289185B3E709}" type="pres">
      <dgm:prSet presAssocID="{E8A6D948-AAB6-C04F-B86A-FAE3E047BADC}" presName="gear1dstNode" presStyleLbl="node1" presStyleIdx="0" presStyleCnt="3"/>
      <dgm:spPr/>
      <dgm:t>
        <a:bodyPr/>
        <a:lstStyle/>
        <a:p>
          <a:endParaRPr lang="en-US"/>
        </a:p>
      </dgm:t>
    </dgm:pt>
    <dgm:pt modelId="{3557B61C-6648-6846-84DD-048ACDAA7532}" type="pres">
      <dgm:prSet presAssocID="{0FEDDF09-7C66-0947-B58F-FD566823134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C7B8D1-7DF4-9D4D-89D0-470538777CF3}" type="pres">
      <dgm:prSet presAssocID="{0FEDDF09-7C66-0947-B58F-FD5668231342}" presName="gear2srcNode" presStyleLbl="node1" presStyleIdx="1" presStyleCnt="3"/>
      <dgm:spPr/>
      <dgm:t>
        <a:bodyPr/>
        <a:lstStyle/>
        <a:p>
          <a:endParaRPr lang="en-US"/>
        </a:p>
      </dgm:t>
    </dgm:pt>
    <dgm:pt modelId="{73915EFF-E157-924F-A2F9-9B876D1DDC1D}" type="pres">
      <dgm:prSet presAssocID="{0FEDDF09-7C66-0947-B58F-FD5668231342}" presName="gear2dstNode" presStyleLbl="node1" presStyleIdx="1" presStyleCnt="3"/>
      <dgm:spPr/>
      <dgm:t>
        <a:bodyPr/>
        <a:lstStyle/>
        <a:p>
          <a:endParaRPr lang="en-US"/>
        </a:p>
      </dgm:t>
    </dgm:pt>
    <dgm:pt modelId="{9EA3D04B-F048-6D41-A8CD-CB142ACDCB5B}" type="pres">
      <dgm:prSet presAssocID="{70DD5032-8B5B-F546-86C3-56C8B558958E}" presName="gear3" presStyleLbl="node1" presStyleIdx="2" presStyleCnt="3"/>
      <dgm:spPr/>
      <dgm:t>
        <a:bodyPr/>
        <a:lstStyle/>
        <a:p>
          <a:endParaRPr lang="en-US"/>
        </a:p>
      </dgm:t>
    </dgm:pt>
    <dgm:pt modelId="{2F9A8C79-FAF8-1846-A84A-6171948791AD}" type="pres">
      <dgm:prSet presAssocID="{70DD5032-8B5B-F546-86C3-56C8B558958E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08A948-295A-FC45-AD6A-65DE704A5C43}" type="pres">
      <dgm:prSet presAssocID="{70DD5032-8B5B-F546-86C3-56C8B558958E}" presName="gear3srcNode" presStyleLbl="node1" presStyleIdx="2" presStyleCnt="3"/>
      <dgm:spPr/>
      <dgm:t>
        <a:bodyPr/>
        <a:lstStyle/>
        <a:p>
          <a:endParaRPr lang="en-US"/>
        </a:p>
      </dgm:t>
    </dgm:pt>
    <dgm:pt modelId="{1DA4C0A6-DADB-E242-9556-8C603AA1BE72}" type="pres">
      <dgm:prSet presAssocID="{70DD5032-8B5B-F546-86C3-56C8B558958E}" presName="gear3dstNode" presStyleLbl="node1" presStyleIdx="2" presStyleCnt="3"/>
      <dgm:spPr/>
      <dgm:t>
        <a:bodyPr/>
        <a:lstStyle/>
        <a:p>
          <a:endParaRPr lang="en-US"/>
        </a:p>
      </dgm:t>
    </dgm:pt>
    <dgm:pt modelId="{DA7203A1-9038-8B4E-9698-CB6D7ACAB4E4}" type="pres">
      <dgm:prSet presAssocID="{A71E484C-1A9E-D145-9788-8F713ECDFBEF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6123437D-9D2F-1E45-8CB6-40C324A460C2}" type="pres">
      <dgm:prSet presAssocID="{352BC124-232A-7C41-945D-E6002249F8B5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1D5BDA53-E3AE-A842-89C4-979131ACAE99}" type="pres">
      <dgm:prSet presAssocID="{8C738240-9C50-D144-A3AF-E6622384716B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C96A373-C2BB-D148-8625-55BC53B6A377}" type="presOf" srcId="{C132952F-0018-D14B-AA40-FFA37B59F08B}" destId="{3F5FE915-FC1E-9042-97C2-C9C59585C5CD}" srcOrd="0" destOrd="0" presId="urn:microsoft.com/office/officeart/2005/8/layout/gear1"/>
    <dgm:cxn modelId="{B939B71F-16CF-D345-A083-1466B7361E92}" type="presOf" srcId="{0FEDDF09-7C66-0947-B58F-FD5668231342}" destId="{3557B61C-6648-6846-84DD-048ACDAA7532}" srcOrd="0" destOrd="0" presId="urn:microsoft.com/office/officeart/2005/8/layout/gear1"/>
    <dgm:cxn modelId="{0F9C2F18-CF22-A44B-BFEB-17DD4DB327AA}" type="presOf" srcId="{E8A6D948-AAB6-C04F-B86A-FAE3E047BADC}" destId="{8B75E149-5560-C341-9C5F-FCAC2C6458D1}" srcOrd="1" destOrd="0" presId="urn:microsoft.com/office/officeart/2005/8/layout/gear1"/>
    <dgm:cxn modelId="{5A47695B-2B39-DB41-A703-60E53EE67F7C}" type="presOf" srcId="{E8A6D948-AAB6-C04F-B86A-FAE3E047BADC}" destId="{A98FDBCC-B8FE-5244-9D95-289185B3E709}" srcOrd="2" destOrd="0" presId="urn:microsoft.com/office/officeart/2005/8/layout/gear1"/>
    <dgm:cxn modelId="{70478E29-9D61-AB48-A40A-1A239E49BC0A}" type="presOf" srcId="{8C738240-9C50-D144-A3AF-E6622384716B}" destId="{1D5BDA53-E3AE-A842-89C4-979131ACAE99}" srcOrd="0" destOrd="0" presId="urn:microsoft.com/office/officeart/2005/8/layout/gear1"/>
    <dgm:cxn modelId="{9F2A941E-D984-984F-865B-54858F250C38}" type="presOf" srcId="{0FEDDF09-7C66-0947-B58F-FD5668231342}" destId="{47C7B8D1-7DF4-9D4D-89D0-470538777CF3}" srcOrd="1" destOrd="0" presId="urn:microsoft.com/office/officeart/2005/8/layout/gear1"/>
    <dgm:cxn modelId="{FC2FBBE7-A49C-BC44-8E29-6FFD1C4D4140}" type="presOf" srcId="{0FEDDF09-7C66-0947-B58F-FD5668231342}" destId="{73915EFF-E157-924F-A2F9-9B876D1DDC1D}" srcOrd="2" destOrd="0" presId="urn:microsoft.com/office/officeart/2005/8/layout/gear1"/>
    <dgm:cxn modelId="{B423C441-CB69-CA43-9CD5-E00D39840E89}" srcId="{C132952F-0018-D14B-AA40-FFA37B59F08B}" destId="{70DD5032-8B5B-F546-86C3-56C8B558958E}" srcOrd="2" destOrd="0" parTransId="{9AEDE7FF-AB32-5846-932F-B12E3D0048DF}" sibTransId="{8C738240-9C50-D144-A3AF-E6622384716B}"/>
    <dgm:cxn modelId="{7D88414F-6023-4148-9556-45FCAD785142}" srcId="{C132952F-0018-D14B-AA40-FFA37B59F08B}" destId="{E8A6D948-AAB6-C04F-B86A-FAE3E047BADC}" srcOrd="0" destOrd="0" parTransId="{A1515555-A8A6-5F44-8833-D94A2192FF52}" sibTransId="{A71E484C-1A9E-D145-9788-8F713ECDFBEF}"/>
    <dgm:cxn modelId="{08D0D15A-B4DB-A94A-A9C7-416E23330FF8}" type="presOf" srcId="{70DD5032-8B5B-F546-86C3-56C8B558958E}" destId="{2F9A8C79-FAF8-1846-A84A-6171948791AD}" srcOrd="1" destOrd="0" presId="urn:microsoft.com/office/officeart/2005/8/layout/gear1"/>
    <dgm:cxn modelId="{C63224DC-E916-6C44-8BBC-3B7D0C8CC168}" srcId="{C132952F-0018-D14B-AA40-FFA37B59F08B}" destId="{0FEDDF09-7C66-0947-B58F-FD5668231342}" srcOrd="1" destOrd="0" parTransId="{DF3AD1BD-7A37-804A-9119-1405BA0EF8E7}" sibTransId="{352BC124-232A-7C41-945D-E6002249F8B5}"/>
    <dgm:cxn modelId="{BE81203C-6E1F-2749-8738-5E1180346E39}" type="presOf" srcId="{70DD5032-8B5B-F546-86C3-56C8B558958E}" destId="{1DA4C0A6-DADB-E242-9556-8C603AA1BE72}" srcOrd="3" destOrd="0" presId="urn:microsoft.com/office/officeart/2005/8/layout/gear1"/>
    <dgm:cxn modelId="{2A912D83-2FE2-594D-81BB-8F5782B7A581}" type="presOf" srcId="{352BC124-232A-7C41-945D-E6002249F8B5}" destId="{6123437D-9D2F-1E45-8CB6-40C324A460C2}" srcOrd="0" destOrd="0" presId="urn:microsoft.com/office/officeart/2005/8/layout/gear1"/>
    <dgm:cxn modelId="{80F154D5-0D79-B44E-B4A0-1B6B7058B0BE}" type="presOf" srcId="{A71E484C-1A9E-D145-9788-8F713ECDFBEF}" destId="{DA7203A1-9038-8B4E-9698-CB6D7ACAB4E4}" srcOrd="0" destOrd="0" presId="urn:microsoft.com/office/officeart/2005/8/layout/gear1"/>
    <dgm:cxn modelId="{12C56C76-4454-CD4B-9DAF-C494B6E1EDDA}" type="presOf" srcId="{70DD5032-8B5B-F546-86C3-56C8B558958E}" destId="{9908A948-295A-FC45-AD6A-65DE704A5C43}" srcOrd="2" destOrd="0" presId="urn:microsoft.com/office/officeart/2005/8/layout/gear1"/>
    <dgm:cxn modelId="{B4CF537C-A2FC-DF41-8231-25AC710BA15F}" type="presOf" srcId="{70DD5032-8B5B-F546-86C3-56C8B558958E}" destId="{9EA3D04B-F048-6D41-A8CD-CB142ACDCB5B}" srcOrd="0" destOrd="0" presId="urn:microsoft.com/office/officeart/2005/8/layout/gear1"/>
    <dgm:cxn modelId="{740734BA-A807-DE46-B21F-85568A7DE78F}" type="presOf" srcId="{E8A6D948-AAB6-C04F-B86A-FAE3E047BADC}" destId="{3795BDCC-73C2-0D4C-ABDF-8622DFB1F02F}" srcOrd="0" destOrd="0" presId="urn:microsoft.com/office/officeart/2005/8/layout/gear1"/>
    <dgm:cxn modelId="{D408648C-EBE9-7C4D-A66D-6B8C20F589D5}" type="presParOf" srcId="{3F5FE915-FC1E-9042-97C2-C9C59585C5CD}" destId="{3795BDCC-73C2-0D4C-ABDF-8622DFB1F02F}" srcOrd="0" destOrd="0" presId="urn:microsoft.com/office/officeart/2005/8/layout/gear1"/>
    <dgm:cxn modelId="{1621725B-5FB2-764A-981E-17C41EFA7F1A}" type="presParOf" srcId="{3F5FE915-FC1E-9042-97C2-C9C59585C5CD}" destId="{8B75E149-5560-C341-9C5F-FCAC2C6458D1}" srcOrd="1" destOrd="0" presId="urn:microsoft.com/office/officeart/2005/8/layout/gear1"/>
    <dgm:cxn modelId="{C7318FF4-A934-514D-A1B8-6A83FFF4E41D}" type="presParOf" srcId="{3F5FE915-FC1E-9042-97C2-C9C59585C5CD}" destId="{A98FDBCC-B8FE-5244-9D95-289185B3E709}" srcOrd="2" destOrd="0" presId="urn:microsoft.com/office/officeart/2005/8/layout/gear1"/>
    <dgm:cxn modelId="{F952CBB5-F188-434B-9340-5D8D72768E01}" type="presParOf" srcId="{3F5FE915-FC1E-9042-97C2-C9C59585C5CD}" destId="{3557B61C-6648-6846-84DD-048ACDAA7532}" srcOrd="3" destOrd="0" presId="urn:microsoft.com/office/officeart/2005/8/layout/gear1"/>
    <dgm:cxn modelId="{5FD31474-BFA1-F24A-9236-ED5D9C97ED1E}" type="presParOf" srcId="{3F5FE915-FC1E-9042-97C2-C9C59585C5CD}" destId="{47C7B8D1-7DF4-9D4D-89D0-470538777CF3}" srcOrd="4" destOrd="0" presId="urn:microsoft.com/office/officeart/2005/8/layout/gear1"/>
    <dgm:cxn modelId="{BF3241D6-16B1-9B46-89A2-A70A4F009693}" type="presParOf" srcId="{3F5FE915-FC1E-9042-97C2-C9C59585C5CD}" destId="{73915EFF-E157-924F-A2F9-9B876D1DDC1D}" srcOrd="5" destOrd="0" presId="urn:microsoft.com/office/officeart/2005/8/layout/gear1"/>
    <dgm:cxn modelId="{6282EE1E-F7EA-AD43-9155-33B1D6700AB6}" type="presParOf" srcId="{3F5FE915-FC1E-9042-97C2-C9C59585C5CD}" destId="{9EA3D04B-F048-6D41-A8CD-CB142ACDCB5B}" srcOrd="6" destOrd="0" presId="urn:microsoft.com/office/officeart/2005/8/layout/gear1"/>
    <dgm:cxn modelId="{82820AB1-74C1-B64E-8E37-2EE8173C04A4}" type="presParOf" srcId="{3F5FE915-FC1E-9042-97C2-C9C59585C5CD}" destId="{2F9A8C79-FAF8-1846-A84A-6171948791AD}" srcOrd="7" destOrd="0" presId="urn:microsoft.com/office/officeart/2005/8/layout/gear1"/>
    <dgm:cxn modelId="{A521081D-31BD-C74C-80C1-B64C857807C3}" type="presParOf" srcId="{3F5FE915-FC1E-9042-97C2-C9C59585C5CD}" destId="{9908A948-295A-FC45-AD6A-65DE704A5C43}" srcOrd="8" destOrd="0" presId="urn:microsoft.com/office/officeart/2005/8/layout/gear1"/>
    <dgm:cxn modelId="{CFA0F157-C9B9-FF49-B5D9-216ECEE7C0E5}" type="presParOf" srcId="{3F5FE915-FC1E-9042-97C2-C9C59585C5CD}" destId="{1DA4C0A6-DADB-E242-9556-8C603AA1BE72}" srcOrd="9" destOrd="0" presId="urn:microsoft.com/office/officeart/2005/8/layout/gear1"/>
    <dgm:cxn modelId="{9186BFA7-4D6A-CE43-8295-DB2E819D6CB7}" type="presParOf" srcId="{3F5FE915-FC1E-9042-97C2-C9C59585C5CD}" destId="{DA7203A1-9038-8B4E-9698-CB6D7ACAB4E4}" srcOrd="10" destOrd="0" presId="urn:microsoft.com/office/officeart/2005/8/layout/gear1"/>
    <dgm:cxn modelId="{FF5A5197-B109-1E49-90DC-03037026CD33}" type="presParOf" srcId="{3F5FE915-FC1E-9042-97C2-C9C59585C5CD}" destId="{6123437D-9D2F-1E45-8CB6-40C324A460C2}" srcOrd="11" destOrd="0" presId="urn:microsoft.com/office/officeart/2005/8/layout/gear1"/>
    <dgm:cxn modelId="{43913676-1BEF-4445-9A09-A891BC84F671}" type="presParOf" srcId="{3F5FE915-FC1E-9042-97C2-C9C59585C5CD}" destId="{1D5BDA53-E3AE-A842-89C4-979131ACAE99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5BDCC-73C2-0D4C-ABDF-8622DFB1F02F}">
      <dsp:nvSpPr>
        <dsp:cNvPr id="0" name=""/>
        <dsp:cNvSpPr/>
      </dsp:nvSpPr>
      <dsp:spPr>
        <a:xfrm>
          <a:off x="3886192" y="1954530"/>
          <a:ext cx="2388870" cy="2388870"/>
        </a:xfrm>
        <a:prstGeom prst="gear9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000" b="1" kern="1200" dirty="0" smtClean="0">
              <a:solidFill>
                <a:srgbClr val="2A1C00"/>
              </a:solidFill>
            </a:rPr>
            <a:t>Team work </a:t>
          </a:r>
          <a:endParaRPr lang="en-GB" sz="4000" kern="1200" dirty="0">
            <a:solidFill>
              <a:srgbClr val="2A1C00"/>
            </a:solidFill>
          </a:endParaRPr>
        </a:p>
      </dsp:txBody>
      <dsp:txXfrm>
        <a:off x="4366461" y="2514111"/>
        <a:ext cx="1428332" cy="1227929"/>
      </dsp:txXfrm>
    </dsp:sp>
    <dsp:sp modelId="{3557B61C-6648-6846-84DD-048ACDAA7532}">
      <dsp:nvSpPr>
        <dsp:cNvPr id="0" name=""/>
        <dsp:cNvSpPr/>
      </dsp:nvSpPr>
      <dsp:spPr>
        <a:xfrm>
          <a:off x="2431542" y="1389888"/>
          <a:ext cx="1737360" cy="1737360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>
              <a:solidFill>
                <a:srgbClr val="2A1C00"/>
              </a:solidFill>
            </a:rPr>
            <a:t>Communication</a:t>
          </a:r>
          <a:endParaRPr lang="en-US" sz="900" kern="1200" dirty="0">
            <a:solidFill>
              <a:srgbClr val="2A1C00"/>
            </a:solidFill>
          </a:endParaRPr>
        </a:p>
      </dsp:txBody>
      <dsp:txXfrm>
        <a:off x="2868928" y="1829917"/>
        <a:ext cx="862588" cy="857302"/>
      </dsp:txXfrm>
    </dsp:sp>
    <dsp:sp modelId="{9EA3D04B-F048-6D41-A8CD-CB142ACDCB5B}">
      <dsp:nvSpPr>
        <dsp:cNvPr id="0" name=""/>
        <dsp:cNvSpPr/>
      </dsp:nvSpPr>
      <dsp:spPr>
        <a:xfrm rot="20700000">
          <a:off x="3404640" y="191286"/>
          <a:ext cx="1702258" cy="1702258"/>
        </a:xfrm>
        <a:prstGeom prst="gear6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rgbClr val="2A1C00"/>
              </a:solidFill>
            </a:rPr>
            <a:t>Esteem Self-esteem</a:t>
          </a:r>
          <a:endParaRPr lang="en-US" sz="2000" kern="1200" dirty="0">
            <a:solidFill>
              <a:srgbClr val="2A1C00"/>
            </a:solidFill>
          </a:endParaRPr>
        </a:p>
      </dsp:txBody>
      <dsp:txXfrm rot="-20700000">
        <a:off x="3777996" y="564642"/>
        <a:ext cx="955548" cy="955548"/>
      </dsp:txXfrm>
    </dsp:sp>
    <dsp:sp modelId="{DA7203A1-9038-8B4E-9698-CB6D7ACAB4E4}">
      <dsp:nvSpPr>
        <dsp:cNvPr id="0" name=""/>
        <dsp:cNvSpPr/>
      </dsp:nvSpPr>
      <dsp:spPr>
        <a:xfrm>
          <a:off x="3639379" y="1593122"/>
          <a:ext cx="3057753" cy="3057753"/>
        </a:xfrm>
        <a:prstGeom prst="circularArrow">
          <a:avLst>
            <a:gd name="adj1" fmla="val 4688"/>
            <a:gd name="adj2" fmla="val 299029"/>
            <a:gd name="adj3" fmla="val 2519661"/>
            <a:gd name="adj4" fmla="val 15853768"/>
            <a:gd name="adj5" fmla="val 5469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23437D-9D2F-1E45-8CB6-40C324A460C2}">
      <dsp:nvSpPr>
        <dsp:cNvPr id="0" name=""/>
        <dsp:cNvSpPr/>
      </dsp:nvSpPr>
      <dsp:spPr>
        <a:xfrm>
          <a:off x="2123858" y="1004836"/>
          <a:ext cx="2221649" cy="222164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5BDA53-E3AE-A842-89C4-979131ACAE99}">
      <dsp:nvSpPr>
        <dsp:cNvPr id="0" name=""/>
        <dsp:cNvSpPr/>
      </dsp:nvSpPr>
      <dsp:spPr>
        <a:xfrm>
          <a:off x="3010891" y="-182211"/>
          <a:ext cx="2395385" cy="239538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53864-67C5-3242-9A8E-685829E4C24B}" type="datetimeFigureOut">
              <a:rPr lang="en-US" smtClean="0"/>
              <a:t>18/12/19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F39F2-CEBC-7347-8534-4226028013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558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53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8342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790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99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41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39F2-CEBC-7347-8534-42260280130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703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B298B-C6AB-7347-A46D-ABD0FAA9DF9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10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B298B-C6AB-7347-A46D-ABD0FAA9DF9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1238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B298B-C6AB-7347-A46D-ABD0FAA9DF9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093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762000"/>
            <a:ext cx="7086600" cy="12954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43000" y="2209800"/>
            <a:ext cx="6629400" cy="1371600"/>
          </a:xfrm>
        </p:spPr>
        <p:txBody>
          <a:bodyPr/>
          <a:lstStyle>
            <a:lvl1pPr marL="0" indent="0">
              <a:buFontTx/>
              <a:buNone/>
              <a:defRPr sz="3600">
                <a:latin typeface="Arial Black" charset="0"/>
              </a:defRPr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4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048000" y="6248400"/>
            <a:ext cx="30480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324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EC343AB-0B21-7142-9F1A-651F0E0FB9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681851-932D-1345-8BD6-68E527EE62B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944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74E0F-55A3-A347-944A-403099060DA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949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752600"/>
            <a:ext cx="39624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52600"/>
            <a:ext cx="39624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34E26F-05D5-6449-84C1-6217A3607C2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663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27664B-B56C-7544-9CF7-BE5EFADCD73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19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864464-8E7F-7A40-A906-2942AD8B4FE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83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05F183-27F2-804A-9EC7-8830C5ADB46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57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DAAF51-A444-364C-AE8E-37693390F33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81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B8CC27-D1A3-AB4D-93BA-F913C2CA8FA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965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9D5650-4245-4B4F-B1F2-098E59C3278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191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419100"/>
            <a:ext cx="2057400" cy="56769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419100"/>
            <a:ext cx="6019800" cy="56769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A4D49A-297B-B646-84DF-A5872A974D5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958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419100"/>
            <a:ext cx="4114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752600"/>
            <a:ext cx="80772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33400" y="6400800"/>
            <a:ext cx="1905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667000" y="6400800"/>
            <a:ext cx="37338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400800"/>
            <a:ext cx="1905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B6AF6580-0E73-BE44-943B-8FEC82CE61A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 Black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microsoft.com/office/2007/relationships/hdphoto" Target="../media/hdphoto1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microsoft.com/office/2007/relationships/hdphoto" Target="../media/hdphoto2.wdp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png"/><Relationship Id="rId7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diagramData" Target="../diagrams/data1.xml"/><Relationship Id="rId5" Type="http://schemas.openxmlformats.org/officeDocument/2006/relationships/diagramLayout" Target="../diagrams/layout1.xml"/><Relationship Id="rId6" Type="http://schemas.openxmlformats.org/officeDocument/2006/relationships/diagramQuickStyle" Target="../diagrams/quickStyle1.xml"/><Relationship Id="rId7" Type="http://schemas.openxmlformats.org/officeDocument/2006/relationships/diagramColors" Target="../diagrams/colors1.xml"/><Relationship Id="rId8" Type="http://schemas.microsoft.com/office/2007/relationships/diagramDrawing" Target="../diagrams/drawing1.xml"/><Relationship Id="rId9" Type="http://schemas.openxmlformats.org/officeDocument/2006/relationships/image" Target="../media/image25.png"/><Relationship Id="rId1" Type="http://schemas.microsoft.com/office/2007/relationships/media" Target="../media/media1.mp3"/><Relationship Id="rId2" Type="http://schemas.openxmlformats.org/officeDocument/2006/relationships/audio" Target="../media/media1.mp3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Relationship Id="rId3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usingcare.org/housing-care/facility-info-153600-lansdowne-care-home-cricklewood-england.aspx" TargetMode="External"/><Relationship Id="rId4" Type="http://schemas.openxmlformats.org/officeDocument/2006/relationships/hyperlink" Target="https://digital.nhs.uk/data-and-information/nhs-digital-data-and-information-strategy" TargetMode="External"/><Relationship Id="rId5" Type="http://schemas.openxmlformats.org/officeDocument/2006/relationships/hyperlink" Target="https://www.longtermplan.nhs.uk/online-version/" TargetMode="External"/><Relationship Id="rId6" Type="http://schemas.openxmlformats.org/officeDocument/2006/relationships/hyperlink" Target="https://www.theaccessgroup.com/blog/common-barriers-uptake-technology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informationweek.com/strategic-cio/digital-business/what-digital-transformation-is-(and-isnt)/d/d-id/1336485?_mc=rss_x_iwr_edt_aud_iw_x_x-rss-simple&amp;page_number=10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24870"/>
            <a:ext cx="7086600" cy="1569660"/>
          </a:xfrm>
        </p:spPr>
        <p:txBody>
          <a:bodyPr/>
          <a:lstStyle/>
          <a:p>
            <a:r>
              <a:rPr lang="en-US" dirty="0" smtClean="0"/>
              <a:t>Modern technology use at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Landsdowne</a:t>
            </a:r>
            <a:r>
              <a:rPr lang="en-US" dirty="0" smtClean="0"/>
              <a:t> Care Home</a:t>
            </a:r>
          </a:p>
          <a:p>
            <a:endParaRPr lang="en-US" dirty="0"/>
          </a:p>
        </p:txBody>
      </p:sp>
      <p:sp>
        <p:nvSpPr>
          <p:cNvPr id="5" name="Action Button: Forward or Next 4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89194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81000"/>
            <a:ext cx="4114800" cy="1815882"/>
          </a:xfrm>
        </p:spPr>
        <p:txBody>
          <a:bodyPr/>
          <a:lstStyle/>
          <a:p>
            <a:r>
              <a:rPr lang="en-US" sz="2400" dirty="0"/>
              <a:t>Modern technology use </a:t>
            </a:r>
            <a:r>
              <a:rPr lang="en-US" sz="2400" dirty="0" smtClean="0"/>
              <a:t>at </a:t>
            </a:r>
            <a:r>
              <a:rPr lang="en-US" sz="2400" dirty="0" err="1"/>
              <a:t>Landsdowne</a:t>
            </a:r>
            <a:r>
              <a:rPr lang="en-US" sz="2400" dirty="0"/>
              <a:t> Care Home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1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en-US" sz="1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en-US" sz="1800" b="1" dirty="0">
              <a:solidFill>
                <a:srgbClr val="000099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Module Title: Digital Skills and Research Methods.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Assignment Title: </a:t>
            </a:r>
            <a:r>
              <a:rPr lang="en-US" sz="2400" b="1" dirty="0">
                <a:solidFill>
                  <a:schemeClr val="accent3">
                    <a:lumMod val="10000"/>
                  </a:schemeClr>
                </a:solidFill>
              </a:rPr>
              <a:t>Digital Skills and Research Methods </a:t>
            </a:r>
            <a:endParaRPr lang="en-US" sz="2400" b="1" dirty="0" smtClean="0">
              <a:solidFill>
                <a:schemeClr val="accent3">
                  <a:lumMod val="10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Team Leader: Asya G. </a:t>
            </a:r>
            <a:r>
              <a:rPr lang="en-US" sz="2400" b="1" dirty="0" err="1" smtClean="0">
                <a:solidFill>
                  <a:schemeClr val="accent3">
                    <a:lumMod val="10000"/>
                  </a:schemeClr>
                </a:solidFill>
              </a:rPr>
              <a:t>Rancheva</a:t>
            </a: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 1905363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Module </a:t>
            </a:r>
            <a:r>
              <a:rPr lang="en-US" sz="2400" b="1" dirty="0">
                <a:solidFill>
                  <a:schemeClr val="accent3">
                    <a:lumMod val="10000"/>
                  </a:schemeClr>
                </a:solidFill>
              </a:rPr>
              <a:t>Lecturer’s </a:t>
            </a: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Name: </a:t>
            </a:r>
            <a:r>
              <a:rPr lang="en-US" sz="2400" b="1" dirty="0" err="1" smtClean="0">
                <a:solidFill>
                  <a:schemeClr val="accent3">
                    <a:lumMod val="10000"/>
                  </a:schemeClr>
                </a:solidFill>
              </a:rPr>
              <a:t>Amitave</a:t>
            </a:r>
            <a:r>
              <a:rPr lang="en-US" sz="2400" b="1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en-US" sz="2400" b="1" dirty="0" err="1" smtClean="0">
                <a:solidFill>
                  <a:schemeClr val="accent3">
                    <a:lumMod val="10000"/>
                  </a:schemeClr>
                </a:solidFill>
              </a:rPr>
              <a:t>Banik</a:t>
            </a:r>
            <a:endParaRPr lang="en-US" sz="2400" dirty="0">
              <a:solidFill>
                <a:schemeClr val="accent3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en-US" sz="1800" dirty="0" smtClean="0">
              <a:effectLst/>
            </a:endParaRPr>
          </a:p>
        </p:txBody>
      </p:sp>
      <p:pic>
        <p:nvPicPr>
          <p:cNvPr id="4" name="Picture 3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4800600"/>
            <a:ext cx="1391564" cy="1391564"/>
          </a:xfrm>
          <a:prstGeom prst="rect">
            <a:avLst/>
          </a:prstGeom>
        </p:spPr>
      </p:pic>
      <p:sp>
        <p:nvSpPr>
          <p:cNvPr id="5" name="Action Button: Forward or Next 4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Action Button: Back or Previous 5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438862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1"/>
            <a:ext cx="4114800" cy="1077218"/>
          </a:xfrm>
        </p:spPr>
        <p:txBody>
          <a:bodyPr/>
          <a:lstStyle/>
          <a:p>
            <a:r>
              <a:rPr lang="en-US" dirty="0" smtClean="0"/>
              <a:t>Student’s information: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1800" b="1" dirty="0">
                <a:solidFill>
                  <a:srgbClr val="2A1C00"/>
                </a:solidFill>
              </a:rPr>
              <a:t>Adriana </a:t>
            </a:r>
            <a:r>
              <a:rPr lang="en-US" sz="1800" b="1" dirty="0" err="1">
                <a:solidFill>
                  <a:srgbClr val="2A1C00"/>
                </a:solidFill>
              </a:rPr>
              <a:t>Ivanova</a:t>
            </a:r>
            <a:r>
              <a:rPr lang="en-US" sz="1800" b="1" dirty="0">
                <a:solidFill>
                  <a:srgbClr val="2A1C00"/>
                </a:solidFill>
              </a:rPr>
              <a:t> </a:t>
            </a:r>
            <a:r>
              <a:rPr lang="en-US" sz="1800" dirty="0" smtClean="0">
                <a:solidFill>
                  <a:srgbClr val="2A1C00"/>
                </a:solidFill>
              </a:rPr>
              <a:t>-</a:t>
            </a:r>
            <a:r>
              <a:rPr lang="en-US" sz="1800" b="1" dirty="0" smtClean="0">
                <a:solidFill>
                  <a:srgbClr val="2A1C00"/>
                </a:solidFill>
              </a:rPr>
              <a:t>1909640</a:t>
            </a:r>
            <a:r>
              <a:rPr lang="en-US" sz="1800" dirty="0" smtClean="0">
                <a:solidFill>
                  <a:srgbClr val="2A1C00"/>
                </a:solidFill>
              </a:rPr>
              <a:t> </a:t>
            </a:r>
            <a:r>
              <a:rPr lang="en-US" sz="1800" b="1" dirty="0" smtClean="0">
                <a:solidFill>
                  <a:srgbClr val="2A1C00"/>
                </a:solidFill>
              </a:rPr>
              <a:t>Background </a:t>
            </a:r>
            <a:r>
              <a:rPr lang="en-US" sz="1800" b="1" dirty="0">
                <a:solidFill>
                  <a:srgbClr val="2A1C00"/>
                </a:solidFill>
              </a:rPr>
              <a:t>of the </a:t>
            </a:r>
            <a:r>
              <a:rPr lang="en-US" sz="1800" b="1" dirty="0" err="1" smtClean="0">
                <a:solidFill>
                  <a:srgbClr val="2A1C00"/>
                </a:solidFill>
              </a:rPr>
              <a:t>Organisation</a:t>
            </a:r>
            <a:r>
              <a:rPr lang="en-US" sz="1800" b="1" dirty="0">
                <a:solidFill>
                  <a:srgbClr val="2A1C00"/>
                </a:solidFill>
              </a:rPr>
              <a:t>.</a:t>
            </a:r>
            <a:endParaRPr lang="en-US" sz="1800" dirty="0">
              <a:solidFill>
                <a:srgbClr val="2A1C00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1800" b="1" dirty="0" err="1">
                <a:solidFill>
                  <a:srgbClr val="2A1C00"/>
                </a:solidFill>
              </a:rPr>
              <a:t>Violeta</a:t>
            </a:r>
            <a:r>
              <a:rPr lang="en-US" sz="1800" b="1" dirty="0">
                <a:solidFill>
                  <a:srgbClr val="2A1C00"/>
                </a:solidFill>
              </a:rPr>
              <a:t> </a:t>
            </a:r>
            <a:r>
              <a:rPr lang="en-US" sz="1800" b="1" dirty="0" err="1">
                <a:solidFill>
                  <a:srgbClr val="2A1C00"/>
                </a:solidFill>
              </a:rPr>
              <a:t>Gencheva</a:t>
            </a:r>
            <a:r>
              <a:rPr lang="en-US" sz="1800" b="1" dirty="0">
                <a:solidFill>
                  <a:srgbClr val="2A1C00"/>
                </a:solidFill>
              </a:rPr>
              <a:t> </a:t>
            </a:r>
            <a:r>
              <a:rPr lang="en-US" sz="1800" dirty="0" smtClean="0">
                <a:solidFill>
                  <a:srgbClr val="2A1C00"/>
                </a:solidFill>
              </a:rPr>
              <a:t>– </a:t>
            </a:r>
            <a:r>
              <a:rPr lang="en-US" sz="1800" b="1" dirty="0" smtClean="0">
                <a:solidFill>
                  <a:srgbClr val="2A1C00"/>
                </a:solidFill>
              </a:rPr>
              <a:t>1909638</a:t>
            </a:r>
            <a:r>
              <a:rPr lang="en-US" sz="1800" dirty="0" smtClean="0">
                <a:solidFill>
                  <a:srgbClr val="2A1C00"/>
                </a:solidFill>
              </a:rPr>
              <a:t> </a:t>
            </a:r>
            <a:r>
              <a:rPr lang="en-US" sz="1800" b="1" dirty="0" smtClean="0">
                <a:solidFill>
                  <a:srgbClr val="2A1C00"/>
                </a:solidFill>
              </a:rPr>
              <a:t>The </a:t>
            </a:r>
            <a:r>
              <a:rPr lang="en-US" sz="1800" b="1" dirty="0">
                <a:solidFill>
                  <a:srgbClr val="2A1C00"/>
                </a:solidFill>
              </a:rPr>
              <a:t>challenge(s) before the introduction of modern technology. </a:t>
            </a:r>
            <a:endParaRPr lang="en-US" sz="1800" b="1" dirty="0" smtClean="0">
              <a:solidFill>
                <a:srgbClr val="2A1C00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1800" b="1" dirty="0" smtClean="0">
                <a:solidFill>
                  <a:srgbClr val="2A1C00"/>
                </a:solidFill>
              </a:rPr>
              <a:t>Asya G. </a:t>
            </a:r>
            <a:r>
              <a:rPr lang="en-US" sz="1800" b="1" dirty="0" err="1" smtClean="0">
                <a:solidFill>
                  <a:srgbClr val="2A1C00"/>
                </a:solidFill>
              </a:rPr>
              <a:t>Rancheva</a:t>
            </a:r>
            <a:r>
              <a:rPr lang="en-US" sz="1800" b="1" dirty="0" smtClean="0">
                <a:solidFill>
                  <a:srgbClr val="2A1C00"/>
                </a:solidFill>
              </a:rPr>
              <a:t> </a:t>
            </a:r>
            <a:r>
              <a:rPr lang="en-US" sz="1800" dirty="0" smtClean="0">
                <a:solidFill>
                  <a:srgbClr val="2A1C00"/>
                </a:solidFill>
              </a:rPr>
              <a:t>-</a:t>
            </a:r>
            <a:r>
              <a:rPr lang="en-US" sz="1800" b="1" dirty="0">
                <a:solidFill>
                  <a:srgbClr val="2A1C00"/>
                </a:solidFill>
              </a:rPr>
              <a:t>1905363</a:t>
            </a:r>
            <a:r>
              <a:rPr lang="en-US" sz="1800" dirty="0" smtClean="0">
                <a:solidFill>
                  <a:srgbClr val="2A1C00"/>
                </a:solidFill>
              </a:rPr>
              <a:t> </a:t>
            </a:r>
            <a:r>
              <a:rPr lang="en-US" sz="1800" b="1" dirty="0" smtClean="0">
                <a:solidFill>
                  <a:srgbClr val="2A1C00"/>
                </a:solidFill>
              </a:rPr>
              <a:t>Insights to the modern technology introduced. </a:t>
            </a:r>
          </a:p>
          <a:p>
            <a:pPr>
              <a:lnSpc>
                <a:spcPct val="150000"/>
              </a:lnSpc>
              <a:buFont typeface="Wingdings" charset="2"/>
              <a:buChar char="ü"/>
            </a:pPr>
            <a:r>
              <a:rPr lang="en-US" sz="1800" b="1" dirty="0" err="1" smtClean="0">
                <a:solidFill>
                  <a:srgbClr val="2A1C00"/>
                </a:solidFill>
              </a:rPr>
              <a:t>Malinka</a:t>
            </a:r>
            <a:r>
              <a:rPr lang="en-US" sz="1800" b="1" dirty="0" smtClean="0">
                <a:solidFill>
                  <a:srgbClr val="2A1C00"/>
                </a:solidFill>
              </a:rPr>
              <a:t> </a:t>
            </a:r>
            <a:r>
              <a:rPr lang="en-US" sz="1800" b="1" dirty="0" err="1">
                <a:solidFill>
                  <a:srgbClr val="2A1C00"/>
                </a:solidFill>
              </a:rPr>
              <a:t>Pavlova</a:t>
            </a:r>
            <a:r>
              <a:rPr lang="en-US" sz="1800" b="1" dirty="0">
                <a:solidFill>
                  <a:srgbClr val="2A1C00"/>
                </a:solidFill>
              </a:rPr>
              <a:t> </a:t>
            </a:r>
            <a:r>
              <a:rPr lang="en-US" sz="1800" dirty="0" smtClean="0">
                <a:solidFill>
                  <a:srgbClr val="2A1C00"/>
                </a:solidFill>
              </a:rPr>
              <a:t>– </a:t>
            </a:r>
            <a:r>
              <a:rPr lang="en-US" sz="1800" b="1" dirty="0" smtClean="0">
                <a:solidFill>
                  <a:srgbClr val="2A1C00"/>
                </a:solidFill>
              </a:rPr>
              <a:t>1906953</a:t>
            </a:r>
            <a:r>
              <a:rPr lang="en-US" sz="1800" dirty="0" smtClean="0">
                <a:solidFill>
                  <a:srgbClr val="2A1C00"/>
                </a:solidFill>
              </a:rPr>
              <a:t> </a:t>
            </a:r>
            <a:r>
              <a:rPr lang="en-US" sz="1800" b="1" dirty="0" smtClean="0">
                <a:solidFill>
                  <a:srgbClr val="2A1C00"/>
                </a:solidFill>
              </a:rPr>
              <a:t>The </a:t>
            </a:r>
            <a:r>
              <a:rPr lang="en-US" sz="1800" b="1" dirty="0">
                <a:solidFill>
                  <a:srgbClr val="2A1C00"/>
                </a:solidFill>
              </a:rPr>
              <a:t>impact of the technology introduced;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b="1" dirty="0">
                <a:solidFill>
                  <a:srgbClr val="2A1C00"/>
                </a:solidFill>
              </a:rPr>
              <a:t>Lessons that can be drawn from the case </a:t>
            </a:r>
            <a:r>
              <a:rPr lang="en-US" sz="1800" b="1" dirty="0" smtClean="0">
                <a:solidFill>
                  <a:srgbClr val="2A1C00"/>
                </a:solidFill>
              </a:rPr>
              <a:t>study.</a:t>
            </a:r>
            <a:endParaRPr lang="en-US" sz="1800" dirty="0" smtClean="0">
              <a:solidFill>
                <a:srgbClr val="2A1C00"/>
              </a:solidFill>
            </a:endParaRPr>
          </a:p>
          <a:p>
            <a:endParaRPr lang="en-US" dirty="0"/>
          </a:p>
        </p:txBody>
      </p:sp>
      <p:sp>
        <p:nvSpPr>
          <p:cNvPr id="4" name="Action Button: Back or Previous 3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Action Button: Forward or Next 4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612529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60112"/>
            <a:ext cx="4114800" cy="584776"/>
          </a:xfrm>
        </p:spPr>
        <p:txBody>
          <a:bodyPr/>
          <a:lstStyle/>
          <a:p>
            <a:pPr marL="0" indent="0"/>
            <a:r>
              <a:rPr lang="en-US" dirty="0"/>
              <a:t>Table of </a:t>
            </a:r>
            <a:r>
              <a:rPr lang="en-US" dirty="0" smtClean="0"/>
              <a:t>content: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1.Information………………………………………………………………………………2/3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2.Background </a:t>
            </a:r>
            <a:r>
              <a:rPr lang="en-US" sz="1600" b="1" dirty="0">
                <a:solidFill>
                  <a:srgbClr val="2A1C00"/>
                </a:solidFill>
              </a:rPr>
              <a:t>of the </a:t>
            </a:r>
            <a:r>
              <a:rPr lang="en-US" sz="1600" b="1" dirty="0" err="1">
                <a:solidFill>
                  <a:srgbClr val="2A1C00"/>
                </a:solidFill>
              </a:rPr>
              <a:t>O</a:t>
            </a:r>
            <a:r>
              <a:rPr lang="en-US" sz="1600" b="1" dirty="0" err="1" smtClean="0">
                <a:solidFill>
                  <a:srgbClr val="2A1C00"/>
                </a:solidFill>
              </a:rPr>
              <a:t>rganisation</a:t>
            </a:r>
            <a:r>
              <a:rPr lang="en-US" sz="1600" b="1" dirty="0" smtClean="0">
                <a:solidFill>
                  <a:srgbClr val="2A1C00"/>
                </a:solidFill>
              </a:rPr>
              <a:t>……………………………………………………5/6/7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3.The </a:t>
            </a:r>
            <a:r>
              <a:rPr lang="en-US" sz="1600" b="1" dirty="0">
                <a:solidFill>
                  <a:srgbClr val="2A1C00"/>
                </a:solidFill>
              </a:rPr>
              <a:t>challenge(s) before the introduction of modern </a:t>
            </a:r>
            <a:r>
              <a:rPr lang="en-US" sz="1600" b="1" dirty="0" smtClean="0">
                <a:solidFill>
                  <a:srgbClr val="2A1C00"/>
                </a:solidFill>
              </a:rPr>
              <a:t>technology……………..8/9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4.Insights </a:t>
            </a:r>
            <a:r>
              <a:rPr lang="en-US" sz="1600" b="1" dirty="0">
                <a:solidFill>
                  <a:srgbClr val="2A1C00"/>
                </a:solidFill>
              </a:rPr>
              <a:t>to the modern technology </a:t>
            </a:r>
            <a:r>
              <a:rPr lang="en-US" sz="1600" b="1" dirty="0" smtClean="0">
                <a:solidFill>
                  <a:srgbClr val="2A1C00"/>
                </a:solidFill>
              </a:rPr>
              <a:t>introduced………………………………10/11/12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5.The </a:t>
            </a:r>
            <a:r>
              <a:rPr lang="en-US" sz="1600" b="1" dirty="0">
                <a:solidFill>
                  <a:srgbClr val="2A1C00"/>
                </a:solidFill>
              </a:rPr>
              <a:t>impact of the technology </a:t>
            </a:r>
            <a:r>
              <a:rPr lang="en-US" sz="1600" b="1" dirty="0" smtClean="0">
                <a:solidFill>
                  <a:srgbClr val="2A1C00"/>
                </a:solidFill>
              </a:rPr>
              <a:t>introduced……………………………………..13/14/15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6.Lessons </a:t>
            </a:r>
            <a:r>
              <a:rPr lang="en-US" sz="1600" b="1" dirty="0">
                <a:solidFill>
                  <a:srgbClr val="2A1C00"/>
                </a:solidFill>
              </a:rPr>
              <a:t>that can be drawn from the case </a:t>
            </a:r>
            <a:r>
              <a:rPr lang="en-US" sz="1600" b="1" dirty="0" smtClean="0">
                <a:solidFill>
                  <a:srgbClr val="2A1C00"/>
                </a:solidFill>
              </a:rPr>
              <a:t>study………………………………16/17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7.Conclusion…………………………………………………………………………..... 18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8.Questions and Answers…………………………………………………………….. 19</a:t>
            </a:r>
            <a:endParaRPr lang="en-US" sz="1600" b="1" dirty="0">
              <a:solidFill>
                <a:srgbClr val="2A1C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 smtClean="0">
                <a:solidFill>
                  <a:srgbClr val="2A1C00"/>
                </a:solidFill>
              </a:rPr>
              <a:t>9.Referencing list……………………………………………………………………….20/21</a:t>
            </a:r>
            <a:endParaRPr lang="en-US" sz="2000" dirty="0"/>
          </a:p>
        </p:txBody>
      </p:sp>
      <p:sp>
        <p:nvSpPr>
          <p:cNvPr id="4" name="Action Button: Forward or Next 3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Action Button: Back or Previous 4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494868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1"/>
            <a:ext cx="4114800" cy="1077218"/>
          </a:xfrm>
        </p:spPr>
        <p:txBody>
          <a:bodyPr/>
          <a:lstStyle/>
          <a:p>
            <a:r>
              <a:rPr lang="en-US" b="1" dirty="0"/>
              <a:t>Background of the </a:t>
            </a:r>
            <a:r>
              <a:rPr lang="en-US" b="1" dirty="0" err="1"/>
              <a:t>Organisation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History </a:t>
            </a:r>
            <a:r>
              <a:rPr lang="en-US" sz="2800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of the </a:t>
            </a:r>
            <a:r>
              <a:rPr lang="en-US" sz="2800" b="1" dirty="0" err="1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Organisation</a:t>
            </a:r>
            <a:r>
              <a:rPr lang="en-US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Lansdowne </a:t>
            </a:r>
            <a:r>
              <a:rPr lang="en-US" sz="2400" dirty="0">
                <a:solidFill>
                  <a:srgbClr val="2A1C00"/>
                </a:solidFill>
              </a:rPr>
              <a:t>Care Home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Location </a:t>
            </a:r>
            <a:r>
              <a:rPr lang="en-US" sz="2400" dirty="0">
                <a:solidFill>
                  <a:srgbClr val="2A1C00"/>
                </a:solidFill>
              </a:rPr>
              <a:t>– North West </a:t>
            </a:r>
            <a:r>
              <a:rPr lang="en-US" sz="2400" dirty="0" smtClean="0">
                <a:solidFill>
                  <a:srgbClr val="2A1C00"/>
                </a:solidFill>
              </a:rPr>
              <a:t>London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Main facts  </a:t>
            </a:r>
          </a:p>
          <a:p>
            <a:endParaRPr lang="en-US" sz="20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Current </a:t>
            </a:r>
            <a:r>
              <a:rPr lang="en-US" sz="2800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Status and Services </a:t>
            </a:r>
            <a:endParaRPr lang="en-US" sz="2800" b="1" dirty="0" smtClean="0">
              <a:solidFill>
                <a:srgbClr val="2A1C00"/>
              </a:solidFill>
              <a:latin typeface="+mn-lt"/>
              <a:ea typeface="+mn-ea"/>
              <a:cs typeface="+mn-cs"/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Privately </a:t>
            </a:r>
            <a:r>
              <a:rPr lang="en-US" sz="2400" dirty="0">
                <a:solidFill>
                  <a:srgbClr val="2A1C00"/>
                </a:solidFill>
              </a:rPr>
              <a:t>owned </a:t>
            </a:r>
            <a:endParaRPr lang="en-US" sz="2400" dirty="0" smtClean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Specialist </a:t>
            </a:r>
            <a:r>
              <a:rPr lang="en-US" sz="2400" dirty="0">
                <a:solidFill>
                  <a:srgbClr val="2A1C00"/>
                </a:solidFill>
              </a:rPr>
              <a:t>Care category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 </a:t>
            </a:r>
            <a:r>
              <a:rPr lang="en-US" sz="2400" dirty="0">
                <a:solidFill>
                  <a:srgbClr val="2A1C00"/>
                </a:solidFill>
              </a:rPr>
              <a:t>Areas of Care Services </a:t>
            </a:r>
          </a:p>
        </p:txBody>
      </p:sp>
      <p:pic>
        <p:nvPicPr>
          <p:cNvPr id="4" name="Picture 3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2133600"/>
            <a:ext cx="2082800" cy="1790175"/>
          </a:xfrm>
          <a:prstGeom prst="rect">
            <a:avLst/>
          </a:prstGeom>
        </p:spPr>
      </p:pic>
      <p:pic>
        <p:nvPicPr>
          <p:cNvPr id="5" name="Picture 4" descr="images-1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4648200"/>
            <a:ext cx="2288919" cy="1524000"/>
          </a:xfrm>
          <a:prstGeom prst="rect">
            <a:avLst/>
          </a:prstGeom>
        </p:spPr>
      </p:pic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239284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2"/>
            <a:ext cx="4114800" cy="1077218"/>
          </a:xfrm>
        </p:spPr>
        <p:txBody>
          <a:bodyPr/>
          <a:lstStyle/>
          <a:p>
            <a:r>
              <a:rPr lang="en-US" b="1" dirty="0"/>
              <a:t>Background of the </a:t>
            </a:r>
            <a:r>
              <a:rPr lang="en-US" b="1" dirty="0" err="1"/>
              <a:t>Organisation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Aims </a:t>
            </a:r>
            <a:r>
              <a:rPr lang="en-US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of the </a:t>
            </a:r>
            <a:r>
              <a:rPr lang="en-US" b="1" dirty="0" err="1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Organisation</a:t>
            </a:r>
            <a:r>
              <a:rPr lang="en-US" b="1" dirty="0">
                <a:solidFill>
                  <a:srgbClr val="2A1C00"/>
                </a:solidFill>
              </a:rPr>
              <a:t>:</a:t>
            </a:r>
            <a:endParaRPr lang="en-US" b="1" dirty="0">
              <a:solidFill>
                <a:srgbClr val="2A1C00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150000"/>
              </a:lnSpc>
            </a:pPr>
            <a:r>
              <a:rPr lang="en-US" sz="2000" dirty="0" smtClean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dirty="0">
                <a:solidFill>
                  <a:srgbClr val="2A1C00"/>
                </a:solidFill>
              </a:rPr>
              <a:t>Providing Good quality care 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rgbClr val="2A1C00"/>
                </a:solidFill>
              </a:rPr>
              <a:t> </a:t>
            </a:r>
            <a:r>
              <a:rPr lang="en-US" sz="2400" dirty="0">
                <a:solidFill>
                  <a:srgbClr val="2A1C00"/>
                </a:solidFill>
              </a:rPr>
              <a:t>Home to Home Promise 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rgbClr val="2A1C00"/>
                </a:solidFill>
              </a:rPr>
              <a:t> </a:t>
            </a:r>
            <a:r>
              <a:rPr lang="en-US" sz="2400" dirty="0">
                <a:solidFill>
                  <a:srgbClr val="2A1C00"/>
                </a:solidFill>
              </a:rPr>
              <a:t>To follow standards in all care homes  </a:t>
            </a:r>
            <a:endParaRPr lang="en-US" sz="2400" dirty="0" smtClean="0">
              <a:solidFill>
                <a:srgbClr val="2A1C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kern="1200" dirty="0" smtClean="0">
                <a:solidFill>
                  <a:srgbClr val="2A1C00"/>
                </a:solidFill>
              </a:rPr>
              <a:t>(FSHC,2019</a:t>
            </a:r>
            <a:r>
              <a:rPr lang="en-US" sz="2400" kern="1200" dirty="0">
                <a:solidFill>
                  <a:srgbClr val="2A1C00"/>
                </a:solidFill>
              </a:rPr>
              <a:t>)</a:t>
            </a:r>
            <a:endParaRPr lang="en-US" sz="2400" dirty="0">
              <a:solidFill>
                <a:srgbClr val="2A1C00"/>
              </a:solidFill>
            </a:endParaRPr>
          </a:p>
        </p:txBody>
      </p:sp>
      <p:pic>
        <p:nvPicPr>
          <p:cNvPr id="6" name="Picture 5" descr="Unknown-2.jpe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4222" l="6667" r="89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0" y="4038600"/>
            <a:ext cx="1894807" cy="1894807"/>
          </a:xfrm>
          <a:prstGeom prst="rect">
            <a:avLst/>
          </a:prstGeom>
        </p:spPr>
      </p:pic>
      <p:sp>
        <p:nvSpPr>
          <p:cNvPr id="7" name="Action Button: Forward or Next 6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9" name="Action Button: Back or Previous 8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622898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1"/>
            <a:ext cx="4114800" cy="1077218"/>
          </a:xfrm>
        </p:spPr>
        <p:txBody>
          <a:bodyPr/>
          <a:lstStyle/>
          <a:p>
            <a:r>
              <a:rPr lang="en-US" b="1" dirty="0"/>
              <a:t>Background of the </a:t>
            </a:r>
            <a:r>
              <a:rPr lang="en-US" b="1" dirty="0" err="1"/>
              <a:t>Organisation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Mission and Vision of the </a:t>
            </a:r>
            <a:r>
              <a:rPr lang="en-US" b="1" dirty="0" err="1">
                <a:solidFill>
                  <a:srgbClr val="2A1C00"/>
                </a:solidFill>
                <a:latin typeface="+mn-lt"/>
                <a:ea typeface="+mn-ea"/>
                <a:cs typeface="+mn-cs"/>
              </a:rPr>
              <a:t>Organisation</a:t>
            </a:r>
            <a:r>
              <a:rPr lang="en-US" b="1" dirty="0">
                <a:solidFill>
                  <a:srgbClr val="2A1C00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Respectful</a:t>
            </a:r>
            <a:r>
              <a:rPr lang="en-US" sz="2400" dirty="0">
                <a:solidFill>
                  <a:srgbClr val="2A1C00"/>
                </a:solidFill>
              </a:rPr>
              <a:t>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Trusted</a:t>
            </a:r>
            <a:r>
              <a:rPr lang="en-US" sz="2400" dirty="0">
                <a:solidFill>
                  <a:srgbClr val="2A1C00"/>
                </a:solidFill>
              </a:rPr>
              <a:t>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Caring</a:t>
            </a:r>
            <a:r>
              <a:rPr lang="en-US" sz="2400" dirty="0">
                <a:solidFill>
                  <a:srgbClr val="2A1C00"/>
                </a:solidFill>
              </a:rPr>
              <a:t> 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Making </a:t>
            </a:r>
            <a:r>
              <a:rPr lang="en-US" sz="2400" dirty="0">
                <a:solidFill>
                  <a:srgbClr val="2A1C00"/>
                </a:solidFill>
              </a:rPr>
              <a:t>a difference </a:t>
            </a:r>
            <a:endParaRPr lang="en-US" sz="2400" dirty="0" smtClean="0">
              <a:solidFill>
                <a:srgbClr val="2A1C00"/>
              </a:solidFill>
            </a:endParaRP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5" name="Action Button: Forward or Next 4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Action Button: Back or Previous 5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553200" y="57150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2A1C00"/>
                </a:solidFill>
              </a:rPr>
              <a:t>(FSHC </a:t>
            </a:r>
            <a:r>
              <a:rPr lang="en-US" dirty="0">
                <a:solidFill>
                  <a:srgbClr val="2A1C00"/>
                </a:solidFill>
              </a:rPr>
              <a:t>2019</a:t>
            </a:r>
            <a:r>
              <a:rPr lang="en-US" dirty="0">
                <a:solidFill>
                  <a:srgbClr val="000099"/>
                </a:solidFill>
              </a:rPr>
              <a:t>)</a:t>
            </a:r>
          </a:p>
        </p:txBody>
      </p:sp>
      <p:pic>
        <p:nvPicPr>
          <p:cNvPr id="7" name="Picture 6" descr="Unknown-3.jpe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8016" y="3129233"/>
            <a:ext cx="3835400" cy="212090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639616567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1"/>
            <a:ext cx="4114800" cy="1077218"/>
          </a:xfrm>
        </p:spPr>
        <p:txBody>
          <a:bodyPr/>
          <a:lstStyle/>
          <a:p>
            <a:r>
              <a:rPr lang="en-US" dirty="0" smtClean="0"/>
              <a:t>The Challenges before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rgbClr val="2A1C00"/>
                </a:solidFill>
              </a:rPr>
              <a:t>Relied on staff senses to detect changes:</a:t>
            </a:r>
          </a:p>
          <a:p>
            <a:r>
              <a:rPr lang="en-GB" sz="2400" dirty="0">
                <a:solidFill>
                  <a:srgbClr val="2A1C00"/>
                </a:solidFill>
              </a:rPr>
              <a:t>Sight</a:t>
            </a:r>
          </a:p>
          <a:p>
            <a:r>
              <a:rPr lang="en-GB" sz="2400" dirty="0">
                <a:solidFill>
                  <a:srgbClr val="2A1C00"/>
                </a:solidFill>
              </a:rPr>
              <a:t>Touch</a:t>
            </a:r>
          </a:p>
          <a:p>
            <a:r>
              <a:rPr lang="en-GB" sz="2400" dirty="0">
                <a:solidFill>
                  <a:srgbClr val="2A1C00"/>
                </a:solidFill>
              </a:rPr>
              <a:t>Smell</a:t>
            </a:r>
          </a:p>
          <a:p>
            <a:r>
              <a:rPr lang="en-GB" sz="2400" dirty="0">
                <a:solidFill>
                  <a:srgbClr val="2A1C00"/>
                </a:solidFill>
              </a:rPr>
              <a:t>Hearing</a:t>
            </a:r>
          </a:p>
          <a:p>
            <a:pPr marL="0" indent="0">
              <a:buNone/>
            </a:pPr>
            <a:endParaRPr lang="en-GB" sz="24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2A1C00"/>
                </a:solidFill>
              </a:rPr>
              <a:t>To detect changes of oxygen saturation:</a:t>
            </a:r>
          </a:p>
          <a:p>
            <a:r>
              <a:rPr lang="en-GB" sz="2400" dirty="0">
                <a:solidFill>
                  <a:srgbClr val="2A1C00"/>
                </a:solidFill>
              </a:rPr>
              <a:t>Mental status </a:t>
            </a:r>
          </a:p>
          <a:p>
            <a:r>
              <a:rPr lang="en-GB" sz="2400" dirty="0">
                <a:solidFill>
                  <a:srgbClr val="2A1C00"/>
                </a:solidFill>
              </a:rPr>
              <a:t>Skin </a:t>
            </a:r>
            <a:r>
              <a:rPr lang="en-GB" sz="2400" dirty="0" smtClean="0">
                <a:solidFill>
                  <a:srgbClr val="2A1C00"/>
                </a:solidFill>
              </a:rPr>
              <a:t>colour </a:t>
            </a:r>
            <a:endParaRPr lang="en-GB" sz="2400" dirty="0">
              <a:solidFill>
                <a:srgbClr val="2A1C00"/>
              </a:solidFill>
            </a:endParaRPr>
          </a:p>
          <a:p>
            <a:r>
              <a:rPr lang="en-GB" sz="2400" dirty="0">
                <a:solidFill>
                  <a:srgbClr val="2A1C00"/>
                </a:solidFill>
              </a:rPr>
              <a:t>Blood gasses </a:t>
            </a:r>
          </a:p>
          <a:p>
            <a:r>
              <a:rPr lang="en-GB" sz="2400" dirty="0"/>
              <a:t> </a:t>
            </a:r>
          </a:p>
          <a:p>
            <a:endParaRPr lang="en-US" sz="2400" dirty="0"/>
          </a:p>
        </p:txBody>
      </p:sp>
      <p:sp>
        <p:nvSpPr>
          <p:cNvPr id="4" name="Action Button: Forward or Next 3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Action Button: Back or Previous 4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2133600"/>
            <a:ext cx="685800" cy="6779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200" y="2514600"/>
            <a:ext cx="609600" cy="7249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000" y="2971800"/>
            <a:ext cx="647700" cy="7224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8400" y="3581400"/>
            <a:ext cx="533400" cy="616039"/>
          </a:xfrm>
          <a:prstGeom prst="rect">
            <a:avLst/>
          </a:prstGeom>
        </p:spPr>
      </p:pic>
      <p:pic>
        <p:nvPicPr>
          <p:cNvPr id="10" name="Picture 9" descr="Unknown-1.jpe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4953000"/>
            <a:ext cx="12954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566599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81000"/>
            <a:ext cx="4114800" cy="1077218"/>
          </a:xfrm>
        </p:spPr>
        <p:txBody>
          <a:bodyPr/>
          <a:lstStyle/>
          <a:p>
            <a:r>
              <a:rPr lang="en-US" dirty="0"/>
              <a:t>The Challenges before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b="1" dirty="0">
                <a:solidFill>
                  <a:srgbClr val="2A1C00"/>
                </a:solidFill>
              </a:rPr>
              <a:t>Wi-</a:t>
            </a:r>
            <a:r>
              <a:rPr lang="en-GB" b="1" dirty="0" smtClean="0">
                <a:solidFill>
                  <a:srgbClr val="2A1C00"/>
                </a:solidFill>
              </a:rPr>
              <a:t>Fi</a:t>
            </a:r>
          </a:p>
          <a:p>
            <a:r>
              <a:rPr lang="en-GB" sz="2400" dirty="0" smtClean="0">
                <a:solidFill>
                  <a:srgbClr val="2A1C00"/>
                </a:solidFill>
              </a:rPr>
              <a:t>Less </a:t>
            </a:r>
            <a:r>
              <a:rPr lang="en-GB" sz="2400" dirty="0">
                <a:solidFill>
                  <a:srgbClr val="2A1C00"/>
                </a:solidFill>
              </a:rPr>
              <a:t>connection with relatives</a:t>
            </a:r>
          </a:p>
          <a:p>
            <a:r>
              <a:rPr lang="en-GB" sz="2400" dirty="0">
                <a:solidFill>
                  <a:srgbClr val="2A1C00"/>
                </a:solidFill>
              </a:rPr>
              <a:t>Distance</a:t>
            </a:r>
          </a:p>
          <a:p>
            <a:r>
              <a:rPr lang="en-GB" sz="2400" dirty="0">
                <a:solidFill>
                  <a:srgbClr val="2A1C00"/>
                </a:solidFill>
              </a:rPr>
              <a:t>Expensive mobile call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2A1C00"/>
                </a:solidFill>
              </a:rPr>
              <a:t>Social media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2A1C00"/>
                </a:solidFill>
              </a:rPr>
              <a:t>Photos update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2A1C00"/>
                </a:solidFill>
              </a:rPr>
              <a:t>No messages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2A1C00"/>
                </a:solidFill>
              </a:rPr>
              <a:t>No active part of relative’s life</a:t>
            </a:r>
          </a:p>
          <a:p>
            <a:endParaRPr lang="en-GB" sz="2800" dirty="0"/>
          </a:p>
          <a:p>
            <a:endParaRPr lang="en-US" dirty="0"/>
          </a:p>
        </p:txBody>
      </p:sp>
      <p:sp>
        <p:nvSpPr>
          <p:cNvPr id="5" name="Action Button: Back or Previous 4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pic>
        <p:nvPicPr>
          <p:cNvPr id="4" name="Picture 3" descr="Unknow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400" y="1905000"/>
            <a:ext cx="2032000" cy="2032000"/>
          </a:xfrm>
          <a:prstGeom prst="rect">
            <a:avLst/>
          </a:prstGeom>
        </p:spPr>
      </p:pic>
      <p:pic>
        <p:nvPicPr>
          <p:cNvPr id="7" name="Picture 6" descr="Unknown-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800" y="3810000"/>
            <a:ext cx="34290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570925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75446"/>
            <a:ext cx="4114800" cy="954107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Insights to the modern technology 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</a:rPr>
              <a:t>WI-FI 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</a:t>
            </a:r>
            <a:r>
              <a:rPr lang="en-US" sz="2000" dirty="0" smtClean="0">
                <a:solidFill>
                  <a:srgbClr val="2A1C00"/>
                </a:solidFill>
              </a:rPr>
              <a:t>: People stay connected with their family (</a:t>
            </a:r>
            <a:r>
              <a:rPr lang="en-GB" sz="2000" dirty="0" smtClean="0">
                <a:solidFill>
                  <a:srgbClr val="2A1C00"/>
                </a:solidFill>
              </a:rPr>
              <a:t>Duocall,2019</a:t>
            </a:r>
            <a:r>
              <a:rPr lang="en-GB" sz="2000" dirty="0">
                <a:solidFill>
                  <a:srgbClr val="2A1C00"/>
                </a:solidFill>
              </a:rPr>
              <a:t>). </a:t>
            </a:r>
            <a:r>
              <a:rPr lang="en-GB" sz="1600" dirty="0">
                <a:solidFill>
                  <a:srgbClr val="2A1C00"/>
                </a:solidFill>
              </a:rPr>
              <a:t> </a:t>
            </a:r>
            <a:endParaRPr lang="en-US" sz="1600" dirty="0">
              <a:solidFill>
                <a:srgbClr val="2A1C00"/>
              </a:solidFill>
            </a:endParaRPr>
          </a:p>
          <a:p>
            <a:r>
              <a:rPr lang="en-US" sz="2400" dirty="0">
                <a:solidFill>
                  <a:srgbClr val="2A1C00"/>
                </a:solidFill>
              </a:rPr>
              <a:t>D</a:t>
            </a:r>
            <a:r>
              <a:rPr lang="en-US" sz="2400" dirty="0" smtClean="0">
                <a:solidFill>
                  <a:srgbClr val="2A1C00"/>
                </a:solidFill>
              </a:rPr>
              <a:t>: </a:t>
            </a:r>
            <a:r>
              <a:rPr lang="en-US" sz="2000" dirty="0" smtClean="0">
                <a:solidFill>
                  <a:srgbClr val="2A1C00"/>
                </a:solidFill>
              </a:rPr>
              <a:t>Cable connection is fastest for download or upload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 smtClean="0">
                <a:solidFill>
                  <a:srgbClr val="2A1C00"/>
                </a:solidFill>
              </a:rPr>
              <a:t>no detachment from the World</a:t>
            </a:r>
          </a:p>
          <a:p>
            <a:pPr marL="0" indent="0">
              <a:buNone/>
            </a:pPr>
            <a:endParaRPr lang="en-US" sz="2400" dirty="0" smtClean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2400" b="1" dirty="0" smtClean="0">
                <a:solidFill>
                  <a:srgbClr val="2A1C00"/>
                </a:solidFill>
              </a:rPr>
              <a:t>WEB PAGE 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A: </a:t>
            </a:r>
            <a:r>
              <a:rPr lang="en-US" sz="2000" dirty="0">
                <a:solidFill>
                  <a:srgbClr val="2A1C00"/>
                </a:solidFill>
              </a:rPr>
              <a:t>R</a:t>
            </a:r>
            <a:r>
              <a:rPr lang="en-US" sz="2000" dirty="0" smtClean="0">
                <a:solidFill>
                  <a:srgbClr val="2A1C00"/>
                </a:solidFill>
              </a:rPr>
              <a:t>ecruitment of new clients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D: </a:t>
            </a:r>
            <a:r>
              <a:rPr lang="en-US" sz="2000" dirty="0" smtClean="0">
                <a:solidFill>
                  <a:srgbClr val="2A1C00"/>
                </a:solidFill>
              </a:rPr>
              <a:t>Bed comments 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 smtClean="0">
                <a:solidFill>
                  <a:srgbClr val="2A1C00"/>
                </a:solidFill>
              </a:rPr>
              <a:t>Feedback and communication. (</a:t>
            </a:r>
            <a:r>
              <a:rPr lang="en-GB" sz="2000" dirty="0" smtClean="0">
                <a:solidFill>
                  <a:srgbClr val="2A1C00"/>
                </a:solidFill>
              </a:rPr>
              <a:t>Fshc,2019</a:t>
            </a:r>
            <a:r>
              <a:rPr lang="en-GB" sz="2000" dirty="0">
                <a:solidFill>
                  <a:srgbClr val="2A1C00"/>
                </a:solidFill>
              </a:rPr>
              <a:t>).  </a:t>
            </a:r>
            <a:endParaRPr lang="en-US" sz="2000" dirty="0" smtClean="0">
              <a:solidFill>
                <a:srgbClr val="2A1C00"/>
              </a:solidFill>
            </a:endParaRPr>
          </a:p>
          <a:p>
            <a:endParaRPr lang="en-US" sz="2400" dirty="0" smtClean="0"/>
          </a:p>
        </p:txBody>
      </p:sp>
      <p:pic>
        <p:nvPicPr>
          <p:cNvPr id="4" name="Picture 3" descr="Unknow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600200"/>
            <a:ext cx="1371600" cy="775252"/>
          </a:xfrm>
          <a:prstGeom prst="rect">
            <a:avLst/>
          </a:prstGeom>
        </p:spPr>
      </p:pic>
      <p:pic>
        <p:nvPicPr>
          <p:cNvPr id="5" name="Picture 4" descr="Unknown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3733800"/>
            <a:ext cx="914400" cy="914400"/>
          </a:xfrm>
          <a:prstGeom prst="rect">
            <a:avLst/>
          </a:prstGeom>
        </p:spPr>
      </p:pic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378204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75446"/>
            <a:ext cx="4114800" cy="954107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Insights to the modern technology 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</a:rPr>
              <a:t>Facebook page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A: </a:t>
            </a:r>
            <a:r>
              <a:rPr lang="en-US" sz="2000" dirty="0" smtClean="0">
                <a:solidFill>
                  <a:srgbClr val="2A1C00"/>
                </a:solidFill>
              </a:rPr>
              <a:t>relatives can inform about social activity/events.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D: </a:t>
            </a:r>
            <a:r>
              <a:rPr lang="en-US" sz="2000" dirty="0" smtClean="0">
                <a:solidFill>
                  <a:srgbClr val="2A1C00"/>
                </a:solidFill>
              </a:rPr>
              <a:t>Break the privacy of residents (photos).</a:t>
            </a:r>
            <a:endParaRPr lang="en-US" dirty="0" smtClean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 smtClean="0">
                <a:solidFill>
                  <a:srgbClr val="2A1C00"/>
                </a:solidFill>
              </a:rPr>
              <a:t>Awareness for the residents and their relatives.</a:t>
            </a:r>
            <a:endParaRPr lang="en-US" sz="16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</a:rPr>
              <a:t>FAQs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A:</a:t>
            </a:r>
            <a:r>
              <a:rPr lang="en-US" sz="2000" dirty="0" smtClean="0">
                <a:solidFill>
                  <a:srgbClr val="2A1C00"/>
                </a:solidFill>
              </a:rPr>
              <a:t> No wasting time to answer common questions. 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D: </a:t>
            </a:r>
            <a:r>
              <a:rPr lang="en-US" sz="2000" dirty="0" smtClean="0">
                <a:solidFill>
                  <a:srgbClr val="2A1C00"/>
                </a:solidFill>
              </a:rPr>
              <a:t>Complicated situation need specific answer.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 smtClean="0">
                <a:solidFill>
                  <a:srgbClr val="2A1C00"/>
                </a:solidFill>
              </a:rPr>
              <a:t>Save time and provide awareness. </a:t>
            </a:r>
            <a:endParaRPr lang="en-US" sz="20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2A1C00"/>
                </a:solidFill>
              </a:rPr>
              <a:t>(FourSeasonsHCUK</a:t>
            </a:r>
            <a:r>
              <a:rPr lang="en-GB" sz="1600" dirty="0">
                <a:solidFill>
                  <a:srgbClr val="2A1C00"/>
                </a:solidFill>
              </a:rPr>
              <a:t>,2019)</a:t>
            </a:r>
            <a:r>
              <a:rPr lang="en-GB" sz="2000" dirty="0">
                <a:solidFill>
                  <a:srgbClr val="2A1C00"/>
                </a:solidFill>
              </a:rPr>
              <a:t>. </a:t>
            </a:r>
            <a:endParaRPr lang="en-US" sz="2000" dirty="0" smtClean="0">
              <a:solidFill>
                <a:srgbClr val="2A1C00"/>
              </a:solidFill>
            </a:endParaRPr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4" name="Picture 3" descr="Unknown-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1676400"/>
            <a:ext cx="685800" cy="685800"/>
          </a:xfrm>
          <a:prstGeom prst="rect">
            <a:avLst/>
          </a:prstGeom>
        </p:spPr>
      </p:pic>
      <p:pic>
        <p:nvPicPr>
          <p:cNvPr id="6" name="Picture 5" descr="Unknown-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3505200"/>
            <a:ext cx="728441" cy="728441"/>
          </a:xfrm>
          <a:prstGeom prst="rect">
            <a:avLst/>
          </a:prstGeom>
        </p:spPr>
      </p:pic>
      <p:sp>
        <p:nvSpPr>
          <p:cNvPr id="7" name="Action Button: Forward or Next 6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8" name="Action Button: Back or Previous 7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114207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75446"/>
            <a:ext cx="4114800" cy="954107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Insights to the modern technology 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2A1C00"/>
                </a:solidFill>
              </a:rPr>
              <a:t>Online interview via Skype</a:t>
            </a:r>
          </a:p>
          <a:p>
            <a:r>
              <a:rPr lang="en-US" sz="2400" dirty="0">
                <a:solidFill>
                  <a:srgbClr val="2A1C00"/>
                </a:solidFill>
              </a:rPr>
              <a:t>A</a:t>
            </a:r>
            <a:r>
              <a:rPr lang="en-US" sz="2000" dirty="0" smtClean="0">
                <a:solidFill>
                  <a:srgbClr val="2A1C00"/>
                </a:solidFill>
              </a:rPr>
              <a:t>: No travel charges, less discomfort.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D</a:t>
            </a:r>
            <a:r>
              <a:rPr lang="en-US" sz="2000" dirty="0" smtClean="0">
                <a:solidFill>
                  <a:srgbClr val="2A1C00"/>
                </a:solidFill>
              </a:rPr>
              <a:t>: No Face-to-face contact. </a:t>
            </a:r>
            <a:endParaRPr lang="en-US" sz="2000" dirty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 smtClean="0">
                <a:solidFill>
                  <a:srgbClr val="2A1C00"/>
                </a:solidFill>
              </a:rPr>
              <a:t>Save time and funds</a:t>
            </a:r>
            <a:r>
              <a:rPr lang="en-US" sz="1600" dirty="0" smtClean="0">
                <a:solidFill>
                  <a:srgbClr val="2A1C00"/>
                </a:solidFill>
              </a:rPr>
              <a:t>. </a:t>
            </a:r>
            <a:r>
              <a:rPr lang="en-GB" sz="1100" dirty="0" err="1">
                <a:solidFill>
                  <a:srgbClr val="2A1C00"/>
                </a:solidFill>
              </a:rPr>
              <a:t>Greedus</a:t>
            </a:r>
            <a:r>
              <a:rPr lang="en-GB" sz="1100" dirty="0">
                <a:solidFill>
                  <a:srgbClr val="2A1C00"/>
                </a:solidFill>
              </a:rPr>
              <a:t>, A. (2019).  </a:t>
            </a:r>
            <a:endParaRPr lang="en-US" sz="1100" dirty="0" smtClean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2800" b="1" dirty="0" err="1" smtClean="0">
                <a:solidFill>
                  <a:srgbClr val="2A1C00"/>
                </a:solidFill>
              </a:rPr>
              <a:t>Arcus</a:t>
            </a:r>
            <a:r>
              <a:rPr lang="en-US" sz="2800" b="1" dirty="0" smtClean="0">
                <a:solidFill>
                  <a:srgbClr val="2A1C00"/>
                </a:solidFill>
              </a:rPr>
              <a:t> </a:t>
            </a:r>
            <a:r>
              <a:rPr lang="en-US" sz="2400" dirty="0" smtClean="0">
                <a:solidFill>
                  <a:srgbClr val="2A1C00"/>
                </a:solidFill>
              </a:rPr>
              <a:t>®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A:</a:t>
            </a:r>
            <a:r>
              <a:rPr lang="en-US" sz="2000" dirty="0" smtClean="0">
                <a:solidFill>
                  <a:srgbClr val="2A1C00"/>
                </a:solidFill>
              </a:rPr>
              <a:t> Better organized documents, fast ordering delivery.</a:t>
            </a:r>
            <a:r>
              <a:rPr lang="en-US" sz="1600" dirty="0" smtClean="0">
                <a:solidFill>
                  <a:srgbClr val="2A1C00"/>
                </a:solidFill>
              </a:rPr>
              <a:t> </a:t>
            </a:r>
            <a:endParaRPr lang="en-US" sz="2400" dirty="0" smtClean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D: </a:t>
            </a:r>
            <a:r>
              <a:rPr lang="en-US" sz="2000" dirty="0" smtClean="0">
                <a:solidFill>
                  <a:srgbClr val="2A1C00"/>
                </a:solidFill>
              </a:rPr>
              <a:t>Less employment. 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I: </a:t>
            </a:r>
            <a:r>
              <a:rPr lang="en-US" sz="2000" dirty="0">
                <a:solidFill>
                  <a:srgbClr val="2A1C00"/>
                </a:solidFill>
              </a:rPr>
              <a:t>S</a:t>
            </a:r>
            <a:r>
              <a:rPr lang="en-US" sz="2000" dirty="0" smtClean="0">
                <a:solidFill>
                  <a:srgbClr val="2A1C00"/>
                </a:solidFill>
              </a:rPr>
              <a:t>trong privacy for personal information. </a:t>
            </a:r>
          </a:p>
          <a:p>
            <a:pPr marL="0" indent="0">
              <a:buNone/>
            </a:pPr>
            <a:r>
              <a:rPr lang="en-GB" sz="1600" dirty="0" smtClean="0">
                <a:solidFill>
                  <a:srgbClr val="2A1C00"/>
                </a:solidFill>
              </a:rPr>
              <a:t>(FourSeasonsHCUK</a:t>
            </a:r>
            <a:r>
              <a:rPr lang="en-GB" sz="1600" dirty="0">
                <a:solidFill>
                  <a:srgbClr val="2A1C00"/>
                </a:solidFill>
              </a:rPr>
              <a:t>,2019).</a:t>
            </a:r>
            <a:r>
              <a:rPr lang="en-GB" sz="2800" dirty="0">
                <a:solidFill>
                  <a:srgbClr val="000099"/>
                </a:solidFill>
              </a:rPr>
              <a:t> </a:t>
            </a:r>
            <a:endParaRPr lang="en-US" sz="2800" dirty="0" smtClean="0">
              <a:solidFill>
                <a:srgbClr val="000099"/>
              </a:solidFill>
            </a:endParaRPr>
          </a:p>
        </p:txBody>
      </p:sp>
      <p:pic>
        <p:nvPicPr>
          <p:cNvPr id="4" name="Picture 3" descr="image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676400"/>
            <a:ext cx="1367287" cy="685800"/>
          </a:xfrm>
          <a:prstGeom prst="rect">
            <a:avLst/>
          </a:prstGeom>
        </p:spPr>
      </p:pic>
      <p:pic>
        <p:nvPicPr>
          <p:cNvPr id="7" name="Picture 6" descr="images-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400" y="3581400"/>
            <a:ext cx="1676400" cy="368247"/>
          </a:xfrm>
          <a:prstGeom prst="rect">
            <a:avLst/>
          </a:prstGeom>
        </p:spPr>
      </p:pic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8" name="Action Button: Back or Previous 7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19072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60002"/>
            <a:ext cx="4114800" cy="1384995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</a:t>
            </a:r>
            <a:r>
              <a:rPr lang="en-US" sz="2800" b="1" dirty="0" smtClean="0">
                <a:solidFill>
                  <a:srgbClr val="FFFFFF"/>
                </a:solidFill>
              </a:rPr>
              <a:t>mpact of technology </a:t>
            </a:r>
            <a:r>
              <a:rPr lang="en-US" sz="2800" b="1" dirty="0">
                <a:solidFill>
                  <a:srgbClr val="FFFFFF"/>
                </a:solidFill>
              </a:rPr>
              <a:t>introduced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 smtClean="0">
                <a:solidFill>
                  <a:srgbClr val="2A1C00"/>
                </a:solidFill>
              </a:rPr>
              <a:t>Positive</a:t>
            </a:r>
            <a:r>
              <a:rPr lang="en-GB" b="1" dirty="0">
                <a:solidFill>
                  <a:srgbClr val="2A1C00"/>
                </a:solidFill>
              </a:rPr>
              <a:t> </a:t>
            </a:r>
            <a:r>
              <a:rPr lang="en-GB" b="1" dirty="0" smtClean="0">
                <a:solidFill>
                  <a:srgbClr val="2A1C00"/>
                </a:solidFill>
              </a:rPr>
              <a:t>impact </a:t>
            </a:r>
          </a:p>
          <a:p>
            <a:pPr marL="0" indent="0">
              <a:buNone/>
            </a:pPr>
            <a:r>
              <a:rPr lang="en-US" sz="2400" b="1" dirty="0" smtClean="0">
                <a:solidFill>
                  <a:srgbClr val="2A1C00"/>
                </a:solidFill>
              </a:rPr>
              <a:t>Improving </a:t>
            </a:r>
            <a:r>
              <a:rPr lang="en-US" sz="2400" b="1" dirty="0">
                <a:solidFill>
                  <a:srgbClr val="2A1C00"/>
                </a:solidFill>
              </a:rPr>
              <a:t>efficiency</a:t>
            </a:r>
            <a:r>
              <a:rPr lang="en-US" sz="2400" b="1" dirty="0" smtClean="0">
                <a:solidFill>
                  <a:srgbClr val="2A1C00"/>
                </a:solidFill>
              </a:rPr>
              <a:t>, productivity </a:t>
            </a:r>
            <a:r>
              <a:rPr lang="en-US" sz="2400" b="1" dirty="0">
                <a:solidFill>
                  <a:srgbClr val="2A1C00"/>
                </a:solidFill>
              </a:rPr>
              <a:t>and quality of care as follows</a:t>
            </a:r>
            <a:r>
              <a:rPr lang="en-US" sz="2400" b="1" dirty="0" smtClean="0">
                <a:solidFill>
                  <a:srgbClr val="2A1C00"/>
                </a:solidFill>
              </a:rPr>
              <a:t>:</a:t>
            </a:r>
          </a:p>
          <a:p>
            <a:pPr marL="0" lvl="0" indent="0">
              <a:buNone/>
            </a:pPr>
            <a:endParaRPr lang="en-GB" sz="2400" dirty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Digitally </a:t>
            </a:r>
            <a:r>
              <a:rPr lang="en-US" sz="2400" dirty="0">
                <a:solidFill>
                  <a:srgbClr val="2A1C00"/>
                </a:solidFill>
              </a:rPr>
              <a:t>collected feedback information from residents and </a:t>
            </a:r>
            <a:r>
              <a:rPr lang="en-US" sz="2400" dirty="0" smtClean="0">
                <a:solidFill>
                  <a:srgbClr val="2A1C00"/>
                </a:solidFill>
              </a:rPr>
              <a:t>staff;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Archive </a:t>
            </a:r>
            <a:r>
              <a:rPr lang="en-US" sz="2400" dirty="0">
                <a:solidFill>
                  <a:srgbClr val="2A1C00"/>
                </a:solidFill>
              </a:rPr>
              <a:t>the documentation is computed and </a:t>
            </a:r>
            <a:r>
              <a:rPr lang="en-US" sz="2400" dirty="0" smtClean="0">
                <a:solidFill>
                  <a:srgbClr val="2A1C00"/>
                </a:solidFill>
              </a:rPr>
              <a:t>simplified;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Individual </a:t>
            </a:r>
            <a:r>
              <a:rPr lang="en-US" sz="2400" dirty="0">
                <a:solidFill>
                  <a:srgbClr val="2A1C00"/>
                </a:solidFill>
              </a:rPr>
              <a:t>care plans - easy to use, </a:t>
            </a:r>
            <a:r>
              <a:rPr lang="en-US" sz="2400" dirty="0" smtClean="0">
                <a:solidFill>
                  <a:srgbClr val="2A1C00"/>
                </a:solidFill>
              </a:rPr>
              <a:t>read </a:t>
            </a:r>
            <a:r>
              <a:rPr lang="en-US" sz="2400" dirty="0">
                <a:solidFill>
                  <a:srgbClr val="2A1C00"/>
                </a:solidFill>
              </a:rPr>
              <a:t>and </a:t>
            </a:r>
            <a:r>
              <a:rPr lang="en-US" sz="2400" dirty="0" smtClean="0">
                <a:solidFill>
                  <a:srgbClr val="2A1C00"/>
                </a:solidFill>
              </a:rPr>
              <a:t>update;</a:t>
            </a:r>
          </a:p>
          <a:p>
            <a:pPr marL="0" lvl="0" indent="0">
              <a:buNone/>
            </a:pPr>
            <a:r>
              <a:rPr lang="en-US" sz="2400" dirty="0" smtClean="0">
                <a:solidFill>
                  <a:srgbClr val="2A1C00"/>
                </a:solidFill>
              </a:rPr>
              <a:t>(NHS,2018)</a:t>
            </a:r>
            <a:endParaRPr lang="en-GB" sz="2400" dirty="0">
              <a:solidFill>
                <a:srgbClr val="2A1C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200" y="1752600"/>
            <a:ext cx="595009" cy="635578"/>
          </a:xfrm>
          <a:prstGeom prst="rect">
            <a:avLst/>
          </a:prstGeom>
        </p:spPr>
      </p:pic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435641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60003"/>
            <a:ext cx="4114800" cy="1384995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Impact of technology introduced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400" dirty="0" smtClean="0">
              <a:solidFill>
                <a:srgbClr val="2A1C00"/>
              </a:solidFill>
            </a:endParaRPr>
          </a:p>
          <a:p>
            <a:endParaRPr lang="en-US" sz="2400" dirty="0" smtClean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Deleting </a:t>
            </a:r>
            <a:r>
              <a:rPr lang="en-US" sz="2400" dirty="0">
                <a:solidFill>
                  <a:srgbClr val="2A1C00"/>
                </a:solidFill>
              </a:rPr>
              <a:t>the out-of-date systems and </a:t>
            </a:r>
            <a:r>
              <a:rPr lang="en-US" sz="2400" dirty="0" smtClean="0">
                <a:solidFill>
                  <a:srgbClr val="2A1C00"/>
                </a:solidFill>
              </a:rPr>
              <a:t>software;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Spending </a:t>
            </a:r>
            <a:r>
              <a:rPr lang="en-US" sz="2400" dirty="0">
                <a:solidFill>
                  <a:srgbClr val="2A1C00"/>
                </a:solidFill>
              </a:rPr>
              <a:t>m</a:t>
            </a:r>
            <a:r>
              <a:rPr lang="en-US" sz="2400" dirty="0" smtClean="0">
                <a:solidFill>
                  <a:srgbClr val="2A1C00"/>
                </a:solidFill>
              </a:rPr>
              <a:t>ore </a:t>
            </a:r>
            <a:r>
              <a:rPr lang="en-US" sz="2400" dirty="0">
                <a:solidFill>
                  <a:srgbClr val="2A1C00"/>
                </a:solidFill>
              </a:rPr>
              <a:t>quality time with </a:t>
            </a:r>
            <a:r>
              <a:rPr lang="en-US" sz="2400" dirty="0" smtClean="0">
                <a:solidFill>
                  <a:srgbClr val="2A1C00"/>
                </a:solidFill>
              </a:rPr>
              <a:t>residents;</a:t>
            </a:r>
          </a:p>
          <a:p>
            <a:r>
              <a:rPr lang="en-US" sz="2400" dirty="0">
                <a:solidFill>
                  <a:srgbClr val="2A1C00"/>
                </a:solidFill>
              </a:rPr>
              <a:t>Care Home Equation for Safe Staff (CHESS</a:t>
            </a:r>
            <a:r>
              <a:rPr lang="en-US" sz="2400" dirty="0" smtClean="0">
                <a:solidFill>
                  <a:srgbClr val="2A1C00"/>
                </a:solidFill>
              </a:rPr>
              <a:t>);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ARCUS® </a:t>
            </a:r>
            <a:r>
              <a:rPr lang="en-US" sz="2400" dirty="0">
                <a:solidFill>
                  <a:srgbClr val="2A1C00"/>
                </a:solidFill>
              </a:rPr>
              <a:t>protect and help business to </a:t>
            </a:r>
            <a:r>
              <a:rPr lang="en-US" sz="2400" dirty="0" smtClean="0">
                <a:solidFill>
                  <a:srgbClr val="2A1C00"/>
                </a:solidFill>
              </a:rPr>
              <a:t>operate smoothly;  (FSHC</a:t>
            </a:r>
            <a:r>
              <a:rPr lang="en-US" sz="2400" dirty="0">
                <a:solidFill>
                  <a:srgbClr val="2A1C00"/>
                </a:solidFill>
              </a:rPr>
              <a:t>,2019)</a:t>
            </a:r>
            <a:endParaRPr lang="en-GB" sz="2400" dirty="0">
              <a:solidFill>
                <a:srgbClr val="2A1C00"/>
              </a:solidFill>
            </a:endParaRPr>
          </a:p>
          <a:p>
            <a:r>
              <a:rPr lang="en-US" sz="2400" dirty="0" err="1">
                <a:solidFill>
                  <a:srgbClr val="2A1C00"/>
                </a:solidFill>
              </a:rPr>
              <a:t>Minimising</a:t>
            </a:r>
            <a:r>
              <a:rPr lang="en-US" sz="2400" dirty="0">
                <a:solidFill>
                  <a:srgbClr val="2A1C00"/>
                </a:solidFill>
              </a:rPr>
              <a:t> Security issues, Data Protection </a:t>
            </a:r>
            <a:r>
              <a:rPr lang="en-US" sz="2400" dirty="0" smtClean="0">
                <a:solidFill>
                  <a:srgbClr val="2A1C00"/>
                </a:solidFill>
              </a:rPr>
              <a:t>increases.</a:t>
            </a:r>
            <a:r>
              <a:rPr lang="en-US" sz="2000" dirty="0" smtClean="0">
                <a:solidFill>
                  <a:srgbClr val="2A1C00"/>
                </a:solidFill>
              </a:rPr>
              <a:t> (Rowell,2019)</a:t>
            </a:r>
            <a:endParaRPr lang="en-US" dirty="0">
              <a:solidFill>
                <a:srgbClr val="2A1C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0" y="1676400"/>
            <a:ext cx="1143000" cy="1220932"/>
          </a:xfrm>
          <a:prstGeom prst="rect">
            <a:avLst/>
          </a:prstGeom>
        </p:spPr>
      </p:pic>
      <p:sp>
        <p:nvSpPr>
          <p:cNvPr id="5" name="Action Button: Back or Previous 4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2851716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60003"/>
            <a:ext cx="4114800" cy="1384995"/>
          </a:xfrm>
        </p:spPr>
        <p:txBody>
          <a:bodyPr/>
          <a:lstStyle/>
          <a:p>
            <a:r>
              <a:rPr lang="en-US" sz="2800" b="1" dirty="0">
                <a:solidFill>
                  <a:srgbClr val="FFFFFF"/>
                </a:solidFill>
              </a:rPr>
              <a:t>Impact of technology introduced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2A1C00"/>
                </a:solidFill>
              </a:rPr>
              <a:t>Negative </a:t>
            </a:r>
            <a:r>
              <a:rPr lang="en-US" b="1" dirty="0" smtClean="0">
                <a:solidFill>
                  <a:srgbClr val="2A1C00"/>
                </a:solidFill>
              </a:rPr>
              <a:t>impact</a:t>
            </a:r>
          </a:p>
          <a:p>
            <a:pPr marL="0" indent="0">
              <a:buNone/>
            </a:pPr>
            <a:r>
              <a:rPr lang="en-US" sz="2400" b="1" dirty="0" smtClean="0">
                <a:solidFill>
                  <a:srgbClr val="2A1C00"/>
                </a:solidFill>
              </a:rPr>
              <a:t>In </a:t>
            </a:r>
            <a:r>
              <a:rPr lang="en-US" sz="2400" b="1" dirty="0">
                <a:solidFill>
                  <a:srgbClr val="2A1C00"/>
                </a:solidFill>
              </a:rPr>
              <a:t>Health and Social Care Sector most common challenges are:</a:t>
            </a:r>
          </a:p>
          <a:p>
            <a:endParaRPr lang="en-US" sz="2400" dirty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Budget </a:t>
            </a:r>
            <a:r>
              <a:rPr lang="en-US" sz="2400" dirty="0">
                <a:solidFill>
                  <a:srgbClr val="2A1C00"/>
                </a:solidFill>
              </a:rPr>
              <a:t>limitation;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Luck </a:t>
            </a:r>
            <a:r>
              <a:rPr lang="en-US" sz="2400" dirty="0">
                <a:solidFill>
                  <a:srgbClr val="2A1C00"/>
                </a:solidFill>
              </a:rPr>
              <a:t>of internal </a:t>
            </a:r>
            <a:r>
              <a:rPr lang="en-US" sz="2400" dirty="0" smtClean="0">
                <a:solidFill>
                  <a:srgbClr val="2A1C00"/>
                </a:solidFill>
              </a:rPr>
              <a:t>resources;</a:t>
            </a:r>
            <a:endParaRPr lang="en-US" sz="2400" dirty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Resistance </a:t>
            </a:r>
            <a:r>
              <a:rPr lang="en-US" sz="2400" dirty="0">
                <a:solidFill>
                  <a:srgbClr val="2A1C00"/>
                </a:solidFill>
              </a:rPr>
              <a:t>from staff towards change and technology.</a:t>
            </a:r>
          </a:p>
          <a:p>
            <a:pPr marL="0" indent="0">
              <a:buNone/>
            </a:pPr>
            <a:endParaRPr lang="en-US" b="1" dirty="0" smtClean="0">
              <a:solidFill>
                <a:srgbClr val="2A1C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00" y="1676400"/>
            <a:ext cx="907473" cy="914400"/>
          </a:xfrm>
          <a:prstGeom prst="rect">
            <a:avLst/>
          </a:prstGeom>
        </p:spPr>
      </p:pic>
      <p:sp>
        <p:nvSpPr>
          <p:cNvPr id="7" name="Action Button: Forward or Next 6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8" name="Action Button: Back or Previous 7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709136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75446"/>
            <a:ext cx="4114800" cy="954107"/>
          </a:xfrm>
        </p:spPr>
        <p:txBody>
          <a:bodyPr/>
          <a:lstStyle/>
          <a:p>
            <a:r>
              <a:rPr lang="en-US" sz="2800" dirty="0">
                <a:solidFill>
                  <a:srgbClr val="FFFFFF"/>
                </a:solidFill>
              </a:rPr>
              <a:t>Lessons drowned from the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b="1" dirty="0" smtClean="0">
                <a:solidFill>
                  <a:srgbClr val="2A1C00"/>
                </a:solidFill>
              </a:rPr>
              <a:t>All </a:t>
            </a:r>
            <a:r>
              <a:rPr lang="en-US" sz="2400" b="1" dirty="0">
                <a:solidFill>
                  <a:srgbClr val="2A1C00"/>
                </a:solidFill>
              </a:rPr>
              <a:t>modern technologies build upon ideas of traditional technologies</a:t>
            </a:r>
            <a:r>
              <a:rPr lang="en-US" sz="2400" b="1" dirty="0" smtClean="0">
                <a:solidFill>
                  <a:srgbClr val="2A1C00"/>
                </a:solidFill>
              </a:rPr>
              <a:t>.</a:t>
            </a:r>
          </a:p>
          <a:p>
            <a:pPr marL="0" indent="0">
              <a:buNone/>
            </a:pPr>
            <a:endParaRPr lang="en-US" sz="2400" b="1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2A1C00"/>
                </a:solidFill>
              </a:rPr>
              <a:t>Importance of modern technology implementation</a:t>
            </a:r>
            <a:r>
              <a:rPr lang="en-US" sz="2400" dirty="0" smtClean="0">
                <a:solidFill>
                  <a:srgbClr val="2A1C00"/>
                </a:solidFill>
              </a:rPr>
              <a:t>: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Reaching </a:t>
            </a:r>
            <a:r>
              <a:rPr lang="en-US" sz="2400" dirty="0">
                <a:solidFill>
                  <a:srgbClr val="2A1C00"/>
                </a:solidFill>
              </a:rPr>
              <a:t>wider community;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Maintain </a:t>
            </a:r>
            <a:r>
              <a:rPr lang="en-US" sz="2400" dirty="0">
                <a:solidFill>
                  <a:srgbClr val="2A1C00"/>
                </a:solidFill>
              </a:rPr>
              <a:t>focus;</a:t>
            </a:r>
          </a:p>
          <a:p>
            <a:r>
              <a:rPr lang="en-US" sz="2400" dirty="0" err="1" smtClean="0">
                <a:solidFill>
                  <a:srgbClr val="2A1C00"/>
                </a:solidFill>
              </a:rPr>
              <a:t>Minimising</a:t>
            </a:r>
            <a:r>
              <a:rPr lang="en-US" sz="2400" dirty="0" smtClean="0">
                <a:solidFill>
                  <a:srgbClr val="2A1C00"/>
                </a:solidFill>
              </a:rPr>
              <a:t> </a:t>
            </a:r>
            <a:r>
              <a:rPr lang="en-US" sz="2400" dirty="0">
                <a:solidFill>
                  <a:srgbClr val="2A1C00"/>
                </a:solidFill>
              </a:rPr>
              <a:t>human error;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Keeping </a:t>
            </a:r>
            <a:r>
              <a:rPr lang="en-US" sz="2400" dirty="0">
                <a:solidFill>
                  <a:srgbClr val="2A1C00"/>
                </a:solidFill>
              </a:rPr>
              <a:t>active;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Less </a:t>
            </a:r>
            <a:r>
              <a:rPr lang="en-US" sz="2400" dirty="0">
                <a:solidFill>
                  <a:srgbClr val="2A1C00"/>
                </a:solidFill>
              </a:rPr>
              <a:t>admin, more </a:t>
            </a:r>
            <a:r>
              <a:rPr lang="en-US" sz="2400" dirty="0" smtClean="0">
                <a:solidFill>
                  <a:srgbClr val="2A1C00"/>
                </a:solidFill>
              </a:rPr>
              <a:t>caring.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2A1C00"/>
                </a:solidFill>
              </a:rPr>
              <a:t>(NHS,2019)</a:t>
            </a:r>
            <a:endParaRPr lang="en-US" sz="2000" dirty="0">
              <a:solidFill>
                <a:srgbClr val="2A1C00"/>
              </a:solidFill>
            </a:endParaRPr>
          </a:p>
        </p:txBody>
      </p:sp>
      <p:pic>
        <p:nvPicPr>
          <p:cNvPr id="5" name="Picture 4" descr="Unknown-1.jpeg"/>
          <p:cNvPicPr>
            <a:picLocks noChangeAspect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0" y="4648200"/>
            <a:ext cx="1562100" cy="1562100"/>
          </a:xfrm>
          <a:prstGeom prst="rect">
            <a:avLst/>
          </a:prstGeom>
        </p:spPr>
      </p:pic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280703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4114800" cy="954107"/>
          </a:xfrm>
        </p:spPr>
        <p:txBody>
          <a:bodyPr/>
          <a:lstStyle/>
          <a:p>
            <a:r>
              <a:rPr lang="en-US" sz="2800" dirty="0">
                <a:solidFill>
                  <a:srgbClr val="FFFFFF"/>
                </a:solidFill>
              </a:rPr>
              <a:t>Lessons drowned from the case study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b="1" dirty="0">
                <a:solidFill>
                  <a:srgbClr val="2A1C00"/>
                </a:solidFill>
              </a:rPr>
              <a:t>C</a:t>
            </a:r>
            <a:r>
              <a:rPr lang="en-US" sz="2400" b="1" dirty="0" smtClean="0">
                <a:solidFill>
                  <a:srgbClr val="2A1C00"/>
                </a:solidFill>
              </a:rPr>
              <a:t>onsequences </a:t>
            </a:r>
            <a:r>
              <a:rPr lang="en-US" sz="2400" b="1" dirty="0">
                <a:solidFill>
                  <a:srgbClr val="2A1C00"/>
                </a:solidFill>
              </a:rPr>
              <a:t>from not using modern </a:t>
            </a:r>
            <a:r>
              <a:rPr lang="en-US" sz="2400" b="1" dirty="0" smtClean="0">
                <a:solidFill>
                  <a:srgbClr val="2A1C00"/>
                </a:solidFill>
              </a:rPr>
              <a:t>technology:</a:t>
            </a:r>
          </a:p>
          <a:p>
            <a:pPr marL="0" indent="0">
              <a:buNone/>
            </a:pPr>
            <a:endParaRPr lang="en-GB" dirty="0">
              <a:solidFill>
                <a:srgbClr val="2A1C00"/>
              </a:solidFill>
            </a:endParaRPr>
          </a:p>
          <a:p>
            <a:r>
              <a:rPr lang="en-US" sz="2400" dirty="0" smtClean="0">
                <a:solidFill>
                  <a:srgbClr val="2A1C00"/>
                </a:solidFill>
              </a:rPr>
              <a:t>Failure </a:t>
            </a:r>
            <a:r>
              <a:rPr lang="en-US" sz="2400" dirty="0">
                <a:solidFill>
                  <a:srgbClr val="2A1C00"/>
                </a:solidFill>
              </a:rPr>
              <a:t>to Improve quality of life for residents;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Failure </a:t>
            </a:r>
            <a:r>
              <a:rPr lang="en-US" sz="2400" dirty="0">
                <a:solidFill>
                  <a:srgbClr val="2A1C00"/>
                </a:solidFill>
              </a:rPr>
              <a:t>to attract new residents;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Staff </a:t>
            </a:r>
            <a:r>
              <a:rPr lang="en-US" sz="2400" dirty="0">
                <a:solidFill>
                  <a:srgbClr val="2A1C00"/>
                </a:solidFill>
              </a:rPr>
              <a:t>administrative responsibilities stay high;</a:t>
            </a:r>
          </a:p>
          <a:p>
            <a:r>
              <a:rPr lang="en-US" sz="2400" dirty="0" smtClean="0">
                <a:solidFill>
                  <a:srgbClr val="2A1C00"/>
                </a:solidFill>
              </a:rPr>
              <a:t>Security </a:t>
            </a:r>
            <a:r>
              <a:rPr lang="en-US" sz="2400" dirty="0">
                <a:solidFill>
                  <a:srgbClr val="2A1C00"/>
                </a:solidFill>
              </a:rPr>
              <a:t>issues and Data protection can be in risk.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pic>
        <p:nvPicPr>
          <p:cNvPr id="8" name="Picture 7" descr="images-2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4572000"/>
            <a:ext cx="1785257" cy="156210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35163451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60112"/>
            <a:ext cx="4114800" cy="584776"/>
          </a:xfrm>
        </p:spPr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620534"/>
              </p:ext>
            </p:extLst>
          </p:nvPr>
        </p:nvGraphicFramePr>
        <p:xfrm>
          <a:off x="533400" y="1752600"/>
          <a:ext cx="80772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Action Button: Forward or Next 5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Action Button: Back or Previous 6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pic>
        <p:nvPicPr>
          <p:cNvPr id="8" name="Fearless Motivation - You Are Perfect - Song Mix (Epic Music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853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13582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54571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13891"/>
            <a:ext cx="4114800" cy="1077218"/>
          </a:xfrm>
        </p:spPr>
        <p:txBody>
          <a:bodyPr/>
          <a:lstStyle/>
          <a:p>
            <a:r>
              <a:rPr lang="en-US" dirty="0" smtClean="0"/>
              <a:t>Question and Answers</a:t>
            </a:r>
            <a:endParaRPr lang="en-US" dirty="0"/>
          </a:p>
        </p:txBody>
      </p:sp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982" r="-42982"/>
          <a:stretch>
            <a:fillRect/>
          </a:stretch>
        </p:blipFill>
        <p:spPr>
          <a:xfrm>
            <a:off x="533400" y="1752600"/>
            <a:ext cx="7391400" cy="434340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4724400" y="3657600"/>
            <a:ext cx="1181100" cy="1524000"/>
          </a:xfrm>
          <a:prstGeom prst="rect">
            <a:avLst/>
          </a:prstGeom>
        </p:spPr>
      </p:pic>
      <p:sp>
        <p:nvSpPr>
          <p:cNvPr id="10" name="Action Button: Back or Previous 9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11" name="Action Button: Forward or Next 10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065268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60112"/>
            <a:ext cx="4114800" cy="584776"/>
          </a:xfrm>
        </p:spPr>
        <p:txBody>
          <a:bodyPr/>
          <a:lstStyle/>
          <a:p>
            <a:r>
              <a:rPr lang="en-GB" b="1" dirty="0" smtClean="0"/>
              <a:t>Referencing list: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Harvey, C. (2019). </a:t>
            </a:r>
            <a:r>
              <a:rPr lang="en-GB" sz="1200" i="1" dirty="0">
                <a:solidFill>
                  <a:srgbClr val="2A1C00"/>
                </a:solidFill>
              </a:rPr>
              <a:t>What Digital Transformation Is (And Isn’t)</a:t>
            </a:r>
            <a:r>
              <a:rPr lang="en-GB" sz="1200" dirty="0">
                <a:solidFill>
                  <a:srgbClr val="2A1C00"/>
                </a:solidFill>
              </a:rPr>
              <a:t>. [online] InformationWeek. Available at: </a:t>
            </a:r>
            <a:r>
              <a:rPr lang="en-GB" sz="1200" u="sng" dirty="0">
                <a:solidFill>
                  <a:srgbClr val="2A1C00"/>
                </a:solidFill>
                <a:hlinkClick r:id="rId2"/>
              </a:rPr>
              <a:t>https://www.informationweek.com/strategic-cio/digital-business/what-digital-transformation-is-(and-isnt)/d/d-id/1336485?_mc=rss%5Fx%5Fiwr%5Fedt%5Faud%5Fiw%5Fx%5Fx%2Drss%2Dsimple&amp;page_number=10</a:t>
            </a:r>
            <a:r>
              <a:rPr lang="en-GB" sz="1200" dirty="0">
                <a:solidFill>
                  <a:srgbClr val="2A1C00"/>
                </a:solidFill>
              </a:rPr>
              <a:t>. (Accessed 03 December 2019).</a:t>
            </a:r>
          </a:p>
          <a:p>
            <a:pPr marL="0" indent="0">
              <a:buNone/>
            </a:pP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A1C00"/>
                </a:solidFill>
              </a:rPr>
              <a:t>Housing care(2019)</a:t>
            </a:r>
            <a:r>
              <a:rPr lang="en-US" sz="1200" i="1" dirty="0">
                <a:solidFill>
                  <a:srgbClr val="2A1C00"/>
                </a:solidFill>
              </a:rPr>
              <a:t>Lansdowne (London) Care Home [Online] Available </a:t>
            </a:r>
            <a:r>
              <a:rPr lang="en-US" sz="1200" i="1" dirty="0" err="1">
                <a:solidFill>
                  <a:srgbClr val="2A1C00"/>
                </a:solidFill>
              </a:rPr>
              <a:t>at:</a:t>
            </a:r>
            <a:r>
              <a:rPr lang="en-US" sz="1200" u="sng" dirty="0" err="1">
                <a:solidFill>
                  <a:srgbClr val="2A1C00"/>
                </a:solidFill>
                <a:hlinkClick r:id="rId3"/>
              </a:rPr>
              <a:t>http</a:t>
            </a:r>
            <a:r>
              <a:rPr lang="en-US" sz="1200" u="sng" dirty="0">
                <a:solidFill>
                  <a:srgbClr val="2A1C00"/>
                </a:solidFill>
                <a:hlinkClick r:id="rId3"/>
              </a:rPr>
              <a:t>://www.housingcare.org/housing-care/facility-info-153600-lansdowne-care-home-cricklewood-england.aspx</a:t>
            </a:r>
            <a:r>
              <a:rPr lang="en-US" sz="1200" dirty="0">
                <a:solidFill>
                  <a:srgbClr val="2A1C00"/>
                </a:solidFill>
              </a:rPr>
              <a:t> (Accessed 01 December 2019)</a:t>
            </a: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A1C00"/>
                </a:solidFill>
              </a:rPr>
              <a:t> </a:t>
            </a: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A1C00"/>
                </a:solidFill>
              </a:rPr>
              <a:t> </a:t>
            </a: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NHS Digital. (2016). </a:t>
            </a:r>
            <a:r>
              <a:rPr lang="en-GB" sz="1200" i="1" dirty="0">
                <a:solidFill>
                  <a:srgbClr val="2A1C00"/>
                </a:solidFill>
              </a:rPr>
              <a:t>NHS Digital data and information strategy - NHS Digital</a:t>
            </a:r>
            <a:r>
              <a:rPr lang="en-GB" sz="1200" dirty="0">
                <a:solidFill>
                  <a:srgbClr val="2A1C00"/>
                </a:solidFill>
              </a:rPr>
              <a:t>. [online] Available at: </a:t>
            </a:r>
            <a:r>
              <a:rPr lang="en-GB" sz="1200" u="sng" dirty="0">
                <a:solidFill>
                  <a:srgbClr val="2A1C00"/>
                </a:solidFill>
                <a:hlinkClick r:id="rId4"/>
              </a:rPr>
              <a:t>https://digital.nhs.uk/data-and-information/nhs-digital-data-and-information-strategy</a:t>
            </a:r>
            <a:r>
              <a:rPr lang="en-GB" sz="1200" dirty="0">
                <a:solidFill>
                  <a:srgbClr val="2A1C00"/>
                </a:solidFill>
              </a:rPr>
              <a:t>. [Accessed 01 December 2019].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Term, L. (2019). </a:t>
            </a:r>
            <a:r>
              <a:rPr lang="en-GB" sz="1200" i="1" dirty="0">
                <a:solidFill>
                  <a:srgbClr val="2A1C00"/>
                </a:solidFill>
              </a:rPr>
              <a:t>Online version of the NHS Long Term Plan</a:t>
            </a:r>
            <a:r>
              <a:rPr lang="en-GB" sz="1200" dirty="0">
                <a:solidFill>
                  <a:srgbClr val="2A1C00"/>
                </a:solidFill>
              </a:rPr>
              <a:t>. [online] NHS Long Term Plan. Available at: </a:t>
            </a:r>
            <a:r>
              <a:rPr lang="en-GB" sz="1200" u="sng" dirty="0">
                <a:solidFill>
                  <a:srgbClr val="2A1C00"/>
                </a:solidFill>
                <a:hlinkClick r:id="rId5"/>
              </a:rPr>
              <a:t>https://www.longtermplan.nhs.uk/online-version/</a:t>
            </a:r>
            <a:r>
              <a:rPr lang="en-GB" sz="1200" dirty="0">
                <a:solidFill>
                  <a:srgbClr val="2A1C00"/>
                </a:solidFill>
              </a:rPr>
              <a:t>. [Accessed 19 November 2019].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2A1C00"/>
                </a:solidFill>
              </a:rPr>
              <a:t>Theaccessgroup.com</a:t>
            </a:r>
            <a:r>
              <a:rPr lang="en-GB" sz="1200" dirty="0">
                <a:solidFill>
                  <a:srgbClr val="2A1C00"/>
                </a:solidFill>
              </a:rPr>
              <a:t>. (2013). </a:t>
            </a:r>
            <a:r>
              <a:rPr lang="en-GB" sz="1200" i="1" dirty="0">
                <a:solidFill>
                  <a:srgbClr val="2A1C00"/>
                </a:solidFill>
              </a:rPr>
              <a:t>3 Common Barriers to the Uptake of technology (and ideas for solving them)</a:t>
            </a:r>
            <a:r>
              <a:rPr lang="en-GB" sz="1200" dirty="0">
                <a:solidFill>
                  <a:srgbClr val="2A1C00"/>
                </a:solidFill>
              </a:rPr>
              <a:t>. [online] Available at: </a:t>
            </a:r>
            <a:r>
              <a:rPr lang="en-GB" sz="1200" u="sng" dirty="0">
                <a:solidFill>
                  <a:srgbClr val="2A1C00"/>
                </a:solidFill>
                <a:hlinkClick r:id="rId6"/>
              </a:rPr>
              <a:t>https://www.theaccessgroup.com/blog/common-barriers-uptake-technology/</a:t>
            </a:r>
            <a:r>
              <a:rPr lang="en-GB" sz="1200" dirty="0">
                <a:solidFill>
                  <a:srgbClr val="2A1C00"/>
                </a:solidFill>
              </a:rPr>
              <a:t> [Accessed 05 December 2019].</a:t>
            </a:r>
          </a:p>
          <a:p>
            <a:pPr marL="0" indent="0">
              <a:buNone/>
            </a:pPr>
            <a:endParaRPr lang="en-GB" sz="1200" dirty="0">
              <a:solidFill>
                <a:srgbClr val="000099"/>
              </a:solidFill>
            </a:endParaRPr>
          </a:p>
        </p:txBody>
      </p:sp>
      <p:sp>
        <p:nvSpPr>
          <p:cNvPr id="4" name="Action Button: Back or Previous 3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Action Button: Forward or Next 4">
            <a:hlinkClick r:id="" action="ppaction://hlinkshowjump?jump=nextslide" highlightClick="1"/>
          </p:cNvPr>
          <p:cNvSpPr/>
          <p:nvPr/>
        </p:nvSpPr>
        <p:spPr bwMode="auto">
          <a:xfrm>
            <a:off x="8305800" y="6400800"/>
            <a:ext cx="838200" cy="457200"/>
          </a:xfrm>
          <a:prstGeom prst="actionButtonForwardNex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944225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60112"/>
            <a:ext cx="4114800" cy="584776"/>
          </a:xfrm>
        </p:spPr>
        <p:txBody>
          <a:bodyPr/>
          <a:lstStyle/>
          <a:p>
            <a:r>
              <a:rPr lang="en-GB" b="1" dirty="0"/>
              <a:t>Referencing list: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 err="1">
                <a:solidFill>
                  <a:srgbClr val="2A1C00"/>
                </a:solidFill>
              </a:rPr>
              <a:t>Duocall.co.uk</a:t>
            </a:r>
            <a:r>
              <a:rPr lang="en-GB" sz="1200" dirty="0">
                <a:solidFill>
                  <a:srgbClr val="2A1C00"/>
                </a:solidFill>
              </a:rPr>
              <a:t>. (2019). </a:t>
            </a:r>
            <a:r>
              <a:rPr lang="en-GB" sz="1200" i="1" dirty="0">
                <a:solidFill>
                  <a:srgbClr val="2A1C00"/>
                </a:solidFill>
              </a:rPr>
              <a:t>The benefits of providing Wi-Fi to care home residents | </a:t>
            </a:r>
            <a:r>
              <a:rPr lang="en-GB" sz="1200" i="1" dirty="0" err="1">
                <a:solidFill>
                  <a:srgbClr val="2A1C00"/>
                </a:solidFill>
              </a:rPr>
              <a:t>DuoCall</a:t>
            </a:r>
            <a:r>
              <a:rPr lang="en-GB" sz="1200" dirty="0">
                <a:solidFill>
                  <a:srgbClr val="2A1C00"/>
                </a:solidFill>
              </a:rPr>
              <a:t>. [online] Available at: https://</a:t>
            </a:r>
            <a:r>
              <a:rPr lang="en-GB" sz="1200" dirty="0" err="1">
                <a:solidFill>
                  <a:srgbClr val="2A1C00"/>
                </a:solidFill>
              </a:rPr>
              <a:t>www.duocall.co.uk</a:t>
            </a:r>
            <a:r>
              <a:rPr lang="en-GB" sz="1200" dirty="0">
                <a:solidFill>
                  <a:srgbClr val="2A1C00"/>
                </a:solidFill>
              </a:rPr>
              <a:t>/blog/the-benefits-of-providing-</a:t>
            </a:r>
            <a:r>
              <a:rPr lang="en-GB" sz="1200" dirty="0" err="1">
                <a:solidFill>
                  <a:srgbClr val="2A1C00"/>
                </a:solidFill>
              </a:rPr>
              <a:t>wi-fi</a:t>
            </a:r>
            <a:r>
              <a:rPr lang="en-GB" sz="1200" dirty="0">
                <a:solidFill>
                  <a:srgbClr val="2A1C00"/>
                </a:solidFill>
              </a:rPr>
              <a:t>-to-care-home-residents [Accessed 7 December 2019].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2A1C00"/>
                </a:solidFill>
              </a:rPr>
              <a:t>FourSeasonsHCUK</a:t>
            </a:r>
            <a:r>
              <a:rPr lang="en-GB" sz="1200" dirty="0">
                <a:solidFill>
                  <a:srgbClr val="2A1C00"/>
                </a:solidFill>
              </a:rPr>
              <a:t> (2015). </a:t>
            </a:r>
            <a:r>
              <a:rPr lang="en-GB" sz="1200" i="1" dirty="0">
                <a:solidFill>
                  <a:srgbClr val="2A1C00"/>
                </a:solidFill>
              </a:rPr>
              <a:t>Four Seasons Health Care Quality of Life Programme</a:t>
            </a:r>
            <a:r>
              <a:rPr lang="en-GB" sz="1200" dirty="0">
                <a:solidFill>
                  <a:srgbClr val="2A1C00"/>
                </a:solidFill>
              </a:rPr>
              <a:t>. </a:t>
            </a:r>
            <a:r>
              <a:rPr lang="en-GB" sz="1200" i="1" dirty="0">
                <a:solidFill>
                  <a:srgbClr val="2A1C00"/>
                </a:solidFill>
              </a:rPr>
              <a:t>YouTube</a:t>
            </a:r>
            <a:r>
              <a:rPr lang="en-GB" sz="1200" dirty="0">
                <a:solidFill>
                  <a:srgbClr val="2A1C00"/>
                </a:solidFill>
              </a:rPr>
              <a:t>. Available at: https://</a:t>
            </a:r>
            <a:r>
              <a:rPr lang="en-GB" sz="1200" dirty="0" err="1">
                <a:solidFill>
                  <a:srgbClr val="2A1C00"/>
                </a:solidFill>
              </a:rPr>
              <a:t>www.youtube.com</a:t>
            </a:r>
            <a:r>
              <a:rPr lang="en-GB" sz="1200" dirty="0">
                <a:solidFill>
                  <a:srgbClr val="2A1C00"/>
                </a:solidFill>
              </a:rPr>
              <a:t>/</a:t>
            </a:r>
            <a:r>
              <a:rPr lang="en-GB" sz="1200" dirty="0" err="1">
                <a:solidFill>
                  <a:srgbClr val="2A1C00"/>
                </a:solidFill>
              </a:rPr>
              <a:t>watch?v</a:t>
            </a:r>
            <a:r>
              <a:rPr lang="en-GB" sz="1200" dirty="0">
                <a:solidFill>
                  <a:srgbClr val="2A1C00"/>
                </a:solidFill>
              </a:rPr>
              <a:t>=jatLwI9l0Bk&amp;feature=</a:t>
            </a:r>
            <a:r>
              <a:rPr lang="en-GB" sz="1200" dirty="0" err="1">
                <a:solidFill>
                  <a:srgbClr val="2A1C00"/>
                </a:solidFill>
              </a:rPr>
              <a:t>emb_title</a:t>
            </a:r>
            <a:r>
              <a:rPr lang="en-GB" sz="1200" dirty="0">
                <a:solidFill>
                  <a:srgbClr val="2A1C00"/>
                </a:solidFill>
              </a:rPr>
              <a:t> [Accessed 8 December 2019].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2A1C00"/>
                </a:solidFill>
              </a:rPr>
              <a:t> </a:t>
            </a: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A1C00"/>
                </a:solidFill>
              </a:rPr>
              <a:t> </a:t>
            </a:r>
            <a:endParaRPr lang="en-GB" sz="1200" dirty="0">
              <a:solidFill>
                <a:srgbClr val="2A1C00"/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Government Digital Service (2019). </a:t>
            </a:r>
            <a:r>
              <a:rPr lang="en-GB" sz="1200" i="1" dirty="0">
                <a:solidFill>
                  <a:srgbClr val="2A1C00"/>
                </a:solidFill>
              </a:rPr>
              <a:t>Government Technology Innovation Strategy</a:t>
            </a:r>
            <a:r>
              <a:rPr lang="en-GB" sz="1200" dirty="0">
                <a:solidFill>
                  <a:srgbClr val="2A1C00"/>
                </a:solidFill>
              </a:rPr>
              <a:t>. [online] GOV.UK. Available at: https://</a:t>
            </a:r>
            <a:r>
              <a:rPr lang="en-GB" sz="1200" dirty="0" err="1">
                <a:solidFill>
                  <a:srgbClr val="2A1C00"/>
                </a:solidFill>
              </a:rPr>
              <a:t>www.gov.uk</a:t>
            </a:r>
            <a:r>
              <a:rPr lang="en-GB" sz="1200" dirty="0">
                <a:solidFill>
                  <a:srgbClr val="2A1C00"/>
                </a:solidFill>
              </a:rPr>
              <a:t>/government/publications/the-government-technology-innovation-strategy/the-government-technology-innovation-strategy [Accessed 19 November 2019].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A1C00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2A1C00"/>
                </a:solidFill>
              </a:rPr>
              <a:t>Greedus</a:t>
            </a:r>
            <a:r>
              <a:rPr lang="en-GB" sz="1200" dirty="0">
                <a:solidFill>
                  <a:srgbClr val="2A1C00"/>
                </a:solidFill>
              </a:rPr>
              <a:t>, A. (2019). </a:t>
            </a:r>
            <a:r>
              <a:rPr lang="en-GB" sz="1200" i="1" dirty="0">
                <a:solidFill>
                  <a:srgbClr val="2A1C00"/>
                </a:solidFill>
              </a:rPr>
              <a:t>4 reasons why you should consider Skype interviews | CV-Library</a:t>
            </a:r>
            <a:r>
              <a:rPr lang="en-GB" sz="1200" dirty="0">
                <a:solidFill>
                  <a:srgbClr val="2A1C00"/>
                </a:solidFill>
              </a:rPr>
              <a:t>. [online] Recruitment Insight. Available at: https://</a:t>
            </a:r>
            <a:r>
              <a:rPr lang="en-GB" sz="1200" dirty="0" err="1">
                <a:solidFill>
                  <a:srgbClr val="2A1C00"/>
                </a:solidFill>
              </a:rPr>
              <a:t>www.cv-library.co.uk</a:t>
            </a:r>
            <a:r>
              <a:rPr lang="en-GB" sz="1200" dirty="0">
                <a:solidFill>
                  <a:srgbClr val="2A1C00"/>
                </a:solidFill>
              </a:rPr>
              <a:t>/recruitment-insight/4-reasons-consider-skype-interviews/ (Accessed 17 December 2019).</a:t>
            </a:r>
          </a:p>
          <a:p>
            <a:pPr marL="0" indent="0">
              <a:buNone/>
            </a:pPr>
            <a:r>
              <a:rPr lang="en-GB" sz="1200" dirty="0"/>
              <a:t> </a:t>
            </a:r>
          </a:p>
          <a:p>
            <a:endParaRPr lang="en-US" dirty="0"/>
          </a:p>
        </p:txBody>
      </p:sp>
      <p:sp>
        <p:nvSpPr>
          <p:cNvPr id="4" name="Action Button: Home 3">
            <a:hlinkClick r:id="" action="ppaction://hlinkshowjump?jump=firstslide" highlightClick="1"/>
          </p:cNvPr>
          <p:cNvSpPr/>
          <p:nvPr/>
        </p:nvSpPr>
        <p:spPr bwMode="auto">
          <a:xfrm>
            <a:off x="4267200" y="6400800"/>
            <a:ext cx="914400" cy="457200"/>
          </a:xfrm>
          <a:prstGeom prst="actionButtonHom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Action Button: Back or Previous 4">
            <a:hlinkClick r:id="" action="ppaction://hlinkshowjump?jump=previousslide" highlightClick="1"/>
          </p:cNvPr>
          <p:cNvSpPr/>
          <p:nvPr/>
        </p:nvSpPr>
        <p:spPr bwMode="auto">
          <a:xfrm>
            <a:off x="0" y="6400800"/>
            <a:ext cx="838200" cy="457200"/>
          </a:xfrm>
          <a:prstGeom prst="actionButtonBackPrevious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551062"/>
      </p:ext>
    </p:extLst>
  </p:cSld>
  <p:clrMapOvr>
    <a:masterClrMapping/>
  </p:clrMapOvr>
  <p:transition xmlns:p14="http://schemas.microsoft.com/office/powerpoint/2010/main" spd="slow">
    <p:cover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TM01072129">
  <a:themeElements>
    <a:clrScheme name="Office Theme 9">
      <a:dk1>
        <a:srgbClr val="F26800"/>
      </a:dk1>
      <a:lt1>
        <a:srgbClr val="FFCC00"/>
      </a:lt1>
      <a:dk2>
        <a:srgbClr val="FFFFFF"/>
      </a:dk2>
      <a:lt2>
        <a:srgbClr val="5C1F00"/>
      </a:lt2>
      <a:accent1>
        <a:srgbClr val="B7CAFF"/>
      </a:accent1>
      <a:accent2>
        <a:srgbClr val="FF8241"/>
      </a:accent2>
      <a:accent3>
        <a:srgbClr val="FFE2AA"/>
      </a:accent3>
      <a:accent4>
        <a:srgbClr val="CF5800"/>
      </a:accent4>
      <a:accent5>
        <a:srgbClr val="D8E1FF"/>
      </a:accent5>
      <a:accent6>
        <a:srgbClr val="E7753A"/>
      </a:accent6>
      <a:hlink>
        <a:srgbClr val="0066FF"/>
      </a:hlink>
      <a:folHlink>
        <a:srgbClr val="000099"/>
      </a:folHlink>
    </a:clrScheme>
    <a:fontScheme name="Office Theme">
      <a:majorFont>
        <a:latin typeface="Arial Black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Office Theme 1">
        <a:dk1>
          <a:srgbClr val="666666"/>
        </a:dk1>
        <a:lt1>
          <a:srgbClr val="6699FF"/>
        </a:lt1>
        <a:dk2>
          <a:srgbClr val="FFFFFF"/>
        </a:dk2>
        <a:lt2>
          <a:srgbClr val="3E3E5C"/>
        </a:lt2>
        <a:accent1>
          <a:srgbClr val="D2D2D2"/>
        </a:accent1>
        <a:accent2>
          <a:srgbClr val="0066CC"/>
        </a:accent2>
        <a:accent3>
          <a:srgbClr val="B8CAFF"/>
        </a:accent3>
        <a:accent4>
          <a:srgbClr val="565656"/>
        </a:accent4>
        <a:accent5>
          <a:srgbClr val="E5E5E5"/>
        </a:accent5>
        <a:accent6>
          <a:srgbClr val="005CB9"/>
        </a:accent6>
        <a:hlink>
          <a:srgbClr val="6A8DFE"/>
        </a:hlink>
        <a:folHlink>
          <a:srgbClr val="FF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6699"/>
        </a:dk1>
        <a:lt1>
          <a:srgbClr val="DEF6F1"/>
        </a:lt1>
        <a:dk2>
          <a:srgbClr val="C5D8FF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2A5682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3333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FF6600"/>
        </a:dk1>
        <a:lt1>
          <a:srgbClr val="FFFFD9"/>
        </a:lt1>
        <a:dk2>
          <a:srgbClr val="FFFFFF"/>
        </a:dk2>
        <a:lt2>
          <a:srgbClr val="777777"/>
        </a:lt2>
        <a:accent1>
          <a:srgbClr val="FFFFF7"/>
        </a:accent1>
        <a:accent2>
          <a:srgbClr val="0066FF"/>
        </a:accent2>
        <a:accent3>
          <a:srgbClr val="FFFFE9"/>
        </a:accent3>
        <a:accent4>
          <a:srgbClr val="DA5600"/>
        </a:accent4>
        <a:accent5>
          <a:srgbClr val="FFFFFA"/>
        </a:accent5>
        <a:accent6>
          <a:srgbClr val="005CE7"/>
        </a:accent6>
        <a:hlink>
          <a:srgbClr val="003399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3399"/>
        </a:dk1>
        <a:lt1>
          <a:srgbClr val="F8FBDB"/>
        </a:lt1>
        <a:dk2>
          <a:srgbClr val="3366FF"/>
        </a:dk2>
        <a:lt2>
          <a:srgbClr val="333333"/>
        </a:lt2>
        <a:accent1>
          <a:srgbClr val="DDDDDD"/>
        </a:accent1>
        <a:accent2>
          <a:srgbClr val="6699FF"/>
        </a:accent2>
        <a:accent3>
          <a:srgbClr val="FBFDEA"/>
        </a:accent3>
        <a:accent4>
          <a:srgbClr val="002A82"/>
        </a:accent4>
        <a:accent5>
          <a:srgbClr val="EBEBEB"/>
        </a:accent5>
        <a:accent6>
          <a:srgbClr val="5C8AE7"/>
        </a:accent6>
        <a:hlink>
          <a:srgbClr val="FF9900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185394"/>
        </a:dk1>
        <a:lt1>
          <a:srgbClr val="FFFFD9"/>
        </a:lt1>
        <a:dk2>
          <a:srgbClr val="3366CC"/>
        </a:dk2>
        <a:lt2>
          <a:srgbClr val="777777"/>
        </a:lt2>
        <a:accent1>
          <a:srgbClr val="CCCC99"/>
        </a:accent1>
        <a:accent2>
          <a:srgbClr val="FFFFCC"/>
        </a:accent2>
        <a:accent3>
          <a:srgbClr val="FFFFE9"/>
        </a:accent3>
        <a:accent4>
          <a:srgbClr val="13467E"/>
        </a:accent4>
        <a:accent5>
          <a:srgbClr val="E2E2CA"/>
        </a:accent5>
        <a:accent6>
          <a:srgbClr val="E7E7B9"/>
        </a:accent6>
        <a:hlink>
          <a:srgbClr val="FF6600"/>
        </a:hlink>
        <a:folHlink>
          <a:srgbClr val="0000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333399"/>
        </a:dk1>
        <a:lt1>
          <a:srgbClr val="F0F0BE"/>
        </a:lt1>
        <a:dk2>
          <a:srgbClr val="FF6600"/>
        </a:dk2>
        <a:lt2>
          <a:srgbClr val="005A58"/>
        </a:lt2>
        <a:accent1>
          <a:srgbClr val="FFDE81"/>
        </a:accent1>
        <a:accent2>
          <a:srgbClr val="3333FF"/>
        </a:accent2>
        <a:accent3>
          <a:srgbClr val="F6F6DB"/>
        </a:accent3>
        <a:accent4>
          <a:srgbClr val="2A2A82"/>
        </a:accent4>
        <a:accent5>
          <a:srgbClr val="FFECC1"/>
        </a:accent5>
        <a:accent6>
          <a:srgbClr val="2D2DE7"/>
        </a:accent6>
        <a:hlink>
          <a:srgbClr val="FF75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3976FD"/>
        </a:dk1>
        <a:lt1>
          <a:srgbClr val="3399FF"/>
        </a:lt1>
        <a:dk2>
          <a:srgbClr val="FFFFFF"/>
        </a:dk2>
        <a:lt2>
          <a:srgbClr val="3E3E5C"/>
        </a:lt2>
        <a:accent1>
          <a:srgbClr val="B9CFFF"/>
        </a:accent1>
        <a:accent2>
          <a:srgbClr val="FF9933"/>
        </a:accent2>
        <a:accent3>
          <a:srgbClr val="ADCAFF"/>
        </a:accent3>
        <a:accent4>
          <a:srgbClr val="2F64D8"/>
        </a:accent4>
        <a:accent5>
          <a:srgbClr val="D9E4FF"/>
        </a:accent5>
        <a:accent6>
          <a:srgbClr val="E78A2D"/>
        </a:accent6>
        <a:hlink>
          <a:srgbClr val="0036CE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66CC"/>
        </a:dk1>
        <a:lt1>
          <a:srgbClr val="FBDF53"/>
        </a:lt1>
        <a:dk2>
          <a:srgbClr val="FFFFFF"/>
        </a:dk2>
        <a:lt2>
          <a:srgbClr val="969696"/>
        </a:lt2>
        <a:accent1>
          <a:srgbClr val="FFC269"/>
        </a:accent1>
        <a:accent2>
          <a:srgbClr val="FF9966"/>
        </a:accent2>
        <a:accent3>
          <a:srgbClr val="FDECB3"/>
        </a:accent3>
        <a:accent4>
          <a:srgbClr val="0056AE"/>
        </a:accent4>
        <a:accent5>
          <a:srgbClr val="FFDDB9"/>
        </a:accent5>
        <a:accent6>
          <a:srgbClr val="E78A5C"/>
        </a:accent6>
        <a:hlink>
          <a:srgbClr val="CC33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9">
        <a:dk1>
          <a:srgbClr val="F26800"/>
        </a:dk1>
        <a:lt1>
          <a:srgbClr val="FFCC00"/>
        </a:lt1>
        <a:dk2>
          <a:srgbClr val="FFFFFF"/>
        </a:dk2>
        <a:lt2>
          <a:srgbClr val="5C1F00"/>
        </a:lt2>
        <a:accent1>
          <a:srgbClr val="B7CAFF"/>
        </a:accent1>
        <a:accent2>
          <a:srgbClr val="FF8241"/>
        </a:accent2>
        <a:accent3>
          <a:srgbClr val="FFE2AA"/>
        </a:accent3>
        <a:accent4>
          <a:srgbClr val="CF5800"/>
        </a:accent4>
        <a:accent5>
          <a:srgbClr val="D8E1FF"/>
        </a:accent5>
        <a:accent6>
          <a:srgbClr val="E7753A"/>
        </a:accent6>
        <a:hlink>
          <a:srgbClr val="0066FF"/>
        </a:hlink>
        <a:folHlink>
          <a:srgbClr val="0000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10">
        <a:dk1>
          <a:srgbClr val="336699"/>
        </a:dk1>
        <a:lt1>
          <a:srgbClr val="FFFFFF"/>
        </a:lt1>
        <a:dk2>
          <a:srgbClr val="FFFFFF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2A5682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FF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TM01072129</Template>
  <TotalTime>6518</TotalTime>
  <Words>886</Words>
  <Application>Microsoft Macintosh PowerPoint</Application>
  <PresentationFormat>On-screen Show (4:3)</PresentationFormat>
  <Paragraphs>178</Paragraphs>
  <Slides>21</Slides>
  <Notes>9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TM01072129</vt:lpstr>
      <vt:lpstr>Modern technology use at</vt:lpstr>
      <vt:lpstr>Modern technology use at Landsdowne Care Home </vt:lpstr>
      <vt:lpstr>Student’s information:</vt:lpstr>
      <vt:lpstr>Table of content:</vt:lpstr>
      <vt:lpstr>Background of the Organisation</vt:lpstr>
      <vt:lpstr>Background of the Organisation</vt:lpstr>
      <vt:lpstr>Background of the Organisation</vt:lpstr>
      <vt:lpstr>The Challenges before</vt:lpstr>
      <vt:lpstr>The Challenges before</vt:lpstr>
      <vt:lpstr>Insights to the modern technology </vt:lpstr>
      <vt:lpstr>Insights to the modern technology </vt:lpstr>
      <vt:lpstr>Insights to the modern technology </vt:lpstr>
      <vt:lpstr>Impact of technology introduced</vt:lpstr>
      <vt:lpstr>Impact of technology introduced</vt:lpstr>
      <vt:lpstr>Impact of technology introduced</vt:lpstr>
      <vt:lpstr>Lessons drowned from the case study</vt:lpstr>
      <vt:lpstr>Lessons drowned from the case study</vt:lpstr>
      <vt:lpstr>Conclusion</vt:lpstr>
      <vt:lpstr>Question and Answers</vt:lpstr>
      <vt:lpstr>Referencing list: </vt:lpstr>
      <vt:lpstr>Referencing list: </vt:lpstr>
    </vt:vector>
  </TitlesOfParts>
  <Manager/>
  <Company>Microsoft Corporation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technology use</dc:title>
  <dc:subject/>
  <dc:creator/>
  <cp:keywords/>
  <dc:description/>
  <cp:lastModifiedBy>Asya Andreeva</cp:lastModifiedBy>
  <cp:revision>63</cp:revision>
  <cp:lastPrinted>1601-01-01T00:00:00Z</cp:lastPrinted>
  <dcterms:created xsi:type="dcterms:W3CDTF">1601-01-01T00:00:00Z</dcterms:created>
  <dcterms:modified xsi:type="dcterms:W3CDTF">2019-12-19T00:09:56Z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TC010721291033</vt:lpwstr>
  </property>
</Properties>
</file>