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3" r:id="rId3"/>
    <p:sldId id="262" r:id="rId4"/>
    <p:sldId id="280" r:id="rId5"/>
    <p:sldId id="267" r:id="rId6"/>
    <p:sldId id="258" r:id="rId7"/>
    <p:sldId id="260" r:id="rId8"/>
    <p:sldId id="268" r:id="rId9"/>
    <p:sldId id="266" r:id="rId10"/>
    <p:sldId id="259" r:id="rId11"/>
    <p:sldId id="264" r:id="rId12"/>
    <p:sldId id="275" r:id="rId13"/>
    <p:sldId id="278" r:id="rId14"/>
    <p:sldId id="261" r:id="rId15"/>
    <p:sldId id="265" r:id="rId16"/>
    <p:sldId id="272" r:id="rId17"/>
    <p:sldId id="28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34A4B-7723-494B-B440-4F5044746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F7D37D-1C90-416E-B8FD-4412ABBC7D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F07A5-82F7-4EA6-B65A-61EDD1D40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A5CDB-BC6F-4E5A-9E56-2911E987B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B9E53-4E5B-44A6-9E76-BDEE8A958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787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B8A51-BBC6-4AF0-A531-8C1E9F8B7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82237-960C-4DEF-B15C-FCFD56A2B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6393B4-EC04-4366-8219-FAF83E597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73827-1F61-459C-9192-448F4025A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8553E-88F0-485E-A2A1-6E6A0C40E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541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34DB8-5A79-4C4E-8CC6-783DA3C2C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7BC388-9102-45D7-8E48-5E3C5C6586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DE5BA-47CB-48B1-B5DB-9D0698F15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5BE14A-9996-472B-B7F0-2CDFC6DD1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40645A-F23C-416F-B547-0D196E80A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741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40188-C5E2-4D67-B046-77D08F0DE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835C8-2CDB-4FBD-A6AD-789EC3B4C9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98189F-322C-4C5E-9CD6-0D6DA3894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CB890A-545C-4461-9779-6A40C3CCA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0AE74-F444-4C62-BAD4-5099520ED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72BFE9-9C70-4626-8DE4-6228AE7F7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490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21846-82DA-45D8-A465-8A164109A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F5691-243D-4D4F-A301-3C0A1C156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AD4118-FFB9-4F61-AB80-D32B8F8981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33710B-F0C2-4FEA-B55C-ABFAF183EA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B122DB-0A88-41F3-B6FB-8867CA3E86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40B980-F73C-44B9-AC6B-600990FF3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50FEFD-13AD-4865-A7ED-8E2662465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40CCEC-B72E-403F-8C90-EC2A00358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866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258DE-98EE-4A63-A798-54AD32299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1DA621-B72E-49E3-BEC5-E8C8F2310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3636F2-FDFD-4816-B450-875214367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06A202-58EA-4B2A-A333-85D894D47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881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9BBE24-184D-45BF-8340-4A30B90F4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1BA7A1-B900-4F13-8B8F-0D1722105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7AE83A-B3E1-480C-8B29-E563C04CB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514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5E029-9599-4AF3-B51E-8A21D146A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6446E-EDF8-4D72-85A8-66547796F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44DB1-4A9A-4BB3-8A51-792C0717A6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A834AE-35F6-4C67-8629-140CFDB09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4DA31F-68DA-41F1-8F56-D9DDB9896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AFA94-1BB1-4C6D-885C-EE3017A99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820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F3CAE-AF34-40F1-9985-12424C38E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F66640-FB95-4A4C-BCDD-5CBF07718C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6710F0-9614-4FF6-86D2-97B595BA89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AE609E-F4B8-46DA-8DEE-FF7A28025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1C219A-3C50-41B1-B573-AF3C5D7B6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42E3F0-517E-4296-8A2C-83D4950D8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19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EDEF0-4CAF-48F4-97FC-D2127A26D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FBB3A0-B349-4F1F-922F-FD1FE3E412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EF8DEC-3D51-4917-8C71-8F902B949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9C969-34DD-4D5B-9C1F-B958D8923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C393FA-ED7A-4581-A6F1-61C9F0B62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438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CB667B-336E-41E3-A001-059C9747EF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FBE82F-82C5-48F1-9876-C27964FE6D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F5389-5BCD-4DC1-BA99-1C22DFBAD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B41D2-2ABA-41BE-A7B0-6FF1E40E1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DC107-CDBC-4D71-9537-9517A5F1D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460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EF56A7-CC11-4CEC-8FDE-BD68AE12C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818599-46D8-4E76-994B-41F6A38740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61B-40D1-4EAA-A9C6-FBFB99985B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CE402-B9CB-4A79-BD21-4B6A4C9CAF70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8A3EFC-C136-488E-89EC-F03C866AFD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27A5CB-7526-4333-AF24-D012B42811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20DE0D-CBA4-41B3-BA67-B0C5586E6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350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5BAAD62-EC3E-4893-9397-BA93155ED7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5405"/>
            <a:ext cx="12192000" cy="69689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435453-12CB-415F-98C3-E622875804AF}"/>
              </a:ext>
            </a:extLst>
          </p:cNvPr>
          <p:cNvSpPr txBox="1"/>
          <p:nvPr/>
        </p:nvSpPr>
        <p:spPr>
          <a:xfrm>
            <a:off x="265676" y="1524504"/>
            <a:ext cx="61789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spc="-15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COFFE SHOP (SCS)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26D82C-18B0-48AE-940E-380450CA4979}"/>
              </a:ext>
            </a:extLst>
          </p:cNvPr>
          <p:cNvSpPr txBox="1"/>
          <p:nvPr/>
        </p:nvSpPr>
        <p:spPr>
          <a:xfrm>
            <a:off x="265676" y="4504926"/>
            <a:ext cx="98293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Lato Black" panose="020F0502020204030203" pitchFamily="34" charset="0"/>
                <a:cs typeface="Lato Black" panose="020F0502020204030203" pitchFamily="34" charset="0"/>
              </a:rPr>
              <a:t>MAGANDAZI DANIEL KATAKAYA     </a:t>
            </a: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16050751      M.D.K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Lato Black" panose="020F0502020204030203" pitchFamily="34" charset="0"/>
              <a:cs typeface="Lato Black" panose="020F0502020204030203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Lato Black" panose="020F0502020204030203" pitchFamily="34" charset="0"/>
                <a:cs typeface="Lato Black" panose="020F0502020204030203" pitchFamily="34" charset="0"/>
              </a:rPr>
              <a:t>NAHID SULTANA			    </a:t>
            </a: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1605705        N.S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Lato Black" panose="020F0502020204030203" pitchFamily="34" charset="0"/>
              <a:cs typeface="Lato Black" panose="020F0502020204030203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Lato Black" panose="020F0502020204030203" pitchFamily="34" charset="0"/>
                <a:cs typeface="Lato Black" panose="020F0502020204030203" pitchFamily="34" charset="0"/>
              </a:rPr>
              <a:t>SHAHIN MOHAMMED		    </a:t>
            </a: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1605776        M.S</a:t>
            </a:r>
          </a:p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Lato Black" panose="020F0502020204030203" pitchFamily="34" charset="0"/>
                <a:cs typeface="Lato Black" panose="020F0502020204030203" pitchFamily="34" charset="0"/>
              </a:rPr>
              <a:t>ALAM MOHAMMAD		    </a:t>
            </a: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1605813        M.A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6024D8-BC2E-429F-B019-01F8B323E3B0}"/>
              </a:ext>
            </a:extLst>
          </p:cNvPr>
          <p:cNvSpPr txBox="1"/>
          <p:nvPr/>
        </p:nvSpPr>
        <p:spPr>
          <a:xfrm>
            <a:off x="265676" y="4127790"/>
            <a:ext cx="4590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Prepared by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8DC6F4-1378-401E-88F8-267CC9C15EA8}"/>
              </a:ext>
            </a:extLst>
          </p:cNvPr>
          <p:cNvSpPr txBox="1"/>
          <p:nvPr/>
        </p:nvSpPr>
        <p:spPr>
          <a:xfrm>
            <a:off x="265675" y="984179"/>
            <a:ext cx="43634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spc="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SUPREME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E8C2CD4-76AA-4570-83B6-DD89FA9A19BD}"/>
              </a:ext>
            </a:extLst>
          </p:cNvPr>
          <p:cNvSpPr/>
          <p:nvPr/>
        </p:nvSpPr>
        <p:spPr>
          <a:xfrm>
            <a:off x="265676" y="2525636"/>
            <a:ext cx="1085342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Relocation of the Supreme Coffee Shop to Kennington park.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F1A7F6-F1B6-4593-95C2-595A92DFA40B}"/>
              </a:ext>
            </a:extLst>
          </p:cNvPr>
          <p:cNvSpPr/>
          <p:nvPr/>
        </p:nvSpPr>
        <p:spPr>
          <a:xfrm>
            <a:off x="8458200" y="47826"/>
            <a:ext cx="3548059" cy="1476678"/>
          </a:xfrm>
          <a:prstGeom prst="rect">
            <a:avLst/>
          </a:prstGeom>
          <a:blipFill dpi="0" rotWithShape="1">
            <a:blip r:embed="rId3">
              <a:alphaModFix amt="64000"/>
            </a:blip>
            <a:srcRect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153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1"/>
      <p:bldP spid="10" grpId="0"/>
      <p:bldP spid="11" grpId="0"/>
      <p:bldP spid="1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6A9E0AC-EBCE-4E10-9736-442ACF017B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90171-85B9-4D3C-A754-677AECC11AC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55863-B525-4537-9374-3C2F3F19992D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 numCol="2">
            <a:normAutofit fontScale="6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B</a:t>
            </a: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USINESS CASE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PROJECT CONTROL &amp; COMMUNICATION CHANNELS 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RISK MONITORING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BACK GROUND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PROJECT SCOPE &amp; EXCLUSIONS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ROLES AND RESPONSIBILITIES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RISK MANAGEMENT</a:t>
            </a:r>
          </a:p>
          <a:p>
            <a:pPr>
              <a:lnSpc>
                <a:spcPct val="100000"/>
              </a:lnSpc>
            </a:pPr>
            <a:endParaRPr lang="en-GB" sz="3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Lato Black" panose="020F0502020204030203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3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Lato Black" panose="020F0502020204030203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3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Lato Black" panose="020F0502020204030203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3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Lato Black" panose="020F0502020204030203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OBJECTIVES OF THE PROJECT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RISK ANALYSIS: RISK IDENTIFICATION 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COST/BENEFIT ANALYSIS 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SCHEDULE (GANNT CHART)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CONSTRAINTS &amp; OPTIONS 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RISK PREVENTION-</a:t>
            </a:r>
          </a:p>
          <a:p>
            <a:pPr>
              <a:lnSpc>
                <a:spcPct val="100000"/>
              </a:lnSpc>
            </a:pPr>
            <a:r>
              <a:rPr lang="en-GB" sz="3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ASSIGNMENTS / MILESTONES</a:t>
            </a:r>
            <a:endParaRPr lang="en-GB" sz="3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Lato Black" panose="020F0502020204030203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3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Lato Black" panose="020F0502020204030203" pitchFamily="34" charset="0"/>
              <a:cs typeface="Lato Black" panose="020F0502020204030203" pitchFamily="34" charset="0"/>
            </a:endParaRPr>
          </a:p>
          <a:p>
            <a:pPr>
              <a:lnSpc>
                <a:spcPct val="100000"/>
              </a:lnSpc>
            </a:pPr>
            <a:endParaRPr lang="en-GB" sz="3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Lato Black" panose="020F0502020204030203" pitchFamily="34" charset="0"/>
              <a:cs typeface="Lato Black" panose="020F0502020204030203" pitchFamily="34" charset="0"/>
            </a:endParaRPr>
          </a:p>
          <a:p>
            <a:pPr>
              <a:lnSpc>
                <a:spcPct val="100000"/>
              </a:lnSpc>
            </a:pPr>
            <a:endParaRPr lang="en-GB" sz="3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Lato Black" panose="020F0502020204030203" pitchFamily="34" charset="0"/>
              <a:cs typeface="Lato Black" panose="020F0502020204030203" pitchFamily="34" charset="0"/>
            </a:endParaRPr>
          </a:p>
          <a:p>
            <a:pPr>
              <a:lnSpc>
                <a:spcPct val="100000"/>
              </a:lnSpc>
            </a:pPr>
            <a:endParaRPr lang="en-GB" sz="3100" dirty="0">
              <a:solidFill>
                <a:schemeClr val="bg1"/>
              </a:solidFill>
              <a:latin typeface="+mj-lt"/>
              <a:ea typeface="Lato Black" panose="020F0502020204030203" pitchFamily="34" charset="0"/>
              <a:cs typeface="Lato Black" panose="020F0502020204030203" pitchFamily="34" charset="0"/>
            </a:endParaRPr>
          </a:p>
          <a:p>
            <a:pPr>
              <a:lnSpc>
                <a:spcPct val="100000"/>
              </a:lnSpc>
            </a:pPr>
            <a:endParaRPr lang="en-GB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6805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3C95F89-63E8-42CD-9FBA-E7022959BBC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07ECDC-630C-459A-A9A6-21E513956A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BUSINESS CASE-M.D.K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6F76A-F78B-49DA-8FD8-55F529A0BD2A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Businesses with in the park will save money, improve their quality of services/products and grow by saving time.</a:t>
            </a:r>
          </a:p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SCS will use recyclable paper cups for their coffee and encourage conservation of the environment.</a:t>
            </a:r>
          </a:p>
          <a:p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 body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 marL="0" indent="0">
              <a:buNone/>
            </a:pPr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 body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579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6993389-F509-4BD2-B25F-043121D9B0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0843AA-3BDE-42C0-B0C0-3959F2321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2262"/>
            <a:ext cx="10515600" cy="1325563"/>
          </a:xfrm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PROJECT CONTROL &amp; COMMUNICATION CHANNELS -M.D.K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25BC2-397C-45DA-B1CC-757896E54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60925"/>
          </a:xfrm>
          <a:solidFill>
            <a:schemeClr val="accent1">
              <a:lumMod val="75000"/>
              <a:alpha val="65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 body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The Quality, Change management , Issues management and Risk management plans shall be in place through out the project life cycle.</a:t>
            </a:r>
          </a:p>
          <a:p>
            <a:pPr>
              <a:lnSpc>
                <a:spcPct val="100000"/>
              </a:lnSpc>
            </a:pP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 body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Both a Top-Down approach and a Bottom-Up approach to give stake holders a sense of ownership of the project success.</a:t>
            </a:r>
          </a:p>
          <a:p>
            <a:pPr>
              <a:lnSpc>
                <a:spcPct val="100000"/>
              </a:lnSpc>
            </a:pP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 body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 </a:t>
            </a:r>
          </a:p>
          <a:p>
            <a:pPr algn="just">
              <a:lnSpc>
                <a:spcPct val="120000"/>
              </a:lnSpc>
            </a:pP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650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E7E3B37-4581-4B77-A41A-6B112B5F78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9CB0CC-0A0F-4749-8B76-8E7EA260D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9413"/>
            <a:ext cx="10515600" cy="1325563"/>
          </a:xfrm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RISK MONITORING-M.D.K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8B456-2D72-4FBF-9D16-8F1DB08A47DB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Employee training on  the use of equipment, healthy and safety to avoid accidents and make a tasks schedule to reduce the probability of any discrepancies in the project life cycle.    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02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4A44F20-ED28-4F8A-8E08-B9EBC23FA57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F9B74D-6562-4B77-B093-5FDFBF883ED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BACK GROUND </a:t>
            </a:r>
            <a:r>
              <a:rPr lang="en-GB" sz="4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- 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0946F-4BBB-4EA6-8E9D-C814157E8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38351"/>
            <a:ext cx="10515600" cy="4351338"/>
          </a:xfrm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Businesses within the park could save up to 1:30 minutes equivalent’ wages on time when their employees' get their orders delivered to their work stations by Supreme coffee shop.</a:t>
            </a:r>
          </a:p>
        </p:txBody>
      </p:sp>
    </p:spTree>
    <p:extLst>
      <p:ext uri="{BB962C8B-B14F-4D97-AF65-F5344CB8AC3E}">
        <p14:creationId xmlns:p14="http://schemas.microsoft.com/office/powerpoint/2010/main" val="280345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E5867E-6981-4D4C-9422-64AFF415B2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20FAAB-390D-4E9D-B75E-1350698D470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PROJECT SCOPE &amp; EXCLUSIONS -NS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259E6-AD74-4E8F-AE2C-DD2D40C59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60925"/>
          </a:xfrm>
          <a:solidFill>
            <a:schemeClr val="accent1">
              <a:lumMod val="75000"/>
              <a:alpha val="65000"/>
            </a:schemeClr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1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Project scope will include the following;</a:t>
            </a:r>
          </a:p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Business case and location analysis.  </a:t>
            </a:r>
          </a:p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Collection of all required licenses or approvals.</a:t>
            </a:r>
          </a:p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Leasing/purchase of the required equipment and space.</a:t>
            </a:r>
          </a:p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Modification, design or improvement of new leaseholds/space .</a:t>
            </a:r>
          </a:p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Shifting &amp; installation of equipment .</a:t>
            </a:r>
          </a:p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Transferring information to the customers and suppliers .</a:t>
            </a:r>
          </a:p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Performing a dry run and test all the software and the system to be used. </a:t>
            </a:r>
          </a:p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We shall go live in week 9.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Exclusions will incorporate any integration in the business strategy or commercial operation.</a:t>
            </a:r>
          </a:p>
        </p:txBody>
      </p:sp>
    </p:spTree>
    <p:extLst>
      <p:ext uri="{BB962C8B-B14F-4D97-AF65-F5344CB8AC3E}">
        <p14:creationId xmlns:p14="http://schemas.microsoft.com/office/powerpoint/2010/main" val="6849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1548218-B9C5-452B-B724-0DBA998EC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33806CF8-31A1-4EA8-971B-D86C3A37D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0533"/>
            <a:ext cx="10515600" cy="1061339"/>
          </a:xfrm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ROLES AND RESPONSIBILITIES-NS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47DAF15-111A-46D6-869C-5D9B2C67A8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9335630"/>
              </p:ext>
            </p:extLst>
          </p:nvPr>
        </p:nvGraphicFramePr>
        <p:xfrm>
          <a:off x="838200" y="1391935"/>
          <a:ext cx="10515600" cy="52655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72622">
                  <a:extLst>
                    <a:ext uri="{9D8B030D-6E8A-4147-A177-3AD203B41FA5}">
                      <a16:colId xmlns:a16="http://schemas.microsoft.com/office/drawing/2014/main" val="2778453540"/>
                    </a:ext>
                  </a:extLst>
                </a:gridCol>
                <a:gridCol w="5342978">
                  <a:extLst>
                    <a:ext uri="{9D8B030D-6E8A-4147-A177-3AD203B41FA5}">
                      <a16:colId xmlns:a16="http://schemas.microsoft.com/office/drawing/2014/main" val="3885733545"/>
                    </a:ext>
                  </a:extLst>
                </a:gridCol>
              </a:tblGrid>
              <a:tr h="493423">
                <a:tc>
                  <a:txBody>
                    <a:bodyPr/>
                    <a:lstStyle/>
                    <a:p>
                      <a:r>
                        <a:rPr lang="en-GB" sz="24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 body"/>
                        </a:rPr>
                        <a:t>Roles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 body"/>
                        </a:rPr>
                        <a:t>Responsibilities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5085483"/>
                  </a:ext>
                </a:extLst>
              </a:tr>
              <a:tr h="692224"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Project Sponsor</a:t>
                      </a:r>
                      <a:endParaRPr lang="en-GB" sz="2400" b="0" dirty="0">
                        <a:solidFill>
                          <a:schemeClr val="tx1"/>
                        </a:solidFill>
                        <a:effectLst/>
                        <a:latin typeface="Calibri bod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 body"/>
                        </a:rPr>
                        <a:t>Project business case stake holder organization.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4474916"/>
                  </a:ext>
                </a:extLst>
              </a:tr>
              <a:tr h="493423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 body"/>
                        </a:rPr>
                        <a:t>Project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 body"/>
                        </a:rPr>
                        <a:t>Forming and managing the project.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1910871"/>
                  </a:ext>
                </a:extLst>
              </a:tr>
              <a:tr h="692224"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Finance Team </a:t>
                      </a:r>
                      <a:endParaRPr lang="en-GB" sz="2400" b="0" dirty="0">
                        <a:solidFill>
                          <a:schemeClr val="tx1"/>
                        </a:solidFill>
                        <a:effectLst/>
                        <a:latin typeface="Calibri bod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 body"/>
                        </a:rPr>
                        <a:t>Management of the project’s financial resources.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9602300"/>
                  </a:ext>
                </a:extLst>
              </a:tr>
              <a:tr h="493423"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Resources Accumulation Team</a:t>
                      </a:r>
                      <a:endParaRPr lang="en-GB" sz="2400" b="0" dirty="0">
                        <a:solidFill>
                          <a:schemeClr val="tx1"/>
                        </a:solidFill>
                        <a:effectLst/>
                        <a:latin typeface="Calibri bod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 body"/>
                        </a:rPr>
                        <a:t>Leasing  of equipment.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456688"/>
                  </a:ext>
                </a:extLst>
              </a:tr>
              <a:tr h="493423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Calibri body"/>
                        </a:rPr>
                        <a:t>Legal 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 body"/>
                        </a:rPr>
                        <a:t>processing required licenses and approvals.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4309622"/>
                  </a:ext>
                </a:extLst>
              </a:tr>
              <a:tr h="493423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Calibri body"/>
                        </a:rPr>
                        <a:t>Technical team &amp; 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Utility Company</a:t>
                      </a:r>
                      <a:endParaRPr lang="en-GB" sz="2400" b="0" dirty="0">
                        <a:solidFill>
                          <a:schemeClr val="tx1"/>
                        </a:solidFill>
                        <a:effectLst/>
                        <a:latin typeface="Calibri bod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 body"/>
                        </a:rPr>
                        <a:t>Modification of premises and equipment installation.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632819"/>
                  </a:ext>
                </a:extLst>
              </a:tr>
              <a:tr h="493423"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Communication and PR Team</a:t>
                      </a:r>
                      <a:endParaRPr lang="en-GB" sz="2400" b="0" dirty="0">
                        <a:solidFill>
                          <a:schemeClr val="tx1"/>
                        </a:solidFill>
                        <a:effectLst/>
                        <a:latin typeface="Calibri body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 body"/>
                        </a:rPr>
                        <a:t>Marketing and PR management.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63130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092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21DE8A9-71F5-4031-AB90-3A8D63F211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B28BDF-E9CC-4DC6-886A-8E6293EA303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RISK MANAGEMENT-N.S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1A7B7-AA8F-45F4-A8B0-47D3381DB09B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/>
          <a:lstStyle/>
          <a:p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r>
              <a:rPr lang="en-GB" sz="3600" dirty="0">
                <a:solidFill>
                  <a:schemeClr val="bg1"/>
                </a:solidFill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Risk Log/risk register shall be developed &amp; reviewed on a weekly basis to keep the project stakeholders updated or aware about the issue.</a:t>
            </a:r>
          </a:p>
          <a:p>
            <a:pPr marL="0" indent="0">
              <a:buNone/>
            </a:pPr>
            <a:endParaRPr lang="en-GB" sz="3600" dirty="0">
              <a:solidFill>
                <a:schemeClr val="bg1"/>
              </a:solidFill>
              <a:latin typeface="Calibri body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r>
              <a:rPr lang="en-GB" sz="3600" dirty="0">
                <a:solidFill>
                  <a:schemeClr val="bg1"/>
                </a:solidFill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Probability and severity rating of (1-5) made and risk monitoring/responses developed.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11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F05C4A9-BED2-4B43-90CB-6D7D0D0E62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9689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0A44AD-9054-4418-AE24-0E2B3C00703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OBJECTIVES OF THE PROJECT-M.S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BA6AC-A583-4FD4-A4F0-53D11C0FC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99025"/>
          </a:xfrm>
          <a:solidFill>
            <a:schemeClr val="accent1">
              <a:lumMod val="75000"/>
              <a:alpha val="6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9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To relocate SCS to the Kennington business park within a period of 9 weeks under a budget of £30K. </a:t>
            </a:r>
          </a:p>
          <a:p>
            <a:pPr lvl="0">
              <a:lnSpc>
                <a:spcPct val="120000"/>
              </a:lnSpc>
            </a:pPr>
            <a:r>
              <a:rPr lang="en-GB" sz="39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To improve the business with in the park by enabling them save time through our text ordering services. </a:t>
            </a:r>
            <a:endParaRPr lang="en-GB" sz="3900" dirty="0">
              <a:latin typeface="Calibri body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92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1C61453-3502-4657-B6A8-2B4A27C69F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3046C7-B3F9-430D-8FB1-EC6B2BF6842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RISK ANALYSIS: RISK IDENTIFICATION -M.S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9A50-40DA-4889-A619-0A13BC7D4DA5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The project risks include the following;</a:t>
            </a:r>
          </a:p>
          <a:p>
            <a:pPr lvl="0"/>
            <a:r>
              <a:rPr lang="en-GB" sz="3200" dirty="0">
                <a:solidFill>
                  <a:schemeClr val="bg1"/>
                </a:solidFill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Approvals and license delays.</a:t>
            </a:r>
          </a:p>
          <a:p>
            <a:r>
              <a:rPr lang="en-GB" sz="3200" dirty="0">
                <a:solidFill>
                  <a:schemeClr val="bg1"/>
                </a:solidFill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Accidents and damaging of the equipment and assets.</a:t>
            </a:r>
          </a:p>
          <a:p>
            <a:pPr lvl="0"/>
            <a:r>
              <a:rPr lang="en-GB" sz="3200" dirty="0">
                <a:solidFill>
                  <a:schemeClr val="bg1"/>
                </a:solidFill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Coordination failure.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703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696BC30-CAAD-4DE2-9E17-9E1EF52A57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253031-4CE0-434B-969C-7969F8405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COST/BENEFIT ANALYSIS – M.S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0897982-BEE7-4C09-ADE1-FE3AE00F89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8356741"/>
              </p:ext>
            </p:extLst>
          </p:nvPr>
        </p:nvGraphicFramePr>
        <p:xfrm>
          <a:off x="838199" y="1901952"/>
          <a:ext cx="10515600" cy="47792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32313254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270821326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314415839"/>
                    </a:ext>
                  </a:extLst>
                </a:gridCol>
              </a:tblGrid>
              <a:tr h="33860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u="non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Required Item</a:t>
                      </a:r>
                    </a:p>
                  </a:txBody>
                  <a:tcPr marL="68580" marR="68580" marT="0" marB="0">
                    <a:solidFill>
                      <a:schemeClr val="accent1">
                        <a:alpha val="4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u="non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Required Cost</a:t>
                      </a:r>
                    </a:p>
                  </a:txBody>
                  <a:tcPr marL="68580" marR="68580" marT="0" marB="0">
                    <a:solidFill>
                      <a:schemeClr val="accent1">
                        <a:alpha val="4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u="non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Total Budget</a:t>
                      </a:r>
                    </a:p>
                  </a:txBody>
                  <a:tcPr marL="68580" marR="68580" marT="0" marB="0">
                    <a:solidFill>
                      <a:schemeClr val="accent1">
                        <a:alpha val="46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7794860"/>
                  </a:ext>
                </a:extLst>
              </a:tr>
              <a:tr h="335984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 </a:t>
                      </a:r>
                    </a:p>
                  </a:txBody>
                  <a:tcPr marL="68580" marR="68580" marT="0" marB="0">
                    <a:solidFill>
                      <a:schemeClr val="accent1">
                        <a:alpha val="4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 </a:t>
                      </a:r>
                    </a:p>
                  </a:txBody>
                  <a:tcPr marL="68580" marR="68580" marT="0" marB="0">
                    <a:solidFill>
                      <a:schemeClr val="accent1">
                        <a:tint val="40000"/>
                        <a:alpha val="46000"/>
                      </a:schemeClr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 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 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£30,000</a:t>
                      </a:r>
                    </a:p>
                  </a:txBody>
                  <a:tcPr marL="68580" marR="68580" marT="0" marB="0">
                    <a:solidFill>
                      <a:schemeClr val="accent1">
                        <a:tint val="40000"/>
                        <a:alpha val="46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144502"/>
                  </a:ext>
                </a:extLst>
              </a:tr>
              <a:tr h="33860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dirty="0"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Legal</a:t>
                      </a:r>
                    </a:p>
                  </a:txBody>
                  <a:tcPr marL="68580" marR="68580" marT="0" marB="0">
                    <a:solidFill>
                      <a:schemeClr val="accent1">
                        <a:alpha val="4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£9000</a:t>
                      </a:r>
                    </a:p>
                  </a:txBody>
                  <a:tcPr marL="68580" marR="68580" marT="0" marB="0">
                    <a:solidFill>
                      <a:schemeClr val="accent1">
                        <a:tint val="20000"/>
                        <a:alpha val="46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7985526"/>
                  </a:ext>
                </a:extLst>
              </a:tr>
              <a:tr h="33860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dirty="0"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Location Feasibility study</a:t>
                      </a:r>
                    </a:p>
                  </a:txBody>
                  <a:tcPr marL="68580" marR="68580" marT="0" marB="0">
                    <a:solidFill>
                      <a:schemeClr val="accent1">
                        <a:alpha val="4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£4000</a:t>
                      </a:r>
                    </a:p>
                  </a:txBody>
                  <a:tcPr marL="68580" marR="68580" marT="0" marB="0">
                    <a:solidFill>
                      <a:schemeClr val="accent1">
                        <a:tint val="40000"/>
                        <a:alpha val="46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0404509"/>
                  </a:ext>
                </a:extLst>
              </a:tr>
              <a:tr h="69289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dirty="0"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Exterior and Interior design</a:t>
                      </a:r>
                    </a:p>
                  </a:txBody>
                  <a:tcPr marL="68580" marR="68580" marT="0" marB="0">
                    <a:solidFill>
                      <a:schemeClr val="accent1">
                        <a:alpha val="4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£8000</a:t>
                      </a:r>
                    </a:p>
                  </a:txBody>
                  <a:tcPr marL="68580" marR="68580" marT="0" marB="0">
                    <a:solidFill>
                      <a:schemeClr val="accent1">
                        <a:tint val="20000"/>
                        <a:alpha val="46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506186"/>
                  </a:ext>
                </a:extLst>
              </a:tr>
              <a:tr h="33860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dirty="0"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Services provided at shop</a:t>
                      </a:r>
                    </a:p>
                  </a:txBody>
                  <a:tcPr marL="68580" marR="68580" marT="0" marB="0">
                    <a:solidFill>
                      <a:schemeClr val="accent1">
                        <a:alpha val="4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£3000</a:t>
                      </a:r>
                    </a:p>
                  </a:txBody>
                  <a:tcPr marL="68580" marR="68580" marT="0" marB="0">
                    <a:solidFill>
                      <a:schemeClr val="accent1">
                        <a:tint val="40000"/>
                        <a:alpha val="46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9752668"/>
                  </a:ext>
                </a:extLst>
              </a:tr>
              <a:tr h="33860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dirty="0"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Required Equipment</a:t>
                      </a:r>
                    </a:p>
                  </a:txBody>
                  <a:tcPr marL="68580" marR="68580" marT="0" marB="0">
                    <a:solidFill>
                      <a:schemeClr val="accent1">
                        <a:alpha val="4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£4500</a:t>
                      </a:r>
                    </a:p>
                  </a:txBody>
                  <a:tcPr marL="68580" marR="68580" marT="0" marB="0">
                    <a:solidFill>
                      <a:schemeClr val="accent1">
                        <a:tint val="20000"/>
                        <a:alpha val="46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3683924"/>
                  </a:ext>
                </a:extLst>
              </a:tr>
              <a:tr h="1703819">
                <a:tc gridSpan="3">
                  <a:txBody>
                    <a:bodyPr/>
                    <a:lstStyle/>
                    <a:p>
                      <a:pPr marL="68580"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3200" b="0" u="non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Total Cost Benefit = £30,000 - £28,500 = £1,500</a:t>
                      </a:r>
                    </a:p>
                    <a:p>
                      <a:pPr marL="68580"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b="0" i="0" dirty="0"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The financial saving would be about £1,500. The </a:t>
                      </a:r>
                      <a:r>
                        <a:rPr lang="en-GB" sz="2400" b="0" i="0"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non-financial savings </a:t>
                      </a:r>
                      <a:r>
                        <a:rPr lang="en-GB" sz="2400" b="0" i="0" dirty="0">
                          <a:effectLst/>
                          <a:latin typeface="Calibri body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include improvement of the employees, improvement of the brand image .</a:t>
                      </a:r>
                    </a:p>
                  </a:txBody>
                  <a:tcPr marL="68580" marR="68580" marT="0" marB="0">
                    <a:solidFill>
                      <a:schemeClr val="accent1">
                        <a:alpha val="6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2874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614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36C504B-56BF-4629-8B89-CB309605BA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4467D8-5DDE-4BA9-A3B7-D99A8C1DA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4928"/>
            <a:ext cx="10515600" cy="663575"/>
          </a:xfrm>
          <a:solidFill>
            <a:schemeClr val="accent1">
              <a:lumMod val="75000"/>
              <a:alpha val="65000"/>
            </a:schemeClr>
          </a:solidFill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SCHEDULE (GANNT CHART)-M.S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A28DE70-92E3-42AD-9ABD-DB3A376101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0218013"/>
              </p:ext>
            </p:extLst>
          </p:nvPr>
        </p:nvGraphicFramePr>
        <p:xfrm>
          <a:off x="838200" y="1028700"/>
          <a:ext cx="10515600" cy="5704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33750">
                  <a:extLst>
                    <a:ext uri="{9D8B030D-6E8A-4147-A177-3AD203B41FA5}">
                      <a16:colId xmlns:a16="http://schemas.microsoft.com/office/drawing/2014/main" val="2006954749"/>
                    </a:ext>
                  </a:extLst>
                </a:gridCol>
                <a:gridCol w="771525">
                  <a:extLst>
                    <a:ext uri="{9D8B030D-6E8A-4147-A177-3AD203B41FA5}">
                      <a16:colId xmlns:a16="http://schemas.microsoft.com/office/drawing/2014/main" val="2777180069"/>
                    </a:ext>
                  </a:extLst>
                </a:gridCol>
                <a:gridCol w="757238">
                  <a:extLst>
                    <a:ext uri="{9D8B030D-6E8A-4147-A177-3AD203B41FA5}">
                      <a16:colId xmlns:a16="http://schemas.microsoft.com/office/drawing/2014/main" val="2185715940"/>
                    </a:ext>
                  </a:extLst>
                </a:gridCol>
                <a:gridCol w="714375">
                  <a:extLst>
                    <a:ext uri="{9D8B030D-6E8A-4147-A177-3AD203B41FA5}">
                      <a16:colId xmlns:a16="http://schemas.microsoft.com/office/drawing/2014/main" val="3340831336"/>
                    </a:ext>
                  </a:extLst>
                </a:gridCol>
                <a:gridCol w="728662">
                  <a:extLst>
                    <a:ext uri="{9D8B030D-6E8A-4147-A177-3AD203B41FA5}">
                      <a16:colId xmlns:a16="http://schemas.microsoft.com/office/drawing/2014/main" val="82543467"/>
                    </a:ext>
                  </a:extLst>
                </a:gridCol>
                <a:gridCol w="814388">
                  <a:extLst>
                    <a:ext uri="{9D8B030D-6E8A-4147-A177-3AD203B41FA5}">
                      <a16:colId xmlns:a16="http://schemas.microsoft.com/office/drawing/2014/main" val="2641037650"/>
                    </a:ext>
                  </a:extLst>
                </a:gridCol>
                <a:gridCol w="814387">
                  <a:extLst>
                    <a:ext uri="{9D8B030D-6E8A-4147-A177-3AD203B41FA5}">
                      <a16:colId xmlns:a16="http://schemas.microsoft.com/office/drawing/2014/main" val="4171598475"/>
                    </a:ext>
                  </a:extLst>
                </a:gridCol>
                <a:gridCol w="842963">
                  <a:extLst>
                    <a:ext uri="{9D8B030D-6E8A-4147-A177-3AD203B41FA5}">
                      <a16:colId xmlns:a16="http://schemas.microsoft.com/office/drawing/2014/main" val="378219688"/>
                    </a:ext>
                  </a:extLst>
                </a:gridCol>
                <a:gridCol w="828675">
                  <a:extLst>
                    <a:ext uri="{9D8B030D-6E8A-4147-A177-3AD203B41FA5}">
                      <a16:colId xmlns:a16="http://schemas.microsoft.com/office/drawing/2014/main" val="2058619532"/>
                    </a:ext>
                  </a:extLst>
                </a:gridCol>
                <a:gridCol w="909637">
                  <a:extLst>
                    <a:ext uri="{9D8B030D-6E8A-4147-A177-3AD203B41FA5}">
                      <a16:colId xmlns:a16="http://schemas.microsoft.com/office/drawing/2014/main" val="1083621240"/>
                    </a:ext>
                  </a:extLst>
                </a:gridCol>
              </a:tblGrid>
              <a:tr h="400852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Activities</a:t>
                      </a:r>
                      <a:endParaRPr lang="en-GB" sz="1600" dirty="0">
                        <a:effectLst/>
                        <a:latin typeface="Lato Light" panose="020F0502020204030203" pitchFamily="34" charset="0"/>
                        <a:ea typeface="Lato Light" panose="020F0502020204030203" pitchFamily="34" charset="0"/>
                        <a:cs typeface="Lato Light" panose="020F050202020403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Wk-01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Wk-02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Wk-03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Wk-04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Wk-05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Wk-06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Wk-07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Wk-08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Wk-09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725541"/>
                  </a:ext>
                </a:extLst>
              </a:tr>
              <a:tr h="2878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Project initiation and planning.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9485469"/>
                  </a:ext>
                </a:extLst>
              </a:tr>
              <a:tr h="1717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Business case and location analysis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02511"/>
                  </a:ext>
                </a:extLst>
              </a:tr>
              <a:tr h="295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Collection of all required licenses or approvals.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7887339"/>
                  </a:ext>
                </a:extLst>
              </a:tr>
              <a:tr h="3182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Leasing/purchase of the required equipment and space.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3803098"/>
                  </a:ext>
                </a:extLst>
              </a:tr>
              <a:tr h="3944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Modification, design or improvement of new leaseholds/space.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0868948"/>
                  </a:ext>
                </a:extLst>
              </a:tr>
              <a:tr h="4648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Modification, design or improvement of new leaseholds/space.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7188524"/>
                  </a:ext>
                </a:extLst>
              </a:tr>
              <a:tr h="4038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Shifting &amp; installation of equipment into the new leaseholds/space.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489495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Transferring information to the customers and suppliers.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0105404"/>
                  </a:ext>
                </a:extLst>
              </a:tr>
              <a:tr h="4495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Performing a dry run and test all the software and the systems and going live</a:t>
                      </a:r>
                      <a:r>
                        <a:rPr lang="en-GB" sz="1400" dirty="0">
                          <a:effectLst/>
                          <a:latin typeface="Lato Light" panose="020F0502020204030203" pitchFamily="34" charset="0"/>
                          <a:ea typeface="Lato Light" panose="020F0502020204030203" pitchFamily="34" charset="0"/>
                          <a:cs typeface="Lato Light" panose="020F0502020204030203" pitchFamily="34" charset="0"/>
                        </a:rPr>
                        <a:t>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30661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6241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792F3D6-DF5F-46D6-B0A7-5BA32C7A4E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2FEA49-8143-4B90-90FC-AA4B5723410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 Black" panose="020F0502020204030203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CONSTRAINTS &amp; OPTIONS –M.A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 Black" panose="020F0502020204030203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87B96-6363-44B6-BE2F-A4D01588D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CONSTRAINTS</a:t>
            </a:r>
          </a:p>
          <a:p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Changing prices may stretch the actual estimated cost of the project.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Arial" panose="020B0604020202020204" pitchFamily="34" charset="0"/>
              </a:rPr>
              <a:t>OPTIONS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 </a:t>
            </a:r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Setting up coffee machines with in each business’s kitchenet or parking an electric van within the park and people come down and buy coffee and snacks</a:t>
            </a: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.</a:t>
            </a:r>
          </a:p>
          <a:p>
            <a:pPr marL="0" indent="0">
              <a:buNone/>
            </a:pP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 body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17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6BEB8BF-5C54-4C25-B9EF-788746634A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556503-6BD3-4A0B-AFD9-B019D8796F8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RISK PREVENTION- M.A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82CDF-3F37-468A-9CE0-7D09311B785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/>
          <a:lstStyle/>
          <a:p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Early submission of licenses and approvals.</a:t>
            </a:r>
          </a:p>
          <a:p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Properly train machine operators.</a:t>
            </a:r>
          </a:p>
          <a:p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Good delegation and communication plan in place.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728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94C1E6B-C164-4699-83D6-B6F21B44F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28688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128917-FEF1-412D-AF90-6123967DC5E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ASSIGNMENTS / MILESTONES-M.A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325F0-8173-443F-A6FF-62C19C5D0690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  <a:alpha val="6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MILES STONES						          DEADLINE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1. Business case and location analysis.		          05.11.2017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2. Modification of the new leaseholds/space.	26.11.2017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3. Launch of the SCS.					          18.12.2017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body"/>
                <a:ea typeface="Lato Light" panose="020F0502020204030203" pitchFamily="34" charset="0"/>
                <a:cs typeface="Lato Light" panose="020F0502020204030203" pitchFamily="34" charset="0"/>
              </a:rPr>
              <a:t>4. Post-implementation Review			          15.01.2018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969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C134C7C-F4EF-4918-9D51-CEF7A50492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5405"/>
            <a:ext cx="12192000" cy="69689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A32B53-4D69-43CE-9FE6-7046DD520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85372"/>
            <a:ext cx="10896600" cy="1663701"/>
          </a:xfrm>
          <a:solidFill>
            <a:schemeClr val="accent1">
              <a:lumMod val="75000"/>
              <a:alpha val="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67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Questions?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73447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1224</TotalTime>
  <Words>748</Words>
  <Application>Microsoft Office PowerPoint</Application>
  <PresentationFormat>Widescreen</PresentationFormat>
  <Paragraphs>145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Calibri body</vt:lpstr>
      <vt:lpstr>Calibri Light</vt:lpstr>
      <vt:lpstr>Lato Black</vt:lpstr>
      <vt:lpstr>Lato Light</vt:lpstr>
      <vt:lpstr>Times New Roman</vt:lpstr>
      <vt:lpstr>Office Theme</vt:lpstr>
      <vt:lpstr>PowerPoint Presentation</vt:lpstr>
      <vt:lpstr>AGENDA</vt:lpstr>
      <vt:lpstr>BUSINESS CASE-M.D.K</vt:lpstr>
      <vt:lpstr>PROJECT CONTROL &amp; COMMUNICATION CHANNELS -M.D.K </vt:lpstr>
      <vt:lpstr>RISK MONITORING-M.D.K</vt:lpstr>
      <vt:lpstr>BACK GROUND - NS</vt:lpstr>
      <vt:lpstr>PROJECT SCOPE &amp; EXCLUSIONS -NS</vt:lpstr>
      <vt:lpstr>ROLES AND RESPONSIBILITIES-NS</vt:lpstr>
      <vt:lpstr>RISK MANAGEMENT-N.S</vt:lpstr>
      <vt:lpstr>OBJECTIVES OF THE PROJECT-M.S</vt:lpstr>
      <vt:lpstr>RISK ANALYSIS: RISK IDENTIFICATION -M.S</vt:lpstr>
      <vt:lpstr>COST/BENEFIT ANALYSIS – M.S</vt:lpstr>
      <vt:lpstr>SCHEDULE (GANNT CHART)-M.S</vt:lpstr>
      <vt:lpstr>CONSTRAINTS &amp; OPTIONS –M.A</vt:lpstr>
      <vt:lpstr>RISK PREVENTION- M.A </vt:lpstr>
      <vt:lpstr>ASSIGNMENTS / MILESTONES-M.A</vt:lpstr>
      <vt:lpstr>Questions?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Magandazi Katakaya</dc:creator>
  <cp:lastModifiedBy>Magandazi Katakaya (1605751)</cp:lastModifiedBy>
  <cp:revision>88</cp:revision>
  <dcterms:created xsi:type="dcterms:W3CDTF">2017-11-26T23:00:00Z</dcterms:created>
  <dcterms:modified xsi:type="dcterms:W3CDTF">2018-01-04T11:07:54Z</dcterms:modified>
</cp:coreProperties>
</file>