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88" r:id="rId1"/>
  </p:sldMasterIdLst>
  <p:notesMasterIdLst>
    <p:notesMasterId r:id="rId11"/>
  </p:notesMasterIdLst>
  <p:sldIdLst>
    <p:sldId id="256" r:id="rId2"/>
    <p:sldId id="257" r:id="rId3"/>
    <p:sldId id="263" r:id="rId4"/>
    <p:sldId id="273" r:id="rId5"/>
    <p:sldId id="271" r:id="rId6"/>
    <p:sldId id="274" r:id="rId7"/>
    <p:sldId id="261" r:id="rId8"/>
    <p:sldId id="268" r:id="rId9"/>
    <p:sldId id="26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DE1CD"/>
    <a:srgbClr val="E95335"/>
    <a:srgbClr val="E33B83"/>
    <a:srgbClr val="3972E5"/>
    <a:srgbClr val="9DF22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7" autoAdjust="0"/>
    <p:restoredTop sz="82136" autoAdjust="0"/>
  </p:normalViewPr>
  <p:slideViewPr>
    <p:cSldViewPr snapToGrid="0">
      <p:cViewPr varScale="1">
        <p:scale>
          <a:sx n="59" d="100"/>
          <a:sy n="59" d="100"/>
        </p:scale>
        <p:origin x="1170"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2A896D-F506-4B3C-BC80-AE564B672CC4}" type="datetimeFigureOut">
              <a:rPr lang="en-US" smtClean="0"/>
              <a:pPr/>
              <a:t>01-Aug-22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561AC9-9C12-4F8D-9D91-9A0E2FE58FF4}" type="slidenum">
              <a:rPr lang="en-US" smtClean="0"/>
              <a:pPr/>
              <a:t>‹#›</a:t>
            </a:fld>
            <a:endParaRPr lang="en-US"/>
          </a:p>
        </p:txBody>
      </p:sp>
    </p:spTree>
    <p:extLst>
      <p:ext uri="{BB962C8B-B14F-4D97-AF65-F5344CB8AC3E}">
        <p14:creationId xmlns:p14="http://schemas.microsoft.com/office/powerpoint/2010/main" val="1182334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Now, I am going to start my presentation, and welcome to today’s presentation.</a:t>
            </a:r>
          </a:p>
        </p:txBody>
      </p:sp>
      <p:sp>
        <p:nvSpPr>
          <p:cNvPr id="4" name="Slide Number Placeholder 3"/>
          <p:cNvSpPr>
            <a:spLocks noGrp="1"/>
          </p:cNvSpPr>
          <p:nvPr>
            <p:ph type="sldNum" sz="quarter" idx="5"/>
          </p:nvPr>
        </p:nvSpPr>
        <p:spPr/>
        <p:txBody>
          <a:bodyPr/>
          <a:lstStyle/>
          <a:p>
            <a:fld id="{68561AC9-9C12-4F8D-9D91-9A0E2FE58FF4}" type="slidenum">
              <a:rPr lang="en-US" smtClean="0"/>
              <a:pPr/>
              <a:t>1</a:t>
            </a:fld>
            <a:endParaRPr lang="en-US"/>
          </a:p>
        </p:txBody>
      </p:sp>
    </p:spTree>
    <p:extLst>
      <p:ext uri="{BB962C8B-B14F-4D97-AF65-F5344CB8AC3E}">
        <p14:creationId xmlns:p14="http://schemas.microsoft.com/office/powerpoint/2010/main" val="4281449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 To specify an appropriate job is the main mantra of setting up a bright career in the future (Cottrell, 2010). For this, like others, I also need to have some potential skills that help me get a lucrative job for making my career bright. This presentation is going to represent the intended career in sales and marketing and then, relate the required job skills with the current skills that I have. In the sales sector, this intended career required potential skills, and my skills will be evaluated. If any gap is found, then appropriate actions will be undertaken in this case.</a:t>
            </a:r>
          </a:p>
        </p:txBody>
      </p:sp>
      <p:sp>
        <p:nvSpPr>
          <p:cNvPr id="4" name="Slide Number Placeholder 3"/>
          <p:cNvSpPr>
            <a:spLocks noGrp="1"/>
          </p:cNvSpPr>
          <p:nvPr>
            <p:ph type="sldNum" sz="quarter" idx="5"/>
          </p:nvPr>
        </p:nvSpPr>
        <p:spPr/>
        <p:txBody>
          <a:bodyPr/>
          <a:lstStyle/>
          <a:p>
            <a:fld id="{68561AC9-9C12-4F8D-9D91-9A0E2FE58FF4}" type="slidenum">
              <a:rPr lang="en-US" smtClean="0"/>
              <a:pPr/>
              <a:t>2</a:t>
            </a:fld>
            <a:endParaRPr lang="en-US"/>
          </a:p>
        </p:txBody>
      </p:sp>
    </p:spTree>
    <p:extLst>
      <p:ext uri="{BB962C8B-B14F-4D97-AF65-F5344CB8AC3E}">
        <p14:creationId xmlns:p14="http://schemas.microsoft.com/office/powerpoint/2010/main" val="2054789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For my future career, I have a passion for the sales sector, especially the sales-related issues that make me curious about building up my career in this sector. The sales and marketing sector is now one of the most noticeable and essential sectors where many undergraduate students intend to set up their careers. Though the job responsibilities and duties in this sector are quite challenging, one can get a plethora of information, knowledge, ideas, concepts, and so on. In this case, my intended career is to be the sales and marketing which requires lots of job responsibilities and for executing such responsibilities appropriately, one needs to have some potential skills (</a:t>
            </a:r>
            <a:r>
              <a:rPr lang="en-US" dirty="0" err="1"/>
              <a:t>Waiser</a:t>
            </a:r>
            <a:r>
              <a:rPr lang="en-US" dirty="0"/>
              <a:t>, 2020). The required skills are effective communication skills, time management skills, strong closing skills, skills for presenting multiple product lines, working under pressure, creative thinking skills, analytical skills, customer service skills, and so on. </a:t>
            </a:r>
          </a:p>
          <a:p>
            <a:r>
              <a:rPr lang="en-US" dirty="0"/>
              <a:t>By going through divergent magazines, websites, academic analyses, reports, and advice from job centers, one needs to have business-related backgrounds, knowledge, and experiences for developing and conducting a marketing campaign. For example, in a renowned retail store in the UK, named Sainsbury, the roles of sales and marketing managers are always in demand which is evidence of its essential driver for ensuring business revenue. </a:t>
            </a:r>
          </a:p>
        </p:txBody>
      </p:sp>
      <p:sp>
        <p:nvSpPr>
          <p:cNvPr id="4" name="Slide Number Placeholder 3"/>
          <p:cNvSpPr>
            <a:spLocks noGrp="1"/>
          </p:cNvSpPr>
          <p:nvPr>
            <p:ph type="sldNum" sz="quarter" idx="5"/>
          </p:nvPr>
        </p:nvSpPr>
        <p:spPr/>
        <p:txBody>
          <a:bodyPr/>
          <a:lstStyle/>
          <a:p>
            <a:fld id="{68561AC9-9C12-4F8D-9D91-9A0E2FE58FF4}" type="slidenum">
              <a:rPr lang="en-US" smtClean="0"/>
              <a:pPr/>
              <a:t>3</a:t>
            </a:fld>
            <a:endParaRPr lang="en-US"/>
          </a:p>
        </p:txBody>
      </p:sp>
    </p:spTree>
    <p:extLst>
      <p:ext uri="{BB962C8B-B14F-4D97-AF65-F5344CB8AC3E}">
        <p14:creationId xmlns:p14="http://schemas.microsoft.com/office/powerpoint/2010/main" val="817847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On different job advertisement websites, many lucrative companies look for appropriate candidates for the position of sales and marketing manager. In the job description, they look for candidates having ideally qualified skills, time management skills, experiences in management, sales, and marketing, motivational skills, and so on (Feldman and </a:t>
            </a:r>
            <a:r>
              <a:rPr lang="en-US" dirty="0" err="1"/>
              <a:t>Segev</a:t>
            </a:r>
            <a:r>
              <a:rPr lang="en-US" dirty="0"/>
              <a:t>, 2022). Like, SEMET Aviation Ltd looks for candidates having communication skills, social media skills, the capability of executing tasks within deadlines, etc. Then, Signature Senior Lifestyle looks for candidates having effective communication skills, leadership skills, time management skills, analytical skills, and better customer service skills. </a:t>
            </a:r>
          </a:p>
          <a:p>
            <a:r>
              <a:rPr lang="en-US" dirty="0"/>
              <a:t>As the companies have some requirements, I need to have such potential skills and gain some of them that I do not have; or if have, then such skills need to be developed. For example, I am a perseverant person who likes to work hard and has a curiosity for learning new stuff as part of my employability skills. I can effectively establish effective communication via using different media but I need to envisage my time management skills, professional skills, and leadership skills. </a:t>
            </a:r>
          </a:p>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4</a:t>
            </a:fld>
            <a:endParaRPr lang="en-US"/>
          </a:p>
        </p:txBody>
      </p:sp>
    </p:spTree>
    <p:extLst>
      <p:ext uri="{BB962C8B-B14F-4D97-AF65-F5344CB8AC3E}">
        <p14:creationId xmlns:p14="http://schemas.microsoft.com/office/powerpoint/2010/main" val="1420181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Now, a SWOT analysis has been conducted that will show my personal strengths and weaknesses. Strengths include communication skills, curiosity to learn, ability to catch things quickly, hard-working person, and being consistent in personal development. On the contrary, my weaknesses include finding out appropriate sources of self-learning, getting puzzled in terms of adopting an appropriate decision from multiple options, and taking time in the observation. I do believe that my strengths can help me develop my future career and this confidence will make me separate my personal life from my professional life. My dedication to my work will take me to the highest position in the particular sector. Stressful situations and health-related issues will threaten my future opportunities because these will be the major hindrance to getting success in life. Besides, corporate politics in the sales and marketing sector can affect the ways of getting learning outcomes in life. </a:t>
            </a:r>
          </a:p>
        </p:txBody>
      </p:sp>
      <p:sp>
        <p:nvSpPr>
          <p:cNvPr id="4" name="Slide Number Placeholder 3"/>
          <p:cNvSpPr>
            <a:spLocks noGrp="1"/>
          </p:cNvSpPr>
          <p:nvPr>
            <p:ph type="sldNum" sz="quarter" idx="5"/>
          </p:nvPr>
        </p:nvSpPr>
        <p:spPr/>
        <p:txBody>
          <a:bodyPr/>
          <a:lstStyle/>
          <a:p>
            <a:fld id="{68561AC9-9C12-4F8D-9D91-9A0E2FE58FF4}" type="slidenum">
              <a:rPr lang="en-US" smtClean="0"/>
              <a:pPr/>
              <a:t>5</a:t>
            </a:fld>
            <a:endParaRPr lang="en-US"/>
          </a:p>
        </p:txBody>
      </p:sp>
    </p:spTree>
    <p:extLst>
      <p:ext uri="{BB962C8B-B14F-4D97-AF65-F5344CB8AC3E}">
        <p14:creationId xmlns:p14="http://schemas.microsoft.com/office/powerpoint/2010/main" val="2271226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In this case, the Eisenhower method is going to be shown for developing my current skills and the skills that will be improved in the future. In this method, my major focus will be to ensure effective time management that can help obtain my future and organizational goals and objectives (Wilson, 2013). My urgent and immediate tasks will be to develop my self-learning skill and decision-making skills so that I can sharpen my leadership skills and qualities. Then, I will focus on teamwork and managerial skills that are not urgent but important for ensuring a sustainable workplace in the future. Then, I will focus on analytical and logical thinking skills that are urgent during academic life but not important. This can be utilized in the future. Finally, skills over using social media and talking over the phone call continuously are wastages of time because these are not urgent as well important for developing my future career. </a:t>
            </a:r>
          </a:p>
        </p:txBody>
      </p:sp>
      <p:sp>
        <p:nvSpPr>
          <p:cNvPr id="4" name="Slide Number Placeholder 3"/>
          <p:cNvSpPr>
            <a:spLocks noGrp="1"/>
          </p:cNvSpPr>
          <p:nvPr>
            <p:ph type="sldNum" sz="quarter" idx="5"/>
          </p:nvPr>
        </p:nvSpPr>
        <p:spPr/>
        <p:txBody>
          <a:bodyPr/>
          <a:lstStyle/>
          <a:p>
            <a:fld id="{68561AC9-9C12-4F8D-9D91-9A0E2FE58FF4}" type="slidenum">
              <a:rPr lang="en-US" smtClean="0"/>
              <a:pPr/>
              <a:t>6</a:t>
            </a:fld>
            <a:endParaRPr lang="en-US"/>
          </a:p>
        </p:txBody>
      </p:sp>
    </p:spTree>
    <p:extLst>
      <p:ext uri="{BB962C8B-B14F-4D97-AF65-F5344CB8AC3E}">
        <p14:creationId xmlns:p14="http://schemas.microsoft.com/office/powerpoint/2010/main" val="3340524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So, for developing the urgent and important issues, a PDP will be prepared so that I can follow and accomplish the PDP plan appropriately. The Personal Development Plan requires short-term, mid-term, and long-term frames for developing my personal skills for ensuring a bright career as a sales and marketing manager. </a:t>
            </a:r>
          </a:p>
          <a:p>
            <a:r>
              <a:rPr lang="en-US" dirty="0"/>
              <a:t>Short-term goals require improving my self-learning skills, finding out new books and learning materials, and the next step is to start exploring learning materials and start gathering knowledge and skills. Resources include new books, journals, magazines, learning tutorials, etc. This short-term goal will be accomplished within 6 months. </a:t>
            </a:r>
          </a:p>
          <a:p>
            <a:r>
              <a:rPr lang="en-US" dirty="0"/>
              <a:t>Mid-term goals require me to improve my decision-making skill. Placing myself in an essential decision-making situation needs to be learned. Then, the next step is to analyze the situation and adopt the appropriate decision. Resources include different seminars, case competitions, etc. The term will be 1 year in this case.</a:t>
            </a:r>
          </a:p>
          <a:p>
            <a:r>
              <a:rPr lang="en-US" dirty="0"/>
              <a:t>My long-term goals include improving my time management and leadership skill. For obtaining knowledge and skills, I will start leading the team and allocate time for each task in the team. The next is to form up a team, make a routine for each task, and lead the entire team. Teamwork, practicing punctuality, daily routine, being a leader, etc. are the ultimate resources in this case. This goal will be obtained within 3 years. </a:t>
            </a:r>
          </a:p>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7</a:t>
            </a:fld>
            <a:endParaRPr lang="en-US"/>
          </a:p>
        </p:txBody>
      </p:sp>
    </p:spTree>
    <p:extLst>
      <p:ext uri="{BB962C8B-B14F-4D97-AF65-F5344CB8AC3E}">
        <p14:creationId xmlns:p14="http://schemas.microsoft.com/office/powerpoint/2010/main" val="591124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8</a:t>
            </a:fld>
            <a:endParaRPr lang="en-US"/>
          </a:p>
        </p:txBody>
      </p:sp>
    </p:spTree>
    <p:extLst>
      <p:ext uri="{BB962C8B-B14F-4D97-AF65-F5344CB8AC3E}">
        <p14:creationId xmlns:p14="http://schemas.microsoft.com/office/powerpoint/2010/main" val="2707957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01-Aug-22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97162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01-Aug-22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64424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01-Aug-22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43766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smtClean="0"/>
              <a:pPr/>
              <a:t>01-Aug-22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62663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01-Aug-22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42380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01-Aug-22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49676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smtClean="0"/>
              <a:pPr/>
              <a:t>01-Aug-22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19698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01-Aug-22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09111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01-Aug-22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30033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01-Aug-22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03662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01-Aug-22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57329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smtClean="0"/>
              <a:pPr/>
              <a:t>01-Aug-22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29866726"/>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piqsels.com/en/public-domain-photo-zbhzv" TargetMode="External"/><Relationship Id="rId5" Type="http://schemas.openxmlformats.org/officeDocument/2006/relationships/image" Target="../media/image2.jpg"/><Relationship Id="rId4" Type="http://schemas.openxmlformats.org/officeDocument/2006/relationships/hyperlink" Target="https://www.istockphoto.com/photo/crm-customer-relationship-management-for-business-sales-marketing-system-concept-gm1252248471-365475759"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A9DF-188C-7B27-0769-4F728291CF64}"/>
              </a:ext>
            </a:extLst>
          </p:cNvPr>
          <p:cNvSpPr>
            <a:spLocks noGrp="1"/>
          </p:cNvSpPr>
          <p:nvPr>
            <p:ph type="ctrTitle"/>
          </p:nvPr>
        </p:nvSpPr>
        <p:spPr>
          <a:xfrm>
            <a:off x="0" y="1191985"/>
            <a:ext cx="9144000" cy="4833257"/>
          </a:xfrm>
        </p:spPr>
        <p:txBody>
          <a:bodyPr>
            <a:noAutofit/>
          </a:bodyPr>
          <a:lstStyle/>
          <a:p>
            <a:pPr algn="ctr"/>
            <a:r>
              <a:rPr lang="en-US" sz="6000" b="1" dirty="0">
                <a:solidFill>
                  <a:schemeClr val="tx1"/>
                </a:solidFill>
                <a:latin typeface="Arial Rounded MT Bold" panose="020F0704030504030204" pitchFamily="34" charset="0"/>
              </a:rPr>
              <a:t>Welcome </a:t>
            </a:r>
            <a:br>
              <a:rPr lang="en-US" sz="6000" b="1" dirty="0">
                <a:solidFill>
                  <a:schemeClr val="tx1"/>
                </a:solidFill>
                <a:latin typeface="Arial Rounded MT Bold" panose="020F0704030504030204" pitchFamily="34" charset="0"/>
              </a:rPr>
            </a:br>
            <a:r>
              <a:rPr lang="en-US" sz="6000" b="1" dirty="0">
                <a:solidFill>
                  <a:schemeClr val="tx1"/>
                </a:solidFill>
                <a:latin typeface="Arial Rounded MT Bold" panose="020F0704030504030204" pitchFamily="34" charset="0"/>
              </a:rPr>
              <a:t>To</a:t>
            </a:r>
            <a:br>
              <a:rPr lang="en-US" sz="6000" b="1" dirty="0">
                <a:solidFill>
                  <a:schemeClr val="tx1"/>
                </a:solidFill>
                <a:latin typeface="Arial Rounded MT Bold" panose="020F0704030504030204" pitchFamily="34" charset="0"/>
              </a:rPr>
            </a:br>
            <a:r>
              <a:rPr lang="en-US" sz="6000" b="1" dirty="0">
                <a:solidFill>
                  <a:schemeClr val="tx1"/>
                </a:solidFill>
                <a:latin typeface="Arial Rounded MT Bold" panose="020F0704030504030204" pitchFamily="34" charset="0"/>
              </a:rPr>
              <a:t>The presentation</a:t>
            </a:r>
            <a:br>
              <a:rPr lang="en-US" sz="6000" b="1" dirty="0">
                <a:solidFill>
                  <a:schemeClr val="tx1"/>
                </a:solidFill>
                <a:latin typeface="Arial Rounded MT Bold" panose="020F0704030504030204" pitchFamily="34" charset="0"/>
              </a:rPr>
            </a:br>
            <a:br>
              <a:rPr lang="en-US" sz="6000" b="1" dirty="0">
                <a:solidFill>
                  <a:schemeClr val="tx1"/>
                </a:solidFill>
                <a:latin typeface="Arial Rounded MT Bold" panose="020F0704030504030204" pitchFamily="34" charset="0"/>
              </a:rPr>
            </a:br>
            <a:endParaRPr lang="en-US" sz="6000" b="1" i="1" dirty="0">
              <a:solidFill>
                <a:srgbClr val="FFFF00"/>
              </a:solidFill>
              <a:latin typeface="Arial Rounded MT Bold" panose="020F0704030504030204" pitchFamily="34" charset="0"/>
            </a:endParaRPr>
          </a:p>
        </p:txBody>
      </p:sp>
    </p:spTree>
    <p:extLst>
      <p:ext uri="{BB962C8B-B14F-4D97-AF65-F5344CB8AC3E}">
        <p14:creationId xmlns:p14="http://schemas.microsoft.com/office/powerpoint/2010/main" val="642434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lstStyle/>
          <a:p>
            <a:pPr algn="ctr"/>
            <a:r>
              <a:rPr lang="en-US" sz="4000" b="1" dirty="0">
                <a:solidFill>
                  <a:schemeClr val="tx1"/>
                </a:solidFill>
                <a:effectLst>
                  <a:outerShdw blurRad="38100" dist="38100" dir="2700000" algn="tl">
                    <a:srgbClr val="000000">
                      <a:alpha val="43137"/>
                    </a:srgbClr>
                  </a:outerShdw>
                </a:effectLst>
              </a:rPr>
              <a:t>Introduction</a:t>
            </a:r>
            <a:endParaRPr lang="en-US" b="1" dirty="0">
              <a:solidFill>
                <a:schemeClr val="tx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3730721" y="1369591"/>
            <a:ext cx="7726987" cy="4109674"/>
          </a:xfrm>
          <a:ln w="57150">
            <a:solidFill>
              <a:schemeClr val="accent2">
                <a:lumMod val="75000"/>
              </a:schemeClr>
            </a:solidFill>
          </a:ln>
        </p:spPr>
        <p:txBody>
          <a:bodyPr>
            <a:normAutofit/>
          </a:bodyPr>
          <a:lstStyle/>
          <a:p>
            <a:pPr marL="0" indent="0" algn="just">
              <a:buNone/>
            </a:pPr>
            <a:r>
              <a:rPr lang="en-US" sz="3200" b="1" dirty="0">
                <a:solidFill>
                  <a:schemeClr val="tx1"/>
                </a:solidFill>
                <a:latin typeface="Agency FB" panose="020B0503020202020204" pitchFamily="34" charset="0"/>
              </a:rPr>
              <a:t>This presentation is going to represent the intended career as the sales and marketing and then, relate the required job skills with my current skills that I have. In the sales sector, this intended career’s required skills and my personal skills will be evaluated. If any gap is found, then appropriate actions will be undertaken in this case. </a:t>
            </a:r>
          </a:p>
        </p:txBody>
      </p:sp>
    </p:spTree>
    <p:extLst>
      <p:ext uri="{BB962C8B-B14F-4D97-AF65-F5344CB8AC3E}">
        <p14:creationId xmlns:p14="http://schemas.microsoft.com/office/powerpoint/2010/main" val="3712767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3695702" y="674800"/>
            <a:ext cx="7497364" cy="1888786"/>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rPr>
              <a:t>Intended career</a:t>
            </a:r>
            <a:br>
              <a:rPr lang="en-US" sz="3200" b="1" dirty="0">
                <a:solidFill>
                  <a:schemeClr val="tx1"/>
                </a:solidFill>
                <a:effectLst>
                  <a:outerShdw blurRad="38100" dist="38100" dir="2700000" algn="tl">
                    <a:srgbClr val="000000">
                      <a:alpha val="43137"/>
                    </a:srgbClr>
                  </a:outerShdw>
                </a:effectLst>
              </a:rPr>
            </a:br>
            <a:r>
              <a:rPr lang="en-US" sz="3200" b="1" dirty="0">
                <a:solidFill>
                  <a:schemeClr val="tx1"/>
                </a:solidFill>
                <a:effectLst>
                  <a:outerShdw blurRad="38100" dist="38100" dir="2700000" algn="tl">
                    <a:srgbClr val="000000">
                      <a:alpha val="43137"/>
                    </a:srgbClr>
                  </a:outerShdw>
                </a:effectLst>
              </a:rPr>
              <a:t>as</a:t>
            </a:r>
            <a:br>
              <a:rPr lang="en-US" sz="3200" b="1" dirty="0">
                <a:solidFill>
                  <a:schemeClr val="tx1"/>
                </a:solidFill>
                <a:effectLst>
                  <a:outerShdw blurRad="38100" dist="38100" dir="2700000" algn="tl">
                    <a:srgbClr val="000000">
                      <a:alpha val="43137"/>
                    </a:srgbClr>
                  </a:outerShdw>
                </a:effectLst>
              </a:rPr>
            </a:br>
            <a:r>
              <a:rPr lang="en-US" sz="3200" b="1" dirty="0">
                <a:solidFill>
                  <a:schemeClr val="tx1"/>
                </a:solidFill>
                <a:effectLst>
                  <a:outerShdw blurRad="38100" dist="38100" dir="2700000" algn="tl">
                    <a:srgbClr val="000000">
                      <a:alpha val="43137"/>
                    </a:srgbClr>
                  </a:outerShdw>
                </a:effectLst>
              </a:rPr>
              <a:t>Sales and marketing manager</a:t>
            </a:r>
          </a:p>
        </p:txBody>
      </p:sp>
      <p:pic>
        <p:nvPicPr>
          <p:cNvPr id="10" name="Picture 9">
            <a:extLst>
              <a:ext uri="{FF2B5EF4-FFF2-40B4-BE49-F238E27FC236}">
                <a16:creationId xmlns:a16="http://schemas.microsoft.com/office/drawing/2014/main" id="{ED22733C-93FA-BD31-13A1-C16BC1655A53}"/>
              </a:ext>
            </a:extLst>
          </p:cNvPr>
          <p:cNvPicPr>
            <a:picLocks noChangeAspect="1"/>
          </p:cNvPicPr>
          <p:nvPr/>
        </p:nvPicPr>
        <p:blipFill>
          <a:blip r:embed="rId3">
            <a:extLst>
              <a:ext uri="{837473B0-CC2E-450A-ABE3-18F120FF3D39}">
                <a1611:picAttrSrcUrl xmlns:a1611="http://schemas.microsoft.com/office/drawing/2016/11/main" r:id="rId4"/>
              </a:ext>
            </a:extLst>
          </a:blip>
          <a:srcRect/>
          <a:stretch/>
        </p:blipFill>
        <p:spPr>
          <a:xfrm>
            <a:off x="0" y="674800"/>
            <a:ext cx="3461657" cy="5530057"/>
          </a:xfrm>
          <a:prstGeom prst="rect">
            <a:avLst/>
          </a:prstGeom>
        </p:spPr>
      </p:pic>
      <p:pic>
        <p:nvPicPr>
          <p:cNvPr id="5" name="Content Placeholder 4">
            <a:extLst>
              <a:ext uri="{FF2B5EF4-FFF2-40B4-BE49-F238E27FC236}">
                <a16:creationId xmlns:a16="http://schemas.microsoft.com/office/drawing/2014/main" id="{91E6E380-6F04-BFE1-8380-DF22861370D5}"/>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3695702" y="2808514"/>
            <a:ext cx="7511142" cy="3249159"/>
          </a:xfrm>
        </p:spPr>
      </p:pic>
    </p:spTree>
    <p:extLst>
      <p:ext uri="{BB962C8B-B14F-4D97-AF65-F5344CB8AC3E}">
        <p14:creationId xmlns:p14="http://schemas.microsoft.com/office/powerpoint/2010/main" val="950855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1" y="1"/>
            <a:ext cx="11542142" cy="570051"/>
          </a:xfrm>
          <a:ln w="38100">
            <a:noFill/>
            <a:prstDash val="sysDash"/>
          </a:ln>
        </p:spPr>
        <p:txBody>
          <a:bodyPr>
            <a:noAutofit/>
          </a:bodyPr>
          <a:lstStyle/>
          <a:p>
            <a:pPr algn="ctr"/>
            <a:r>
              <a:rPr lang="en-US" sz="2400" b="1" dirty="0">
                <a:solidFill>
                  <a:schemeClr val="tx1"/>
                </a:solidFill>
                <a:effectLst>
                  <a:outerShdw blurRad="38100" dist="38100" dir="2700000" algn="tl">
                    <a:srgbClr val="000000">
                      <a:alpha val="43137"/>
                    </a:srgbClr>
                  </a:outerShdw>
                </a:effectLst>
              </a:rPr>
              <a:t>Job adverts  of  Sales and Marketing manager</a:t>
            </a:r>
          </a:p>
        </p:txBody>
      </p:sp>
      <p:pic>
        <p:nvPicPr>
          <p:cNvPr id="6" name="Picture 5">
            <a:extLst>
              <a:ext uri="{FF2B5EF4-FFF2-40B4-BE49-F238E27FC236}">
                <a16:creationId xmlns:a16="http://schemas.microsoft.com/office/drawing/2014/main" id="{8D0FF232-3300-45C6-1048-14C18460995F}"/>
              </a:ext>
            </a:extLst>
          </p:cNvPr>
          <p:cNvPicPr>
            <a:picLocks noChangeAspect="1"/>
          </p:cNvPicPr>
          <p:nvPr/>
        </p:nvPicPr>
        <p:blipFill>
          <a:blip r:embed="rId3"/>
          <a:stretch>
            <a:fillRect/>
          </a:stretch>
        </p:blipFill>
        <p:spPr>
          <a:xfrm>
            <a:off x="4675517" y="759125"/>
            <a:ext cx="3872355" cy="5561465"/>
          </a:xfrm>
          <a:prstGeom prst="rect">
            <a:avLst/>
          </a:prstGeom>
          <a:ln>
            <a:solidFill>
              <a:schemeClr val="accent1"/>
            </a:solidFill>
          </a:ln>
        </p:spPr>
      </p:pic>
      <p:pic>
        <p:nvPicPr>
          <p:cNvPr id="9" name="Picture 8">
            <a:extLst>
              <a:ext uri="{FF2B5EF4-FFF2-40B4-BE49-F238E27FC236}">
                <a16:creationId xmlns:a16="http://schemas.microsoft.com/office/drawing/2014/main" id="{482AE9E5-45BD-1731-5DBE-E9E38D71783E}"/>
              </a:ext>
            </a:extLst>
          </p:cNvPr>
          <p:cNvPicPr>
            <a:picLocks noChangeAspect="1"/>
          </p:cNvPicPr>
          <p:nvPr/>
        </p:nvPicPr>
        <p:blipFill>
          <a:blip r:embed="rId4"/>
          <a:stretch>
            <a:fillRect/>
          </a:stretch>
        </p:blipFill>
        <p:spPr>
          <a:xfrm>
            <a:off x="8887326" y="757705"/>
            <a:ext cx="3114893" cy="5561465"/>
          </a:xfrm>
          <a:prstGeom prst="rect">
            <a:avLst/>
          </a:prstGeom>
          <a:ln>
            <a:solidFill>
              <a:schemeClr val="accent1"/>
            </a:solidFill>
          </a:ln>
        </p:spPr>
      </p:pic>
      <p:pic>
        <p:nvPicPr>
          <p:cNvPr id="19" name="Picture 18">
            <a:extLst>
              <a:ext uri="{FF2B5EF4-FFF2-40B4-BE49-F238E27FC236}">
                <a16:creationId xmlns:a16="http://schemas.microsoft.com/office/drawing/2014/main" id="{17DF585C-E283-8DEF-4BCC-263B6B2571DB}"/>
              </a:ext>
            </a:extLst>
          </p:cNvPr>
          <p:cNvPicPr>
            <a:picLocks noChangeAspect="1"/>
          </p:cNvPicPr>
          <p:nvPr/>
        </p:nvPicPr>
        <p:blipFill>
          <a:blip r:embed="rId5"/>
          <a:stretch>
            <a:fillRect/>
          </a:stretch>
        </p:blipFill>
        <p:spPr>
          <a:xfrm>
            <a:off x="-67624" y="757706"/>
            <a:ext cx="4070281" cy="5562884"/>
          </a:xfrm>
          <a:prstGeom prst="rect">
            <a:avLst/>
          </a:prstGeom>
        </p:spPr>
      </p:pic>
      <p:sp>
        <p:nvSpPr>
          <p:cNvPr id="22" name="TextBox 21">
            <a:extLst>
              <a:ext uri="{FF2B5EF4-FFF2-40B4-BE49-F238E27FC236}">
                <a16:creationId xmlns:a16="http://schemas.microsoft.com/office/drawing/2014/main" id="{BEA45302-B864-9DE7-AAEF-5FA31368B9D8}"/>
              </a:ext>
            </a:extLst>
          </p:cNvPr>
          <p:cNvSpPr txBox="1"/>
          <p:nvPr/>
        </p:nvSpPr>
        <p:spPr>
          <a:xfrm>
            <a:off x="2871537" y="6377067"/>
            <a:ext cx="5807242" cy="400110"/>
          </a:xfrm>
          <a:prstGeom prst="rect">
            <a:avLst/>
          </a:prstGeom>
          <a:noFill/>
          <a:ln>
            <a:solidFill>
              <a:schemeClr val="accent1"/>
            </a:solidFill>
          </a:ln>
        </p:spPr>
        <p:txBody>
          <a:bodyPr wrap="square">
            <a:spAutoFit/>
          </a:bodyPr>
          <a:lstStyle/>
          <a:p>
            <a:r>
              <a:rPr lang="en-US" sz="2000" b="1" dirty="0">
                <a:latin typeface="Agency FB" panose="020B0503020202020204" pitchFamily="34" charset="0"/>
              </a:rPr>
              <a:t>Source: ('Sales And Marketing Manager' jobs - Reed.co.uk, 2022)</a:t>
            </a:r>
          </a:p>
        </p:txBody>
      </p:sp>
    </p:spTree>
    <p:extLst>
      <p:ext uri="{BB962C8B-B14F-4D97-AF65-F5344CB8AC3E}">
        <p14:creationId xmlns:p14="http://schemas.microsoft.com/office/powerpoint/2010/main" val="2022609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47339D28-82B1-2562-1022-C75371228C3F}"/>
              </a:ext>
            </a:extLst>
          </p:cNvPr>
          <p:cNvSpPr txBox="1">
            <a:spLocks/>
          </p:cNvSpPr>
          <p:nvPr/>
        </p:nvSpPr>
        <p:spPr>
          <a:xfrm>
            <a:off x="252920" y="1077686"/>
            <a:ext cx="2947482" cy="4667505"/>
          </a:xfrm>
          <a:prstGeom prst="rect">
            <a:avLst/>
          </a:prstGeom>
          <a:ln w="38100">
            <a:solidFill>
              <a:schemeClr val="accent2">
                <a:lumMod val="75000"/>
              </a:schemeClr>
            </a:solidFill>
            <a:prstDash val="sysDash"/>
          </a:ln>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pPr algn="ctr"/>
            <a:r>
              <a:rPr lang="en-US" b="1" dirty="0">
                <a:solidFill>
                  <a:schemeClr val="tx1"/>
                </a:solidFill>
                <a:effectLst>
                  <a:outerShdw blurRad="38100" dist="38100" dir="2700000" algn="tl">
                    <a:srgbClr val="000000">
                      <a:alpha val="43137"/>
                    </a:srgbClr>
                  </a:outerShdw>
                </a:effectLst>
              </a:rPr>
              <a:t>SWOT</a:t>
            </a:r>
          </a:p>
          <a:p>
            <a:pPr algn="ctr"/>
            <a:r>
              <a:rPr lang="en-US" sz="3200" b="1" dirty="0">
                <a:solidFill>
                  <a:schemeClr val="tx1"/>
                </a:solidFill>
                <a:effectLst>
                  <a:outerShdw blurRad="38100" dist="38100" dir="2700000" algn="tl">
                    <a:srgbClr val="000000">
                      <a:alpha val="43137"/>
                    </a:srgbClr>
                  </a:outerShdw>
                </a:effectLst>
              </a:rPr>
              <a:t>Analysis</a:t>
            </a:r>
          </a:p>
        </p:txBody>
      </p:sp>
      <p:graphicFrame>
        <p:nvGraphicFramePr>
          <p:cNvPr id="5" name="Table 5">
            <a:extLst>
              <a:ext uri="{FF2B5EF4-FFF2-40B4-BE49-F238E27FC236}">
                <a16:creationId xmlns:a16="http://schemas.microsoft.com/office/drawing/2014/main" id="{39CE2D2E-F377-E1A8-BE6B-03B133BFE437}"/>
              </a:ext>
            </a:extLst>
          </p:cNvPr>
          <p:cNvGraphicFramePr>
            <a:graphicFrameLocks noGrp="1"/>
          </p:cNvGraphicFramePr>
          <p:nvPr>
            <p:ph idx="1"/>
            <p:extLst>
              <p:ext uri="{D42A27DB-BD31-4B8C-83A1-F6EECF244321}">
                <p14:modId xmlns:p14="http://schemas.microsoft.com/office/powerpoint/2010/main" val="2592084844"/>
              </p:ext>
            </p:extLst>
          </p:nvPr>
        </p:nvGraphicFramePr>
        <p:xfrm>
          <a:off x="3738109" y="480785"/>
          <a:ext cx="7871506" cy="5896430"/>
        </p:xfrm>
        <a:graphic>
          <a:graphicData uri="http://schemas.openxmlformats.org/drawingml/2006/table">
            <a:tbl>
              <a:tblPr firstRow="1" bandRow="1">
                <a:tableStyleId>{5940675A-B579-460E-94D1-54222C63F5DA}</a:tableStyleId>
              </a:tblPr>
              <a:tblGrid>
                <a:gridCol w="3935753">
                  <a:extLst>
                    <a:ext uri="{9D8B030D-6E8A-4147-A177-3AD203B41FA5}">
                      <a16:colId xmlns:a16="http://schemas.microsoft.com/office/drawing/2014/main" val="40725029"/>
                    </a:ext>
                  </a:extLst>
                </a:gridCol>
                <a:gridCol w="3935753">
                  <a:extLst>
                    <a:ext uri="{9D8B030D-6E8A-4147-A177-3AD203B41FA5}">
                      <a16:colId xmlns:a16="http://schemas.microsoft.com/office/drawing/2014/main" val="3339341265"/>
                    </a:ext>
                  </a:extLst>
                </a:gridCol>
              </a:tblGrid>
              <a:tr h="777725">
                <a:tc>
                  <a:txBody>
                    <a:bodyPr/>
                    <a:lstStyle/>
                    <a:p>
                      <a:pPr algn="ctr"/>
                      <a:r>
                        <a:rPr lang="en-US" sz="2800" b="1" dirty="0">
                          <a:latin typeface="Agency FB" panose="020B0503020202020204" pitchFamily="34" charset="0"/>
                        </a:rPr>
                        <a:t>Strengths</a:t>
                      </a:r>
                    </a:p>
                  </a:txBody>
                  <a:tcPr/>
                </a:tc>
                <a:tc>
                  <a:txBody>
                    <a:bodyPr/>
                    <a:lstStyle/>
                    <a:p>
                      <a:pPr algn="ctr"/>
                      <a:r>
                        <a:rPr lang="en-US" sz="2800" b="1" dirty="0">
                          <a:latin typeface="Agency FB" panose="020B0503020202020204" pitchFamily="34" charset="0"/>
                        </a:rPr>
                        <a:t>Weaknesses</a:t>
                      </a:r>
                    </a:p>
                  </a:txBody>
                  <a:tcPr/>
                </a:tc>
                <a:extLst>
                  <a:ext uri="{0D108BD9-81ED-4DB2-BD59-A6C34878D82A}">
                    <a16:rowId xmlns:a16="http://schemas.microsoft.com/office/drawing/2014/main" val="145542360"/>
                  </a:ext>
                </a:extLst>
              </a:tr>
              <a:tr h="2929693">
                <a:tc>
                  <a:txBody>
                    <a:bodyPr/>
                    <a:lstStyle/>
                    <a:p>
                      <a:pPr marL="457200" indent="-457200" algn="just">
                        <a:buFont typeface="Arial" panose="020B0604020202020204" pitchFamily="34" charset="0"/>
                        <a:buChar char="•"/>
                      </a:pPr>
                      <a:r>
                        <a:rPr lang="en-US" sz="2800" dirty="0">
                          <a:solidFill>
                            <a:schemeClr val="tx1"/>
                          </a:solidFill>
                          <a:latin typeface="Agency FB" panose="020B0503020202020204" pitchFamily="34" charset="0"/>
                        </a:rPr>
                        <a:t>Communication skills,</a:t>
                      </a:r>
                    </a:p>
                    <a:p>
                      <a:pPr marL="457200" indent="-457200" algn="just">
                        <a:buFont typeface="Arial" panose="020B0604020202020204" pitchFamily="34" charset="0"/>
                        <a:buChar char="•"/>
                      </a:pPr>
                      <a:r>
                        <a:rPr lang="en-US" sz="2800" dirty="0">
                          <a:solidFill>
                            <a:schemeClr val="tx1"/>
                          </a:solidFill>
                          <a:latin typeface="Agency FB" panose="020B0503020202020204" pitchFamily="34" charset="0"/>
                        </a:rPr>
                        <a:t>Curiosity to learn, </a:t>
                      </a:r>
                    </a:p>
                    <a:p>
                      <a:pPr marL="457200" indent="-457200" algn="just">
                        <a:buFont typeface="Arial" panose="020B0604020202020204" pitchFamily="34" charset="0"/>
                        <a:buChar char="•"/>
                      </a:pPr>
                      <a:r>
                        <a:rPr lang="en-US" sz="2800" dirty="0">
                          <a:solidFill>
                            <a:schemeClr val="tx1"/>
                          </a:solidFill>
                          <a:latin typeface="Agency FB" panose="020B0503020202020204" pitchFamily="34" charset="0"/>
                        </a:rPr>
                        <a:t>Ability to catch things quickly, </a:t>
                      </a:r>
                    </a:p>
                    <a:p>
                      <a:pPr marL="457200" indent="-457200" algn="just">
                        <a:buFont typeface="Arial" panose="020B0604020202020204" pitchFamily="34" charset="0"/>
                        <a:buChar char="•"/>
                      </a:pPr>
                      <a:r>
                        <a:rPr lang="en-US" sz="2800" dirty="0">
                          <a:solidFill>
                            <a:schemeClr val="tx1"/>
                          </a:solidFill>
                          <a:latin typeface="Agency FB" panose="020B0503020202020204" pitchFamily="34" charset="0"/>
                        </a:rPr>
                        <a:t>Hard-working , </a:t>
                      </a:r>
                    </a:p>
                    <a:p>
                      <a:pPr marL="457200" indent="-457200" algn="just">
                        <a:buFont typeface="Arial" panose="020B0604020202020204" pitchFamily="34" charset="0"/>
                        <a:buChar char="•"/>
                      </a:pPr>
                      <a:r>
                        <a:rPr lang="en-US" sz="2800" dirty="0">
                          <a:solidFill>
                            <a:schemeClr val="tx1"/>
                          </a:solidFill>
                          <a:latin typeface="Agency FB" panose="020B0503020202020204" pitchFamily="34" charset="0"/>
                        </a:rPr>
                        <a:t>Consistency</a:t>
                      </a:r>
                    </a:p>
                  </a:txBody>
                  <a:tcPr/>
                </a:tc>
                <a:tc>
                  <a:txBody>
                    <a:bodyPr/>
                    <a:lstStyle/>
                    <a:p>
                      <a:pPr marL="457200" indent="-457200" algn="just">
                        <a:buFont typeface="Arial" panose="020B0604020202020204" pitchFamily="34" charset="0"/>
                        <a:buChar char="•"/>
                      </a:pPr>
                      <a:r>
                        <a:rPr lang="en-US" sz="2800" dirty="0">
                          <a:solidFill>
                            <a:schemeClr val="tx1"/>
                          </a:solidFill>
                          <a:latin typeface="Agency FB" panose="020B0503020202020204" pitchFamily="34" charset="0"/>
                        </a:rPr>
                        <a:t>Lack of self-learning,</a:t>
                      </a:r>
                    </a:p>
                    <a:p>
                      <a:pPr marL="457200" indent="-457200" algn="just">
                        <a:buFont typeface="Arial" panose="020B0604020202020204" pitchFamily="34" charset="0"/>
                        <a:buChar char="•"/>
                      </a:pPr>
                      <a:r>
                        <a:rPr lang="en-US" sz="2800" dirty="0">
                          <a:solidFill>
                            <a:schemeClr val="tx1"/>
                          </a:solidFill>
                          <a:latin typeface="Agency FB" panose="020B0503020202020204" pitchFamily="34" charset="0"/>
                        </a:rPr>
                        <a:t>Getting puzzled,</a:t>
                      </a:r>
                    </a:p>
                    <a:p>
                      <a:pPr marL="457200" indent="-457200" algn="just">
                        <a:buFont typeface="Arial" panose="020B0604020202020204" pitchFamily="34" charset="0"/>
                        <a:buChar char="•"/>
                      </a:pPr>
                      <a:r>
                        <a:rPr lang="en-US" sz="2800" dirty="0">
                          <a:solidFill>
                            <a:schemeClr val="tx1"/>
                          </a:solidFill>
                          <a:latin typeface="Agency FB" panose="020B0503020202020204" pitchFamily="34" charset="0"/>
                        </a:rPr>
                        <a:t>Time-consuming.</a:t>
                      </a:r>
                    </a:p>
                    <a:p>
                      <a:pPr marL="457200" indent="-457200" algn="just">
                        <a:buFont typeface="Arial" panose="020B0604020202020204" pitchFamily="34" charset="0"/>
                        <a:buChar char="•"/>
                      </a:pPr>
                      <a:endParaRPr lang="en-US" sz="2800" dirty="0">
                        <a:solidFill>
                          <a:schemeClr val="tx1"/>
                        </a:solidFill>
                        <a:latin typeface="Agency FB" panose="020B0503020202020204" pitchFamily="34" charset="0"/>
                      </a:endParaRPr>
                    </a:p>
                  </a:txBody>
                  <a:tcPr/>
                </a:tc>
                <a:extLst>
                  <a:ext uri="{0D108BD9-81ED-4DB2-BD59-A6C34878D82A}">
                    <a16:rowId xmlns:a16="http://schemas.microsoft.com/office/drawing/2014/main" val="4085944787"/>
                  </a:ext>
                </a:extLst>
              </a:tr>
              <a:tr h="673653">
                <a:tc>
                  <a:txBody>
                    <a:bodyPr/>
                    <a:lstStyle/>
                    <a:p>
                      <a:pPr algn="ctr"/>
                      <a:r>
                        <a:rPr lang="en-US" sz="2800" b="1" dirty="0">
                          <a:latin typeface="Agency FB" panose="020B0503020202020204" pitchFamily="34" charset="0"/>
                        </a:rPr>
                        <a:t>Opportunities</a:t>
                      </a:r>
                    </a:p>
                  </a:txBody>
                  <a:tcPr/>
                </a:tc>
                <a:tc>
                  <a:txBody>
                    <a:bodyPr/>
                    <a:lstStyle/>
                    <a:p>
                      <a:pPr algn="ctr"/>
                      <a:r>
                        <a:rPr lang="en-US" sz="2800" b="1" dirty="0">
                          <a:latin typeface="Agency FB" panose="020B0503020202020204" pitchFamily="34" charset="0"/>
                        </a:rPr>
                        <a:t>Threats</a:t>
                      </a:r>
                    </a:p>
                  </a:txBody>
                  <a:tcPr/>
                </a:tc>
                <a:extLst>
                  <a:ext uri="{0D108BD9-81ED-4DB2-BD59-A6C34878D82A}">
                    <a16:rowId xmlns:a16="http://schemas.microsoft.com/office/drawing/2014/main" val="3908840619"/>
                  </a:ext>
                </a:extLst>
              </a:tr>
              <a:tr h="1515359">
                <a:tc>
                  <a:txBody>
                    <a:bodyPr/>
                    <a:lstStyle/>
                    <a:p>
                      <a:pPr marL="457200" indent="-457200" algn="just">
                        <a:buFont typeface="Arial" panose="020B0604020202020204" pitchFamily="34" charset="0"/>
                        <a:buChar char="•"/>
                      </a:pPr>
                      <a:r>
                        <a:rPr lang="en-US" sz="2800" dirty="0">
                          <a:solidFill>
                            <a:schemeClr val="tx1"/>
                          </a:solidFill>
                          <a:latin typeface="Agency FB" panose="020B0503020202020204" pitchFamily="34" charset="0"/>
                        </a:rPr>
                        <a:t>Career development</a:t>
                      </a:r>
                    </a:p>
                    <a:p>
                      <a:pPr marL="457200" indent="-457200" algn="just">
                        <a:buFont typeface="Arial" panose="020B0604020202020204" pitchFamily="34" charset="0"/>
                        <a:buChar char="•"/>
                      </a:pPr>
                      <a:r>
                        <a:rPr lang="en-US" sz="2800" dirty="0">
                          <a:solidFill>
                            <a:schemeClr val="tx1"/>
                          </a:solidFill>
                          <a:latin typeface="Agency FB" panose="020B0503020202020204" pitchFamily="34" charset="0"/>
                        </a:rPr>
                        <a:t>Confidence</a:t>
                      </a:r>
                    </a:p>
                    <a:p>
                      <a:pPr marL="457200" indent="-457200" algn="just">
                        <a:buFont typeface="Arial" panose="020B0604020202020204" pitchFamily="34" charset="0"/>
                        <a:buChar char="•"/>
                      </a:pPr>
                      <a:r>
                        <a:rPr lang="en-US" sz="2800" dirty="0">
                          <a:solidFill>
                            <a:schemeClr val="tx1"/>
                          </a:solidFill>
                          <a:latin typeface="Agency FB" panose="020B0503020202020204" pitchFamily="34" charset="0"/>
                        </a:rPr>
                        <a:t>Bright future</a:t>
                      </a:r>
                    </a:p>
                  </a:txBody>
                  <a:tcPr/>
                </a:tc>
                <a:tc>
                  <a:txBody>
                    <a:bodyPr/>
                    <a:lstStyle/>
                    <a:p>
                      <a:pPr marL="457200" indent="-457200" algn="just">
                        <a:buFont typeface="Arial" panose="020B0604020202020204" pitchFamily="34" charset="0"/>
                        <a:buChar char="•"/>
                      </a:pPr>
                      <a:r>
                        <a:rPr lang="en-US" sz="2800" dirty="0">
                          <a:solidFill>
                            <a:schemeClr val="tx1"/>
                          </a:solidFill>
                          <a:latin typeface="Agency FB" panose="020B0503020202020204" pitchFamily="34" charset="0"/>
                        </a:rPr>
                        <a:t>Stressful situation</a:t>
                      </a:r>
                    </a:p>
                    <a:p>
                      <a:pPr marL="457200" indent="-457200" algn="just">
                        <a:buFont typeface="Arial" panose="020B0604020202020204" pitchFamily="34" charset="0"/>
                        <a:buChar char="•"/>
                      </a:pPr>
                      <a:r>
                        <a:rPr lang="en-US" sz="2800" dirty="0">
                          <a:solidFill>
                            <a:schemeClr val="tx1"/>
                          </a:solidFill>
                          <a:latin typeface="Agency FB" panose="020B0503020202020204" pitchFamily="34" charset="0"/>
                        </a:rPr>
                        <a:t>Health-related issues</a:t>
                      </a:r>
                    </a:p>
                  </a:txBody>
                  <a:tcPr/>
                </a:tc>
                <a:extLst>
                  <a:ext uri="{0D108BD9-81ED-4DB2-BD59-A6C34878D82A}">
                    <a16:rowId xmlns:a16="http://schemas.microsoft.com/office/drawing/2014/main" val="854256867"/>
                  </a:ext>
                </a:extLst>
              </a:tr>
            </a:tbl>
          </a:graphicData>
        </a:graphic>
      </p:graphicFrame>
    </p:spTree>
    <p:extLst>
      <p:ext uri="{BB962C8B-B14F-4D97-AF65-F5344CB8AC3E}">
        <p14:creationId xmlns:p14="http://schemas.microsoft.com/office/powerpoint/2010/main" val="3234203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47339D28-82B1-2562-1022-C75371228C3F}"/>
              </a:ext>
            </a:extLst>
          </p:cNvPr>
          <p:cNvSpPr txBox="1">
            <a:spLocks/>
          </p:cNvSpPr>
          <p:nvPr/>
        </p:nvSpPr>
        <p:spPr>
          <a:xfrm>
            <a:off x="114299" y="1077686"/>
            <a:ext cx="3216729" cy="4833257"/>
          </a:xfrm>
          <a:prstGeom prst="rect">
            <a:avLst/>
          </a:prstGeom>
          <a:ln w="38100">
            <a:solidFill>
              <a:schemeClr val="accent2">
                <a:lumMod val="75000"/>
              </a:schemeClr>
            </a:solidFill>
            <a:prstDash val="sysDash"/>
          </a:ln>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pPr algn="ctr"/>
            <a:r>
              <a:rPr lang="en-US" sz="2400" b="1" dirty="0">
                <a:solidFill>
                  <a:schemeClr val="tx1"/>
                </a:solidFill>
                <a:effectLst>
                  <a:outerShdw blurRad="38100" dist="38100" dir="2700000" algn="tl">
                    <a:srgbClr val="000000">
                      <a:alpha val="43137"/>
                    </a:srgbClr>
                  </a:outerShdw>
                </a:effectLst>
              </a:rPr>
              <a:t>Time Management: </a:t>
            </a:r>
          </a:p>
          <a:p>
            <a:pPr algn="ctr"/>
            <a:r>
              <a:rPr lang="en-US" sz="2400" b="1" dirty="0">
                <a:solidFill>
                  <a:schemeClr val="tx1"/>
                </a:solidFill>
                <a:effectLst>
                  <a:outerShdw blurRad="38100" dist="38100" dir="2700000" algn="tl">
                    <a:srgbClr val="000000">
                      <a:alpha val="43137"/>
                    </a:srgbClr>
                  </a:outerShdw>
                </a:effectLst>
              </a:rPr>
              <a:t>The Eisenhower Method</a:t>
            </a:r>
            <a:endParaRPr lang="en-US" sz="2000" b="1" dirty="0">
              <a:solidFill>
                <a:schemeClr val="tx1"/>
              </a:solidFill>
              <a:effectLst>
                <a:outerShdw blurRad="38100" dist="38100" dir="2700000" algn="tl">
                  <a:srgbClr val="000000">
                    <a:alpha val="43137"/>
                  </a:srgbClr>
                </a:outerShdw>
              </a:effectLst>
            </a:endParaRPr>
          </a:p>
        </p:txBody>
      </p:sp>
      <p:graphicFrame>
        <p:nvGraphicFramePr>
          <p:cNvPr id="5" name="Table 5">
            <a:extLst>
              <a:ext uri="{FF2B5EF4-FFF2-40B4-BE49-F238E27FC236}">
                <a16:creationId xmlns:a16="http://schemas.microsoft.com/office/drawing/2014/main" id="{39CE2D2E-F377-E1A8-BE6B-03B133BFE437}"/>
              </a:ext>
            </a:extLst>
          </p:cNvPr>
          <p:cNvGraphicFramePr>
            <a:graphicFrameLocks noGrp="1"/>
          </p:cNvGraphicFramePr>
          <p:nvPr>
            <p:ph idx="1"/>
            <p:extLst>
              <p:ext uri="{D42A27DB-BD31-4B8C-83A1-F6EECF244321}">
                <p14:modId xmlns:p14="http://schemas.microsoft.com/office/powerpoint/2010/main" val="4174577936"/>
              </p:ext>
            </p:extLst>
          </p:nvPr>
        </p:nvGraphicFramePr>
        <p:xfrm>
          <a:off x="3657600" y="783771"/>
          <a:ext cx="7984672" cy="5261762"/>
        </p:xfrm>
        <a:graphic>
          <a:graphicData uri="http://schemas.openxmlformats.org/drawingml/2006/table">
            <a:tbl>
              <a:tblPr firstRow="1" bandRow="1">
                <a:tableStyleId>{5940675A-B579-460E-94D1-54222C63F5DA}</a:tableStyleId>
              </a:tblPr>
              <a:tblGrid>
                <a:gridCol w="1551214">
                  <a:extLst>
                    <a:ext uri="{9D8B030D-6E8A-4147-A177-3AD203B41FA5}">
                      <a16:colId xmlns:a16="http://schemas.microsoft.com/office/drawing/2014/main" val="2782029321"/>
                    </a:ext>
                  </a:extLst>
                </a:gridCol>
                <a:gridCol w="3135086">
                  <a:extLst>
                    <a:ext uri="{9D8B030D-6E8A-4147-A177-3AD203B41FA5}">
                      <a16:colId xmlns:a16="http://schemas.microsoft.com/office/drawing/2014/main" val="40725029"/>
                    </a:ext>
                  </a:extLst>
                </a:gridCol>
                <a:gridCol w="3298372">
                  <a:extLst>
                    <a:ext uri="{9D8B030D-6E8A-4147-A177-3AD203B41FA5}">
                      <a16:colId xmlns:a16="http://schemas.microsoft.com/office/drawing/2014/main" val="3339341265"/>
                    </a:ext>
                  </a:extLst>
                </a:gridCol>
              </a:tblGrid>
              <a:tr h="787280">
                <a:tc>
                  <a:txBody>
                    <a:bodyPr/>
                    <a:lstStyle/>
                    <a:p>
                      <a:pPr algn="ctr"/>
                      <a:endParaRPr lang="en-US" sz="2800" b="1" dirty="0">
                        <a:latin typeface="Agency FB" panose="020B0503020202020204" pitchFamily="34" charset="0"/>
                      </a:endParaRPr>
                    </a:p>
                  </a:txBody>
                  <a:tcPr/>
                </a:tc>
                <a:tc>
                  <a:txBody>
                    <a:bodyPr/>
                    <a:lstStyle/>
                    <a:p>
                      <a:pPr algn="ctr"/>
                      <a:r>
                        <a:rPr lang="en-US" sz="2800" b="1" dirty="0">
                          <a:latin typeface="Agency FB" panose="020B0503020202020204" pitchFamily="34" charset="0"/>
                        </a:rPr>
                        <a:t>Urgent</a:t>
                      </a:r>
                    </a:p>
                  </a:txBody>
                  <a:tcPr/>
                </a:tc>
                <a:tc>
                  <a:txBody>
                    <a:bodyPr/>
                    <a:lstStyle/>
                    <a:p>
                      <a:pPr algn="ctr"/>
                      <a:r>
                        <a:rPr lang="en-US" sz="2800" b="1" dirty="0">
                          <a:latin typeface="Agency FB" panose="020B0503020202020204" pitchFamily="34" charset="0"/>
                        </a:rPr>
                        <a:t>Not urgent</a:t>
                      </a:r>
                    </a:p>
                  </a:txBody>
                  <a:tcPr/>
                </a:tc>
                <a:extLst>
                  <a:ext uri="{0D108BD9-81ED-4DB2-BD59-A6C34878D82A}">
                    <a16:rowId xmlns:a16="http://schemas.microsoft.com/office/drawing/2014/main" val="145542360"/>
                  </a:ext>
                </a:extLst>
              </a:tr>
              <a:tr h="2666301">
                <a:tc>
                  <a:txBody>
                    <a:bodyPr/>
                    <a:lstStyle/>
                    <a:p>
                      <a:pPr algn="just"/>
                      <a:r>
                        <a:rPr lang="en-US" sz="2800" b="1" dirty="0">
                          <a:latin typeface="Agency FB" panose="020B0503020202020204" pitchFamily="34" charset="0"/>
                        </a:rPr>
                        <a:t>Important</a:t>
                      </a:r>
                    </a:p>
                  </a:txBody>
                  <a:tcPr/>
                </a:tc>
                <a:tc>
                  <a:txBody>
                    <a:bodyPr/>
                    <a:lstStyle/>
                    <a:p>
                      <a:pPr marL="457200" indent="-457200" algn="just">
                        <a:buFont typeface="Arial" panose="020B0604020202020204" pitchFamily="34" charset="0"/>
                        <a:buChar char="•"/>
                      </a:pPr>
                      <a:r>
                        <a:rPr lang="en-US" sz="2800" dirty="0">
                          <a:latin typeface="Agency FB" panose="020B0503020202020204" pitchFamily="34" charset="0"/>
                        </a:rPr>
                        <a:t>Time-management skill</a:t>
                      </a:r>
                    </a:p>
                    <a:p>
                      <a:pPr marL="457200" indent="-457200" algn="just">
                        <a:buFont typeface="Arial" panose="020B0604020202020204" pitchFamily="34" charset="0"/>
                        <a:buChar char="•"/>
                      </a:pPr>
                      <a:r>
                        <a:rPr lang="en-US" sz="2800" dirty="0">
                          <a:latin typeface="Agency FB" panose="020B0503020202020204" pitchFamily="34" charset="0"/>
                        </a:rPr>
                        <a:t>Self-learning skill</a:t>
                      </a:r>
                    </a:p>
                    <a:p>
                      <a:pPr marL="457200" indent="-457200" algn="just">
                        <a:buFont typeface="Arial" panose="020B0604020202020204" pitchFamily="34" charset="0"/>
                        <a:buChar char="•"/>
                      </a:pPr>
                      <a:r>
                        <a:rPr lang="en-US" sz="2800" dirty="0">
                          <a:latin typeface="Agency FB" panose="020B0503020202020204" pitchFamily="34" charset="0"/>
                        </a:rPr>
                        <a:t>Decision-making skill</a:t>
                      </a:r>
                    </a:p>
                    <a:p>
                      <a:pPr marL="457200" indent="-457200" algn="just">
                        <a:buFont typeface="Arial" panose="020B0604020202020204" pitchFamily="34" charset="0"/>
                        <a:buChar char="•"/>
                      </a:pPr>
                      <a:r>
                        <a:rPr lang="en-US" sz="2800" dirty="0">
                          <a:latin typeface="Agency FB" panose="020B0503020202020204" pitchFamily="34" charset="0"/>
                        </a:rPr>
                        <a:t>Leadership skills.</a:t>
                      </a:r>
                    </a:p>
                  </a:txBody>
                  <a:tcPr/>
                </a:tc>
                <a:tc>
                  <a:txBody>
                    <a:bodyPr/>
                    <a:lstStyle/>
                    <a:p>
                      <a:pPr marL="457200" indent="-457200" algn="just">
                        <a:buFont typeface="Arial" panose="020B0604020202020204" pitchFamily="34" charset="0"/>
                        <a:buChar char="•"/>
                      </a:pPr>
                      <a:r>
                        <a:rPr lang="en-US" sz="2800" dirty="0">
                          <a:latin typeface="Agency FB" panose="020B0503020202020204" pitchFamily="34" charset="0"/>
                        </a:rPr>
                        <a:t>Teamwork skill</a:t>
                      </a:r>
                    </a:p>
                    <a:p>
                      <a:pPr marL="457200" indent="-457200" algn="just">
                        <a:buFont typeface="Arial" panose="020B0604020202020204" pitchFamily="34" charset="0"/>
                        <a:buChar char="•"/>
                      </a:pPr>
                      <a:r>
                        <a:rPr lang="en-US" sz="2800" dirty="0">
                          <a:latin typeface="Agency FB" panose="020B0503020202020204" pitchFamily="34" charset="0"/>
                        </a:rPr>
                        <a:t>Managerial skill</a:t>
                      </a:r>
                    </a:p>
                    <a:p>
                      <a:pPr marL="457200" indent="-457200" algn="just">
                        <a:buFont typeface="Arial" panose="020B0604020202020204" pitchFamily="34" charset="0"/>
                        <a:buChar char="•"/>
                      </a:pPr>
                      <a:endParaRPr lang="en-US" sz="2800" dirty="0">
                        <a:latin typeface="Agency FB" panose="020B0503020202020204" pitchFamily="34" charset="0"/>
                      </a:endParaRPr>
                    </a:p>
                  </a:txBody>
                  <a:tcPr/>
                </a:tc>
                <a:extLst>
                  <a:ext uri="{0D108BD9-81ED-4DB2-BD59-A6C34878D82A}">
                    <a16:rowId xmlns:a16="http://schemas.microsoft.com/office/drawing/2014/main" val="4085944787"/>
                  </a:ext>
                </a:extLst>
              </a:tr>
              <a:tr h="1808181">
                <a:tc>
                  <a:txBody>
                    <a:bodyPr/>
                    <a:lstStyle/>
                    <a:p>
                      <a:pPr algn="just"/>
                      <a:r>
                        <a:rPr lang="en-US" sz="2800" b="1" dirty="0">
                          <a:latin typeface="Agency FB" panose="020B0503020202020204" pitchFamily="34" charset="0"/>
                        </a:rPr>
                        <a:t>Not important</a:t>
                      </a:r>
                    </a:p>
                  </a:txBody>
                  <a:tcPr/>
                </a:tc>
                <a:tc>
                  <a:txBody>
                    <a:bodyPr/>
                    <a:lstStyle/>
                    <a:p>
                      <a:pPr marL="457200" indent="-457200" algn="just">
                        <a:buFont typeface="Arial" panose="020B0604020202020204" pitchFamily="34" charset="0"/>
                        <a:buChar char="•"/>
                      </a:pPr>
                      <a:r>
                        <a:rPr lang="en-US" sz="2800" dirty="0">
                          <a:latin typeface="Agency FB" panose="020B0503020202020204" pitchFamily="34" charset="0"/>
                        </a:rPr>
                        <a:t>Analytical and </a:t>
                      </a:r>
                    </a:p>
                    <a:p>
                      <a:pPr marL="457200" indent="-457200" algn="just">
                        <a:buFont typeface="Arial" panose="020B0604020202020204" pitchFamily="34" charset="0"/>
                        <a:buChar char="•"/>
                      </a:pPr>
                      <a:r>
                        <a:rPr lang="en-US" sz="2800" dirty="0">
                          <a:latin typeface="Agency FB" panose="020B0503020202020204" pitchFamily="34" charset="0"/>
                        </a:rPr>
                        <a:t>Logical skill.</a:t>
                      </a:r>
                    </a:p>
                    <a:p>
                      <a:pPr marL="457200" indent="-457200" algn="just">
                        <a:buFont typeface="Arial" panose="020B0604020202020204" pitchFamily="34" charset="0"/>
                        <a:buChar char="•"/>
                      </a:pPr>
                      <a:endParaRPr lang="en-US" sz="2800" dirty="0">
                        <a:latin typeface="Agency FB" panose="020B0503020202020204" pitchFamily="34" charset="0"/>
                      </a:endParaRPr>
                    </a:p>
                  </a:txBody>
                  <a:tcPr/>
                </a:tc>
                <a:tc>
                  <a:txBody>
                    <a:bodyPr/>
                    <a:lstStyle/>
                    <a:p>
                      <a:pPr marL="457200" indent="-457200" algn="just">
                        <a:buFont typeface="Arial" panose="020B0604020202020204" pitchFamily="34" charset="0"/>
                        <a:buChar char="•"/>
                      </a:pPr>
                      <a:r>
                        <a:rPr lang="en-US" sz="2800" dirty="0">
                          <a:latin typeface="Agency FB" panose="020B0503020202020204" pitchFamily="34" charset="0"/>
                        </a:rPr>
                        <a:t>Skills over using social media</a:t>
                      </a:r>
                    </a:p>
                    <a:p>
                      <a:pPr marL="457200" indent="-457200" algn="just">
                        <a:buFont typeface="Arial" panose="020B0604020202020204" pitchFamily="34" charset="0"/>
                        <a:buChar char="•"/>
                      </a:pPr>
                      <a:r>
                        <a:rPr lang="en-US" sz="2800" dirty="0">
                          <a:latin typeface="Agency FB" panose="020B0503020202020204" pitchFamily="34" charset="0"/>
                        </a:rPr>
                        <a:t>Talking over the phone call continuously </a:t>
                      </a:r>
                    </a:p>
                  </a:txBody>
                  <a:tcPr/>
                </a:tc>
                <a:extLst>
                  <a:ext uri="{0D108BD9-81ED-4DB2-BD59-A6C34878D82A}">
                    <a16:rowId xmlns:a16="http://schemas.microsoft.com/office/drawing/2014/main" val="854256867"/>
                  </a:ext>
                </a:extLst>
              </a:tr>
            </a:tbl>
          </a:graphicData>
        </a:graphic>
      </p:graphicFrame>
    </p:spTree>
    <p:extLst>
      <p:ext uri="{BB962C8B-B14F-4D97-AF65-F5344CB8AC3E}">
        <p14:creationId xmlns:p14="http://schemas.microsoft.com/office/powerpoint/2010/main" val="2188306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normAutofit/>
          </a:bodyPr>
          <a:lstStyle/>
          <a:p>
            <a:pPr algn="ctr"/>
            <a:r>
              <a:rPr lang="en-US" sz="2800" b="1" dirty="0">
                <a:solidFill>
                  <a:schemeClr val="tx1"/>
                </a:solidFill>
                <a:effectLst>
                  <a:outerShdw blurRad="38100" dist="38100" dir="2700000" algn="tl">
                    <a:srgbClr val="000000">
                      <a:alpha val="43137"/>
                    </a:srgbClr>
                  </a:outerShdw>
                </a:effectLst>
              </a:rPr>
              <a:t>Personal Development Plan</a:t>
            </a:r>
            <a:endParaRPr lang="en-US" sz="2400" b="1" dirty="0">
              <a:solidFill>
                <a:schemeClr val="tx1"/>
              </a:solidFill>
              <a:effectLst>
                <a:outerShdw blurRad="38100" dist="38100" dir="2700000" algn="tl">
                  <a:srgbClr val="000000">
                    <a:alpha val="43137"/>
                  </a:srgbClr>
                </a:outerShdw>
              </a:effectLst>
            </a:endParaRPr>
          </a:p>
        </p:txBody>
      </p:sp>
      <p:graphicFrame>
        <p:nvGraphicFramePr>
          <p:cNvPr id="9" name="Table 8">
            <a:extLst>
              <a:ext uri="{FF2B5EF4-FFF2-40B4-BE49-F238E27FC236}">
                <a16:creationId xmlns:a16="http://schemas.microsoft.com/office/drawing/2014/main" id="{9F777F65-A678-CC5D-6724-5D32D312E461}"/>
              </a:ext>
            </a:extLst>
          </p:cNvPr>
          <p:cNvGraphicFramePr>
            <a:graphicFrameLocks noGrp="1"/>
          </p:cNvGraphicFramePr>
          <p:nvPr>
            <p:extLst>
              <p:ext uri="{D42A27DB-BD31-4B8C-83A1-F6EECF244321}">
                <p14:modId xmlns:p14="http://schemas.microsoft.com/office/powerpoint/2010/main" val="1099958391"/>
              </p:ext>
            </p:extLst>
          </p:nvPr>
        </p:nvGraphicFramePr>
        <p:xfrm>
          <a:off x="3722914" y="770021"/>
          <a:ext cx="8049988" cy="2761610"/>
        </p:xfrm>
        <a:graphic>
          <a:graphicData uri="http://schemas.openxmlformats.org/drawingml/2006/table">
            <a:tbl>
              <a:tblPr/>
              <a:tblGrid>
                <a:gridCol w="1823644">
                  <a:extLst>
                    <a:ext uri="{9D8B030D-6E8A-4147-A177-3AD203B41FA5}">
                      <a16:colId xmlns:a16="http://schemas.microsoft.com/office/drawing/2014/main" val="4116956060"/>
                    </a:ext>
                  </a:extLst>
                </a:gridCol>
                <a:gridCol w="2201350">
                  <a:extLst>
                    <a:ext uri="{9D8B030D-6E8A-4147-A177-3AD203B41FA5}">
                      <a16:colId xmlns:a16="http://schemas.microsoft.com/office/drawing/2014/main" val="2816200164"/>
                    </a:ext>
                  </a:extLst>
                </a:gridCol>
                <a:gridCol w="2012497">
                  <a:extLst>
                    <a:ext uri="{9D8B030D-6E8A-4147-A177-3AD203B41FA5}">
                      <a16:colId xmlns:a16="http://schemas.microsoft.com/office/drawing/2014/main" val="1045634162"/>
                    </a:ext>
                  </a:extLst>
                </a:gridCol>
                <a:gridCol w="2012497">
                  <a:extLst>
                    <a:ext uri="{9D8B030D-6E8A-4147-A177-3AD203B41FA5}">
                      <a16:colId xmlns:a16="http://schemas.microsoft.com/office/drawing/2014/main" val="1309538680"/>
                    </a:ext>
                  </a:extLst>
                </a:gridCol>
              </a:tblGrid>
              <a:tr h="555982">
                <a:tc>
                  <a:txBody>
                    <a:bodyPr/>
                    <a:lstStyle/>
                    <a:p>
                      <a:pPr fontAlgn="t"/>
                      <a:endParaRPr lang="en-US" sz="1200" dirty="0">
                        <a:effectLst/>
                        <a:latin typeface="Agency FB" panose="020B0503020202020204" pitchFamily="34" charset="0"/>
                      </a:endParaRPr>
                    </a:p>
                    <a:p>
                      <a:pPr algn="l" rtl="0" fontAlgn="base"/>
                      <a:r>
                        <a:rPr lang="en-US" sz="1200" b="0" i="0" dirty="0">
                          <a:effectLst/>
                          <a:latin typeface="Agency FB" panose="020B0503020202020204" pitchFamily="34" charset="0"/>
                        </a:rPr>
                        <a:t> </a:t>
                      </a:r>
                    </a:p>
                  </a:txBody>
                  <a:tcPr marL="47566" marR="47566" marT="23783" marB="2378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DAEEF3"/>
                    </a:solidFill>
                  </a:tcPr>
                </a:tc>
                <a:tc>
                  <a:txBody>
                    <a:bodyPr/>
                    <a:lstStyle/>
                    <a:p>
                      <a:pPr algn="ctr" fontAlgn="t"/>
                      <a:endParaRPr lang="en-US" sz="1200" dirty="0">
                        <a:effectLst/>
                        <a:latin typeface="Agency FB" panose="020B0503020202020204" pitchFamily="34" charset="0"/>
                      </a:endParaRPr>
                    </a:p>
                    <a:p>
                      <a:pPr algn="l" rtl="0" fontAlgn="base"/>
                      <a:r>
                        <a:rPr lang="en-US" sz="1200" b="1" i="0" dirty="0">
                          <a:effectLst/>
                          <a:latin typeface="Agency FB" panose="020B0503020202020204" pitchFamily="34" charset="0"/>
                        </a:rPr>
                        <a:t>Short-Term Time Frame </a:t>
                      </a:r>
                      <a:r>
                        <a:rPr lang="en-US" sz="1200" b="0" i="0" dirty="0">
                          <a:effectLst/>
                          <a:latin typeface="Agency FB" panose="020B0503020202020204" pitchFamily="34" charset="0"/>
                        </a:rPr>
                        <a:t> </a:t>
                      </a:r>
                    </a:p>
                  </a:txBody>
                  <a:tcPr marL="47566" marR="47566" marT="23783" marB="2378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AEEF3"/>
                    </a:solidFill>
                  </a:tcPr>
                </a:tc>
                <a:tc>
                  <a:txBody>
                    <a:bodyPr/>
                    <a:lstStyle/>
                    <a:p>
                      <a:pPr algn="ctr" fontAlgn="t"/>
                      <a:endParaRPr lang="en-US" sz="1200" dirty="0">
                        <a:effectLst/>
                        <a:latin typeface="Agency FB" panose="020B0503020202020204" pitchFamily="34" charset="0"/>
                      </a:endParaRPr>
                    </a:p>
                    <a:p>
                      <a:pPr algn="l" rtl="0" fontAlgn="base"/>
                      <a:r>
                        <a:rPr lang="en-US" sz="1200" b="1" i="0" dirty="0">
                          <a:effectLst/>
                          <a:latin typeface="Agency FB" panose="020B0503020202020204" pitchFamily="34" charset="0"/>
                        </a:rPr>
                        <a:t>Mid-Term Time Frame </a:t>
                      </a:r>
                      <a:r>
                        <a:rPr lang="en-US" sz="1200" b="0" i="0" dirty="0">
                          <a:effectLst/>
                          <a:latin typeface="Agency FB" panose="020B0503020202020204" pitchFamily="34" charset="0"/>
                        </a:rPr>
                        <a:t> </a:t>
                      </a:r>
                    </a:p>
                  </a:txBody>
                  <a:tcPr marL="47566" marR="47566" marT="23783" marB="2378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AEEF3"/>
                    </a:solidFill>
                  </a:tcPr>
                </a:tc>
                <a:tc>
                  <a:txBody>
                    <a:bodyPr/>
                    <a:lstStyle/>
                    <a:p>
                      <a:pPr algn="ctr" fontAlgn="t"/>
                      <a:endParaRPr lang="en-US" sz="1200" dirty="0">
                        <a:effectLst/>
                        <a:latin typeface="Agency FB" panose="020B0503020202020204" pitchFamily="34" charset="0"/>
                      </a:endParaRPr>
                    </a:p>
                    <a:p>
                      <a:pPr algn="l" rtl="0" fontAlgn="base"/>
                      <a:r>
                        <a:rPr lang="en-US" sz="1200" b="1" i="0" dirty="0">
                          <a:effectLst/>
                          <a:latin typeface="Agency FB" panose="020B0503020202020204" pitchFamily="34" charset="0"/>
                        </a:rPr>
                        <a:t>Long-Term Time Frame </a:t>
                      </a:r>
                      <a:r>
                        <a:rPr lang="en-US" sz="1200" b="0" i="0" dirty="0">
                          <a:effectLst/>
                          <a:latin typeface="Agency FB" panose="020B0503020202020204" pitchFamily="34" charset="0"/>
                        </a:rPr>
                        <a:t> </a:t>
                      </a:r>
                    </a:p>
                  </a:txBody>
                  <a:tcPr marL="47566" marR="47566" marT="23783" marB="2378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AEEF3"/>
                    </a:solidFill>
                  </a:tcPr>
                </a:tc>
                <a:extLst>
                  <a:ext uri="{0D108BD9-81ED-4DB2-BD59-A6C34878D82A}">
                    <a16:rowId xmlns:a16="http://schemas.microsoft.com/office/drawing/2014/main" val="4154642646"/>
                  </a:ext>
                </a:extLst>
              </a:tr>
              <a:tr h="610389">
                <a:tc>
                  <a:txBody>
                    <a:bodyPr/>
                    <a:lstStyle/>
                    <a:p>
                      <a:pPr fontAlgn="t"/>
                      <a:endParaRPr lang="en-US" sz="1200" dirty="0">
                        <a:effectLst/>
                        <a:latin typeface="Agency FB" panose="020B0503020202020204" pitchFamily="34" charset="0"/>
                      </a:endParaRPr>
                    </a:p>
                    <a:p>
                      <a:pPr algn="l" rtl="0" fontAlgn="base"/>
                      <a:r>
                        <a:rPr lang="en-US" sz="1200" b="1" i="0" dirty="0">
                          <a:effectLst/>
                          <a:latin typeface="Agency FB" panose="020B0503020202020204" pitchFamily="34" charset="0"/>
                        </a:rPr>
                        <a:t>Section 1 - My Goals  </a:t>
                      </a:r>
                      <a:r>
                        <a:rPr lang="en-US" sz="1200" b="0" i="0" dirty="0">
                          <a:effectLst/>
                          <a:latin typeface="Agency FB" panose="020B0503020202020204" pitchFamily="34" charset="0"/>
                        </a:rPr>
                        <a:t> </a:t>
                      </a:r>
                    </a:p>
                    <a:p>
                      <a:pPr algn="l" rtl="0" fontAlgn="base"/>
                      <a:r>
                        <a:rPr lang="en-US" sz="1200" b="0" i="0" dirty="0">
                          <a:effectLst/>
                          <a:latin typeface="Agency FB" panose="020B0503020202020204" pitchFamily="34" charset="0"/>
                        </a:rPr>
                        <a:t> </a:t>
                      </a:r>
                    </a:p>
                  </a:txBody>
                  <a:tcPr marL="47566" marR="47566" marT="23783" marB="23783">
                    <a:lnL w="9525"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DAEEF3"/>
                    </a:solidFill>
                  </a:tcPr>
                </a:tc>
                <a:tc>
                  <a:txBody>
                    <a:bodyPr/>
                    <a:lstStyle/>
                    <a:p>
                      <a:pPr algn="just" fontAlgn="t"/>
                      <a:endParaRPr lang="en-US" sz="1200" b="1" dirty="0">
                        <a:effectLst/>
                        <a:latin typeface="Agency FB" panose="020B0503020202020204" pitchFamily="34" charset="0"/>
                      </a:endParaRPr>
                    </a:p>
                    <a:p>
                      <a:pPr algn="just" rtl="0" fontAlgn="base"/>
                      <a:r>
                        <a:rPr lang="en-US" sz="1200" b="1" i="0" dirty="0">
                          <a:effectLst/>
                          <a:latin typeface="Agency FB" panose="020B0503020202020204" pitchFamily="34" charset="0"/>
                        </a:rPr>
                        <a:t>To improve my self-learning skills</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fontAlgn="t"/>
                      <a:endParaRPr lang="en-US" sz="1200" b="1" dirty="0">
                        <a:effectLst/>
                        <a:latin typeface="Agency FB" panose="020B0503020202020204" pitchFamily="34" charset="0"/>
                      </a:endParaRPr>
                    </a:p>
                    <a:p>
                      <a:pPr algn="just" rtl="0" fontAlgn="base"/>
                      <a:r>
                        <a:rPr lang="en-US" sz="1200" b="1" i="0" dirty="0">
                          <a:effectLst/>
                          <a:latin typeface="Agency FB" panose="020B0503020202020204" pitchFamily="34" charset="0"/>
                        </a:rPr>
                        <a:t>To improve my decision-making skill</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fontAlgn="t"/>
                      <a:endParaRPr lang="en-US" sz="1200" b="1" dirty="0">
                        <a:effectLst/>
                        <a:latin typeface="Agency FB" panose="020B0503020202020204" pitchFamily="34" charset="0"/>
                      </a:endParaRPr>
                    </a:p>
                    <a:p>
                      <a:pPr algn="just" rtl="0" fontAlgn="base"/>
                      <a:r>
                        <a:rPr lang="en-US" sz="1200" b="1" i="0" dirty="0">
                          <a:effectLst/>
                          <a:latin typeface="Agency FB" panose="020B0503020202020204" pitchFamily="34" charset="0"/>
                        </a:rPr>
                        <a:t>To improve my time management and leadership skill</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613808446"/>
                  </a:ext>
                </a:extLst>
              </a:tr>
              <a:tr h="984850">
                <a:tc>
                  <a:txBody>
                    <a:bodyPr/>
                    <a:lstStyle/>
                    <a:p>
                      <a:pPr fontAlgn="t"/>
                      <a:endParaRPr lang="en-US" sz="1200" dirty="0">
                        <a:effectLst/>
                        <a:latin typeface="Agency FB" panose="020B0503020202020204" pitchFamily="34" charset="0"/>
                      </a:endParaRPr>
                    </a:p>
                    <a:p>
                      <a:pPr algn="l" rtl="0" fontAlgn="base"/>
                      <a:r>
                        <a:rPr lang="en-US" sz="1200" b="1" i="0" dirty="0">
                          <a:effectLst/>
                          <a:latin typeface="Agency FB" panose="020B0503020202020204" pitchFamily="34" charset="0"/>
                        </a:rPr>
                        <a:t>Section 2 - Skills and Knowledge to be </a:t>
                      </a:r>
                      <a:r>
                        <a:rPr lang="en-US" sz="1200" b="0" i="0" dirty="0">
                          <a:effectLst/>
                          <a:latin typeface="Agency FB" panose="020B0503020202020204" pitchFamily="34" charset="0"/>
                        </a:rPr>
                        <a:t> </a:t>
                      </a:r>
                      <a:r>
                        <a:rPr lang="en-US" sz="1200" b="1" i="0" dirty="0">
                          <a:effectLst/>
                          <a:latin typeface="Agency FB" panose="020B0503020202020204" pitchFamily="34" charset="0"/>
                        </a:rPr>
                        <a:t>Learned </a:t>
                      </a:r>
                      <a:r>
                        <a:rPr lang="en-US" sz="1200" b="0" i="0" dirty="0">
                          <a:effectLst/>
                          <a:latin typeface="Agency FB" panose="020B0503020202020204" pitchFamily="34" charset="0"/>
                        </a:rPr>
                        <a:t> </a:t>
                      </a:r>
                    </a:p>
                    <a:p>
                      <a:pPr algn="l" rtl="0" fontAlgn="base"/>
                      <a:r>
                        <a:rPr lang="en-US" sz="1200" b="0" i="0" dirty="0">
                          <a:effectLst/>
                          <a:latin typeface="Agency FB" panose="020B0503020202020204" pitchFamily="34" charset="0"/>
                        </a:rPr>
                        <a:t> </a:t>
                      </a:r>
                    </a:p>
                    <a:p>
                      <a:pPr algn="l" rtl="0" fontAlgn="base"/>
                      <a:r>
                        <a:rPr lang="en-US" sz="1200" b="0" i="0" dirty="0">
                          <a:effectLst/>
                          <a:latin typeface="Agency FB" panose="020B0503020202020204" pitchFamily="34" charset="0"/>
                        </a:rPr>
                        <a:t> </a:t>
                      </a:r>
                    </a:p>
                  </a:txBody>
                  <a:tcPr marL="47566" marR="47566" marT="23783" marB="23783">
                    <a:lnL w="9525"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DAEEF3"/>
                    </a:solidFill>
                  </a:tcPr>
                </a:tc>
                <a:tc>
                  <a:txBody>
                    <a:bodyPr/>
                    <a:lstStyle/>
                    <a:p>
                      <a:pPr algn="just" fontAlgn="t"/>
                      <a:endParaRPr lang="en-US" sz="1200" b="1" dirty="0">
                        <a:effectLst/>
                        <a:latin typeface="Agency FB" panose="020B0503020202020204" pitchFamily="34" charset="0"/>
                      </a:endParaRPr>
                    </a:p>
                    <a:p>
                      <a:pPr algn="just" fontAlgn="t"/>
                      <a:endParaRPr lang="en-US" sz="1200" b="1" dirty="0">
                        <a:effectLst/>
                        <a:latin typeface="Agency FB" panose="020B0503020202020204" pitchFamily="34" charset="0"/>
                      </a:endParaRPr>
                    </a:p>
                    <a:p>
                      <a:pPr algn="just" fontAlgn="t"/>
                      <a:r>
                        <a:rPr lang="en-US" sz="1200" b="1" dirty="0">
                          <a:effectLst/>
                          <a:latin typeface="Agency FB" panose="020B0503020202020204" pitchFamily="34" charset="0"/>
                        </a:rPr>
                        <a:t>To find out new books and learning materials</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fontAlgn="t"/>
                      <a:endParaRPr lang="en-US" sz="1200" b="1" dirty="0">
                        <a:effectLst/>
                        <a:latin typeface="Agency FB" panose="020B0503020202020204" pitchFamily="34" charset="0"/>
                      </a:endParaRPr>
                    </a:p>
                    <a:p>
                      <a:pPr algn="just" rtl="0" fontAlgn="base"/>
                      <a:r>
                        <a:rPr lang="en-US" sz="1200" b="1" i="0" dirty="0">
                          <a:effectLst/>
                          <a:latin typeface="Agency FB" panose="020B0503020202020204" pitchFamily="34" charset="0"/>
                        </a:rPr>
                        <a:t> </a:t>
                      </a:r>
                    </a:p>
                    <a:p>
                      <a:pPr algn="just" rtl="0" fontAlgn="base"/>
                      <a:r>
                        <a:rPr lang="en-US" sz="1200" b="1" i="0" dirty="0">
                          <a:effectLst/>
                          <a:latin typeface="Agency FB" panose="020B0503020202020204" pitchFamily="34" charset="0"/>
                        </a:rPr>
                        <a:t>To place myself in essential decision making situation</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fontAlgn="t"/>
                      <a:endParaRPr lang="en-US" sz="1200" b="1" dirty="0">
                        <a:effectLst/>
                        <a:latin typeface="Agency FB" panose="020B0503020202020204" pitchFamily="34" charset="0"/>
                      </a:endParaRPr>
                    </a:p>
                    <a:p>
                      <a:pPr algn="just" rtl="0" fontAlgn="base"/>
                      <a:r>
                        <a:rPr lang="en-US" sz="1200" b="1" i="0" dirty="0">
                          <a:effectLst/>
                          <a:latin typeface="Agency FB" panose="020B0503020202020204" pitchFamily="34" charset="0"/>
                        </a:rPr>
                        <a:t> </a:t>
                      </a:r>
                    </a:p>
                    <a:p>
                      <a:pPr algn="just" rtl="0" fontAlgn="base"/>
                      <a:r>
                        <a:rPr lang="en-US" sz="1200" b="1" i="0" dirty="0">
                          <a:effectLst/>
                          <a:latin typeface="Agency FB" panose="020B0503020202020204" pitchFamily="34" charset="0"/>
                        </a:rPr>
                        <a:t>To start leading the team and allocate time for each task in the team</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542255828"/>
                  </a:ext>
                </a:extLst>
              </a:tr>
              <a:tr h="610389">
                <a:tc>
                  <a:txBody>
                    <a:bodyPr/>
                    <a:lstStyle/>
                    <a:p>
                      <a:pPr fontAlgn="t"/>
                      <a:endParaRPr lang="en-US" sz="1200" dirty="0">
                        <a:effectLst/>
                        <a:latin typeface="Agency FB" panose="020B0503020202020204" pitchFamily="34" charset="0"/>
                      </a:endParaRPr>
                    </a:p>
                    <a:p>
                      <a:pPr algn="l" rtl="0" fontAlgn="base"/>
                      <a:r>
                        <a:rPr lang="en-US" sz="1200" b="1" i="0" dirty="0">
                          <a:effectLst/>
                          <a:latin typeface="Agency FB" panose="020B0503020202020204" pitchFamily="34" charset="0"/>
                        </a:rPr>
                        <a:t>Section 3 - Next Steps</a:t>
                      </a:r>
                      <a:r>
                        <a:rPr lang="en-US" sz="1200" b="0" i="0" dirty="0">
                          <a:effectLst/>
                          <a:latin typeface="Agency FB" panose="020B0503020202020204" pitchFamily="34" charset="0"/>
                        </a:rPr>
                        <a:t> </a:t>
                      </a:r>
                    </a:p>
                  </a:txBody>
                  <a:tcPr marL="47566" marR="47566" marT="23783" marB="23783">
                    <a:lnL w="9525"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DAEEF3"/>
                    </a:solidFill>
                  </a:tcPr>
                </a:tc>
                <a:tc>
                  <a:txBody>
                    <a:bodyPr/>
                    <a:lstStyle/>
                    <a:p>
                      <a:pPr algn="just" fontAlgn="t"/>
                      <a:endParaRPr lang="en-US" sz="1200" b="1" dirty="0">
                        <a:effectLst/>
                        <a:latin typeface="Agency FB" panose="020B0503020202020204" pitchFamily="34" charset="0"/>
                      </a:endParaRPr>
                    </a:p>
                    <a:p>
                      <a:pPr algn="just" rtl="0" fontAlgn="base"/>
                      <a:r>
                        <a:rPr lang="en-US" sz="1200" b="1" i="0" dirty="0">
                          <a:effectLst/>
                          <a:latin typeface="Agency FB" panose="020B0503020202020204" pitchFamily="34" charset="0"/>
                        </a:rPr>
                        <a:t>To start exploring learning materials and start gathering knowledge and skills</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fontAlgn="t"/>
                      <a:endParaRPr lang="en-US" sz="1200" b="1" dirty="0">
                        <a:effectLst/>
                        <a:latin typeface="Agency FB" panose="020B0503020202020204" pitchFamily="34" charset="0"/>
                      </a:endParaRPr>
                    </a:p>
                    <a:p>
                      <a:pPr algn="just" rtl="0" fontAlgn="base"/>
                      <a:r>
                        <a:rPr lang="en-US" sz="1200" b="1" i="0" dirty="0">
                          <a:effectLst/>
                          <a:latin typeface="Agency FB" panose="020B0503020202020204" pitchFamily="34" charset="0"/>
                        </a:rPr>
                        <a:t>To analyze the situation and adopt appropriate decision</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fontAlgn="t"/>
                      <a:endParaRPr lang="en-US" sz="1200" b="1" dirty="0">
                        <a:effectLst/>
                        <a:latin typeface="Agency FB" panose="020B0503020202020204" pitchFamily="34" charset="0"/>
                      </a:endParaRPr>
                    </a:p>
                    <a:p>
                      <a:pPr algn="just" rtl="0" fontAlgn="base"/>
                      <a:r>
                        <a:rPr lang="en-US" sz="1200" b="1" i="0" dirty="0">
                          <a:effectLst/>
                          <a:latin typeface="Agency FB" panose="020B0503020202020204" pitchFamily="34" charset="0"/>
                        </a:rPr>
                        <a:t>To form up a team, make routine for each task, and lead the entire team</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38061481"/>
                  </a:ext>
                </a:extLst>
              </a:tr>
            </a:tbl>
          </a:graphicData>
        </a:graphic>
      </p:graphicFrame>
      <p:graphicFrame>
        <p:nvGraphicFramePr>
          <p:cNvPr id="13" name="Table 12">
            <a:extLst>
              <a:ext uri="{FF2B5EF4-FFF2-40B4-BE49-F238E27FC236}">
                <a16:creationId xmlns:a16="http://schemas.microsoft.com/office/drawing/2014/main" id="{EF42998E-BCA5-DB0E-CD77-0DCB287C60F7}"/>
              </a:ext>
            </a:extLst>
          </p:cNvPr>
          <p:cNvGraphicFramePr>
            <a:graphicFrameLocks noGrp="1"/>
          </p:cNvGraphicFramePr>
          <p:nvPr>
            <p:extLst>
              <p:ext uri="{D42A27DB-BD31-4B8C-83A1-F6EECF244321}">
                <p14:modId xmlns:p14="http://schemas.microsoft.com/office/powerpoint/2010/main" val="144374529"/>
              </p:ext>
            </p:extLst>
          </p:nvPr>
        </p:nvGraphicFramePr>
        <p:xfrm>
          <a:off x="3722914" y="3531632"/>
          <a:ext cx="8049988" cy="2556348"/>
        </p:xfrm>
        <a:graphic>
          <a:graphicData uri="http://schemas.openxmlformats.org/drawingml/2006/table">
            <a:tbl>
              <a:tblPr/>
              <a:tblGrid>
                <a:gridCol w="1859739">
                  <a:extLst>
                    <a:ext uri="{9D8B030D-6E8A-4147-A177-3AD203B41FA5}">
                      <a16:colId xmlns:a16="http://schemas.microsoft.com/office/drawing/2014/main" val="4116956060"/>
                    </a:ext>
                  </a:extLst>
                </a:gridCol>
                <a:gridCol w="2165255">
                  <a:extLst>
                    <a:ext uri="{9D8B030D-6E8A-4147-A177-3AD203B41FA5}">
                      <a16:colId xmlns:a16="http://schemas.microsoft.com/office/drawing/2014/main" val="2816200164"/>
                    </a:ext>
                  </a:extLst>
                </a:gridCol>
                <a:gridCol w="2012497">
                  <a:extLst>
                    <a:ext uri="{9D8B030D-6E8A-4147-A177-3AD203B41FA5}">
                      <a16:colId xmlns:a16="http://schemas.microsoft.com/office/drawing/2014/main" val="1045634162"/>
                    </a:ext>
                  </a:extLst>
                </a:gridCol>
                <a:gridCol w="2012497">
                  <a:extLst>
                    <a:ext uri="{9D8B030D-6E8A-4147-A177-3AD203B41FA5}">
                      <a16:colId xmlns:a16="http://schemas.microsoft.com/office/drawing/2014/main" val="1309538680"/>
                    </a:ext>
                  </a:extLst>
                </a:gridCol>
              </a:tblGrid>
              <a:tr h="561205">
                <a:tc>
                  <a:txBody>
                    <a:bodyPr/>
                    <a:lstStyle/>
                    <a:p>
                      <a:pPr fontAlgn="t"/>
                      <a:endParaRPr lang="en-US" sz="1200" b="1" dirty="0">
                        <a:effectLst/>
                        <a:latin typeface="Agency FB" panose="020B0503020202020204" pitchFamily="34" charset="0"/>
                      </a:endParaRPr>
                    </a:p>
                    <a:p>
                      <a:pPr algn="l" rtl="0" fontAlgn="base"/>
                      <a:r>
                        <a:rPr lang="en-US" sz="1200" b="1" i="0" dirty="0">
                          <a:effectLst/>
                          <a:latin typeface="Agency FB" panose="020B0503020202020204" pitchFamily="34" charset="0"/>
                        </a:rPr>
                        <a:t> </a:t>
                      </a:r>
                    </a:p>
                  </a:txBody>
                  <a:tcPr marL="47566" marR="47566" marT="23783" marB="2378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DAEEF3"/>
                    </a:solidFill>
                  </a:tcPr>
                </a:tc>
                <a:tc>
                  <a:txBody>
                    <a:bodyPr/>
                    <a:lstStyle/>
                    <a:p>
                      <a:pPr algn="ctr" fontAlgn="t"/>
                      <a:endParaRPr lang="en-US" sz="1200" b="1" dirty="0">
                        <a:effectLst/>
                        <a:latin typeface="Agency FB" panose="020B0503020202020204" pitchFamily="34" charset="0"/>
                      </a:endParaRPr>
                    </a:p>
                    <a:p>
                      <a:pPr algn="l" rtl="0" fontAlgn="base"/>
                      <a:r>
                        <a:rPr lang="en-US" sz="1200" b="1" i="0" dirty="0">
                          <a:effectLst/>
                          <a:latin typeface="Agency FB" panose="020B0503020202020204" pitchFamily="34" charset="0"/>
                        </a:rPr>
                        <a:t>Short-Term Time Frame  </a:t>
                      </a:r>
                    </a:p>
                  </a:txBody>
                  <a:tcPr marL="47566" marR="47566" marT="23783" marB="2378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AEEF3"/>
                    </a:solidFill>
                  </a:tcPr>
                </a:tc>
                <a:tc>
                  <a:txBody>
                    <a:bodyPr/>
                    <a:lstStyle/>
                    <a:p>
                      <a:pPr algn="ctr" fontAlgn="t"/>
                      <a:endParaRPr lang="en-US" sz="1200" b="1" dirty="0">
                        <a:effectLst/>
                        <a:latin typeface="Agency FB" panose="020B0503020202020204" pitchFamily="34" charset="0"/>
                      </a:endParaRPr>
                    </a:p>
                    <a:p>
                      <a:pPr algn="l" rtl="0" fontAlgn="base"/>
                      <a:r>
                        <a:rPr lang="en-US" sz="1200" b="1" i="0" dirty="0">
                          <a:effectLst/>
                          <a:latin typeface="Agency FB" panose="020B0503020202020204" pitchFamily="34" charset="0"/>
                        </a:rPr>
                        <a:t>Mid-Term Time Frame  </a:t>
                      </a:r>
                    </a:p>
                  </a:txBody>
                  <a:tcPr marL="47566" marR="47566" marT="23783" marB="2378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AEEF3"/>
                    </a:solidFill>
                  </a:tcPr>
                </a:tc>
                <a:tc>
                  <a:txBody>
                    <a:bodyPr/>
                    <a:lstStyle/>
                    <a:p>
                      <a:pPr algn="ctr" fontAlgn="t"/>
                      <a:endParaRPr lang="en-US" sz="1200" b="1" dirty="0">
                        <a:effectLst/>
                        <a:latin typeface="Agency FB" panose="020B0503020202020204" pitchFamily="34" charset="0"/>
                      </a:endParaRPr>
                    </a:p>
                    <a:p>
                      <a:pPr algn="l" rtl="0" fontAlgn="base"/>
                      <a:r>
                        <a:rPr lang="en-US" sz="1200" b="1" i="0" dirty="0">
                          <a:effectLst/>
                          <a:latin typeface="Agency FB" panose="020B0503020202020204" pitchFamily="34" charset="0"/>
                        </a:rPr>
                        <a:t>Long-Term Time Frame  </a:t>
                      </a:r>
                    </a:p>
                  </a:txBody>
                  <a:tcPr marL="47566" marR="47566" marT="23783" marB="23783">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AEEF3"/>
                    </a:solidFill>
                  </a:tcPr>
                </a:tc>
                <a:extLst>
                  <a:ext uri="{0D108BD9-81ED-4DB2-BD59-A6C34878D82A}">
                    <a16:rowId xmlns:a16="http://schemas.microsoft.com/office/drawing/2014/main" val="4154642646"/>
                  </a:ext>
                </a:extLst>
              </a:tr>
              <a:tr h="748020">
                <a:tc>
                  <a:txBody>
                    <a:bodyPr/>
                    <a:lstStyle/>
                    <a:p>
                      <a:pPr fontAlgn="t"/>
                      <a:endParaRPr lang="en-US" sz="1200" b="1" dirty="0">
                        <a:effectLst/>
                        <a:latin typeface="Agency FB" panose="020B0503020202020204" pitchFamily="34" charset="0"/>
                      </a:endParaRPr>
                    </a:p>
                    <a:p>
                      <a:pPr algn="l" rtl="0" fontAlgn="base"/>
                      <a:r>
                        <a:rPr lang="en-US" sz="1200" b="1" i="0" dirty="0">
                          <a:effectLst/>
                          <a:latin typeface="Agency FB" panose="020B0503020202020204" pitchFamily="34" charset="0"/>
                        </a:rPr>
                        <a:t>Section 14- Resources  </a:t>
                      </a:r>
                    </a:p>
                    <a:p>
                      <a:pPr algn="l" rtl="0" fontAlgn="base"/>
                      <a:r>
                        <a:rPr lang="en-US" sz="1200" b="1" i="0" dirty="0">
                          <a:effectLst/>
                          <a:latin typeface="Agency FB" panose="020B0503020202020204" pitchFamily="34" charset="0"/>
                        </a:rPr>
                        <a:t> </a:t>
                      </a:r>
                    </a:p>
                  </a:txBody>
                  <a:tcPr marL="47566" marR="47566" marT="23783" marB="23783">
                    <a:lnL w="9525"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DAEEF3"/>
                    </a:solidFill>
                  </a:tcPr>
                </a:tc>
                <a:tc>
                  <a:txBody>
                    <a:bodyPr/>
                    <a:lstStyle/>
                    <a:p>
                      <a:pPr fontAlgn="t"/>
                      <a:endParaRPr lang="en-US" sz="1200" b="1" dirty="0">
                        <a:effectLst/>
                        <a:latin typeface="Agency FB" panose="020B0503020202020204" pitchFamily="34" charset="0"/>
                      </a:endParaRPr>
                    </a:p>
                    <a:p>
                      <a:pPr algn="l" rtl="0" fontAlgn="base"/>
                      <a:r>
                        <a:rPr lang="en-US" sz="1200" b="1" i="0" dirty="0">
                          <a:effectLst/>
                          <a:latin typeface="Agency FB" panose="020B0503020202020204" pitchFamily="34" charset="0"/>
                        </a:rPr>
                        <a:t>New books, journals, magazines, learning tutorials, etc. </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fontAlgn="t"/>
                      <a:endParaRPr lang="en-US" sz="1200" b="1" dirty="0">
                        <a:effectLst/>
                        <a:latin typeface="Agency FB" panose="020B0503020202020204" pitchFamily="34" charset="0"/>
                      </a:endParaRPr>
                    </a:p>
                    <a:p>
                      <a:pPr algn="l" rtl="0" fontAlgn="base"/>
                      <a:r>
                        <a:rPr lang="en-US" sz="1200" b="1" i="0" dirty="0">
                          <a:effectLst/>
                          <a:latin typeface="Agency FB" panose="020B0503020202020204" pitchFamily="34" charset="0"/>
                        </a:rPr>
                        <a:t>Different seminars, case competitions, etc. </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fontAlgn="t"/>
                      <a:endParaRPr lang="en-US" sz="1200" b="1" dirty="0">
                        <a:effectLst/>
                        <a:latin typeface="Agency FB" panose="020B0503020202020204" pitchFamily="34" charset="0"/>
                      </a:endParaRPr>
                    </a:p>
                    <a:p>
                      <a:pPr algn="l" rtl="0" fontAlgn="base"/>
                      <a:r>
                        <a:rPr lang="en-US" sz="1200" b="1" i="0" dirty="0">
                          <a:effectLst/>
                          <a:latin typeface="Agency FB" panose="020B0503020202020204" pitchFamily="34" charset="0"/>
                        </a:rPr>
                        <a:t> Teamwork, practicing punctuality, daily routine, being leader, etc.</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613808446"/>
                  </a:ext>
                </a:extLst>
              </a:tr>
              <a:tr h="748020">
                <a:tc>
                  <a:txBody>
                    <a:bodyPr/>
                    <a:lstStyle/>
                    <a:p>
                      <a:pPr fontAlgn="t"/>
                      <a:endParaRPr lang="en-US" sz="1200" b="1" dirty="0">
                        <a:effectLst/>
                        <a:latin typeface="Agency FB" panose="020B0503020202020204" pitchFamily="34" charset="0"/>
                      </a:endParaRPr>
                    </a:p>
                    <a:p>
                      <a:pPr algn="l" rtl="0" fontAlgn="base"/>
                      <a:r>
                        <a:rPr lang="en-US" sz="1200" b="1" i="0" dirty="0">
                          <a:effectLst/>
                          <a:latin typeface="Agency FB" panose="020B0503020202020204" pitchFamily="34" charset="0"/>
                        </a:rPr>
                        <a:t>Section 5- Time schedule</a:t>
                      </a:r>
                    </a:p>
                    <a:p>
                      <a:pPr algn="l" rtl="0" fontAlgn="base"/>
                      <a:r>
                        <a:rPr lang="en-US" sz="1200" b="1" i="0" dirty="0">
                          <a:effectLst/>
                          <a:latin typeface="Agency FB" panose="020B0503020202020204" pitchFamily="34" charset="0"/>
                        </a:rPr>
                        <a:t> </a:t>
                      </a:r>
                    </a:p>
                  </a:txBody>
                  <a:tcPr marL="47566" marR="47566" marT="23783" marB="23783">
                    <a:lnL w="9525"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DAEEF3"/>
                    </a:solidFill>
                  </a:tcPr>
                </a:tc>
                <a:tc>
                  <a:txBody>
                    <a:bodyPr/>
                    <a:lstStyle/>
                    <a:p>
                      <a:pPr fontAlgn="t"/>
                      <a:endParaRPr lang="en-US" sz="1200" b="1" dirty="0">
                        <a:effectLst/>
                        <a:latin typeface="Agency FB" panose="020B0503020202020204" pitchFamily="34" charset="0"/>
                      </a:endParaRPr>
                    </a:p>
                    <a:p>
                      <a:pPr algn="l" rtl="0" fontAlgn="base"/>
                      <a:r>
                        <a:rPr lang="en-US" sz="1200" b="1" i="0" dirty="0">
                          <a:effectLst/>
                          <a:latin typeface="Agency FB" panose="020B0503020202020204" pitchFamily="34" charset="0"/>
                        </a:rPr>
                        <a:t> Within 6 months</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fontAlgn="t"/>
                      <a:endParaRPr lang="en-US" sz="1200" b="1" dirty="0">
                        <a:effectLst/>
                        <a:latin typeface="Agency FB" panose="020B0503020202020204" pitchFamily="34" charset="0"/>
                      </a:endParaRPr>
                    </a:p>
                    <a:p>
                      <a:pPr algn="l" rtl="0" fontAlgn="base"/>
                      <a:r>
                        <a:rPr lang="en-US" sz="1200" b="1" i="0" dirty="0">
                          <a:effectLst/>
                          <a:latin typeface="Agency FB" panose="020B0503020202020204" pitchFamily="34" charset="0"/>
                        </a:rPr>
                        <a:t> within 1 years</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fontAlgn="t"/>
                      <a:endParaRPr lang="en-US" sz="1200" b="1" dirty="0">
                        <a:effectLst/>
                        <a:latin typeface="Agency FB" panose="020B0503020202020204" pitchFamily="34" charset="0"/>
                      </a:endParaRPr>
                    </a:p>
                    <a:p>
                      <a:pPr algn="l" rtl="0" fontAlgn="base"/>
                      <a:r>
                        <a:rPr lang="en-US" sz="1200" b="1" i="0" dirty="0">
                          <a:effectLst/>
                          <a:latin typeface="Agency FB" panose="020B0503020202020204" pitchFamily="34" charset="0"/>
                        </a:rPr>
                        <a:t> within 3 years</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542255828"/>
                  </a:ext>
                </a:extLst>
              </a:tr>
              <a:tr h="499103">
                <a:tc>
                  <a:txBody>
                    <a:bodyPr/>
                    <a:lstStyle/>
                    <a:p>
                      <a:pPr fontAlgn="t"/>
                      <a:endParaRPr lang="en-US" sz="1200" b="1" dirty="0">
                        <a:effectLst/>
                        <a:latin typeface="Agency FB" panose="020B0503020202020204" pitchFamily="34" charset="0"/>
                      </a:endParaRPr>
                    </a:p>
                    <a:p>
                      <a:pPr algn="l" rtl="0" fontAlgn="base"/>
                      <a:r>
                        <a:rPr lang="en-US" sz="1200" b="1" i="0" dirty="0">
                          <a:effectLst/>
                          <a:latin typeface="Agency FB" panose="020B0503020202020204" pitchFamily="34" charset="0"/>
                        </a:rPr>
                        <a:t>Section 6 - Completion</a:t>
                      </a:r>
                    </a:p>
                  </a:txBody>
                  <a:tcPr marL="47566" marR="47566" marT="23783" marB="23783">
                    <a:lnL w="9525"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DAEEF3"/>
                    </a:solidFill>
                  </a:tcPr>
                </a:tc>
                <a:tc>
                  <a:txBody>
                    <a:bodyPr/>
                    <a:lstStyle/>
                    <a:p>
                      <a:pPr fontAlgn="t"/>
                      <a:r>
                        <a:rPr lang="en-US" sz="1200" b="1" dirty="0">
                          <a:effectLst/>
                          <a:latin typeface="Agency FB" panose="020B0503020202020204" pitchFamily="34" charset="0"/>
                        </a:rPr>
                        <a:t> □______December. 2022____ </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fontAlgn="t"/>
                      <a:r>
                        <a:rPr lang="en-US" sz="1200" b="1" dirty="0">
                          <a:effectLst/>
                          <a:latin typeface="Agency FB" panose="020B0503020202020204" pitchFamily="34" charset="0"/>
                        </a:rPr>
                        <a:t> □____July 2023______ </a:t>
                      </a:r>
                    </a:p>
                    <a:p>
                      <a:pPr fontAlgn="t"/>
                      <a:endParaRPr lang="en-US" sz="1200" b="1" dirty="0">
                        <a:effectLst/>
                        <a:latin typeface="Agency FB" panose="020B0503020202020204" pitchFamily="34" charset="0"/>
                      </a:endParaRP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fontAlgn="t"/>
                      <a:r>
                        <a:rPr lang="en-US" sz="1200" b="1" dirty="0">
                          <a:effectLst/>
                          <a:latin typeface="Agency FB" panose="020B0503020202020204" pitchFamily="34" charset="0"/>
                        </a:rPr>
                        <a:t> □____July 2025______ </a:t>
                      </a:r>
                    </a:p>
                  </a:txBody>
                  <a:tcPr marL="47566" marR="47566" marT="23783" marB="2378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38061481"/>
                  </a:ext>
                </a:extLst>
              </a:tr>
            </a:tbl>
          </a:graphicData>
        </a:graphic>
      </p:graphicFrame>
    </p:spTree>
    <p:extLst>
      <p:ext uri="{BB962C8B-B14F-4D97-AF65-F5344CB8AC3E}">
        <p14:creationId xmlns:p14="http://schemas.microsoft.com/office/powerpoint/2010/main" val="3822946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lstStyle/>
          <a:p>
            <a:pPr algn="ctr"/>
            <a:r>
              <a:rPr lang="en-US" sz="4000" b="1" dirty="0">
                <a:solidFill>
                  <a:schemeClr val="tx1"/>
                </a:solidFill>
                <a:effectLst>
                  <a:outerShdw blurRad="38100" dist="38100" dir="2700000" algn="tl">
                    <a:srgbClr val="000000">
                      <a:alpha val="43137"/>
                    </a:srgbClr>
                  </a:outerShdw>
                </a:effectLst>
              </a:rPr>
              <a:t>Conclusion</a:t>
            </a:r>
            <a:endParaRPr lang="en-US" b="1" dirty="0">
              <a:solidFill>
                <a:schemeClr val="tx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3730721" y="1369591"/>
            <a:ext cx="7726987" cy="4109674"/>
          </a:xfrm>
          <a:ln w="57150">
            <a:solidFill>
              <a:schemeClr val="accent2">
                <a:lumMod val="75000"/>
              </a:schemeClr>
            </a:solidFill>
          </a:ln>
        </p:spPr>
        <p:txBody>
          <a:bodyPr>
            <a:normAutofit/>
          </a:bodyPr>
          <a:lstStyle/>
          <a:p>
            <a:pPr marL="0" indent="0" algn="just">
              <a:buNone/>
            </a:pPr>
            <a:r>
              <a:rPr lang="en-US" sz="3200" b="1" dirty="0">
                <a:solidFill>
                  <a:schemeClr val="tx1"/>
                </a:solidFill>
                <a:latin typeface="Agency FB" panose="020B0503020202020204" pitchFamily="34" charset="0"/>
              </a:rPr>
              <a:t>Finally, after completing the entire presentation, I have found a specific and intended career that is sales and marketing manager. I found several job advertisements that show divergent job description but their requirement for the skills are quite similar. Then, I have conducted SWOT analysis, Eisenhower Method, and Personal Development Plan for developing my current skills. </a:t>
            </a:r>
          </a:p>
        </p:txBody>
      </p:sp>
    </p:spTree>
    <p:extLst>
      <p:ext uri="{BB962C8B-B14F-4D97-AF65-F5344CB8AC3E}">
        <p14:creationId xmlns:p14="http://schemas.microsoft.com/office/powerpoint/2010/main" val="499334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lstStyle/>
          <a:p>
            <a:pPr algn="ctr"/>
            <a:r>
              <a:rPr lang="en-US" sz="4000" b="1" dirty="0">
                <a:solidFill>
                  <a:schemeClr val="tx1"/>
                </a:solidFill>
                <a:effectLst>
                  <a:outerShdw blurRad="38100" dist="38100" dir="2700000" algn="tl">
                    <a:srgbClr val="000000">
                      <a:alpha val="43137"/>
                    </a:srgbClr>
                  </a:outerShdw>
                </a:effectLst>
              </a:rPr>
              <a:t>References </a:t>
            </a:r>
            <a:endParaRPr lang="en-US" b="1" dirty="0">
              <a:solidFill>
                <a:schemeClr val="tx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3730721" y="800100"/>
            <a:ext cx="8058508" cy="5274129"/>
          </a:xfrm>
          <a:ln w="57150">
            <a:solidFill>
              <a:schemeClr val="accent2">
                <a:lumMod val="75000"/>
              </a:schemeClr>
            </a:solidFill>
          </a:ln>
        </p:spPr>
        <p:txBody>
          <a:bodyPr>
            <a:normAutofit/>
          </a:bodyPr>
          <a:lstStyle/>
          <a:p>
            <a:r>
              <a:rPr lang="en-US" sz="1800" b="1" i="0" dirty="0">
                <a:solidFill>
                  <a:srgbClr val="000000"/>
                </a:solidFill>
                <a:effectLst/>
                <a:latin typeface="Agency FB" panose="020B0503020202020204" pitchFamily="34" charset="0"/>
              </a:rPr>
              <a:t>Cottrell, S., 2010. </a:t>
            </a:r>
            <a:r>
              <a:rPr lang="en-US" sz="1800" b="1" i="1" dirty="0">
                <a:solidFill>
                  <a:srgbClr val="000000"/>
                </a:solidFill>
                <a:effectLst/>
                <a:latin typeface="Agency FB" panose="020B0503020202020204" pitchFamily="34" charset="0"/>
              </a:rPr>
              <a:t>Skills for Success: Personal Development and Employability</a:t>
            </a:r>
            <a:r>
              <a:rPr lang="en-US" sz="1800" b="1" i="0" dirty="0">
                <a:solidFill>
                  <a:srgbClr val="000000"/>
                </a:solidFill>
                <a:effectLst/>
                <a:latin typeface="Agency FB" panose="020B0503020202020204" pitchFamily="34" charset="0"/>
              </a:rPr>
              <a:t>. Hampshire: Palgrave MacMillan.</a:t>
            </a:r>
          </a:p>
          <a:p>
            <a:pPr algn="l"/>
            <a:r>
              <a:rPr lang="en-US" sz="1800" b="1" i="0" dirty="0">
                <a:solidFill>
                  <a:srgbClr val="000000"/>
                </a:solidFill>
                <a:effectLst/>
                <a:latin typeface="Agency FB" panose="020B0503020202020204" pitchFamily="34" charset="0"/>
              </a:rPr>
              <a:t>Feldman, P. and </a:t>
            </a:r>
            <a:r>
              <a:rPr lang="en-US" sz="1800" b="1" i="0" dirty="0" err="1">
                <a:solidFill>
                  <a:srgbClr val="000000"/>
                </a:solidFill>
                <a:effectLst/>
                <a:latin typeface="Agency FB" panose="020B0503020202020204" pitchFamily="34" charset="0"/>
              </a:rPr>
              <a:t>Segev</a:t>
            </a:r>
            <a:r>
              <a:rPr lang="en-US" sz="1800" b="1" i="0" dirty="0">
                <a:solidFill>
                  <a:srgbClr val="000000"/>
                </a:solidFill>
                <a:effectLst/>
                <a:latin typeface="Agency FB" panose="020B0503020202020204" pitchFamily="34" charset="0"/>
              </a:rPr>
              <a:t>, E., 2022. The Important Role of Time Limits When Consumers Choose Their Time in Service. </a:t>
            </a:r>
            <a:r>
              <a:rPr lang="en-US" sz="1800" b="1" i="1" dirty="0">
                <a:solidFill>
                  <a:srgbClr val="000000"/>
                </a:solidFill>
                <a:effectLst/>
                <a:latin typeface="Agency FB" panose="020B0503020202020204" pitchFamily="34" charset="0"/>
              </a:rPr>
              <a:t>Management Science</a:t>
            </a:r>
            <a:r>
              <a:rPr lang="en-US" sz="1800" b="1" i="0" dirty="0">
                <a:solidFill>
                  <a:srgbClr val="000000"/>
                </a:solidFill>
                <a:effectLst/>
                <a:latin typeface="Agency FB" panose="020B0503020202020204" pitchFamily="34" charset="0"/>
              </a:rPr>
              <a:t>,.</a:t>
            </a:r>
          </a:p>
          <a:p>
            <a:pPr algn="l"/>
            <a:r>
              <a:rPr lang="en-US" sz="1800" b="1" i="0" dirty="0">
                <a:solidFill>
                  <a:srgbClr val="000000"/>
                </a:solidFill>
                <a:effectLst/>
                <a:latin typeface="Agency FB" panose="020B0503020202020204" pitchFamily="34" charset="0"/>
              </a:rPr>
              <a:t>Morgan, P., 2016. </a:t>
            </a:r>
            <a:r>
              <a:rPr lang="en-US" sz="1800" b="1" i="1" dirty="0">
                <a:solidFill>
                  <a:srgbClr val="000000"/>
                </a:solidFill>
                <a:effectLst/>
                <a:latin typeface="Agency FB" panose="020B0503020202020204" pitchFamily="34" charset="0"/>
              </a:rPr>
              <a:t>The business student's guide to study and employability</a:t>
            </a:r>
            <a:r>
              <a:rPr lang="en-US" sz="1800" b="1" i="0" dirty="0">
                <a:solidFill>
                  <a:srgbClr val="000000"/>
                </a:solidFill>
                <a:effectLst/>
                <a:latin typeface="Agency FB" panose="020B0503020202020204" pitchFamily="34" charset="0"/>
              </a:rPr>
              <a:t>. Sage Publications.</a:t>
            </a:r>
          </a:p>
          <a:p>
            <a:pPr algn="l"/>
            <a:r>
              <a:rPr lang="en-US" sz="1800" b="1" i="0" dirty="0">
                <a:solidFill>
                  <a:srgbClr val="000000"/>
                </a:solidFill>
                <a:effectLst/>
                <a:latin typeface="Agency FB" panose="020B0503020202020204" pitchFamily="34" charset="0"/>
              </a:rPr>
              <a:t>Reed.co.uk. 2022. </a:t>
            </a:r>
            <a:r>
              <a:rPr lang="en-US" sz="1800" b="1" i="1" dirty="0">
                <a:solidFill>
                  <a:srgbClr val="000000"/>
                </a:solidFill>
                <a:effectLst/>
                <a:latin typeface="Agency FB" panose="020B0503020202020204" pitchFamily="34" charset="0"/>
              </a:rPr>
              <a:t>'Sales And Marketing Manager' jobs - Reed.co.uk</a:t>
            </a:r>
            <a:r>
              <a:rPr lang="en-US" sz="1800" b="1" i="0" dirty="0">
                <a:solidFill>
                  <a:srgbClr val="000000"/>
                </a:solidFill>
                <a:effectLst/>
                <a:latin typeface="Agency FB" panose="020B0503020202020204" pitchFamily="34" charset="0"/>
              </a:rPr>
              <a:t>. [online] Available at: &lt;https://www.reed.co.uk/jobs/sales-and-marketing-manager-jobs&gt; [Accessed 1 August 2022].</a:t>
            </a:r>
          </a:p>
          <a:p>
            <a:pPr algn="l"/>
            <a:r>
              <a:rPr lang="en-US" sz="1800" b="1" i="0" dirty="0">
                <a:solidFill>
                  <a:srgbClr val="000000"/>
                </a:solidFill>
                <a:effectLst/>
                <a:latin typeface="Agency FB" panose="020B0503020202020204" pitchFamily="34" charset="0"/>
              </a:rPr>
              <a:t>Thornton, K., 2014. Understanding Self-Regulated Learning: Thoughts from Attending the Self-Regulated Learning Symposium in Shimonoseki. </a:t>
            </a:r>
            <a:r>
              <a:rPr lang="en-US" sz="1800" b="1" i="1" dirty="0">
                <a:solidFill>
                  <a:srgbClr val="000000"/>
                </a:solidFill>
                <a:effectLst/>
                <a:latin typeface="Agency FB" panose="020B0503020202020204" pitchFamily="34" charset="0"/>
              </a:rPr>
              <a:t>Studies in Self-Access Learning Journal</a:t>
            </a:r>
            <a:r>
              <a:rPr lang="en-US" sz="1800" b="1" i="0" dirty="0">
                <a:solidFill>
                  <a:srgbClr val="000000"/>
                </a:solidFill>
                <a:effectLst/>
                <a:latin typeface="Agency FB" panose="020B0503020202020204" pitchFamily="34" charset="0"/>
              </a:rPr>
              <a:t>, pp.460-465.</a:t>
            </a:r>
          </a:p>
          <a:p>
            <a:pPr algn="l"/>
            <a:r>
              <a:rPr lang="en-US" sz="1800" b="1" i="0" dirty="0" err="1">
                <a:solidFill>
                  <a:srgbClr val="000000"/>
                </a:solidFill>
                <a:effectLst/>
                <a:latin typeface="Agency FB" panose="020B0503020202020204" pitchFamily="34" charset="0"/>
              </a:rPr>
              <a:t>Waiser</a:t>
            </a:r>
            <a:r>
              <a:rPr lang="en-US" sz="1800" b="1" i="0" dirty="0">
                <a:solidFill>
                  <a:srgbClr val="000000"/>
                </a:solidFill>
                <a:effectLst/>
                <a:latin typeface="Agency FB" panose="020B0503020202020204" pitchFamily="34" charset="0"/>
              </a:rPr>
              <a:t>, R., 2020. Involving Sales Managers in Sales Force Compensation Design. </a:t>
            </a:r>
            <a:r>
              <a:rPr lang="en-US" sz="1800" b="1" i="1" dirty="0">
                <a:solidFill>
                  <a:srgbClr val="000000"/>
                </a:solidFill>
                <a:effectLst/>
                <a:latin typeface="Agency FB" panose="020B0503020202020204" pitchFamily="34" charset="0"/>
              </a:rPr>
              <a:t>Journal of Marketing Research</a:t>
            </a:r>
            <a:r>
              <a:rPr lang="en-US" sz="1800" b="1" i="0" dirty="0">
                <a:solidFill>
                  <a:srgbClr val="000000"/>
                </a:solidFill>
                <a:effectLst/>
                <a:latin typeface="Agency FB" panose="020B0503020202020204" pitchFamily="34" charset="0"/>
              </a:rPr>
              <a:t>, 58(1), pp.182-201.</a:t>
            </a:r>
          </a:p>
          <a:p>
            <a:pPr algn="l"/>
            <a:r>
              <a:rPr lang="en-US" sz="1800" b="1" i="0" dirty="0">
                <a:solidFill>
                  <a:srgbClr val="000000"/>
                </a:solidFill>
                <a:effectLst/>
                <a:latin typeface="Agency FB" panose="020B0503020202020204" pitchFamily="34" charset="0"/>
              </a:rPr>
              <a:t>WILLIAMS, K., 2014. </a:t>
            </a:r>
            <a:r>
              <a:rPr lang="en-US" sz="1800" b="1" i="1" dirty="0">
                <a:solidFill>
                  <a:srgbClr val="000000"/>
                </a:solidFill>
                <a:effectLst/>
                <a:latin typeface="Agency FB" panose="020B0503020202020204" pitchFamily="34" charset="0"/>
              </a:rPr>
              <a:t>GETTING CRITICAL</a:t>
            </a:r>
            <a:r>
              <a:rPr lang="en-US" sz="1800" b="1" i="0" dirty="0">
                <a:solidFill>
                  <a:srgbClr val="000000"/>
                </a:solidFill>
                <a:effectLst/>
                <a:latin typeface="Agency FB" panose="020B0503020202020204" pitchFamily="34" charset="0"/>
              </a:rPr>
              <a:t>. United Kingdom: Palgrave Macmillan.</a:t>
            </a:r>
          </a:p>
          <a:p>
            <a:pPr algn="l"/>
            <a:r>
              <a:rPr lang="en-US" sz="1800" b="1" i="0" dirty="0">
                <a:solidFill>
                  <a:srgbClr val="000000"/>
                </a:solidFill>
                <a:effectLst/>
                <a:latin typeface="Agency FB" panose="020B0503020202020204" pitchFamily="34" charset="0"/>
              </a:rPr>
              <a:t>Wilson, J., 2013. </a:t>
            </a:r>
            <a:r>
              <a:rPr lang="en-US" sz="1800" b="1" i="1" dirty="0" err="1">
                <a:solidFill>
                  <a:srgbClr val="000000"/>
                </a:solidFill>
                <a:effectLst/>
                <a:latin typeface="Agency FB" panose="020B0503020202020204" pitchFamily="34" charset="0"/>
              </a:rPr>
              <a:t>Studyguide</a:t>
            </a:r>
            <a:r>
              <a:rPr lang="en-US" sz="1800" b="1" i="1" dirty="0">
                <a:solidFill>
                  <a:srgbClr val="000000"/>
                </a:solidFill>
                <a:effectLst/>
                <a:latin typeface="Agency FB" panose="020B0503020202020204" pitchFamily="34" charset="0"/>
              </a:rPr>
              <a:t> </a:t>
            </a:r>
            <a:r>
              <a:rPr lang="en-US" sz="1800" b="1" i="1" dirty="0" err="1">
                <a:solidFill>
                  <a:srgbClr val="000000"/>
                </a:solidFill>
                <a:effectLst/>
                <a:latin typeface="Agency FB" panose="020B0503020202020204" pitchFamily="34" charset="0"/>
              </a:rPr>
              <a:t>foEssentials</a:t>
            </a:r>
            <a:r>
              <a:rPr lang="en-US" sz="1800" b="1" i="1" dirty="0">
                <a:solidFill>
                  <a:srgbClr val="000000"/>
                </a:solidFill>
                <a:effectLst/>
                <a:latin typeface="Agency FB" panose="020B0503020202020204" pitchFamily="34" charset="0"/>
              </a:rPr>
              <a:t> of Business Research: A Guide to Doing Your Research </a:t>
            </a:r>
            <a:r>
              <a:rPr lang="en-US" sz="1800" b="1" i="1" dirty="0" err="1">
                <a:solidFill>
                  <a:srgbClr val="000000"/>
                </a:solidFill>
                <a:effectLst/>
                <a:latin typeface="Agency FB" panose="020B0503020202020204" pitchFamily="34" charset="0"/>
              </a:rPr>
              <a:t>Projectr</a:t>
            </a:r>
            <a:r>
              <a:rPr lang="en-US" sz="1800" b="1" i="1" dirty="0">
                <a:solidFill>
                  <a:srgbClr val="000000"/>
                </a:solidFill>
                <a:effectLst/>
                <a:latin typeface="Agency FB" panose="020B0503020202020204" pitchFamily="34" charset="0"/>
              </a:rPr>
              <a:t> essentials of business research</a:t>
            </a:r>
            <a:r>
              <a:rPr lang="en-US" sz="1800" b="1" i="0" dirty="0">
                <a:solidFill>
                  <a:srgbClr val="000000"/>
                </a:solidFill>
                <a:effectLst/>
                <a:latin typeface="Agency FB" panose="020B0503020202020204" pitchFamily="34" charset="0"/>
              </a:rPr>
              <a:t>. Sage: London.</a:t>
            </a:r>
          </a:p>
        </p:txBody>
      </p:sp>
    </p:spTree>
    <p:extLst>
      <p:ext uri="{BB962C8B-B14F-4D97-AF65-F5344CB8AC3E}">
        <p14:creationId xmlns:p14="http://schemas.microsoft.com/office/powerpoint/2010/main" val="4136991650"/>
      </p:ext>
    </p:extLst>
  </p:cSld>
  <p:clrMapOvr>
    <a:masterClrMapping/>
  </p:clrMapOvr>
</p:sld>
</file>

<file path=ppt/theme/theme1.xml><?xml version="1.0" encoding="utf-8"?>
<a:theme xmlns:a="http://schemas.openxmlformats.org/drawingml/2006/main" name="Fra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1173</TotalTime>
  <Words>1875</Words>
  <PresentationFormat>Widescreen</PresentationFormat>
  <Paragraphs>142</Paragraphs>
  <Slides>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Agency FB</vt:lpstr>
      <vt:lpstr>Arial</vt:lpstr>
      <vt:lpstr>Arial Rounded MT Bold</vt:lpstr>
      <vt:lpstr>Calibri</vt:lpstr>
      <vt:lpstr>Corbel</vt:lpstr>
      <vt:lpstr>Wingdings 2</vt:lpstr>
      <vt:lpstr>Frame</vt:lpstr>
      <vt:lpstr>Welcome  To The presentation  </vt:lpstr>
      <vt:lpstr>Introduction</vt:lpstr>
      <vt:lpstr>Intended career as Sales and marketing manager</vt:lpstr>
      <vt:lpstr>Job adverts  of  Sales and Marketing manager</vt:lpstr>
      <vt:lpstr>PowerPoint Presentation</vt:lpstr>
      <vt:lpstr>PowerPoint Presentation</vt:lpstr>
      <vt:lpstr>Personal Development Plan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2022-06-03T16:15:48Z</dcterms:created>
  <dcterms:modified xsi:type="dcterms:W3CDTF">2022-08-01T11:29:08Z</dcterms:modified>
</cp:coreProperties>
</file>