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2" r:id="rId1"/>
  </p:sldMasterIdLst>
  <p:sldIdLst>
    <p:sldId id="256" r:id="rId2"/>
    <p:sldId id="257" r:id="rId3"/>
    <p:sldId id="258" r:id="rId4"/>
    <p:sldId id="259" r:id="rId5"/>
    <p:sldId id="264" r:id="rId6"/>
    <p:sldId id="260" r:id="rId7"/>
    <p:sldId id="261" r:id="rId8"/>
    <p:sldId id="263" r:id="rId9"/>
    <p:sldId id="262"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2" d="100"/>
          <a:sy n="62" d="100"/>
        </p:scale>
        <p:origin x="8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9D1AC3-F3EF-408A-89FD-BD68A5ED203C}" type="datetimeFigureOut">
              <a:rPr lang="en-ZW" smtClean="0"/>
              <a:t>06 Dec,2022</a:t>
            </a:fld>
            <a:endParaRPr lang="en-ZW"/>
          </a:p>
        </p:txBody>
      </p:sp>
      <p:sp>
        <p:nvSpPr>
          <p:cNvPr id="5" name="Footer Placeholder 4"/>
          <p:cNvSpPr>
            <a:spLocks noGrp="1"/>
          </p:cNvSpPr>
          <p:nvPr>
            <p:ph type="ftr" sz="quarter" idx="11"/>
          </p:nvPr>
        </p:nvSpPr>
        <p:spPr/>
        <p:txBody>
          <a:bodyPr/>
          <a:lstStyle/>
          <a:p>
            <a:endParaRPr lang="en-ZW"/>
          </a:p>
        </p:txBody>
      </p:sp>
      <p:sp>
        <p:nvSpPr>
          <p:cNvPr id="6" name="Slide Number Placeholder 5"/>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2951443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9D1AC3-F3EF-408A-89FD-BD68A5ED203C}" type="datetimeFigureOut">
              <a:rPr lang="en-ZW" smtClean="0"/>
              <a:t>06 Dec,2022</a:t>
            </a:fld>
            <a:endParaRPr lang="en-ZW"/>
          </a:p>
        </p:txBody>
      </p:sp>
      <p:sp>
        <p:nvSpPr>
          <p:cNvPr id="5" name="Footer Placeholder 4"/>
          <p:cNvSpPr>
            <a:spLocks noGrp="1"/>
          </p:cNvSpPr>
          <p:nvPr>
            <p:ph type="ftr" sz="quarter" idx="11"/>
          </p:nvPr>
        </p:nvSpPr>
        <p:spPr/>
        <p:txBody>
          <a:bodyPr/>
          <a:lstStyle/>
          <a:p>
            <a:endParaRPr lang="en-ZW"/>
          </a:p>
        </p:txBody>
      </p:sp>
      <p:sp>
        <p:nvSpPr>
          <p:cNvPr id="6" name="Slide Number Placeholder 5"/>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2028719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9D1AC3-F3EF-408A-89FD-BD68A5ED203C}" type="datetimeFigureOut">
              <a:rPr lang="en-ZW" smtClean="0"/>
              <a:t>06 Dec,2022</a:t>
            </a:fld>
            <a:endParaRPr lang="en-ZW"/>
          </a:p>
        </p:txBody>
      </p:sp>
      <p:sp>
        <p:nvSpPr>
          <p:cNvPr id="5" name="Footer Placeholder 4"/>
          <p:cNvSpPr>
            <a:spLocks noGrp="1"/>
          </p:cNvSpPr>
          <p:nvPr>
            <p:ph type="ftr" sz="quarter" idx="11"/>
          </p:nvPr>
        </p:nvSpPr>
        <p:spPr/>
        <p:txBody>
          <a:bodyPr/>
          <a:lstStyle/>
          <a:p>
            <a:endParaRPr lang="en-ZW"/>
          </a:p>
        </p:txBody>
      </p:sp>
      <p:sp>
        <p:nvSpPr>
          <p:cNvPr id="6" name="Slide Number Placeholder 5"/>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1329557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1347784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9D1AC3-F3EF-408A-89FD-BD68A5ED203C}" type="datetimeFigureOut">
              <a:rPr lang="en-ZW" smtClean="0"/>
              <a:t>06 Dec,2022</a:t>
            </a:fld>
            <a:endParaRPr lang="en-ZW"/>
          </a:p>
        </p:txBody>
      </p:sp>
      <p:sp>
        <p:nvSpPr>
          <p:cNvPr id="8" name="Footer Placeholder 7"/>
          <p:cNvSpPr>
            <a:spLocks noGrp="1"/>
          </p:cNvSpPr>
          <p:nvPr>
            <p:ph type="ftr" sz="quarter" idx="11"/>
          </p:nvPr>
        </p:nvSpPr>
        <p:spPr/>
        <p:txBody>
          <a:bodyPr/>
          <a:lstStyle/>
          <a:p>
            <a:endParaRPr lang="en-ZW"/>
          </a:p>
        </p:txBody>
      </p:sp>
      <p:sp>
        <p:nvSpPr>
          <p:cNvPr id="9" name="Slide Number Placeholder 8"/>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187750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9D1AC3-F3EF-408A-89FD-BD68A5ED203C}" type="datetimeFigureOut">
              <a:rPr lang="en-ZW" smtClean="0"/>
              <a:t>06 Dec,2022</a:t>
            </a:fld>
            <a:endParaRPr lang="en-ZW"/>
          </a:p>
        </p:txBody>
      </p:sp>
      <p:sp>
        <p:nvSpPr>
          <p:cNvPr id="4" name="Footer Placeholder 3"/>
          <p:cNvSpPr>
            <a:spLocks noGrp="1"/>
          </p:cNvSpPr>
          <p:nvPr>
            <p:ph type="ftr" sz="quarter" idx="11"/>
          </p:nvPr>
        </p:nvSpPr>
        <p:spPr/>
        <p:txBody>
          <a:bodyPr/>
          <a:lstStyle/>
          <a:p>
            <a:endParaRPr lang="en-ZW"/>
          </a:p>
        </p:txBody>
      </p:sp>
      <p:sp>
        <p:nvSpPr>
          <p:cNvPr id="5" name="Slide Number Placeholder 4"/>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276018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69D1AC3-F3EF-408A-89FD-BD68A5ED203C}" type="datetimeFigureOut">
              <a:rPr lang="en-ZW" smtClean="0"/>
              <a:t>06 Dec,2022</a:t>
            </a:fld>
            <a:endParaRPr lang="en-ZW"/>
          </a:p>
        </p:txBody>
      </p:sp>
      <p:sp>
        <p:nvSpPr>
          <p:cNvPr id="3" name="Footer Placeholder 2"/>
          <p:cNvSpPr>
            <a:spLocks noGrp="1"/>
          </p:cNvSpPr>
          <p:nvPr>
            <p:ph type="ftr" sz="quarter" idx="11"/>
          </p:nvPr>
        </p:nvSpPr>
        <p:spPr/>
        <p:txBody>
          <a:bodyPr/>
          <a:lstStyle/>
          <a:p>
            <a:endParaRPr lang="en-ZW"/>
          </a:p>
        </p:txBody>
      </p:sp>
      <p:sp>
        <p:nvSpPr>
          <p:cNvPr id="4" name="Slide Number Placeholder 3"/>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1903342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92765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2303828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1797369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2529537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85589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9D1AC3-F3EF-408A-89FD-BD68A5ED203C}" type="datetimeFigureOut">
              <a:rPr lang="en-ZW" smtClean="0"/>
              <a:t>06 Dec,2022</a:t>
            </a:fld>
            <a:endParaRPr lang="en-ZW"/>
          </a:p>
        </p:txBody>
      </p:sp>
      <p:sp>
        <p:nvSpPr>
          <p:cNvPr id="6" name="Footer Placeholder 5"/>
          <p:cNvSpPr>
            <a:spLocks noGrp="1"/>
          </p:cNvSpPr>
          <p:nvPr>
            <p:ph type="ftr" sz="quarter" idx="11"/>
          </p:nvPr>
        </p:nvSpPr>
        <p:spPr/>
        <p:txBody>
          <a:bodyPr/>
          <a:lstStyle/>
          <a:p>
            <a:endParaRPr lang="en-ZW"/>
          </a:p>
        </p:txBody>
      </p:sp>
      <p:sp>
        <p:nvSpPr>
          <p:cNvPr id="7" name="Slide Number Placeholder 6"/>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1968151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69D1AC3-F3EF-408A-89FD-BD68A5ED203C}" type="datetimeFigureOut">
              <a:rPr lang="en-ZW" smtClean="0"/>
              <a:t>06 Dec,2022</a:t>
            </a:fld>
            <a:endParaRPr lang="en-ZW"/>
          </a:p>
        </p:txBody>
      </p:sp>
      <p:sp>
        <p:nvSpPr>
          <p:cNvPr id="4" name="Footer Placeholder 3"/>
          <p:cNvSpPr>
            <a:spLocks noGrp="1"/>
          </p:cNvSpPr>
          <p:nvPr>
            <p:ph type="ftr" sz="quarter" idx="11"/>
          </p:nvPr>
        </p:nvSpPr>
        <p:spPr/>
        <p:txBody>
          <a:bodyPr/>
          <a:lstStyle/>
          <a:p>
            <a:endParaRPr lang="en-ZW"/>
          </a:p>
        </p:txBody>
      </p:sp>
      <p:sp>
        <p:nvSpPr>
          <p:cNvPr id="5" name="Slide Number Placeholder 4"/>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2615823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69D1AC3-F3EF-408A-89FD-BD68A5ED203C}" type="datetimeFigureOut">
              <a:rPr lang="en-ZW" smtClean="0"/>
              <a:t>06 Dec,2022</a:t>
            </a:fld>
            <a:endParaRPr lang="en-ZW"/>
          </a:p>
        </p:txBody>
      </p:sp>
      <p:sp>
        <p:nvSpPr>
          <p:cNvPr id="4" name="Footer Placeholder 3"/>
          <p:cNvSpPr>
            <a:spLocks noGrp="1"/>
          </p:cNvSpPr>
          <p:nvPr>
            <p:ph type="ftr" sz="quarter" idx="11"/>
          </p:nvPr>
        </p:nvSpPr>
        <p:spPr/>
        <p:txBody>
          <a:bodyPr/>
          <a:lstStyle/>
          <a:p>
            <a:endParaRPr lang="en-ZW"/>
          </a:p>
        </p:txBody>
      </p:sp>
      <p:sp>
        <p:nvSpPr>
          <p:cNvPr id="5" name="Slide Number Placeholder 4"/>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42320485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9D1AC3-F3EF-408A-89FD-BD68A5ED203C}" type="datetimeFigureOut">
              <a:rPr lang="en-ZW" smtClean="0"/>
              <a:t>06 Dec,2022</a:t>
            </a:fld>
            <a:endParaRPr lang="en-ZW"/>
          </a:p>
        </p:txBody>
      </p:sp>
      <p:sp>
        <p:nvSpPr>
          <p:cNvPr id="5" name="Footer Placeholder 4"/>
          <p:cNvSpPr>
            <a:spLocks noGrp="1"/>
          </p:cNvSpPr>
          <p:nvPr>
            <p:ph type="ftr" sz="quarter" idx="11"/>
          </p:nvPr>
        </p:nvSpPr>
        <p:spPr/>
        <p:txBody>
          <a:bodyPr/>
          <a:lstStyle/>
          <a:p>
            <a:endParaRPr lang="en-ZW"/>
          </a:p>
        </p:txBody>
      </p:sp>
      <p:sp>
        <p:nvSpPr>
          <p:cNvPr id="6" name="Slide Number Placeholder 5"/>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31801270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9D1AC3-F3EF-408A-89FD-BD68A5ED203C}" type="datetimeFigureOut">
              <a:rPr lang="en-ZW" smtClean="0"/>
              <a:t>06 Dec,2022</a:t>
            </a:fld>
            <a:endParaRPr lang="en-ZW"/>
          </a:p>
        </p:txBody>
      </p:sp>
      <p:sp>
        <p:nvSpPr>
          <p:cNvPr id="5" name="Footer Placeholder 4"/>
          <p:cNvSpPr>
            <a:spLocks noGrp="1"/>
          </p:cNvSpPr>
          <p:nvPr>
            <p:ph type="ftr" sz="quarter" idx="11"/>
          </p:nvPr>
        </p:nvSpPr>
        <p:spPr/>
        <p:txBody>
          <a:bodyPr/>
          <a:lstStyle/>
          <a:p>
            <a:endParaRPr lang="en-ZW"/>
          </a:p>
        </p:txBody>
      </p:sp>
      <p:sp>
        <p:nvSpPr>
          <p:cNvPr id="6" name="Slide Number Placeholder 5"/>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7797417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9D1AC3-F3EF-408A-89FD-BD68A5ED203C}" type="datetimeFigureOut">
              <a:rPr lang="en-ZW" smtClean="0"/>
              <a:t>06 Dec,2022</a:t>
            </a:fld>
            <a:endParaRPr lang="en-ZW"/>
          </a:p>
        </p:txBody>
      </p:sp>
      <p:sp>
        <p:nvSpPr>
          <p:cNvPr id="8" name="Footer Placeholder 7"/>
          <p:cNvSpPr>
            <a:spLocks noGrp="1"/>
          </p:cNvSpPr>
          <p:nvPr>
            <p:ph type="ftr" sz="quarter" idx="11"/>
          </p:nvPr>
        </p:nvSpPr>
        <p:spPr/>
        <p:txBody>
          <a:bodyPr/>
          <a:lstStyle/>
          <a:p>
            <a:endParaRPr lang="en-ZW"/>
          </a:p>
        </p:txBody>
      </p:sp>
      <p:sp>
        <p:nvSpPr>
          <p:cNvPr id="9" name="Slide Number Placeholder 8"/>
          <p:cNvSpPr>
            <a:spLocks noGrp="1"/>
          </p:cNvSpPr>
          <p:nvPr>
            <p:ph type="sldNum" sz="quarter" idx="12"/>
          </p:nvPr>
        </p:nvSpPr>
        <p:spPr/>
        <p:txBody>
          <a:bodyPr/>
          <a:lstStyle/>
          <a:p>
            <a:fld id="{FA2B1A3D-BD32-40E2-8461-63153BF6EECF}" type="slidenum">
              <a:rPr lang="en-ZW" smtClean="0"/>
              <a:t>‹#›</a:t>
            </a:fld>
            <a:endParaRPr lang="en-ZW"/>
          </a:p>
        </p:txBody>
      </p:sp>
    </p:spTree>
    <p:extLst>
      <p:ext uri="{BB962C8B-B14F-4D97-AF65-F5344CB8AC3E}">
        <p14:creationId xmlns:p14="http://schemas.microsoft.com/office/powerpoint/2010/main" val="906504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369D1AC3-F3EF-408A-89FD-BD68A5ED203C}" type="datetimeFigureOut">
              <a:rPr lang="en-ZW" smtClean="0"/>
              <a:t>06 Dec,2022</a:t>
            </a:fld>
            <a:endParaRPr lang="en-ZW"/>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ZW"/>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A2B1A3D-BD32-40E2-8461-63153BF6EECF}" type="slidenum">
              <a:rPr lang="en-ZW" smtClean="0"/>
              <a:t>‹#›</a:t>
            </a:fld>
            <a:endParaRPr lang="en-ZW"/>
          </a:p>
        </p:txBody>
      </p:sp>
    </p:spTree>
    <p:extLst>
      <p:ext uri="{BB962C8B-B14F-4D97-AF65-F5344CB8AC3E}">
        <p14:creationId xmlns:p14="http://schemas.microsoft.com/office/powerpoint/2010/main" val="409108405"/>
      </p:ext>
    </p:extLst>
  </p:cSld>
  <p:clrMap bg1="lt1" tx1="dk1" bg2="lt2" tx2="dk2" accent1="accent1" accent2="accent2" accent3="accent3" accent4="accent4" accent5="accent5" accent6="accent6" hlink="hlink" folHlink="folHlink"/>
  <p:sldLayoutIdLst>
    <p:sldLayoutId id="2147483963" r:id="rId1"/>
    <p:sldLayoutId id="2147483964" r:id="rId2"/>
    <p:sldLayoutId id="2147483965" r:id="rId3"/>
    <p:sldLayoutId id="2147483966" r:id="rId4"/>
    <p:sldLayoutId id="2147483967" r:id="rId5"/>
    <p:sldLayoutId id="2147483968" r:id="rId6"/>
    <p:sldLayoutId id="2147483969" r:id="rId7"/>
    <p:sldLayoutId id="2147483970" r:id="rId8"/>
    <p:sldLayoutId id="2147483971" r:id="rId9"/>
    <p:sldLayoutId id="2147483972" r:id="rId10"/>
    <p:sldLayoutId id="2147483973" r:id="rId11"/>
    <p:sldLayoutId id="2147483974" r:id="rId12"/>
    <p:sldLayoutId id="2147483975" r:id="rId13"/>
    <p:sldLayoutId id="2147483976" r:id="rId14"/>
    <p:sldLayoutId id="2147483977" r:id="rId15"/>
    <p:sldLayoutId id="2147483978" r:id="rId16"/>
    <p:sldLayoutId id="2147483979" r:id="rId17"/>
    <p:sldLayoutId id="214748398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8" Type="http://schemas.openxmlformats.org/officeDocument/2006/relationships/hyperlink" Target="https://www.nationalworld.com/health/cost-of-living-crisis-nhs-to-face-challenging-winter-as-energy-costs-rise-warn-healthcare-leaders-3846588" TargetMode="External"/><Relationship Id="rId3" Type="http://schemas.openxmlformats.org/officeDocument/2006/relationships/hyperlink" Target="https://www.london.gov.uk/sites/default/files/the_pandemic_financial_health_and_housing_security_final.pdf" TargetMode="External"/><Relationship Id="rId7" Type="http://schemas.openxmlformats.org/officeDocument/2006/relationships/hyperlink" Target="https://www.bigissue.com/news/housing/which-charities-are-helping-fight-homelessness-in-the-uk/" TargetMode="External"/><Relationship Id="rId2" Type="http://schemas.openxmlformats.org/officeDocument/2006/relationships/hyperlink" Target="http://altairltd.co.uk/2022/11/29/autumn-statement-2022-challenges-and-opportunities-for-housing-associations-and-local-authorities/" TargetMode="External"/><Relationship Id="rId1" Type="http://schemas.openxmlformats.org/officeDocument/2006/relationships/slideLayout" Target="../slideLayouts/slideLayout18.xml"/><Relationship Id="rId6" Type="http://schemas.openxmlformats.org/officeDocument/2006/relationships/hyperlink" Target="https://www.health.org.uk/news-and-comment/blogs/the-cost-of-living-crisis-is-a-health-emergency-too" TargetMode="External"/><Relationship Id="rId5" Type="http://schemas.openxmlformats.org/officeDocument/2006/relationships/hyperlink" Target="https://ca.finance.yahoo.com/news/nhs-war-rooms-fight-winter-075706181.html" TargetMode="External"/><Relationship Id="rId4" Type="http://schemas.openxmlformats.org/officeDocument/2006/relationships/hyperlink" Target="https://www.theguardian.com/society/2022/feb/22/homelessness-set-to-soar-in-england-amid-cost-of-living-crisis" TargetMode="External"/><Relationship Id="rId9" Type="http://schemas.openxmlformats.org/officeDocument/2006/relationships/hyperlink" Target="https://commonslibrary.parliament.uk/research-briefings/cbp-941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newstatesman.com/politics/uk-politics/2022/11/what-does-the-nhs-winter-crisis-mean-for-patients" TargetMode="External"/><Relationship Id="rId2" Type="http://schemas.openxmlformats.org/officeDocument/2006/relationships/hyperlink" Target="https://usir.salford.ac.uk/id/eprint/63356/1/Price%20et%20al%202022%20Switched%20On.pdf"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0736F-A1A9-D020-1F12-014E199F332F}"/>
              </a:ext>
            </a:extLst>
          </p:cNvPr>
          <p:cNvSpPr>
            <a:spLocks noGrp="1"/>
          </p:cNvSpPr>
          <p:nvPr>
            <p:ph type="ctrTitle"/>
          </p:nvPr>
        </p:nvSpPr>
        <p:spPr/>
        <p:txBody>
          <a:bodyPr/>
          <a:lstStyle/>
          <a:p>
            <a:r>
              <a:rPr lang="en-GB" dirty="0"/>
              <a:t>Housing and Health </a:t>
            </a:r>
            <a:endParaRPr lang="en-ZW" dirty="0"/>
          </a:p>
        </p:txBody>
      </p:sp>
      <p:sp>
        <p:nvSpPr>
          <p:cNvPr id="3" name="Subtitle 2">
            <a:extLst>
              <a:ext uri="{FF2B5EF4-FFF2-40B4-BE49-F238E27FC236}">
                <a16:creationId xmlns:a16="http://schemas.microsoft.com/office/drawing/2014/main" id="{53D729B3-29B4-4AED-EC83-AAA20962560E}"/>
              </a:ext>
            </a:extLst>
          </p:cNvPr>
          <p:cNvSpPr>
            <a:spLocks noGrp="1"/>
          </p:cNvSpPr>
          <p:nvPr>
            <p:ph type="subTitle" idx="1"/>
          </p:nvPr>
        </p:nvSpPr>
        <p:spPr/>
        <p:txBody>
          <a:bodyPr/>
          <a:lstStyle/>
          <a:p>
            <a:r>
              <a:rPr lang="en-GB" dirty="0"/>
              <a:t>STUDENT NAME: Courtney Mupemhi</a:t>
            </a:r>
          </a:p>
          <a:p>
            <a:r>
              <a:rPr lang="en-GB" dirty="0"/>
              <a:t>ID Number:1901274</a:t>
            </a:r>
          </a:p>
          <a:p>
            <a:endParaRPr lang="en-ZW" dirty="0"/>
          </a:p>
        </p:txBody>
      </p:sp>
    </p:spTree>
    <p:extLst>
      <p:ext uri="{BB962C8B-B14F-4D97-AF65-F5344CB8AC3E}">
        <p14:creationId xmlns:p14="http://schemas.microsoft.com/office/powerpoint/2010/main" val="1564529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5942F-C734-648C-0F54-8ED0F33732D3}"/>
              </a:ext>
            </a:extLst>
          </p:cNvPr>
          <p:cNvSpPr>
            <a:spLocks noGrp="1"/>
          </p:cNvSpPr>
          <p:nvPr>
            <p:ph type="title"/>
          </p:nvPr>
        </p:nvSpPr>
        <p:spPr/>
        <p:txBody>
          <a:bodyPr/>
          <a:lstStyle/>
          <a:p>
            <a:r>
              <a:rPr lang="en-GB" dirty="0"/>
              <a:t>Introduction </a:t>
            </a:r>
            <a:endParaRPr lang="en-ZW" dirty="0"/>
          </a:p>
        </p:txBody>
      </p:sp>
      <p:sp>
        <p:nvSpPr>
          <p:cNvPr id="3" name="Content Placeholder 2">
            <a:extLst>
              <a:ext uri="{FF2B5EF4-FFF2-40B4-BE49-F238E27FC236}">
                <a16:creationId xmlns:a16="http://schemas.microsoft.com/office/drawing/2014/main" id="{79BC1DB5-A3B0-8A90-5952-0E45D00677F9}"/>
              </a:ext>
            </a:extLst>
          </p:cNvPr>
          <p:cNvSpPr>
            <a:spLocks noGrp="1"/>
          </p:cNvSpPr>
          <p:nvPr>
            <p:ph idx="1"/>
          </p:nvPr>
        </p:nvSpPr>
        <p:spPr>
          <a:xfrm>
            <a:off x="616449" y="1825625"/>
            <a:ext cx="10737351" cy="4351338"/>
          </a:xfrm>
        </p:spPr>
        <p:txBody>
          <a:bodyPr/>
          <a:lstStyle/>
          <a:p>
            <a:r>
              <a:rPr lang="en-ZW" sz="1800" dirty="0">
                <a:effectLst/>
                <a:latin typeface="Arial" panose="020B0604020202020204" pitchFamily="34" charset="0"/>
                <a:ea typeface="Calibri" panose="020F0502020204030204" pitchFamily="34" charset="0"/>
                <a:cs typeface="Times New Roman" panose="02020603050405020304" pitchFamily="18" charset="0"/>
              </a:rPr>
              <a:t>Research in the field of health and heath services, refer to research as ‘…the systematic and rigorous process of enquiry which aims to describe phenomena and to develop explanatory concepts and theories. Ultimately it aims to contribute to a scientific body of knowledge’ (Bowling, 2001, p.1). According to Moule and Goodman (2014), when explaining nurse research, acknowledgement should be given to the multi-disciplinary nature of research teams and the subsequent vast range of quantitative and qualitative research methods, that are utilized to identify research issues. According to NHS England (2022), the contributions nurses make as participants of multidisciplinary research teams, can influence change. The act of research and gathering evidence, shapes the profession and influences decision-making, actions and policies. </a:t>
            </a:r>
            <a:endParaRPr lang="en-ZW"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7369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3AB60-9E9F-FCC7-349B-98421AE42E43}"/>
              </a:ext>
            </a:extLst>
          </p:cNvPr>
          <p:cNvSpPr>
            <a:spLocks noGrp="1"/>
          </p:cNvSpPr>
          <p:nvPr>
            <p:ph type="title"/>
          </p:nvPr>
        </p:nvSpPr>
        <p:spPr/>
        <p:txBody>
          <a:bodyPr>
            <a:normAutofit/>
          </a:bodyPr>
          <a:lstStyle/>
          <a:p>
            <a:r>
              <a:rPr lang="en-GB" dirty="0"/>
              <a:t>               </a:t>
            </a:r>
            <a:r>
              <a:rPr lang="en-GB" sz="4000" b="1" dirty="0">
                <a:latin typeface="+mn-lt"/>
                <a:cs typeface="Arial" panose="020B0604020202020204" pitchFamily="34" charset="0"/>
              </a:rPr>
              <a:t>What is Housing and Health</a:t>
            </a:r>
            <a:endParaRPr lang="en-ZW" sz="4000"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A51ED474-88AD-8E5E-BEE9-ECFFF85AEFE0}"/>
              </a:ext>
            </a:extLst>
          </p:cNvPr>
          <p:cNvSpPr>
            <a:spLocks noGrp="1"/>
          </p:cNvSpPr>
          <p:nvPr>
            <p:ph idx="1"/>
          </p:nvPr>
        </p:nvSpPr>
        <p:spPr>
          <a:xfrm>
            <a:off x="553092" y="1853754"/>
            <a:ext cx="11085816" cy="4666662"/>
          </a:xfrm>
        </p:spPr>
        <p:txBody>
          <a:bodyPr>
            <a:normAutofit fontScale="85000" lnSpcReduction="10000"/>
          </a:bodyPr>
          <a:lstStyle/>
          <a:p>
            <a:r>
              <a:rPr lang="en-GB" sz="1800" dirty="0">
                <a:cs typeface="Arial" panose="020B0604020202020204" pitchFamily="34" charset="0"/>
              </a:rPr>
              <a:t>According to </a:t>
            </a:r>
            <a:r>
              <a:rPr lang="en-GB" sz="1800" dirty="0" err="1">
                <a:cs typeface="Arial" panose="020B0604020202020204" pitchFamily="34" charset="0"/>
              </a:rPr>
              <a:t>Kulakiewicz</a:t>
            </a:r>
            <a:r>
              <a:rPr lang="en-GB" sz="1800" dirty="0">
                <a:cs typeface="Arial" panose="020B0604020202020204" pitchFamily="34" charset="0"/>
              </a:rPr>
              <a:t> (2022) stated that housing condition has an effect on the physical and mental health of the individual in several ways.</a:t>
            </a:r>
          </a:p>
          <a:p>
            <a:r>
              <a:rPr lang="en-GB" sz="1800" dirty="0">
                <a:cs typeface="Arial" panose="020B0604020202020204" pitchFamily="34" charset="0"/>
              </a:rPr>
              <a:t> Also according to The Independent Marmot Review (2010) stated that housing is as quoted ‘social determinant of health’ in terms that it can have a massive impact on the physical and mental health inequalities </a:t>
            </a:r>
            <a:r>
              <a:rPr lang="en-GB" sz="1800" dirty="0" err="1">
                <a:cs typeface="Arial" panose="020B0604020202020204" pitchFamily="34" charset="0"/>
              </a:rPr>
              <a:t>deteration</a:t>
            </a:r>
            <a:r>
              <a:rPr lang="en-GB" sz="1800" dirty="0">
                <a:cs typeface="Arial" panose="020B0604020202020204" pitchFamily="34" charset="0"/>
              </a:rPr>
              <a:t> through out life. The Marmot  Review 10 years on – Health Equality in England had made some recording on the expansion in research based on the links between poor housing and health, as they went further on to define poor housing and health as quoted ‘P</a:t>
            </a:r>
            <a:r>
              <a:rPr lang="en-GB" sz="1800" b="0" i="0" dirty="0">
                <a:solidFill>
                  <a:srgbClr val="393939"/>
                </a:solidFill>
                <a:effectLst/>
                <a:cs typeface="Arial" panose="020B0604020202020204" pitchFamily="34" charset="0"/>
              </a:rPr>
              <a:t>oor-quality housing harms health and evidence shows that exposure to poor housing conditions (including damp, cold, mould, noise) is strongly associated with poor health, both physical and mental. The longer the exposure to poor conditions, including cold, the greater the impact on mental and physical health. Specific physical effects are morbidity including respiratory conditions, cardiovascular disease and communicable disease transmission, and increased mortality. In terms of mental health impacts, living in non-decent, cold or overcrowded housing and in unaffordable housing has been associated with increased stress and a reduction in a sense of empowerment and control over one’s life and with depression and anxiety. Children living in overcrowded homes are more likely to be stressed, anxious and depressed, have poorer physical health, attain less well at school and have a greater risk of behavioural problems than those in uncrowded homes.’</a:t>
            </a:r>
            <a:r>
              <a:rPr lang="en-GB" sz="1800" dirty="0">
                <a:cs typeface="Arial" panose="020B0604020202020204" pitchFamily="34" charset="0"/>
              </a:rPr>
              <a:t> (</a:t>
            </a:r>
            <a:r>
              <a:rPr lang="en-GB" sz="1800" dirty="0" err="1">
                <a:cs typeface="Arial" panose="020B0604020202020204" pitchFamily="34" charset="0"/>
              </a:rPr>
              <a:t>Kulakiewicz</a:t>
            </a:r>
            <a:r>
              <a:rPr lang="en-GB" sz="1800" dirty="0">
                <a:cs typeface="Arial" panose="020B0604020202020204" pitchFamily="34" charset="0"/>
              </a:rPr>
              <a:t>, 2022).</a:t>
            </a:r>
            <a:endParaRPr lang="en-ZW" sz="1800" dirty="0">
              <a:cs typeface="Arial" panose="020B0604020202020204" pitchFamily="34" charset="0"/>
            </a:endParaRPr>
          </a:p>
        </p:txBody>
      </p:sp>
    </p:spTree>
    <p:extLst>
      <p:ext uri="{BB962C8B-B14F-4D97-AF65-F5344CB8AC3E}">
        <p14:creationId xmlns:p14="http://schemas.microsoft.com/office/powerpoint/2010/main" val="254715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77DA-9412-C789-F8A7-F7370EE2F66F}"/>
              </a:ext>
            </a:extLst>
          </p:cNvPr>
          <p:cNvSpPr>
            <a:spLocks noGrp="1"/>
          </p:cNvSpPr>
          <p:nvPr>
            <p:ph type="title"/>
          </p:nvPr>
        </p:nvSpPr>
        <p:spPr/>
        <p:txBody>
          <a:bodyPr>
            <a:normAutofit/>
          </a:bodyPr>
          <a:lstStyle/>
          <a:p>
            <a:r>
              <a:rPr lang="en-GB" sz="4000" b="1" dirty="0">
                <a:latin typeface="+mn-lt"/>
              </a:rPr>
              <a:t>The Rising cost of living in England during winter</a:t>
            </a:r>
            <a:endParaRPr lang="en-ZW" sz="4000" b="1" dirty="0">
              <a:latin typeface="+mn-lt"/>
            </a:endParaRPr>
          </a:p>
        </p:txBody>
      </p:sp>
      <p:sp>
        <p:nvSpPr>
          <p:cNvPr id="3" name="Content Placeholder 2">
            <a:extLst>
              <a:ext uri="{FF2B5EF4-FFF2-40B4-BE49-F238E27FC236}">
                <a16:creationId xmlns:a16="http://schemas.microsoft.com/office/drawing/2014/main" id="{7B9AF807-F114-2921-1795-7D539AF5ADAC}"/>
              </a:ext>
            </a:extLst>
          </p:cNvPr>
          <p:cNvSpPr>
            <a:spLocks noGrp="1"/>
          </p:cNvSpPr>
          <p:nvPr>
            <p:ph idx="1"/>
          </p:nvPr>
        </p:nvSpPr>
        <p:spPr/>
        <p:txBody>
          <a:bodyPr>
            <a:normAutofit lnSpcReduction="10000"/>
          </a:bodyPr>
          <a:lstStyle/>
          <a:p>
            <a:r>
              <a:rPr lang="en-GB" sz="1800" dirty="0"/>
              <a:t>According to Finch (2022) mentioned that the UK faces an economic and health crisis, based on the  rising cost of living risks as several people are unable to keep up with the basic needs of maintain their health. </a:t>
            </a:r>
          </a:p>
          <a:p>
            <a:r>
              <a:rPr lang="en-GB" sz="1800" dirty="0"/>
              <a:t>Based on the Housing Committee (2022), stated that certain groups are highly likely to come forth with the pressure of housing sue to the pandemic impact on the incomes. Based on Dye (</a:t>
            </a:r>
            <a:r>
              <a:rPr lang="en-GB" sz="1800" dirty="0" err="1"/>
              <a:t>n.d</a:t>
            </a:r>
            <a:r>
              <a:rPr lang="en-GB" sz="1800" dirty="0"/>
              <a:t>) mentioned that through out winter in 2021 the majority of single parents were in universal credit.</a:t>
            </a:r>
          </a:p>
          <a:p>
            <a:r>
              <a:rPr lang="en-GB" sz="1800" dirty="0"/>
              <a:t>According to Booth (2022), viewed that by 2040 an increase of 66,000 of individuals would be homeless, with the increase of ‘sofa surfing’, according to the recording of annual </a:t>
            </a:r>
            <a:r>
              <a:rPr lang="en-GB" sz="1800" dirty="0" err="1"/>
              <a:t>forecaste</a:t>
            </a:r>
            <a:r>
              <a:rPr lang="en-GB" sz="1800" dirty="0"/>
              <a:t> by the housing charity Crisis and Heriot- Watt University.</a:t>
            </a:r>
          </a:p>
        </p:txBody>
      </p:sp>
    </p:spTree>
    <p:extLst>
      <p:ext uri="{BB962C8B-B14F-4D97-AF65-F5344CB8AC3E}">
        <p14:creationId xmlns:p14="http://schemas.microsoft.com/office/powerpoint/2010/main" val="362925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6A2D-57BC-A49A-9F72-782DDB8B7F97}"/>
              </a:ext>
            </a:extLst>
          </p:cNvPr>
          <p:cNvSpPr>
            <a:spLocks noGrp="1"/>
          </p:cNvSpPr>
          <p:nvPr>
            <p:ph type="title"/>
          </p:nvPr>
        </p:nvSpPr>
        <p:spPr/>
        <p:txBody>
          <a:bodyPr>
            <a:normAutofit fontScale="90000"/>
          </a:bodyPr>
          <a:lstStyle/>
          <a:p>
            <a:r>
              <a:rPr lang="en-GB" sz="4000" b="1" dirty="0">
                <a:latin typeface="Arial" panose="020B0604020202020204" pitchFamily="34" charset="0"/>
                <a:cs typeface="Arial" panose="020B0604020202020204" pitchFamily="34" charset="0"/>
              </a:rPr>
              <a:t>Impact on NHS during winter, high costs</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           of housing and living cost </a:t>
            </a:r>
            <a:endParaRPr lang="en-ZW"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CB0A9E-DE52-CD6F-AB8F-9BB62A2E7C1D}"/>
              </a:ext>
            </a:extLst>
          </p:cNvPr>
          <p:cNvSpPr>
            <a:spLocks noGrp="1"/>
          </p:cNvSpPr>
          <p:nvPr>
            <p:ph idx="1"/>
          </p:nvPr>
        </p:nvSpPr>
        <p:spPr/>
        <p:txBody>
          <a:bodyPr>
            <a:normAutofit fontScale="85000" lnSpcReduction="20000"/>
          </a:bodyPr>
          <a:lstStyle/>
          <a:p>
            <a:r>
              <a:rPr lang="en-GB" sz="1800" dirty="0"/>
              <a:t>According to </a:t>
            </a:r>
            <a:r>
              <a:rPr lang="en-GB" sz="1800" dirty="0" err="1"/>
              <a:t>Wearmouth</a:t>
            </a:r>
            <a:r>
              <a:rPr lang="en-GB" sz="1800" dirty="0"/>
              <a:t> (2022), stated the NHS are facing the toughest times  during the winter season, however the recruitment crisis and Covid backlogs means that they are in high demand than ever recorded.</a:t>
            </a:r>
          </a:p>
          <a:p>
            <a:r>
              <a:rPr lang="en-GB" sz="1800" dirty="0"/>
              <a:t>Based on Jeremy Hunt’s program he went on to invest £8bn for the health and social care that he included in his Autumn Statement , however the remaining  cash that is estimated to give an opportunity for the services to progress at their present level rather than improving (</a:t>
            </a:r>
            <a:r>
              <a:rPr lang="en-GB" sz="1800" dirty="0" err="1"/>
              <a:t>Wearmouth</a:t>
            </a:r>
            <a:r>
              <a:rPr lang="en-GB" sz="1800" dirty="0"/>
              <a:t>, 2022).</a:t>
            </a:r>
          </a:p>
          <a:p>
            <a:r>
              <a:rPr lang="en-GB" sz="1800" dirty="0"/>
              <a:t>Based on Cecil and Keane (2022) cited that The Royal of Nursing  made a confirmation last week (1</a:t>
            </a:r>
            <a:r>
              <a:rPr lang="en-GB" sz="1800" baseline="30000" dirty="0"/>
              <a:t>st</a:t>
            </a:r>
            <a:r>
              <a:rPr lang="en-GB" sz="1800" dirty="0"/>
              <a:t> Dec 2022) on Evening Standards news that thousands of their staff are going to walk out across Britain's busiest hospitals on 15 and 20</a:t>
            </a:r>
            <a:r>
              <a:rPr lang="en-GB" sz="1800" baseline="30000" dirty="0"/>
              <a:t>th</a:t>
            </a:r>
            <a:r>
              <a:rPr lang="en-GB" sz="1800" dirty="0"/>
              <a:t> December due to over pay, arising fears on millions of appointments and operations would extended or moved.</a:t>
            </a:r>
          </a:p>
          <a:p>
            <a:r>
              <a:rPr lang="en-GB" sz="1800" dirty="0"/>
              <a:t>On the other hand Steve Brine the chairman of the Commons Health and Social care committee made a stated on NHS that it being attacked by he phrased ‘ perfect storm’ based on the continues  effect on the Covid pandemic, that involves flue and colds (Cecil and Keane,2022).</a:t>
            </a:r>
            <a:endParaRPr lang="en-ZW" sz="1800" dirty="0"/>
          </a:p>
        </p:txBody>
      </p:sp>
    </p:spTree>
    <p:extLst>
      <p:ext uri="{BB962C8B-B14F-4D97-AF65-F5344CB8AC3E}">
        <p14:creationId xmlns:p14="http://schemas.microsoft.com/office/powerpoint/2010/main" val="3336442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A92C0-58FD-017B-62C7-660314185C0E}"/>
              </a:ext>
            </a:extLst>
          </p:cNvPr>
          <p:cNvSpPr>
            <a:spLocks noGrp="1"/>
          </p:cNvSpPr>
          <p:nvPr>
            <p:ph type="title"/>
          </p:nvPr>
        </p:nvSpPr>
        <p:spPr>
          <a:xfrm>
            <a:off x="913775" y="618517"/>
            <a:ext cx="9278189" cy="1596177"/>
          </a:xfrm>
        </p:spPr>
        <p:txBody>
          <a:bodyPr>
            <a:normAutofit/>
          </a:bodyPr>
          <a:lstStyle/>
          <a:p>
            <a:r>
              <a:rPr lang="en-GB" dirty="0"/>
              <a:t>           </a:t>
            </a:r>
            <a:r>
              <a:rPr lang="en-GB" sz="4000" b="1" dirty="0">
                <a:latin typeface="+mn-lt"/>
              </a:rPr>
              <a:t>Charities and The Government </a:t>
            </a:r>
            <a:br>
              <a:rPr lang="en-GB" sz="4000" b="1" dirty="0">
                <a:latin typeface="+mn-lt"/>
              </a:rPr>
            </a:br>
            <a:r>
              <a:rPr lang="en-GB" sz="4000" b="1" dirty="0">
                <a:latin typeface="+mn-lt"/>
              </a:rPr>
              <a:t>     working together </a:t>
            </a:r>
            <a:endParaRPr lang="en-ZW" sz="4000" b="1" dirty="0">
              <a:latin typeface="+mn-lt"/>
            </a:endParaRPr>
          </a:p>
        </p:txBody>
      </p:sp>
      <p:sp>
        <p:nvSpPr>
          <p:cNvPr id="3" name="Content Placeholder 2">
            <a:extLst>
              <a:ext uri="{FF2B5EF4-FFF2-40B4-BE49-F238E27FC236}">
                <a16:creationId xmlns:a16="http://schemas.microsoft.com/office/drawing/2014/main" id="{1553ED2C-F06C-1180-3AF0-72F0F82F691D}"/>
              </a:ext>
            </a:extLst>
          </p:cNvPr>
          <p:cNvSpPr>
            <a:spLocks noGrp="1"/>
          </p:cNvSpPr>
          <p:nvPr>
            <p:ph idx="1"/>
          </p:nvPr>
        </p:nvSpPr>
        <p:spPr/>
        <p:txBody>
          <a:bodyPr>
            <a:normAutofit fontScale="92500"/>
          </a:bodyPr>
          <a:lstStyle/>
          <a:p>
            <a:r>
              <a:rPr lang="en-GB" sz="1800" dirty="0"/>
              <a:t>Based on Lobb and Geraghty’s (2021) article based on charities, were charities has been up front into the response on homelessness and rough sleeping in the time of Covid-19. where ST Mungo’s, Glass Door and several other charities around England are protecting rough sleepers through out the government’s Everyone In Scheme in the time of the first lockdown.</a:t>
            </a:r>
          </a:p>
          <a:p>
            <a:r>
              <a:rPr lang="en-GB" sz="1800" dirty="0"/>
              <a:t>The official rough sleeping stats, had recordings of 2,688 individual’s were number as staying in the streets through out England in Autumn 2020, on the other hand </a:t>
            </a:r>
            <a:r>
              <a:rPr lang="en-GB" sz="1800" dirty="0" err="1"/>
              <a:t>Wales’</a:t>
            </a:r>
            <a:r>
              <a:rPr lang="en-GB" sz="1800" dirty="0"/>
              <a:t> rough sleeping records had been officially cancelled in the time of pandemic. Whiles Scotland does not use the method of one-night snapshot counting system, but is has been </a:t>
            </a:r>
            <a:r>
              <a:rPr lang="en-GB" sz="1800" dirty="0" err="1"/>
              <a:t>roudend</a:t>
            </a:r>
            <a:r>
              <a:rPr lang="en-GB" sz="1800" dirty="0"/>
              <a:t> to the closest figure of over 700 individuals sleeping on streets every night right before Covid (Lobb and Geraghty’s, 2021).</a:t>
            </a:r>
            <a:endParaRPr lang="en-ZW" sz="1800" dirty="0"/>
          </a:p>
        </p:txBody>
      </p:sp>
    </p:spTree>
    <p:extLst>
      <p:ext uri="{BB962C8B-B14F-4D97-AF65-F5344CB8AC3E}">
        <p14:creationId xmlns:p14="http://schemas.microsoft.com/office/powerpoint/2010/main" val="3079410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46B6D-D458-4CCC-D60F-31B46C3AF525}"/>
              </a:ext>
            </a:extLst>
          </p:cNvPr>
          <p:cNvSpPr>
            <a:spLocks noGrp="1"/>
          </p:cNvSpPr>
          <p:nvPr>
            <p:ph type="title"/>
          </p:nvPr>
        </p:nvSpPr>
        <p:spPr/>
        <p:txBody>
          <a:bodyPr>
            <a:normAutofit/>
          </a:bodyPr>
          <a:lstStyle/>
          <a:p>
            <a:r>
              <a:rPr lang="en-GB" dirty="0"/>
              <a:t>                    </a:t>
            </a:r>
            <a:r>
              <a:rPr lang="en-GB" sz="4000" b="1" dirty="0">
                <a:latin typeface="+mn-lt"/>
              </a:rPr>
              <a:t>Recommendation </a:t>
            </a:r>
            <a:endParaRPr lang="en-ZW" sz="4000" b="1" dirty="0">
              <a:latin typeface="+mn-lt"/>
            </a:endParaRPr>
          </a:p>
        </p:txBody>
      </p:sp>
      <p:sp>
        <p:nvSpPr>
          <p:cNvPr id="3" name="Content Placeholder 2">
            <a:extLst>
              <a:ext uri="{FF2B5EF4-FFF2-40B4-BE49-F238E27FC236}">
                <a16:creationId xmlns:a16="http://schemas.microsoft.com/office/drawing/2014/main" id="{960391DB-505A-81B9-FB48-3F8BC0212C45}"/>
              </a:ext>
            </a:extLst>
          </p:cNvPr>
          <p:cNvSpPr>
            <a:spLocks noGrp="1"/>
          </p:cNvSpPr>
          <p:nvPr>
            <p:ph idx="1"/>
          </p:nvPr>
        </p:nvSpPr>
        <p:spPr>
          <a:xfrm>
            <a:off x="482885" y="1561672"/>
            <a:ext cx="11630346" cy="4615291"/>
          </a:xfrm>
        </p:spPr>
        <p:txBody>
          <a:bodyPr>
            <a:normAutofit fontScale="85000" lnSpcReduction="10000"/>
          </a:bodyPr>
          <a:lstStyle/>
          <a:p>
            <a:r>
              <a:rPr lang="en-ZW" sz="1800" dirty="0">
                <a:solidFill>
                  <a:srgbClr val="000000"/>
                </a:solidFill>
                <a:effectLst/>
                <a:latin typeface="Arial" panose="020B0604020202020204" pitchFamily="34" charset="0"/>
                <a:ea typeface="Calibri" panose="020F0502020204030204" pitchFamily="34" charset="0"/>
              </a:rPr>
              <a:t>To reduce fuel poverty, the </a:t>
            </a:r>
            <a:r>
              <a:rPr lang="en-ZW" sz="1800" dirty="0">
                <a:effectLst/>
                <a:latin typeface="Arial" panose="020B0604020202020204" pitchFamily="34" charset="0"/>
                <a:ea typeface="Calibri" panose="020F0502020204030204" pitchFamily="34" charset="0"/>
              </a:rPr>
              <a:t>Department for Energy and Climate Change (DECC) published a fuel poverty strategy which included: a requirement of energy companies to encourage measures which enhance the ability for those experiencing fuel poverty to heat their homes such as upgrading radiators (Ofgem, 2021); a £140 warm home discount to people in low-income households; and holding landlords legally account to meeting a minimum standard of energy in rented homes. </a:t>
            </a:r>
          </a:p>
          <a:p>
            <a:r>
              <a:rPr lang="en-ZW" sz="1800" dirty="0">
                <a:latin typeface="Arial" panose="020B0604020202020204" pitchFamily="34" charset="0"/>
                <a:ea typeface="Calibri" panose="020F0502020204030204" pitchFamily="34" charset="0"/>
              </a:rPr>
              <a:t>According to Ryder’s (2022) article mentioned that under the government’s autumn statement agreement that social housing in England has announced the rent cap, with rent increased is limited by 7% by 2023-24, as the National Housing Federation mentioned shortly afterwards that housing providers would present 80% of sharing ownership stock in England.</a:t>
            </a:r>
          </a:p>
          <a:p>
            <a:r>
              <a:rPr lang="en-ZW" sz="1800" dirty="0">
                <a:latin typeface="Arial" panose="020B0604020202020204" pitchFamily="34" charset="0"/>
                <a:ea typeface="Calibri" panose="020F0502020204030204" pitchFamily="34" charset="0"/>
              </a:rPr>
              <a:t>As a result it limits shares owner being overloaded by a CAP+1% rent rise, mounting on previous higher interest rates in mortgages.</a:t>
            </a:r>
          </a:p>
          <a:p>
            <a:r>
              <a:rPr lang="en-ZW" sz="1800" dirty="0">
                <a:latin typeface="Arial" panose="020B0604020202020204" pitchFamily="34" charset="0"/>
                <a:ea typeface="Calibri" panose="020F0502020204030204" pitchFamily="34" charset="0"/>
              </a:rPr>
              <a:t>Based on Johnsons (2022) she citied on Mr Deighton’s speech directing to the new Prime Minister Liz Truss at least she should deliver quoting ‘a top-up’ in the autumn Budget this year or emergency Budget that cover up the shortages.</a:t>
            </a:r>
          </a:p>
        </p:txBody>
      </p:sp>
    </p:spTree>
    <p:extLst>
      <p:ext uri="{BB962C8B-B14F-4D97-AF65-F5344CB8AC3E}">
        <p14:creationId xmlns:p14="http://schemas.microsoft.com/office/powerpoint/2010/main" val="947805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74870-0B39-C730-430C-8F114FBA2AAF}"/>
              </a:ext>
            </a:extLst>
          </p:cNvPr>
          <p:cNvSpPr>
            <a:spLocks noGrp="1"/>
          </p:cNvSpPr>
          <p:nvPr>
            <p:ph type="title"/>
          </p:nvPr>
        </p:nvSpPr>
        <p:spPr>
          <a:xfrm>
            <a:off x="913775" y="618517"/>
            <a:ext cx="7182261" cy="1596177"/>
          </a:xfrm>
        </p:spPr>
        <p:txBody>
          <a:bodyPr>
            <a:normAutofit/>
          </a:bodyPr>
          <a:lstStyle/>
          <a:p>
            <a:r>
              <a:rPr lang="en-GB" sz="4000" b="1" dirty="0">
                <a:latin typeface="+mn-lt"/>
              </a:rPr>
              <a:t>                                Conclusion </a:t>
            </a:r>
            <a:endParaRPr lang="en-ZW" sz="4000" b="1" dirty="0">
              <a:latin typeface="+mn-lt"/>
            </a:endParaRPr>
          </a:p>
        </p:txBody>
      </p:sp>
      <p:sp>
        <p:nvSpPr>
          <p:cNvPr id="3" name="Content Placeholder 2">
            <a:extLst>
              <a:ext uri="{FF2B5EF4-FFF2-40B4-BE49-F238E27FC236}">
                <a16:creationId xmlns:a16="http://schemas.microsoft.com/office/drawing/2014/main" id="{087A2E02-F27A-F644-736A-708CF35DD8C5}"/>
              </a:ext>
            </a:extLst>
          </p:cNvPr>
          <p:cNvSpPr>
            <a:spLocks noGrp="1"/>
          </p:cNvSpPr>
          <p:nvPr>
            <p:ph idx="1"/>
          </p:nvPr>
        </p:nvSpPr>
        <p:spPr/>
        <p:txBody>
          <a:bodyPr>
            <a:normAutofit/>
          </a:bodyPr>
          <a:lstStyle/>
          <a:p>
            <a:r>
              <a:rPr lang="en-GB" sz="2000" dirty="0"/>
              <a:t>The NHS has been getting the pressure of shortages of stuff and having the pressure where A&amp;E are being overcrowded due to poor health especially during the winter seasons like colds and flues, not only when patients are getting colds but also the poor housing conditions that impacts them. The government would be working on Autumn Statement and Levelling up programs as this supports those who are in need for example single parents on low income. Housing Charites are facing difficult times during, and after the pandemic where higher rates of people becoming homeless, based on high increase of living crisis and costs increases.</a:t>
            </a:r>
            <a:endParaRPr lang="en-ZW" sz="2000" dirty="0"/>
          </a:p>
        </p:txBody>
      </p:sp>
    </p:spTree>
    <p:extLst>
      <p:ext uri="{BB962C8B-B14F-4D97-AF65-F5344CB8AC3E}">
        <p14:creationId xmlns:p14="http://schemas.microsoft.com/office/powerpoint/2010/main" val="4021605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A9451-755B-F52B-331D-989C71CF018F}"/>
              </a:ext>
            </a:extLst>
          </p:cNvPr>
          <p:cNvSpPr>
            <a:spLocks noGrp="1"/>
          </p:cNvSpPr>
          <p:nvPr>
            <p:ph type="title"/>
          </p:nvPr>
        </p:nvSpPr>
        <p:spPr>
          <a:xfrm>
            <a:off x="913776" y="618517"/>
            <a:ext cx="6719924" cy="922607"/>
          </a:xfrm>
        </p:spPr>
        <p:txBody>
          <a:bodyPr/>
          <a:lstStyle/>
          <a:p>
            <a:r>
              <a:rPr lang="en-GB" dirty="0"/>
              <a:t>                               Referencing </a:t>
            </a:r>
            <a:endParaRPr lang="en-ZW" dirty="0"/>
          </a:p>
        </p:txBody>
      </p:sp>
      <p:sp>
        <p:nvSpPr>
          <p:cNvPr id="3" name="Content Placeholder 2">
            <a:extLst>
              <a:ext uri="{FF2B5EF4-FFF2-40B4-BE49-F238E27FC236}">
                <a16:creationId xmlns:a16="http://schemas.microsoft.com/office/drawing/2014/main" id="{0F667B4D-896A-D985-2E15-749EE799974C}"/>
              </a:ext>
            </a:extLst>
          </p:cNvPr>
          <p:cNvSpPr>
            <a:spLocks noGrp="1"/>
          </p:cNvSpPr>
          <p:nvPr>
            <p:ph idx="1"/>
          </p:nvPr>
        </p:nvSpPr>
        <p:spPr>
          <a:xfrm>
            <a:off x="465761" y="1448656"/>
            <a:ext cx="11260477" cy="5044219"/>
          </a:xfrm>
        </p:spPr>
        <p:txBody>
          <a:bodyPr>
            <a:normAutofit fontScale="85000" lnSpcReduction="10000"/>
          </a:bodyPr>
          <a:lstStyle/>
          <a:p>
            <a:r>
              <a:rPr lang="en-GB" sz="1400" dirty="0">
                <a:effectLst/>
                <a:latin typeface="Arial" panose="020B0604020202020204" pitchFamily="34" charset="0"/>
                <a:cs typeface="Arial" panose="020B0604020202020204" pitchFamily="34" charset="0"/>
              </a:rPr>
              <a:t>Altair. (2022, November 29)</a:t>
            </a:r>
            <a:r>
              <a:rPr lang="en-GB" sz="1400" i="1" dirty="0">
                <a:effectLst/>
                <a:latin typeface="Arial" panose="020B0604020202020204" pitchFamily="34" charset="0"/>
                <a:cs typeface="Arial" panose="020B0604020202020204" pitchFamily="34" charset="0"/>
              </a:rPr>
              <a:t>Autumn statement – challenges and opportunities for housing associations and local authorities</a:t>
            </a:r>
            <a:r>
              <a:rPr lang="en-GB" sz="1400" dirty="0">
                <a:effectLst/>
                <a:latin typeface="Arial" panose="020B0604020202020204" pitchFamily="34" charset="0"/>
                <a:cs typeface="Arial" panose="020B0604020202020204" pitchFamily="34" charset="0"/>
              </a:rPr>
              <a:t>. Retrieved December 7, 2022, from </a:t>
            </a:r>
            <a:r>
              <a:rPr lang="en-ZW" sz="1400" dirty="0">
                <a:effectLst/>
                <a:latin typeface="Arial" panose="020B0604020202020204" pitchFamily="34" charset="0"/>
                <a:ea typeface="Calibri" panose="020F0502020204030204" pitchFamily="34" charset="0"/>
                <a:cs typeface="Arial" panose="020B0604020202020204" pitchFamily="34" charset="0"/>
                <a:hlinkClick r:id="rId2"/>
              </a:rPr>
              <a:t>http://altairltd.co.uk/2022/11/29/autumn-statement-2022-challenges-and-opportunities-for-housing-associations-and-local-authorities/</a:t>
            </a:r>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Berry, S. (March,2022). </a:t>
            </a:r>
            <a:r>
              <a:rPr lang="en-GB" sz="1400" i="1" dirty="0">
                <a:effectLst/>
                <a:latin typeface="Arial" panose="020B0604020202020204" pitchFamily="34" charset="0"/>
                <a:cs typeface="Arial" panose="020B0604020202020204" pitchFamily="34" charset="0"/>
              </a:rPr>
              <a:t>The pandemic, Financial Health and Housing Security</a:t>
            </a:r>
            <a:r>
              <a:rPr lang="en-GB" sz="1400" dirty="0">
                <a:effectLst/>
                <a:latin typeface="Arial" panose="020B0604020202020204" pitchFamily="34" charset="0"/>
                <a:cs typeface="Arial" panose="020B0604020202020204" pitchFamily="34" charset="0"/>
              </a:rPr>
              <a:t>. Retrieved December 7, 2022, from </a:t>
            </a:r>
            <a:r>
              <a:rPr lang="en-ZW" sz="1400" dirty="0">
                <a:latin typeface="Arial" panose="020B0604020202020204" pitchFamily="34" charset="0"/>
                <a:cs typeface="Arial" panose="020B0604020202020204" pitchFamily="34" charset="0"/>
                <a:hlinkClick r:id="rId3"/>
              </a:rPr>
              <a:t>https://www.london.gov.uk/sites/default/files/the_pandemic_financial_health_and_housing_security_final.pdf</a:t>
            </a:r>
            <a:endParaRPr lang="en-ZW"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Booth, R. (2022, February 22). </a:t>
            </a:r>
            <a:r>
              <a:rPr lang="en-GB" sz="1400" i="1" dirty="0">
                <a:effectLst/>
                <a:latin typeface="Arial" panose="020B0604020202020204" pitchFamily="34" charset="0"/>
                <a:cs typeface="Arial" panose="020B0604020202020204" pitchFamily="34" charset="0"/>
              </a:rPr>
              <a:t>Homelessness set to soar in England amid cost of living crisis</a:t>
            </a:r>
            <a:r>
              <a:rPr lang="en-GB" sz="1400" dirty="0">
                <a:effectLst/>
                <a:latin typeface="Arial" panose="020B0604020202020204" pitchFamily="34" charset="0"/>
                <a:cs typeface="Arial" panose="020B0604020202020204" pitchFamily="34" charset="0"/>
              </a:rPr>
              <a:t>. The Guardian. Retrieved December 7, 2022, from </a:t>
            </a:r>
            <a:r>
              <a:rPr lang="en-ZW" sz="1400" dirty="0">
                <a:latin typeface="Arial" panose="020B0604020202020204" pitchFamily="34" charset="0"/>
                <a:cs typeface="Arial" panose="020B0604020202020204" pitchFamily="34" charset="0"/>
                <a:hlinkClick r:id="rId4"/>
              </a:rPr>
              <a:t>https://www.theguardian.com/society/2022/feb/22/homelessness-set-to-soar-in-england-amid-cost-of-living-crisis</a:t>
            </a:r>
            <a:endParaRPr lang="en-ZW"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Daniel Keane, N. C. (n.d.). </a:t>
            </a:r>
            <a:r>
              <a:rPr lang="en-GB" sz="1400" i="1" dirty="0">
                <a:effectLst/>
                <a:latin typeface="Arial" panose="020B0604020202020204" pitchFamily="34" charset="0"/>
                <a:cs typeface="Arial" panose="020B0604020202020204" pitchFamily="34" charset="0"/>
              </a:rPr>
              <a:t>NHS 'war rooms' to fight winter health service crisis amid nurses' strike threat</a:t>
            </a:r>
            <a:r>
              <a:rPr lang="en-GB" sz="1400" dirty="0">
                <a:effectLst/>
                <a:latin typeface="Arial" panose="020B0604020202020204" pitchFamily="34" charset="0"/>
                <a:cs typeface="Arial" panose="020B0604020202020204" pitchFamily="34" charset="0"/>
              </a:rPr>
              <a:t>. Yahoo! Finance. Retrieved December 7, 2022, from </a:t>
            </a:r>
            <a:r>
              <a:rPr lang="en-ZW" sz="1400" dirty="0">
                <a:latin typeface="Arial" panose="020B0604020202020204" pitchFamily="34" charset="0"/>
                <a:cs typeface="Arial" panose="020B0604020202020204" pitchFamily="34" charset="0"/>
                <a:hlinkClick r:id="rId5"/>
              </a:rPr>
              <a:t>https://ca.finance.yahoo.com/news/nhs-war-rooms-fight-winter-075706181.html</a:t>
            </a:r>
            <a:endParaRPr lang="en-ZW"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Finch, D. (2022,October 7). </a:t>
            </a:r>
            <a:r>
              <a:rPr lang="en-GB" sz="1400" i="1" dirty="0">
                <a:effectLst/>
                <a:latin typeface="Arial" panose="020B0604020202020204" pitchFamily="34" charset="0"/>
                <a:cs typeface="Arial" panose="020B0604020202020204" pitchFamily="34" charset="0"/>
              </a:rPr>
              <a:t>The cost-of-living crisis is a health emergency too</a:t>
            </a:r>
            <a:r>
              <a:rPr lang="en-GB" sz="1400" dirty="0">
                <a:effectLst/>
                <a:latin typeface="Arial" panose="020B0604020202020204" pitchFamily="34" charset="0"/>
                <a:cs typeface="Arial" panose="020B0604020202020204" pitchFamily="34" charset="0"/>
              </a:rPr>
              <a:t>. The Health Foundation. Retrieved December 7, 2022,      from </a:t>
            </a:r>
            <a:r>
              <a:rPr lang="en-ZW" sz="1400" dirty="0">
                <a:latin typeface="Arial" panose="020B0604020202020204" pitchFamily="34" charset="0"/>
                <a:cs typeface="Arial" panose="020B0604020202020204" pitchFamily="34" charset="0"/>
                <a:hlinkClick r:id="rId6"/>
              </a:rPr>
              <a:t>https://www.health.org.uk/news-and-comment/blogs/the-cost-of-living-crisis-is-a-health-emergency-too</a:t>
            </a:r>
            <a:endParaRPr lang="en-ZW"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Geraghty, A. L. and L. (2022, April 9). </a:t>
            </a:r>
            <a:r>
              <a:rPr lang="en-GB" sz="1400" i="1" dirty="0">
                <a:effectLst/>
                <a:latin typeface="Arial" panose="020B0604020202020204" pitchFamily="34" charset="0"/>
                <a:cs typeface="Arial" panose="020B0604020202020204" pitchFamily="34" charset="0"/>
              </a:rPr>
              <a:t>Which charities are fighting homelessness in the UK?</a:t>
            </a:r>
            <a:r>
              <a:rPr lang="en-GB" sz="1400" dirty="0">
                <a:effectLst/>
                <a:latin typeface="Arial" panose="020B0604020202020204" pitchFamily="34" charset="0"/>
                <a:cs typeface="Arial" panose="020B0604020202020204" pitchFamily="34" charset="0"/>
              </a:rPr>
              <a:t> The Big Issue. Retrieved December 7, 2022, from </a:t>
            </a:r>
            <a:r>
              <a:rPr lang="en-ZW" sz="1400" dirty="0">
                <a:latin typeface="Arial" panose="020B0604020202020204" pitchFamily="34" charset="0"/>
                <a:cs typeface="Arial" panose="020B0604020202020204" pitchFamily="34" charset="0"/>
                <a:hlinkClick r:id="rId7"/>
              </a:rPr>
              <a:t>https://www.bigissue.com/news/housing/which-charities-are-helping-fight-homelessness-in-the-uk/</a:t>
            </a:r>
            <a:endParaRPr lang="en-ZW" sz="1400" dirty="0">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Johnson, H. (2022, September 16). </a:t>
            </a:r>
            <a:r>
              <a:rPr lang="en-GB" sz="1400" i="1" dirty="0">
                <a:effectLst/>
                <a:latin typeface="Arial" panose="020B0604020202020204" pitchFamily="34" charset="0"/>
                <a:cs typeface="Arial" panose="020B0604020202020204" pitchFamily="34" charset="0"/>
              </a:rPr>
              <a:t>NHS to face 'Challenging Winter' as energy costs rise, WARN healthcare leaders</a:t>
            </a:r>
            <a:r>
              <a:rPr lang="en-GB" sz="1400" dirty="0">
                <a:effectLst/>
                <a:latin typeface="Arial" panose="020B0604020202020204" pitchFamily="34" charset="0"/>
                <a:cs typeface="Arial" panose="020B0604020202020204" pitchFamily="34" charset="0"/>
              </a:rPr>
              <a:t>. </a:t>
            </a:r>
            <a:r>
              <a:rPr lang="en-GB" sz="1400" dirty="0" err="1">
                <a:effectLst/>
                <a:latin typeface="Arial" panose="020B0604020202020204" pitchFamily="34" charset="0"/>
                <a:cs typeface="Arial" panose="020B0604020202020204" pitchFamily="34" charset="0"/>
              </a:rPr>
              <a:t>NationalWorld</a:t>
            </a:r>
            <a:r>
              <a:rPr lang="en-GB" sz="1400" dirty="0">
                <a:effectLst/>
                <a:latin typeface="Arial" panose="020B0604020202020204" pitchFamily="34" charset="0"/>
                <a:cs typeface="Arial" panose="020B0604020202020204" pitchFamily="34" charset="0"/>
              </a:rPr>
              <a:t>. Retrieved December 7, 2022, from </a:t>
            </a:r>
            <a:r>
              <a:rPr lang="en-ZW" sz="1400" dirty="0">
                <a:latin typeface="Arial" panose="020B0604020202020204" pitchFamily="34" charset="0"/>
                <a:cs typeface="Arial" panose="020B0604020202020204" pitchFamily="34" charset="0"/>
                <a:hlinkClick r:id="rId8"/>
              </a:rPr>
              <a:t>https://www.nationalworld.com/health/cost-of-living-crisis-nhs-to-face-challenging-winter-as-energy-costs-rise-warn-healthcare-leaders-3846588</a:t>
            </a:r>
            <a:endParaRPr lang="en-GB" sz="1400" dirty="0">
              <a:effectLst/>
              <a:latin typeface="Arial" panose="020B0604020202020204" pitchFamily="34" charset="0"/>
              <a:cs typeface="Arial" panose="020B0604020202020204" pitchFamily="34" charset="0"/>
            </a:endParaRPr>
          </a:p>
          <a:p>
            <a:r>
              <a:rPr lang="en-GB" sz="1400" dirty="0" err="1">
                <a:effectLst/>
                <a:latin typeface="Arial" panose="020B0604020202020204" pitchFamily="34" charset="0"/>
                <a:cs typeface="Arial" panose="020B0604020202020204" pitchFamily="34" charset="0"/>
              </a:rPr>
              <a:t>Kulakiewicz</a:t>
            </a:r>
            <a:r>
              <a:rPr lang="en-GB" sz="1400" dirty="0">
                <a:effectLst/>
                <a:latin typeface="Arial" panose="020B0604020202020204" pitchFamily="34" charset="0"/>
                <a:cs typeface="Arial" panose="020B0604020202020204" pitchFamily="34" charset="0"/>
              </a:rPr>
              <a:t>, A. (2022,October,17). </a:t>
            </a:r>
            <a:r>
              <a:rPr lang="en-GB" sz="1400" i="1" dirty="0">
                <a:effectLst/>
                <a:latin typeface="Arial" panose="020B0604020202020204" pitchFamily="34" charset="0"/>
                <a:cs typeface="Arial" panose="020B0604020202020204" pitchFamily="34" charset="0"/>
              </a:rPr>
              <a:t>Housing and Health: A Reading List - House of Commons Library</a:t>
            </a:r>
            <a:r>
              <a:rPr lang="en-GB" sz="1400" dirty="0">
                <a:effectLst/>
                <a:latin typeface="Arial" panose="020B0604020202020204" pitchFamily="34" charset="0"/>
                <a:cs typeface="Arial" panose="020B0604020202020204" pitchFamily="34" charset="0"/>
              </a:rPr>
              <a:t>. Retrieved December 7, 2022, from </a:t>
            </a:r>
            <a:r>
              <a:rPr lang="en-ZW" sz="1400" dirty="0">
                <a:latin typeface="Arial" panose="020B0604020202020204" pitchFamily="34" charset="0"/>
                <a:cs typeface="Arial" panose="020B0604020202020204" pitchFamily="34" charset="0"/>
                <a:hlinkClick r:id="rId9"/>
              </a:rPr>
              <a:t>https://commonslibrary.parliament.uk/research-briefings/cbp-9414/</a:t>
            </a:r>
            <a:endParaRPr lang="en-ZW" sz="1400" dirty="0">
              <a:latin typeface="Arial" panose="020B0604020202020204" pitchFamily="34" charset="0"/>
              <a:cs typeface="Arial" panose="020B0604020202020204" pitchFamily="34" charset="0"/>
            </a:endParaRPr>
          </a:p>
          <a:p>
            <a:endParaRPr lang="en-ZW"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ZW" sz="2000" dirty="0"/>
          </a:p>
          <a:p>
            <a:endParaRPr lang="en-ZW" dirty="0"/>
          </a:p>
          <a:p>
            <a:endParaRPr lang="en-ZW" dirty="0"/>
          </a:p>
          <a:p>
            <a:endParaRPr lang="en-ZW" dirty="0"/>
          </a:p>
        </p:txBody>
      </p:sp>
    </p:spTree>
    <p:extLst>
      <p:ext uri="{BB962C8B-B14F-4D97-AF65-F5344CB8AC3E}">
        <p14:creationId xmlns:p14="http://schemas.microsoft.com/office/powerpoint/2010/main" val="651795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B2B43-D674-F605-9354-66724CBBCE2C}"/>
              </a:ext>
            </a:extLst>
          </p:cNvPr>
          <p:cNvSpPr>
            <a:spLocks noGrp="1"/>
          </p:cNvSpPr>
          <p:nvPr>
            <p:ph type="title"/>
          </p:nvPr>
        </p:nvSpPr>
        <p:spPr>
          <a:xfrm>
            <a:off x="913776" y="618517"/>
            <a:ext cx="6750746" cy="1596177"/>
          </a:xfrm>
        </p:spPr>
        <p:txBody>
          <a:bodyPr/>
          <a:lstStyle/>
          <a:p>
            <a:r>
              <a:rPr lang="en-GB" dirty="0"/>
              <a:t>                      </a:t>
            </a:r>
            <a:r>
              <a:rPr lang="en-GB" sz="4000" b="1" dirty="0">
                <a:latin typeface="+mn-lt"/>
              </a:rPr>
              <a:t>Referencing </a:t>
            </a:r>
            <a:endParaRPr lang="en-ZW" sz="4000" b="1" dirty="0">
              <a:latin typeface="+mn-lt"/>
            </a:endParaRPr>
          </a:p>
        </p:txBody>
      </p:sp>
      <p:sp>
        <p:nvSpPr>
          <p:cNvPr id="3" name="Content Placeholder 2">
            <a:extLst>
              <a:ext uri="{FF2B5EF4-FFF2-40B4-BE49-F238E27FC236}">
                <a16:creationId xmlns:a16="http://schemas.microsoft.com/office/drawing/2014/main" id="{7490BD69-3ABF-4BC9-D01A-08E9D1CD6E60}"/>
              </a:ext>
            </a:extLst>
          </p:cNvPr>
          <p:cNvSpPr>
            <a:spLocks noGrp="1"/>
          </p:cNvSpPr>
          <p:nvPr>
            <p:ph idx="1"/>
          </p:nvPr>
        </p:nvSpPr>
        <p:spPr>
          <a:xfrm>
            <a:off x="441789" y="1825625"/>
            <a:ext cx="11373491" cy="4351338"/>
          </a:xfrm>
        </p:spPr>
        <p:txBody>
          <a:bodyPr>
            <a:normAutofit/>
          </a:bodyPr>
          <a:lstStyle/>
          <a:p>
            <a:r>
              <a:rPr lang="en-ZW" sz="1800" dirty="0">
                <a:effectLst/>
                <a:latin typeface="Arial" panose="020B0604020202020204" pitchFamily="34" charset="0"/>
                <a:ea typeface="Calibri" panose="020F0502020204030204" pitchFamily="34" charset="0"/>
                <a:cs typeface="Times New Roman" panose="02020603050405020304" pitchFamily="18" charset="0"/>
              </a:rPr>
              <a:t>Price, A., Sherriff, G., and Lomas, M. (2022). </a:t>
            </a:r>
            <a:r>
              <a:rPr lang="en-ZW" sz="1800" i="1" dirty="0">
                <a:effectLst/>
                <a:latin typeface="Arial" panose="020B0604020202020204" pitchFamily="34" charset="0"/>
                <a:ea typeface="Calibri" panose="020F0502020204030204" pitchFamily="34" charset="0"/>
                <a:cs typeface="Times New Roman" panose="02020603050405020304" pitchFamily="18" charset="0"/>
              </a:rPr>
              <a:t>Switched On : a qualitative review of energy advice for young people</a:t>
            </a:r>
            <a:r>
              <a:rPr lang="en-ZW"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ZW"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https://usir.salford.ac.uk/id/eprint/63356/1/Price%20et%20al%202022%20Switched%20On.pdf</a:t>
            </a:r>
            <a:r>
              <a:rPr lang="en-ZW" sz="1800" dirty="0">
                <a:effectLst/>
                <a:latin typeface="Arial" panose="020B0604020202020204" pitchFamily="34" charset="0"/>
                <a:ea typeface="Calibri" panose="020F0502020204030204" pitchFamily="34" charset="0"/>
                <a:cs typeface="Times New Roman" panose="02020603050405020304" pitchFamily="18" charset="0"/>
              </a:rPr>
              <a:t> (Accessed: 1 December 2022). </a:t>
            </a:r>
            <a:endParaRPr lang="en-GB" sz="1800" dirty="0">
              <a:effectLst/>
            </a:endParaRPr>
          </a:p>
          <a:p>
            <a:r>
              <a:rPr lang="en-GB" sz="1800" dirty="0" err="1">
                <a:effectLst/>
              </a:rPr>
              <a:t>Wearmouth</a:t>
            </a:r>
            <a:r>
              <a:rPr lang="en-GB" sz="1800" dirty="0">
                <a:effectLst/>
              </a:rPr>
              <a:t>, R. (2022, November 28). </a:t>
            </a:r>
            <a:r>
              <a:rPr lang="en-GB" sz="1800" i="1" dirty="0">
                <a:effectLst/>
              </a:rPr>
              <a:t>What does the NHS winter crisis mean for patients?</a:t>
            </a:r>
            <a:r>
              <a:rPr lang="en-GB" sz="1800" dirty="0">
                <a:effectLst/>
              </a:rPr>
              <a:t> New Statesman. Retrieved December 7, 2022, from </a:t>
            </a:r>
            <a:r>
              <a:rPr lang="en-ZW" sz="1800" dirty="0">
                <a:hlinkClick r:id="rId3"/>
              </a:rPr>
              <a:t>https://www.newstatesman.com/politics/uk-politics/2022/11/what-does-the-nhs-winter-crisis-mean-for-patients</a:t>
            </a:r>
            <a:endParaRPr lang="en-ZW" sz="1800" dirty="0"/>
          </a:p>
          <a:p>
            <a:pPr marL="0" indent="0">
              <a:buNone/>
            </a:pPr>
            <a:endParaRPr lang="en-ZW" dirty="0"/>
          </a:p>
          <a:p>
            <a:endParaRPr lang="en-ZW" dirty="0"/>
          </a:p>
          <a:p>
            <a:endParaRPr lang="en-ZW" dirty="0"/>
          </a:p>
        </p:txBody>
      </p:sp>
    </p:spTree>
    <p:extLst>
      <p:ext uri="{BB962C8B-B14F-4D97-AF65-F5344CB8AC3E}">
        <p14:creationId xmlns:p14="http://schemas.microsoft.com/office/powerpoint/2010/main" val="26023998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1738</TotalTime>
  <Words>1801</Words>
  <Application>Microsoft Office PowerPoint</Application>
  <PresentationFormat>Widescreen</PresentationFormat>
  <Paragraphs>43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Tw Cen MT</vt:lpstr>
      <vt:lpstr>Droplet</vt:lpstr>
      <vt:lpstr>Housing and Health </vt:lpstr>
      <vt:lpstr>Introduction </vt:lpstr>
      <vt:lpstr>               What is Housing and Health</vt:lpstr>
      <vt:lpstr>The Rising cost of living in England during winter</vt:lpstr>
      <vt:lpstr>Impact on NHS during winter, high costs            of housing and living cost </vt:lpstr>
      <vt:lpstr>           Charities and The Government       working together </vt:lpstr>
      <vt:lpstr>                    Recommendation </vt:lpstr>
      <vt:lpstr>                                Conclusion </vt:lpstr>
      <vt:lpstr>                               Referencing </vt:lpstr>
      <vt:lpstr>                      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Housing and Health</dc:title>
  <dc:creator>Rukudzo Mupemhi</dc:creator>
  <cp:lastModifiedBy>Rukudzo Mupemhi</cp:lastModifiedBy>
  <cp:revision>2</cp:revision>
  <dcterms:created xsi:type="dcterms:W3CDTF">2022-12-06T17:22:48Z</dcterms:created>
  <dcterms:modified xsi:type="dcterms:W3CDTF">2022-12-07T22:21:01Z</dcterms:modified>
</cp:coreProperties>
</file>