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67"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8466" autoAdjust="0"/>
  </p:normalViewPr>
  <p:slideViewPr>
    <p:cSldViewPr snapToGrid="0">
      <p:cViewPr>
        <p:scale>
          <a:sx n="90" d="100"/>
          <a:sy n="90" d="100"/>
        </p:scale>
        <p:origin x="398" y="2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6DCCC46-0160-45AB-AC67-B7CDEAB2E4A9}" type="doc">
      <dgm:prSet loTypeId="urn:microsoft.com/office/officeart/2005/8/layout/venn1" loCatId="relationship" qsTypeId="urn:microsoft.com/office/officeart/2005/8/quickstyle/simple1" qsCatId="simple" csTypeId="urn:microsoft.com/office/officeart/2005/8/colors/colorful4" csCatId="colorful"/>
      <dgm:spPr/>
      <dgm:t>
        <a:bodyPr/>
        <a:lstStyle/>
        <a:p>
          <a:endParaRPr lang="en-US"/>
        </a:p>
      </dgm:t>
    </dgm:pt>
    <dgm:pt modelId="{DC856A07-0E5C-4033-B301-F3F42C71272F}">
      <dgm:prSet/>
      <dgm:spPr/>
      <dgm:t>
        <a:bodyPr/>
        <a:lstStyle/>
        <a:p>
          <a:pPr rtl="0"/>
          <a:r>
            <a:rPr lang="en-US"/>
            <a:t>The aim of the community development initiatives in the UK is improving and developing health, education, and total socialwalfare. </a:t>
          </a:r>
        </a:p>
      </dgm:t>
    </dgm:pt>
    <dgm:pt modelId="{283D7D1D-F6E1-4C61-8BBB-477AC2A01123}" type="parTrans" cxnId="{006D3D39-5B59-4A85-A03F-8F93DAF8C061}">
      <dgm:prSet/>
      <dgm:spPr/>
      <dgm:t>
        <a:bodyPr/>
        <a:lstStyle/>
        <a:p>
          <a:endParaRPr lang="en-US"/>
        </a:p>
      </dgm:t>
    </dgm:pt>
    <dgm:pt modelId="{D9AD0D21-44AE-4384-AC5B-F5F348D717DB}" type="sibTrans" cxnId="{006D3D39-5B59-4A85-A03F-8F93DAF8C061}">
      <dgm:prSet/>
      <dgm:spPr/>
      <dgm:t>
        <a:bodyPr/>
        <a:lstStyle/>
        <a:p>
          <a:endParaRPr lang="en-US"/>
        </a:p>
      </dgm:t>
    </dgm:pt>
    <dgm:pt modelId="{1F3773FE-196E-4C5A-9C45-F3C900B94C61}">
      <dgm:prSet/>
      <dgm:spPr/>
      <dgm:t>
        <a:bodyPr/>
        <a:lstStyle/>
        <a:p>
          <a:pPr rtl="0"/>
          <a:r>
            <a:rPr lang="en-US"/>
            <a:t>The innovative digital technologies helps the community to build and to become stronger, and to become sustained in the United Kingdom (Fadi Al-Turjman et al., 2023). </a:t>
          </a:r>
        </a:p>
      </dgm:t>
    </dgm:pt>
    <dgm:pt modelId="{E1695127-2F58-4A3D-BE61-8E10EE5E950B}" type="parTrans" cxnId="{43873365-16A4-45E1-837A-E3489518A9CA}">
      <dgm:prSet/>
      <dgm:spPr/>
      <dgm:t>
        <a:bodyPr/>
        <a:lstStyle/>
        <a:p>
          <a:endParaRPr lang="en-US"/>
        </a:p>
      </dgm:t>
    </dgm:pt>
    <dgm:pt modelId="{F6EB609A-3699-4552-990E-F43ADC3FCED3}" type="sibTrans" cxnId="{43873365-16A4-45E1-837A-E3489518A9CA}">
      <dgm:prSet/>
      <dgm:spPr/>
      <dgm:t>
        <a:bodyPr/>
        <a:lstStyle/>
        <a:p>
          <a:endParaRPr lang="en-US"/>
        </a:p>
      </dgm:t>
    </dgm:pt>
    <dgm:pt modelId="{FF03B715-B6F2-4858-A844-5D947241EB98}" type="pres">
      <dgm:prSet presAssocID="{B6DCCC46-0160-45AB-AC67-B7CDEAB2E4A9}" presName="compositeShape" presStyleCnt="0">
        <dgm:presLayoutVars>
          <dgm:chMax val="7"/>
          <dgm:dir/>
          <dgm:resizeHandles val="exact"/>
        </dgm:presLayoutVars>
      </dgm:prSet>
      <dgm:spPr/>
    </dgm:pt>
    <dgm:pt modelId="{5434285C-C494-4CAB-AF73-D9AC8463CD03}" type="pres">
      <dgm:prSet presAssocID="{DC856A07-0E5C-4033-B301-F3F42C71272F}" presName="circ1" presStyleLbl="vennNode1" presStyleIdx="0" presStyleCnt="2"/>
      <dgm:spPr/>
    </dgm:pt>
    <dgm:pt modelId="{3AD0BEBA-DAE7-49FC-82DA-9134E403ECCF}" type="pres">
      <dgm:prSet presAssocID="{DC856A07-0E5C-4033-B301-F3F42C71272F}" presName="circ1Tx" presStyleLbl="revTx" presStyleIdx="0" presStyleCnt="0">
        <dgm:presLayoutVars>
          <dgm:chMax val="0"/>
          <dgm:chPref val="0"/>
          <dgm:bulletEnabled val="1"/>
        </dgm:presLayoutVars>
      </dgm:prSet>
      <dgm:spPr/>
    </dgm:pt>
    <dgm:pt modelId="{948B9416-3774-4D17-BD30-B569E0390F1B}" type="pres">
      <dgm:prSet presAssocID="{1F3773FE-196E-4C5A-9C45-F3C900B94C61}" presName="circ2" presStyleLbl="vennNode1" presStyleIdx="1" presStyleCnt="2"/>
      <dgm:spPr/>
    </dgm:pt>
    <dgm:pt modelId="{A260DA68-EBA8-4E2D-ADF1-540654EFBA78}" type="pres">
      <dgm:prSet presAssocID="{1F3773FE-196E-4C5A-9C45-F3C900B94C61}" presName="circ2Tx" presStyleLbl="revTx" presStyleIdx="0" presStyleCnt="0">
        <dgm:presLayoutVars>
          <dgm:chMax val="0"/>
          <dgm:chPref val="0"/>
          <dgm:bulletEnabled val="1"/>
        </dgm:presLayoutVars>
      </dgm:prSet>
      <dgm:spPr/>
    </dgm:pt>
  </dgm:ptLst>
  <dgm:cxnLst>
    <dgm:cxn modelId="{006D3D39-5B59-4A85-A03F-8F93DAF8C061}" srcId="{B6DCCC46-0160-45AB-AC67-B7CDEAB2E4A9}" destId="{DC856A07-0E5C-4033-B301-F3F42C71272F}" srcOrd="0" destOrd="0" parTransId="{283D7D1D-F6E1-4C61-8BBB-477AC2A01123}" sibTransId="{D9AD0D21-44AE-4384-AC5B-F5F348D717DB}"/>
    <dgm:cxn modelId="{43873365-16A4-45E1-837A-E3489518A9CA}" srcId="{B6DCCC46-0160-45AB-AC67-B7CDEAB2E4A9}" destId="{1F3773FE-196E-4C5A-9C45-F3C900B94C61}" srcOrd="1" destOrd="0" parTransId="{E1695127-2F58-4A3D-BE61-8E10EE5E950B}" sibTransId="{F6EB609A-3699-4552-990E-F43ADC3FCED3}"/>
    <dgm:cxn modelId="{78C31647-C192-4E10-9972-47E7413D02E0}" type="presOf" srcId="{B6DCCC46-0160-45AB-AC67-B7CDEAB2E4A9}" destId="{FF03B715-B6F2-4858-A844-5D947241EB98}" srcOrd="0" destOrd="0" presId="urn:microsoft.com/office/officeart/2005/8/layout/venn1"/>
    <dgm:cxn modelId="{39370C6D-45B3-42A6-BE42-7E30E49309CC}" type="presOf" srcId="{DC856A07-0E5C-4033-B301-F3F42C71272F}" destId="{3AD0BEBA-DAE7-49FC-82DA-9134E403ECCF}" srcOrd="1" destOrd="0" presId="urn:microsoft.com/office/officeart/2005/8/layout/venn1"/>
    <dgm:cxn modelId="{D624CE8B-65D0-422A-A50E-1B9541560EF1}" type="presOf" srcId="{1F3773FE-196E-4C5A-9C45-F3C900B94C61}" destId="{948B9416-3774-4D17-BD30-B569E0390F1B}" srcOrd="0" destOrd="0" presId="urn:microsoft.com/office/officeart/2005/8/layout/venn1"/>
    <dgm:cxn modelId="{E3B5B0C2-81B7-4371-8AF7-35B6486386AA}" type="presOf" srcId="{DC856A07-0E5C-4033-B301-F3F42C71272F}" destId="{5434285C-C494-4CAB-AF73-D9AC8463CD03}" srcOrd="0" destOrd="0" presId="urn:microsoft.com/office/officeart/2005/8/layout/venn1"/>
    <dgm:cxn modelId="{ED11A1D0-5A5D-44A9-AA39-FDC3C72A64CF}" type="presOf" srcId="{1F3773FE-196E-4C5A-9C45-F3C900B94C61}" destId="{A260DA68-EBA8-4E2D-ADF1-540654EFBA78}" srcOrd="1" destOrd="0" presId="urn:microsoft.com/office/officeart/2005/8/layout/venn1"/>
    <dgm:cxn modelId="{CE60DD11-8E00-4787-9ABE-5C624828F66E}" type="presParOf" srcId="{FF03B715-B6F2-4858-A844-5D947241EB98}" destId="{5434285C-C494-4CAB-AF73-D9AC8463CD03}" srcOrd="0" destOrd="0" presId="urn:microsoft.com/office/officeart/2005/8/layout/venn1"/>
    <dgm:cxn modelId="{E1ECA75B-63D4-4AB0-AFE8-FA9AA5030BA1}" type="presParOf" srcId="{FF03B715-B6F2-4858-A844-5D947241EB98}" destId="{3AD0BEBA-DAE7-49FC-82DA-9134E403ECCF}" srcOrd="1" destOrd="0" presId="urn:microsoft.com/office/officeart/2005/8/layout/venn1"/>
    <dgm:cxn modelId="{294A8562-108D-4002-AFAE-8DD3DE66AC02}" type="presParOf" srcId="{FF03B715-B6F2-4858-A844-5D947241EB98}" destId="{948B9416-3774-4D17-BD30-B569E0390F1B}" srcOrd="2" destOrd="0" presId="urn:microsoft.com/office/officeart/2005/8/layout/venn1"/>
    <dgm:cxn modelId="{2E434087-339F-4838-A422-67D905B897F0}" type="presParOf" srcId="{FF03B715-B6F2-4858-A844-5D947241EB98}" destId="{A260DA68-EBA8-4E2D-ADF1-540654EFBA78}" srcOrd="3"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D293284-C1A9-4E52-A90A-80B3CC175DC6}"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US"/>
        </a:p>
      </dgm:t>
    </dgm:pt>
    <dgm:pt modelId="{90A91358-7FFF-4957-91B1-AED69966F84A}">
      <dgm:prSet/>
      <dgm:spPr/>
      <dgm:t>
        <a:bodyPr/>
        <a:lstStyle/>
        <a:p>
          <a:pPr rtl="0"/>
          <a:r>
            <a:rPr lang="en-US"/>
            <a:t>The main and key aim of the health initiatives is prevention.</a:t>
          </a:r>
        </a:p>
      </dgm:t>
    </dgm:pt>
    <dgm:pt modelId="{13947308-3789-42E0-9D89-D3A93760EE50}" type="parTrans" cxnId="{BB76E9CC-FA2D-4E31-A9ED-B1D693BCBEC2}">
      <dgm:prSet/>
      <dgm:spPr/>
      <dgm:t>
        <a:bodyPr/>
        <a:lstStyle/>
        <a:p>
          <a:endParaRPr lang="en-US"/>
        </a:p>
      </dgm:t>
    </dgm:pt>
    <dgm:pt modelId="{548E5390-5AD2-4FCA-863A-3968DD3B5FD0}" type="sibTrans" cxnId="{BB76E9CC-FA2D-4E31-A9ED-B1D693BCBEC2}">
      <dgm:prSet/>
      <dgm:spPr/>
      <dgm:t>
        <a:bodyPr/>
        <a:lstStyle/>
        <a:p>
          <a:endParaRPr lang="en-US"/>
        </a:p>
      </dgm:t>
    </dgm:pt>
    <dgm:pt modelId="{42A2FCFD-C0CE-48BC-9B42-4B162860E294}">
      <dgm:prSet/>
      <dgm:spPr/>
      <dgm:t>
        <a:bodyPr/>
        <a:lstStyle/>
        <a:p>
          <a:pPr rtl="0"/>
          <a:r>
            <a:rPr lang="en-US"/>
            <a:t>There are some events that help to provide free health service.</a:t>
          </a:r>
        </a:p>
      </dgm:t>
    </dgm:pt>
    <dgm:pt modelId="{D0A2EBF9-CC1F-4770-A68D-74C766A52544}" type="parTrans" cxnId="{9DC40A4F-10A2-4292-AEBA-A7CE828D40CA}">
      <dgm:prSet/>
      <dgm:spPr/>
      <dgm:t>
        <a:bodyPr/>
        <a:lstStyle/>
        <a:p>
          <a:endParaRPr lang="en-US"/>
        </a:p>
      </dgm:t>
    </dgm:pt>
    <dgm:pt modelId="{95322173-C438-46D1-95DE-AAC61E663CD3}" type="sibTrans" cxnId="{9DC40A4F-10A2-4292-AEBA-A7CE828D40CA}">
      <dgm:prSet/>
      <dgm:spPr/>
      <dgm:t>
        <a:bodyPr/>
        <a:lstStyle/>
        <a:p>
          <a:endParaRPr lang="en-US"/>
        </a:p>
      </dgm:t>
    </dgm:pt>
    <dgm:pt modelId="{766EB972-CFB3-44DE-B304-1D52AF719A07}">
      <dgm:prSet/>
      <dgm:spPr/>
      <dgm:t>
        <a:bodyPr/>
        <a:lstStyle/>
        <a:p>
          <a:pPr rtl="0"/>
          <a:r>
            <a:rPr lang="en-US"/>
            <a:t>The free health evaluation can be implemented for aged 35 – 75. </a:t>
          </a:r>
        </a:p>
      </dgm:t>
    </dgm:pt>
    <dgm:pt modelId="{51F0F1E9-4005-402C-B0B9-D0B87399E153}" type="parTrans" cxnId="{55A73D2E-FC90-4C8E-BC37-B8E73FC82247}">
      <dgm:prSet/>
      <dgm:spPr/>
      <dgm:t>
        <a:bodyPr/>
        <a:lstStyle/>
        <a:p>
          <a:endParaRPr lang="en-US"/>
        </a:p>
      </dgm:t>
    </dgm:pt>
    <dgm:pt modelId="{D00AD323-DA29-436E-9CC1-8D6E2D674717}" type="sibTrans" cxnId="{55A73D2E-FC90-4C8E-BC37-B8E73FC82247}">
      <dgm:prSet/>
      <dgm:spPr/>
      <dgm:t>
        <a:bodyPr/>
        <a:lstStyle/>
        <a:p>
          <a:endParaRPr lang="en-US"/>
        </a:p>
      </dgm:t>
    </dgm:pt>
    <dgm:pt modelId="{7BE35420-0E88-441A-9FC6-F838EA496918}">
      <dgm:prSet/>
      <dgm:spPr/>
      <dgm:t>
        <a:bodyPr/>
        <a:lstStyle/>
        <a:p>
          <a:pPr rtl="0"/>
          <a:r>
            <a:rPr lang="en-US"/>
            <a:t>Besides various advantages of the health initiatives, there are some challenges can be occurred, for instance accessibility related challenges, sustainability related issues, etc. (Courtney, Kuo and Shabestari, 2015).</a:t>
          </a:r>
        </a:p>
      </dgm:t>
    </dgm:pt>
    <dgm:pt modelId="{13546EE4-085C-4F87-82B8-11487843BB48}" type="parTrans" cxnId="{77FEF2DC-0E81-4B3E-84A4-CE543574488C}">
      <dgm:prSet/>
      <dgm:spPr/>
      <dgm:t>
        <a:bodyPr/>
        <a:lstStyle/>
        <a:p>
          <a:endParaRPr lang="en-US"/>
        </a:p>
      </dgm:t>
    </dgm:pt>
    <dgm:pt modelId="{D2E58BD9-5A12-4F15-BBC1-A639DE3CC4D7}" type="sibTrans" cxnId="{77FEF2DC-0E81-4B3E-84A4-CE543574488C}">
      <dgm:prSet/>
      <dgm:spPr/>
      <dgm:t>
        <a:bodyPr/>
        <a:lstStyle/>
        <a:p>
          <a:endParaRPr lang="en-US"/>
        </a:p>
      </dgm:t>
    </dgm:pt>
    <dgm:pt modelId="{DC7873CB-8DB3-47D3-AB93-784D8D63D870}" type="pres">
      <dgm:prSet presAssocID="{3D293284-C1A9-4E52-A90A-80B3CC175DC6}" presName="linear" presStyleCnt="0">
        <dgm:presLayoutVars>
          <dgm:animLvl val="lvl"/>
          <dgm:resizeHandles val="exact"/>
        </dgm:presLayoutVars>
      </dgm:prSet>
      <dgm:spPr/>
    </dgm:pt>
    <dgm:pt modelId="{721E8A95-78A4-4067-A727-44053C58EE6A}" type="pres">
      <dgm:prSet presAssocID="{90A91358-7FFF-4957-91B1-AED69966F84A}" presName="parentText" presStyleLbl="node1" presStyleIdx="0" presStyleCnt="4">
        <dgm:presLayoutVars>
          <dgm:chMax val="0"/>
          <dgm:bulletEnabled val="1"/>
        </dgm:presLayoutVars>
      </dgm:prSet>
      <dgm:spPr/>
    </dgm:pt>
    <dgm:pt modelId="{FFA5CA62-DE34-476F-9F29-FBEF98E8F4BB}" type="pres">
      <dgm:prSet presAssocID="{548E5390-5AD2-4FCA-863A-3968DD3B5FD0}" presName="spacer" presStyleCnt="0"/>
      <dgm:spPr/>
    </dgm:pt>
    <dgm:pt modelId="{3E924247-223F-4206-801E-3A8B12EB6839}" type="pres">
      <dgm:prSet presAssocID="{42A2FCFD-C0CE-48BC-9B42-4B162860E294}" presName="parentText" presStyleLbl="node1" presStyleIdx="1" presStyleCnt="4">
        <dgm:presLayoutVars>
          <dgm:chMax val="0"/>
          <dgm:bulletEnabled val="1"/>
        </dgm:presLayoutVars>
      </dgm:prSet>
      <dgm:spPr/>
    </dgm:pt>
    <dgm:pt modelId="{FE69BA61-618E-4A54-A890-53759536E843}" type="pres">
      <dgm:prSet presAssocID="{95322173-C438-46D1-95DE-AAC61E663CD3}" presName="spacer" presStyleCnt="0"/>
      <dgm:spPr/>
    </dgm:pt>
    <dgm:pt modelId="{C04FDA36-6072-48CB-B7C1-2E38EA20FBCF}" type="pres">
      <dgm:prSet presAssocID="{766EB972-CFB3-44DE-B304-1D52AF719A07}" presName="parentText" presStyleLbl="node1" presStyleIdx="2" presStyleCnt="4">
        <dgm:presLayoutVars>
          <dgm:chMax val="0"/>
          <dgm:bulletEnabled val="1"/>
        </dgm:presLayoutVars>
      </dgm:prSet>
      <dgm:spPr/>
    </dgm:pt>
    <dgm:pt modelId="{7E1540DA-B325-4A48-A25E-BE22A698B967}" type="pres">
      <dgm:prSet presAssocID="{D00AD323-DA29-436E-9CC1-8D6E2D674717}" presName="spacer" presStyleCnt="0"/>
      <dgm:spPr/>
    </dgm:pt>
    <dgm:pt modelId="{DB245E07-E9F2-4800-BD3A-9E868E47A513}" type="pres">
      <dgm:prSet presAssocID="{7BE35420-0E88-441A-9FC6-F838EA496918}" presName="parentText" presStyleLbl="node1" presStyleIdx="3" presStyleCnt="4">
        <dgm:presLayoutVars>
          <dgm:chMax val="0"/>
          <dgm:bulletEnabled val="1"/>
        </dgm:presLayoutVars>
      </dgm:prSet>
      <dgm:spPr/>
    </dgm:pt>
  </dgm:ptLst>
  <dgm:cxnLst>
    <dgm:cxn modelId="{55A73D2E-FC90-4C8E-BC37-B8E73FC82247}" srcId="{3D293284-C1A9-4E52-A90A-80B3CC175DC6}" destId="{766EB972-CFB3-44DE-B304-1D52AF719A07}" srcOrd="2" destOrd="0" parTransId="{51F0F1E9-4005-402C-B0B9-D0B87399E153}" sibTransId="{D00AD323-DA29-436E-9CC1-8D6E2D674717}"/>
    <dgm:cxn modelId="{9DC40A4F-10A2-4292-AEBA-A7CE828D40CA}" srcId="{3D293284-C1A9-4E52-A90A-80B3CC175DC6}" destId="{42A2FCFD-C0CE-48BC-9B42-4B162860E294}" srcOrd="1" destOrd="0" parTransId="{D0A2EBF9-CC1F-4770-A68D-74C766A52544}" sibTransId="{95322173-C438-46D1-95DE-AAC61E663CD3}"/>
    <dgm:cxn modelId="{5D180190-4E27-4291-B834-ADD3871DEB33}" type="presOf" srcId="{90A91358-7FFF-4957-91B1-AED69966F84A}" destId="{721E8A95-78A4-4067-A727-44053C58EE6A}" srcOrd="0" destOrd="0" presId="urn:microsoft.com/office/officeart/2005/8/layout/vList2"/>
    <dgm:cxn modelId="{638ABE9E-041F-4F56-A7AF-79CFAB58AC2E}" type="presOf" srcId="{3D293284-C1A9-4E52-A90A-80B3CC175DC6}" destId="{DC7873CB-8DB3-47D3-AB93-784D8D63D870}" srcOrd="0" destOrd="0" presId="urn:microsoft.com/office/officeart/2005/8/layout/vList2"/>
    <dgm:cxn modelId="{E6C4B4C7-A8A4-42FB-8588-F3027BCC2358}" type="presOf" srcId="{42A2FCFD-C0CE-48BC-9B42-4B162860E294}" destId="{3E924247-223F-4206-801E-3A8B12EB6839}" srcOrd="0" destOrd="0" presId="urn:microsoft.com/office/officeart/2005/8/layout/vList2"/>
    <dgm:cxn modelId="{BB76E9CC-FA2D-4E31-A9ED-B1D693BCBEC2}" srcId="{3D293284-C1A9-4E52-A90A-80B3CC175DC6}" destId="{90A91358-7FFF-4957-91B1-AED69966F84A}" srcOrd="0" destOrd="0" parTransId="{13947308-3789-42E0-9D89-D3A93760EE50}" sibTransId="{548E5390-5AD2-4FCA-863A-3968DD3B5FD0}"/>
    <dgm:cxn modelId="{77FEF2DC-0E81-4B3E-84A4-CE543574488C}" srcId="{3D293284-C1A9-4E52-A90A-80B3CC175DC6}" destId="{7BE35420-0E88-441A-9FC6-F838EA496918}" srcOrd="3" destOrd="0" parTransId="{13546EE4-085C-4F87-82B8-11487843BB48}" sibTransId="{D2E58BD9-5A12-4F15-BBC1-A639DE3CC4D7}"/>
    <dgm:cxn modelId="{5D4A57EB-4D04-4219-B917-F26347401617}" type="presOf" srcId="{766EB972-CFB3-44DE-B304-1D52AF719A07}" destId="{C04FDA36-6072-48CB-B7C1-2E38EA20FBCF}" srcOrd="0" destOrd="0" presId="urn:microsoft.com/office/officeart/2005/8/layout/vList2"/>
    <dgm:cxn modelId="{63C8C9FB-7C20-47D7-8863-3B062A33A028}" type="presOf" srcId="{7BE35420-0E88-441A-9FC6-F838EA496918}" destId="{DB245E07-E9F2-4800-BD3A-9E868E47A513}" srcOrd="0" destOrd="0" presId="urn:microsoft.com/office/officeart/2005/8/layout/vList2"/>
    <dgm:cxn modelId="{13740058-CF11-45B3-9A8F-163335F0A612}" type="presParOf" srcId="{DC7873CB-8DB3-47D3-AB93-784D8D63D870}" destId="{721E8A95-78A4-4067-A727-44053C58EE6A}" srcOrd="0" destOrd="0" presId="urn:microsoft.com/office/officeart/2005/8/layout/vList2"/>
    <dgm:cxn modelId="{423D28CC-E030-47F4-9AF1-92DFFF91102F}" type="presParOf" srcId="{DC7873CB-8DB3-47D3-AB93-784D8D63D870}" destId="{FFA5CA62-DE34-476F-9F29-FBEF98E8F4BB}" srcOrd="1" destOrd="0" presId="urn:microsoft.com/office/officeart/2005/8/layout/vList2"/>
    <dgm:cxn modelId="{1D01403E-0D1A-4D93-BA93-3E1B3F831580}" type="presParOf" srcId="{DC7873CB-8DB3-47D3-AB93-784D8D63D870}" destId="{3E924247-223F-4206-801E-3A8B12EB6839}" srcOrd="2" destOrd="0" presId="urn:microsoft.com/office/officeart/2005/8/layout/vList2"/>
    <dgm:cxn modelId="{8003351F-5EFF-4821-95D6-44218FBC9CDA}" type="presParOf" srcId="{DC7873CB-8DB3-47D3-AB93-784D8D63D870}" destId="{FE69BA61-618E-4A54-A890-53759536E843}" srcOrd="3" destOrd="0" presId="urn:microsoft.com/office/officeart/2005/8/layout/vList2"/>
    <dgm:cxn modelId="{092F9C13-0452-4F61-A590-BBE4353AADD3}" type="presParOf" srcId="{DC7873CB-8DB3-47D3-AB93-784D8D63D870}" destId="{C04FDA36-6072-48CB-B7C1-2E38EA20FBCF}" srcOrd="4" destOrd="0" presId="urn:microsoft.com/office/officeart/2005/8/layout/vList2"/>
    <dgm:cxn modelId="{37C73589-11BF-471D-AB78-90EC1A7973D1}" type="presParOf" srcId="{DC7873CB-8DB3-47D3-AB93-784D8D63D870}" destId="{7E1540DA-B325-4A48-A25E-BE22A698B967}" srcOrd="5" destOrd="0" presId="urn:microsoft.com/office/officeart/2005/8/layout/vList2"/>
    <dgm:cxn modelId="{A28DC2F3-3EE5-4B88-BB60-9708D9182C7A}" type="presParOf" srcId="{DC7873CB-8DB3-47D3-AB93-784D8D63D870}" destId="{DB245E07-E9F2-4800-BD3A-9E868E47A513}"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F39807D-8F65-42F7-A021-BBA6A18E5F12}" type="doc">
      <dgm:prSet loTypeId="urn:microsoft.com/office/officeart/2005/8/layout/hProcess11" loCatId="process" qsTypeId="urn:microsoft.com/office/officeart/2005/8/quickstyle/simple1" qsCatId="simple" csTypeId="urn:microsoft.com/office/officeart/2005/8/colors/colorful4" csCatId="colorful"/>
      <dgm:spPr/>
      <dgm:t>
        <a:bodyPr/>
        <a:lstStyle/>
        <a:p>
          <a:endParaRPr lang="en-US"/>
        </a:p>
      </dgm:t>
    </dgm:pt>
    <dgm:pt modelId="{489DD6DE-25CB-4238-8105-D95F28E1297D}">
      <dgm:prSet/>
      <dgm:spPr/>
      <dgm:t>
        <a:bodyPr/>
        <a:lstStyle/>
        <a:p>
          <a:pPr rtl="0"/>
          <a:r>
            <a:rPr lang="en-US"/>
            <a:t>Education initiatives help the community to bridge the gap in community.</a:t>
          </a:r>
        </a:p>
      </dgm:t>
    </dgm:pt>
    <dgm:pt modelId="{3B405423-50D9-465D-BB03-7F89A723CD56}" type="parTrans" cxnId="{3B6FC395-8017-42FB-A9A5-9FD5AB0BC87F}">
      <dgm:prSet/>
      <dgm:spPr/>
      <dgm:t>
        <a:bodyPr/>
        <a:lstStyle/>
        <a:p>
          <a:endParaRPr lang="en-US"/>
        </a:p>
      </dgm:t>
    </dgm:pt>
    <dgm:pt modelId="{56009EAE-BC65-4BF8-8157-B4D9EFE70365}" type="sibTrans" cxnId="{3B6FC395-8017-42FB-A9A5-9FD5AB0BC87F}">
      <dgm:prSet/>
      <dgm:spPr/>
      <dgm:t>
        <a:bodyPr/>
        <a:lstStyle/>
        <a:p>
          <a:endParaRPr lang="en-US"/>
        </a:p>
      </dgm:t>
    </dgm:pt>
    <dgm:pt modelId="{B2E0C2E7-193E-4E74-BAB0-4A358B92C8F7}">
      <dgm:prSet/>
      <dgm:spPr/>
      <dgm:t>
        <a:bodyPr/>
        <a:lstStyle/>
        <a:p>
          <a:pPr rtl="0"/>
          <a:r>
            <a:rPr lang="en-US"/>
            <a:t>It increase the child education in the community.</a:t>
          </a:r>
        </a:p>
      </dgm:t>
    </dgm:pt>
    <dgm:pt modelId="{759C12E8-DA2F-4000-BE69-0DFBCC456E9F}" type="parTrans" cxnId="{15EFBA86-78F0-4657-A93B-BD4597B14220}">
      <dgm:prSet/>
      <dgm:spPr/>
      <dgm:t>
        <a:bodyPr/>
        <a:lstStyle/>
        <a:p>
          <a:endParaRPr lang="en-US"/>
        </a:p>
      </dgm:t>
    </dgm:pt>
    <dgm:pt modelId="{70606269-69D4-438D-B63C-C91AB2EE1295}" type="sibTrans" cxnId="{15EFBA86-78F0-4657-A93B-BD4597B14220}">
      <dgm:prSet/>
      <dgm:spPr/>
      <dgm:t>
        <a:bodyPr/>
        <a:lstStyle/>
        <a:p>
          <a:endParaRPr lang="en-US"/>
        </a:p>
      </dgm:t>
    </dgm:pt>
    <dgm:pt modelId="{582FE4E6-B939-4059-84D7-8499BBE6F7B1}">
      <dgm:prSet/>
      <dgm:spPr/>
      <dgm:t>
        <a:bodyPr/>
        <a:lstStyle/>
        <a:p>
          <a:pPr rtl="0"/>
          <a:r>
            <a:rPr lang="en-US"/>
            <a:t>Sure Start is the potential initiatives based on the education initiatives (Gehring, Debry and Smith, 2016). </a:t>
          </a:r>
        </a:p>
      </dgm:t>
    </dgm:pt>
    <dgm:pt modelId="{9117E793-C5A6-469F-89D3-1A5F6E8ADCFE}" type="parTrans" cxnId="{5F435B23-8707-49C1-936D-0BE4DC1779C3}">
      <dgm:prSet/>
      <dgm:spPr/>
      <dgm:t>
        <a:bodyPr/>
        <a:lstStyle/>
        <a:p>
          <a:endParaRPr lang="en-US"/>
        </a:p>
      </dgm:t>
    </dgm:pt>
    <dgm:pt modelId="{6FF08BFB-FDFF-423C-8EA7-287249D5CB99}" type="sibTrans" cxnId="{5F435B23-8707-49C1-936D-0BE4DC1779C3}">
      <dgm:prSet/>
      <dgm:spPr/>
      <dgm:t>
        <a:bodyPr/>
        <a:lstStyle/>
        <a:p>
          <a:endParaRPr lang="en-US"/>
        </a:p>
      </dgm:t>
    </dgm:pt>
    <dgm:pt modelId="{2E4A7752-28B5-4282-83DD-18DD1D329FD4}" type="pres">
      <dgm:prSet presAssocID="{FF39807D-8F65-42F7-A021-BBA6A18E5F12}" presName="Name0" presStyleCnt="0">
        <dgm:presLayoutVars>
          <dgm:dir/>
          <dgm:resizeHandles val="exact"/>
        </dgm:presLayoutVars>
      </dgm:prSet>
      <dgm:spPr/>
    </dgm:pt>
    <dgm:pt modelId="{BC6659F8-32A9-4AEC-BA4D-EB140C0BDE89}" type="pres">
      <dgm:prSet presAssocID="{FF39807D-8F65-42F7-A021-BBA6A18E5F12}" presName="arrow" presStyleLbl="bgShp" presStyleIdx="0" presStyleCnt="1"/>
      <dgm:spPr/>
    </dgm:pt>
    <dgm:pt modelId="{70CA8D60-2A87-4AC2-AEA6-32F5AAF15ED1}" type="pres">
      <dgm:prSet presAssocID="{FF39807D-8F65-42F7-A021-BBA6A18E5F12}" presName="points" presStyleCnt="0"/>
      <dgm:spPr/>
    </dgm:pt>
    <dgm:pt modelId="{AE5AB6AC-96E5-48F0-B7F5-248DEE7063EB}" type="pres">
      <dgm:prSet presAssocID="{489DD6DE-25CB-4238-8105-D95F28E1297D}" presName="compositeA" presStyleCnt="0"/>
      <dgm:spPr/>
    </dgm:pt>
    <dgm:pt modelId="{BFFED062-91F5-45F1-BFD9-4098A00F4C34}" type="pres">
      <dgm:prSet presAssocID="{489DD6DE-25CB-4238-8105-D95F28E1297D}" presName="textA" presStyleLbl="revTx" presStyleIdx="0" presStyleCnt="3">
        <dgm:presLayoutVars>
          <dgm:bulletEnabled val="1"/>
        </dgm:presLayoutVars>
      </dgm:prSet>
      <dgm:spPr/>
    </dgm:pt>
    <dgm:pt modelId="{821EE8AD-875A-4914-9409-FD1699A48B4E}" type="pres">
      <dgm:prSet presAssocID="{489DD6DE-25CB-4238-8105-D95F28E1297D}" presName="circleA" presStyleLbl="node1" presStyleIdx="0" presStyleCnt="3"/>
      <dgm:spPr/>
    </dgm:pt>
    <dgm:pt modelId="{A726A3B9-0E83-49AB-ACB3-9BE29E3FC68E}" type="pres">
      <dgm:prSet presAssocID="{489DD6DE-25CB-4238-8105-D95F28E1297D}" presName="spaceA" presStyleCnt="0"/>
      <dgm:spPr/>
    </dgm:pt>
    <dgm:pt modelId="{4B9C34AA-ED43-4FB3-B853-97B5DD7F05FC}" type="pres">
      <dgm:prSet presAssocID="{56009EAE-BC65-4BF8-8157-B4D9EFE70365}" presName="space" presStyleCnt="0"/>
      <dgm:spPr/>
    </dgm:pt>
    <dgm:pt modelId="{AF514BBD-4FD6-46B7-956D-9B13FE18EC50}" type="pres">
      <dgm:prSet presAssocID="{B2E0C2E7-193E-4E74-BAB0-4A358B92C8F7}" presName="compositeB" presStyleCnt="0"/>
      <dgm:spPr/>
    </dgm:pt>
    <dgm:pt modelId="{58805041-9A1C-4479-9178-2CB8220F6AC6}" type="pres">
      <dgm:prSet presAssocID="{B2E0C2E7-193E-4E74-BAB0-4A358B92C8F7}" presName="textB" presStyleLbl="revTx" presStyleIdx="1" presStyleCnt="3">
        <dgm:presLayoutVars>
          <dgm:bulletEnabled val="1"/>
        </dgm:presLayoutVars>
      </dgm:prSet>
      <dgm:spPr/>
    </dgm:pt>
    <dgm:pt modelId="{183C376B-444B-4A29-BCA4-BFDBEC1A3863}" type="pres">
      <dgm:prSet presAssocID="{B2E0C2E7-193E-4E74-BAB0-4A358B92C8F7}" presName="circleB" presStyleLbl="node1" presStyleIdx="1" presStyleCnt="3"/>
      <dgm:spPr/>
    </dgm:pt>
    <dgm:pt modelId="{40320399-A1BE-4E1D-B9E9-EFB20C39BCE4}" type="pres">
      <dgm:prSet presAssocID="{B2E0C2E7-193E-4E74-BAB0-4A358B92C8F7}" presName="spaceB" presStyleCnt="0"/>
      <dgm:spPr/>
    </dgm:pt>
    <dgm:pt modelId="{46C729C8-052A-4952-8305-87FD2D86FFBE}" type="pres">
      <dgm:prSet presAssocID="{70606269-69D4-438D-B63C-C91AB2EE1295}" presName="space" presStyleCnt="0"/>
      <dgm:spPr/>
    </dgm:pt>
    <dgm:pt modelId="{95F1AA52-3B95-4A4A-AE9D-846B3F3EB236}" type="pres">
      <dgm:prSet presAssocID="{582FE4E6-B939-4059-84D7-8499BBE6F7B1}" presName="compositeA" presStyleCnt="0"/>
      <dgm:spPr/>
    </dgm:pt>
    <dgm:pt modelId="{993B0E03-EED7-4641-BD3D-3C23742E8407}" type="pres">
      <dgm:prSet presAssocID="{582FE4E6-B939-4059-84D7-8499BBE6F7B1}" presName="textA" presStyleLbl="revTx" presStyleIdx="2" presStyleCnt="3">
        <dgm:presLayoutVars>
          <dgm:bulletEnabled val="1"/>
        </dgm:presLayoutVars>
      </dgm:prSet>
      <dgm:spPr/>
    </dgm:pt>
    <dgm:pt modelId="{EDD88382-E0E6-41B1-BD50-D7E25540D9BF}" type="pres">
      <dgm:prSet presAssocID="{582FE4E6-B939-4059-84D7-8499BBE6F7B1}" presName="circleA" presStyleLbl="node1" presStyleIdx="2" presStyleCnt="3"/>
      <dgm:spPr/>
    </dgm:pt>
    <dgm:pt modelId="{6AE98A89-BF27-40C4-B600-1024D6D48F0F}" type="pres">
      <dgm:prSet presAssocID="{582FE4E6-B939-4059-84D7-8499BBE6F7B1}" presName="spaceA" presStyleCnt="0"/>
      <dgm:spPr/>
    </dgm:pt>
  </dgm:ptLst>
  <dgm:cxnLst>
    <dgm:cxn modelId="{F7386008-43E0-4A04-995F-67EA0732DFF8}" type="presOf" srcId="{FF39807D-8F65-42F7-A021-BBA6A18E5F12}" destId="{2E4A7752-28B5-4282-83DD-18DD1D329FD4}" srcOrd="0" destOrd="0" presId="urn:microsoft.com/office/officeart/2005/8/layout/hProcess11"/>
    <dgm:cxn modelId="{5F435B23-8707-49C1-936D-0BE4DC1779C3}" srcId="{FF39807D-8F65-42F7-A021-BBA6A18E5F12}" destId="{582FE4E6-B939-4059-84D7-8499BBE6F7B1}" srcOrd="2" destOrd="0" parTransId="{9117E793-C5A6-469F-89D3-1A5F6E8ADCFE}" sibTransId="{6FF08BFB-FDFF-423C-8EA7-287249D5CB99}"/>
    <dgm:cxn modelId="{37811576-8B6D-4D5E-AB58-388CB8DF3960}" type="presOf" srcId="{582FE4E6-B939-4059-84D7-8499BBE6F7B1}" destId="{993B0E03-EED7-4641-BD3D-3C23742E8407}" srcOrd="0" destOrd="0" presId="urn:microsoft.com/office/officeart/2005/8/layout/hProcess11"/>
    <dgm:cxn modelId="{15EFBA86-78F0-4657-A93B-BD4597B14220}" srcId="{FF39807D-8F65-42F7-A021-BBA6A18E5F12}" destId="{B2E0C2E7-193E-4E74-BAB0-4A358B92C8F7}" srcOrd="1" destOrd="0" parTransId="{759C12E8-DA2F-4000-BE69-0DFBCC456E9F}" sibTransId="{70606269-69D4-438D-B63C-C91AB2EE1295}"/>
    <dgm:cxn modelId="{3B6FC395-8017-42FB-A9A5-9FD5AB0BC87F}" srcId="{FF39807D-8F65-42F7-A021-BBA6A18E5F12}" destId="{489DD6DE-25CB-4238-8105-D95F28E1297D}" srcOrd="0" destOrd="0" parTransId="{3B405423-50D9-465D-BB03-7F89A723CD56}" sibTransId="{56009EAE-BC65-4BF8-8157-B4D9EFE70365}"/>
    <dgm:cxn modelId="{68CE3C98-EC13-441A-90EE-87043DB58012}" type="presOf" srcId="{489DD6DE-25CB-4238-8105-D95F28E1297D}" destId="{BFFED062-91F5-45F1-BFD9-4098A00F4C34}" srcOrd="0" destOrd="0" presId="urn:microsoft.com/office/officeart/2005/8/layout/hProcess11"/>
    <dgm:cxn modelId="{A378C0D4-C609-4BFE-A383-8DFF8D6FF8EC}" type="presOf" srcId="{B2E0C2E7-193E-4E74-BAB0-4A358B92C8F7}" destId="{58805041-9A1C-4479-9178-2CB8220F6AC6}" srcOrd="0" destOrd="0" presId="urn:microsoft.com/office/officeart/2005/8/layout/hProcess11"/>
    <dgm:cxn modelId="{E2824D3E-E0EF-465F-B0DF-05198151207E}" type="presParOf" srcId="{2E4A7752-28B5-4282-83DD-18DD1D329FD4}" destId="{BC6659F8-32A9-4AEC-BA4D-EB140C0BDE89}" srcOrd="0" destOrd="0" presId="urn:microsoft.com/office/officeart/2005/8/layout/hProcess11"/>
    <dgm:cxn modelId="{3BEEFD80-0439-43F6-BEAF-376F3EA40D8C}" type="presParOf" srcId="{2E4A7752-28B5-4282-83DD-18DD1D329FD4}" destId="{70CA8D60-2A87-4AC2-AEA6-32F5AAF15ED1}" srcOrd="1" destOrd="0" presId="urn:microsoft.com/office/officeart/2005/8/layout/hProcess11"/>
    <dgm:cxn modelId="{7C8718AB-1A02-4FB5-96B9-072F5C0776BD}" type="presParOf" srcId="{70CA8D60-2A87-4AC2-AEA6-32F5AAF15ED1}" destId="{AE5AB6AC-96E5-48F0-B7F5-248DEE7063EB}" srcOrd="0" destOrd="0" presId="urn:microsoft.com/office/officeart/2005/8/layout/hProcess11"/>
    <dgm:cxn modelId="{76ED9F23-50FC-406B-B732-C43703AF02E5}" type="presParOf" srcId="{AE5AB6AC-96E5-48F0-B7F5-248DEE7063EB}" destId="{BFFED062-91F5-45F1-BFD9-4098A00F4C34}" srcOrd="0" destOrd="0" presId="urn:microsoft.com/office/officeart/2005/8/layout/hProcess11"/>
    <dgm:cxn modelId="{91574C19-59DA-45ED-8E43-FD8F8A71CA8F}" type="presParOf" srcId="{AE5AB6AC-96E5-48F0-B7F5-248DEE7063EB}" destId="{821EE8AD-875A-4914-9409-FD1699A48B4E}" srcOrd="1" destOrd="0" presId="urn:microsoft.com/office/officeart/2005/8/layout/hProcess11"/>
    <dgm:cxn modelId="{080A5FE6-84BE-4C82-89A2-E2F1A7F537AF}" type="presParOf" srcId="{AE5AB6AC-96E5-48F0-B7F5-248DEE7063EB}" destId="{A726A3B9-0E83-49AB-ACB3-9BE29E3FC68E}" srcOrd="2" destOrd="0" presId="urn:microsoft.com/office/officeart/2005/8/layout/hProcess11"/>
    <dgm:cxn modelId="{5BC28987-8963-4D35-A465-D94ED25D33C1}" type="presParOf" srcId="{70CA8D60-2A87-4AC2-AEA6-32F5AAF15ED1}" destId="{4B9C34AA-ED43-4FB3-B853-97B5DD7F05FC}" srcOrd="1" destOrd="0" presId="urn:microsoft.com/office/officeart/2005/8/layout/hProcess11"/>
    <dgm:cxn modelId="{82BF68E6-57C0-478F-91C9-C0EC46A87C96}" type="presParOf" srcId="{70CA8D60-2A87-4AC2-AEA6-32F5AAF15ED1}" destId="{AF514BBD-4FD6-46B7-956D-9B13FE18EC50}" srcOrd="2" destOrd="0" presId="urn:microsoft.com/office/officeart/2005/8/layout/hProcess11"/>
    <dgm:cxn modelId="{5707D350-9D4F-46D5-886A-BA173E36DACE}" type="presParOf" srcId="{AF514BBD-4FD6-46B7-956D-9B13FE18EC50}" destId="{58805041-9A1C-4479-9178-2CB8220F6AC6}" srcOrd="0" destOrd="0" presId="urn:microsoft.com/office/officeart/2005/8/layout/hProcess11"/>
    <dgm:cxn modelId="{0F839BFB-E277-49C7-9F91-A937247515A2}" type="presParOf" srcId="{AF514BBD-4FD6-46B7-956D-9B13FE18EC50}" destId="{183C376B-444B-4A29-BCA4-BFDBEC1A3863}" srcOrd="1" destOrd="0" presId="urn:microsoft.com/office/officeart/2005/8/layout/hProcess11"/>
    <dgm:cxn modelId="{40567852-B7AF-444F-B942-015A8F3523A7}" type="presParOf" srcId="{AF514BBD-4FD6-46B7-956D-9B13FE18EC50}" destId="{40320399-A1BE-4E1D-B9E9-EFB20C39BCE4}" srcOrd="2" destOrd="0" presId="urn:microsoft.com/office/officeart/2005/8/layout/hProcess11"/>
    <dgm:cxn modelId="{4278947D-C610-4F3B-B848-98D1623F084A}" type="presParOf" srcId="{70CA8D60-2A87-4AC2-AEA6-32F5AAF15ED1}" destId="{46C729C8-052A-4952-8305-87FD2D86FFBE}" srcOrd="3" destOrd="0" presId="urn:microsoft.com/office/officeart/2005/8/layout/hProcess11"/>
    <dgm:cxn modelId="{E518E577-D799-4082-B708-C5E9BC61F3A6}" type="presParOf" srcId="{70CA8D60-2A87-4AC2-AEA6-32F5AAF15ED1}" destId="{95F1AA52-3B95-4A4A-AE9D-846B3F3EB236}" srcOrd="4" destOrd="0" presId="urn:microsoft.com/office/officeart/2005/8/layout/hProcess11"/>
    <dgm:cxn modelId="{B54A6E2C-F74A-46DF-9B1C-7E6147B92A4E}" type="presParOf" srcId="{95F1AA52-3B95-4A4A-AE9D-846B3F3EB236}" destId="{993B0E03-EED7-4641-BD3D-3C23742E8407}" srcOrd="0" destOrd="0" presId="urn:microsoft.com/office/officeart/2005/8/layout/hProcess11"/>
    <dgm:cxn modelId="{B868AAD2-F0E8-401D-8A33-EAB5461B550B}" type="presParOf" srcId="{95F1AA52-3B95-4A4A-AE9D-846B3F3EB236}" destId="{EDD88382-E0E6-41B1-BD50-D7E25540D9BF}" srcOrd="1" destOrd="0" presId="urn:microsoft.com/office/officeart/2005/8/layout/hProcess11"/>
    <dgm:cxn modelId="{B51C9C1C-1B59-45A6-8170-415F89CC3051}" type="presParOf" srcId="{95F1AA52-3B95-4A4A-AE9D-846B3F3EB236}" destId="{6AE98A89-BF27-40C4-B600-1024D6D48F0F}"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6489317-C5B7-4085-8213-EB913C4AD557}" type="doc">
      <dgm:prSet loTypeId="urn:microsoft.com/office/officeart/2005/8/layout/hList1" loCatId="list" qsTypeId="urn:microsoft.com/office/officeart/2005/8/quickstyle/simple1" qsCatId="simple" csTypeId="urn:microsoft.com/office/officeart/2005/8/colors/colorful4" csCatId="colorful"/>
      <dgm:spPr/>
      <dgm:t>
        <a:bodyPr/>
        <a:lstStyle/>
        <a:p>
          <a:endParaRPr lang="en-US"/>
        </a:p>
      </dgm:t>
    </dgm:pt>
    <dgm:pt modelId="{6A9A74D3-B97B-4F47-BA1B-BC88870719B1}">
      <dgm:prSet/>
      <dgm:spPr/>
      <dgm:t>
        <a:bodyPr/>
        <a:lstStyle/>
        <a:p>
          <a:pPr rtl="0"/>
          <a:r>
            <a:rPr lang="en-US"/>
            <a:t>It focus on mental health in society.</a:t>
          </a:r>
        </a:p>
      </dgm:t>
    </dgm:pt>
    <dgm:pt modelId="{89F03380-E74F-4A3D-BB41-8BF4DFC2CF5F}" type="parTrans" cxnId="{AEF1E73A-2CBF-41CB-B46D-34C48D94E50D}">
      <dgm:prSet/>
      <dgm:spPr/>
      <dgm:t>
        <a:bodyPr/>
        <a:lstStyle/>
        <a:p>
          <a:endParaRPr lang="en-US"/>
        </a:p>
      </dgm:t>
    </dgm:pt>
    <dgm:pt modelId="{BC8F496C-0E05-4820-88DD-8E76C9260580}" type="sibTrans" cxnId="{AEF1E73A-2CBF-41CB-B46D-34C48D94E50D}">
      <dgm:prSet/>
      <dgm:spPr/>
      <dgm:t>
        <a:bodyPr/>
        <a:lstStyle/>
        <a:p>
          <a:endParaRPr lang="en-US"/>
        </a:p>
      </dgm:t>
    </dgm:pt>
    <dgm:pt modelId="{801DB9D6-3BB3-4879-84AE-A0042A589278}">
      <dgm:prSet/>
      <dgm:spPr/>
      <dgm:t>
        <a:bodyPr/>
        <a:lstStyle/>
        <a:p>
          <a:pPr rtl="0"/>
          <a:r>
            <a:rPr lang="en-US"/>
            <a:t>It increases the free treatment (Macnab, Daar and Christoff Pauw, 2020).</a:t>
          </a:r>
        </a:p>
      </dgm:t>
    </dgm:pt>
    <dgm:pt modelId="{1A58DB6A-478E-4A0E-9EB4-5B95635B917B}" type="parTrans" cxnId="{C77D3330-F02D-4AF1-B9EA-5782581024B4}">
      <dgm:prSet/>
      <dgm:spPr/>
      <dgm:t>
        <a:bodyPr/>
        <a:lstStyle/>
        <a:p>
          <a:endParaRPr lang="en-US"/>
        </a:p>
      </dgm:t>
    </dgm:pt>
    <dgm:pt modelId="{EC3A6710-A2DE-493D-9B36-FF464DD5A355}" type="sibTrans" cxnId="{C77D3330-F02D-4AF1-B9EA-5782581024B4}">
      <dgm:prSet/>
      <dgm:spPr/>
      <dgm:t>
        <a:bodyPr/>
        <a:lstStyle/>
        <a:p>
          <a:endParaRPr lang="en-US"/>
        </a:p>
      </dgm:t>
    </dgm:pt>
    <dgm:pt modelId="{5C4DD0BB-8690-48AE-97F3-4B3CF62470B9}" type="pres">
      <dgm:prSet presAssocID="{06489317-C5B7-4085-8213-EB913C4AD557}" presName="Name0" presStyleCnt="0">
        <dgm:presLayoutVars>
          <dgm:dir/>
          <dgm:animLvl val="lvl"/>
          <dgm:resizeHandles val="exact"/>
        </dgm:presLayoutVars>
      </dgm:prSet>
      <dgm:spPr/>
    </dgm:pt>
    <dgm:pt modelId="{8207E8BE-0C8A-4B1A-987E-66FDD05A25DF}" type="pres">
      <dgm:prSet presAssocID="{6A9A74D3-B97B-4F47-BA1B-BC88870719B1}" presName="composite" presStyleCnt="0"/>
      <dgm:spPr/>
    </dgm:pt>
    <dgm:pt modelId="{D7EBB04D-A795-4D9D-8329-9039459A8A68}" type="pres">
      <dgm:prSet presAssocID="{6A9A74D3-B97B-4F47-BA1B-BC88870719B1}" presName="parTx" presStyleLbl="alignNode1" presStyleIdx="0" presStyleCnt="2">
        <dgm:presLayoutVars>
          <dgm:chMax val="0"/>
          <dgm:chPref val="0"/>
          <dgm:bulletEnabled val="1"/>
        </dgm:presLayoutVars>
      </dgm:prSet>
      <dgm:spPr/>
    </dgm:pt>
    <dgm:pt modelId="{C46A37F4-DD78-49B7-A61D-6B91D22C42E7}" type="pres">
      <dgm:prSet presAssocID="{6A9A74D3-B97B-4F47-BA1B-BC88870719B1}" presName="desTx" presStyleLbl="alignAccFollowNode1" presStyleIdx="0" presStyleCnt="2">
        <dgm:presLayoutVars>
          <dgm:bulletEnabled val="1"/>
        </dgm:presLayoutVars>
      </dgm:prSet>
      <dgm:spPr/>
    </dgm:pt>
    <dgm:pt modelId="{F57FFD55-6A32-43D6-AD4A-0DB7E3F88E6D}" type="pres">
      <dgm:prSet presAssocID="{BC8F496C-0E05-4820-88DD-8E76C9260580}" presName="space" presStyleCnt="0"/>
      <dgm:spPr/>
    </dgm:pt>
    <dgm:pt modelId="{DD8CCDDE-3F0E-4405-8448-B534EBBD24B0}" type="pres">
      <dgm:prSet presAssocID="{801DB9D6-3BB3-4879-84AE-A0042A589278}" presName="composite" presStyleCnt="0"/>
      <dgm:spPr/>
    </dgm:pt>
    <dgm:pt modelId="{5A21C01B-842A-468E-B825-F6F3393BEE97}" type="pres">
      <dgm:prSet presAssocID="{801DB9D6-3BB3-4879-84AE-A0042A589278}" presName="parTx" presStyleLbl="alignNode1" presStyleIdx="1" presStyleCnt="2">
        <dgm:presLayoutVars>
          <dgm:chMax val="0"/>
          <dgm:chPref val="0"/>
          <dgm:bulletEnabled val="1"/>
        </dgm:presLayoutVars>
      </dgm:prSet>
      <dgm:spPr/>
    </dgm:pt>
    <dgm:pt modelId="{C1DCB773-D449-4FC9-A31B-7B201B797AA9}" type="pres">
      <dgm:prSet presAssocID="{801DB9D6-3BB3-4879-84AE-A0042A589278}" presName="desTx" presStyleLbl="alignAccFollowNode1" presStyleIdx="1" presStyleCnt="2">
        <dgm:presLayoutVars>
          <dgm:bulletEnabled val="1"/>
        </dgm:presLayoutVars>
      </dgm:prSet>
      <dgm:spPr/>
    </dgm:pt>
  </dgm:ptLst>
  <dgm:cxnLst>
    <dgm:cxn modelId="{3FB7822F-7E09-4595-A93D-E4311FBD9B8B}" type="presOf" srcId="{6A9A74D3-B97B-4F47-BA1B-BC88870719B1}" destId="{D7EBB04D-A795-4D9D-8329-9039459A8A68}" srcOrd="0" destOrd="0" presId="urn:microsoft.com/office/officeart/2005/8/layout/hList1"/>
    <dgm:cxn modelId="{C77D3330-F02D-4AF1-B9EA-5782581024B4}" srcId="{06489317-C5B7-4085-8213-EB913C4AD557}" destId="{801DB9D6-3BB3-4879-84AE-A0042A589278}" srcOrd="1" destOrd="0" parTransId="{1A58DB6A-478E-4A0E-9EB4-5B95635B917B}" sibTransId="{EC3A6710-A2DE-493D-9B36-FF464DD5A355}"/>
    <dgm:cxn modelId="{B3CCF038-43DA-466F-B6F3-354688F5D138}" type="presOf" srcId="{801DB9D6-3BB3-4879-84AE-A0042A589278}" destId="{5A21C01B-842A-468E-B825-F6F3393BEE97}" srcOrd="0" destOrd="0" presId="urn:microsoft.com/office/officeart/2005/8/layout/hList1"/>
    <dgm:cxn modelId="{AEF1E73A-2CBF-41CB-B46D-34C48D94E50D}" srcId="{06489317-C5B7-4085-8213-EB913C4AD557}" destId="{6A9A74D3-B97B-4F47-BA1B-BC88870719B1}" srcOrd="0" destOrd="0" parTransId="{89F03380-E74F-4A3D-BB41-8BF4DFC2CF5F}" sibTransId="{BC8F496C-0E05-4820-88DD-8E76C9260580}"/>
    <dgm:cxn modelId="{9A3A916A-E4E4-4433-BBAE-189E46A22B69}" type="presOf" srcId="{06489317-C5B7-4085-8213-EB913C4AD557}" destId="{5C4DD0BB-8690-48AE-97F3-4B3CF62470B9}" srcOrd="0" destOrd="0" presId="urn:microsoft.com/office/officeart/2005/8/layout/hList1"/>
    <dgm:cxn modelId="{DC2B7015-8BA5-4FB7-B8EA-F5161BA5199E}" type="presParOf" srcId="{5C4DD0BB-8690-48AE-97F3-4B3CF62470B9}" destId="{8207E8BE-0C8A-4B1A-987E-66FDD05A25DF}" srcOrd="0" destOrd="0" presId="urn:microsoft.com/office/officeart/2005/8/layout/hList1"/>
    <dgm:cxn modelId="{4982F840-113F-47F4-8A16-898DD44D0488}" type="presParOf" srcId="{8207E8BE-0C8A-4B1A-987E-66FDD05A25DF}" destId="{D7EBB04D-A795-4D9D-8329-9039459A8A68}" srcOrd="0" destOrd="0" presId="urn:microsoft.com/office/officeart/2005/8/layout/hList1"/>
    <dgm:cxn modelId="{C4B66D4F-D066-47AA-AE0A-857DF64A4A64}" type="presParOf" srcId="{8207E8BE-0C8A-4B1A-987E-66FDD05A25DF}" destId="{C46A37F4-DD78-49B7-A61D-6B91D22C42E7}" srcOrd="1" destOrd="0" presId="urn:microsoft.com/office/officeart/2005/8/layout/hList1"/>
    <dgm:cxn modelId="{AD695FBB-0809-4A1D-B05A-CEF689FB3DC2}" type="presParOf" srcId="{5C4DD0BB-8690-48AE-97F3-4B3CF62470B9}" destId="{F57FFD55-6A32-43D6-AD4A-0DB7E3F88E6D}" srcOrd="1" destOrd="0" presId="urn:microsoft.com/office/officeart/2005/8/layout/hList1"/>
    <dgm:cxn modelId="{B2BC593E-5240-4C7F-B55C-900006E36B99}" type="presParOf" srcId="{5C4DD0BB-8690-48AE-97F3-4B3CF62470B9}" destId="{DD8CCDDE-3F0E-4405-8448-B534EBBD24B0}" srcOrd="2" destOrd="0" presId="urn:microsoft.com/office/officeart/2005/8/layout/hList1"/>
    <dgm:cxn modelId="{526A574C-39D1-4375-9827-60D262FBD914}" type="presParOf" srcId="{DD8CCDDE-3F0E-4405-8448-B534EBBD24B0}" destId="{5A21C01B-842A-468E-B825-F6F3393BEE97}" srcOrd="0" destOrd="0" presId="urn:microsoft.com/office/officeart/2005/8/layout/hList1"/>
    <dgm:cxn modelId="{A5E3AFD5-4A53-45E4-8EDB-33ED169D1993}" type="presParOf" srcId="{DD8CCDDE-3F0E-4405-8448-B534EBBD24B0}" destId="{C1DCB773-D449-4FC9-A31B-7B201B797AA9}"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ECBB189-EC3A-48DC-847C-B8F77999052A}" type="doc">
      <dgm:prSet loTypeId="urn:microsoft.com/office/officeart/2005/8/layout/cycle2" loCatId="cycle" qsTypeId="urn:microsoft.com/office/officeart/2005/8/quickstyle/simple1" qsCatId="simple" csTypeId="urn:microsoft.com/office/officeart/2005/8/colors/colorful1" csCatId="colorful"/>
      <dgm:spPr/>
      <dgm:t>
        <a:bodyPr/>
        <a:lstStyle/>
        <a:p>
          <a:endParaRPr lang="en-US"/>
        </a:p>
      </dgm:t>
    </dgm:pt>
    <dgm:pt modelId="{8722614B-1F24-4398-8E5F-D9A09B6CC899}">
      <dgm:prSet/>
      <dgm:spPr/>
      <dgm:t>
        <a:bodyPr/>
        <a:lstStyle/>
        <a:p>
          <a:pPr rtl="0"/>
          <a:r>
            <a:rPr lang="en-US"/>
            <a:t>Social media platforms increase the community engagement.</a:t>
          </a:r>
        </a:p>
      </dgm:t>
    </dgm:pt>
    <dgm:pt modelId="{04FD04AC-7210-4E54-A78E-98A61DEF97AC}" type="parTrans" cxnId="{258C1D36-0F14-465D-A7A2-A4883D788A4E}">
      <dgm:prSet/>
      <dgm:spPr/>
      <dgm:t>
        <a:bodyPr/>
        <a:lstStyle/>
        <a:p>
          <a:endParaRPr lang="en-US"/>
        </a:p>
      </dgm:t>
    </dgm:pt>
    <dgm:pt modelId="{90EB7133-7464-4005-8895-7A9EA54A4D5E}" type="sibTrans" cxnId="{258C1D36-0F14-465D-A7A2-A4883D788A4E}">
      <dgm:prSet/>
      <dgm:spPr/>
      <dgm:t>
        <a:bodyPr/>
        <a:lstStyle/>
        <a:p>
          <a:endParaRPr lang="en-US"/>
        </a:p>
      </dgm:t>
    </dgm:pt>
    <dgm:pt modelId="{1DD8CE97-82DC-429A-B27E-E3EBB4AD77C0}">
      <dgm:prSet/>
      <dgm:spPr/>
      <dgm:t>
        <a:bodyPr/>
        <a:lstStyle/>
        <a:p>
          <a:pPr rtl="0"/>
          <a:r>
            <a:rPr lang="en-US"/>
            <a:t>The most useful social media for the community engagement and community building is FACEBOOK, X, INSTAGRAM, LINKEDIN, and DISCORD (Hilty and Aebischer, 2015).</a:t>
          </a:r>
        </a:p>
      </dgm:t>
    </dgm:pt>
    <dgm:pt modelId="{FA31DE5A-B82C-4767-8716-9BE49394DF6B}" type="parTrans" cxnId="{5877C13C-BDA8-4DD9-ABE5-00CB64499BEA}">
      <dgm:prSet/>
      <dgm:spPr/>
      <dgm:t>
        <a:bodyPr/>
        <a:lstStyle/>
        <a:p>
          <a:endParaRPr lang="en-US"/>
        </a:p>
      </dgm:t>
    </dgm:pt>
    <dgm:pt modelId="{EEA0B00E-C4BA-4F98-90CD-22A1458D878E}" type="sibTrans" cxnId="{5877C13C-BDA8-4DD9-ABE5-00CB64499BEA}">
      <dgm:prSet/>
      <dgm:spPr/>
      <dgm:t>
        <a:bodyPr/>
        <a:lstStyle/>
        <a:p>
          <a:endParaRPr lang="en-US"/>
        </a:p>
      </dgm:t>
    </dgm:pt>
    <dgm:pt modelId="{0D077C5F-5D85-498F-A7C2-3487C6CAECCB}">
      <dgm:prSet/>
      <dgm:spPr/>
      <dgm:t>
        <a:bodyPr/>
        <a:lstStyle/>
        <a:p>
          <a:pPr rtl="0"/>
          <a:r>
            <a:rPr lang="en-US"/>
            <a:t>Using social media increases the social isolation that is the negative part. </a:t>
          </a:r>
        </a:p>
      </dgm:t>
    </dgm:pt>
    <dgm:pt modelId="{CA2F16B3-002E-45AB-9E2B-6B05D32F324D}" type="parTrans" cxnId="{E4FC59D7-6E2E-4691-8E47-8EBB6FCD1750}">
      <dgm:prSet/>
      <dgm:spPr/>
      <dgm:t>
        <a:bodyPr/>
        <a:lstStyle/>
        <a:p>
          <a:endParaRPr lang="en-US"/>
        </a:p>
      </dgm:t>
    </dgm:pt>
    <dgm:pt modelId="{C5819C96-7B93-462B-BC29-073F6AB21E1D}" type="sibTrans" cxnId="{E4FC59D7-6E2E-4691-8E47-8EBB6FCD1750}">
      <dgm:prSet/>
      <dgm:spPr/>
      <dgm:t>
        <a:bodyPr/>
        <a:lstStyle/>
        <a:p>
          <a:endParaRPr lang="en-US"/>
        </a:p>
      </dgm:t>
    </dgm:pt>
    <dgm:pt modelId="{9659F1EE-F67E-43A9-B2FF-2ACBFD4B0B12}" type="pres">
      <dgm:prSet presAssocID="{7ECBB189-EC3A-48DC-847C-B8F77999052A}" presName="cycle" presStyleCnt="0">
        <dgm:presLayoutVars>
          <dgm:dir/>
          <dgm:resizeHandles val="exact"/>
        </dgm:presLayoutVars>
      </dgm:prSet>
      <dgm:spPr/>
    </dgm:pt>
    <dgm:pt modelId="{89E424B1-F8F4-4844-9A25-D9780400D76E}" type="pres">
      <dgm:prSet presAssocID="{8722614B-1F24-4398-8E5F-D9A09B6CC899}" presName="node" presStyleLbl="node1" presStyleIdx="0" presStyleCnt="3">
        <dgm:presLayoutVars>
          <dgm:bulletEnabled val="1"/>
        </dgm:presLayoutVars>
      </dgm:prSet>
      <dgm:spPr/>
    </dgm:pt>
    <dgm:pt modelId="{5F146B94-21F8-4608-8354-203F2443F067}" type="pres">
      <dgm:prSet presAssocID="{90EB7133-7464-4005-8895-7A9EA54A4D5E}" presName="sibTrans" presStyleLbl="sibTrans2D1" presStyleIdx="0" presStyleCnt="3"/>
      <dgm:spPr/>
    </dgm:pt>
    <dgm:pt modelId="{887CA101-C2A0-4CB5-8E97-804E88147A6A}" type="pres">
      <dgm:prSet presAssocID="{90EB7133-7464-4005-8895-7A9EA54A4D5E}" presName="connectorText" presStyleLbl="sibTrans2D1" presStyleIdx="0" presStyleCnt="3"/>
      <dgm:spPr/>
    </dgm:pt>
    <dgm:pt modelId="{32B21FEA-404F-47BF-A88B-E0EEA8AEC1AD}" type="pres">
      <dgm:prSet presAssocID="{1DD8CE97-82DC-429A-B27E-E3EBB4AD77C0}" presName="node" presStyleLbl="node1" presStyleIdx="1" presStyleCnt="3">
        <dgm:presLayoutVars>
          <dgm:bulletEnabled val="1"/>
        </dgm:presLayoutVars>
      </dgm:prSet>
      <dgm:spPr/>
    </dgm:pt>
    <dgm:pt modelId="{30A7C10F-413B-4C73-959D-857500C5204D}" type="pres">
      <dgm:prSet presAssocID="{EEA0B00E-C4BA-4F98-90CD-22A1458D878E}" presName="sibTrans" presStyleLbl="sibTrans2D1" presStyleIdx="1" presStyleCnt="3"/>
      <dgm:spPr/>
    </dgm:pt>
    <dgm:pt modelId="{73E9357F-C8B5-4B9C-AE38-40458763423C}" type="pres">
      <dgm:prSet presAssocID="{EEA0B00E-C4BA-4F98-90CD-22A1458D878E}" presName="connectorText" presStyleLbl="sibTrans2D1" presStyleIdx="1" presStyleCnt="3"/>
      <dgm:spPr/>
    </dgm:pt>
    <dgm:pt modelId="{8F977CDA-48D7-47AB-B418-D6C697CF180E}" type="pres">
      <dgm:prSet presAssocID="{0D077C5F-5D85-498F-A7C2-3487C6CAECCB}" presName="node" presStyleLbl="node1" presStyleIdx="2" presStyleCnt="3">
        <dgm:presLayoutVars>
          <dgm:bulletEnabled val="1"/>
        </dgm:presLayoutVars>
      </dgm:prSet>
      <dgm:spPr/>
    </dgm:pt>
    <dgm:pt modelId="{F987B1E9-F5DB-449B-AE45-56009D192C95}" type="pres">
      <dgm:prSet presAssocID="{C5819C96-7B93-462B-BC29-073F6AB21E1D}" presName="sibTrans" presStyleLbl="sibTrans2D1" presStyleIdx="2" presStyleCnt="3"/>
      <dgm:spPr/>
    </dgm:pt>
    <dgm:pt modelId="{E04ADB23-1415-447F-8380-0C87EECE6271}" type="pres">
      <dgm:prSet presAssocID="{C5819C96-7B93-462B-BC29-073F6AB21E1D}" presName="connectorText" presStyleLbl="sibTrans2D1" presStyleIdx="2" presStyleCnt="3"/>
      <dgm:spPr/>
    </dgm:pt>
  </dgm:ptLst>
  <dgm:cxnLst>
    <dgm:cxn modelId="{CEB0BF15-EF0A-4F68-BB4D-708DAB6AB701}" type="presOf" srcId="{EEA0B00E-C4BA-4F98-90CD-22A1458D878E}" destId="{30A7C10F-413B-4C73-959D-857500C5204D}" srcOrd="0" destOrd="0" presId="urn:microsoft.com/office/officeart/2005/8/layout/cycle2"/>
    <dgm:cxn modelId="{258C1D36-0F14-465D-A7A2-A4883D788A4E}" srcId="{7ECBB189-EC3A-48DC-847C-B8F77999052A}" destId="{8722614B-1F24-4398-8E5F-D9A09B6CC899}" srcOrd="0" destOrd="0" parTransId="{04FD04AC-7210-4E54-A78E-98A61DEF97AC}" sibTransId="{90EB7133-7464-4005-8895-7A9EA54A4D5E}"/>
    <dgm:cxn modelId="{5877C13C-BDA8-4DD9-ABE5-00CB64499BEA}" srcId="{7ECBB189-EC3A-48DC-847C-B8F77999052A}" destId="{1DD8CE97-82DC-429A-B27E-E3EBB4AD77C0}" srcOrd="1" destOrd="0" parTransId="{FA31DE5A-B82C-4767-8716-9BE49394DF6B}" sibTransId="{EEA0B00E-C4BA-4F98-90CD-22A1458D878E}"/>
    <dgm:cxn modelId="{7320914A-0F0F-4835-8874-EDD71C021D63}" type="presOf" srcId="{90EB7133-7464-4005-8895-7A9EA54A4D5E}" destId="{5F146B94-21F8-4608-8354-203F2443F067}" srcOrd="0" destOrd="0" presId="urn:microsoft.com/office/officeart/2005/8/layout/cycle2"/>
    <dgm:cxn modelId="{5CE40170-2657-43CE-97CF-914406D99BE9}" type="presOf" srcId="{90EB7133-7464-4005-8895-7A9EA54A4D5E}" destId="{887CA101-C2A0-4CB5-8E97-804E88147A6A}" srcOrd="1" destOrd="0" presId="urn:microsoft.com/office/officeart/2005/8/layout/cycle2"/>
    <dgm:cxn modelId="{146459A7-5D98-4B60-B204-FC5FADB8E8A6}" type="presOf" srcId="{EEA0B00E-C4BA-4F98-90CD-22A1458D878E}" destId="{73E9357F-C8B5-4B9C-AE38-40458763423C}" srcOrd="1" destOrd="0" presId="urn:microsoft.com/office/officeart/2005/8/layout/cycle2"/>
    <dgm:cxn modelId="{47071AAB-A785-4D9F-A00D-47F24CACE0A7}" type="presOf" srcId="{8722614B-1F24-4398-8E5F-D9A09B6CC899}" destId="{89E424B1-F8F4-4844-9A25-D9780400D76E}" srcOrd="0" destOrd="0" presId="urn:microsoft.com/office/officeart/2005/8/layout/cycle2"/>
    <dgm:cxn modelId="{21CD15AD-19E9-4F38-B65F-C8359FAD5BE6}" type="presOf" srcId="{C5819C96-7B93-462B-BC29-073F6AB21E1D}" destId="{F987B1E9-F5DB-449B-AE45-56009D192C95}" srcOrd="0" destOrd="0" presId="urn:microsoft.com/office/officeart/2005/8/layout/cycle2"/>
    <dgm:cxn modelId="{20B478BE-DFDA-4009-93D2-E4FE5067E915}" type="presOf" srcId="{1DD8CE97-82DC-429A-B27E-E3EBB4AD77C0}" destId="{32B21FEA-404F-47BF-A88B-E0EEA8AEC1AD}" srcOrd="0" destOrd="0" presId="urn:microsoft.com/office/officeart/2005/8/layout/cycle2"/>
    <dgm:cxn modelId="{8696CDD4-8249-4ECE-94A0-3054DF21F330}" type="presOf" srcId="{7ECBB189-EC3A-48DC-847C-B8F77999052A}" destId="{9659F1EE-F67E-43A9-B2FF-2ACBFD4B0B12}" srcOrd="0" destOrd="0" presId="urn:microsoft.com/office/officeart/2005/8/layout/cycle2"/>
    <dgm:cxn modelId="{E4FC59D7-6E2E-4691-8E47-8EBB6FCD1750}" srcId="{7ECBB189-EC3A-48DC-847C-B8F77999052A}" destId="{0D077C5F-5D85-498F-A7C2-3487C6CAECCB}" srcOrd="2" destOrd="0" parTransId="{CA2F16B3-002E-45AB-9E2B-6B05D32F324D}" sibTransId="{C5819C96-7B93-462B-BC29-073F6AB21E1D}"/>
    <dgm:cxn modelId="{66ACF3E9-2582-45AF-BB8C-B7A8D88404D8}" type="presOf" srcId="{C5819C96-7B93-462B-BC29-073F6AB21E1D}" destId="{E04ADB23-1415-447F-8380-0C87EECE6271}" srcOrd="1" destOrd="0" presId="urn:microsoft.com/office/officeart/2005/8/layout/cycle2"/>
    <dgm:cxn modelId="{06C422FD-DF9D-4AB8-994F-59120EAD9A12}" type="presOf" srcId="{0D077C5F-5D85-498F-A7C2-3487C6CAECCB}" destId="{8F977CDA-48D7-47AB-B418-D6C697CF180E}" srcOrd="0" destOrd="0" presId="urn:microsoft.com/office/officeart/2005/8/layout/cycle2"/>
    <dgm:cxn modelId="{2E50E814-66DB-4D03-9FA5-D9CB9280C573}" type="presParOf" srcId="{9659F1EE-F67E-43A9-B2FF-2ACBFD4B0B12}" destId="{89E424B1-F8F4-4844-9A25-D9780400D76E}" srcOrd="0" destOrd="0" presId="urn:microsoft.com/office/officeart/2005/8/layout/cycle2"/>
    <dgm:cxn modelId="{9CAE4B4F-77A9-4BA5-8E8C-2FDB3E27C354}" type="presParOf" srcId="{9659F1EE-F67E-43A9-B2FF-2ACBFD4B0B12}" destId="{5F146B94-21F8-4608-8354-203F2443F067}" srcOrd="1" destOrd="0" presId="urn:microsoft.com/office/officeart/2005/8/layout/cycle2"/>
    <dgm:cxn modelId="{A0478DB1-A193-4CE7-B663-5AC20DE72C53}" type="presParOf" srcId="{5F146B94-21F8-4608-8354-203F2443F067}" destId="{887CA101-C2A0-4CB5-8E97-804E88147A6A}" srcOrd="0" destOrd="0" presId="urn:microsoft.com/office/officeart/2005/8/layout/cycle2"/>
    <dgm:cxn modelId="{207987B9-9966-446D-8487-1479D29AF91F}" type="presParOf" srcId="{9659F1EE-F67E-43A9-B2FF-2ACBFD4B0B12}" destId="{32B21FEA-404F-47BF-A88B-E0EEA8AEC1AD}" srcOrd="2" destOrd="0" presId="urn:microsoft.com/office/officeart/2005/8/layout/cycle2"/>
    <dgm:cxn modelId="{4EA26174-737B-4A14-8555-4401D8748495}" type="presParOf" srcId="{9659F1EE-F67E-43A9-B2FF-2ACBFD4B0B12}" destId="{30A7C10F-413B-4C73-959D-857500C5204D}" srcOrd="3" destOrd="0" presId="urn:microsoft.com/office/officeart/2005/8/layout/cycle2"/>
    <dgm:cxn modelId="{B1D52626-D629-4234-B51C-973CE7BED623}" type="presParOf" srcId="{30A7C10F-413B-4C73-959D-857500C5204D}" destId="{73E9357F-C8B5-4B9C-AE38-40458763423C}" srcOrd="0" destOrd="0" presId="urn:microsoft.com/office/officeart/2005/8/layout/cycle2"/>
    <dgm:cxn modelId="{BBA3E1AE-784A-44CB-B0EC-BD514335971E}" type="presParOf" srcId="{9659F1EE-F67E-43A9-B2FF-2ACBFD4B0B12}" destId="{8F977CDA-48D7-47AB-B418-D6C697CF180E}" srcOrd="4" destOrd="0" presId="urn:microsoft.com/office/officeart/2005/8/layout/cycle2"/>
    <dgm:cxn modelId="{89F233F8-A923-4DF8-9C3F-C8363D2D4FCF}" type="presParOf" srcId="{9659F1EE-F67E-43A9-B2FF-2ACBFD4B0B12}" destId="{F987B1E9-F5DB-449B-AE45-56009D192C95}" srcOrd="5" destOrd="0" presId="urn:microsoft.com/office/officeart/2005/8/layout/cycle2"/>
    <dgm:cxn modelId="{911C7888-CF48-44B2-BB5E-0C09A2D2D7BE}" type="presParOf" srcId="{F987B1E9-F5DB-449B-AE45-56009D192C95}" destId="{E04ADB23-1415-447F-8380-0C87EECE6271}"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73801E6-ECA3-4C08-A8BD-4028177C145D}" type="doc">
      <dgm:prSet loTypeId="urn:microsoft.com/office/officeart/2005/8/layout/hProcess9" loCatId="process" qsTypeId="urn:microsoft.com/office/officeart/2005/8/quickstyle/simple1" qsCatId="simple" csTypeId="urn:microsoft.com/office/officeart/2005/8/colors/colorful4" csCatId="colorful"/>
      <dgm:spPr/>
      <dgm:t>
        <a:bodyPr/>
        <a:lstStyle/>
        <a:p>
          <a:endParaRPr lang="en-US"/>
        </a:p>
      </dgm:t>
    </dgm:pt>
    <dgm:pt modelId="{ED7FF756-B5BE-4334-B90E-4A5C9003472E}">
      <dgm:prSet/>
      <dgm:spPr/>
      <dgm:t>
        <a:bodyPr/>
        <a:lstStyle/>
        <a:p>
          <a:pPr rtl="0"/>
          <a:r>
            <a:rPr lang="en-US"/>
            <a:t>COURSERA, UDEMY, ETC. are the major platforms of online learning.</a:t>
          </a:r>
        </a:p>
      </dgm:t>
    </dgm:pt>
    <dgm:pt modelId="{A52E6AD7-62B4-44F6-AD3D-7884B02620E7}" type="parTrans" cxnId="{12FF2B92-F63D-4719-A314-654C34C02152}">
      <dgm:prSet/>
      <dgm:spPr/>
      <dgm:t>
        <a:bodyPr/>
        <a:lstStyle/>
        <a:p>
          <a:endParaRPr lang="en-US"/>
        </a:p>
      </dgm:t>
    </dgm:pt>
    <dgm:pt modelId="{B588F0A2-CE69-4D06-8786-B02DEFD19D45}" type="sibTrans" cxnId="{12FF2B92-F63D-4719-A314-654C34C02152}">
      <dgm:prSet/>
      <dgm:spPr/>
      <dgm:t>
        <a:bodyPr/>
        <a:lstStyle/>
        <a:p>
          <a:endParaRPr lang="en-US"/>
        </a:p>
      </dgm:t>
    </dgm:pt>
    <dgm:pt modelId="{1CAF9284-EF0A-404C-B680-503549779DE7}">
      <dgm:prSet/>
      <dgm:spPr/>
      <dgm:t>
        <a:bodyPr/>
        <a:lstStyle/>
        <a:p>
          <a:pPr rtl="0"/>
          <a:r>
            <a:rPr lang="en-US"/>
            <a:t>Online learning platforms can help to learn from home anything.</a:t>
          </a:r>
        </a:p>
      </dgm:t>
    </dgm:pt>
    <dgm:pt modelId="{9027F5AC-1C0B-4BAA-ABCF-DC569A657903}" type="parTrans" cxnId="{859B325B-90B9-4499-8630-5C258ACFB618}">
      <dgm:prSet/>
      <dgm:spPr/>
      <dgm:t>
        <a:bodyPr/>
        <a:lstStyle/>
        <a:p>
          <a:endParaRPr lang="en-US"/>
        </a:p>
      </dgm:t>
    </dgm:pt>
    <dgm:pt modelId="{E7DAACC7-68F9-4BCD-9F1F-8E876A8A6D50}" type="sibTrans" cxnId="{859B325B-90B9-4499-8630-5C258ACFB618}">
      <dgm:prSet/>
      <dgm:spPr/>
      <dgm:t>
        <a:bodyPr/>
        <a:lstStyle/>
        <a:p>
          <a:endParaRPr lang="en-US"/>
        </a:p>
      </dgm:t>
    </dgm:pt>
    <dgm:pt modelId="{CF1F43DD-72C8-4B42-B88B-5B9FE63A5D8F}">
      <dgm:prSet/>
      <dgm:spPr/>
      <dgm:t>
        <a:bodyPr/>
        <a:lstStyle/>
        <a:p>
          <a:pPr rtl="0"/>
          <a:r>
            <a:rPr lang="en-US"/>
            <a:t>It is productive for the individual knowledge (Patnaik, Yang and Sethi, 2021). </a:t>
          </a:r>
        </a:p>
      </dgm:t>
    </dgm:pt>
    <dgm:pt modelId="{5C1417A7-9005-43CB-B54A-34EA9CBCF7F1}" type="parTrans" cxnId="{E9BFD36B-33C6-4EC8-A209-EAAA9171DC10}">
      <dgm:prSet/>
      <dgm:spPr/>
      <dgm:t>
        <a:bodyPr/>
        <a:lstStyle/>
        <a:p>
          <a:endParaRPr lang="en-US"/>
        </a:p>
      </dgm:t>
    </dgm:pt>
    <dgm:pt modelId="{8FC1FB3E-4A86-4ED1-A293-923B212A9E21}" type="sibTrans" cxnId="{E9BFD36B-33C6-4EC8-A209-EAAA9171DC10}">
      <dgm:prSet/>
      <dgm:spPr/>
      <dgm:t>
        <a:bodyPr/>
        <a:lstStyle/>
        <a:p>
          <a:endParaRPr lang="en-US"/>
        </a:p>
      </dgm:t>
    </dgm:pt>
    <dgm:pt modelId="{4E91BFC6-DA34-4B6D-BD6C-4FAE1951A5E7}" type="pres">
      <dgm:prSet presAssocID="{F73801E6-ECA3-4C08-A8BD-4028177C145D}" presName="CompostProcess" presStyleCnt="0">
        <dgm:presLayoutVars>
          <dgm:dir/>
          <dgm:resizeHandles val="exact"/>
        </dgm:presLayoutVars>
      </dgm:prSet>
      <dgm:spPr/>
    </dgm:pt>
    <dgm:pt modelId="{7A51DDE9-2844-40A3-B9B5-CFD6C78E6353}" type="pres">
      <dgm:prSet presAssocID="{F73801E6-ECA3-4C08-A8BD-4028177C145D}" presName="arrow" presStyleLbl="bgShp" presStyleIdx="0" presStyleCnt="1"/>
      <dgm:spPr/>
    </dgm:pt>
    <dgm:pt modelId="{BE3C734A-2378-4E4F-811A-98AE19BBCF79}" type="pres">
      <dgm:prSet presAssocID="{F73801E6-ECA3-4C08-A8BD-4028177C145D}" presName="linearProcess" presStyleCnt="0"/>
      <dgm:spPr/>
    </dgm:pt>
    <dgm:pt modelId="{F7FCEDA8-57EB-4EA3-9763-71BB3B8F5894}" type="pres">
      <dgm:prSet presAssocID="{ED7FF756-B5BE-4334-B90E-4A5C9003472E}" presName="textNode" presStyleLbl="node1" presStyleIdx="0" presStyleCnt="3">
        <dgm:presLayoutVars>
          <dgm:bulletEnabled val="1"/>
        </dgm:presLayoutVars>
      </dgm:prSet>
      <dgm:spPr/>
    </dgm:pt>
    <dgm:pt modelId="{48CF72CA-FDF5-4E9F-9911-E0A049FB94A6}" type="pres">
      <dgm:prSet presAssocID="{B588F0A2-CE69-4D06-8786-B02DEFD19D45}" presName="sibTrans" presStyleCnt="0"/>
      <dgm:spPr/>
    </dgm:pt>
    <dgm:pt modelId="{AD375A62-8B04-4138-9ABC-7F3B015DA949}" type="pres">
      <dgm:prSet presAssocID="{1CAF9284-EF0A-404C-B680-503549779DE7}" presName="textNode" presStyleLbl="node1" presStyleIdx="1" presStyleCnt="3">
        <dgm:presLayoutVars>
          <dgm:bulletEnabled val="1"/>
        </dgm:presLayoutVars>
      </dgm:prSet>
      <dgm:spPr/>
    </dgm:pt>
    <dgm:pt modelId="{D2E16156-D010-467F-9B55-5E79C962E098}" type="pres">
      <dgm:prSet presAssocID="{E7DAACC7-68F9-4BCD-9F1F-8E876A8A6D50}" presName="sibTrans" presStyleCnt="0"/>
      <dgm:spPr/>
    </dgm:pt>
    <dgm:pt modelId="{20ADCF1D-A79B-435D-8306-C0AE8D40D371}" type="pres">
      <dgm:prSet presAssocID="{CF1F43DD-72C8-4B42-B88B-5B9FE63A5D8F}" presName="textNode" presStyleLbl="node1" presStyleIdx="2" presStyleCnt="3">
        <dgm:presLayoutVars>
          <dgm:bulletEnabled val="1"/>
        </dgm:presLayoutVars>
      </dgm:prSet>
      <dgm:spPr/>
    </dgm:pt>
  </dgm:ptLst>
  <dgm:cxnLst>
    <dgm:cxn modelId="{859B325B-90B9-4499-8630-5C258ACFB618}" srcId="{F73801E6-ECA3-4C08-A8BD-4028177C145D}" destId="{1CAF9284-EF0A-404C-B680-503549779DE7}" srcOrd="1" destOrd="0" parTransId="{9027F5AC-1C0B-4BAA-ABCF-DC569A657903}" sibTransId="{E7DAACC7-68F9-4BCD-9F1F-8E876A8A6D50}"/>
    <dgm:cxn modelId="{F2E69969-3E7C-457F-867D-2241374C8EE4}" type="presOf" srcId="{CF1F43DD-72C8-4B42-B88B-5B9FE63A5D8F}" destId="{20ADCF1D-A79B-435D-8306-C0AE8D40D371}" srcOrd="0" destOrd="0" presId="urn:microsoft.com/office/officeart/2005/8/layout/hProcess9"/>
    <dgm:cxn modelId="{E9BFD36B-33C6-4EC8-A209-EAAA9171DC10}" srcId="{F73801E6-ECA3-4C08-A8BD-4028177C145D}" destId="{CF1F43DD-72C8-4B42-B88B-5B9FE63A5D8F}" srcOrd="2" destOrd="0" parTransId="{5C1417A7-9005-43CB-B54A-34EA9CBCF7F1}" sibTransId="{8FC1FB3E-4A86-4ED1-A293-923B212A9E21}"/>
    <dgm:cxn modelId="{97DC0F73-61F6-44A1-8AF4-8728BD229233}" type="presOf" srcId="{1CAF9284-EF0A-404C-B680-503549779DE7}" destId="{AD375A62-8B04-4138-9ABC-7F3B015DA949}" srcOrd="0" destOrd="0" presId="urn:microsoft.com/office/officeart/2005/8/layout/hProcess9"/>
    <dgm:cxn modelId="{9BA55683-6FEA-414C-AE55-3D429B5DAA02}" type="presOf" srcId="{ED7FF756-B5BE-4334-B90E-4A5C9003472E}" destId="{F7FCEDA8-57EB-4EA3-9763-71BB3B8F5894}" srcOrd="0" destOrd="0" presId="urn:microsoft.com/office/officeart/2005/8/layout/hProcess9"/>
    <dgm:cxn modelId="{12FF2B92-F63D-4719-A314-654C34C02152}" srcId="{F73801E6-ECA3-4C08-A8BD-4028177C145D}" destId="{ED7FF756-B5BE-4334-B90E-4A5C9003472E}" srcOrd="0" destOrd="0" parTransId="{A52E6AD7-62B4-44F6-AD3D-7884B02620E7}" sibTransId="{B588F0A2-CE69-4D06-8786-B02DEFD19D45}"/>
    <dgm:cxn modelId="{B41E00F9-E20D-47AB-8BD5-C37863BCD37E}" type="presOf" srcId="{F73801E6-ECA3-4C08-A8BD-4028177C145D}" destId="{4E91BFC6-DA34-4B6D-BD6C-4FAE1951A5E7}" srcOrd="0" destOrd="0" presId="urn:microsoft.com/office/officeart/2005/8/layout/hProcess9"/>
    <dgm:cxn modelId="{863BD9A1-45FA-4627-B2A0-1EC2B0B49515}" type="presParOf" srcId="{4E91BFC6-DA34-4B6D-BD6C-4FAE1951A5E7}" destId="{7A51DDE9-2844-40A3-B9B5-CFD6C78E6353}" srcOrd="0" destOrd="0" presId="urn:microsoft.com/office/officeart/2005/8/layout/hProcess9"/>
    <dgm:cxn modelId="{92A21CE9-9F4E-4CF8-9113-41232BB17C9B}" type="presParOf" srcId="{4E91BFC6-DA34-4B6D-BD6C-4FAE1951A5E7}" destId="{BE3C734A-2378-4E4F-811A-98AE19BBCF79}" srcOrd="1" destOrd="0" presId="urn:microsoft.com/office/officeart/2005/8/layout/hProcess9"/>
    <dgm:cxn modelId="{DD281314-993C-432E-A997-8BF7042F3897}" type="presParOf" srcId="{BE3C734A-2378-4E4F-811A-98AE19BBCF79}" destId="{F7FCEDA8-57EB-4EA3-9763-71BB3B8F5894}" srcOrd="0" destOrd="0" presId="urn:microsoft.com/office/officeart/2005/8/layout/hProcess9"/>
    <dgm:cxn modelId="{614B3C2F-B62E-4958-AF29-DC088C401CFF}" type="presParOf" srcId="{BE3C734A-2378-4E4F-811A-98AE19BBCF79}" destId="{48CF72CA-FDF5-4E9F-9911-E0A049FB94A6}" srcOrd="1" destOrd="0" presId="urn:microsoft.com/office/officeart/2005/8/layout/hProcess9"/>
    <dgm:cxn modelId="{4C7B8E54-5394-4687-995D-4F31935052B4}" type="presParOf" srcId="{BE3C734A-2378-4E4F-811A-98AE19BBCF79}" destId="{AD375A62-8B04-4138-9ABC-7F3B015DA949}" srcOrd="2" destOrd="0" presId="urn:microsoft.com/office/officeart/2005/8/layout/hProcess9"/>
    <dgm:cxn modelId="{F801E02A-76C8-41ED-82DC-42879D0B63E5}" type="presParOf" srcId="{BE3C734A-2378-4E4F-811A-98AE19BBCF79}" destId="{D2E16156-D010-467F-9B55-5E79C962E098}" srcOrd="3" destOrd="0" presId="urn:microsoft.com/office/officeart/2005/8/layout/hProcess9"/>
    <dgm:cxn modelId="{808F2E25-B1F5-487B-8058-847E9FA92C03}" type="presParOf" srcId="{BE3C734A-2378-4E4F-811A-98AE19BBCF79}" destId="{20ADCF1D-A79B-435D-8306-C0AE8D40D371}"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0407805-EBCD-4FE1-8BBD-6E3E2E99A802}" type="doc">
      <dgm:prSet loTypeId="urn:microsoft.com/office/officeart/2005/8/layout/process1" loCatId="process" qsTypeId="urn:microsoft.com/office/officeart/2005/8/quickstyle/simple1" qsCatId="simple" csTypeId="urn:microsoft.com/office/officeart/2005/8/colors/accent2_1" csCatId="accent2"/>
      <dgm:spPr/>
      <dgm:t>
        <a:bodyPr/>
        <a:lstStyle/>
        <a:p>
          <a:endParaRPr lang="en-US"/>
        </a:p>
      </dgm:t>
    </dgm:pt>
    <dgm:pt modelId="{169CFEC5-07A1-4D33-938B-2453D350DEC8}">
      <dgm:prSet/>
      <dgm:spPr/>
      <dgm:t>
        <a:bodyPr/>
        <a:lstStyle/>
        <a:p>
          <a:pPr rtl="0"/>
          <a:r>
            <a:rPr lang="en-US"/>
            <a:t>GIS makes the community more effective.</a:t>
          </a:r>
        </a:p>
      </dgm:t>
    </dgm:pt>
    <dgm:pt modelId="{DFC79DA2-B8AF-42DA-BE92-40688DAE0D07}" type="parTrans" cxnId="{9C7B8D82-CA58-4AF7-9675-9EBA28E2491A}">
      <dgm:prSet/>
      <dgm:spPr/>
      <dgm:t>
        <a:bodyPr/>
        <a:lstStyle/>
        <a:p>
          <a:endParaRPr lang="en-US"/>
        </a:p>
      </dgm:t>
    </dgm:pt>
    <dgm:pt modelId="{CC87BC0C-A820-4C6E-A284-2E4453CCFDF4}" type="sibTrans" cxnId="{9C7B8D82-CA58-4AF7-9675-9EBA28E2491A}">
      <dgm:prSet/>
      <dgm:spPr/>
      <dgm:t>
        <a:bodyPr/>
        <a:lstStyle/>
        <a:p>
          <a:endParaRPr lang="en-US"/>
        </a:p>
      </dgm:t>
    </dgm:pt>
    <dgm:pt modelId="{6086AE13-A284-42CD-8B9E-7809851B3FA0}">
      <dgm:prSet/>
      <dgm:spPr/>
      <dgm:t>
        <a:bodyPr/>
        <a:lstStyle/>
        <a:p>
          <a:pPr rtl="0"/>
          <a:r>
            <a:rPr lang="en-US"/>
            <a:t>It support the resources distribution.</a:t>
          </a:r>
        </a:p>
      </dgm:t>
    </dgm:pt>
    <dgm:pt modelId="{86CDEA51-9894-47D9-B6E2-881099A8CF8C}" type="parTrans" cxnId="{EE9BE41A-E704-4164-9266-CE938EA01E1B}">
      <dgm:prSet/>
      <dgm:spPr/>
      <dgm:t>
        <a:bodyPr/>
        <a:lstStyle/>
        <a:p>
          <a:endParaRPr lang="en-US"/>
        </a:p>
      </dgm:t>
    </dgm:pt>
    <dgm:pt modelId="{FE32D6ED-FEC9-46E0-8B41-721028BA0F3E}" type="sibTrans" cxnId="{EE9BE41A-E704-4164-9266-CE938EA01E1B}">
      <dgm:prSet/>
      <dgm:spPr/>
      <dgm:t>
        <a:bodyPr/>
        <a:lstStyle/>
        <a:p>
          <a:endParaRPr lang="en-US"/>
        </a:p>
      </dgm:t>
    </dgm:pt>
    <dgm:pt modelId="{06072086-E2F1-4E45-BDB5-ECD84D04EC2C}">
      <dgm:prSet/>
      <dgm:spPr/>
      <dgm:t>
        <a:bodyPr/>
        <a:lstStyle/>
        <a:p>
          <a:pPr rtl="0"/>
          <a:r>
            <a:rPr lang="en-US"/>
            <a:t>It help to protect the data and information (Tunçalp et al., 2015). </a:t>
          </a:r>
        </a:p>
      </dgm:t>
    </dgm:pt>
    <dgm:pt modelId="{670524B5-F46E-4E8C-B596-25A14C2BA929}" type="parTrans" cxnId="{662C86D2-76C4-47C6-BD87-311C9B2DA7F4}">
      <dgm:prSet/>
      <dgm:spPr/>
      <dgm:t>
        <a:bodyPr/>
        <a:lstStyle/>
        <a:p>
          <a:endParaRPr lang="en-US"/>
        </a:p>
      </dgm:t>
    </dgm:pt>
    <dgm:pt modelId="{8E894E87-2143-4D0E-9BB8-2A6108D8AC17}" type="sibTrans" cxnId="{662C86D2-76C4-47C6-BD87-311C9B2DA7F4}">
      <dgm:prSet/>
      <dgm:spPr/>
      <dgm:t>
        <a:bodyPr/>
        <a:lstStyle/>
        <a:p>
          <a:endParaRPr lang="en-US"/>
        </a:p>
      </dgm:t>
    </dgm:pt>
    <dgm:pt modelId="{093B66EC-81DE-4DF1-AC02-A4D3184E7DF7}" type="pres">
      <dgm:prSet presAssocID="{40407805-EBCD-4FE1-8BBD-6E3E2E99A802}" presName="Name0" presStyleCnt="0">
        <dgm:presLayoutVars>
          <dgm:dir/>
          <dgm:resizeHandles val="exact"/>
        </dgm:presLayoutVars>
      </dgm:prSet>
      <dgm:spPr/>
    </dgm:pt>
    <dgm:pt modelId="{C74027FE-3054-43CF-B5B8-613F8BE9FE18}" type="pres">
      <dgm:prSet presAssocID="{169CFEC5-07A1-4D33-938B-2453D350DEC8}" presName="node" presStyleLbl="node1" presStyleIdx="0" presStyleCnt="3">
        <dgm:presLayoutVars>
          <dgm:bulletEnabled val="1"/>
        </dgm:presLayoutVars>
      </dgm:prSet>
      <dgm:spPr/>
    </dgm:pt>
    <dgm:pt modelId="{F9BD85AC-C3F2-4748-8F1A-8C80A3E1C196}" type="pres">
      <dgm:prSet presAssocID="{CC87BC0C-A820-4C6E-A284-2E4453CCFDF4}" presName="sibTrans" presStyleLbl="sibTrans2D1" presStyleIdx="0" presStyleCnt="2"/>
      <dgm:spPr/>
    </dgm:pt>
    <dgm:pt modelId="{804880B1-825A-44FE-94E4-F2855A52CCC8}" type="pres">
      <dgm:prSet presAssocID="{CC87BC0C-A820-4C6E-A284-2E4453CCFDF4}" presName="connectorText" presStyleLbl="sibTrans2D1" presStyleIdx="0" presStyleCnt="2"/>
      <dgm:spPr/>
    </dgm:pt>
    <dgm:pt modelId="{03795D4A-2E5C-4873-B34E-1E6567499539}" type="pres">
      <dgm:prSet presAssocID="{6086AE13-A284-42CD-8B9E-7809851B3FA0}" presName="node" presStyleLbl="node1" presStyleIdx="1" presStyleCnt="3">
        <dgm:presLayoutVars>
          <dgm:bulletEnabled val="1"/>
        </dgm:presLayoutVars>
      </dgm:prSet>
      <dgm:spPr/>
    </dgm:pt>
    <dgm:pt modelId="{6055D681-663F-4B15-9C91-8D4453707D1A}" type="pres">
      <dgm:prSet presAssocID="{FE32D6ED-FEC9-46E0-8B41-721028BA0F3E}" presName="sibTrans" presStyleLbl="sibTrans2D1" presStyleIdx="1" presStyleCnt="2"/>
      <dgm:spPr/>
    </dgm:pt>
    <dgm:pt modelId="{566E7A1B-69C4-4C27-81CA-DDCCEACBE6BA}" type="pres">
      <dgm:prSet presAssocID="{FE32D6ED-FEC9-46E0-8B41-721028BA0F3E}" presName="connectorText" presStyleLbl="sibTrans2D1" presStyleIdx="1" presStyleCnt="2"/>
      <dgm:spPr/>
    </dgm:pt>
    <dgm:pt modelId="{9BB6CF78-69A3-47E5-BD7D-101B34AF9313}" type="pres">
      <dgm:prSet presAssocID="{06072086-E2F1-4E45-BDB5-ECD84D04EC2C}" presName="node" presStyleLbl="node1" presStyleIdx="2" presStyleCnt="3">
        <dgm:presLayoutVars>
          <dgm:bulletEnabled val="1"/>
        </dgm:presLayoutVars>
      </dgm:prSet>
      <dgm:spPr/>
    </dgm:pt>
  </dgm:ptLst>
  <dgm:cxnLst>
    <dgm:cxn modelId="{DA233E01-03B6-4B83-B71F-A1089E6DF83C}" type="presOf" srcId="{CC87BC0C-A820-4C6E-A284-2E4453CCFDF4}" destId="{F9BD85AC-C3F2-4748-8F1A-8C80A3E1C196}" srcOrd="0" destOrd="0" presId="urn:microsoft.com/office/officeart/2005/8/layout/process1"/>
    <dgm:cxn modelId="{B3E3D50B-318C-487E-83DA-361EDD6B84F1}" type="presOf" srcId="{06072086-E2F1-4E45-BDB5-ECD84D04EC2C}" destId="{9BB6CF78-69A3-47E5-BD7D-101B34AF9313}" srcOrd="0" destOrd="0" presId="urn:microsoft.com/office/officeart/2005/8/layout/process1"/>
    <dgm:cxn modelId="{EE9BE41A-E704-4164-9266-CE938EA01E1B}" srcId="{40407805-EBCD-4FE1-8BBD-6E3E2E99A802}" destId="{6086AE13-A284-42CD-8B9E-7809851B3FA0}" srcOrd="1" destOrd="0" parTransId="{86CDEA51-9894-47D9-B6E2-881099A8CF8C}" sibTransId="{FE32D6ED-FEC9-46E0-8B41-721028BA0F3E}"/>
    <dgm:cxn modelId="{E2FF8C70-7ED3-4A29-8B1F-F9A41085BFCB}" type="presOf" srcId="{169CFEC5-07A1-4D33-938B-2453D350DEC8}" destId="{C74027FE-3054-43CF-B5B8-613F8BE9FE18}" srcOrd="0" destOrd="0" presId="urn:microsoft.com/office/officeart/2005/8/layout/process1"/>
    <dgm:cxn modelId="{AC5DAA7C-1BB5-4601-83EA-585A5B09FB67}" type="presOf" srcId="{40407805-EBCD-4FE1-8BBD-6E3E2E99A802}" destId="{093B66EC-81DE-4DF1-AC02-A4D3184E7DF7}" srcOrd="0" destOrd="0" presId="urn:microsoft.com/office/officeart/2005/8/layout/process1"/>
    <dgm:cxn modelId="{9C7B8D82-CA58-4AF7-9675-9EBA28E2491A}" srcId="{40407805-EBCD-4FE1-8BBD-6E3E2E99A802}" destId="{169CFEC5-07A1-4D33-938B-2453D350DEC8}" srcOrd="0" destOrd="0" parTransId="{DFC79DA2-B8AF-42DA-BE92-40688DAE0D07}" sibTransId="{CC87BC0C-A820-4C6E-A284-2E4453CCFDF4}"/>
    <dgm:cxn modelId="{F738B683-0D5A-40CE-A758-01A9D348A5BD}" type="presOf" srcId="{CC87BC0C-A820-4C6E-A284-2E4453CCFDF4}" destId="{804880B1-825A-44FE-94E4-F2855A52CCC8}" srcOrd="1" destOrd="0" presId="urn:microsoft.com/office/officeart/2005/8/layout/process1"/>
    <dgm:cxn modelId="{C8462D9C-9147-4FE4-A781-A70428423B8F}" type="presOf" srcId="{FE32D6ED-FEC9-46E0-8B41-721028BA0F3E}" destId="{566E7A1B-69C4-4C27-81CA-DDCCEACBE6BA}" srcOrd="1" destOrd="0" presId="urn:microsoft.com/office/officeart/2005/8/layout/process1"/>
    <dgm:cxn modelId="{C527F6A7-ACBF-49DB-9C01-14D2EAC125EF}" type="presOf" srcId="{6086AE13-A284-42CD-8B9E-7809851B3FA0}" destId="{03795D4A-2E5C-4873-B34E-1E6567499539}" srcOrd="0" destOrd="0" presId="urn:microsoft.com/office/officeart/2005/8/layout/process1"/>
    <dgm:cxn modelId="{C3DA61C8-6157-4177-A9D4-CC895055B078}" type="presOf" srcId="{FE32D6ED-FEC9-46E0-8B41-721028BA0F3E}" destId="{6055D681-663F-4B15-9C91-8D4453707D1A}" srcOrd="0" destOrd="0" presId="urn:microsoft.com/office/officeart/2005/8/layout/process1"/>
    <dgm:cxn modelId="{662C86D2-76C4-47C6-BD87-311C9B2DA7F4}" srcId="{40407805-EBCD-4FE1-8BBD-6E3E2E99A802}" destId="{06072086-E2F1-4E45-BDB5-ECD84D04EC2C}" srcOrd="2" destOrd="0" parTransId="{670524B5-F46E-4E8C-B596-25A14C2BA929}" sibTransId="{8E894E87-2143-4D0E-9BB8-2A6108D8AC17}"/>
    <dgm:cxn modelId="{72E6C473-F1BC-4ECC-9757-B97DE26EE922}" type="presParOf" srcId="{093B66EC-81DE-4DF1-AC02-A4D3184E7DF7}" destId="{C74027FE-3054-43CF-B5B8-613F8BE9FE18}" srcOrd="0" destOrd="0" presId="urn:microsoft.com/office/officeart/2005/8/layout/process1"/>
    <dgm:cxn modelId="{5D0AC1DD-1D3A-48F1-A6F3-0A643D3F62EB}" type="presParOf" srcId="{093B66EC-81DE-4DF1-AC02-A4D3184E7DF7}" destId="{F9BD85AC-C3F2-4748-8F1A-8C80A3E1C196}" srcOrd="1" destOrd="0" presId="urn:microsoft.com/office/officeart/2005/8/layout/process1"/>
    <dgm:cxn modelId="{CFF846D1-9276-4799-A3E0-E23179A5841B}" type="presParOf" srcId="{F9BD85AC-C3F2-4748-8F1A-8C80A3E1C196}" destId="{804880B1-825A-44FE-94E4-F2855A52CCC8}" srcOrd="0" destOrd="0" presId="urn:microsoft.com/office/officeart/2005/8/layout/process1"/>
    <dgm:cxn modelId="{F2BC9377-C097-4414-8B55-EF0392C5AAA7}" type="presParOf" srcId="{093B66EC-81DE-4DF1-AC02-A4D3184E7DF7}" destId="{03795D4A-2E5C-4873-B34E-1E6567499539}" srcOrd="2" destOrd="0" presId="urn:microsoft.com/office/officeart/2005/8/layout/process1"/>
    <dgm:cxn modelId="{C47BA88D-8A9E-4ABF-877B-D590DA4AD535}" type="presParOf" srcId="{093B66EC-81DE-4DF1-AC02-A4D3184E7DF7}" destId="{6055D681-663F-4B15-9C91-8D4453707D1A}" srcOrd="3" destOrd="0" presId="urn:microsoft.com/office/officeart/2005/8/layout/process1"/>
    <dgm:cxn modelId="{46CB438C-E834-4AEC-94C5-9D573FC3FDE3}" type="presParOf" srcId="{6055D681-663F-4B15-9C91-8D4453707D1A}" destId="{566E7A1B-69C4-4C27-81CA-DDCCEACBE6BA}" srcOrd="0" destOrd="0" presId="urn:microsoft.com/office/officeart/2005/8/layout/process1"/>
    <dgm:cxn modelId="{38485205-4372-46B0-9E47-EC2DE13525D0}" type="presParOf" srcId="{093B66EC-81DE-4DF1-AC02-A4D3184E7DF7}" destId="{9BB6CF78-69A3-47E5-BD7D-101B34AF9313}"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11D2244-7287-4040-AF7E-C7B8DABFCD46}" type="doc">
      <dgm:prSet loTypeId="urn:microsoft.com/office/officeart/2005/8/layout/target1" loCatId="relationship" qsTypeId="urn:microsoft.com/office/officeart/2005/8/quickstyle/simple1" qsCatId="simple" csTypeId="urn:microsoft.com/office/officeart/2005/8/colors/colorful4" csCatId="colorful"/>
      <dgm:spPr/>
      <dgm:t>
        <a:bodyPr/>
        <a:lstStyle/>
        <a:p>
          <a:endParaRPr lang="en-US"/>
        </a:p>
      </dgm:t>
    </dgm:pt>
    <dgm:pt modelId="{F39EB6FF-451A-40E6-808F-BFEC78999059}">
      <dgm:prSet/>
      <dgm:spPr/>
      <dgm:t>
        <a:bodyPr/>
        <a:lstStyle/>
        <a:p>
          <a:pPr rtl="0"/>
          <a:r>
            <a:rPr lang="en-US"/>
            <a:t>VR and AR help people to gain education for health.</a:t>
          </a:r>
        </a:p>
      </dgm:t>
    </dgm:pt>
    <dgm:pt modelId="{5B925DE3-73E2-4CB2-AE92-12891071A6AA}" type="parTrans" cxnId="{F3D410E2-7705-4B0E-A216-6716C6662ADF}">
      <dgm:prSet/>
      <dgm:spPr/>
      <dgm:t>
        <a:bodyPr/>
        <a:lstStyle/>
        <a:p>
          <a:endParaRPr lang="en-US"/>
        </a:p>
      </dgm:t>
    </dgm:pt>
    <dgm:pt modelId="{03C76587-8E5C-49CD-93A4-EFFD0D74A83E}" type="sibTrans" cxnId="{F3D410E2-7705-4B0E-A216-6716C6662ADF}">
      <dgm:prSet/>
      <dgm:spPr/>
      <dgm:t>
        <a:bodyPr/>
        <a:lstStyle/>
        <a:p>
          <a:endParaRPr lang="en-US"/>
        </a:p>
      </dgm:t>
    </dgm:pt>
    <dgm:pt modelId="{F4D1B48D-7AEA-4B07-84E8-CD6D4E3801DA}">
      <dgm:prSet/>
      <dgm:spPr/>
      <dgm:t>
        <a:bodyPr/>
        <a:lstStyle/>
        <a:p>
          <a:pPr rtl="0"/>
          <a:r>
            <a:rPr lang="en-US"/>
            <a:t>It builds more experiences.</a:t>
          </a:r>
        </a:p>
      </dgm:t>
    </dgm:pt>
    <dgm:pt modelId="{03C40BBE-1524-4205-86DD-BB6C95B4B9B7}" type="parTrans" cxnId="{15AE423A-BCEE-456B-8FCE-A1110CB91D12}">
      <dgm:prSet/>
      <dgm:spPr/>
      <dgm:t>
        <a:bodyPr/>
        <a:lstStyle/>
        <a:p>
          <a:endParaRPr lang="en-US"/>
        </a:p>
      </dgm:t>
    </dgm:pt>
    <dgm:pt modelId="{6D762204-E87D-4D3D-8204-D0D5F77D875D}" type="sibTrans" cxnId="{15AE423A-BCEE-456B-8FCE-A1110CB91D12}">
      <dgm:prSet/>
      <dgm:spPr/>
      <dgm:t>
        <a:bodyPr/>
        <a:lstStyle/>
        <a:p>
          <a:endParaRPr lang="en-US"/>
        </a:p>
      </dgm:t>
    </dgm:pt>
    <dgm:pt modelId="{FBC72DC0-EBCB-467C-B800-02872441B490}">
      <dgm:prSet/>
      <dgm:spPr/>
      <dgm:t>
        <a:bodyPr/>
        <a:lstStyle/>
        <a:p>
          <a:pPr rtl="0"/>
          <a:r>
            <a:rPr lang="en-US"/>
            <a:t>It effect on mental health (Zyglidopoulos, Fleming and Rothenberg, 2016). </a:t>
          </a:r>
        </a:p>
      </dgm:t>
    </dgm:pt>
    <dgm:pt modelId="{7DADBD0A-2EA5-48A6-855F-A2B8CE99F82A}" type="parTrans" cxnId="{499409A1-3D7A-4F4B-947A-0812EAB038F3}">
      <dgm:prSet/>
      <dgm:spPr/>
      <dgm:t>
        <a:bodyPr/>
        <a:lstStyle/>
        <a:p>
          <a:endParaRPr lang="en-US"/>
        </a:p>
      </dgm:t>
    </dgm:pt>
    <dgm:pt modelId="{A056A38A-4064-45C9-8FD7-DB57FC0D9FF7}" type="sibTrans" cxnId="{499409A1-3D7A-4F4B-947A-0812EAB038F3}">
      <dgm:prSet/>
      <dgm:spPr/>
      <dgm:t>
        <a:bodyPr/>
        <a:lstStyle/>
        <a:p>
          <a:endParaRPr lang="en-US"/>
        </a:p>
      </dgm:t>
    </dgm:pt>
    <dgm:pt modelId="{209AF583-21E0-400B-9B8D-A3912008EC59}" type="pres">
      <dgm:prSet presAssocID="{D11D2244-7287-4040-AF7E-C7B8DABFCD46}" presName="composite" presStyleCnt="0">
        <dgm:presLayoutVars>
          <dgm:chMax val="5"/>
          <dgm:dir/>
          <dgm:resizeHandles val="exact"/>
        </dgm:presLayoutVars>
      </dgm:prSet>
      <dgm:spPr/>
    </dgm:pt>
    <dgm:pt modelId="{D200EDFD-6C0F-4240-8CE2-B7E1CD5A7AE3}" type="pres">
      <dgm:prSet presAssocID="{F39EB6FF-451A-40E6-808F-BFEC78999059}" presName="circle1" presStyleLbl="lnNode1" presStyleIdx="0" presStyleCnt="3"/>
      <dgm:spPr/>
    </dgm:pt>
    <dgm:pt modelId="{33C12635-8C68-482A-AEEE-8DA4F348136B}" type="pres">
      <dgm:prSet presAssocID="{F39EB6FF-451A-40E6-808F-BFEC78999059}" presName="text1" presStyleLbl="revTx" presStyleIdx="0" presStyleCnt="3">
        <dgm:presLayoutVars>
          <dgm:bulletEnabled val="1"/>
        </dgm:presLayoutVars>
      </dgm:prSet>
      <dgm:spPr/>
    </dgm:pt>
    <dgm:pt modelId="{29FA0996-9B3B-4C39-A531-768E01D30A7E}" type="pres">
      <dgm:prSet presAssocID="{F39EB6FF-451A-40E6-808F-BFEC78999059}" presName="line1" presStyleLbl="callout" presStyleIdx="0" presStyleCnt="6"/>
      <dgm:spPr/>
    </dgm:pt>
    <dgm:pt modelId="{FD508875-D5A7-417A-A644-E9AFD1372D42}" type="pres">
      <dgm:prSet presAssocID="{F39EB6FF-451A-40E6-808F-BFEC78999059}" presName="d1" presStyleLbl="callout" presStyleIdx="1" presStyleCnt="6"/>
      <dgm:spPr/>
    </dgm:pt>
    <dgm:pt modelId="{5213BB46-3EE7-4EF2-B26F-A23159FBF04A}" type="pres">
      <dgm:prSet presAssocID="{F4D1B48D-7AEA-4B07-84E8-CD6D4E3801DA}" presName="circle2" presStyleLbl="lnNode1" presStyleIdx="1" presStyleCnt="3"/>
      <dgm:spPr/>
    </dgm:pt>
    <dgm:pt modelId="{266FE87F-AED0-48B3-9F75-F384191598CD}" type="pres">
      <dgm:prSet presAssocID="{F4D1B48D-7AEA-4B07-84E8-CD6D4E3801DA}" presName="text2" presStyleLbl="revTx" presStyleIdx="1" presStyleCnt="3">
        <dgm:presLayoutVars>
          <dgm:bulletEnabled val="1"/>
        </dgm:presLayoutVars>
      </dgm:prSet>
      <dgm:spPr/>
    </dgm:pt>
    <dgm:pt modelId="{3829676D-19DD-4838-85D6-3FD1E30B0D16}" type="pres">
      <dgm:prSet presAssocID="{F4D1B48D-7AEA-4B07-84E8-CD6D4E3801DA}" presName="line2" presStyleLbl="callout" presStyleIdx="2" presStyleCnt="6"/>
      <dgm:spPr/>
    </dgm:pt>
    <dgm:pt modelId="{2DE309E5-0597-4276-88E0-F21030B8E40A}" type="pres">
      <dgm:prSet presAssocID="{F4D1B48D-7AEA-4B07-84E8-CD6D4E3801DA}" presName="d2" presStyleLbl="callout" presStyleIdx="3" presStyleCnt="6"/>
      <dgm:spPr/>
    </dgm:pt>
    <dgm:pt modelId="{F4FFDF05-D115-4B83-A58F-A7CE9C3AFA9E}" type="pres">
      <dgm:prSet presAssocID="{FBC72DC0-EBCB-467C-B800-02872441B490}" presName="circle3" presStyleLbl="lnNode1" presStyleIdx="2" presStyleCnt="3"/>
      <dgm:spPr/>
    </dgm:pt>
    <dgm:pt modelId="{B79810D8-F5AA-4821-8774-6FC5345FA9FC}" type="pres">
      <dgm:prSet presAssocID="{FBC72DC0-EBCB-467C-B800-02872441B490}" presName="text3" presStyleLbl="revTx" presStyleIdx="2" presStyleCnt="3">
        <dgm:presLayoutVars>
          <dgm:bulletEnabled val="1"/>
        </dgm:presLayoutVars>
      </dgm:prSet>
      <dgm:spPr/>
    </dgm:pt>
    <dgm:pt modelId="{23B6F816-CC17-4B6A-B8C3-1220F344734F}" type="pres">
      <dgm:prSet presAssocID="{FBC72DC0-EBCB-467C-B800-02872441B490}" presName="line3" presStyleLbl="callout" presStyleIdx="4" presStyleCnt="6"/>
      <dgm:spPr/>
    </dgm:pt>
    <dgm:pt modelId="{9B8BA725-DB2E-4733-B710-2A323A51BCDA}" type="pres">
      <dgm:prSet presAssocID="{FBC72DC0-EBCB-467C-B800-02872441B490}" presName="d3" presStyleLbl="callout" presStyleIdx="5" presStyleCnt="6"/>
      <dgm:spPr/>
    </dgm:pt>
  </dgm:ptLst>
  <dgm:cxnLst>
    <dgm:cxn modelId="{1AC3BF30-FEB0-419D-BAC6-94E539C8767B}" type="presOf" srcId="{FBC72DC0-EBCB-467C-B800-02872441B490}" destId="{B79810D8-F5AA-4821-8774-6FC5345FA9FC}" srcOrd="0" destOrd="0" presId="urn:microsoft.com/office/officeart/2005/8/layout/target1"/>
    <dgm:cxn modelId="{15AE423A-BCEE-456B-8FCE-A1110CB91D12}" srcId="{D11D2244-7287-4040-AF7E-C7B8DABFCD46}" destId="{F4D1B48D-7AEA-4B07-84E8-CD6D4E3801DA}" srcOrd="1" destOrd="0" parTransId="{03C40BBE-1524-4205-86DD-BB6C95B4B9B7}" sibTransId="{6D762204-E87D-4D3D-8204-D0D5F77D875D}"/>
    <dgm:cxn modelId="{5BC8297A-F3D1-4564-9B0B-511846B2BAA6}" type="presOf" srcId="{F39EB6FF-451A-40E6-808F-BFEC78999059}" destId="{33C12635-8C68-482A-AEEE-8DA4F348136B}" srcOrd="0" destOrd="0" presId="urn:microsoft.com/office/officeart/2005/8/layout/target1"/>
    <dgm:cxn modelId="{499409A1-3D7A-4F4B-947A-0812EAB038F3}" srcId="{D11D2244-7287-4040-AF7E-C7B8DABFCD46}" destId="{FBC72DC0-EBCB-467C-B800-02872441B490}" srcOrd="2" destOrd="0" parTransId="{7DADBD0A-2EA5-48A6-855F-A2B8CE99F82A}" sibTransId="{A056A38A-4064-45C9-8FD7-DB57FC0D9FF7}"/>
    <dgm:cxn modelId="{2953F3C0-F392-4C2C-B661-E7013FC8BCD3}" type="presOf" srcId="{F4D1B48D-7AEA-4B07-84E8-CD6D4E3801DA}" destId="{266FE87F-AED0-48B3-9F75-F384191598CD}" srcOrd="0" destOrd="0" presId="urn:microsoft.com/office/officeart/2005/8/layout/target1"/>
    <dgm:cxn modelId="{6270B6C2-21F8-4C75-9DCE-BBDE888F63DB}" type="presOf" srcId="{D11D2244-7287-4040-AF7E-C7B8DABFCD46}" destId="{209AF583-21E0-400B-9B8D-A3912008EC59}" srcOrd="0" destOrd="0" presId="urn:microsoft.com/office/officeart/2005/8/layout/target1"/>
    <dgm:cxn modelId="{F3D410E2-7705-4B0E-A216-6716C6662ADF}" srcId="{D11D2244-7287-4040-AF7E-C7B8DABFCD46}" destId="{F39EB6FF-451A-40E6-808F-BFEC78999059}" srcOrd="0" destOrd="0" parTransId="{5B925DE3-73E2-4CB2-AE92-12891071A6AA}" sibTransId="{03C76587-8E5C-49CD-93A4-EFFD0D74A83E}"/>
    <dgm:cxn modelId="{16FE82F1-F20D-4054-AFDC-AF251021C165}" type="presParOf" srcId="{209AF583-21E0-400B-9B8D-A3912008EC59}" destId="{D200EDFD-6C0F-4240-8CE2-B7E1CD5A7AE3}" srcOrd="0" destOrd="0" presId="urn:microsoft.com/office/officeart/2005/8/layout/target1"/>
    <dgm:cxn modelId="{3289D7CC-819D-4218-83A8-D6A303585A00}" type="presParOf" srcId="{209AF583-21E0-400B-9B8D-A3912008EC59}" destId="{33C12635-8C68-482A-AEEE-8DA4F348136B}" srcOrd="1" destOrd="0" presId="urn:microsoft.com/office/officeart/2005/8/layout/target1"/>
    <dgm:cxn modelId="{507FE027-5313-4D44-AE30-D21A3A3B578C}" type="presParOf" srcId="{209AF583-21E0-400B-9B8D-A3912008EC59}" destId="{29FA0996-9B3B-4C39-A531-768E01D30A7E}" srcOrd="2" destOrd="0" presId="urn:microsoft.com/office/officeart/2005/8/layout/target1"/>
    <dgm:cxn modelId="{2DA093DC-292A-4418-AB02-C6971BF91562}" type="presParOf" srcId="{209AF583-21E0-400B-9B8D-A3912008EC59}" destId="{FD508875-D5A7-417A-A644-E9AFD1372D42}" srcOrd="3" destOrd="0" presId="urn:microsoft.com/office/officeart/2005/8/layout/target1"/>
    <dgm:cxn modelId="{E501DB4B-34E8-4334-876B-A42FCF1FA773}" type="presParOf" srcId="{209AF583-21E0-400B-9B8D-A3912008EC59}" destId="{5213BB46-3EE7-4EF2-B26F-A23159FBF04A}" srcOrd="4" destOrd="0" presId="urn:microsoft.com/office/officeart/2005/8/layout/target1"/>
    <dgm:cxn modelId="{DAC74E15-F34A-412D-B200-AB647FE500C8}" type="presParOf" srcId="{209AF583-21E0-400B-9B8D-A3912008EC59}" destId="{266FE87F-AED0-48B3-9F75-F384191598CD}" srcOrd="5" destOrd="0" presId="urn:microsoft.com/office/officeart/2005/8/layout/target1"/>
    <dgm:cxn modelId="{332CCACD-B380-4FF5-BFF0-08D565E6449C}" type="presParOf" srcId="{209AF583-21E0-400B-9B8D-A3912008EC59}" destId="{3829676D-19DD-4838-85D6-3FD1E30B0D16}" srcOrd="6" destOrd="0" presId="urn:microsoft.com/office/officeart/2005/8/layout/target1"/>
    <dgm:cxn modelId="{DB2C85ED-C691-46C5-939A-B5EFE520E9DB}" type="presParOf" srcId="{209AF583-21E0-400B-9B8D-A3912008EC59}" destId="{2DE309E5-0597-4276-88E0-F21030B8E40A}" srcOrd="7" destOrd="0" presId="urn:microsoft.com/office/officeart/2005/8/layout/target1"/>
    <dgm:cxn modelId="{77B07823-1465-440B-9D17-319B860B1AB2}" type="presParOf" srcId="{209AF583-21E0-400B-9B8D-A3912008EC59}" destId="{F4FFDF05-D115-4B83-A58F-A7CE9C3AFA9E}" srcOrd="8" destOrd="0" presId="urn:microsoft.com/office/officeart/2005/8/layout/target1"/>
    <dgm:cxn modelId="{EAF3540A-936B-49C6-8BBA-B904DF471E62}" type="presParOf" srcId="{209AF583-21E0-400B-9B8D-A3912008EC59}" destId="{B79810D8-F5AA-4821-8774-6FC5345FA9FC}" srcOrd="9" destOrd="0" presId="urn:microsoft.com/office/officeart/2005/8/layout/target1"/>
    <dgm:cxn modelId="{8FE5514C-B736-489C-B73F-6A20BCE10B23}" type="presParOf" srcId="{209AF583-21E0-400B-9B8D-A3912008EC59}" destId="{23B6F816-CC17-4B6A-B8C3-1220F344734F}" srcOrd="10" destOrd="0" presId="urn:microsoft.com/office/officeart/2005/8/layout/target1"/>
    <dgm:cxn modelId="{AC4F44A7-C407-4912-AE90-D2A74F846FF5}" type="presParOf" srcId="{209AF583-21E0-400B-9B8D-A3912008EC59}" destId="{9B8BA725-DB2E-4733-B710-2A323A51BCDA}" srcOrd="11" destOrd="0" presId="urn:microsoft.com/office/officeart/2005/8/layout/targe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486DC3C-AC87-4C8B-ACBE-F5193E6CF01E}" type="doc">
      <dgm:prSet loTypeId="urn:microsoft.com/office/officeart/2005/8/layout/cycle2" loCatId="cycle" qsTypeId="urn:microsoft.com/office/officeart/2005/8/quickstyle/simple1" qsCatId="simple" csTypeId="urn:microsoft.com/office/officeart/2005/8/colors/accent0_2" csCatId="mainScheme"/>
      <dgm:spPr/>
      <dgm:t>
        <a:bodyPr/>
        <a:lstStyle/>
        <a:p>
          <a:endParaRPr lang="en-US"/>
        </a:p>
      </dgm:t>
    </dgm:pt>
    <dgm:pt modelId="{9BEAD0C5-7076-45B0-A919-3326511C9106}">
      <dgm:prSet/>
      <dgm:spPr/>
      <dgm:t>
        <a:bodyPr/>
        <a:lstStyle/>
        <a:p>
          <a:pPr rtl="0"/>
          <a:r>
            <a:rPr lang="en-US"/>
            <a:t>The main theme of the presentation is about health, education, or wellbeing initiatives which have supported to enhance an UK society or UK community. </a:t>
          </a:r>
        </a:p>
      </dgm:t>
    </dgm:pt>
    <dgm:pt modelId="{3DBF61A6-A461-4286-9A40-48D1CCFE05A8}" type="parTrans" cxnId="{E67384D7-DE36-45D1-8341-5F55203F8C37}">
      <dgm:prSet/>
      <dgm:spPr/>
      <dgm:t>
        <a:bodyPr/>
        <a:lstStyle/>
        <a:p>
          <a:endParaRPr lang="en-US"/>
        </a:p>
      </dgm:t>
    </dgm:pt>
    <dgm:pt modelId="{73325B27-0F56-489C-AEE0-0892F3923077}" type="sibTrans" cxnId="{E67384D7-DE36-45D1-8341-5F55203F8C37}">
      <dgm:prSet/>
      <dgm:spPr/>
      <dgm:t>
        <a:bodyPr/>
        <a:lstStyle/>
        <a:p>
          <a:endParaRPr lang="en-US"/>
        </a:p>
      </dgm:t>
    </dgm:pt>
    <dgm:pt modelId="{A0B67764-DA64-4FC2-88D9-25CE5F9E8FB6}">
      <dgm:prSet/>
      <dgm:spPr/>
      <dgm:t>
        <a:bodyPr/>
        <a:lstStyle/>
        <a:p>
          <a:pPr rtl="0"/>
          <a:r>
            <a:rPr lang="en-US"/>
            <a:t>Another theme of the report is to demonstrate the digital technology that would be utilized or leveraged to improve the societies now and upcoming time (Gyamfi and Williams, 2021). </a:t>
          </a:r>
        </a:p>
      </dgm:t>
    </dgm:pt>
    <dgm:pt modelId="{989B4049-E073-47EC-ACCA-55679E2D0266}" type="parTrans" cxnId="{112EBE81-455D-4116-BCB5-C24F789E4BB7}">
      <dgm:prSet/>
      <dgm:spPr/>
      <dgm:t>
        <a:bodyPr/>
        <a:lstStyle/>
        <a:p>
          <a:endParaRPr lang="en-US"/>
        </a:p>
      </dgm:t>
    </dgm:pt>
    <dgm:pt modelId="{38FB2F7B-9914-42A3-8C1B-FC6EF051FEDA}" type="sibTrans" cxnId="{112EBE81-455D-4116-BCB5-C24F789E4BB7}">
      <dgm:prSet/>
      <dgm:spPr/>
      <dgm:t>
        <a:bodyPr/>
        <a:lstStyle/>
        <a:p>
          <a:endParaRPr lang="en-US"/>
        </a:p>
      </dgm:t>
    </dgm:pt>
    <dgm:pt modelId="{A1B48C0F-615C-4AD6-A819-BC27D4871C77}" type="pres">
      <dgm:prSet presAssocID="{E486DC3C-AC87-4C8B-ACBE-F5193E6CF01E}" presName="cycle" presStyleCnt="0">
        <dgm:presLayoutVars>
          <dgm:dir/>
          <dgm:resizeHandles val="exact"/>
        </dgm:presLayoutVars>
      </dgm:prSet>
      <dgm:spPr/>
    </dgm:pt>
    <dgm:pt modelId="{9FF5EB73-251A-48BD-BDDB-C9E787D73E47}" type="pres">
      <dgm:prSet presAssocID="{9BEAD0C5-7076-45B0-A919-3326511C9106}" presName="node" presStyleLbl="node1" presStyleIdx="0" presStyleCnt="2">
        <dgm:presLayoutVars>
          <dgm:bulletEnabled val="1"/>
        </dgm:presLayoutVars>
      </dgm:prSet>
      <dgm:spPr/>
    </dgm:pt>
    <dgm:pt modelId="{26C31BC6-B8A5-45C6-809B-5B7E8D024F60}" type="pres">
      <dgm:prSet presAssocID="{73325B27-0F56-489C-AEE0-0892F3923077}" presName="sibTrans" presStyleLbl="sibTrans2D1" presStyleIdx="0" presStyleCnt="2"/>
      <dgm:spPr/>
    </dgm:pt>
    <dgm:pt modelId="{959ED956-9B3C-4E12-B846-C858BECD5445}" type="pres">
      <dgm:prSet presAssocID="{73325B27-0F56-489C-AEE0-0892F3923077}" presName="connectorText" presStyleLbl="sibTrans2D1" presStyleIdx="0" presStyleCnt="2"/>
      <dgm:spPr/>
    </dgm:pt>
    <dgm:pt modelId="{F018BA2A-9DBB-4767-8D61-DDE5513A1C5E}" type="pres">
      <dgm:prSet presAssocID="{A0B67764-DA64-4FC2-88D9-25CE5F9E8FB6}" presName="node" presStyleLbl="node1" presStyleIdx="1" presStyleCnt="2">
        <dgm:presLayoutVars>
          <dgm:bulletEnabled val="1"/>
        </dgm:presLayoutVars>
      </dgm:prSet>
      <dgm:spPr/>
    </dgm:pt>
    <dgm:pt modelId="{E99B7B51-9F51-4AE1-A2E6-15DB63D11E84}" type="pres">
      <dgm:prSet presAssocID="{38FB2F7B-9914-42A3-8C1B-FC6EF051FEDA}" presName="sibTrans" presStyleLbl="sibTrans2D1" presStyleIdx="1" presStyleCnt="2"/>
      <dgm:spPr/>
    </dgm:pt>
    <dgm:pt modelId="{C149CDB4-DEB6-4F8C-8ADE-321E209F5081}" type="pres">
      <dgm:prSet presAssocID="{38FB2F7B-9914-42A3-8C1B-FC6EF051FEDA}" presName="connectorText" presStyleLbl="sibTrans2D1" presStyleIdx="1" presStyleCnt="2"/>
      <dgm:spPr/>
    </dgm:pt>
  </dgm:ptLst>
  <dgm:cxnLst>
    <dgm:cxn modelId="{1501C516-E22D-4495-8D2A-44AE50C2FC10}" type="presOf" srcId="{38FB2F7B-9914-42A3-8C1B-FC6EF051FEDA}" destId="{C149CDB4-DEB6-4F8C-8ADE-321E209F5081}" srcOrd="1" destOrd="0" presId="urn:microsoft.com/office/officeart/2005/8/layout/cycle2"/>
    <dgm:cxn modelId="{C7289742-EA26-46DC-9C3F-A3C1F50F01EF}" type="presOf" srcId="{E486DC3C-AC87-4C8B-ACBE-F5193E6CF01E}" destId="{A1B48C0F-615C-4AD6-A819-BC27D4871C77}" srcOrd="0" destOrd="0" presId="urn:microsoft.com/office/officeart/2005/8/layout/cycle2"/>
    <dgm:cxn modelId="{89507D6B-C802-431A-B7EC-E50676CC0762}" type="presOf" srcId="{73325B27-0F56-489C-AEE0-0892F3923077}" destId="{26C31BC6-B8A5-45C6-809B-5B7E8D024F60}" srcOrd="0" destOrd="0" presId="urn:microsoft.com/office/officeart/2005/8/layout/cycle2"/>
    <dgm:cxn modelId="{112EBE81-455D-4116-BCB5-C24F789E4BB7}" srcId="{E486DC3C-AC87-4C8B-ACBE-F5193E6CF01E}" destId="{A0B67764-DA64-4FC2-88D9-25CE5F9E8FB6}" srcOrd="1" destOrd="0" parTransId="{989B4049-E073-47EC-ACCA-55679E2D0266}" sibTransId="{38FB2F7B-9914-42A3-8C1B-FC6EF051FEDA}"/>
    <dgm:cxn modelId="{C95D00A7-C8CA-4093-BB12-7BB0BFA9EB68}" type="presOf" srcId="{A0B67764-DA64-4FC2-88D9-25CE5F9E8FB6}" destId="{F018BA2A-9DBB-4767-8D61-DDE5513A1C5E}" srcOrd="0" destOrd="0" presId="urn:microsoft.com/office/officeart/2005/8/layout/cycle2"/>
    <dgm:cxn modelId="{BEB36BAD-EFA1-4D24-9AE8-F7C18F7885A1}" type="presOf" srcId="{73325B27-0F56-489C-AEE0-0892F3923077}" destId="{959ED956-9B3C-4E12-B846-C858BECD5445}" srcOrd="1" destOrd="0" presId="urn:microsoft.com/office/officeart/2005/8/layout/cycle2"/>
    <dgm:cxn modelId="{45455DB1-1DFB-449E-95A8-62B74508A1A7}" type="presOf" srcId="{38FB2F7B-9914-42A3-8C1B-FC6EF051FEDA}" destId="{E99B7B51-9F51-4AE1-A2E6-15DB63D11E84}" srcOrd="0" destOrd="0" presId="urn:microsoft.com/office/officeart/2005/8/layout/cycle2"/>
    <dgm:cxn modelId="{ED27A5B7-F0AA-437D-A3E1-56A936ABB6BC}" type="presOf" srcId="{9BEAD0C5-7076-45B0-A919-3326511C9106}" destId="{9FF5EB73-251A-48BD-BDDB-C9E787D73E47}" srcOrd="0" destOrd="0" presId="urn:microsoft.com/office/officeart/2005/8/layout/cycle2"/>
    <dgm:cxn modelId="{E67384D7-DE36-45D1-8341-5F55203F8C37}" srcId="{E486DC3C-AC87-4C8B-ACBE-F5193E6CF01E}" destId="{9BEAD0C5-7076-45B0-A919-3326511C9106}" srcOrd="0" destOrd="0" parTransId="{3DBF61A6-A461-4286-9A40-48D1CCFE05A8}" sibTransId="{73325B27-0F56-489C-AEE0-0892F3923077}"/>
    <dgm:cxn modelId="{ECB8D844-2F12-4A7D-A4C7-75656617E284}" type="presParOf" srcId="{A1B48C0F-615C-4AD6-A819-BC27D4871C77}" destId="{9FF5EB73-251A-48BD-BDDB-C9E787D73E47}" srcOrd="0" destOrd="0" presId="urn:microsoft.com/office/officeart/2005/8/layout/cycle2"/>
    <dgm:cxn modelId="{043EB5CE-9B54-4B75-B1F5-ED538D36D05C}" type="presParOf" srcId="{A1B48C0F-615C-4AD6-A819-BC27D4871C77}" destId="{26C31BC6-B8A5-45C6-809B-5B7E8D024F60}" srcOrd="1" destOrd="0" presId="urn:microsoft.com/office/officeart/2005/8/layout/cycle2"/>
    <dgm:cxn modelId="{3132064E-824F-4FD0-BE61-DCA8678ACA98}" type="presParOf" srcId="{26C31BC6-B8A5-45C6-809B-5B7E8D024F60}" destId="{959ED956-9B3C-4E12-B846-C858BECD5445}" srcOrd="0" destOrd="0" presId="urn:microsoft.com/office/officeart/2005/8/layout/cycle2"/>
    <dgm:cxn modelId="{B59C91B3-403B-460D-99E0-122892A7C8D1}" type="presParOf" srcId="{A1B48C0F-615C-4AD6-A819-BC27D4871C77}" destId="{F018BA2A-9DBB-4767-8D61-DDE5513A1C5E}" srcOrd="2" destOrd="0" presId="urn:microsoft.com/office/officeart/2005/8/layout/cycle2"/>
    <dgm:cxn modelId="{A0B85E9B-B0DF-44E6-A10E-EDA1E2B54C9E}" type="presParOf" srcId="{A1B48C0F-615C-4AD6-A819-BC27D4871C77}" destId="{E99B7B51-9F51-4AE1-A2E6-15DB63D11E84}" srcOrd="3" destOrd="0" presId="urn:microsoft.com/office/officeart/2005/8/layout/cycle2"/>
    <dgm:cxn modelId="{878221AD-9831-4EF7-9EF6-8F5ADD487F80}" type="presParOf" srcId="{E99B7B51-9F51-4AE1-A2E6-15DB63D11E84}" destId="{C149CDB4-DEB6-4F8C-8ADE-321E209F5081}"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34285C-C494-4CAB-AF73-D9AC8463CD03}">
      <dsp:nvSpPr>
        <dsp:cNvPr id="0" name=""/>
        <dsp:cNvSpPr/>
      </dsp:nvSpPr>
      <dsp:spPr>
        <a:xfrm>
          <a:off x="117815" y="69507"/>
          <a:ext cx="2906109" cy="2906109"/>
        </a:xfrm>
        <a:prstGeom prst="ellipse">
          <a:avLst/>
        </a:prstGeom>
        <a:solidFill>
          <a:schemeClr val="accent4">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666750" rtl="0">
            <a:lnSpc>
              <a:spcPct val="90000"/>
            </a:lnSpc>
            <a:spcBef>
              <a:spcPct val="0"/>
            </a:spcBef>
            <a:spcAft>
              <a:spcPct val="35000"/>
            </a:spcAft>
            <a:buNone/>
          </a:pPr>
          <a:r>
            <a:rPr lang="en-US" sz="1500" kern="1200"/>
            <a:t>The aim of the community development initiatives in the UK is improving and developing health, education, and total socialwalfare. </a:t>
          </a:r>
        </a:p>
      </dsp:txBody>
      <dsp:txXfrm>
        <a:off x="523623" y="412200"/>
        <a:ext cx="1675594" cy="2220724"/>
      </dsp:txXfrm>
    </dsp:sp>
    <dsp:sp modelId="{948B9416-3774-4D17-BD30-B569E0390F1B}">
      <dsp:nvSpPr>
        <dsp:cNvPr id="0" name=""/>
        <dsp:cNvSpPr/>
      </dsp:nvSpPr>
      <dsp:spPr>
        <a:xfrm>
          <a:off x="2212308" y="69507"/>
          <a:ext cx="2906109" cy="2906109"/>
        </a:xfrm>
        <a:prstGeom prst="ellipse">
          <a:avLst/>
        </a:prstGeom>
        <a:solidFill>
          <a:schemeClr val="accent4">
            <a:alpha val="50000"/>
            <a:hueOff val="10395692"/>
            <a:satOff val="-47968"/>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666750" rtl="0">
            <a:lnSpc>
              <a:spcPct val="90000"/>
            </a:lnSpc>
            <a:spcBef>
              <a:spcPct val="0"/>
            </a:spcBef>
            <a:spcAft>
              <a:spcPct val="35000"/>
            </a:spcAft>
            <a:buNone/>
          </a:pPr>
          <a:r>
            <a:rPr lang="en-US" sz="1500" kern="1200"/>
            <a:t>The innovative digital technologies helps the community to build and to become stronger, and to become sustained in the United Kingdom (Fadi Al-Turjman et al., 2023). </a:t>
          </a:r>
        </a:p>
      </dsp:txBody>
      <dsp:txXfrm>
        <a:off x="3037015" y="412200"/>
        <a:ext cx="1675594" cy="22207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1E8A95-78A4-4067-A727-44053C58EE6A}">
      <dsp:nvSpPr>
        <dsp:cNvPr id="0" name=""/>
        <dsp:cNvSpPr/>
      </dsp:nvSpPr>
      <dsp:spPr>
        <a:xfrm>
          <a:off x="0" y="24304"/>
          <a:ext cx="5236234" cy="721049"/>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US" sz="1300" kern="1200"/>
            <a:t>The main and key aim of the health initiatives is prevention.</a:t>
          </a:r>
        </a:p>
      </dsp:txBody>
      <dsp:txXfrm>
        <a:off x="35199" y="59503"/>
        <a:ext cx="5165836" cy="650651"/>
      </dsp:txXfrm>
    </dsp:sp>
    <dsp:sp modelId="{3E924247-223F-4206-801E-3A8B12EB6839}">
      <dsp:nvSpPr>
        <dsp:cNvPr id="0" name=""/>
        <dsp:cNvSpPr/>
      </dsp:nvSpPr>
      <dsp:spPr>
        <a:xfrm>
          <a:off x="0" y="782793"/>
          <a:ext cx="5236234" cy="721049"/>
        </a:xfrm>
        <a:prstGeom prst="roundRect">
          <a:avLst/>
        </a:prstGeom>
        <a:solidFill>
          <a:schemeClr val="accent4">
            <a:hueOff val="3465231"/>
            <a:satOff val="-15989"/>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US" sz="1300" kern="1200"/>
            <a:t>There are some events that help to provide free health service.</a:t>
          </a:r>
        </a:p>
      </dsp:txBody>
      <dsp:txXfrm>
        <a:off x="35199" y="817992"/>
        <a:ext cx="5165836" cy="650651"/>
      </dsp:txXfrm>
    </dsp:sp>
    <dsp:sp modelId="{C04FDA36-6072-48CB-B7C1-2E38EA20FBCF}">
      <dsp:nvSpPr>
        <dsp:cNvPr id="0" name=""/>
        <dsp:cNvSpPr/>
      </dsp:nvSpPr>
      <dsp:spPr>
        <a:xfrm>
          <a:off x="0" y="1541282"/>
          <a:ext cx="5236234" cy="721049"/>
        </a:xfrm>
        <a:prstGeom prst="roundRect">
          <a:avLst/>
        </a:prstGeom>
        <a:solidFill>
          <a:schemeClr val="accent4">
            <a:hueOff val="6930461"/>
            <a:satOff val="-31979"/>
            <a:lumOff val="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US" sz="1300" kern="1200"/>
            <a:t>The free health evaluation can be implemented for aged 35 – 75. </a:t>
          </a:r>
        </a:p>
      </dsp:txBody>
      <dsp:txXfrm>
        <a:off x="35199" y="1576481"/>
        <a:ext cx="5165836" cy="650651"/>
      </dsp:txXfrm>
    </dsp:sp>
    <dsp:sp modelId="{DB245E07-E9F2-4800-BD3A-9E868E47A513}">
      <dsp:nvSpPr>
        <dsp:cNvPr id="0" name=""/>
        <dsp:cNvSpPr/>
      </dsp:nvSpPr>
      <dsp:spPr>
        <a:xfrm>
          <a:off x="0" y="2299771"/>
          <a:ext cx="5236234" cy="721049"/>
        </a:xfrm>
        <a:prstGeom prst="roundRect">
          <a:avLst/>
        </a:prstGeom>
        <a:solidFill>
          <a:schemeClr val="accent4">
            <a:hueOff val="10395692"/>
            <a:satOff val="-47968"/>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US" sz="1300" kern="1200"/>
            <a:t>Besides various advantages of the health initiatives, there are some challenges can be occurred, for instance accessibility related challenges, sustainability related issues, etc. (Courtney, Kuo and Shabestari, 2015).</a:t>
          </a:r>
        </a:p>
      </dsp:txBody>
      <dsp:txXfrm>
        <a:off x="35199" y="2334970"/>
        <a:ext cx="5165836" cy="65065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6659F8-32A9-4AEC-BA4D-EB140C0BDE89}">
      <dsp:nvSpPr>
        <dsp:cNvPr id="0" name=""/>
        <dsp:cNvSpPr/>
      </dsp:nvSpPr>
      <dsp:spPr>
        <a:xfrm>
          <a:off x="0" y="913537"/>
          <a:ext cx="5236234" cy="1218050"/>
        </a:xfrm>
        <a:prstGeom prst="notchedRightArrow">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FED062-91F5-45F1-BFD9-4098A00F4C34}">
      <dsp:nvSpPr>
        <dsp:cNvPr id="0" name=""/>
        <dsp:cNvSpPr/>
      </dsp:nvSpPr>
      <dsp:spPr>
        <a:xfrm>
          <a:off x="2301" y="0"/>
          <a:ext cx="1518712" cy="12180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b" anchorCtr="0">
          <a:noAutofit/>
        </a:bodyPr>
        <a:lstStyle/>
        <a:p>
          <a:pPr marL="0" lvl="0" indent="0" algn="ctr" defTabSz="533400" rtl="0">
            <a:lnSpc>
              <a:spcPct val="90000"/>
            </a:lnSpc>
            <a:spcBef>
              <a:spcPct val="0"/>
            </a:spcBef>
            <a:spcAft>
              <a:spcPct val="35000"/>
            </a:spcAft>
            <a:buNone/>
          </a:pPr>
          <a:r>
            <a:rPr lang="en-US" sz="1200" kern="1200"/>
            <a:t>Education initiatives help the community to bridge the gap in community.</a:t>
          </a:r>
        </a:p>
      </dsp:txBody>
      <dsp:txXfrm>
        <a:off x="2301" y="0"/>
        <a:ext cx="1518712" cy="1218050"/>
      </dsp:txXfrm>
    </dsp:sp>
    <dsp:sp modelId="{821EE8AD-875A-4914-9409-FD1699A48B4E}">
      <dsp:nvSpPr>
        <dsp:cNvPr id="0" name=""/>
        <dsp:cNvSpPr/>
      </dsp:nvSpPr>
      <dsp:spPr>
        <a:xfrm>
          <a:off x="609401" y="1370306"/>
          <a:ext cx="304512" cy="304512"/>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805041-9A1C-4479-9178-2CB8220F6AC6}">
      <dsp:nvSpPr>
        <dsp:cNvPr id="0" name=""/>
        <dsp:cNvSpPr/>
      </dsp:nvSpPr>
      <dsp:spPr>
        <a:xfrm>
          <a:off x="1596949" y="1827075"/>
          <a:ext cx="1518712" cy="12180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t" anchorCtr="0">
          <a:noAutofit/>
        </a:bodyPr>
        <a:lstStyle/>
        <a:p>
          <a:pPr marL="0" lvl="0" indent="0" algn="ctr" defTabSz="533400" rtl="0">
            <a:lnSpc>
              <a:spcPct val="90000"/>
            </a:lnSpc>
            <a:spcBef>
              <a:spcPct val="0"/>
            </a:spcBef>
            <a:spcAft>
              <a:spcPct val="35000"/>
            </a:spcAft>
            <a:buNone/>
          </a:pPr>
          <a:r>
            <a:rPr lang="en-US" sz="1200" kern="1200"/>
            <a:t>It increase the child education in the community.</a:t>
          </a:r>
        </a:p>
      </dsp:txBody>
      <dsp:txXfrm>
        <a:off x="1596949" y="1827075"/>
        <a:ext cx="1518712" cy="1218050"/>
      </dsp:txXfrm>
    </dsp:sp>
    <dsp:sp modelId="{183C376B-444B-4A29-BCA4-BFDBEC1A3863}">
      <dsp:nvSpPr>
        <dsp:cNvPr id="0" name=""/>
        <dsp:cNvSpPr/>
      </dsp:nvSpPr>
      <dsp:spPr>
        <a:xfrm>
          <a:off x="2204049" y="1370306"/>
          <a:ext cx="304512" cy="304512"/>
        </a:xfrm>
        <a:prstGeom prst="ellipse">
          <a:avLst/>
        </a:prstGeom>
        <a:solidFill>
          <a:schemeClr val="accent4">
            <a:hueOff val="5197846"/>
            <a:satOff val="-23984"/>
            <a:lumOff val="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3B0E03-EED7-4641-BD3D-3C23742E8407}">
      <dsp:nvSpPr>
        <dsp:cNvPr id="0" name=""/>
        <dsp:cNvSpPr/>
      </dsp:nvSpPr>
      <dsp:spPr>
        <a:xfrm>
          <a:off x="3191597" y="0"/>
          <a:ext cx="1518712" cy="12180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b" anchorCtr="0">
          <a:noAutofit/>
        </a:bodyPr>
        <a:lstStyle/>
        <a:p>
          <a:pPr marL="0" lvl="0" indent="0" algn="ctr" defTabSz="533400" rtl="0">
            <a:lnSpc>
              <a:spcPct val="90000"/>
            </a:lnSpc>
            <a:spcBef>
              <a:spcPct val="0"/>
            </a:spcBef>
            <a:spcAft>
              <a:spcPct val="35000"/>
            </a:spcAft>
            <a:buNone/>
          </a:pPr>
          <a:r>
            <a:rPr lang="en-US" sz="1200" kern="1200"/>
            <a:t>Sure Start is the potential initiatives based on the education initiatives (Gehring, Debry and Smith, 2016). </a:t>
          </a:r>
        </a:p>
      </dsp:txBody>
      <dsp:txXfrm>
        <a:off x="3191597" y="0"/>
        <a:ext cx="1518712" cy="1218050"/>
      </dsp:txXfrm>
    </dsp:sp>
    <dsp:sp modelId="{EDD88382-E0E6-41B1-BD50-D7E25540D9BF}">
      <dsp:nvSpPr>
        <dsp:cNvPr id="0" name=""/>
        <dsp:cNvSpPr/>
      </dsp:nvSpPr>
      <dsp:spPr>
        <a:xfrm>
          <a:off x="3798697" y="1370306"/>
          <a:ext cx="304512" cy="304512"/>
        </a:xfrm>
        <a:prstGeom prst="ellipse">
          <a:avLst/>
        </a:prstGeom>
        <a:solidFill>
          <a:schemeClr val="accent4">
            <a:hueOff val="10395692"/>
            <a:satOff val="-47968"/>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EBB04D-A795-4D9D-8329-9039459A8A68}">
      <dsp:nvSpPr>
        <dsp:cNvPr id="0" name=""/>
        <dsp:cNvSpPr/>
      </dsp:nvSpPr>
      <dsp:spPr>
        <a:xfrm>
          <a:off x="25" y="766811"/>
          <a:ext cx="2446814" cy="808781"/>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rtl="0">
            <a:lnSpc>
              <a:spcPct val="90000"/>
            </a:lnSpc>
            <a:spcBef>
              <a:spcPct val="0"/>
            </a:spcBef>
            <a:spcAft>
              <a:spcPct val="35000"/>
            </a:spcAft>
            <a:buNone/>
          </a:pPr>
          <a:r>
            <a:rPr lang="en-US" sz="1600" kern="1200"/>
            <a:t>It focus on mental health in society.</a:t>
          </a:r>
        </a:p>
      </dsp:txBody>
      <dsp:txXfrm>
        <a:off x="25" y="766811"/>
        <a:ext cx="2446814" cy="808781"/>
      </dsp:txXfrm>
    </dsp:sp>
    <dsp:sp modelId="{C46A37F4-DD78-49B7-A61D-6B91D22C42E7}">
      <dsp:nvSpPr>
        <dsp:cNvPr id="0" name=""/>
        <dsp:cNvSpPr/>
      </dsp:nvSpPr>
      <dsp:spPr>
        <a:xfrm>
          <a:off x="25" y="1575593"/>
          <a:ext cx="2446814" cy="702720"/>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A21C01B-842A-468E-B825-F6F3393BEE97}">
      <dsp:nvSpPr>
        <dsp:cNvPr id="0" name=""/>
        <dsp:cNvSpPr/>
      </dsp:nvSpPr>
      <dsp:spPr>
        <a:xfrm>
          <a:off x="2789394" y="766811"/>
          <a:ext cx="2446814" cy="808781"/>
        </a:xfrm>
        <a:prstGeom prst="rect">
          <a:avLst/>
        </a:prstGeom>
        <a:solidFill>
          <a:schemeClr val="accent4">
            <a:hueOff val="10395692"/>
            <a:satOff val="-47968"/>
            <a:lumOff val="1765"/>
            <a:alphaOff val="0"/>
          </a:schemeClr>
        </a:solidFill>
        <a:ln w="12700" cap="flat" cmpd="sng" algn="ctr">
          <a:solidFill>
            <a:schemeClr val="accent4">
              <a:hueOff val="10395692"/>
              <a:satOff val="-47968"/>
              <a:lumOff val="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rtl="0">
            <a:lnSpc>
              <a:spcPct val="90000"/>
            </a:lnSpc>
            <a:spcBef>
              <a:spcPct val="0"/>
            </a:spcBef>
            <a:spcAft>
              <a:spcPct val="35000"/>
            </a:spcAft>
            <a:buNone/>
          </a:pPr>
          <a:r>
            <a:rPr lang="en-US" sz="1600" kern="1200"/>
            <a:t>It increases the free treatment (Macnab, Daar and Christoff Pauw, 2020).</a:t>
          </a:r>
        </a:p>
      </dsp:txBody>
      <dsp:txXfrm>
        <a:off x="2789394" y="766811"/>
        <a:ext cx="2446814" cy="808781"/>
      </dsp:txXfrm>
    </dsp:sp>
    <dsp:sp modelId="{C1DCB773-D449-4FC9-A31B-7B201B797AA9}">
      <dsp:nvSpPr>
        <dsp:cNvPr id="0" name=""/>
        <dsp:cNvSpPr/>
      </dsp:nvSpPr>
      <dsp:spPr>
        <a:xfrm>
          <a:off x="2789394" y="1575593"/>
          <a:ext cx="2446814" cy="702720"/>
        </a:xfrm>
        <a:prstGeom prst="rect">
          <a:avLst/>
        </a:prstGeom>
        <a:solidFill>
          <a:schemeClr val="accent4">
            <a:tint val="40000"/>
            <a:alpha val="90000"/>
            <a:hueOff val="11513918"/>
            <a:satOff val="-61261"/>
            <a:lumOff val="-3490"/>
            <a:alphaOff val="0"/>
          </a:schemeClr>
        </a:solidFill>
        <a:ln w="12700" cap="flat" cmpd="sng" algn="ctr">
          <a:solidFill>
            <a:schemeClr val="accent4">
              <a:tint val="40000"/>
              <a:alpha val="90000"/>
              <a:hueOff val="11513918"/>
              <a:satOff val="-61261"/>
              <a:lumOff val="-349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E424B1-F8F4-4844-9A25-D9780400D76E}">
      <dsp:nvSpPr>
        <dsp:cNvPr id="0" name=""/>
        <dsp:cNvSpPr/>
      </dsp:nvSpPr>
      <dsp:spPr>
        <a:xfrm>
          <a:off x="1957195" y="816"/>
          <a:ext cx="1321842" cy="1321842"/>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rtl="0">
            <a:lnSpc>
              <a:spcPct val="90000"/>
            </a:lnSpc>
            <a:spcBef>
              <a:spcPct val="0"/>
            </a:spcBef>
            <a:spcAft>
              <a:spcPct val="35000"/>
            </a:spcAft>
            <a:buNone/>
          </a:pPr>
          <a:r>
            <a:rPr lang="en-US" sz="700" kern="1200"/>
            <a:t>Social media platforms increase the community engagement.</a:t>
          </a:r>
        </a:p>
      </dsp:txBody>
      <dsp:txXfrm>
        <a:off x="2150774" y="194395"/>
        <a:ext cx="934684" cy="934684"/>
      </dsp:txXfrm>
    </dsp:sp>
    <dsp:sp modelId="{5F146B94-21F8-4608-8354-203F2443F067}">
      <dsp:nvSpPr>
        <dsp:cNvPr id="0" name=""/>
        <dsp:cNvSpPr/>
      </dsp:nvSpPr>
      <dsp:spPr>
        <a:xfrm rot="3600000">
          <a:off x="2933589" y="1290848"/>
          <a:ext cx="353058" cy="446121"/>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60068" y="1334209"/>
        <a:ext cx="247141" cy="267673"/>
      </dsp:txXfrm>
    </dsp:sp>
    <dsp:sp modelId="{32B21FEA-404F-47BF-A88B-E0EEA8AEC1AD}">
      <dsp:nvSpPr>
        <dsp:cNvPr id="0" name=""/>
        <dsp:cNvSpPr/>
      </dsp:nvSpPr>
      <dsp:spPr>
        <a:xfrm>
          <a:off x="2951190" y="1722466"/>
          <a:ext cx="1321842" cy="1321842"/>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rtl="0">
            <a:lnSpc>
              <a:spcPct val="90000"/>
            </a:lnSpc>
            <a:spcBef>
              <a:spcPct val="0"/>
            </a:spcBef>
            <a:spcAft>
              <a:spcPct val="35000"/>
            </a:spcAft>
            <a:buNone/>
          </a:pPr>
          <a:r>
            <a:rPr lang="en-US" sz="700" kern="1200"/>
            <a:t>The most useful social media for the community engagement and community building is FACEBOOK, X, INSTAGRAM, LINKEDIN, and DISCORD (Hilty and Aebischer, 2015).</a:t>
          </a:r>
        </a:p>
      </dsp:txBody>
      <dsp:txXfrm>
        <a:off x="3144769" y="1916045"/>
        <a:ext cx="934684" cy="934684"/>
      </dsp:txXfrm>
    </dsp:sp>
    <dsp:sp modelId="{30A7C10F-413B-4C73-959D-857500C5204D}">
      <dsp:nvSpPr>
        <dsp:cNvPr id="0" name=""/>
        <dsp:cNvSpPr/>
      </dsp:nvSpPr>
      <dsp:spPr>
        <a:xfrm rot="10800000">
          <a:off x="2451580" y="2160326"/>
          <a:ext cx="353058" cy="446121"/>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2557497" y="2249550"/>
        <a:ext cx="247141" cy="267673"/>
      </dsp:txXfrm>
    </dsp:sp>
    <dsp:sp modelId="{8F977CDA-48D7-47AB-B418-D6C697CF180E}">
      <dsp:nvSpPr>
        <dsp:cNvPr id="0" name=""/>
        <dsp:cNvSpPr/>
      </dsp:nvSpPr>
      <dsp:spPr>
        <a:xfrm>
          <a:off x="963200" y="1722466"/>
          <a:ext cx="1321842" cy="1321842"/>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rtl="0">
            <a:lnSpc>
              <a:spcPct val="90000"/>
            </a:lnSpc>
            <a:spcBef>
              <a:spcPct val="0"/>
            </a:spcBef>
            <a:spcAft>
              <a:spcPct val="35000"/>
            </a:spcAft>
            <a:buNone/>
          </a:pPr>
          <a:r>
            <a:rPr lang="en-US" sz="700" kern="1200"/>
            <a:t>Using social media increases the social isolation that is the negative part. </a:t>
          </a:r>
        </a:p>
      </dsp:txBody>
      <dsp:txXfrm>
        <a:off x="1156779" y="1916045"/>
        <a:ext cx="934684" cy="934684"/>
      </dsp:txXfrm>
    </dsp:sp>
    <dsp:sp modelId="{F987B1E9-F5DB-449B-AE45-56009D192C95}">
      <dsp:nvSpPr>
        <dsp:cNvPr id="0" name=""/>
        <dsp:cNvSpPr/>
      </dsp:nvSpPr>
      <dsp:spPr>
        <a:xfrm rot="18000000">
          <a:off x="1939594" y="1308155"/>
          <a:ext cx="353058" cy="446121"/>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966073" y="1443242"/>
        <a:ext cx="247141" cy="26767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51DDE9-2844-40A3-B9B5-CFD6C78E6353}">
      <dsp:nvSpPr>
        <dsp:cNvPr id="0" name=""/>
        <dsp:cNvSpPr/>
      </dsp:nvSpPr>
      <dsp:spPr>
        <a:xfrm>
          <a:off x="392717" y="0"/>
          <a:ext cx="4450798" cy="3045125"/>
        </a:xfrm>
        <a:prstGeom prst="rightArrow">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FCEDA8-57EB-4EA3-9763-71BB3B8F5894}">
      <dsp:nvSpPr>
        <dsp:cNvPr id="0" name=""/>
        <dsp:cNvSpPr/>
      </dsp:nvSpPr>
      <dsp:spPr>
        <a:xfrm>
          <a:off x="177438" y="913537"/>
          <a:ext cx="1570870" cy="121805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a:t>COURSERA, UDEMY, ETC. are the major platforms of online learning.</a:t>
          </a:r>
        </a:p>
      </dsp:txBody>
      <dsp:txXfrm>
        <a:off x="236898" y="972997"/>
        <a:ext cx="1451950" cy="1099130"/>
      </dsp:txXfrm>
    </dsp:sp>
    <dsp:sp modelId="{AD375A62-8B04-4138-9ABC-7F3B015DA949}">
      <dsp:nvSpPr>
        <dsp:cNvPr id="0" name=""/>
        <dsp:cNvSpPr/>
      </dsp:nvSpPr>
      <dsp:spPr>
        <a:xfrm>
          <a:off x="1832681" y="913537"/>
          <a:ext cx="1570870" cy="1218050"/>
        </a:xfrm>
        <a:prstGeom prst="roundRect">
          <a:avLst/>
        </a:prstGeom>
        <a:solidFill>
          <a:schemeClr val="accent4">
            <a:hueOff val="5197846"/>
            <a:satOff val="-23984"/>
            <a:lumOff val="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a:t>Online learning platforms can help to learn from home anything.</a:t>
          </a:r>
        </a:p>
      </dsp:txBody>
      <dsp:txXfrm>
        <a:off x="1892141" y="972997"/>
        <a:ext cx="1451950" cy="1099130"/>
      </dsp:txXfrm>
    </dsp:sp>
    <dsp:sp modelId="{20ADCF1D-A79B-435D-8306-C0AE8D40D371}">
      <dsp:nvSpPr>
        <dsp:cNvPr id="0" name=""/>
        <dsp:cNvSpPr/>
      </dsp:nvSpPr>
      <dsp:spPr>
        <a:xfrm>
          <a:off x="3487925" y="913537"/>
          <a:ext cx="1570870" cy="1218050"/>
        </a:xfrm>
        <a:prstGeom prst="roundRect">
          <a:avLst/>
        </a:prstGeom>
        <a:solidFill>
          <a:schemeClr val="accent4">
            <a:hueOff val="10395692"/>
            <a:satOff val="-47968"/>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a:t>It is productive for the individual knowledge (Patnaik, Yang and Sethi, 2021). </a:t>
          </a:r>
        </a:p>
      </dsp:txBody>
      <dsp:txXfrm>
        <a:off x="3547385" y="972997"/>
        <a:ext cx="1451950" cy="109913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4027FE-3054-43CF-B5B8-613F8BE9FE18}">
      <dsp:nvSpPr>
        <dsp:cNvPr id="0" name=""/>
        <dsp:cNvSpPr/>
      </dsp:nvSpPr>
      <dsp:spPr>
        <a:xfrm>
          <a:off x="4602" y="654122"/>
          <a:ext cx="1375534" cy="1736880"/>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kern="1200"/>
            <a:t>GIS makes the community more effective.</a:t>
          </a:r>
        </a:p>
      </dsp:txBody>
      <dsp:txXfrm>
        <a:off x="44890" y="694410"/>
        <a:ext cx="1294958" cy="1656304"/>
      </dsp:txXfrm>
    </dsp:sp>
    <dsp:sp modelId="{F9BD85AC-C3F2-4748-8F1A-8C80A3E1C196}">
      <dsp:nvSpPr>
        <dsp:cNvPr id="0" name=""/>
        <dsp:cNvSpPr/>
      </dsp:nvSpPr>
      <dsp:spPr>
        <a:xfrm>
          <a:off x="1517689" y="1351996"/>
          <a:ext cx="291613" cy="341132"/>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1517689" y="1420222"/>
        <a:ext cx="204129" cy="204680"/>
      </dsp:txXfrm>
    </dsp:sp>
    <dsp:sp modelId="{03795D4A-2E5C-4873-B34E-1E6567499539}">
      <dsp:nvSpPr>
        <dsp:cNvPr id="0" name=""/>
        <dsp:cNvSpPr/>
      </dsp:nvSpPr>
      <dsp:spPr>
        <a:xfrm>
          <a:off x="1930349" y="654122"/>
          <a:ext cx="1375534" cy="1736880"/>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kern="1200"/>
            <a:t>It support the resources distribution.</a:t>
          </a:r>
        </a:p>
      </dsp:txBody>
      <dsp:txXfrm>
        <a:off x="1970637" y="694410"/>
        <a:ext cx="1294958" cy="1656304"/>
      </dsp:txXfrm>
    </dsp:sp>
    <dsp:sp modelId="{6055D681-663F-4B15-9C91-8D4453707D1A}">
      <dsp:nvSpPr>
        <dsp:cNvPr id="0" name=""/>
        <dsp:cNvSpPr/>
      </dsp:nvSpPr>
      <dsp:spPr>
        <a:xfrm>
          <a:off x="3443437" y="1351996"/>
          <a:ext cx="291613" cy="341132"/>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443437" y="1420222"/>
        <a:ext cx="204129" cy="204680"/>
      </dsp:txXfrm>
    </dsp:sp>
    <dsp:sp modelId="{9BB6CF78-69A3-47E5-BD7D-101B34AF9313}">
      <dsp:nvSpPr>
        <dsp:cNvPr id="0" name=""/>
        <dsp:cNvSpPr/>
      </dsp:nvSpPr>
      <dsp:spPr>
        <a:xfrm>
          <a:off x="3856097" y="654122"/>
          <a:ext cx="1375534" cy="1736880"/>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kern="1200"/>
            <a:t>It help to protect the data and information (Tunçalp et al., 2015). </a:t>
          </a:r>
        </a:p>
      </dsp:txBody>
      <dsp:txXfrm>
        <a:off x="3896385" y="694410"/>
        <a:ext cx="1294958" cy="165630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FFDF05-D115-4B83-A58F-A7CE9C3AFA9E}">
      <dsp:nvSpPr>
        <dsp:cNvPr id="0" name=""/>
        <dsp:cNvSpPr/>
      </dsp:nvSpPr>
      <dsp:spPr>
        <a:xfrm>
          <a:off x="714913" y="761281"/>
          <a:ext cx="2283843" cy="2283843"/>
        </a:xfrm>
        <a:prstGeom prst="ellipse">
          <a:avLst/>
        </a:prstGeom>
        <a:solidFill>
          <a:schemeClr val="accent4">
            <a:hueOff val="10395692"/>
            <a:satOff val="-47968"/>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13BB46-3EE7-4EF2-B26F-A23159FBF04A}">
      <dsp:nvSpPr>
        <dsp:cNvPr id="0" name=""/>
        <dsp:cNvSpPr/>
      </dsp:nvSpPr>
      <dsp:spPr>
        <a:xfrm>
          <a:off x="1171682" y="1218050"/>
          <a:ext cx="1370306" cy="1370306"/>
        </a:xfrm>
        <a:prstGeom prst="ellipse">
          <a:avLst/>
        </a:prstGeom>
        <a:solidFill>
          <a:schemeClr val="accent4">
            <a:hueOff val="5197846"/>
            <a:satOff val="-23984"/>
            <a:lumOff val="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00EDFD-6C0F-4240-8CE2-B7E1CD5A7AE3}">
      <dsp:nvSpPr>
        <dsp:cNvPr id="0" name=""/>
        <dsp:cNvSpPr/>
      </dsp:nvSpPr>
      <dsp:spPr>
        <a:xfrm>
          <a:off x="1628451" y="1674818"/>
          <a:ext cx="456768" cy="456768"/>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C12635-8C68-482A-AEEE-8DA4F348136B}">
      <dsp:nvSpPr>
        <dsp:cNvPr id="0" name=""/>
        <dsp:cNvSpPr/>
      </dsp:nvSpPr>
      <dsp:spPr>
        <a:xfrm>
          <a:off x="3379398" y="0"/>
          <a:ext cx="1141921" cy="666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008" tIns="11430" rIns="11430" bIns="11430" numCol="1" spcCol="1270" anchor="ctr" anchorCtr="0">
          <a:noAutofit/>
        </a:bodyPr>
        <a:lstStyle/>
        <a:p>
          <a:pPr marL="0" lvl="0" indent="0" algn="l" defTabSz="400050" rtl="0">
            <a:lnSpc>
              <a:spcPct val="90000"/>
            </a:lnSpc>
            <a:spcBef>
              <a:spcPct val="0"/>
            </a:spcBef>
            <a:spcAft>
              <a:spcPct val="35000"/>
            </a:spcAft>
            <a:buNone/>
          </a:pPr>
          <a:r>
            <a:rPr lang="en-US" sz="900" kern="1200"/>
            <a:t>VR and AR help people to gain education for health.</a:t>
          </a:r>
        </a:p>
      </dsp:txBody>
      <dsp:txXfrm>
        <a:off x="3379398" y="0"/>
        <a:ext cx="1141921" cy="666121"/>
      </dsp:txXfrm>
    </dsp:sp>
    <dsp:sp modelId="{29FA0996-9B3B-4C39-A531-768E01D30A7E}">
      <dsp:nvSpPr>
        <dsp:cNvPr id="0" name=""/>
        <dsp:cNvSpPr/>
      </dsp:nvSpPr>
      <dsp:spPr>
        <a:xfrm>
          <a:off x="3093917" y="333060"/>
          <a:ext cx="285480" cy="0"/>
        </a:xfrm>
        <a:prstGeom prst="line">
          <a:avLst/>
        </a:prstGeom>
        <a:solidFill>
          <a:schemeClr val="accent4">
            <a:hueOff val="0"/>
            <a:satOff val="0"/>
            <a:lumOff val="0"/>
            <a:alphaOff val="0"/>
          </a:schemeClr>
        </a:solidFill>
        <a:ln w="12700" cap="flat" cmpd="sng" algn="ctr">
          <a:solidFill>
            <a:schemeClr val="accent4">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D508875-D5A7-417A-A644-E9AFD1372D42}">
      <dsp:nvSpPr>
        <dsp:cNvPr id="0" name=""/>
        <dsp:cNvSpPr/>
      </dsp:nvSpPr>
      <dsp:spPr>
        <a:xfrm rot="5400000">
          <a:off x="1689924" y="500352"/>
          <a:ext cx="1569761" cy="1235940"/>
        </a:xfrm>
        <a:prstGeom prst="line">
          <a:avLst/>
        </a:prstGeom>
        <a:solidFill>
          <a:schemeClr val="accent4">
            <a:hueOff val="0"/>
            <a:satOff val="0"/>
            <a:lumOff val="0"/>
            <a:alphaOff val="0"/>
          </a:schemeClr>
        </a:solidFill>
        <a:ln w="12700" cap="flat" cmpd="sng" algn="ctr">
          <a:solidFill>
            <a:schemeClr val="accent4">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66FE87F-AED0-48B3-9F75-F384191598CD}">
      <dsp:nvSpPr>
        <dsp:cNvPr id="0" name=""/>
        <dsp:cNvSpPr/>
      </dsp:nvSpPr>
      <dsp:spPr>
        <a:xfrm>
          <a:off x="3379398" y="666121"/>
          <a:ext cx="1141921" cy="666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008" tIns="11430" rIns="11430" bIns="11430" numCol="1" spcCol="1270" anchor="ctr" anchorCtr="0">
          <a:noAutofit/>
        </a:bodyPr>
        <a:lstStyle/>
        <a:p>
          <a:pPr marL="0" lvl="0" indent="0" algn="l" defTabSz="400050" rtl="0">
            <a:lnSpc>
              <a:spcPct val="90000"/>
            </a:lnSpc>
            <a:spcBef>
              <a:spcPct val="0"/>
            </a:spcBef>
            <a:spcAft>
              <a:spcPct val="35000"/>
            </a:spcAft>
            <a:buNone/>
          </a:pPr>
          <a:r>
            <a:rPr lang="en-US" sz="900" kern="1200"/>
            <a:t>It builds more experiences.</a:t>
          </a:r>
        </a:p>
      </dsp:txBody>
      <dsp:txXfrm>
        <a:off x="3379398" y="666121"/>
        <a:ext cx="1141921" cy="666121"/>
      </dsp:txXfrm>
    </dsp:sp>
    <dsp:sp modelId="{3829676D-19DD-4838-85D6-3FD1E30B0D16}">
      <dsp:nvSpPr>
        <dsp:cNvPr id="0" name=""/>
        <dsp:cNvSpPr/>
      </dsp:nvSpPr>
      <dsp:spPr>
        <a:xfrm>
          <a:off x="3093917" y="999181"/>
          <a:ext cx="285480" cy="0"/>
        </a:xfrm>
        <a:prstGeom prst="line">
          <a:avLst/>
        </a:prstGeom>
        <a:solidFill>
          <a:schemeClr val="accent4">
            <a:hueOff val="0"/>
            <a:satOff val="0"/>
            <a:lumOff val="0"/>
            <a:alphaOff val="0"/>
          </a:schemeClr>
        </a:solidFill>
        <a:ln w="12700" cap="flat" cmpd="sng" algn="ctr">
          <a:solidFill>
            <a:schemeClr val="accent4">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DE309E5-0597-4276-88E0-F21030B8E40A}">
      <dsp:nvSpPr>
        <dsp:cNvPr id="0" name=""/>
        <dsp:cNvSpPr/>
      </dsp:nvSpPr>
      <dsp:spPr>
        <a:xfrm rot="5400000">
          <a:off x="2026867" y="1156081"/>
          <a:ext cx="1223226" cy="908589"/>
        </a:xfrm>
        <a:prstGeom prst="line">
          <a:avLst/>
        </a:prstGeom>
        <a:solidFill>
          <a:schemeClr val="accent4">
            <a:hueOff val="0"/>
            <a:satOff val="0"/>
            <a:lumOff val="0"/>
            <a:alphaOff val="0"/>
          </a:schemeClr>
        </a:solidFill>
        <a:ln w="12700" cap="flat" cmpd="sng" algn="ctr">
          <a:solidFill>
            <a:schemeClr val="accent4">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79810D8-F5AA-4821-8774-6FC5345FA9FC}">
      <dsp:nvSpPr>
        <dsp:cNvPr id="0" name=""/>
        <dsp:cNvSpPr/>
      </dsp:nvSpPr>
      <dsp:spPr>
        <a:xfrm>
          <a:off x="3379398" y="1332242"/>
          <a:ext cx="1141921" cy="666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008" tIns="11430" rIns="11430" bIns="11430" numCol="1" spcCol="1270" anchor="ctr" anchorCtr="0">
          <a:noAutofit/>
        </a:bodyPr>
        <a:lstStyle/>
        <a:p>
          <a:pPr marL="0" lvl="0" indent="0" algn="l" defTabSz="400050" rtl="0">
            <a:lnSpc>
              <a:spcPct val="90000"/>
            </a:lnSpc>
            <a:spcBef>
              <a:spcPct val="0"/>
            </a:spcBef>
            <a:spcAft>
              <a:spcPct val="35000"/>
            </a:spcAft>
            <a:buNone/>
          </a:pPr>
          <a:r>
            <a:rPr lang="en-US" sz="900" kern="1200"/>
            <a:t>It effect on mental health (Zyglidopoulos, Fleming and Rothenberg, 2016). </a:t>
          </a:r>
        </a:p>
      </dsp:txBody>
      <dsp:txXfrm>
        <a:off x="3379398" y="1332242"/>
        <a:ext cx="1141921" cy="666121"/>
      </dsp:txXfrm>
    </dsp:sp>
    <dsp:sp modelId="{23B6F816-CC17-4B6A-B8C3-1220F344734F}">
      <dsp:nvSpPr>
        <dsp:cNvPr id="0" name=""/>
        <dsp:cNvSpPr/>
      </dsp:nvSpPr>
      <dsp:spPr>
        <a:xfrm>
          <a:off x="3093917" y="1665302"/>
          <a:ext cx="285480" cy="0"/>
        </a:xfrm>
        <a:prstGeom prst="line">
          <a:avLst/>
        </a:prstGeom>
        <a:solidFill>
          <a:schemeClr val="accent4">
            <a:hueOff val="0"/>
            <a:satOff val="0"/>
            <a:lumOff val="0"/>
            <a:alphaOff val="0"/>
          </a:schemeClr>
        </a:solidFill>
        <a:ln w="12700" cap="flat" cmpd="sng" algn="ctr">
          <a:solidFill>
            <a:schemeClr val="accent4">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B8BA725-DB2E-4733-B710-2A323A51BCDA}">
      <dsp:nvSpPr>
        <dsp:cNvPr id="0" name=""/>
        <dsp:cNvSpPr/>
      </dsp:nvSpPr>
      <dsp:spPr>
        <a:xfrm rot="5400000">
          <a:off x="2364229" y="1811278"/>
          <a:ext cx="873950" cy="581238"/>
        </a:xfrm>
        <a:prstGeom prst="line">
          <a:avLst/>
        </a:prstGeom>
        <a:solidFill>
          <a:schemeClr val="accent4">
            <a:hueOff val="0"/>
            <a:satOff val="0"/>
            <a:lumOff val="0"/>
            <a:alphaOff val="0"/>
          </a:schemeClr>
        </a:solidFill>
        <a:ln w="12700" cap="flat" cmpd="sng" algn="ctr">
          <a:solidFill>
            <a:schemeClr val="accent4">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F5EB73-251A-48BD-BDDB-C9E787D73E47}">
      <dsp:nvSpPr>
        <dsp:cNvPr id="0" name=""/>
        <dsp:cNvSpPr/>
      </dsp:nvSpPr>
      <dsp:spPr>
        <a:xfrm>
          <a:off x="385" y="475571"/>
          <a:ext cx="2093982" cy="2093982"/>
        </a:xfrm>
        <a:prstGeom prst="ellipse">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rtl="0">
            <a:lnSpc>
              <a:spcPct val="90000"/>
            </a:lnSpc>
            <a:spcBef>
              <a:spcPct val="0"/>
            </a:spcBef>
            <a:spcAft>
              <a:spcPct val="35000"/>
            </a:spcAft>
            <a:buNone/>
          </a:pPr>
          <a:r>
            <a:rPr lang="en-US" sz="1100" kern="1200"/>
            <a:t>The main theme of the presentation is about health, education, or wellbeing initiatives which have supported to enhance an UK society or UK community. </a:t>
          </a:r>
        </a:p>
      </dsp:txBody>
      <dsp:txXfrm>
        <a:off x="307042" y="782228"/>
        <a:ext cx="1480668" cy="1480668"/>
      </dsp:txXfrm>
    </dsp:sp>
    <dsp:sp modelId="{26C31BC6-B8A5-45C6-809B-5B7E8D024F60}">
      <dsp:nvSpPr>
        <dsp:cNvPr id="0" name=""/>
        <dsp:cNvSpPr/>
      </dsp:nvSpPr>
      <dsp:spPr>
        <a:xfrm>
          <a:off x="1930311" y="179823"/>
          <a:ext cx="1301917" cy="706719"/>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1930311" y="321167"/>
        <a:ext cx="1089901" cy="424031"/>
      </dsp:txXfrm>
    </dsp:sp>
    <dsp:sp modelId="{F018BA2A-9DBB-4767-8D61-DDE5513A1C5E}">
      <dsp:nvSpPr>
        <dsp:cNvPr id="0" name=""/>
        <dsp:cNvSpPr/>
      </dsp:nvSpPr>
      <dsp:spPr>
        <a:xfrm>
          <a:off x="3141866" y="475571"/>
          <a:ext cx="2093982" cy="2093982"/>
        </a:xfrm>
        <a:prstGeom prst="ellipse">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rtl="0">
            <a:lnSpc>
              <a:spcPct val="90000"/>
            </a:lnSpc>
            <a:spcBef>
              <a:spcPct val="0"/>
            </a:spcBef>
            <a:spcAft>
              <a:spcPct val="35000"/>
            </a:spcAft>
            <a:buNone/>
          </a:pPr>
          <a:r>
            <a:rPr lang="en-US" sz="1100" kern="1200"/>
            <a:t>Another theme of the report is to demonstrate the digital technology that would be utilized or leveraged to improve the societies now and upcoming time (Gyamfi and Williams, 2021). </a:t>
          </a:r>
        </a:p>
      </dsp:txBody>
      <dsp:txXfrm>
        <a:off x="3448523" y="782228"/>
        <a:ext cx="1480668" cy="1480668"/>
      </dsp:txXfrm>
    </dsp:sp>
    <dsp:sp modelId="{E99B7B51-9F51-4AE1-A2E6-15DB63D11E84}">
      <dsp:nvSpPr>
        <dsp:cNvPr id="0" name=""/>
        <dsp:cNvSpPr/>
      </dsp:nvSpPr>
      <dsp:spPr>
        <a:xfrm rot="10800000">
          <a:off x="2004005" y="2158582"/>
          <a:ext cx="1301917" cy="706719"/>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rot="10800000">
        <a:off x="2216021" y="2299926"/>
        <a:ext cx="1089901" cy="424031"/>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target1">
  <dgm:title val=""/>
  <dgm:desc val=""/>
  <dgm:catLst>
    <dgm:cat type="relationship" pri="25000"/>
    <dgm:cat type="convert" pri="2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resizeHandles val="exact"/>
    </dgm:varLst>
    <dgm:alg type="composite">
      <dgm:param type="ar" val="1.25"/>
    </dgm:alg>
    <dgm:shape xmlns:r="http://schemas.openxmlformats.org/officeDocument/2006/relationships" r:blip="">
      <dgm:adjLst/>
    </dgm:shape>
    <dgm:presOf/>
    <dgm:choose name="Name0">
      <dgm:if name="Name1" func="var" arg="dir" op="equ" val="norm">
        <dgm:choose name="Name2">
          <dgm:if name="Name3" axis="ch" ptType="node" func="cnt" op="equ" val="0">
            <dgm:constrLst/>
          </dgm:if>
          <dgm:if name="Name4"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r" for="ch" forName="line1" refType="l" refFor="ch" refForName="text1"/>
              <dgm:constr type="h" for="ch" forName="line1"/>
              <dgm:constr type="l" for="ch" forName="d1" refType="w" fact="0.3"/>
              <dgm:constr type="b" for="ch" forName="d1" refType="h" fact="0.625"/>
              <dgm:constr type="w" for="ch" forName="d1" refType="w" fact="0.32475"/>
              <dgm:constr type="h" for="ch" forName="d1" refType="h" fact="0.469"/>
            </dgm:constrLst>
          </dgm:if>
          <dgm:if name="Name5"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312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44325"/>
              <dgm:constr type="b" for="ch" forName="d2" refType="h" fact="0.7975"/>
              <dgm:constr type="w" for="ch" forName="d2" refType="w" fact="0.1815"/>
              <dgm:constr type="h" for="ch" forName="d2" refType="h" fact="0.3283"/>
            </dgm:constrLst>
          </dgm:if>
          <dgm:if name="Name6"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2187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2187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86"/>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7175"/>
              <dgm:constr type="b" for="ch" forName="d3" refType="h" fact="0.83375"/>
              <dgm:constr type="w" for="ch" forName="d3" refType="w" fact="0.1527"/>
              <dgm:constr type="h" for="ch" forName="d3" refType="h" fact="0.287"/>
            </dgm:constrLst>
          </dgm:if>
          <dgm:if name="Name7"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7938"/>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29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7938"/>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662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25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r" for="ch" forName="text4" refType="w"/>
              <dgm:constr type="t" for="ch" forName="text4" refType="b" refFor="ch" refForName="text3"/>
              <dgm:constr type="l" for="ch" forName="line4" refType="w" fact="0.625"/>
              <dgm:constr type="ctrY" for="ch" forName="line4" refType="ctrY" refFor="ch" refForName="text4"/>
              <dgm:constr type="w" for="ch" forName="line4" refType="w" fact="0.075"/>
              <dgm:constr type="h" for="ch" forName="line4"/>
              <dgm:constr type="l" for="ch" forName="d4" refType="w" fact="0.48525"/>
              <dgm:constr type="b" for="ch" forName="d4" refType="h" fact="0.85594"/>
              <dgm:constr type="w" for="ch" forName="d4" refType="w" fact="0.1394"/>
              <dgm:constr type="h" for="ch" forName="d4" refType="h" fact="0.2282"/>
            </dgm:constrLst>
          </dgm:if>
          <dgm:if name="Name8"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324"/>
              <dgm:constr type="r" for="ch" forName="text1" refType="w"/>
              <dgm:constr type="ctrY" for="ch" forName="text1" refType="h" fact="0.13"/>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324"/>
              <dgm:constr type="r" for="ch" forName="text2" refType="w"/>
              <dgm:constr type="ctrY" for="ch" forName="text2" refType="h" fact="0.27"/>
              <dgm:constr type="l" for="ch" forName="line2" refType="w" fact="0.625"/>
              <dgm:constr type="ctrY" for="ch" forName="line2" refType="ctrY" refFor="ch" refForName="text2"/>
              <dgm:constr type="w" for="ch" forName="line2" refType="w" fact="0.075"/>
              <dgm:constr type="h" for="ch" forName="line2"/>
              <dgm:constr type="l" for="ch" forName="d2" refType="w" fact="0.3498"/>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r" for="ch" forName="text3" refType="w"/>
              <dgm:constr type="ctrY" for="ch" forName="text3" refType="h" fact="0.41"/>
              <dgm:constr type="l" for="ch" forName="line3" refType="w" fact="0.625"/>
              <dgm:constr type="ctrY" for="ch" forName="line3" refType="ctrY" refFor="ch" refForName="text3"/>
              <dgm:constr type="w" for="ch" forName="line3" refType="w" fact="0.075"/>
              <dgm:constr type="h" for="ch" forName="line3"/>
              <dgm:constr type="l" for="ch" forName="d3" refType="w" fact="0.394"/>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r" for="ch" forName="text4" refType="w"/>
              <dgm:constr type="ctrY" for="ch" forName="text4" refType="h" fact="0.547"/>
              <dgm:constr type="l" for="ch" forName="line4" refType="w" fact="0.625"/>
              <dgm:constr type="ctrY" for="ch" forName="line4" refType="ctrY" refFor="ch" refForName="text4"/>
              <dgm:constr type="w" for="ch" forName="line4" refType="w" fact="0.075"/>
              <dgm:constr type="h" for="ch" forName="line4"/>
              <dgm:constr type="l" for="ch" forName="d4" refType="w" fact="0.446"/>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r" for="ch" forName="text5" refType="w"/>
              <dgm:constr type="ctrY" for="ch" forName="text5" refType="h" fact="0.68"/>
              <dgm:constr type="l" for="ch" forName="line5" refType="w" fact="0.625"/>
              <dgm:constr type="ctrY" for="ch" forName="line5" refType="ctrY" refFor="ch" refForName="text5"/>
              <dgm:constr type="w" for="ch" forName="line5" refType="w" fact="0.075"/>
              <dgm:constr type="h" for="ch" forName="line5"/>
              <dgm:constr type="l" for="ch" forName="d5" refType="w" fact="0.495"/>
              <dgm:constr type="b" for="ch" forName="d5" refType="h" fact="0.855"/>
              <dgm:constr type="w" for="ch" forName="d5" refType="w" fact="0.13"/>
              <dgm:constr type="h" for="ch" forName="d5" refType="h" fact="0.175"/>
            </dgm:constrLst>
          </dgm:if>
          <dgm:else name="Name9"/>
        </dgm:choose>
      </dgm:if>
      <dgm:else name="Name10">
        <dgm:choose name="Name11">
          <dgm:if name="Name12" axis="ch" ptType="node" func="cnt" op="equ" val="0">
            <dgm:constrLst/>
          </dgm:if>
          <dgm:if name="Name13"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Lst>
          </dgm:if>
          <dgm:if name="Name14"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312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55675"/>
              <dgm:constr type="b" for="ch" forName="d2" refType="h" fact="0.7975"/>
              <dgm:constr type="w" for="ch" forName="d2" refType="w" fact="0.1815"/>
              <dgm:constr type="h" for="ch" forName="d2" refType="h" fact="0.3283"/>
            </dgm:constrLst>
          </dgm:if>
          <dgm:if name="Name15"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2187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2187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14"/>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2825"/>
              <dgm:constr type="b" for="ch" forName="d3" refType="h" fact="0.83375"/>
              <dgm:constr type="w" for="ch" forName="d3" refType="w" fact="0.1527"/>
              <dgm:constr type="h" for="ch" forName="d3" refType="h" fact="0.287"/>
            </dgm:constrLst>
          </dgm:if>
          <dgm:if name="Name16"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7938"/>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0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7938"/>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337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74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l" for="ch" forName="text4"/>
              <dgm:constr type="t" for="ch" forName="text4" refType="b" refFor="ch" refForName="text3"/>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1475"/>
              <dgm:constr type="b" for="ch" forName="d4" refType="h" fact="0.85594"/>
              <dgm:constr type="w" for="ch" forName="d4" refType="w" fact="0.1394"/>
              <dgm:constr type="h" for="ch" forName="d4" refType="h" fact="0.2282"/>
            </dgm:constrLst>
          </dgm:if>
          <dgm:if name="Name17"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324"/>
              <dgm:constr type="l" for="ch" forName="text1"/>
              <dgm:constr type="ctrY" for="ch" forName="text1" refType="h" fact="0.13"/>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324"/>
              <dgm:constr type="l" for="ch" forName="text2"/>
              <dgm:constr type="ctrY" for="ch" forName="text2" refType="h" fact="0.27"/>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502"/>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l" for="ch" forName="text3"/>
              <dgm:constr type="ctrY" for="ch" forName="text3" refType="h" fact="0.41"/>
              <dgm:constr type="l" for="ch" forName="line3" refType="r" refFor="ch" refForName="text3"/>
              <dgm:constr type="ctrY" for="ch" forName="line3" refType="ctrY" refFor="ch" refForName="text3"/>
              <dgm:constr type="r" for="ch" forName="line3" refType="w" fact="0.375"/>
              <dgm:constr type="h" for="ch" forName="line3"/>
              <dgm:constr type="r" for="ch" forName="d3" refType="w" fact="0.606"/>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l" for="ch" forName="text4"/>
              <dgm:constr type="ctrY" for="ch" forName="text4" refType="h" fact="0.547"/>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54"/>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l" for="ch" forName="text5"/>
              <dgm:constr type="ctrY" for="ch" forName="text5" refType="h" fact="0.68"/>
              <dgm:constr type="l" for="ch" forName="line5" refType="r" refFor="ch" refForName="text5"/>
              <dgm:constr type="ctrY" for="ch" forName="line5" refType="ctrY" refFor="ch" refForName="text5"/>
              <dgm:constr type="r" for="ch" forName="line5" refType="w" fact="0.375"/>
              <dgm:constr type="h" for="ch" forName="line5"/>
              <dgm:constr type="r" for="ch" forName="d5" refType="w" fact="0.505"/>
              <dgm:constr type="b" for="ch" forName="d5" refType="h" fact="0.855"/>
              <dgm:constr type="w" for="ch" forName="d5" refType="w" fact="0.13"/>
              <dgm:constr type="h" for="ch" forName="d5" refType="h" fact="0.175"/>
            </dgm:constrLst>
          </dgm:if>
          <dgm:else name="Name18"/>
        </dgm:choose>
      </dgm:else>
    </dgm:choose>
    <dgm:ruleLst/>
    <dgm:forEach name="Name19" axis="ch" ptType="node" cnt="1">
      <dgm:layoutNode name="circle1" styleLbl="lnNode1">
        <dgm:alg type="sp"/>
        <dgm:shape xmlns:r="http://schemas.openxmlformats.org/officeDocument/2006/relationships" type="ellipse" r:blip="">
          <dgm:adjLst/>
        </dgm:shape>
        <dgm:presOf/>
        <dgm:constrLst/>
        <dgm:ruleLst/>
      </dgm:layoutNode>
      <dgm:layoutNode name="text1" styleLbl="revTx">
        <dgm:varLst>
          <dgm:bulletEnabled val="1"/>
        </dgm:varLst>
        <dgm:choose name="Name20">
          <dgm:if name="Name21" func="var" arg="dir" op="equ" val="norm">
            <dgm:choose name="Name22">
              <dgm:if name="Name23" axis="root des" ptType="all node" func="maxDepth" op="gt" val="1">
                <dgm:alg type="tx">
                  <dgm:param type="parTxLTRAlign" val="l"/>
                  <dgm:param type="parTxRTLAlign" val="r"/>
                </dgm:alg>
              </dgm:if>
              <dgm:else name="Name24">
                <dgm:alg type="tx">
                  <dgm:param type="parTxLTRAlign" val="l"/>
                  <dgm:param type="parTxRTLAlign" val="l"/>
                </dgm:alg>
              </dgm:else>
            </dgm:choose>
          </dgm:if>
          <dgm:else name="Name25">
            <dgm:choose name="Name26">
              <dgm:if name="Name27" axis="root des" ptType="all node" func="maxDepth" op="gt" val="1">
                <dgm:alg type="tx">
                  <dgm:param type="parTxLTRAlign" val="l"/>
                  <dgm:param type="parTxRTLAlign" val="r"/>
                </dgm:alg>
              </dgm:if>
              <dgm:else name="Name28">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29">
          <dgm:if name="Name30" func="var" arg="dir" op="equ" val="norm">
            <dgm:constrLst>
              <dgm:constr type="tMarg" refType="primFontSz" fact="0.1"/>
              <dgm:constr type="bMarg" refType="primFontSz" fact="0.1"/>
              <dgm:constr type="rMarg" refType="primFontSz" fact="0.1"/>
            </dgm:constrLst>
          </dgm:if>
          <dgm:else name="Name31">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1" styleLbl="callout">
        <dgm:alg type="sp"/>
        <dgm:shape xmlns:r="http://schemas.openxmlformats.org/officeDocument/2006/relationships" type="line" r:blip="">
          <dgm:adjLst/>
        </dgm:shape>
        <dgm:presOf/>
        <dgm:constrLst/>
        <dgm:ruleLst/>
      </dgm:layoutNode>
      <dgm:layoutNode name="d1" styleLbl="callout">
        <dgm:alg type="sp"/>
        <dgm:choose name="Name32">
          <dgm:if name="Name33" func="var" arg="dir" op="equ" val="norm">
            <dgm:shape xmlns:r="http://schemas.openxmlformats.org/officeDocument/2006/relationships" rot="90" type="line" r:blip="">
              <dgm:adjLst/>
            </dgm:shape>
          </dgm:if>
          <dgm:else name="Name34">
            <dgm:shape xmlns:r="http://schemas.openxmlformats.org/officeDocument/2006/relationships" rot="180" type="line" r:blip="">
              <dgm:adjLst/>
            </dgm:shape>
          </dgm:else>
        </dgm:choose>
        <dgm:presOf/>
        <dgm:constrLst/>
        <dgm:ruleLst/>
      </dgm:layoutNode>
    </dgm:forEach>
    <dgm:forEach name="Name35" axis="ch" ptType="node" st="2" cnt="1">
      <dgm:layoutNode name="circle2" styleLbl="lnNode1">
        <dgm:alg type="sp"/>
        <dgm:shape xmlns:r="http://schemas.openxmlformats.org/officeDocument/2006/relationships" type="ellipse" r:blip="" zOrderOff="-5">
          <dgm:adjLst/>
        </dgm:shape>
        <dgm:presOf/>
        <dgm:constrLst/>
        <dgm:ruleLst/>
      </dgm:layoutNode>
      <dgm:layoutNode name="text2" styleLbl="revTx">
        <dgm:varLst>
          <dgm:bulletEnabled val="1"/>
        </dgm:varLst>
        <dgm:choose name="Name36">
          <dgm:if name="Name37" func="var" arg="dir" op="equ" val="norm">
            <dgm:choose name="Name38">
              <dgm:if name="Name39" axis="root des" ptType="all node" func="maxDepth" op="gt" val="1">
                <dgm:alg type="tx">
                  <dgm:param type="parTxLTRAlign" val="l"/>
                  <dgm:param type="parTxRTLAlign" val="r"/>
                </dgm:alg>
              </dgm:if>
              <dgm:else name="Name40">
                <dgm:alg type="tx">
                  <dgm:param type="parTxLTRAlign" val="l"/>
                  <dgm:param type="parTxRTLAlign" val="l"/>
                </dgm:alg>
              </dgm:else>
            </dgm:choose>
          </dgm:if>
          <dgm:else name="Name41">
            <dgm:choose name="Name42">
              <dgm:if name="Name43" axis="root des" ptType="all node" func="maxDepth" op="gt" val="1">
                <dgm:alg type="tx">
                  <dgm:param type="parTxLTRAlign" val="l"/>
                  <dgm:param type="parTxRTLAlign" val="r"/>
                </dgm:alg>
              </dgm:if>
              <dgm:else name="Name44">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45">
          <dgm:if name="Name46" func="var" arg="dir" op="equ" val="norm">
            <dgm:constrLst>
              <dgm:constr type="tMarg" refType="primFontSz" fact="0.1"/>
              <dgm:constr type="bMarg" refType="primFontSz" fact="0.1"/>
              <dgm:constr type="rMarg" refType="primFontSz" fact="0.1"/>
            </dgm:constrLst>
          </dgm:if>
          <dgm:else name="Name47">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2" styleLbl="callout">
        <dgm:alg type="sp"/>
        <dgm:shape xmlns:r="http://schemas.openxmlformats.org/officeDocument/2006/relationships" type="line" r:blip="">
          <dgm:adjLst/>
        </dgm:shape>
        <dgm:presOf/>
        <dgm:constrLst/>
        <dgm:ruleLst/>
      </dgm:layoutNode>
      <dgm:layoutNode name="d2" styleLbl="callout">
        <dgm:alg type="sp"/>
        <dgm:choose name="Name48">
          <dgm:if name="Name49" func="var" arg="dir" op="equ" val="norm">
            <dgm:shape xmlns:r="http://schemas.openxmlformats.org/officeDocument/2006/relationships" rot="90" type="line" r:blip="">
              <dgm:adjLst/>
            </dgm:shape>
          </dgm:if>
          <dgm:else name="Name50">
            <dgm:shape xmlns:r="http://schemas.openxmlformats.org/officeDocument/2006/relationships" rot="180" type="line" r:blip="">
              <dgm:adjLst/>
            </dgm:shape>
          </dgm:else>
        </dgm:choose>
        <dgm:presOf/>
        <dgm:constrLst/>
        <dgm:ruleLst/>
      </dgm:layoutNode>
    </dgm:forEach>
    <dgm:forEach name="Name51" axis="ch" ptType="node" st="3" cnt="1">
      <dgm:layoutNode name="circle3" styleLbl="lnNode1">
        <dgm:alg type="sp"/>
        <dgm:shape xmlns:r="http://schemas.openxmlformats.org/officeDocument/2006/relationships" type="ellipse" r:blip="" zOrderOff="-10">
          <dgm:adjLst/>
        </dgm:shape>
        <dgm:presOf/>
        <dgm:constrLst/>
        <dgm:ruleLst/>
      </dgm:layoutNode>
      <dgm:layoutNode name="text3" styleLbl="revTx">
        <dgm:varLst>
          <dgm:bulletEnabled val="1"/>
        </dgm:varLst>
        <dgm:choose name="Name52">
          <dgm:if name="Name53" func="var" arg="dir" op="equ" val="norm">
            <dgm:choose name="Name54">
              <dgm:if name="Name55" axis="root des" ptType="all node" func="maxDepth" op="gt" val="1">
                <dgm:alg type="tx">
                  <dgm:param type="parTxLTRAlign" val="l"/>
                  <dgm:param type="parTxRTLAlign" val="r"/>
                </dgm:alg>
              </dgm:if>
              <dgm:else name="Name56">
                <dgm:alg type="tx">
                  <dgm:param type="parTxLTRAlign" val="l"/>
                  <dgm:param type="parTxRTLAlign" val="l"/>
                </dgm:alg>
              </dgm:else>
            </dgm:choose>
          </dgm:if>
          <dgm:else name="Name57">
            <dgm:choose name="Name58">
              <dgm:if name="Name59" axis="root des" ptType="all node" func="maxDepth" op="gt" val="1">
                <dgm:alg type="tx">
                  <dgm:param type="parTxLTRAlign" val="l"/>
                  <dgm:param type="parTxRTLAlign" val="r"/>
                </dgm:alg>
              </dgm:if>
              <dgm:else name="Name60">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61">
          <dgm:if name="Name62" func="var" arg="dir" op="equ" val="norm">
            <dgm:constrLst>
              <dgm:constr type="tMarg" refType="primFontSz" fact="0.1"/>
              <dgm:constr type="bMarg" refType="primFontSz" fact="0.1"/>
              <dgm:constr type="rMarg" refType="primFontSz" fact="0.1"/>
            </dgm:constrLst>
          </dgm:if>
          <dgm:else name="Name63">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3" styleLbl="callout">
        <dgm:alg type="sp"/>
        <dgm:shape xmlns:r="http://schemas.openxmlformats.org/officeDocument/2006/relationships" type="line" r:blip="">
          <dgm:adjLst/>
        </dgm:shape>
        <dgm:presOf/>
        <dgm:constrLst/>
        <dgm:ruleLst/>
      </dgm:layoutNode>
      <dgm:layoutNode name="d3" styleLbl="callout">
        <dgm:alg type="sp"/>
        <dgm:choose name="Name64">
          <dgm:if name="Name65" func="var" arg="dir" op="equ" val="norm">
            <dgm:shape xmlns:r="http://schemas.openxmlformats.org/officeDocument/2006/relationships" rot="90" type="line" r:blip="">
              <dgm:adjLst/>
            </dgm:shape>
          </dgm:if>
          <dgm:else name="Name66">
            <dgm:shape xmlns:r="http://schemas.openxmlformats.org/officeDocument/2006/relationships" rot="180" type="line" r:blip="">
              <dgm:adjLst/>
            </dgm:shape>
          </dgm:else>
        </dgm:choose>
        <dgm:presOf/>
        <dgm:constrLst/>
        <dgm:ruleLst/>
      </dgm:layoutNode>
    </dgm:forEach>
    <dgm:forEach name="Name67" axis="ch" ptType="node" st="4" cnt="1">
      <dgm:layoutNode name="circle4" styleLbl="lnNode1">
        <dgm:alg type="sp"/>
        <dgm:shape xmlns:r="http://schemas.openxmlformats.org/officeDocument/2006/relationships" type="ellipse" r:blip="" zOrderOff="-15">
          <dgm:adjLst/>
        </dgm:shape>
        <dgm:presOf/>
        <dgm:constrLst/>
        <dgm:ruleLst/>
      </dgm:layoutNode>
      <dgm:layoutNode name="text4" styleLbl="revTx">
        <dgm:varLst>
          <dgm:bulletEnabled val="1"/>
        </dgm:varLst>
        <dgm:choose name="Name68">
          <dgm:if name="Name69" func="var" arg="dir" op="equ" val="norm">
            <dgm:choose name="Name70">
              <dgm:if name="Name71" axis="root des" ptType="all node" func="maxDepth" op="gt" val="1">
                <dgm:alg type="tx">
                  <dgm:param type="parTxLTRAlign" val="l"/>
                  <dgm:param type="parTxRTLAlign" val="r"/>
                </dgm:alg>
              </dgm:if>
              <dgm:else name="Name72">
                <dgm:alg type="tx">
                  <dgm:param type="parTxLTRAlign" val="l"/>
                  <dgm:param type="parTxRTLAlign" val="l"/>
                </dgm:alg>
              </dgm:else>
            </dgm:choose>
          </dgm:if>
          <dgm:else name="Name73">
            <dgm:choose name="Name74">
              <dgm:if name="Name75" axis="root des" ptType="all node" func="maxDepth" op="gt" val="1">
                <dgm:alg type="tx">
                  <dgm:param type="parTxLTRAlign" val="l"/>
                  <dgm:param type="parTxRTLAlign" val="r"/>
                </dgm:alg>
              </dgm:if>
              <dgm:else name="Name76">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77">
          <dgm:if name="Name78" func="var" arg="dir" op="equ" val="norm">
            <dgm:constrLst>
              <dgm:constr type="tMarg" refType="primFontSz" fact="0.1"/>
              <dgm:constr type="bMarg" refType="primFontSz" fact="0.1"/>
              <dgm:constr type="rMarg" refType="primFontSz" fact="0.1"/>
            </dgm:constrLst>
          </dgm:if>
          <dgm:else name="Name79">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4" styleLbl="callout">
        <dgm:alg type="sp"/>
        <dgm:shape xmlns:r="http://schemas.openxmlformats.org/officeDocument/2006/relationships" type="line" r:blip="">
          <dgm:adjLst/>
        </dgm:shape>
        <dgm:presOf/>
        <dgm:constrLst/>
        <dgm:ruleLst/>
      </dgm:layoutNode>
      <dgm:layoutNode name="d4" styleLbl="callout">
        <dgm:alg type="sp"/>
        <dgm:choose name="Name80">
          <dgm:if name="Name81" func="var" arg="dir" op="equ" val="norm">
            <dgm:shape xmlns:r="http://schemas.openxmlformats.org/officeDocument/2006/relationships" rot="90" type="line" r:blip="">
              <dgm:adjLst/>
            </dgm:shape>
          </dgm:if>
          <dgm:else name="Name82">
            <dgm:shape xmlns:r="http://schemas.openxmlformats.org/officeDocument/2006/relationships" rot="180" type="line" r:blip="">
              <dgm:adjLst/>
            </dgm:shape>
          </dgm:else>
        </dgm:choose>
        <dgm:presOf/>
        <dgm:constrLst/>
        <dgm:ruleLst/>
      </dgm:layoutNode>
    </dgm:forEach>
    <dgm:forEach name="Name83" axis="ch" ptType="node" st="5" cnt="1">
      <dgm:layoutNode name="circle5" styleLbl="lnNode1">
        <dgm:alg type="sp"/>
        <dgm:shape xmlns:r="http://schemas.openxmlformats.org/officeDocument/2006/relationships" type="ellipse" r:blip="" zOrderOff="-20">
          <dgm:adjLst/>
        </dgm:shape>
        <dgm:presOf/>
        <dgm:constrLst/>
        <dgm:ruleLst/>
      </dgm:layoutNode>
      <dgm:layoutNode name="text5" styleLbl="revTx">
        <dgm:varLst>
          <dgm:bulletEnabled val="1"/>
        </dgm:varLst>
        <dgm:choose name="Name84">
          <dgm:if name="Name85" func="var" arg="dir" op="equ" val="norm">
            <dgm:choose name="Name86">
              <dgm:if name="Name87" axis="root des" ptType="all node" func="maxDepth" op="gt" val="1">
                <dgm:alg type="tx">
                  <dgm:param type="parTxLTRAlign" val="l"/>
                  <dgm:param type="parTxRTLAlign" val="r"/>
                </dgm:alg>
              </dgm:if>
              <dgm:else name="Name88">
                <dgm:alg type="tx">
                  <dgm:param type="parTxLTRAlign" val="l"/>
                  <dgm:param type="parTxRTLAlign" val="l"/>
                </dgm:alg>
              </dgm:else>
            </dgm:choose>
          </dgm:if>
          <dgm:else name="Name89">
            <dgm:choose name="Name90">
              <dgm:if name="Name91" axis="root des" ptType="all node" func="maxDepth" op="gt" val="1">
                <dgm:alg type="tx">
                  <dgm:param type="parTxLTRAlign" val="l"/>
                  <dgm:param type="parTxRTLAlign" val="r"/>
                </dgm:alg>
              </dgm:if>
              <dgm:else name="Name92">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tMarg" refType="primFontSz" fact="0.1"/>
              <dgm:constr type="bMarg" refType="primFontSz" fact="0.1"/>
              <dgm:constr type="rMarg" refType="primFontSz" fact="0.1"/>
            </dgm:constrLst>
          </dgm:if>
          <dgm:else name="Name95">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5" styleLbl="callout">
        <dgm:alg type="sp"/>
        <dgm:shape xmlns:r="http://schemas.openxmlformats.org/officeDocument/2006/relationships" type="line" r:blip="">
          <dgm:adjLst/>
        </dgm:shape>
        <dgm:presOf/>
        <dgm:constrLst/>
        <dgm:ruleLst/>
      </dgm:layoutNode>
      <dgm:layoutNode name="d5" styleLbl="callout">
        <dgm:alg type="sp"/>
        <dgm:choose name="Name96">
          <dgm:if name="Name97" func="var" arg="dir" op="equ" val="norm">
            <dgm:shape xmlns:r="http://schemas.openxmlformats.org/officeDocument/2006/relationships" rot="90" type="line" r:blip="">
              <dgm:adjLst/>
            </dgm:shape>
          </dgm:if>
          <dgm:else name="Name98">
            <dgm:shape xmlns:r="http://schemas.openxmlformats.org/officeDocument/2006/relationships" rot="180" type="line" r:blip="">
              <dgm:adjLst/>
            </dgm:shape>
          </dgm:else>
        </dgm:choose>
        <dgm:presOf/>
        <dgm:constrLst/>
        <dgm:ruleLst/>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3ACC17-A703-4DA0-8B57-3B61074B697C}" type="datetimeFigureOut">
              <a:rPr lang="en-US" smtClean="0"/>
              <a:t>8/2/2024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A27CC4-060C-4662-ACC6-57B41E430B21}" type="slidenum">
              <a:rPr lang="en-US" smtClean="0"/>
              <a:t>‹#›</a:t>
            </a:fld>
            <a:endParaRPr lang="en-US"/>
          </a:p>
        </p:txBody>
      </p:sp>
    </p:spTree>
    <p:extLst>
      <p:ext uri="{BB962C8B-B14F-4D97-AF65-F5344CB8AC3E}">
        <p14:creationId xmlns:p14="http://schemas.microsoft.com/office/powerpoint/2010/main" val="3322013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United Kingdom has a good and efficient history of community-based initiatives targeted at enhancing health, education, and whole wellbeing. These events have been instrumental in identifying the social differences and increasing stronger, more dependent community or society (</a:t>
            </a:r>
            <a:r>
              <a:rPr lang="en-US" sz="1200" kern="1200" dirty="0" err="1">
                <a:solidFill>
                  <a:schemeClr val="tx1"/>
                </a:solidFill>
                <a:effectLst/>
                <a:latin typeface="+mn-lt"/>
                <a:ea typeface="+mn-ea"/>
                <a:cs typeface="+mn-cs"/>
              </a:rPr>
              <a:t>Fadi</a:t>
            </a:r>
            <a:r>
              <a:rPr lang="en-US" sz="1200" kern="1200" dirty="0">
                <a:solidFill>
                  <a:schemeClr val="tx1"/>
                </a:solidFill>
                <a:effectLst/>
                <a:latin typeface="+mn-lt"/>
                <a:ea typeface="+mn-ea"/>
                <a:cs typeface="+mn-cs"/>
              </a:rPr>
              <a:t> Al-</a:t>
            </a:r>
            <a:r>
              <a:rPr lang="en-US" sz="1200" kern="1200" dirty="0" err="1">
                <a:solidFill>
                  <a:schemeClr val="tx1"/>
                </a:solidFill>
                <a:effectLst/>
                <a:latin typeface="+mn-lt"/>
                <a:ea typeface="+mn-ea"/>
                <a:cs typeface="+mn-cs"/>
              </a:rPr>
              <a:t>Turjman</a:t>
            </a:r>
            <a:r>
              <a:rPr lang="en-US" sz="1200" kern="1200" dirty="0">
                <a:solidFill>
                  <a:schemeClr val="tx1"/>
                </a:solidFill>
                <a:effectLst/>
                <a:latin typeface="+mn-lt"/>
                <a:ea typeface="+mn-ea"/>
                <a:cs typeface="+mn-cs"/>
              </a:rPr>
              <a:t> et al., 2023). The presentation will present some of these initiatives, describing their success, issues, and probable for upcoming enhancement. Additionally the presentation also will be presented the assessment of the innovative digital technologies which could be used to improve the societies at the present time and future. Health, education, wellbeing initiatives have allocated and played a good role to the advancement of the UK societies or communities. There are some challenges can be confronted, for instance variation, funding related challenges, etc. (</a:t>
            </a:r>
            <a:r>
              <a:rPr lang="en-US" sz="1200" kern="1200" dirty="0" err="1">
                <a:solidFill>
                  <a:schemeClr val="tx1"/>
                </a:solidFill>
                <a:effectLst/>
                <a:latin typeface="+mn-lt"/>
                <a:ea typeface="+mn-ea"/>
                <a:cs typeface="+mn-cs"/>
              </a:rPr>
              <a:t>Fadi</a:t>
            </a:r>
            <a:r>
              <a:rPr lang="en-US" sz="1200" kern="1200" dirty="0">
                <a:solidFill>
                  <a:schemeClr val="tx1"/>
                </a:solidFill>
                <a:effectLst/>
                <a:latin typeface="+mn-lt"/>
                <a:ea typeface="+mn-ea"/>
                <a:cs typeface="+mn-cs"/>
              </a:rPr>
              <a:t> Al-</a:t>
            </a:r>
            <a:r>
              <a:rPr lang="en-US" sz="1200" kern="1200" dirty="0" err="1">
                <a:solidFill>
                  <a:schemeClr val="tx1"/>
                </a:solidFill>
                <a:effectLst/>
                <a:latin typeface="+mn-lt"/>
                <a:ea typeface="+mn-ea"/>
                <a:cs typeface="+mn-cs"/>
              </a:rPr>
              <a:t>Turjman</a:t>
            </a:r>
            <a:r>
              <a:rPr lang="en-US" sz="1200" kern="1200" dirty="0">
                <a:solidFill>
                  <a:schemeClr val="tx1"/>
                </a:solidFill>
                <a:effectLst/>
                <a:latin typeface="+mn-lt"/>
                <a:ea typeface="+mn-ea"/>
                <a:cs typeface="+mn-cs"/>
              </a:rPr>
              <a:t> et al., 2023).</a:t>
            </a:r>
          </a:p>
          <a:p>
            <a:endParaRPr lang="en-US" dirty="0"/>
          </a:p>
        </p:txBody>
      </p:sp>
      <p:sp>
        <p:nvSpPr>
          <p:cNvPr id="4" name="Slide Number Placeholder 3"/>
          <p:cNvSpPr>
            <a:spLocks noGrp="1"/>
          </p:cNvSpPr>
          <p:nvPr>
            <p:ph type="sldNum" sz="quarter" idx="10"/>
          </p:nvPr>
        </p:nvSpPr>
        <p:spPr/>
        <p:txBody>
          <a:bodyPr/>
          <a:lstStyle/>
          <a:p>
            <a:fld id="{B3A27CC4-060C-4662-ACC6-57B41E430B21}" type="slidenum">
              <a:rPr lang="en-US" smtClean="0"/>
              <a:t>2</a:t>
            </a:fld>
            <a:endParaRPr lang="en-US"/>
          </a:p>
        </p:txBody>
      </p:sp>
    </p:spTree>
    <p:extLst>
      <p:ext uri="{BB962C8B-B14F-4D97-AF65-F5344CB8AC3E}">
        <p14:creationId xmlns:p14="http://schemas.microsoft.com/office/powerpoint/2010/main" val="33155104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prominent example is the increment of the community based health initiatives. Events, for instance NHS Health events that provide free health evaluation to people aged 35 to 75, have become instrumental in rapid issues identification and prevention. When these events have appeared promise in developing health results, there are some challenges and issues (Courtney, </a:t>
            </a:r>
            <a:r>
              <a:rPr lang="en-US" sz="1200" kern="1200" dirty="0" err="1">
                <a:solidFill>
                  <a:schemeClr val="tx1"/>
                </a:solidFill>
                <a:effectLst/>
                <a:latin typeface="+mn-lt"/>
                <a:ea typeface="+mn-ea"/>
                <a:cs typeface="+mn-cs"/>
              </a:rPr>
              <a:t>Kuo</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Shabestari</a:t>
            </a:r>
            <a:r>
              <a:rPr lang="en-US" sz="1200" kern="1200" dirty="0">
                <a:solidFill>
                  <a:schemeClr val="tx1"/>
                </a:solidFill>
                <a:effectLst/>
                <a:latin typeface="+mn-lt"/>
                <a:ea typeface="+mn-ea"/>
                <a:cs typeface="+mn-cs"/>
              </a:rPr>
              <a:t>, 2015). </a:t>
            </a:r>
          </a:p>
          <a:p>
            <a:r>
              <a:rPr lang="en-US" sz="1200" kern="1200" dirty="0">
                <a:solidFill>
                  <a:schemeClr val="tx1"/>
                </a:solidFill>
                <a:effectLst/>
                <a:latin typeface="+mn-lt"/>
                <a:ea typeface="+mn-ea"/>
                <a:cs typeface="+mn-cs"/>
              </a:rPr>
              <a:t>Accessibility: Making sure which these services are capable and accessible to people, specially these in poor regions, is important. Geographical or regional differences in health highlights persists, focusing on the requirement for aimed intervention (Courtney, </a:t>
            </a:r>
            <a:r>
              <a:rPr lang="en-US" sz="1200" kern="1200" dirty="0" err="1">
                <a:solidFill>
                  <a:schemeClr val="tx1"/>
                </a:solidFill>
                <a:effectLst/>
                <a:latin typeface="+mn-lt"/>
                <a:ea typeface="+mn-ea"/>
                <a:cs typeface="+mn-cs"/>
              </a:rPr>
              <a:t>Kuo</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Shabestari</a:t>
            </a:r>
            <a:r>
              <a:rPr lang="en-US" sz="1200" kern="1200" dirty="0">
                <a:solidFill>
                  <a:schemeClr val="tx1"/>
                </a:solidFill>
                <a:effectLst/>
                <a:latin typeface="+mn-lt"/>
                <a:ea typeface="+mn-ea"/>
                <a:cs typeface="+mn-cs"/>
              </a:rPr>
              <a:t>, 2015).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Sustainability: Controlling the consistent and effective funding is crucial for the sustainable practices of these initiatives. Economic disaster can affect the service delivery. </a:t>
            </a:r>
          </a:p>
          <a:p>
            <a:endParaRPr lang="en-US" dirty="0"/>
          </a:p>
        </p:txBody>
      </p:sp>
      <p:sp>
        <p:nvSpPr>
          <p:cNvPr id="4" name="Slide Number Placeholder 3"/>
          <p:cNvSpPr>
            <a:spLocks noGrp="1"/>
          </p:cNvSpPr>
          <p:nvPr>
            <p:ph type="sldNum" sz="quarter" idx="10"/>
          </p:nvPr>
        </p:nvSpPr>
        <p:spPr/>
        <p:txBody>
          <a:bodyPr/>
          <a:lstStyle/>
          <a:p>
            <a:fld id="{B3A27CC4-060C-4662-ACC6-57B41E430B21}" type="slidenum">
              <a:rPr lang="en-US" smtClean="0"/>
              <a:t>3</a:t>
            </a:fld>
            <a:endParaRPr lang="en-US"/>
          </a:p>
        </p:txBody>
      </p:sp>
    </p:spTree>
    <p:extLst>
      <p:ext uri="{BB962C8B-B14F-4D97-AF65-F5344CB8AC3E}">
        <p14:creationId xmlns:p14="http://schemas.microsoft.com/office/powerpoint/2010/main" val="18687450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Education has become a crucial part of a society improvement and advancement in the United Kingdom. There are some initiatives, for instance Sure Start, targeted at helping child and its families from rapid years have had a good effect on children enhancement and advancement, schooling (</a:t>
            </a:r>
            <a:r>
              <a:rPr lang="en-US" sz="1200" kern="1200" dirty="0" err="1">
                <a:solidFill>
                  <a:schemeClr val="tx1"/>
                </a:solidFill>
                <a:effectLst/>
                <a:latin typeface="+mn-lt"/>
                <a:ea typeface="+mn-ea"/>
                <a:cs typeface="+mn-cs"/>
              </a:rPr>
              <a:t>Gehring</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Debry</a:t>
            </a:r>
            <a:r>
              <a:rPr lang="en-US" sz="1200" kern="1200" dirty="0">
                <a:solidFill>
                  <a:schemeClr val="tx1"/>
                </a:solidFill>
                <a:effectLst/>
                <a:latin typeface="+mn-lt"/>
                <a:ea typeface="+mn-ea"/>
                <a:cs typeface="+mn-cs"/>
              </a:rPr>
              <a:t> and Smith, 2016). </a:t>
            </a:r>
          </a:p>
          <a:p>
            <a:r>
              <a:rPr lang="en-US" sz="1200" kern="1200" dirty="0">
                <a:solidFill>
                  <a:schemeClr val="tx1"/>
                </a:solidFill>
                <a:effectLst/>
                <a:latin typeface="+mn-lt"/>
                <a:ea typeface="+mn-ea"/>
                <a:cs typeface="+mn-cs"/>
              </a:rPr>
              <a:t>Holistic Approach: Sure Start’s concentration on giving the scale of service, such as childcare, family support, is accessible. The efficacy of these event can be uneven because of differences in application over various regions. </a:t>
            </a:r>
          </a:p>
          <a:p>
            <a:r>
              <a:rPr lang="en-US" sz="1200" kern="1200" dirty="0">
                <a:solidFill>
                  <a:schemeClr val="tx1"/>
                </a:solidFill>
                <a:effectLst/>
                <a:latin typeface="+mn-lt"/>
                <a:ea typeface="+mn-ea"/>
                <a:cs typeface="+mn-cs"/>
              </a:rPr>
              <a:t>Sustainability: The large term effect of various events is important. Making sure that child receive the sustainable help by the rapid age is crucial and significant to break the scale of deprivation (</a:t>
            </a:r>
            <a:r>
              <a:rPr lang="en-US" sz="1200" kern="1200" dirty="0" err="1">
                <a:solidFill>
                  <a:schemeClr val="tx1"/>
                </a:solidFill>
                <a:effectLst/>
                <a:latin typeface="+mn-lt"/>
                <a:ea typeface="+mn-ea"/>
                <a:cs typeface="+mn-cs"/>
              </a:rPr>
              <a:t>Gehring</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Debry</a:t>
            </a:r>
            <a:r>
              <a:rPr lang="en-US" sz="1200" kern="1200" dirty="0">
                <a:solidFill>
                  <a:schemeClr val="tx1"/>
                </a:solidFill>
                <a:effectLst/>
                <a:latin typeface="+mn-lt"/>
                <a:ea typeface="+mn-ea"/>
                <a:cs typeface="+mn-cs"/>
              </a:rPr>
              <a:t> and Smith, 2016). </a:t>
            </a:r>
          </a:p>
          <a:p>
            <a:endParaRPr lang="en-US" dirty="0"/>
          </a:p>
        </p:txBody>
      </p:sp>
      <p:sp>
        <p:nvSpPr>
          <p:cNvPr id="4" name="Slide Number Placeholder 3"/>
          <p:cNvSpPr>
            <a:spLocks noGrp="1"/>
          </p:cNvSpPr>
          <p:nvPr>
            <p:ph type="sldNum" sz="quarter" idx="10"/>
          </p:nvPr>
        </p:nvSpPr>
        <p:spPr/>
        <p:txBody>
          <a:bodyPr/>
          <a:lstStyle/>
          <a:p>
            <a:fld id="{B3A27CC4-060C-4662-ACC6-57B41E430B21}" type="slidenum">
              <a:rPr lang="en-US" smtClean="0"/>
              <a:t>4</a:t>
            </a:fld>
            <a:endParaRPr lang="en-US"/>
          </a:p>
        </p:txBody>
      </p:sp>
    </p:spTree>
    <p:extLst>
      <p:ext uri="{BB962C8B-B14F-4D97-AF65-F5344CB8AC3E}">
        <p14:creationId xmlns:p14="http://schemas.microsoft.com/office/powerpoint/2010/main" val="29980426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Society based wellbeing initiatives, for instance these concentrating on mental health, have obtained famous in recent time. These events sometimes include community to help, social or community related actions, and permits to the professional services. </a:t>
            </a:r>
          </a:p>
          <a:p>
            <a:r>
              <a:rPr lang="en-US" sz="1200" kern="1200" dirty="0">
                <a:solidFill>
                  <a:schemeClr val="tx1"/>
                </a:solidFill>
                <a:effectLst/>
                <a:latin typeface="+mn-lt"/>
                <a:ea typeface="+mn-ea"/>
                <a:cs typeface="+mn-cs"/>
              </a:rPr>
              <a:t>Holistic Approach: Identifying the mental health needs the multifaceted implication, including the prevention, rapid intervention, and effective treatment. Society based initiatives can uphold a great impact in this enhancement (</a:t>
            </a:r>
            <a:r>
              <a:rPr lang="en-US" sz="1200" kern="1200" dirty="0" err="1">
                <a:solidFill>
                  <a:schemeClr val="tx1"/>
                </a:solidFill>
                <a:effectLst/>
                <a:latin typeface="+mn-lt"/>
                <a:ea typeface="+mn-ea"/>
                <a:cs typeface="+mn-cs"/>
              </a:rPr>
              <a:t>Macnab</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Daar</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Christoff</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Pauw</a:t>
            </a:r>
            <a:r>
              <a:rPr lang="en-US" sz="1200" kern="1200" dirty="0">
                <a:solidFill>
                  <a:schemeClr val="tx1"/>
                </a:solidFill>
                <a:effectLst/>
                <a:latin typeface="+mn-lt"/>
                <a:ea typeface="+mn-ea"/>
                <a:cs typeface="+mn-cs"/>
              </a:rPr>
              <a:t>, 2020).</a:t>
            </a:r>
          </a:p>
          <a:p>
            <a:r>
              <a:rPr lang="en-US" sz="1200" kern="1200" dirty="0">
                <a:solidFill>
                  <a:schemeClr val="tx1"/>
                </a:solidFill>
                <a:effectLst/>
                <a:latin typeface="+mn-lt"/>
                <a:ea typeface="+mn-ea"/>
                <a:cs typeface="+mn-cs"/>
              </a:rPr>
              <a:t>Collaboration: Efficient partnership between health care and social care are crucial to provide the comprehensive welfare services (</a:t>
            </a:r>
            <a:r>
              <a:rPr lang="en-US" sz="1200" kern="1200" dirty="0" err="1">
                <a:solidFill>
                  <a:schemeClr val="tx1"/>
                </a:solidFill>
                <a:effectLst/>
                <a:latin typeface="+mn-lt"/>
                <a:ea typeface="+mn-ea"/>
                <a:cs typeface="+mn-cs"/>
              </a:rPr>
              <a:t>Macnab</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Daar</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Christoff</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Pauw</a:t>
            </a:r>
            <a:r>
              <a:rPr lang="en-US" sz="1200" kern="1200" dirty="0">
                <a:solidFill>
                  <a:schemeClr val="tx1"/>
                </a:solidFill>
                <a:effectLst/>
                <a:latin typeface="+mn-lt"/>
                <a:ea typeface="+mn-ea"/>
                <a:cs typeface="+mn-cs"/>
              </a:rPr>
              <a:t>, 2020). </a:t>
            </a:r>
          </a:p>
          <a:p>
            <a:endParaRPr lang="en-US" dirty="0"/>
          </a:p>
        </p:txBody>
      </p:sp>
      <p:sp>
        <p:nvSpPr>
          <p:cNvPr id="4" name="Slide Number Placeholder 3"/>
          <p:cNvSpPr>
            <a:spLocks noGrp="1"/>
          </p:cNvSpPr>
          <p:nvPr>
            <p:ph type="sldNum" sz="quarter" idx="10"/>
          </p:nvPr>
        </p:nvSpPr>
        <p:spPr/>
        <p:txBody>
          <a:bodyPr/>
          <a:lstStyle/>
          <a:p>
            <a:fld id="{B3A27CC4-060C-4662-ACC6-57B41E430B21}" type="slidenum">
              <a:rPr lang="en-US" smtClean="0"/>
              <a:t>5</a:t>
            </a:fld>
            <a:endParaRPr lang="en-US"/>
          </a:p>
        </p:txBody>
      </p:sp>
    </p:spTree>
    <p:extLst>
      <p:ext uri="{BB962C8B-B14F-4D97-AF65-F5344CB8AC3E}">
        <p14:creationId xmlns:p14="http://schemas.microsoft.com/office/powerpoint/2010/main" val="1045954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digital technology have the effective and probable growth to revolutionize how societies are made, sustained. The section will present various innovative technologies and crucially assess their probable effect on the society development (</a:t>
            </a:r>
            <a:r>
              <a:rPr lang="en-US" sz="1200" kern="1200" dirty="0" err="1">
                <a:solidFill>
                  <a:schemeClr val="tx1"/>
                </a:solidFill>
                <a:effectLst/>
                <a:latin typeface="+mn-lt"/>
                <a:ea typeface="+mn-ea"/>
                <a:cs typeface="+mn-cs"/>
              </a:rPr>
              <a:t>Hilty</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Aebischer</a:t>
            </a:r>
            <a:r>
              <a:rPr lang="en-US" sz="1200" kern="1200" dirty="0">
                <a:solidFill>
                  <a:schemeClr val="tx1"/>
                </a:solidFill>
                <a:effectLst/>
                <a:latin typeface="+mn-lt"/>
                <a:ea typeface="+mn-ea"/>
                <a:cs typeface="+mn-cs"/>
              </a:rPr>
              <a:t>, 2015). </a:t>
            </a:r>
          </a:p>
          <a:p>
            <a:r>
              <a:rPr lang="en-US" sz="1200" kern="1200" dirty="0">
                <a:solidFill>
                  <a:schemeClr val="tx1"/>
                </a:solidFill>
                <a:effectLst/>
                <a:latin typeface="+mn-lt"/>
                <a:ea typeface="+mn-ea"/>
                <a:cs typeface="+mn-cs"/>
              </a:rPr>
              <a:t>There are some social media platforms, for instance FACEBOOK, X, INSTAGRAM, have already explored their capabilities to connect audience and increase the community attachment. Increasing and using the platforms with robust fact concentration on society making, for instance DISCORD, sometimes even stronger probable for the collaboration. When social media can be a strong and robust elements for the community making and community engagement, this also highlights some issues and hindrances, for instance security issues, privacy issues, misinformation, social isolation, etc. This is crucial to utilize these platforms and to enhance the procedures to reduce these challenges and issues (</a:t>
            </a:r>
            <a:r>
              <a:rPr lang="en-US" sz="1200" kern="1200" dirty="0" err="1">
                <a:solidFill>
                  <a:schemeClr val="tx1"/>
                </a:solidFill>
                <a:effectLst/>
                <a:latin typeface="+mn-lt"/>
                <a:ea typeface="+mn-ea"/>
                <a:cs typeface="+mn-cs"/>
              </a:rPr>
              <a:t>Hilty</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Aebischer</a:t>
            </a:r>
            <a:r>
              <a:rPr lang="en-US" sz="1200" kern="1200" dirty="0">
                <a:solidFill>
                  <a:schemeClr val="tx1"/>
                </a:solidFill>
                <a:effectLst/>
                <a:latin typeface="+mn-lt"/>
                <a:ea typeface="+mn-ea"/>
                <a:cs typeface="+mn-cs"/>
              </a:rPr>
              <a:t>, 2015). </a:t>
            </a:r>
          </a:p>
          <a:p>
            <a:endParaRPr lang="en-US" dirty="0"/>
          </a:p>
        </p:txBody>
      </p:sp>
      <p:sp>
        <p:nvSpPr>
          <p:cNvPr id="4" name="Slide Number Placeholder 3"/>
          <p:cNvSpPr>
            <a:spLocks noGrp="1"/>
          </p:cNvSpPr>
          <p:nvPr>
            <p:ph type="sldNum" sz="quarter" idx="10"/>
          </p:nvPr>
        </p:nvSpPr>
        <p:spPr/>
        <p:txBody>
          <a:bodyPr/>
          <a:lstStyle/>
          <a:p>
            <a:fld id="{B3A27CC4-060C-4662-ACC6-57B41E430B21}" type="slidenum">
              <a:rPr lang="en-US" smtClean="0"/>
              <a:t>6</a:t>
            </a:fld>
            <a:endParaRPr lang="en-US"/>
          </a:p>
        </p:txBody>
      </p:sp>
    </p:spTree>
    <p:extLst>
      <p:ext uri="{BB962C8B-B14F-4D97-AF65-F5344CB8AC3E}">
        <p14:creationId xmlns:p14="http://schemas.microsoft.com/office/powerpoint/2010/main" val="11422175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There are some online learning platforms, for instance COURSERA, UDEMY, ETC. can provide the permission to the skills development advantages for the general people or learners of all ages (</a:t>
            </a:r>
            <a:r>
              <a:rPr lang="en-US" sz="1200" kern="1200" dirty="0" err="1">
                <a:solidFill>
                  <a:schemeClr val="tx1"/>
                </a:solidFill>
                <a:effectLst/>
                <a:latin typeface="+mn-lt"/>
                <a:ea typeface="+mn-ea"/>
                <a:cs typeface="+mn-cs"/>
              </a:rPr>
              <a:t>Patnaik</a:t>
            </a:r>
            <a:r>
              <a:rPr lang="en-US" sz="1200" kern="1200" dirty="0">
                <a:solidFill>
                  <a:schemeClr val="tx1"/>
                </a:solidFill>
                <a:effectLst/>
                <a:latin typeface="+mn-lt"/>
                <a:ea typeface="+mn-ea"/>
                <a:cs typeface="+mn-cs"/>
              </a:rPr>
              <a:t>, Yang and </a:t>
            </a:r>
            <a:r>
              <a:rPr lang="en-US" sz="1200" kern="1200" dirty="0" err="1">
                <a:solidFill>
                  <a:schemeClr val="tx1"/>
                </a:solidFill>
                <a:effectLst/>
                <a:latin typeface="+mn-lt"/>
                <a:ea typeface="+mn-ea"/>
                <a:cs typeface="+mn-cs"/>
              </a:rPr>
              <a:t>Sethi</a:t>
            </a:r>
            <a:r>
              <a:rPr lang="en-US" sz="1200" kern="1200" dirty="0">
                <a:solidFill>
                  <a:schemeClr val="tx1"/>
                </a:solidFill>
                <a:effectLst/>
                <a:latin typeface="+mn-lt"/>
                <a:ea typeface="+mn-ea"/>
                <a:cs typeface="+mn-cs"/>
              </a:rPr>
              <a:t>, 2021). It can empower personal knowledge, increase employability, and allocate to the society development. It can limit the permission to the online learning for the specific teams, and the standard quality of the context differs largely (</a:t>
            </a:r>
            <a:r>
              <a:rPr lang="en-US" sz="1200" kern="1200" dirty="0" err="1">
                <a:solidFill>
                  <a:schemeClr val="tx1"/>
                </a:solidFill>
                <a:effectLst/>
                <a:latin typeface="+mn-lt"/>
                <a:ea typeface="+mn-ea"/>
                <a:cs typeface="+mn-cs"/>
              </a:rPr>
              <a:t>Patnaik</a:t>
            </a:r>
            <a:r>
              <a:rPr lang="en-US" sz="1200" kern="1200" dirty="0">
                <a:solidFill>
                  <a:schemeClr val="tx1"/>
                </a:solidFill>
                <a:effectLst/>
                <a:latin typeface="+mn-lt"/>
                <a:ea typeface="+mn-ea"/>
                <a:cs typeface="+mn-cs"/>
              </a:rPr>
              <a:t>, Yang and </a:t>
            </a:r>
            <a:r>
              <a:rPr lang="en-US" sz="1200" kern="1200" dirty="0" err="1">
                <a:solidFill>
                  <a:schemeClr val="tx1"/>
                </a:solidFill>
                <a:effectLst/>
                <a:latin typeface="+mn-lt"/>
                <a:ea typeface="+mn-ea"/>
                <a:cs typeface="+mn-cs"/>
              </a:rPr>
              <a:t>Sethi</a:t>
            </a:r>
            <a:r>
              <a:rPr lang="en-US" sz="1200" kern="1200" dirty="0">
                <a:solidFill>
                  <a:schemeClr val="tx1"/>
                </a:solidFill>
                <a:effectLst/>
                <a:latin typeface="+mn-lt"/>
                <a:ea typeface="+mn-ea"/>
                <a:cs typeface="+mn-cs"/>
              </a:rPr>
              <a:t>, 2021). </a:t>
            </a:r>
          </a:p>
          <a:p>
            <a:endParaRPr lang="en-US" dirty="0"/>
          </a:p>
        </p:txBody>
      </p:sp>
      <p:sp>
        <p:nvSpPr>
          <p:cNvPr id="4" name="Slide Number Placeholder 3"/>
          <p:cNvSpPr>
            <a:spLocks noGrp="1"/>
          </p:cNvSpPr>
          <p:nvPr>
            <p:ph type="sldNum" sz="quarter" idx="10"/>
          </p:nvPr>
        </p:nvSpPr>
        <p:spPr/>
        <p:txBody>
          <a:bodyPr/>
          <a:lstStyle/>
          <a:p>
            <a:fld id="{B3A27CC4-060C-4662-ACC6-57B41E430B21}" type="slidenum">
              <a:rPr lang="en-US" smtClean="0"/>
              <a:t>7</a:t>
            </a:fld>
            <a:endParaRPr lang="en-US"/>
          </a:p>
        </p:txBody>
      </p:sp>
    </p:spTree>
    <p:extLst>
      <p:ext uri="{BB962C8B-B14F-4D97-AF65-F5344CB8AC3E}">
        <p14:creationId xmlns:p14="http://schemas.microsoft.com/office/powerpoint/2010/main" val="21930417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Geographic information system may be utilized to describe the community infrastructure of the social difference, and inform the planning. The technology can support to implement the sources distribution and enhance the service delivery. The efficacy of the geographic information system rely on the accessibility of data and information. This is important to protect the security and make sure which is utilized ethically (</a:t>
            </a:r>
            <a:r>
              <a:rPr lang="en-US" sz="1200" kern="1200" dirty="0" err="1">
                <a:solidFill>
                  <a:schemeClr val="tx1"/>
                </a:solidFill>
                <a:effectLst/>
                <a:latin typeface="+mn-lt"/>
                <a:ea typeface="+mn-ea"/>
                <a:cs typeface="+mn-cs"/>
              </a:rPr>
              <a:t>Tunçalp</a:t>
            </a:r>
            <a:r>
              <a:rPr lang="en-US" sz="1200" kern="1200" dirty="0">
                <a:solidFill>
                  <a:schemeClr val="tx1"/>
                </a:solidFill>
                <a:effectLst/>
                <a:latin typeface="+mn-lt"/>
                <a:ea typeface="+mn-ea"/>
                <a:cs typeface="+mn-cs"/>
              </a:rPr>
              <a:t> et al., 2015). </a:t>
            </a:r>
          </a:p>
          <a:p>
            <a:endParaRPr lang="en-US" dirty="0"/>
          </a:p>
        </p:txBody>
      </p:sp>
      <p:sp>
        <p:nvSpPr>
          <p:cNvPr id="4" name="Slide Number Placeholder 3"/>
          <p:cNvSpPr>
            <a:spLocks noGrp="1"/>
          </p:cNvSpPr>
          <p:nvPr>
            <p:ph type="sldNum" sz="quarter" idx="10"/>
          </p:nvPr>
        </p:nvSpPr>
        <p:spPr/>
        <p:txBody>
          <a:bodyPr/>
          <a:lstStyle/>
          <a:p>
            <a:fld id="{B3A27CC4-060C-4662-ACC6-57B41E430B21}" type="slidenum">
              <a:rPr lang="en-US" smtClean="0"/>
              <a:t>8</a:t>
            </a:fld>
            <a:endParaRPr lang="en-US"/>
          </a:p>
        </p:txBody>
      </p:sp>
    </p:spTree>
    <p:extLst>
      <p:ext uri="{BB962C8B-B14F-4D97-AF65-F5344CB8AC3E}">
        <p14:creationId xmlns:p14="http://schemas.microsoft.com/office/powerpoint/2010/main" val="11170759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Virtual reality and augmented reality may be utilized for the education, development, training, and social attachment. Those digital technology can make the effective experience which increase the sympathy and realization. The high spend of those digital technology can be limited accessibility. In addition, the probable effect of those technology on the mental health and community interaction or engagement needs more studies (</a:t>
            </a:r>
            <a:r>
              <a:rPr lang="en-US" sz="1200" kern="1200" dirty="0" err="1">
                <a:solidFill>
                  <a:schemeClr val="tx1"/>
                </a:solidFill>
                <a:effectLst/>
                <a:latin typeface="+mn-lt"/>
                <a:ea typeface="+mn-ea"/>
                <a:cs typeface="+mn-cs"/>
              </a:rPr>
              <a:t>Zyglidopoulos</a:t>
            </a:r>
            <a:r>
              <a:rPr lang="en-US" sz="1200" kern="1200" dirty="0">
                <a:solidFill>
                  <a:schemeClr val="tx1"/>
                </a:solidFill>
                <a:effectLst/>
                <a:latin typeface="+mn-lt"/>
                <a:ea typeface="+mn-ea"/>
                <a:cs typeface="+mn-cs"/>
              </a:rPr>
              <a:t>, Fleming and Rothenberg, 2016). </a:t>
            </a:r>
          </a:p>
          <a:p>
            <a:endParaRPr lang="en-US" dirty="0"/>
          </a:p>
        </p:txBody>
      </p:sp>
      <p:sp>
        <p:nvSpPr>
          <p:cNvPr id="4" name="Slide Number Placeholder 3"/>
          <p:cNvSpPr>
            <a:spLocks noGrp="1"/>
          </p:cNvSpPr>
          <p:nvPr>
            <p:ph type="sldNum" sz="quarter" idx="10"/>
          </p:nvPr>
        </p:nvSpPr>
        <p:spPr/>
        <p:txBody>
          <a:bodyPr/>
          <a:lstStyle/>
          <a:p>
            <a:fld id="{B3A27CC4-060C-4662-ACC6-57B41E430B21}" type="slidenum">
              <a:rPr lang="en-US" smtClean="0"/>
              <a:t>9</a:t>
            </a:fld>
            <a:endParaRPr lang="en-US"/>
          </a:p>
        </p:txBody>
      </p:sp>
    </p:spTree>
    <p:extLst>
      <p:ext uri="{BB962C8B-B14F-4D97-AF65-F5344CB8AC3E}">
        <p14:creationId xmlns:p14="http://schemas.microsoft.com/office/powerpoint/2010/main" val="22018407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main objectives of the presentation is to demonstrate and present the innovative digital technology for the society development and enhancement. Digital technology provide a massive potential for the social improvement, but their influences rely on how they are utilized. This is crucial to sustain a significant point of views, regarding both the advantages and issues of those digital technologies (</a:t>
            </a:r>
            <a:r>
              <a:rPr lang="en-US" sz="1200" kern="1200" dirty="0" err="1">
                <a:solidFill>
                  <a:schemeClr val="tx1"/>
                </a:solidFill>
                <a:effectLst/>
                <a:latin typeface="+mn-lt"/>
                <a:ea typeface="+mn-ea"/>
                <a:cs typeface="+mn-cs"/>
              </a:rPr>
              <a:t>Gyamfi</a:t>
            </a:r>
            <a:r>
              <a:rPr lang="en-US" sz="1200" kern="1200" dirty="0">
                <a:solidFill>
                  <a:schemeClr val="tx1"/>
                </a:solidFill>
                <a:effectLst/>
                <a:latin typeface="+mn-lt"/>
                <a:ea typeface="+mn-ea"/>
                <a:cs typeface="+mn-cs"/>
              </a:rPr>
              <a:t> and Williams, 2021). Through carefully regarding the requirements of the society and identifying the probable challenges and issues, this is possible or feasible to harness the power of the digital innovation to make more different, dependent and upholding communities. Health, education, and wellbeing initiatives have significantly allocated to the advancement or enhancement of the United Kingdom society. To increase their affect, some events ought to be collaborative, sustainable, long lasting, evidence centric, etc. (</a:t>
            </a:r>
            <a:r>
              <a:rPr lang="en-US" sz="1200" kern="1200" dirty="0" err="1">
                <a:solidFill>
                  <a:schemeClr val="tx1"/>
                </a:solidFill>
                <a:effectLst/>
                <a:latin typeface="+mn-lt"/>
                <a:ea typeface="+mn-ea"/>
                <a:cs typeface="+mn-cs"/>
              </a:rPr>
              <a:t>Gyamfi</a:t>
            </a:r>
            <a:r>
              <a:rPr lang="en-US" sz="1200" kern="1200" dirty="0">
                <a:solidFill>
                  <a:schemeClr val="tx1"/>
                </a:solidFill>
                <a:effectLst/>
                <a:latin typeface="+mn-lt"/>
                <a:ea typeface="+mn-ea"/>
                <a:cs typeface="+mn-cs"/>
              </a:rPr>
              <a:t> and Williams, 2021).</a:t>
            </a:r>
          </a:p>
          <a:p>
            <a:endParaRPr lang="en-US" dirty="0"/>
          </a:p>
        </p:txBody>
      </p:sp>
      <p:sp>
        <p:nvSpPr>
          <p:cNvPr id="4" name="Slide Number Placeholder 3"/>
          <p:cNvSpPr>
            <a:spLocks noGrp="1"/>
          </p:cNvSpPr>
          <p:nvPr>
            <p:ph type="sldNum" sz="quarter" idx="10"/>
          </p:nvPr>
        </p:nvSpPr>
        <p:spPr/>
        <p:txBody>
          <a:bodyPr/>
          <a:lstStyle/>
          <a:p>
            <a:fld id="{B3A27CC4-060C-4662-ACC6-57B41E430B21}" type="slidenum">
              <a:rPr lang="en-US" smtClean="0"/>
              <a:t>10</a:t>
            </a:fld>
            <a:endParaRPr lang="en-US"/>
          </a:p>
        </p:txBody>
      </p:sp>
    </p:spTree>
    <p:extLst>
      <p:ext uri="{BB962C8B-B14F-4D97-AF65-F5344CB8AC3E}">
        <p14:creationId xmlns:p14="http://schemas.microsoft.com/office/powerpoint/2010/main" val="18608971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07EBDC1D-6006-4007-A145-C6FB96626FDD}" type="datetimeFigureOut">
              <a:rPr lang="en-US" smtClean="0"/>
              <a:t>8/2/2024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5632C6-C2A0-4F2D-A7B3-F6DFD16EF861}" type="slidenum">
              <a:rPr lang="en-US" smtClean="0"/>
              <a:t>‹#›</a:t>
            </a:fld>
            <a:endParaRPr lang="en-US"/>
          </a:p>
        </p:txBody>
      </p:sp>
    </p:spTree>
    <p:extLst>
      <p:ext uri="{BB962C8B-B14F-4D97-AF65-F5344CB8AC3E}">
        <p14:creationId xmlns:p14="http://schemas.microsoft.com/office/powerpoint/2010/main" val="29797259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7EBDC1D-6006-4007-A145-C6FB96626FDD}" type="datetimeFigureOut">
              <a:rPr lang="en-US" smtClean="0"/>
              <a:t>8/2/2024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5632C6-C2A0-4F2D-A7B3-F6DFD16EF861}" type="slidenum">
              <a:rPr lang="en-US" smtClean="0"/>
              <a:t>‹#›</a:t>
            </a:fld>
            <a:endParaRPr lang="en-US"/>
          </a:p>
        </p:txBody>
      </p:sp>
    </p:spTree>
    <p:extLst>
      <p:ext uri="{BB962C8B-B14F-4D97-AF65-F5344CB8AC3E}">
        <p14:creationId xmlns:p14="http://schemas.microsoft.com/office/powerpoint/2010/main" val="33447133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EBDC1D-6006-4007-A145-C6FB96626FDD}" type="datetimeFigureOut">
              <a:rPr lang="en-US" smtClean="0"/>
              <a:t>8/2/2024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5632C6-C2A0-4F2D-A7B3-F6DFD16EF861}" type="slidenum">
              <a:rPr lang="en-US" smtClean="0"/>
              <a:t>‹#›</a:t>
            </a:fld>
            <a:endParaRPr lang="en-US"/>
          </a:p>
        </p:txBody>
      </p:sp>
    </p:spTree>
    <p:extLst>
      <p:ext uri="{BB962C8B-B14F-4D97-AF65-F5344CB8AC3E}">
        <p14:creationId xmlns:p14="http://schemas.microsoft.com/office/powerpoint/2010/main" val="3887992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7EBDC1D-6006-4007-A145-C6FB96626FDD}" type="datetimeFigureOut">
              <a:rPr lang="en-US" smtClean="0"/>
              <a:t>8/2/2024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5632C6-C2A0-4F2D-A7B3-F6DFD16EF861}" type="slidenum">
              <a:rPr lang="en-US" smtClean="0"/>
              <a:t>‹#›</a:t>
            </a:fld>
            <a:endParaRPr lang="en-US"/>
          </a:p>
        </p:txBody>
      </p:sp>
    </p:spTree>
    <p:extLst>
      <p:ext uri="{BB962C8B-B14F-4D97-AF65-F5344CB8AC3E}">
        <p14:creationId xmlns:p14="http://schemas.microsoft.com/office/powerpoint/2010/main" val="32808328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7EBDC1D-6006-4007-A145-C6FB96626FDD}" type="datetimeFigureOut">
              <a:rPr lang="en-US" smtClean="0"/>
              <a:t>8/2/2024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5632C6-C2A0-4F2D-A7B3-F6DFD16EF861}" type="slidenum">
              <a:rPr lang="en-US" smtClean="0"/>
              <a:t>‹#›</a:t>
            </a:fld>
            <a:endParaRPr lang="en-US"/>
          </a:p>
        </p:txBody>
      </p:sp>
    </p:spTree>
    <p:extLst>
      <p:ext uri="{BB962C8B-B14F-4D97-AF65-F5344CB8AC3E}">
        <p14:creationId xmlns:p14="http://schemas.microsoft.com/office/powerpoint/2010/main" val="7235948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7EBDC1D-6006-4007-A145-C6FB96626FDD}" type="datetimeFigureOut">
              <a:rPr lang="en-US" smtClean="0"/>
              <a:t>8/2/2024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5632C6-C2A0-4F2D-A7B3-F6DFD16EF861}" type="slidenum">
              <a:rPr lang="en-US" smtClean="0"/>
              <a:t>‹#›</a:t>
            </a:fld>
            <a:endParaRPr lang="en-US"/>
          </a:p>
        </p:txBody>
      </p:sp>
    </p:spTree>
    <p:extLst>
      <p:ext uri="{BB962C8B-B14F-4D97-AF65-F5344CB8AC3E}">
        <p14:creationId xmlns:p14="http://schemas.microsoft.com/office/powerpoint/2010/main" val="28427810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7EBDC1D-6006-4007-A145-C6FB96626FDD}" type="datetimeFigureOut">
              <a:rPr lang="en-US" smtClean="0"/>
              <a:t>8/2/2024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5632C6-C2A0-4F2D-A7B3-F6DFD16EF861}" type="slidenum">
              <a:rPr lang="en-US" smtClean="0"/>
              <a:t>‹#›</a:t>
            </a:fld>
            <a:endParaRPr lang="en-US"/>
          </a:p>
        </p:txBody>
      </p:sp>
    </p:spTree>
    <p:extLst>
      <p:ext uri="{BB962C8B-B14F-4D97-AF65-F5344CB8AC3E}">
        <p14:creationId xmlns:p14="http://schemas.microsoft.com/office/powerpoint/2010/main" val="4914392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7EBDC1D-6006-4007-A145-C6FB96626FDD}" type="datetimeFigureOut">
              <a:rPr lang="en-US" smtClean="0"/>
              <a:t>8/2/2024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5632C6-C2A0-4F2D-A7B3-F6DFD16EF861}" type="slidenum">
              <a:rPr lang="en-US" smtClean="0"/>
              <a:t>‹#›</a:t>
            </a:fld>
            <a:endParaRPr lang="en-US"/>
          </a:p>
        </p:txBody>
      </p:sp>
    </p:spTree>
    <p:extLst>
      <p:ext uri="{BB962C8B-B14F-4D97-AF65-F5344CB8AC3E}">
        <p14:creationId xmlns:p14="http://schemas.microsoft.com/office/powerpoint/2010/main" val="17575883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7EBDC1D-6006-4007-A145-C6FB96626FDD}" type="datetimeFigureOut">
              <a:rPr lang="en-US" smtClean="0"/>
              <a:t>8/2/2024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5632C6-C2A0-4F2D-A7B3-F6DFD16EF861}" type="slidenum">
              <a:rPr lang="en-US" smtClean="0"/>
              <a:t>‹#›</a:t>
            </a:fld>
            <a:endParaRPr lang="en-US"/>
          </a:p>
        </p:txBody>
      </p:sp>
    </p:spTree>
    <p:extLst>
      <p:ext uri="{BB962C8B-B14F-4D97-AF65-F5344CB8AC3E}">
        <p14:creationId xmlns:p14="http://schemas.microsoft.com/office/powerpoint/2010/main" val="35337858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7EBDC1D-6006-4007-A145-C6FB96626FDD}" type="datetimeFigureOut">
              <a:rPr lang="en-US" smtClean="0"/>
              <a:t>8/2/2024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5632C6-C2A0-4F2D-A7B3-F6DFD16EF861}" type="slidenum">
              <a:rPr lang="en-US" smtClean="0"/>
              <a:t>‹#›</a:t>
            </a:fld>
            <a:endParaRPr lang="en-US"/>
          </a:p>
        </p:txBody>
      </p:sp>
    </p:spTree>
    <p:extLst>
      <p:ext uri="{BB962C8B-B14F-4D97-AF65-F5344CB8AC3E}">
        <p14:creationId xmlns:p14="http://schemas.microsoft.com/office/powerpoint/2010/main" val="22711971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7EBDC1D-6006-4007-A145-C6FB96626FDD}" type="datetimeFigureOut">
              <a:rPr lang="en-US" smtClean="0"/>
              <a:t>8/2/2024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5632C6-C2A0-4F2D-A7B3-F6DFD16EF861}" type="slidenum">
              <a:rPr lang="en-US" smtClean="0"/>
              <a:t>‹#›</a:t>
            </a:fld>
            <a:endParaRPr lang="en-US"/>
          </a:p>
        </p:txBody>
      </p:sp>
    </p:spTree>
    <p:extLst>
      <p:ext uri="{BB962C8B-B14F-4D97-AF65-F5344CB8AC3E}">
        <p14:creationId xmlns:p14="http://schemas.microsoft.com/office/powerpoint/2010/main" val="2683287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7EBDC1D-6006-4007-A145-C6FB96626FDD}" type="datetimeFigureOut">
              <a:rPr lang="en-US" smtClean="0"/>
              <a:t>8/2/2024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25632C6-C2A0-4F2D-A7B3-F6DFD16EF861}" type="slidenum">
              <a:rPr lang="en-US" smtClean="0"/>
              <a:t>‹#›</a:t>
            </a:fld>
            <a:endParaRPr lang="en-US"/>
          </a:p>
        </p:txBody>
      </p:sp>
    </p:spTree>
    <p:extLst>
      <p:ext uri="{BB962C8B-B14F-4D97-AF65-F5344CB8AC3E}">
        <p14:creationId xmlns:p14="http://schemas.microsoft.com/office/powerpoint/2010/main" val="34593836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26468" y="2772384"/>
            <a:ext cx="6215975" cy="1702340"/>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dirty="0">
                <a:solidFill>
                  <a:schemeClr val="tx1"/>
                </a:solidFill>
                <a:effectLst>
                  <a:outerShdw blurRad="38100" dist="38100" dir="2700000" algn="tl">
                    <a:srgbClr val="000000">
                      <a:alpha val="43137"/>
                    </a:srgbClr>
                  </a:outerShdw>
                </a:effectLst>
              </a:rPr>
              <a:t>Community Care and Development</a:t>
            </a:r>
          </a:p>
          <a:p>
            <a:pPr algn="ctr"/>
            <a:r>
              <a:rPr lang="en-US" sz="1600" b="1" dirty="0">
                <a:solidFill>
                  <a:schemeClr val="tx1"/>
                </a:solidFill>
                <a:effectLst>
                  <a:outerShdw blurRad="38100" dist="38100" dir="2700000" algn="tl">
                    <a:srgbClr val="000000">
                      <a:alpha val="43137"/>
                    </a:srgbClr>
                  </a:outerShdw>
                </a:effectLst>
              </a:rPr>
              <a:t>Component 1</a:t>
            </a:r>
          </a:p>
        </p:txBody>
      </p:sp>
      <p:pic>
        <p:nvPicPr>
          <p:cNvPr id="3" name="Picture 2"/>
          <p:cNvPicPr>
            <a:picLocks noChangeAspect="1"/>
          </p:cNvPicPr>
          <p:nvPr/>
        </p:nvPicPr>
        <p:blipFill>
          <a:blip r:embed="rId2"/>
          <a:stretch>
            <a:fillRect/>
          </a:stretch>
        </p:blipFill>
        <p:spPr>
          <a:xfrm>
            <a:off x="4310268" y="998833"/>
            <a:ext cx="2848373" cy="1086002"/>
          </a:xfrm>
          <a:prstGeom prst="rect">
            <a:avLst/>
          </a:prstGeom>
        </p:spPr>
      </p:pic>
      <p:sp>
        <p:nvSpPr>
          <p:cNvPr id="4" name="Rectangle 3"/>
          <p:cNvSpPr/>
          <p:nvPr/>
        </p:nvSpPr>
        <p:spPr>
          <a:xfrm>
            <a:off x="4197484" y="4893012"/>
            <a:ext cx="3073940" cy="173152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Student </a:t>
            </a:r>
            <a:r>
              <a:rPr lang="en-US" dirty="0" err="1">
                <a:solidFill>
                  <a:schemeClr val="tx1"/>
                </a:solidFill>
              </a:rPr>
              <a:t>name:Carmen</a:t>
            </a:r>
            <a:r>
              <a:rPr lang="en-US" dirty="0">
                <a:solidFill>
                  <a:schemeClr val="tx1"/>
                </a:solidFill>
              </a:rPr>
              <a:t> </a:t>
            </a:r>
            <a:r>
              <a:rPr lang="en-US" dirty="0" err="1">
                <a:solidFill>
                  <a:schemeClr val="tx1"/>
                </a:solidFill>
              </a:rPr>
              <a:t>Craciun</a:t>
            </a:r>
            <a:endParaRPr lang="en-US" dirty="0">
              <a:solidFill>
                <a:schemeClr val="tx1"/>
              </a:solidFill>
            </a:endParaRPr>
          </a:p>
          <a:p>
            <a:pPr algn="ctr"/>
            <a:r>
              <a:rPr lang="en-US" dirty="0">
                <a:solidFill>
                  <a:schemeClr val="tx1"/>
                </a:solidFill>
              </a:rPr>
              <a:t>Student ID:2112672</a:t>
            </a:r>
          </a:p>
        </p:txBody>
      </p:sp>
    </p:spTree>
    <p:extLst>
      <p:ext uri="{BB962C8B-B14F-4D97-AF65-F5344CB8AC3E}">
        <p14:creationId xmlns:p14="http://schemas.microsoft.com/office/powerpoint/2010/main" val="20937323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87925" y="250166"/>
            <a:ext cx="6711351" cy="1328468"/>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Diagram 5"/>
          <p:cNvGraphicFramePr/>
          <p:nvPr>
            <p:extLst>
              <p:ext uri="{D42A27DB-BD31-4B8C-83A1-F6EECF244321}">
                <p14:modId xmlns:p14="http://schemas.microsoft.com/office/powerpoint/2010/main" val="1547712123"/>
              </p:ext>
            </p:extLst>
          </p:nvPr>
        </p:nvGraphicFramePr>
        <p:xfrm>
          <a:off x="3325483" y="2156603"/>
          <a:ext cx="5236234" cy="30451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p:cNvSpPr/>
          <p:nvPr/>
        </p:nvSpPr>
        <p:spPr>
          <a:xfrm>
            <a:off x="5178006" y="526537"/>
            <a:ext cx="1531188" cy="646331"/>
          </a:xfrm>
          <a:prstGeom prst="rect">
            <a:avLst/>
          </a:prstGeom>
        </p:spPr>
        <p:txBody>
          <a:bodyPr wrap="none">
            <a:spAutoFit/>
          </a:bodyPr>
          <a:lstStyle/>
          <a:p>
            <a:pPr algn="just">
              <a:lnSpc>
                <a:spcPct val="200000"/>
              </a:lnSpc>
              <a:spcAft>
                <a:spcPts val="200"/>
              </a:spcAft>
            </a:pPr>
            <a:r>
              <a:rPr lang="en-US" b="1" dirty="0">
                <a:effectLst/>
                <a:latin typeface="Arial" panose="020B0604020202020204" pitchFamily="34" charset="0"/>
                <a:ea typeface="Calibri" panose="020F0502020204030204" pitchFamily="34" charset="0"/>
                <a:cs typeface="Vrinda" panose="020B0502040204020203" pitchFamily="34" charset="0"/>
              </a:rPr>
              <a:t>Introduction</a:t>
            </a:r>
            <a:endParaRPr lang="en-US" dirty="0">
              <a:effectLst/>
              <a:latin typeface="Arial" panose="020B0604020202020204" pitchFamily="34" charset="0"/>
              <a:ea typeface="Calibri" panose="020F0502020204030204" pitchFamily="34" charset="0"/>
              <a:cs typeface="Vrinda" panose="020B0502040204020203" pitchFamily="34" charset="0"/>
            </a:endParaRPr>
          </a:p>
        </p:txBody>
      </p:sp>
    </p:spTree>
    <p:extLst>
      <p:ext uri="{BB962C8B-B14F-4D97-AF65-F5344CB8AC3E}">
        <p14:creationId xmlns:p14="http://schemas.microsoft.com/office/powerpoint/2010/main" val="12827019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87925" y="250166"/>
            <a:ext cx="6711351" cy="1328468"/>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Diagram 4"/>
          <p:cNvGraphicFramePr/>
          <p:nvPr>
            <p:extLst>
              <p:ext uri="{D42A27DB-BD31-4B8C-83A1-F6EECF244321}">
                <p14:modId xmlns:p14="http://schemas.microsoft.com/office/powerpoint/2010/main" val="1211062153"/>
              </p:ext>
            </p:extLst>
          </p:nvPr>
        </p:nvGraphicFramePr>
        <p:xfrm>
          <a:off x="3476446" y="2053086"/>
          <a:ext cx="5236234" cy="30451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p:cNvSpPr/>
          <p:nvPr/>
        </p:nvSpPr>
        <p:spPr>
          <a:xfrm>
            <a:off x="3615655" y="518277"/>
            <a:ext cx="4655890" cy="646331"/>
          </a:xfrm>
          <a:prstGeom prst="rect">
            <a:avLst/>
          </a:prstGeom>
        </p:spPr>
        <p:txBody>
          <a:bodyPr wrap="none">
            <a:spAutoFit/>
          </a:bodyPr>
          <a:lstStyle/>
          <a:p>
            <a:pPr algn="just">
              <a:lnSpc>
                <a:spcPct val="200000"/>
              </a:lnSpc>
              <a:spcAft>
                <a:spcPts val="200"/>
              </a:spcAft>
            </a:pPr>
            <a:r>
              <a:rPr lang="en-US" b="1" dirty="0">
                <a:effectLst/>
                <a:latin typeface="Arial" panose="020B0604020202020204" pitchFamily="34" charset="0"/>
                <a:ea typeface="Calibri" panose="020F0502020204030204" pitchFamily="34" charset="0"/>
                <a:cs typeface="Vrinda" panose="020B0502040204020203" pitchFamily="34" charset="0"/>
              </a:rPr>
              <a:t>Health Initiatives: A Focus on Prevention</a:t>
            </a:r>
            <a:endParaRPr lang="en-US" dirty="0">
              <a:effectLst/>
              <a:latin typeface="Arial" panose="020B0604020202020204" pitchFamily="34" charset="0"/>
              <a:ea typeface="Calibri" panose="020F0502020204030204" pitchFamily="34" charset="0"/>
              <a:cs typeface="Vrinda" panose="020B0502040204020203" pitchFamily="34" charset="0"/>
            </a:endParaRPr>
          </a:p>
        </p:txBody>
      </p:sp>
    </p:spTree>
    <p:extLst>
      <p:ext uri="{BB962C8B-B14F-4D97-AF65-F5344CB8AC3E}">
        <p14:creationId xmlns:p14="http://schemas.microsoft.com/office/powerpoint/2010/main" val="12310829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87925" y="250166"/>
            <a:ext cx="6711351" cy="1328468"/>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Diagram 4"/>
          <p:cNvGraphicFramePr/>
          <p:nvPr>
            <p:extLst>
              <p:ext uri="{D42A27DB-BD31-4B8C-83A1-F6EECF244321}">
                <p14:modId xmlns:p14="http://schemas.microsoft.com/office/powerpoint/2010/main" val="1462283966"/>
              </p:ext>
            </p:extLst>
          </p:nvPr>
        </p:nvGraphicFramePr>
        <p:xfrm>
          <a:off x="3476446" y="2053086"/>
          <a:ext cx="5236234" cy="30451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p:cNvSpPr/>
          <p:nvPr/>
        </p:nvSpPr>
        <p:spPr>
          <a:xfrm>
            <a:off x="3873442" y="591234"/>
            <a:ext cx="4442242" cy="646331"/>
          </a:xfrm>
          <a:prstGeom prst="rect">
            <a:avLst/>
          </a:prstGeom>
        </p:spPr>
        <p:txBody>
          <a:bodyPr wrap="none">
            <a:spAutoFit/>
          </a:bodyPr>
          <a:lstStyle/>
          <a:p>
            <a:pPr algn="just">
              <a:lnSpc>
                <a:spcPct val="200000"/>
              </a:lnSpc>
              <a:spcAft>
                <a:spcPts val="200"/>
              </a:spcAft>
            </a:pPr>
            <a:r>
              <a:rPr lang="en-US" b="1" dirty="0">
                <a:effectLst/>
                <a:latin typeface="Arial" panose="020B0604020202020204" pitchFamily="34" charset="0"/>
                <a:ea typeface="Calibri" panose="020F0502020204030204" pitchFamily="34" charset="0"/>
                <a:cs typeface="Vrinda" panose="020B0502040204020203" pitchFamily="34" charset="0"/>
              </a:rPr>
              <a:t>Education Initiatives: Bridging the Gap</a:t>
            </a:r>
            <a:endParaRPr lang="en-US" dirty="0">
              <a:effectLst/>
              <a:latin typeface="Arial" panose="020B0604020202020204" pitchFamily="34" charset="0"/>
              <a:ea typeface="Calibri" panose="020F0502020204030204" pitchFamily="34" charset="0"/>
              <a:cs typeface="Vrinda" panose="020B0502040204020203" pitchFamily="34" charset="0"/>
            </a:endParaRPr>
          </a:p>
        </p:txBody>
      </p:sp>
    </p:spTree>
    <p:extLst>
      <p:ext uri="{BB962C8B-B14F-4D97-AF65-F5344CB8AC3E}">
        <p14:creationId xmlns:p14="http://schemas.microsoft.com/office/powerpoint/2010/main" val="37949733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87925" y="250166"/>
            <a:ext cx="6711351" cy="1328468"/>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Diagram 4"/>
          <p:cNvGraphicFramePr/>
          <p:nvPr>
            <p:extLst>
              <p:ext uri="{D42A27DB-BD31-4B8C-83A1-F6EECF244321}">
                <p14:modId xmlns:p14="http://schemas.microsoft.com/office/powerpoint/2010/main" val="952825668"/>
              </p:ext>
            </p:extLst>
          </p:nvPr>
        </p:nvGraphicFramePr>
        <p:xfrm>
          <a:off x="3476446" y="2053086"/>
          <a:ext cx="5236234" cy="30451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p:cNvSpPr/>
          <p:nvPr/>
        </p:nvSpPr>
        <p:spPr>
          <a:xfrm>
            <a:off x="3000005" y="591234"/>
            <a:ext cx="5887189" cy="646331"/>
          </a:xfrm>
          <a:prstGeom prst="rect">
            <a:avLst/>
          </a:prstGeom>
        </p:spPr>
        <p:txBody>
          <a:bodyPr wrap="none">
            <a:spAutoFit/>
          </a:bodyPr>
          <a:lstStyle/>
          <a:p>
            <a:pPr algn="just">
              <a:lnSpc>
                <a:spcPct val="200000"/>
              </a:lnSpc>
              <a:spcAft>
                <a:spcPts val="200"/>
              </a:spcAft>
            </a:pPr>
            <a:r>
              <a:rPr lang="en-US" b="1" dirty="0">
                <a:effectLst/>
                <a:latin typeface="Arial" panose="020B0604020202020204" pitchFamily="34" charset="0"/>
                <a:ea typeface="Calibri" panose="020F0502020204030204" pitchFamily="34" charset="0"/>
                <a:cs typeface="Vrinda" panose="020B0502040204020203" pitchFamily="34" charset="0"/>
              </a:rPr>
              <a:t>Wellbeing Initiatives: Making Stronger Communities</a:t>
            </a:r>
            <a:endParaRPr lang="en-US" dirty="0">
              <a:effectLst/>
              <a:latin typeface="Arial" panose="020B0604020202020204" pitchFamily="34" charset="0"/>
              <a:ea typeface="Calibri" panose="020F0502020204030204" pitchFamily="34" charset="0"/>
              <a:cs typeface="Vrinda" panose="020B0502040204020203" pitchFamily="34" charset="0"/>
            </a:endParaRPr>
          </a:p>
        </p:txBody>
      </p:sp>
    </p:spTree>
    <p:extLst>
      <p:ext uri="{BB962C8B-B14F-4D97-AF65-F5344CB8AC3E}">
        <p14:creationId xmlns:p14="http://schemas.microsoft.com/office/powerpoint/2010/main" val="28997522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87925" y="250166"/>
            <a:ext cx="6711351" cy="1328468"/>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Diagram 5"/>
          <p:cNvGraphicFramePr/>
          <p:nvPr>
            <p:extLst>
              <p:ext uri="{D42A27DB-BD31-4B8C-83A1-F6EECF244321}">
                <p14:modId xmlns:p14="http://schemas.microsoft.com/office/powerpoint/2010/main" val="801130875"/>
              </p:ext>
            </p:extLst>
          </p:nvPr>
        </p:nvGraphicFramePr>
        <p:xfrm>
          <a:off x="3476446" y="2053086"/>
          <a:ext cx="5236234" cy="30451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p:cNvSpPr/>
          <p:nvPr/>
        </p:nvSpPr>
        <p:spPr>
          <a:xfrm>
            <a:off x="2587925" y="509993"/>
            <a:ext cx="6351794" cy="773738"/>
          </a:xfrm>
          <a:prstGeom prst="rect">
            <a:avLst/>
          </a:prstGeom>
        </p:spPr>
        <p:txBody>
          <a:bodyPr wrap="square">
            <a:spAutoFit/>
          </a:bodyPr>
          <a:lstStyle/>
          <a:p>
            <a:pPr algn="ctr">
              <a:lnSpc>
                <a:spcPct val="200000"/>
              </a:lnSpc>
              <a:spcAft>
                <a:spcPts val="200"/>
              </a:spcAft>
            </a:pPr>
            <a:r>
              <a:rPr lang="en-US" sz="1200" b="1" dirty="0">
                <a:effectLst/>
                <a:latin typeface="Arial" panose="020B0604020202020204" pitchFamily="34" charset="0"/>
                <a:ea typeface="Calibri" panose="020F0502020204030204" pitchFamily="34" charset="0"/>
                <a:cs typeface="Vrinda" panose="020B0502040204020203" pitchFamily="34" charset="0"/>
              </a:rPr>
              <a:t>Innovative Digital Technologies for Community Development and advancement: Social Media and Community Platforms</a:t>
            </a:r>
            <a:endParaRPr lang="en-US" sz="1200" dirty="0">
              <a:effectLst/>
              <a:latin typeface="Arial" panose="020B0604020202020204" pitchFamily="34" charset="0"/>
              <a:ea typeface="Calibri" panose="020F0502020204030204" pitchFamily="34" charset="0"/>
              <a:cs typeface="Vrinda" panose="020B0502040204020203" pitchFamily="34" charset="0"/>
            </a:endParaRPr>
          </a:p>
        </p:txBody>
      </p:sp>
    </p:spTree>
    <p:extLst>
      <p:ext uri="{BB962C8B-B14F-4D97-AF65-F5344CB8AC3E}">
        <p14:creationId xmlns:p14="http://schemas.microsoft.com/office/powerpoint/2010/main" val="18156792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87925" y="250166"/>
            <a:ext cx="6711351" cy="1328468"/>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Diagram 4"/>
          <p:cNvGraphicFramePr/>
          <p:nvPr>
            <p:extLst>
              <p:ext uri="{D42A27DB-BD31-4B8C-83A1-F6EECF244321}">
                <p14:modId xmlns:p14="http://schemas.microsoft.com/office/powerpoint/2010/main" val="2845968941"/>
              </p:ext>
            </p:extLst>
          </p:nvPr>
        </p:nvGraphicFramePr>
        <p:xfrm>
          <a:off x="3476446" y="2053086"/>
          <a:ext cx="5236234" cy="30451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p:cNvSpPr/>
          <p:nvPr/>
        </p:nvSpPr>
        <p:spPr>
          <a:xfrm>
            <a:off x="2895600" y="527531"/>
            <a:ext cx="6096000" cy="773738"/>
          </a:xfrm>
          <a:prstGeom prst="rect">
            <a:avLst/>
          </a:prstGeom>
        </p:spPr>
        <p:txBody>
          <a:bodyPr>
            <a:spAutoFit/>
          </a:bodyPr>
          <a:lstStyle/>
          <a:p>
            <a:pPr algn="ctr">
              <a:lnSpc>
                <a:spcPct val="200000"/>
              </a:lnSpc>
              <a:spcAft>
                <a:spcPts val="200"/>
              </a:spcAft>
            </a:pPr>
            <a:r>
              <a:rPr lang="en-US" sz="1200" b="1" dirty="0">
                <a:effectLst/>
                <a:latin typeface="Arial" panose="020B0604020202020204" pitchFamily="34" charset="0"/>
                <a:ea typeface="Calibri" panose="020F0502020204030204" pitchFamily="34" charset="0"/>
                <a:cs typeface="Vrinda" panose="020B0502040204020203" pitchFamily="34" charset="0"/>
              </a:rPr>
              <a:t>Innovative Digital Technologies for Community Development and advancement: Online learning and skill development platforms</a:t>
            </a:r>
            <a:endParaRPr lang="en-US" sz="1200" dirty="0">
              <a:effectLst/>
              <a:latin typeface="Arial" panose="020B0604020202020204" pitchFamily="34" charset="0"/>
              <a:ea typeface="Calibri" panose="020F0502020204030204" pitchFamily="34" charset="0"/>
              <a:cs typeface="Vrinda" panose="020B0502040204020203" pitchFamily="34" charset="0"/>
            </a:endParaRPr>
          </a:p>
        </p:txBody>
      </p:sp>
    </p:spTree>
    <p:extLst>
      <p:ext uri="{BB962C8B-B14F-4D97-AF65-F5344CB8AC3E}">
        <p14:creationId xmlns:p14="http://schemas.microsoft.com/office/powerpoint/2010/main" val="31491181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87925" y="250166"/>
            <a:ext cx="6711351" cy="1328468"/>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Diagram 4"/>
          <p:cNvGraphicFramePr/>
          <p:nvPr>
            <p:extLst>
              <p:ext uri="{D42A27DB-BD31-4B8C-83A1-F6EECF244321}">
                <p14:modId xmlns:p14="http://schemas.microsoft.com/office/powerpoint/2010/main" val="1669369847"/>
              </p:ext>
            </p:extLst>
          </p:nvPr>
        </p:nvGraphicFramePr>
        <p:xfrm>
          <a:off x="3476446" y="2053086"/>
          <a:ext cx="5236234" cy="30451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p:cNvSpPr/>
          <p:nvPr/>
        </p:nvSpPr>
        <p:spPr>
          <a:xfrm>
            <a:off x="3046563" y="527531"/>
            <a:ext cx="6096000" cy="773738"/>
          </a:xfrm>
          <a:prstGeom prst="rect">
            <a:avLst/>
          </a:prstGeom>
        </p:spPr>
        <p:txBody>
          <a:bodyPr>
            <a:spAutoFit/>
          </a:bodyPr>
          <a:lstStyle/>
          <a:p>
            <a:pPr algn="ctr">
              <a:lnSpc>
                <a:spcPct val="200000"/>
              </a:lnSpc>
              <a:spcAft>
                <a:spcPts val="200"/>
              </a:spcAft>
            </a:pPr>
            <a:r>
              <a:rPr lang="en-US" sz="1200" b="1" dirty="0">
                <a:effectLst/>
                <a:latin typeface="Arial" panose="020B0604020202020204" pitchFamily="34" charset="0"/>
                <a:ea typeface="Calibri" panose="020F0502020204030204" pitchFamily="34" charset="0"/>
                <a:cs typeface="Vrinda" panose="020B0502040204020203" pitchFamily="34" charset="0"/>
              </a:rPr>
              <a:t>Innovative Digital Technologies for Community Development and advancement: Geographic Information Systems (GIS) and Spatial Data</a:t>
            </a:r>
            <a:endParaRPr lang="en-US" sz="1200" dirty="0">
              <a:effectLst/>
              <a:latin typeface="Arial" panose="020B0604020202020204" pitchFamily="34" charset="0"/>
              <a:ea typeface="Calibri" panose="020F0502020204030204" pitchFamily="34" charset="0"/>
              <a:cs typeface="Vrinda" panose="020B0502040204020203" pitchFamily="34" charset="0"/>
            </a:endParaRPr>
          </a:p>
        </p:txBody>
      </p:sp>
    </p:spTree>
    <p:extLst>
      <p:ext uri="{BB962C8B-B14F-4D97-AF65-F5344CB8AC3E}">
        <p14:creationId xmlns:p14="http://schemas.microsoft.com/office/powerpoint/2010/main" val="15449561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87925" y="250166"/>
            <a:ext cx="6711351" cy="1328468"/>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Diagram 4"/>
          <p:cNvGraphicFramePr/>
          <p:nvPr>
            <p:extLst>
              <p:ext uri="{D42A27DB-BD31-4B8C-83A1-F6EECF244321}">
                <p14:modId xmlns:p14="http://schemas.microsoft.com/office/powerpoint/2010/main" val="1200723775"/>
              </p:ext>
            </p:extLst>
          </p:nvPr>
        </p:nvGraphicFramePr>
        <p:xfrm>
          <a:off x="3476446" y="2053086"/>
          <a:ext cx="5236234" cy="30451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p:cNvSpPr/>
          <p:nvPr/>
        </p:nvSpPr>
        <p:spPr>
          <a:xfrm>
            <a:off x="3046563" y="527531"/>
            <a:ext cx="6096000" cy="773738"/>
          </a:xfrm>
          <a:prstGeom prst="rect">
            <a:avLst/>
          </a:prstGeom>
        </p:spPr>
        <p:txBody>
          <a:bodyPr>
            <a:spAutoFit/>
          </a:bodyPr>
          <a:lstStyle/>
          <a:p>
            <a:pPr algn="ctr">
              <a:lnSpc>
                <a:spcPct val="200000"/>
              </a:lnSpc>
              <a:spcAft>
                <a:spcPts val="200"/>
              </a:spcAft>
            </a:pPr>
            <a:r>
              <a:rPr lang="en-US" sz="1200" b="1" dirty="0">
                <a:effectLst/>
                <a:latin typeface="Arial" panose="020B0604020202020204" pitchFamily="34" charset="0"/>
                <a:ea typeface="Calibri" panose="020F0502020204030204" pitchFamily="34" charset="0"/>
                <a:cs typeface="Vrinda" panose="020B0502040204020203" pitchFamily="34" charset="0"/>
              </a:rPr>
              <a:t>Innovative Digital Technologies for Community Development and advancement: Virtual and Augmented Reality</a:t>
            </a:r>
            <a:endParaRPr lang="en-US" sz="1200" dirty="0">
              <a:effectLst/>
              <a:latin typeface="Arial" panose="020B0604020202020204" pitchFamily="34" charset="0"/>
              <a:ea typeface="Calibri" panose="020F0502020204030204" pitchFamily="34" charset="0"/>
              <a:cs typeface="Vrinda" panose="020B0502040204020203" pitchFamily="34" charset="0"/>
            </a:endParaRPr>
          </a:p>
        </p:txBody>
      </p:sp>
    </p:spTree>
    <p:extLst>
      <p:ext uri="{BB962C8B-B14F-4D97-AF65-F5344CB8AC3E}">
        <p14:creationId xmlns:p14="http://schemas.microsoft.com/office/powerpoint/2010/main" val="13499949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87925" y="250166"/>
            <a:ext cx="6711351" cy="1328468"/>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Diagram 4"/>
          <p:cNvGraphicFramePr/>
          <p:nvPr>
            <p:extLst>
              <p:ext uri="{D42A27DB-BD31-4B8C-83A1-F6EECF244321}">
                <p14:modId xmlns:p14="http://schemas.microsoft.com/office/powerpoint/2010/main" val="4036032508"/>
              </p:ext>
            </p:extLst>
          </p:nvPr>
        </p:nvGraphicFramePr>
        <p:xfrm>
          <a:off x="3476446" y="2053086"/>
          <a:ext cx="5236234" cy="30451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p:cNvSpPr/>
          <p:nvPr/>
        </p:nvSpPr>
        <p:spPr>
          <a:xfrm>
            <a:off x="4927818" y="591234"/>
            <a:ext cx="1441420" cy="646331"/>
          </a:xfrm>
          <a:prstGeom prst="rect">
            <a:avLst/>
          </a:prstGeom>
        </p:spPr>
        <p:txBody>
          <a:bodyPr wrap="none">
            <a:spAutoFit/>
          </a:bodyPr>
          <a:lstStyle/>
          <a:p>
            <a:pPr algn="just">
              <a:lnSpc>
                <a:spcPct val="200000"/>
              </a:lnSpc>
              <a:spcAft>
                <a:spcPts val="200"/>
              </a:spcAft>
            </a:pPr>
            <a:r>
              <a:rPr lang="en-US" b="1" dirty="0">
                <a:effectLst/>
                <a:latin typeface="Arial" panose="020B0604020202020204" pitchFamily="34" charset="0"/>
                <a:ea typeface="Calibri" panose="020F0502020204030204" pitchFamily="34" charset="0"/>
                <a:cs typeface="Vrinda" panose="020B0502040204020203" pitchFamily="34" charset="0"/>
              </a:rPr>
              <a:t>Conclusion</a:t>
            </a:r>
            <a:endParaRPr lang="en-US" dirty="0">
              <a:effectLst/>
              <a:latin typeface="Arial" panose="020B0604020202020204" pitchFamily="34" charset="0"/>
              <a:ea typeface="Calibri" panose="020F0502020204030204" pitchFamily="34" charset="0"/>
              <a:cs typeface="Vrinda" panose="020B0502040204020203" pitchFamily="34" charset="0"/>
            </a:endParaRPr>
          </a:p>
        </p:txBody>
      </p:sp>
    </p:spTree>
    <p:extLst>
      <p:ext uri="{BB962C8B-B14F-4D97-AF65-F5344CB8AC3E}">
        <p14:creationId xmlns:p14="http://schemas.microsoft.com/office/powerpoint/2010/main" val="23332078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87925" y="250166"/>
            <a:ext cx="6711351" cy="1328468"/>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p:cNvSpPr>
            <a:spLocks noChangeArrowheads="1"/>
          </p:cNvSpPr>
          <p:nvPr/>
        </p:nvSpPr>
        <p:spPr bwMode="auto">
          <a:xfrm>
            <a:off x="2441276" y="2086785"/>
            <a:ext cx="6858000" cy="36689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Courtney, K.L.,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Kuo</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 and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Shabestari</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 (2015). </a:t>
            </a:r>
            <a:r>
              <a:rPr kumimoji="0" 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Driving quality in informatics : fulfilling the promise</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Amsterdam: IOS Press.</a:t>
            </a:r>
            <a:endParaRPr kumimoji="0" 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Fadi</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Al-</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Turjman</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Nayyar</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Mohd</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Naved</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Singh, A.K. and Bilal, M. (2023). </a:t>
            </a:r>
            <a:r>
              <a:rPr kumimoji="0" 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XAI Based Intelligent Systems for Society 5.0</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Elsevier.</a:t>
            </a:r>
            <a:endParaRPr kumimoji="0" 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Gehring</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T.M.,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Debry</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M. and Smith, P.K. (2016). </a:t>
            </a:r>
            <a:r>
              <a:rPr kumimoji="0" 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Family Systems Test (FAST)</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Routledge</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endParaRPr kumimoji="0" 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Gyamfi</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 and Williams, I. (2021). </a:t>
            </a:r>
            <a:r>
              <a:rPr kumimoji="0" 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Digital Technology Advancements in Knowledge Management</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IGI Global.</a:t>
            </a:r>
            <a:endParaRPr kumimoji="0" 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Hilty</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L.M. and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Aebischer</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B. (2015). </a:t>
            </a:r>
            <a:r>
              <a:rPr kumimoji="0" 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ICT innovations for sustainability</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New York: Springer.</a:t>
            </a:r>
            <a:endParaRPr kumimoji="0" 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Macnab</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A.J.,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Daar</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A.S. and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Christoff</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Pauw</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(2020). </a:t>
            </a:r>
            <a:r>
              <a:rPr kumimoji="0" 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Health in transition : translating developmental origins of health and disease science to improve future health in Africa</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Stellenbosch: Sun Press.</a:t>
            </a:r>
            <a:endParaRPr kumimoji="0" 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Patnaik</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 Yang, X.-S. and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Sethi</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I.K. (2021). </a:t>
            </a:r>
            <a:r>
              <a:rPr kumimoji="0" 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Advances in machine learning and computational intelligence : proceedings of ICMLCI 2019</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Singapore: Springer.</a:t>
            </a:r>
            <a:endParaRPr kumimoji="0" 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Tunçalp</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Ӧ., Were, W., MacLennan, C.,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Oladapo</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Gülmezoglu</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Bahl</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R.,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Daelmans</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B., Mathai, M., Say, L.,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Kristensen</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F.,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Temmerman</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M. and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Bustreo</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F. (2015). Quality of care for pregnant women and newborns-the WHO vision. </a:t>
            </a:r>
            <a:r>
              <a:rPr kumimoji="0" 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BJOG: An International Journal of Obstetrics &amp; </a:t>
            </a:r>
            <a:r>
              <a:rPr kumimoji="0" lang="en-US" sz="120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Gynaecology</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122(8), pp.1045–1049.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://doi.org/10.1111/1471-0528.13451.</a:t>
            </a:r>
            <a:endParaRPr kumimoji="0" 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Zyglidopoulos</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S.C., Fleming, P.J. and Rothenberg, S. (2016). Rationalization, Overcompensation and the Escalation of Corruption in Organizations. </a:t>
            </a:r>
            <a:r>
              <a:rPr kumimoji="0" 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Journal of Business Ethics</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84(S1), pp.65–73. </a:t>
            </a:r>
            <a:r>
              <a:rPr kumimoji="0" 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://doi.org/10.1007/s10551-008-9685-4.</a:t>
            </a:r>
            <a:endParaRPr kumimoji="0" lang="en-US" sz="1800" b="0" i="0" u="none" strike="noStrike" cap="none" normalizeH="0" baseline="0" dirty="0">
              <a:ln>
                <a:noFill/>
              </a:ln>
              <a:solidFill>
                <a:schemeClr val="tx1"/>
              </a:solidFill>
              <a:effectLst/>
              <a:latin typeface="Arial" panose="020B0604020202020204" pitchFamily="34" charset="0"/>
            </a:endParaRPr>
          </a:p>
        </p:txBody>
      </p:sp>
      <p:sp>
        <p:nvSpPr>
          <p:cNvPr id="5" name="Rectangle 4"/>
          <p:cNvSpPr/>
          <p:nvPr/>
        </p:nvSpPr>
        <p:spPr>
          <a:xfrm>
            <a:off x="5183295" y="729734"/>
            <a:ext cx="1520609" cy="369332"/>
          </a:xfrm>
          <a:prstGeom prst="rect">
            <a:avLst/>
          </a:prstGeom>
        </p:spPr>
        <p:txBody>
          <a:bodyPr wrap="none">
            <a:spAutoFit/>
          </a:bodyPr>
          <a:lstStyle/>
          <a:p>
            <a:pPr lvl="0" eaLnBrk="0" fontAlgn="base" hangingPunct="0">
              <a:spcBef>
                <a:spcPct val="0"/>
              </a:spcBef>
              <a:spcAft>
                <a:spcPct val="0"/>
              </a:spcAft>
            </a:pPr>
            <a:r>
              <a:rPr lang="en-US" b="1" dirty="0">
                <a:latin typeface="Times New Roman" panose="02020603050405020304" pitchFamily="18" charset="0"/>
                <a:cs typeface="Times New Roman" panose="02020603050405020304" pitchFamily="18" charset="0"/>
              </a:rPr>
              <a:t>Reference list</a:t>
            </a:r>
          </a:p>
        </p:txBody>
      </p:sp>
    </p:spTree>
    <p:extLst>
      <p:ext uri="{BB962C8B-B14F-4D97-AF65-F5344CB8AC3E}">
        <p14:creationId xmlns:p14="http://schemas.microsoft.com/office/powerpoint/2010/main" val="15634547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44</TotalTime>
  <Words>1978</Words>
  <Application>Microsoft Office PowerPoint</Application>
  <PresentationFormat>Widescreen</PresentationFormat>
  <Paragraphs>73</Paragraphs>
  <Slides>11</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account</dc:creator>
  <cp:lastModifiedBy>valentina bocirnea</cp:lastModifiedBy>
  <cp:revision>4</cp:revision>
  <dcterms:created xsi:type="dcterms:W3CDTF">2024-07-30T18:22:22Z</dcterms:created>
  <dcterms:modified xsi:type="dcterms:W3CDTF">2024-08-02T11:23:52Z</dcterms:modified>
</cp:coreProperties>
</file>