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63" r:id="rId5"/>
    <p:sldId id="261" r:id="rId6"/>
    <p:sldId id="267" r:id="rId7"/>
    <p:sldId id="266"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FF"/>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878" autoAdjust="0"/>
    <p:restoredTop sz="68774" autoAdjust="0"/>
  </p:normalViewPr>
  <p:slideViewPr>
    <p:cSldViewPr snapToGrid="0">
      <p:cViewPr varScale="1">
        <p:scale>
          <a:sx n="50" d="100"/>
          <a:sy n="50" d="100"/>
        </p:scale>
        <p:origin x="32" y="3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5751E2-1B75-44EF-9917-A07F963F1526}" type="datetimeFigureOut">
              <a:rPr lang="en-GB" smtClean="0"/>
              <a:t>02/12/2025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4DF0A-CCD5-46D0-8E47-AB7499DBA724}" type="slidenum">
              <a:rPr lang="en-GB" smtClean="0"/>
              <a:t>‹#›</a:t>
            </a:fld>
            <a:endParaRPr lang="en-GB" dirty="0"/>
          </a:p>
        </p:txBody>
      </p:sp>
    </p:spTree>
    <p:extLst>
      <p:ext uri="{BB962C8B-B14F-4D97-AF65-F5344CB8AC3E}">
        <p14:creationId xmlns:p14="http://schemas.microsoft.com/office/powerpoint/2010/main" val="2378811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Today I’ll be discussing Hepatitis B and how public health professionals measure and monitor this infectious disease. </a:t>
            </a:r>
          </a:p>
          <a:p>
            <a:r>
              <a:rPr lang="en-GB" dirty="0"/>
              <a:t>Hepatitis B is a viral infection that mainly targets the liver and can cause both acute and chronic illness (NHS, 2023). </a:t>
            </a:r>
          </a:p>
          <a:p>
            <a:r>
              <a:rPr lang="en-GB" dirty="0"/>
              <a:t>It spreads through contact with infected blood or body fluids, for example during sexual contact or from mother to baby at birth.</a:t>
            </a:r>
          </a:p>
          <a:p>
            <a:r>
              <a:rPr lang="en-GB" dirty="0"/>
              <a:t>In our case study, Tom, a 15-year-old, developed fatigue, loss of appetite and jaundice before being diagnosed with Hepatitis B. </a:t>
            </a:r>
          </a:p>
          <a:p>
            <a:r>
              <a:rPr lang="en-GB" dirty="0"/>
              <a:t>This shows how important early detection is to prevent further spread in the community.</a:t>
            </a:r>
          </a:p>
        </p:txBody>
      </p:sp>
      <p:sp>
        <p:nvSpPr>
          <p:cNvPr id="4" name="Slide Number Placeholder 3"/>
          <p:cNvSpPr>
            <a:spLocks noGrp="1"/>
          </p:cNvSpPr>
          <p:nvPr>
            <p:ph type="sldNum" sz="quarter" idx="5"/>
          </p:nvPr>
        </p:nvSpPr>
        <p:spPr/>
        <p:txBody>
          <a:bodyPr/>
          <a:lstStyle/>
          <a:p>
            <a:fld id="{41E4DF0A-CCD5-46D0-8E47-AB7499DBA724}" type="slidenum">
              <a:rPr lang="en-GB" smtClean="0"/>
              <a:t>2</a:t>
            </a:fld>
            <a:endParaRPr lang="en-GB" dirty="0"/>
          </a:p>
        </p:txBody>
      </p:sp>
    </p:spTree>
    <p:extLst>
      <p:ext uri="{BB962C8B-B14F-4D97-AF65-F5344CB8AC3E}">
        <p14:creationId xmlns:p14="http://schemas.microsoft.com/office/powerpoint/2010/main" val="2864392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Measuring an outbreak is essential to understand its scale and how the virus is spreading. Accurate data help identify who is most at risk and guide public health teams in prevention and treatment planning (WHO, 2022; UKHSA, 2023).</a:t>
            </a:r>
          </a:p>
          <a:p>
            <a:pPr marL="0" indent="0">
              <a:lnSpc>
                <a:spcPct val="150000"/>
              </a:lnSpc>
              <a:buFont typeface="Arial" panose="020B0604020202020204" pitchFamily="34" charset="0"/>
              <a:buNone/>
            </a:pPr>
            <a:r>
              <a:rPr lang="en-GB" sz="1200" b="1" dirty="0">
                <a:latin typeface="Arial" panose="020B0604020202020204" pitchFamily="34" charset="0"/>
                <a:cs typeface="Arial" panose="020B0604020202020204" pitchFamily="34" charset="0"/>
              </a:rPr>
              <a:t>For Tom, surveillance indicated the school as a likely transmission hub, leading to focused screening and immunisation on site.</a:t>
            </a:r>
            <a:endParaRPr lang="en-GB" dirty="0"/>
          </a:p>
          <a:p>
            <a:r>
              <a:rPr lang="en-GB" dirty="0"/>
              <a:t>Measurement also helps maintain and protect overall public health by tracking progress and preventing future outbreaks.</a:t>
            </a:r>
          </a:p>
        </p:txBody>
      </p:sp>
      <p:sp>
        <p:nvSpPr>
          <p:cNvPr id="4" name="Slide Number Placeholder 3"/>
          <p:cNvSpPr>
            <a:spLocks noGrp="1"/>
          </p:cNvSpPr>
          <p:nvPr>
            <p:ph type="sldNum" sz="quarter" idx="5"/>
          </p:nvPr>
        </p:nvSpPr>
        <p:spPr/>
        <p:txBody>
          <a:bodyPr/>
          <a:lstStyle/>
          <a:p>
            <a:fld id="{41E4DF0A-CCD5-46D0-8E47-AB7499DBA724}" type="slidenum">
              <a:rPr lang="en-GB" smtClean="0"/>
              <a:t>3</a:t>
            </a:fld>
            <a:endParaRPr lang="en-GB" dirty="0"/>
          </a:p>
        </p:txBody>
      </p:sp>
    </p:spTree>
    <p:extLst>
      <p:ext uri="{BB962C8B-B14F-4D97-AF65-F5344CB8AC3E}">
        <p14:creationId xmlns:p14="http://schemas.microsoft.com/office/powerpoint/2010/main" val="2647509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In the United Kingdom, Hepatitis B remains a significant public health issue, with recent UKHSA estimates indicating that approximately 268,000 individuals are affected, many of whom are unaware due to the silent progression of early-stage infection. Since the introduction of universal infant immunisation in 2017, the rate of new acute cases has dropped substantially, and England now exceeds the WHO’s elimination benchmarks for reducing transmission. Mortality linked to Hepatitis B has also declined, with figures now below the WHO threshold of six deaths per 100,000 people, although long-term complications such as liver damage and cancer continue to contribute to the disease burden. These statistics demonstrate the success of UK vaccination and screening programmes, while also highlighting the ongoing challenge of identifying undiagnosed cases and addressing health inequalities.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Although incidence and mortality targets have been met, the persistently high prevalence underscores the need for enhanced screening, public awareness, and equitable access to care.</a:t>
            </a:r>
          </a:p>
          <a:p>
            <a:endParaRPr lang="en-GB" dirty="0"/>
          </a:p>
        </p:txBody>
      </p:sp>
      <p:sp>
        <p:nvSpPr>
          <p:cNvPr id="4" name="Slide Number Placeholder 3"/>
          <p:cNvSpPr>
            <a:spLocks noGrp="1"/>
          </p:cNvSpPr>
          <p:nvPr>
            <p:ph type="sldNum" sz="quarter" idx="5"/>
          </p:nvPr>
        </p:nvSpPr>
        <p:spPr/>
        <p:txBody>
          <a:bodyPr/>
          <a:lstStyle/>
          <a:p>
            <a:fld id="{41E4DF0A-CCD5-46D0-8E47-AB7499DBA724}" type="slidenum">
              <a:rPr lang="en-GB" smtClean="0"/>
              <a:t>4</a:t>
            </a:fld>
            <a:endParaRPr lang="en-GB" dirty="0"/>
          </a:p>
        </p:txBody>
      </p:sp>
    </p:spTree>
    <p:extLst>
      <p:ext uri="{BB962C8B-B14F-4D97-AF65-F5344CB8AC3E}">
        <p14:creationId xmlns:p14="http://schemas.microsoft.com/office/powerpoint/2010/main" val="110024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 Hepatitis B case is identified, contact tracing is vital to limit the spread. Public health teams work with the infected person to list anyone who may have been exposed — family members, sexual partners or sports teammates. Those contacts are then offered testing and vaccination to prevent further transmission (NICE, 2022). This strategy also provides education on safe practices such as not sharing razors or toothbrushes. Effective contact tracing helps break the chain of infection and protect the wider community.</a:t>
            </a:r>
          </a:p>
          <a:p>
            <a:r>
              <a:rPr lang="en-GB" dirty="0"/>
              <a:t>In summary, accurately measuring and monitoring Hepatitis B outbreaks allows public health teams to identify risks early, protect communities, and guide effective prevention. I’ll now hand over to the next speaker who will discuss the strategies used to control the outbreak</a:t>
            </a:r>
          </a:p>
        </p:txBody>
      </p:sp>
      <p:sp>
        <p:nvSpPr>
          <p:cNvPr id="4" name="Slide Number Placeholder 3"/>
          <p:cNvSpPr>
            <a:spLocks noGrp="1"/>
          </p:cNvSpPr>
          <p:nvPr>
            <p:ph type="sldNum" sz="quarter" idx="5"/>
          </p:nvPr>
        </p:nvSpPr>
        <p:spPr/>
        <p:txBody>
          <a:bodyPr/>
          <a:lstStyle/>
          <a:p>
            <a:fld id="{41E4DF0A-CCD5-46D0-8E47-AB7499DBA724}" type="slidenum">
              <a:rPr lang="en-GB" smtClean="0"/>
              <a:t>5</a:t>
            </a:fld>
            <a:endParaRPr lang="en-GB" dirty="0"/>
          </a:p>
        </p:txBody>
      </p:sp>
    </p:spTree>
    <p:extLst>
      <p:ext uri="{BB962C8B-B14F-4D97-AF65-F5344CB8AC3E}">
        <p14:creationId xmlns:p14="http://schemas.microsoft.com/office/powerpoint/2010/main" val="604732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wrap up our case study, we’ve highlighted six key takeaways.</a:t>
            </a:r>
          </a:p>
          <a:p>
            <a:r>
              <a:rPr lang="en-GB" dirty="0"/>
              <a:t>First, Hepatitis B can lead to both short-term illness and serious long-term complications.</a:t>
            </a:r>
          </a:p>
          <a:p>
            <a:r>
              <a:rPr lang="en-GB" dirty="0"/>
              <a:t>Measuring outbreaks helps us understand how the virus spreads and who is most at risk.</a:t>
            </a:r>
          </a:p>
          <a:p>
            <a:r>
              <a:rPr lang="en-GB" dirty="0"/>
              <a:t>Incidence and prevalence data are essential for planning screening, vaccination, and treatment strategies.</a:t>
            </a:r>
          </a:p>
          <a:p>
            <a:r>
              <a:rPr lang="en-GB" dirty="0"/>
              <a:t>Contact tracing plays a vital role in stopping transmission and protecting vulnerable groups.</a:t>
            </a:r>
          </a:p>
          <a:p>
            <a:r>
              <a:rPr lang="en-GB" dirty="0"/>
              <a:t>In Tom’s case, public health teams used outbreak data and tracing to identify his school as a transmission site. This led to targeted screening and immunisation — a real-world example of how theory becomes action.</a:t>
            </a:r>
          </a:p>
          <a:p>
            <a:r>
              <a:rPr lang="en-GB" dirty="0"/>
              <a:t>Overall, effective public health responses rely on accurate data, prevention strategies, and strong community engagement to reduce future outbreaks.</a:t>
            </a:r>
          </a:p>
          <a:p>
            <a:endParaRPr lang="en-GB" dirty="0"/>
          </a:p>
        </p:txBody>
      </p:sp>
      <p:sp>
        <p:nvSpPr>
          <p:cNvPr id="4" name="Slide Number Placeholder 3"/>
          <p:cNvSpPr>
            <a:spLocks noGrp="1"/>
          </p:cNvSpPr>
          <p:nvPr>
            <p:ph type="sldNum" sz="quarter" idx="5"/>
          </p:nvPr>
        </p:nvSpPr>
        <p:spPr/>
        <p:txBody>
          <a:bodyPr/>
          <a:lstStyle/>
          <a:p>
            <a:fld id="{41E4DF0A-CCD5-46D0-8E47-AB7499DBA724}" type="slidenum">
              <a:rPr lang="en-GB" smtClean="0"/>
              <a:t>6</a:t>
            </a:fld>
            <a:endParaRPr lang="en-GB" dirty="0"/>
          </a:p>
        </p:txBody>
      </p:sp>
    </p:spTree>
    <p:extLst>
      <p:ext uri="{BB962C8B-B14F-4D97-AF65-F5344CB8AC3E}">
        <p14:creationId xmlns:p14="http://schemas.microsoft.com/office/powerpoint/2010/main" val="2555546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4DF0A-CCD5-46D0-8E47-AB7499DBA724}" type="slidenum">
              <a:rPr lang="en-GB" smtClean="0"/>
              <a:t>7</a:t>
            </a:fld>
            <a:endParaRPr lang="en-GB" dirty="0"/>
          </a:p>
        </p:txBody>
      </p:sp>
    </p:spTree>
    <p:extLst>
      <p:ext uri="{BB962C8B-B14F-4D97-AF65-F5344CB8AC3E}">
        <p14:creationId xmlns:p14="http://schemas.microsoft.com/office/powerpoint/2010/main" val="408004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72ADB-E7BD-46B4-9BAA-C5D01149F3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DB3DC4-D885-44D6-B1F7-D974DC6F30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F5BD6F-6F34-4D1C-9F7F-81169235E84B}"/>
              </a:ext>
            </a:extLst>
          </p:cNvPr>
          <p:cNvSpPr>
            <a:spLocks noGrp="1"/>
          </p:cNvSpPr>
          <p:nvPr>
            <p:ph type="dt" sz="half" idx="10"/>
          </p:nvPr>
        </p:nvSpPr>
        <p:spPr/>
        <p:txBody>
          <a:bodyPr/>
          <a:lstStyle/>
          <a:p>
            <a:fld id="{EB59B65D-29FE-40CA-8E15-3451A9D2B4D7}" type="datetimeFigureOut">
              <a:rPr lang="en-GB" smtClean="0"/>
              <a:t>02/12/2025</a:t>
            </a:fld>
            <a:endParaRPr lang="en-GB" dirty="0"/>
          </a:p>
        </p:txBody>
      </p:sp>
      <p:sp>
        <p:nvSpPr>
          <p:cNvPr id="5" name="Footer Placeholder 4">
            <a:extLst>
              <a:ext uri="{FF2B5EF4-FFF2-40B4-BE49-F238E27FC236}">
                <a16:creationId xmlns:a16="http://schemas.microsoft.com/office/drawing/2014/main" id="{46FE5769-7BFC-41C3-BDCB-011C8BDAADB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710DBB0-EC65-4AD5-8CE6-FC1AB198C38C}"/>
              </a:ext>
            </a:extLst>
          </p:cNvPr>
          <p:cNvSpPr>
            <a:spLocks noGrp="1"/>
          </p:cNvSpPr>
          <p:nvPr>
            <p:ph type="sldNum" sz="quarter" idx="12"/>
          </p:nvPr>
        </p:nvSpPr>
        <p:spPr/>
        <p:txBody>
          <a:bodyPr/>
          <a:lstStyle/>
          <a:p>
            <a:fld id="{F675DF68-52B7-4D35-9FAD-12F0DC0CB909}" type="slidenum">
              <a:rPr lang="en-GB" smtClean="0"/>
              <a:t>‹#›</a:t>
            </a:fld>
            <a:endParaRPr lang="en-GB" dirty="0"/>
          </a:p>
        </p:txBody>
      </p:sp>
    </p:spTree>
    <p:extLst>
      <p:ext uri="{BB962C8B-B14F-4D97-AF65-F5344CB8AC3E}">
        <p14:creationId xmlns:p14="http://schemas.microsoft.com/office/powerpoint/2010/main" val="4056116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B8945-DBE6-4476-80DE-B8198A912B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4E4118-5E70-4F6B-82F9-35FC687C5B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A2FBCF-FEB5-443A-A34E-787854C4AD3A}"/>
              </a:ext>
            </a:extLst>
          </p:cNvPr>
          <p:cNvSpPr>
            <a:spLocks noGrp="1"/>
          </p:cNvSpPr>
          <p:nvPr>
            <p:ph type="dt" sz="half" idx="10"/>
          </p:nvPr>
        </p:nvSpPr>
        <p:spPr/>
        <p:txBody>
          <a:bodyPr/>
          <a:lstStyle/>
          <a:p>
            <a:fld id="{EB59B65D-29FE-40CA-8E15-3451A9D2B4D7}" type="datetimeFigureOut">
              <a:rPr lang="en-GB" smtClean="0"/>
              <a:t>02/12/2025</a:t>
            </a:fld>
            <a:endParaRPr lang="en-GB" dirty="0"/>
          </a:p>
        </p:txBody>
      </p:sp>
      <p:sp>
        <p:nvSpPr>
          <p:cNvPr id="5" name="Footer Placeholder 4">
            <a:extLst>
              <a:ext uri="{FF2B5EF4-FFF2-40B4-BE49-F238E27FC236}">
                <a16:creationId xmlns:a16="http://schemas.microsoft.com/office/drawing/2014/main" id="{F55138B1-7B00-478D-A29E-0650E5D4184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DC655C-FE46-4525-8AAE-88780960E16D}"/>
              </a:ext>
            </a:extLst>
          </p:cNvPr>
          <p:cNvSpPr>
            <a:spLocks noGrp="1"/>
          </p:cNvSpPr>
          <p:nvPr>
            <p:ph type="sldNum" sz="quarter" idx="12"/>
          </p:nvPr>
        </p:nvSpPr>
        <p:spPr/>
        <p:txBody>
          <a:bodyPr/>
          <a:lstStyle/>
          <a:p>
            <a:fld id="{F675DF68-52B7-4D35-9FAD-12F0DC0CB909}" type="slidenum">
              <a:rPr lang="en-GB" smtClean="0"/>
              <a:t>‹#›</a:t>
            </a:fld>
            <a:endParaRPr lang="en-GB" dirty="0"/>
          </a:p>
        </p:txBody>
      </p:sp>
    </p:spTree>
    <p:extLst>
      <p:ext uri="{BB962C8B-B14F-4D97-AF65-F5344CB8AC3E}">
        <p14:creationId xmlns:p14="http://schemas.microsoft.com/office/powerpoint/2010/main" val="777506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444FF-395E-430F-8DAF-4D9DAA1703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95F707-A903-4CAB-8D74-6895407F6F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DBBD23-DAE3-4B19-8B95-5BD5C52EEEF9}"/>
              </a:ext>
            </a:extLst>
          </p:cNvPr>
          <p:cNvSpPr>
            <a:spLocks noGrp="1"/>
          </p:cNvSpPr>
          <p:nvPr>
            <p:ph type="dt" sz="half" idx="10"/>
          </p:nvPr>
        </p:nvSpPr>
        <p:spPr/>
        <p:txBody>
          <a:bodyPr/>
          <a:lstStyle/>
          <a:p>
            <a:fld id="{EB59B65D-29FE-40CA-8E15-3451A9D2B4D7}" type="datetimeFigureOut">
              <a:rPr lang="en-GB" smtClean="0"/>
              <a:t>02/12/2025</a:t>
            </a:fld>
            <a:endParaRPr lang="en-GB" dirty="0"/>
          </a:p>
        </p:txBody>
      </p:sp>
      <p:sp>
        <p:nvSpPr>
          <p:cNvPr id="5" name="Footer Placeholder 4">
            <a:extLst>
              <a:ext uri="{FF2B5EF4-FFF2-40B4-BE49-F238E27FC236}">
                <a16:creationId xmlns:a16="http://schemas.microsoft.com/office/drawing/2014/main" id="{568A7248-6A0D-4FD6-9575-910179D4F73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F38B158-DCDE-430D-AD03-6A1250AC58AC}"/>
              </a:ext>
            </a:extLst>
          </p:cNvPr>
          <p:cNvSpPr>
            <a:spLocks noGrp="1"/>
          </p:cNvSpPr>
          <p:nvPr>
            <p:ph type="sldNum" sz="quarter" idx="12"/>
          </p:nvPr>
        </p:nvSpPr>
        <p:spPr/>
        <p:txBody>
          <a:bodyPr/>
          <a:lstStyle/>
          <a:p>
            <a:fld id="{F675DF68-52B7-4D35-9FAD-12F0DC0CB909}" type="slidenum">
              <a:rPr lang="en-GB" smtClean="0"/>
              <a:t>‹#›</a:t>
            </a:fld>
            <a:endParaRPr lang="en-GB" dirty="0"/>
          </a:p>
        </p:txBody>
      </p:sp>
    </p:spTree>
    <p:extLst>
      <p:ext uri="{BB962C8B-B14F-4D97-AF65-F5344CB8AC3E}">
        <p14:creationId xmlns:p14="http://schemas.microsoft.com/office/powerpoint/2010/main" val="1203701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CCED-B5AF-4291-A7D2-2374D5E5FF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1D189F-52A7-420F-BC58-C0E53C13EC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B26C25-47B8-4065-91F6-19E14D168D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27CA63-3755-4DBC-A5D7-B0271A1107AD}"/>
              </a:ext>
            </a:extLst>
          </p:cNvPr>
          <p:cNvSpPr>
            <a:spLocks noGrp="1"/>
          </p:cNvSpPr>
          <p:nvPr>
            <p:ph type="dt" sz="half" idx="10"/>
          </p:nvPr>
        </p:nvSpPr>
        <p:spPr/>
        <p:txBody>
          <a:bodyPr/>
          <a:lstStyle/>
          <a:p>
            <a:fld id="{EB59B65D-29FE-40CA-8E15-3451A9D2B4D7}" type="datetimeFigureOut">
              <a:rPr lang="en-GB" smtClean="0"/>
              <a:t>02/12/2025</a:t>
            </a:fld>
            <a:endParaRPr lang="en-GB" dirty="0"/>
          </a:p>
        </p:txBody>
      </p:sp>
      <p:sp>
        <p:nvSpPr>
          <p:cNvPr id="6" name="Footer Placeholder 5">
            <a:extLst>
              <a:ext uri="{FF2B5EF4-FFF2-40B4-BE49-F238E27FC236}">
                <a16:creationId xmlns:a16="http://schemas.microsoft.com/office/drawing/2014/main" id="{1D64B058-D1DA-48BF-88AA-844A7F74CC7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2519592-3D06-421D-B22C-B4F6BC60E1D6}"/>
              </a:ext>
            </a:extLst>
          </p:cNvPr>
          <p:cNvSpPr>
            <a:spLocks noGrp="1"/>
          </p:cNvSpPr>
          <p:nvPr>
            <p:ph type="sldNum" sz="quarter" idx="12"/>
          </p:nvPr>
        </p:nvSpPr>
        <p:spPr/>
        <p:txBody>
          <a:bodyPr/>
          <a:lstStyle/>
          <a:p>
            <a:fld id="{F675DF68-52B7-4D35-9FAD-12F0DC0CB909}" type="slidenum">
              <a:rPr lang="en-GB" smtClean="0"/>
              <a:t>‹#›</a:t>
            </a:fld>
            <a:endParaRPr lang="en-GB" dirty="0"/>
          </a:p>
        </p:txBody>
      </p:sp>
    </p:spTree>
    <p:extLst>
      <p:ext uri="{BB962C8B-B14F-4D97-AF65-F5344CB8AC3E}">
        <p14:creationId xmlns:p14="http://schemas.microsoft.com/office/powerpoint/2010/main" val="1655572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3DD41-BD0B-4F69-BF59-B9ABC3E9541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C96DE3-E666-45F9-A652-E856D4F2A8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7757C3-CE70-49D6-9852-00785218BD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151750-A4DC-45E9-93A6-0150285C85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B4C807-8E14-46C2-8267-954CAC239A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53C31B3-E4D4-4951-ACEA-6399EC9472B2}"/>
              </a:ext>
            </a:extLst>
          </p:cNvPr>
          <p:cNvSpPr>
            <a:spLocks noGrp="1"/>
          </p:cNvSpPr>
          <p:nvPr>
            <p:ph type="dt" sz="half" idx="10"/>
          </p:nvPr>
        </p:nvSpPr>
        <p:spPr/>
        <p:txBody>
          <a:bodyPr/>
          <a:lstStyle/>
          <a:p>
            <a:fld id="{EB59B65D-29FE-40CA-8E15-3451A9D2B4D7}" type="datetimeFigureOut">
              <a:rPr lang="en-GB" smtClean="0"/>
              <a:t>02/12/2025</a:t>
            </a:fld>
            <a:endParaRPr lang="en-GB" dirty="0"/>
          </a:p>
        </p:txBody>
      </p:sp>
      <p:sp>
        <p:nvSpPr>
          <p:cNvPr id="8" name="Footer Placeholder 7">
            <a:extLst>
              <a:ext uri="{FF2B5EF4-FFF2-40B4-BE49-F238E27FC236}">
                <a16:creationId xmlns:a16="http://schemas.microsoft.com/office/drawing/2014/main" id="{38CB7582-A080-4519-ABE7-680ADB49663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5A16CB2-1957-4F3A-BE92-0AD553C5A2B2}"/>
              </a:ext>
            </a:extLst>
          </p:cNvPr>
          <p:cNvSpPr>
            <a:spLocks noGrp="1"/>
          </p:cNvSpPr>
          <p:nvPr>
            <p:ph type="sldNum" sz="quarter" idx="12"/>
          </p:nvPr>
        </p:nvSpPr>
        <p:spPr/>
        <p:txBody>
          <a:bodyPr/>
          <a:lstStyle/>
          <a:p>
            <a:fld id="{F675DF68-52B7-4D35-9FAD-12F0DC0CB909}" type="slidenum">
              <a:rPr lang="en-GB" smtClean="0"/>
              <a:t>‹#›</a:t>
            </a:fld>
            <a:endParaRPr lang="en-GB" dirty="0"/>
          </a:p>
        </p:txBody>
      </p:sp>
    </p:spTree>
    <p:extLst>
      <p:ext uri="{BB962C8B-B14F-4D97-AF65-F5344CB8AC3E}">
        <p14:creationId xmlns:p14="http://schemas.microsoft.com/office/powerpoint/2010/main" val="3715678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2C68B-880C-4275-BCEA-D1AEC481E0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89C0FF7-5BEE-4555-AA8C-CC319ADD1C1A}"/>
              </a:ext>
            </a:extLst>
          </p:cNvPr>
          <p:cNvSpPr>
            <a:spLocks noGrp="1"/>
          </p:cNvSpPr>
          <p:nvPr>
            <p:ph type="dt" sz="half" idx="10"/>
          </p:nvPr>
        </p:nvSpPr>
        <p:spPr/>
        <p:txBody>
          <a:bodyPr/>
          <a:lstStyle/>
          <a:p>
            <a:fld id="{EB59B65D-29FE-40CA-8E15-3451A9D2B4D7}" type="datetimeFigureOut">
              <a:rPr lang="en-GB" smtClean="0"/>
              <a:t>02/12/2025</a:t>
            </a:fld>
            <a:endParaRPr lang="en-GB" dirty="0"/>
          </a:p>
        </p:txBody>
      </p:sp>
      <p:sp>
        <p:nvSpPr>
          <p:cNvPr id="4" name="Footer Placeholder 3">
            <a:extLst>
              <a:ext uri="{FF2B5EF4-FFF2-40B4-BE49-F238E27FC236}">
                <a16:creationId xmlns:a16="http://schemas.microsoft.com/office/drawing/2014/main" id="{E57F8DA8-E7C0-437A-8F21-3E6A2D5440FB}"/>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3474C7A-ABCE-47D0-ABE4-B609EE873C17}"/>
              </a:ext>
            </a:extLst>
          </p:cNvPr>
          <p:cNvSpPr>
            <a:spLocks noGrp="1"/>
          </p:cNvSpPr>
          <p:nvPr>
            <p:ph type="sldNum" sz="quarter" idx="12"/>
          </p:nvPr>
        </p:nvSpPr>
        <p:spPr/>
        <p:txBody>
          <a:bodyPr/>
          <a:lstStyle/>
          <a:p>
            <a:fld id="{F675DF68-52B7-4D35-9FAD-12F0DC0CB909}" type="slidenum">
              <a:rPr lang="en-GB" smtClean="0"/>
              <a:t>‹#›</a:t>
            </a:fld>
            <a:endParaRPr lang="en-GB" dirty="0"/>
          </a:p>
        </p:txBody>
      </p:sp>
    </p:spTree>
    <p:extLst>
      <p:ext uri="{BB962C8B-B14F-4D97-AF65-F5344CB8AC3E}">
        <p14:creationId xmlns:p14="http://schemas.microsoft.com/office/powerpoint/2010/main" val="3400331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71623F-B1CB-4065-B4AB-A031CA271766}"/>
              </a:ext>
            </a:extLst>
          </p:cNvPr>
          <p:cNvSpPr>
            <a:spLocks noGrp="1"/>
          </p:cNvSpPr>
          <p:nvPr>
            <p:ph type="dt" sz="half" idx="10"/>
          </p:nvPr>
        </p:nvSpPr>
        <p:spPr/>
        <p:txBody>
          <a:bodyPr/>
          <a:lstStyle/>
          <a:p>
            <a:fld id="{EB59B65D-29FE-40CA-8E15-3451A9D2B4D7}" type="datetimeFigureOut">
              <a:rPr lang="en-GB" smtClean="0"/>
              <a:t>02/12/2025</a:t>
            </a:fld>
            <a:endParaRPr lang="en-GB" dirty="0"/>
          </a:p>
        </p:txBody>
      </p:sp>
      <p:sp>
        <p:nvSpPr>
          <p:cNvPr id="3" name="Footer Placeholder 2">
            <a:extLst>
              <a:ext uri="{FF2B5EF4-FFF2-40B4-BE49-F238E27FC236}">
                <a16:creationId xmlns:a16="http://schemas.microsoft.com/office/drawing/2014/main" id="{B5514C79-0B83-4CFC-838C-E9D3E6607DC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287B06C-23F8-4697-9D65-CF9E6DA86E97}"/>
              </a:ext>
            </a:extLst>
          </p:cNvPr>
          <p:cNvSpPr>
            <a:spLocks noGrp="1"/>
          </p:cNvSpPr>
          <p:nvPr>
            <p:ph type="sldNum" sz="quarter" idx="12"/>
          </p:nvPr>
        </p:nvSpPr>
        <p:spPr/>
        <p:txBody>
          <a:bodyPr/>
          <a:lstStyle/>
          <a:p>
            <a:fld id="{F675DF68-52B7-4D35-9FAD-12F0DC0CB909}" type="slidenum">
              <a:rPr lang="en-GB" smtClean="0"/>
              <a:t>‹#›</a:t>
            </a:fld>
            <a:endParaRPr lang="en-GB" dirty="0"/>
          </a:p>
        </p:txBody>
      </p:sp>
    </p:spTree>
    <p:extLst>
      <p:ext uri="{BB962C8B-B14F-4D97-AF65-F5344CB8AC3E}">
        <p14:creationId xmlns:p14="http://schemas.microsoft.com/office/powerpoint/2010/main" val="3836693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D1E1F-2D76-46AE-B239-233B86CC24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3E533D-CE61-4DFE-8007-21AEF33171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B1D2C5-A4A5-4A06-BAFC-A56C8D1801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4A4209-39F5-47F9-AF75-26D86E9998FD}"/>
              </a:ext>
            </a:extLst>
          </p:cNvPr>
          <p:cNvSpPr>
            <a:spLocks noGrp="1"/>
          </p:cNvSpPr>
          <p:nvPr>
            <p:ph type="dt" sz="half" idx="10"/>
          </p:nvPr>
        </p:nvSpPr>
        <p:spPr/>
        <p:txBody>
          <a:bodyPr/>
          <a:lstStyle/>
          <a:p>
            <a:fld id="{EB59B65D-29FE-40CA-8E15-3451A9D2B4D7}" type="datetimeFigureOut">
              <a:rPr lang="en-GB" smtClean="0"/>
              <a:t>02/12/2025</a:t>
            </a:fld>
            <a:endParaRPr lang="en-GB" dirty="0"/>
          </a:p>
        </p:txBody>
      </p:sp>
      <p:sp>
        <p:nvSpPr>
          <p:cNvPr id="6" name="Footer Placeholder 5">
            <a:extLst>
              <a:ext uri="{FF2B5EF4-FFF2-40B4-BE49-F238E27FC236}">
                <a16:creationId xmlns:a16="http://schemas.microsoft.com/office/drawing/2014/main" id="{6E2E9BC1-EDA2-4322-A892-F889E8A7855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8E2D167-88EE-4B45-8D58-0279875E10B3}"/>
              </a:ext>
            </a:extLst>
          </p:cNvPr>
          <p:cNvSpPr>
            <a:spLocks noGrp="1"/>
          </p:cNvSpPr>
          <p:nvPr>
            <p:ph type="sldNum" sz="quarter" idx="12"/>
          </p:nvPr>
        </p:nvSpPr>
        <p:spPr/>
        <p:txBody>
          <a:bodyPr/>
          <a:lstStyle/>
          <a:p>
            <a:fld id="{F675DF68-52B7-4D35-9FAD-12F0DC0CB909}" type="slidenum">
              <a:rPr lang="en-GB" smtClean="0"/>
              <a:t>‹#›</a:t>
            </a:fld>
            <a:endParaRPr lang="en-GB" dirty="0"/>
          </a:p>
        </p:txBody>
      </p:sp>
    </p:spTree>
    <p:extLst>
      <p:ext uri="{BB962C8B-B14F-4D97-AF65-F5344CB8AC3E}">
        <p14:creationId xmlns:p14="http://schemas.microsoft.com/office/powerpoint/2010/main" val="2910761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47321-A094-4E05-A7CF-93D218F4F2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7E2F25-17A8-481E-B860-7648A424B8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F1FD208-9F29-4CEB-82E2-B64FA0A00D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AAF489-0543-4D80-A131-09F4D276962C}"/>
              </a:ext>
            </a:extLst>
          </p:cNvPr>
          <p:cNvSpPr>
            <a:spLocks noGrp="1"/>
          </p:cNvSpPr>
          <p:nvPr>
            <p:ph type="dt" sz="half" idx="10"/>
          </p:nvPr>
        </p:nvSpPr>
        <p:spPr/>
        <p:txBody>
          <a:bodyPr/>
          <a:lstStyle/>
          <a:p>
            <a:fld id="{EB59B65D-29FE-40CA-8E15-3451A9D2B4D7}" type="datetimeFigureOut">
              <a:rPr lang="en-GB" smtClean="0"/>
              <a:t>02/12/2025</a:t>
            </a:fld>
            <a:endParaRPr lang="en-GB" dirty="0"/>
          </a:p>
        </p:txBody>
      </p:sp>
      <p:sp>
        <p:nvSpPr>
          <p:cNvPr id="6" name="Footer Placeholder 5">
            <a:extLst>
              <a:ext uri="{FF2B5EF4-FFF2-40B4-BE49-F238E27FC236}">
                <a16:creationId xmlns:a16="http://schemas.microsoft.com/office/drawing/2014/main" id="{E7FF230D-504E-4E21-9824-5C5F9420806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3A0B7D8-B1DC-4BEA-82E5-150760C08749}"/>
              </a:ext>
            </a:extLst>
          </p:cNvPr>
          <p:cNvSpPr>
            <a:spLocks noGrp="1"/>
          </p:cNvSpPr>
          <p:nvPr>
            <p:ph type="sldNum" sz="quarter" idx="12"/>
          </p:nvPr>
        </p:nvSpPr>
        <p:spPr/>
        <p:txBody>
          <a:bodyPr/>
          <a:lstStyle/>
          <a:p>
            <a:fld id="{F675DF68-52B7-4D35-9FAD-12F0DC0CB909}" type="slidenum">
              <a:rPr lang="en-GB" smtClean="0"/>
              <a:t>‹#›</a:t>
            </a:fld>
            <a:endParaRPr lang="en-GB" dirty="0"/>
          </a:p>
        </p:txBody>
      </p:sp>
    </p:spTree>
    <p:extLst>
      <p:ext uri="{BB962C8B-B14F-4D97-AF65-F5344CB8AC3E}">
        <p14:creationId xmlns:p14="http://schemas.microsoft.com/office/powerpoint/2010/main" val="14051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C9B57-7D3C-4F5F-87B6-66A214D2CE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73B18E-ACD0-4BB9-BB7C-018B8A88E8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CD41A0-A59A-475B-A1DE-2A54E4EA8A67}"/>
              </a:ext>
            </a:extLst>
          </p:cNvPr>
          <p:cNvSpPr>
            <a:spLocks noGrp="1"/>
          </p:cNvSpPr>
          <p:nvPr>
            <p:ph type="dt" sz="half" idx="10"/>
          </p:nvPr>
        </p:nvSpPr>
        <p:spPr/>
        <p:txBody>
          <a:bodyPr/>
          <a:lstStyle/>
          <a:p>
            <a:fld id="{EB59B65D-29FE-40CA-8E15-3451A9D2B4D7}" type="datetimeFigureOut">
              <a:rPr lang="en-GB" smtClean="0"/>
              <a:t>02/12/2025</a:t>
            </a:fld>
            <a:endParaRPr lang="en-GB" dirty="0"/>
          </a:p>
        </p:txBody>
      </p:sp>
      <p:sp>
        <p:nvSpPr>
          <p:cNvPr id="5" name="Footer Placeholder 4">
            <a:extLst>
              <a:ext uri="{FF2B5EF4-FFF2-40B4-BE49-F238E27FC236}">
                <a16:creationId xmlns:a16="http://schemas.microsoft.com/office/drawing/2014/main" id="{E2F70A7C-1BB0-4419-88CC-360309C14D0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F2D63DB-5D5C-4EA1-8485-69C9FA137926}"/>
              </a:ext>
            </a:extLst>
          </p:cNvPr>
          <p:cNvSpPr>
            <a:spLocks noGrp="1"/>
          </p:cNvSpPr>
          <p:nvPr>
            <p:ph type="sldNum" sz="quarter" idx="12"/>
          </p:nvPr>
        </p:nvSpPr>
        <p:spPr/>
        <p:txBody>
          <a:bodyPr/>
          <a:lstStyle/>
          <a:p>
            <a:fld id="{F675DF68-52B7-4D35-9FAD-12F0DC0CB909}" type="slidenum">
              <a:rPr lang="en-GB" smtClean="0"/>
              <a:t>‹#›</a:t>
            </a:fld>
            <a:endParaRPr lang="en-GB" dirty="0"/>
          </a:p>
        </p:txBody>
      </p:sp>
    </p:spTree>
    <p:extLst>
      <p:ext uri="{BB962C8B-B14F-4D97-AF65-F5344CB8AC3E}">
        <p14:creationId xmlns:p14="http://schemas.microsoft.com/office/powerpoint/2010/main" val="2619128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AB0E99-E561-4757-AB41-23B3A3D3E7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73B9C6-D8BF-41D7-A03F-105A5C3CE9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3441F1-7AEB-4441-9B1D-3673E107C756}"/>
              </a:ext>
            </a:extLst>
          </p:cNvPr>
          <p:cNvSpPr>
            <a:spLocks noGrp="1"/>
          </p:cNvSpPr>
          <p:nvPr>
            <p:ph type="dt" sz="half" idx="10"/>
          </p:nvPr>
        </p:nvSpPr>
        <p:spPr/>
        <p:txBody>
          <a:bodyPr/>
          <a:lstStyle/>
          <a:p>
            <a:fld id="{EB59B65D-29FE-40CA-8E15-3451A9D2B4D7}" type="datetimeFigureOut">
              <a:rPr lang="en-GB" smtClean="0"/>
              <a:t>02/12/2025</a:t>
            </a:fld>
            <a:endParaRPr lang="en-GB" dirty="0"/>
          </a:p>
        </p:txBody>
      </p:sp>
      <p:sp>
        <p:nvSpPr>
          <p:cNvPr id="5" name="Footer Placeholder 4">
            <a:extLst>
              <a:ext uri="{FF2B5EF4-FFF2-40B4-BE49-F238E27FC236}">
                <a16:creationId xmlns:a16="http://schemas.microsoft.com/office/drawing/2014/main" id="{97655CD0-CEC1-4B1D-B924-3EB69011B12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D64626D-B723-44A4-AD89-B788383B23D3}"/>
              </a:ext>
            </a:extLst>
          </p:cNvPr>
          <p:cNvSpPr>
            <a:spLocks noGrp="1"/>
          </p:cNvSpPr>
          <p:nvPr>
            <p:ph type="sldNum" sz="quarter" idx="12"/>
          </p:nvPr>
        </p:nvSpPr>
        <p:spPr/>
        <p:txBody>
          <a:bodyPr/>
          <a:lstStyle/>
          <a:p>
            <a:fld id="{F675DF68-52B7-4D35-9FAD-12F0DC0CB909}" type="slidenum">
              <a:rPr lang="en-GB" smtClean="0"/>
              <a:t>‹#›</a:t>
            </a:fld>
            <a:endParaRPr lang="en-GB" dirty="0"/>
          </a:p>
        </p:txBody>
      </p:sp>
    </p:spTree>
    <p:extLst>
      <p:ext uri="{BB962C8B-B14F-4D97-AF65-F5344CB8AC3E}">
        <p14:creationId xmlns:p14="http://schemas.microsoft.com/office/powerpoint/2010/main" val="2200707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635F19-7BDD-464E-97AE-E0089A9306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313CCB-1FC2-4AF5-A318-DE24A35816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6327A2-8EF9-4FE8-9C92-8763D01806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59B65D-29FE-40CA-8E15-3451A9D2B4D7}" type="datetimeFigureOut">
              <a:rPr lang="en-GB" smtClean="0"/>
              <a:t>02/12/2025</a:t>
            </a:fld>
            <a:endParaRPr lang="en-GB" dirty="0"/>
          </a:p>
        </p:txBody>
      </p:sp>
      <p:sp>
        <p:nvSpPr>
          <p:cNvPr id="5" name="Footer Placeholder 4">
            <a:extLst>
              <a:ext uri="{FF2B5EF4-FFF2-40B4-BE49-F238E27FC236}">
                <a16:creationId xmlns:a16="http://schemas.microsoft.com/office/drawing/2014/main" id="{9CFF7C61-0DB9-408E-82F5-8ACB485119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FBDB224-B65F-4024-91D8-00BDC575FC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75DF68-52B7-4D35-9FAD-12F0DC0CB909}" type="slidenum">
              <a:rPr lang="en-GB" smtClean="0"/>
              <a:t>‹#›</a:t>
            </a:fld>
            <a:endParaRPr lang="en-GB" dirty="0"/>
          </a:p>
        </p:txBody>
      </p:sp>
    </p:spTree>
    <p:extLst>
      <p:ext uri="{BB962C8B-B14F-4D97-AF65-F5344CB8AC3E}">
        <p14:creationId xmlns:p14="http://schemas.microsoft.com/office/powerpoint/2010/main" val="30173158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hyperlink" Target="https://www.thebluediamondgallery.com/medical03/h/hepatitis-b.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olicyoptions.irpp.org/fr/magazines/avril-2020/contact-tracing-must-not-compound-historical-discrimination/"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openclipart.org/detail/182263/a-remixed-silhouette-family--by-barrettward-182263" TargetMode="External"/><Relationship Id="rId3" Type="http://schemas.openxmlformats.org/officeDocument/2006/relationships/image" Target="../media/image7.jp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ejournal.lppmunidayan.ac.id/index.php/administratio/issue/view/168" TargetMode="External"/><Relationship Id="rId5" Type="http://schemas.openxmlformats.org/officeDocument/2006/relationships/image" Target="../media/image8.png"/><Relationship Id="rId10" Type="http://schemas.openxmlformats.org/officeDocument/2006/relationships/hyperlink" Target="https://openclipart.org/detail/75697/fwd__bubble_hand_drawn-by-rejon-177666" TargetMode="External"/><Relationship Id="rId4" Type="http://schemas.openxmlformats.org/officeDocument/2006/relationships/hyperlink" Target="https://luca.co.in/preventing-covid-19-spread-in-communities/" TargetMode="External"/><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hyperlink" Target="https://www.nhs.uk/conditions/hepatitis-b" TargetMode="External"/><Relationship Id="rId7" Type="http://schemas.openxmlformats.org/officeDocument/2006/relationships/hyperlink" Target="https://www.who.int/news-room/fact-sheets/detail/hepatitis-b"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gov.uk/government/collections/hepatitis-b-guidance-data-and-analysis" TargetMode="External"/><Relationship Id="rId5" Type="http://schemas.openxmlformats.org/officeDocument/2006/relationships/hyperlink" Target="https://www.gov.uk/government/publications/hepatitis-b-epidemiology-in-england" TargetMode="External"/><Relationship Id="rId4" Type="http://schemas.openxmlformats.org/officeDocument/2006/relationships/hyperlink" Target="https://www.nice.org.uk/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09DF-EC4D-414B-B755-14DA61A06A6A}"/>
              </a:ext>
            </a:extLst>
          </p:cNvPr>
          <p:cNvSpPr>
            <a:spLocks noGrp="1"/>
          </p:cNvSpPr>
          <p:nvPr>
            <p:ph type="ctrTitle"/>
          </p:nvPr>
        </p:nvSpPr>
        <p:spPr>
          <a:xfrm>
            <a:off x="1524000" y="1122363"/>
            <a:ext cx="9144000" cy="1416011"/>
          </a:xfrm>
        </p:spPr>
        <p:txBody>
          <a:bodyPr>
            <a:normAutofit/>
          </a:bodyPr>
          <a:lstStyle/>
          <a:p>
            <a:r>
              <a:rPr lang="en-US" sz="4000" b="1" dirty="0">
                <a:latin typeface="Arial" panose="020B0604020202020204" pitchFamily="34" charset="0"/>
                <a:ea typeface="Aptos"/>
                <a:cs typeface="Arial" panose="020B0604020202020204" pitchFamily="34" charset="0"/>
              </a:rPr>
              <a:t>Public Health: Hepatitis B Outbreak </a:t>
            </a:r>
            <a:br>
              <a:rPr lang="en-US" sz="4000" b="1" dirty="0">
                <a:latin typeface="Arial" panose="020B0604020202020204" pitchFamily="34" charset="0"/>
                <a:ea typeface="Aptos"/>
                <a:cs typeface="Arial" panose="020B0604020202020204" pitchFamily="34" charset="0"/>
              </a:rPr>
            </a:br>
            <a:r>
              <a:rPr lang="en-US" sz="4000" b="1" dirty="0">
                <a:latin typeface="Arial" panose="020B0604020202020204" pitchFamily="34" charset="0"/>
                <a:ea typeface="Aptos"/>
                <a:cs typeface="Arial" panose="020B0604020202020204" pitchFamily="34" charset="0"/>
              </a:rPr>
              <a:t>(Case Study E)</a:t>
            </a:r>
            <a:endParaRPr lang="en-GB" sz="4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DFC7728-A0A3-454A-A82E-0F1158132922}"/>
              </a:ext>
            </a:extLst>
          </p:cNvPr>
          <p:cNvSpPr>
            <a:spLocks noGrp="1"/>
          </p:cNvSpPr>
          <p:nvPr>
            <p:ph type="subTitle" idx="1"/>
          </p:nvPr>
        </p:nvSpPr>
        <p:spPr>
          <a:xfrm>
            <a:off x="1524000" y="2889505"/>
            <a:ext cx="4368800" cy="3100132"/>
          </a:xfrm>
        </p:spPr>
        <p:txBody>
          <a:bodyPr>
            <a:normAutofit fontScale="25000" lnSpcReduction="20000"/>
          </a:bodyPr>
          <a:lstStyle/>
          <a:p>
            <a:pPr algn="l">
              <a:lnSpc>
                <a:spcPct val="170000"/>
              </a:lnSpc>
            </a:pPr>
            <a:br>
              <a:rPr lang="en-US" sz="4400" dirty="0">
                <a:effectLst/>
                <a:latin typeface="Arial" panose="020B0604020202020204" pitchFamily="34" charset="0"/>
                <a:ea typeface="Aptos"/>
                <a:cs typeface="Arial" panose="020B0604020202020204" pitchFamily="34" charset="0"/>
              </a:rPr>
            </a:br>
            <a:r>
              <a:rPr lang="en-GB" sz="4400" b="1" dirty="0">
                <a:solidFill>
                  <a:schemeClr val="tx1"/>
                </a:solidFill>
                <a:latin typeface="Arial" panose="020B0604020202020204" pitchFamily="34" charset="0"/>
                <a:cs typeface="Arial" panose="020B0604020202020204" pitchFamily="34" charset="0"/>
              </a:rPr>
              <a:t>Module: Introduction to Public Health</a:t>
            </a:r>
          </a:p>
          <a:p>
            <a:pPr algn="l">
              <a:lnSpc>
                <a:spcPct val="170000"/>
              </a:lnSpc>
            </a:pPr>
            <a:r>
              <a:rPr lang="en-GB" sz="4400" dirty="0">
                <a:solidFill>
                  <a:schemeClr val="tx1"/>
                </a:solidFill>
                <a:latin typeface="Arial" panose="020B0604020202020204" pitchFamily="34" charset="0"/>
                <a:cs typeface="Arial" panose="020B0604020202020204" pitchFamily="34" charset="0"/>
              </a:rPr>
              <a:t>Module Code: LCHS4008</a:t>
            </a:r>
          </a:p>
          <a:p>
            <a:pPr algn="l">
              <a:lnSpc>
                <a:spcPct val="170000"/>
              </a:lnSpc>
            </a:pPr>
            <a:r>
              <a:rPr lang="en-GB" sz="4400" dirty="0">
                <a:solidFill>
                  <a:schemeClr val="tx1"/>
                </a:solidFill>
                <a:latin typeface="Arial" panose="020B0604020202020204" pitchFamily="34" charset="0"/>
                <a:cs typeface="Arial" panose="020B0604020202020204" pitchFamily="34" charset="0"/>
              </a:rPr>
              <a:t>Lecturer: Christopher Mafuva </a:t>
            </a:r>
          </a:p>
          <a:p>
            <a:pPr algn="l">
              <a:lnSpc>
                <a:spcPct val="170000"/>
              </a:lnSpc>
            </a:pPr>
            <a:r>
              <a:rPr lang="en-GB" sz="4400" dirty="0">
                <a:solidFill>
                  <a:schemeClr val="tx1"/>
                </a:solidFill>
                <a:latin typeface="Arial" panose="020B0604020202020204" pitchFamily="34" charset="0"/>
                <a:cs typeface="Arial" panose="020B0604020202020204" pitchFamily="34" charset="0"/>
              </a:rPr>
              <a:t>Assignment Title: Group discussion </a:t>
            </a:r>
          </a:p>
          <a:p>
            <a:pPr algn="l">
              <a:lnSpc>
                <a:spcPct val="170000"/>
              </a:lnSpc>
            </a:pPr>
            <a:r>
              <a:rPr lang="en-US" sz="4400" dirty="0">
                <a:effectLst/>
                <a:latin typeface="Arial" panose="020B0604020202020204" pitchFamily="34" charset="0"/>
                <a:ea typeface="Aptos"/>
                <a:cs typeface="Arial" panose="020B0604020202020204" pitchFamily="34" charset="0"/>
              </a:rPr>
              <a:t>Presented by: Group 2</a:t>
            </a:r>
          </a:p>
          <a:p>
            <a:pPr algn="l">
              <a:lnSpc>
                <a:spcPct val="170000"/>
              </a:lnSpc>
            </a:pPr>
            <a:r>
              <a:rPr lang="en-GB" sz="4400" dirty="0">
                <a:solidFill>
                  <a:schemeClr val="tx1"/>
                </a:solidFill>
                <a:latin typeface="Arial" panose="020B0604020202020204" pitchFamily="34" charset="0"/>
                <a:cs typeface="Arial" panose="020B0604020202020204" pitchFamily="34" charset="0"/>
              </a:rPr>
              <a:t>Sasha Mohammed (2429698), Svetlana Chebac (2429341),</a:t>
            </a:r>
          </a:p>
          <a:p>
            <a:pPr algn="l">
              <a:lnSpc>
                <a:spcPct val="170000"/>
              </a:lnSpc>
            </a:pPr>
            <a:r>
              <a:rPr lang="en-GB" sz="4400" dirty="0">
                <a:solidFill>
                  <a:schemeClr val="tx1"/>
                </a:solidFill>
                <a:latin typeface="Arial" panose="020B0604020202020204" pitchFamily="34" charset="0"/>
                <a:cs typeface="Arial" panose="020B0604020202020204" pitchFamily="34" charset="0"/>
              </a:rPr>
              <a:t> Mihaela Sprincean (2429956),  Sima Pervin (2428548), </a:t>
            </a:r>
            <a:r>
              <a:rPr lang="en-GB" sz="4400" dirty="0">
                <a:latin typeface="Arial" panose="020B0604020202020204" pitchFamily="34" charset="0"/>
                <a:cs typeface="Arial" panose="020B0604020202020204" pitchFamily="34" charset="0"/>
              </a:rPr>
              <a:t>Jordan ( )</a:t>
            </a:r>
            <a:endParaRPr lang="en-GB" sz="4400" dirty="0">
              <a:solidFill>
                <a:schemeClr val="tx1"/>
              </a:solidFill>
              <a:latin typeface="Arial" panose="020B0604020202020204" pitchFamily="34" charset="0"/>
              <a:cs typeface="Arial" panose="020B0604020202020204" pitchFamily="34" charset="0"/>
            </a:endParaRPr>
          </a:p>
          <a:p>
            <a:pPr>
              <a:lnSpc>
                <a:spcPct val="170000"/>
              </a:lnSpc>
            </a:pPr>
            <a:r>
              <a:rPr lang="en-US" sz="4400" dirty="0">
                <a:effectLst/>
                <a:latin typeface="Arial" panose="020B0604020202020204" pitchFamily="34" charset="0"/>
                <a:ea typeface="Aptos"/>
                <a:cs typeface="Arial" panose="020B0604020202020204" pitchFamily="34" charset="0"/>
              </a:rPr>
              <a:t> </a:t>
            </a:r>
          </a:p>
          <a:p>
            <a:pPr>
              <a:lnSpc>
                <a:spcPct val="150000"/>
              </a:lnSpc>
            </a:pPr>
            <a:r>
              <a:rPr lang="en-US" sz="4400" dirty="0">
                <a:solidFill>
                  <a:srgbClr val="FF0000"/>
                </a:solidFill>
                <a:effectLst/>
                <a:latin typeface="Arial" panose="020B0604020202020204" pitchFamily="34" charset="0"/>
                <a:ea typeface="Aptos"/>
                <a:cs typeface="Arial" panose="020B0604020202020204" pitchFamily="34" charset="0"/>
              </a:rPr>
              <a:t> </a:t>
            </a:r>
          </a:p>
          <a:p>
            <a:pPr>
              <a:lnSpc>
                <a:spcPct val="150000"/>
              </a:lnSpc>
            </a:pPr>
            <a:br>
              <a:rPr lang="en-US" sz="1800" dirty="0">
                <a:effectLst/>
                <a:latin typeface="Arial" panose="020B0604020202020204" pitchFamily="34" charset="0"/>
                <a:ea typeface="Aptos"/>
                <a:cs typeface="Arial" panose="020B0604020202020204" pitchFamily="34" charset="0"/>
              </a:rPr>
            </a:br>
            <a:endParaRPr lang="en-GB" dirty="0"/>
          </a:p>
        </p:txBody>
      </p:sp>
      <p:pic>
        <p:nvPicPr>
          <p:cNvPr id="7" name="Picture 6">
            <a:extLst>
              <a:ext uri="{FF2B5EF4-FFF2-40B4-BE49-F238E27FC236}">
                <a16:creationId xmlns:a16="http://schemas.microsoft.com/office/drawing/2014/main" id="{7F78B92B-A254-436A-930C-149FC8F789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4800" y="2746938"/>
            <a:ext cx="4623136" cy="3143479"/>
          </a:xfrm>
          <a:prstGeom prst="rect">
            <a:avLst/>
          </a:prstGeom>
          <a:effectLst>
            <a:softEdge rad="203200"/>
          </a:effectLst>
        </p:spPr>
      </p:pic>
    </p:spTree>
    <p:extLst>
      <p:ext uri="{BB962C8B-B14F-4D97-AF65-F5344CB8AC3E}">
        <p14:creationId xmlns:p14="http://schemas.microsoft.com/office/powerpoint/2010/main" val="33440219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7F32C-2DD1-460F-806C-A282FB164D18}"/>
              </a:ext>
            </a:extLst>
          </p:cNvPr>
          <p:cNvSpPr>
            <a:spLocks noGrp="1"/>
          </p:cNvSpPr>
          <p:nvPr>
            <p:ph type="title"/>
          </p:nvPr>
        </p:nvSpPr>
        <p:spPr>
          <a:xfrm>
            <a:off x="838200" y="0"/>
            <a:ext cx="10515600" cy="959969"/>
          </a:xfrm>
        </p:spPr>
        <p:txBody>
          <a:bodyPr>
            <a:normAutofit/>
          </a:bodyPr>
          <a:lstStyle/>
          <a:p>
            <a:pPr algn="ctr">
              <a:lnSpc>
                <a:spcPct val="150000"/>
              </a:lnSpc>
              <a:spcBef>
                <a:spcPts val="800"/>
              </a:spcBef>
              <a:spcAft>
                <a:spcPts val="400"/>
              </a:spcAft>
            </a:pPr>
            <a:r>
              <a:rPr lang="en-US" sz="4000" b="1" dirty="0">
                <a:effectLst/>
                <a:latin typeface="Arial" panose="020B0604020202020204" pitchFamily="34" charset="0"/>
                <a:ea typeface="Times New Roman" panose="02020603050405020304" pitchFamily="18" charset="0"/>
                <a:cs typeface="Arial" panose="020B0604020202020204" pitchFamily="34" charset="0"/>
              </a:rPr>
              <a:t>Introduction to Hepatitis B</a:t>
            </a:r>
            <a:endParaRPr lang="en-GB" sz="40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 name="Content Placeholder 2">
            <a:extLst>
              <a:ext uri="{FF2B5EF4-FFF2-40B4-BE49-F238E27FC236}">
                <a16:creationId xmlns:a16="http://schemas.microsoft.com/office/drawing/2014/main" id="{ACC13FC1-ACD5-4A69-9A0E-B98D7E581A78}"/>
              </a:ext>
            </a:extLst>
          </p:cNvPr>
          <p:cNvSpPr>
            <a:spLocks noGrp="1"/>
          </p:cNvSpPr>
          <p:nvPr>
            <p:ph idx="1"/>
          </p:nvPr>
        </p:nvSpPr>
        <p:spPr>
          <a:xfrm>
            <a:off x="838201" y="1797269"/>
            <a:ext cx="5257800" cy="2020037"/>
          </a:xfrm>
        </p:spPr>
        <p:txBody>
          <a:bodyPr>
            <a:normAutofit/>
          </a:bodyPr>
          <a:lstStyle/>
          <a:p>
            <a:pPr>
              <a:lnSpc>
                <a:spcPct val="100000"/>
              </a:lnSpc>
              <a:spcBef>
                <a:spcPts val="900"/>
              </a:spcBef>
              <a:spcAft>
                <a:spcPts val="900"/>
              </a:spcAft>
            </a:pPr>
            <a:r>
              <a:rPr lang="en-GB" sz="1400" dirty="0">
                <a:latin typeface="Arial" panose="020B0604020202020204" pitchFamily="34" charset="0"/>
                <a:cs typeface="Arial" panose="020B0604020202020204" pitchFamily="34" charset="0"/>
              </a:rPr>
              <a:t>Hepatitis B is a viral infection due to HBV that targets the liver, causing acute illness and, for some individuals, long‑term health problems.</a:t>
            </a:r>
          </a:p>
          <a:p>
            <a:pPr>
              <a:lnSpc>
                <a:spcPct val="100000"/>
              </a:lnSpc>
              <a:spcBef>
                <a:spcPts val="900"/>
              </a:spcBef>
              <a:spcAft>
                <a:spcPts val="900"/>
              </a:spcAft>
            </a:pPr>
            <a:r>
              <a:rPr lang="en-GB" sz="1400" dirty="0">
                <a:latin typeface="Arial" panose="020B0604020202020204" pitchFamily="34" charset="0"/>
                <a:cs typeface="Arial" panose="020B0604020202020204" pitchFamily="34" charset="0"/>
              </a:rPr>
              <a:t>Transmission occurs through exposure to infected blood and certain body fluids, including semen (NHS, 2023).</a:t>
            </a:r>
          </a:p>
        </p:txBody>
      </p:sp>
      <p:pic>
        <p:nvPicPr>
          <p:cNvPr id="5" name="Picture 4">
            <a:extLst>
              <a:ext uri="{FF2B5EF4-FFF2-40B4-BE49-F238E27FC236}">
                <a16:creationId xmlns:a16="http://schemas.microsoft.com/office/drawing/2014/main" id="{84C08B67-3A21-48E2-B772-67481DCF55B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78699" y="4057660"/>
            <a:ext cx="3153104" cy="2086232"/>
          </a:xfrm>
          <a:prstGeom prst="rect">
            <a:avLst/>
          </a:prstGeom>
          <a:effectLst>
            <a:softEdge rad="114300"/>
          </a:effectLst>
        </p:spPr>
      </p:pic>
      <p:pic>
        <p:nvPicPr>
          <p:cNvPr id="1026" name="Picture 2" descr="Hepatitis B - Symptoms, Treatment ...">
            <a:extLst>
              <a:ext uri="{FF2B5EF4-FFF2-40B4-BE49-F238E27FC236}">
                <a16:creationId xmlns:a16="http://schemas.microsoft.com/office/drawing/2014/main" id="{1CF95E56-69FF-422F-95DF-31CF8781A3C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13052" y="3907152"/>
            <a:ext cx="3235813" cy="2236740"/>
          </a:xfrm>
          <a:prstGeom prst="rect">
            <a:avLst/>
          </a:prstGeom>
          <a:noFill/>
          <a:effectLst>
            <a:softEdge rad="1397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BF2C498-84D4-4F6A-B6D3-75ABBD128669}"/>
              </a:ext>
            </a:extLst>
          </p:cNvPr>
          <p:cNvSpPr txBox="1"/>
          <p:nvPr/>
        </p:nvSpPr>
        <p:spPr>
          <a:xfrm>
            <a:off x="6970315" y="1485393"/>
            <a:ext cx="3969871" cy="1661993"/>
          </a:xfrm>
          <a:prstGeom prst="rect">
            <a:avLst/>
          </a:prstGeom>
          <a:noFill/>
        </p:spPr>
        <p:txBody>
          <a:bodyPr wrap="square" rtlCol="0">
            <a:spAutoFit/>
          </a:bodyPr>
          <a:lstStyle/>
          <a:p>
            <a:pPr marL="285750" indent="-285750">
              <a:buFont typeface="Arial" panose="020B0604020202020204" pitchFamily="34" charset="0"/>
              <a:buChar char="•"/>
            </a:pPr>
            <a:r>
              <a:rPr lang="en-GB" sz="1400" b="1" dirty="0">
                <a:latin typeface="Arial" panose="020B0604020202020204" pitchFamily="34" charset="0"/>
                <a:cs typeface="Arial" panose="020B0604020202020204" pitchFamily="34" charset="0"/>
              </a:rPr>
              <a:t>In our case study, Tom, a 15‑year‑old, was diagnosed after presenting with fatigue, reduced appetite, and jaundice. His school was identified as a potential transmission risk, prompting targeted screening and vaccination.</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2058363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71090-7EBF-403B-B060-3B74AAB9A704}"/>
              </a:ext>
            </a:extLst>
          </p:cNvPr>
          <p:cNvSpPr>
            <a:spLocks noGrp="1"/>
          </p:cNvSpPr>
          <p:nvPr>
            <p:ph type="title"/>
          </p:nvPr>
        </p:nvSpPr>
        <p:spPr>
          <a:xfrm>
            <a:off x="838200" y="365125"/>
            <a:ext cx="10515600" cy="922761"/>
          </a:xfrm>
        </p:spPr>
        <p:txBody>
          <a:bodyPr>
            <a:normAutofit fontScale="90000"/>
          </a:bodyPr>
          <a:lstStyle/>
          <a:p>
            <a:pPr algn="ctr"/>
            <a:r>
              <a:rPr lang="en-US" b="1" dirty="0">
                <a:effectLst/>
                <a:latin typeface="Arial" panose="020B0604020202020204" pitchFamily="34" charset="0"/>
                <a:ea typeface="Times New Roman" panose="02020603050405020304" pitchFamily="18" charset="0"/>
                <a:cs typeface="Arial" panose="020B0604020202020204" pitchFamily="34" charset="0"/>
              </a:rPr>
              <a:t>Why Measure an Outbreak?</a:t>
            </a:r>
            <a:br>
              <a:rPr lang="en-GB" sz="4400" b="1" dirty="0">
                <a:solidFill>
                  <a:srgbClr val="0F4761"/>
                </a:solidFill>
                <a:effectLst/>
                <a:latin typeface="Aptos Display"/>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22951A2-F63B-49DE-92B8-19AF166C94B3}"/>
              </a:ext>
            </a:extLst>
          </p:cNvPr>
          <p:cNvSpPr>
            <a:spLocks noGrp="1"/>
          </p:cNvSpPr>
          <p:nvPr>
            <p:ph idx="1"/>
          </p:nvPr>
        </p:nvSpPr>
        <p:spPr>
          <a:xfrm>
            <a:off x="838200" y="1287887"/>
            <a:ext cx="4254500" cy="5204988"/>
          </a:xfrm>
        </p:spPr>
        <p:txBody>
          <a:bodyPr>
            <a:normAutofit fontScale="92500" lnSpcReduction="10000"/>
          </a:bodyPr>
          <a:lstStyle/>
          <a:p>
            <a:pPr marL="342900" lvl="0" indent="-342900">
              <a:lnSpc>
                <a:spcPct val="150000"/>
              </a:lnSpc>
              <a:spcBef>
                <a:spcPts val="180"/>
              </a:spcBef>
              <a:spcAft>
                <a:spcPts val="180"/>
              </a:spcAft>
              <a:buFont typeface="Symbol" panose="05050102010706020507" pitchFamily="18" charset="2"/>
              <a:buChar char=""/>
            </a:pPr>
            <a:r>
              <a:rPr lang="en-US" sz="1400" dirty="0">
                <a:effectLst/>
                <a:latin typeface="Arial" panose="020B0604020202020204" pitchFamily="34" charset="0"/>
                <a:ea typeface="Aptos"/>
                <a:cs typeface="Arial" panose="020B0604020202020204" pitchFamily="34" charset="0"/>
              </a:rPr>
              <a:t>Assess spread: Determine the magnitude of transmission and its trajectory.</a:t>
            </a:r>
          </a:p>
          <a:p>
            <a:pPr marL="342900" lvl="0" indent="-342900">
              <a:lnSpc>
                <a:spcPct val="150000"/>
              </a:lnSpc>
              <a:spcBef>
                <a:spcPts val="180"/>
              </a:spcBef>
              <a:spcAft>
                <a:spcPts val="180"/>
              </a:spcAft>
              <a:buFont typeface="Symbol" panose="05050102010706020507" pitchFamily="18" charset="2"/>
              <a:buChar char=""/>
            </a:pPr>
            <a:endParaRPr lang="en-GB" sz="1400" dirty="0">
              <a:effectLst/>
              <a:latin typeface="Arial" panose="020B0604020202020204" pitchFamily="34" charset="0"/>
              <a:ea typeface="Aptos"/>
              <a:cs typeface="Arial" panose="020B0604020202020204" pitchFamily="34" charset="0"/>
            </a:endParaRPr>
          </a:p>
          <a:p>
            <a:pPr marL="342900" lvl="0" indent="-342900">
              <a:lnSpc>
                <a:spcPct val="150000"/>
              </a:lnSpc>
              <a:spcBef>
                <a:spcPts val="180"/>
              </a:spcBef>
              <a:spcAft>
                <a:spcPts val="180"/>
              </a:spcAft>
              <a:buFont typeface="Symbol" panose="05050102010706020507" pitchFamily="18" charset="2"/>
              <a:buChar char=""/>
            </a:pPr>
            <a:r>
              <a:rPr lang="en-US" sz="1400" dirty="0">
                <a:effectLst/>
                <a:latin typeface="Arial" panose="020B0604020202020204" pitchFamily="34" charset="0"/>
                <a:ea typeface="Aptos"/>
                <a:cs typeface="Arial" panose="020B0604020202020204" pitchFamily="34" charset="0"/>
              </a:rPr>
              <a:t>Pinpoint risk: Identify populations at higher risk of exposure or severe outcomes.</a:t>
            </a:r>
          </a:p>
          <a:p>
            <a:pPr marL="342900" lvl="0" indent="-342900">
              <a:lnSpc>
                <a:spcPct val="150000"/>
              </a:lnSpc>
              <a:spcBef>
                <a:spcPts val="180"/>
              </a:spcBef>
              <a:spcAft>
                <a:spcPts val="180"/>
              </a:spcAft>
              <a:buFont typeface="Symbol" panose="05050102010706020507" pitchFamily="18" charset="2"/>
              <a:buChar char=""/>
            </a:pPr>
            <a:endParaRPr lang="en-US" sz="1400" dirty="0">
              <a:effectLst/>
              <a:latin typeface="Arial" panose="020B0604020202020204" pitchFamily="34" charset="0"/>
              <a:ea typeface="Aptos"/>
              <a:cs typeface="Arial" panose="020B0604020202020204" pitchFamily="34" charset="0"/>
            </a:endParaRPr>
          </a:p>
          <a:p>
            <a:pPr marL="342900" lvl="0" indent="-342900">
              <a:lnSpc>
                <a:spcPct val="150000"/>
              </a:lnSpc>
              <a:spcBef>
                <a:spcPts val="180"/>
              </a:spcBef>
              <a:spcAft>
                <a:spcPts val="180"/>
              </a:spcAft>
              <a:buFont typeface="Symbol" panose="05050102010706020507" pitchFamily="18" charset="2"/>
              <a:buChar char=""/>
            </a:pPr>
            <a:r>
              <a:rPr lang="en-US" sz="1400" dirty="0">
                <a:effectLst/>
                <a:latin typeface="Arial" panose="020B0604020202020204" pitchFamily="34" charset="0"/>
                <a:ea typeface="Aptos"/>
                <a:cs typeface="Arial" panose="020B0604020202020204" pitchFamily="34" charset="0"/>
              </a:rPr>
              <a:t>Guide action: Inform screening, vaccination and treatment strategies.</a:t>
            </a:r>
          </a:p>
          <a:p>
            <a:pPr marL="342900" lvl="0" indent="-342900">
              <a:lnSpc>
                <a:spcPct val="150000"/>
              </a:lnSpc>
              <a:spcBef>
                <a:spcPts val="180"/>
              </a:spcBef>
              <a:spcAft>
                <a:spcPts val="180"/>
              </a:spcAft>
              <a:buFont typeface="Symbol" panose="05050102010706020507" pitchFamily="18" charset="2"/>
              <a:buChar char=""/>
            </a:pPr>
            <a:endParaRPr lang="en-GB" sz="1400" dirty="0">
              <a:effectLst/>
              <a:latin typeface="Arial" panose="020B0604020202020204" pitchFamily="34" charset="0"/>
              <a:ea typeface="Aptos"/>
              <a:cs typeface="Arial" panose="020B0604020202020204" pitchFamily="34" charset="0"/>
            </a:endParaRPr>
          </a:p>
          <a:p>
            <a:pPr marL="342900" lvl="0" indent="-342900">
              <a:lnSpc>
                <a:spcPct val="150000"/>
              </a:lnSpc>
              <a:spcBef>
                <a:spcPts val="180"/>
              </a:spcBef>
              <a:spcAft>
                <a:spcPts val="180"/>
              </a:spcAft>
              <a:buFont typeface="Symbol" panose="05050102010706020507" pitchFamily="18" charset="2"/>
              <a:buChar char=""/>
            </a:pPr>
            <a:r>
              <a:rPr lang="en-GB" sz="1400" dirty="0">
                <a:latin typeface="Arial" panose="020B0604020202020204" pitchFamily="34" charset="0"/>
                <a:cs typeface="Arial" panose="020B0604020202020204" pitchFamily="34" charset="0"/>
              </a:rPr>
              <a:t>Safeguard communities: Direct resources to protect overall public health.</a:t>
            </a:r>
          </a:p>
          <a:p>
            <a:pPr marL="342900" lvl="0" indent="-342900">
              <a:lnSpc>
                <a:spcPct val="150000"/>
              </a:lnSpc>
              <a:spcBef>
                <a:spcPts val="180"/>
              </a:spcBef>
              <a:spcAft>
                <a:spcPts val="180"/>
              </a:spcAft>
              <a:buFont typeface="Symbol" panose="05050102010706020507" pitchFamily="18" charset="2"/>
              <a:buChar char=""/>
            </a:pPr>
            <a:endParaRPr lang="en-GB" sz="1400" dirty="0">
              <a:latin typeface="Arial" panose="020B0604020202020204" pitchFamily="34" charset="0"/>
              <a:cs typeface="Arial" panose="020B0604020202020204" pitchFamily="34" charset="0"/>
            </a:endParaRPr>
          </a:p>
          <a:p>
            <a:pPr marL="342900" lvl="0" indent="-342900">
              <a:lnSpc>
                <a:spcPct val="150000"/>
              </a:lnSpc>
              <a:spcBef>
                <a:spcPts val="180"/>
              </a:spcBef>
              <a:spcAft>
                <a:spcPts val="180"/>
              </a:spcAft>
              <a:buFont typeface="Symbol" panose="05050102010706020507" pitchFamily="18" charset="2"/>
              <a:buChar char=""/>
            </a:pPr>
            <a:r>
              <a:rPr lang="en-GB" sz="1400" dirty="0">
                <a:latin typeface="Arial" panose="020B0604020202020204" pitchFamily="34" charset="0"/>
                <a:cs typeface="Arial" panose="020B0604020202020204" pitchFamily="34" charset="0"/>
              </a:rPr>
              <a:t>Outbreak analysis highlights vulnerable groups, shapes prevention and care pathways and strengthens community protection (WHO, 2022: UKHSA, 2023).</a:t>
            </a:r>
          </a:p>
        </p:txBody>
      </p:sp>
      <p:pic>
        <p:nvPicPr>
          <p:cNvPr id="2054" name="Picture 6" descr="Update on global epidemiology of viral hepatitis and preventive strategies">
            <a:extLst>
              <a:ext uri="{FF2B5EF4-FFF2-40B4-BE49-F238E27FC236}">
                <a16:creationId xmlns:a16="http://schemas.microsoft.com/office/drawing/2014/main" id="{F35A9C63-61F8-4385-91DF-F5B47991C3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9302" y="3089733"/>
            <a:ext cx="3646675" cy="3142334"/>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661940-E018-423A-943B-CAF9C259258A}"/>
              </a:ext>
            </a:extLst>
          </p:cNvPr>
          <p:cNvSpPr txBox="1"/>
          <p:nvPr/>
        </p:nvSpPr>
        <p:spPr>
          <a:xfrm>
            <a:off x="6887089" y="1287886"/>
            <a:ext cx="3646675" cy="135017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400" b="1" dirty="0">
                <a:latin typeface="Arial" panose="020B0604020202020204" pitchFamily="34" charset="0"/>
                <a:cs typeface="Arial" panose="020B0604020202020204" pitchFamily="34" charset="0"/>
              </a:rPr>
              <a:t>For Tom, surveillance indicated the school as a likely transmission hub, leading to focused screening and immunisation on site.</a:t>
            </a:r>
            <a:endParaRPr lang="en-GB" dirty="0"/>
          </a:p>
        </p:txBody>
      </p:sp>
    </p:spTree>
    <p:extLst>
      <p:ext uri="{BB962C8B-B14F-4D97-AF65-F5344CB8AC3E}">
        <p14:creationId xmlns:p14="http://schemas.microsoft.com/office/powerpoint/2010/main" val="260852414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80AB2-7062-4E48-B5FA-C797D13E38BF}"/>
              </a:ext>
            </a:extLst>
          </p:cNvPr>
          <p:cNvSpPr>
            <a:spLocks noGrp="1"/>
          </p:cNvSpPr>
          <p:nvPr>
            <p:ph type="title"/>
          </p:nvPr>
        </p:nvSpPr>
        <p:spPr>
          <a:xfrm>
            <a:off x="838200" y="365125"/>
            <a:ext cx="10515600" cy="777875"/>
          </a:xfrm>
        </p:spPr>
        <p:txBody>
          <a:bodyPr>
            <a:noAutofit/>
          </a:bodyPr>
          <a:lstStyle/>
          <a:p>
            <a:pPr algn="ctr"/>
            <a:br>
              <a:rPr lang="en-US" sz="4000" b="1" dirty="0">
                <a:effectLst/>
                <a:latin typeface="Arial" panose="020B0604020202020204" pitchFamily="34" charset="0"/>
                <a:ea typeface="Times New Roman" panose="02020603050405020304" pitchFamily="18" charset="0"/>
                <a:cs typeface="Arial" panose="020B0604020202020204" pitchFamily="34" charset="0"/>
              </a:rPr>
            </a:br>
            <a:r>
              <a:rPr lang="en-US" sz="4000" b="1" dirty="0">
                <a:effectLst/>
                <a:latin typeface="Arial" panose="020B0604020202020204" pitchFamily="34" charset="0"/>
                <a:ea typeface="Times New Roman" panose="02020603050405020304" pitchFamily="18" charset="0"/>
                <a:cs typeface="Arial" panose="020B0604020202020204" pitchFamily="34" charset="0"/>
              </a:rPr>
              <a:t>Incidence and Prevalence Rates</a:t>
            </a:r>
            <a:br>
              <a:rPr lang="en-GB" sz="4000" b="1" dirty="0">
                <a:solidFill>
                  <a:srgbClr val="0F4761"/>
                </a:solidFill>
                <a:effectLst/>
                <a:latin typeface="Aptos Display"/>
                <a:ea typeface="Times New Roman" panose="02020603050405020304" pitchFamily="18" charset="0"/>
                <a:cs typeface="Times New Roman" panose="02020603050405020304" pitchFamily="18" charset="0"/>
              </a:rPr>
            </a:br>
            <a:endParaRPr lang="en-GB" sz="4000" dirty="0"/>
          </a:p>
        </p:txBody>
      </p:sp>
      <p:pic>
        <p:nvPicPr>
          <p:cNvPr id="5" name="Picture 4">
            <a:extLst>
              <a:ext uri="{FF2B5EF4-FFF2-40B4-BE49-F238E27FC236}">
                <a16:creationId xmlns:a16="http://schemas.microsoft.com/office/drawing/2014/main" id="{753DA973-0D80-4D8F-A129-4E3A8C7DFC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2729" y="3127231"/>
            <a:ext cx="3400971" cy="3261117"/>
          </a:xfrm>
          <a:prstGeom prst="rect">
            <a:avLst/>
          </a:prstGeom>
          <a:effectLst>
            <a:softEdge rad="177800"/>
          </a:effectLst>
        </p:spPr>
      </p:pic>
      <p:sp>
        <p:nvSpPr>
          <p:cNvPr id="6" name="Rectangle 2">
            <a:extLst>
              <a:ext uri="{FF2B5EF4-FFF2-40B4-BE49-F238E27FC236}">
                <a16:creationId xmlns:a16="http://schemas.microsoft.com/office/drawing/2014/main" id="{EE4CF029-0119-48F1-88A5-A5550B93B30B}"/>
              </a:ext>
            </a:extLst>
          </p:cNvPr>
          <p:cNvSpPr>
            <a:spLocks noChangeArrowheads="1"/>
          </p:cNvSpPr>
          <p:nvPr/>
        </p:nvSpPr>
        <p:spPr bwMode="auto">
          <a:xfrm>
            <a:off x="635000" y="1066447"/>
            <a:ext cx="6019800" cy="521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50000"/>
              </a:lnSpc>
              <a:spcBef>
                <a:spcPct val="0"/>
              </a:spcBef>
              <a:spcAft>
                <a:spcPct val="0"/>
              </a:spcAft>
              <a:buFontTx/>
              <a:buChar char="•"/>
            </a:pPr>
            <a:r>
              <a:rPr kumimoji="0" lang="en-US" altLang="en-US" sz="1400" b="0" i="1" u="none" strike="noStrike" cap="none" normalizeH="0" baseline="0" dirty="0">
                <a:ln>
                  <a:noFill/>
                </a:ln>
                <a:solidFill>
                  <a:schemeClr val="tx1"/>
                </a:solidFill>
                <a:effectLst/>
                <a:latin typeface="Arial" panose="020B0604020202020204" pitchFamily="34" charset="0"/>
              </a:rPr>
              <a:t>Prevalence: </a:t>
            </a:r>
            <a:r>
              <a:rPr kumimoji="0" lang="en-US" altLang="en-US" sz="1400" b="0" u="none" strike="noStrike" cap="none" normalizeH="0" baseline="0" dirty="0">
                <a:ln>
                  <a:noFill/>
                </a:ln>
                <a:solidFill>
                  <a:schemeClr val="tx1"/>
                </a:solidFill>
                <a:effectLst/>
                <a:latin typeface="Arial" panose="020B0604020202020204" pitchFamily="34" charset="0"/>
              </a:rPr>
              <a:t>reflects the proportion of individuals currently living with HBV at a specific time</a:t>
            </a:r>
            <a:r>
              <a:rPr kumimoji="0" lang="en-US" altLang="en-US" sz="1400" b="0" i="0" u="none" strike="noStrike" cap="none" normalizeH="0" baseline="0" dirty="0">
                <a:ln>
                  <a:noFill/>
                </a:ln>
                <a:solidFill>
                  <a:schemeClr val="tx1"/>
                </a:solidFill>
                <a:effectLst/>
                <a:latin typeface="Arial" panose="020B0604020202020204" pitchFamily="34" charset="0"/>
              </a:rPr>
              <a:t>. 268,000 people affected in the UK (many diagnosed).</a:t>
            </a:r>
          </a:p>
          <a:p>
            <a:pPr marL="0" marR="0" lvl="0" indent="0" algn="l" defTabSz="914400" rtl="0" eaLnBrk="0" fontAlgn="base" latinLnBrk="0" hangingPunct="0">
              <a:lnSpc>
                <a:spcPct val="150000"/>
              </a:lnSpc>
              <a:spcBef>
                <a:spcPct val="0"/>
              </a:spcBef>
              <a:spcAft>
                <a:spcPct val="0"/>
              </a:spcAft>
              <a:buClrTx/>
              <a:buSzTx/>
              <a:buFontTx/>
              <a:buChar char="•"/>
              <a:tabLst/>
            </a:pPr>
            <a:endParaRPr lang="en-US" altLang="en-US" sz="1400" i="1" dirty="0">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lang="en-US" altLang="en-US" sz="1400" i="1" dirty="0">
                <a:latin typeface="Arial" panose="020B0604020202020204" pitchFamily="34" charset="0"/>
              </a:rPr>
              <a:t>Incidence: </a:t>
            </a:r>
            <a:r>
              <a:rPr lang="en-US" altLang="en-US" sz="1400" dirty="0">
                <a:latin typeface="Arial" panose="020B0604020202020204" pitchFamily="34" charset="0"/>
              </a:rPr>
              <a:t>quantifies the number of new HBV cases occurring during a defined period</a:t>
            </a:r>
            <a:r>
              <a:rPr kumimoji="0" lang="en-US" altLang="en-US" sz="1400" b="0" i="0" u="none" strike="noStrike" cap="none" normalizeH="0" baseline="0" dirty="0">
                <a:ln>
                  <a:noFill/>
                </a:ln>
                <a:solidFill>
                  <a:schemeClr val="tx1"/>
                </a:solidFill>
                <a:effectLst/>
                <a:latin typeface="Arial" panose="020B0604020202020204" pitchFamily="34" charset="0"/>
              </a:rPr>
              <a:t>. England exceeds WHO targets due to infant vaccination.</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1" u="none" strike="noStrike" cap="none" normalizeH="0" baseline="0" dirty="0">
                <a:ln>
                  <a:noFill/>
                </a:ln>
                <a:solidFill>
                  <a:schemeClr val="tx1"/>
                </a:solidFill>
                <a:effectLst/>
                <a:latin typeface="Arial" panose="020B0604020202020204" pitchFamily="34" charset="0"/>
              </a:rPr>
              <a:t>Mortality: </a:t>
            </a:r>
            <a:r>
              <a:rPr kumimoji="0" lang="en-US" altLang="en-US" sz="1400" b="0" u="none" strike="noStrike" cap="none" normalizeH="0" baseline="0" dirty="0">
                <a:ln>
                  <a:noFill/>
                </a:ln>
                <a:solidFill>
                  <a:schemeClr val="tx1"/>
                </a:solidFill>
                <a:effectLst/>
                <a:latin typeface="Arial" panose="020B0604020202020204" pitchFamily="34" charset="0"/>
              </a:rPr>
              <a:t>6 deaths per 100,000: chronic complications remain.</a:t>
            </a:r>
          </a:p>
          <a:p>
            <a:pPr marL="0" marR="0" lvl="0" indent="0" algn="l" defTabSz="914400" rtl="0" eaLnBrk="0" fontAlgn="base" latinLnBrk="0" hangingPunct="0">
              <a:lnSpc>
                <a:spcPct val="15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Together these metrics reveal disease burden and inform long-term public health planning. </a:t>
            </a:r>
          </a:p>
          <a:p>
            <a:pPr marL="0" marR="0" lvl="0" indent="0" algn="l" defTabSz="914400" rtl="0" eaLnBrk="0" fontAlgn="base" latinLnBrk="0" hangingPunct="0">
              <a:lnSpc>
                <a:spcPct val="150000"/>
              </a:lnSpc>
              <a:spcBef>
                <a:spcPct val="0"/>
              </a:spcBef>
              <a:spcAft>
                <a:spcPct val="0"/>
              </a:spcAft>
              <a:buClrTx/>
              <a:buSzTx/>
              <a:buFontTx/>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WHO (2022) reported approximately 820,000 deaths globally in 2019 associated with HBV-related complications (WHO, 2022).</a:t>
            </a:r>
          </a:p>
          <a:p>
            <a:pPr marL="0" marR="0" lvl="0" indent="0" algn="l" defTabSz="914400" rtl="0" eaLnBrk="0" fontAlgn="base" latinLnBrk="0" hangingPunct="0">
              <a:lnSpc>
                <a:spcPct val="150000"/>
              </a:lnSpc>
              <a:spcBef>
                <a:spcPct val="0"/>
              </a:spcBef>
              <a:spcAft>
                <a:spcPct val="0"/>
              </a:spcAft>
              <a:buClrTx/>
              <a:buSzTx/>
              <a:buFontTx/>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During outbreaks, </a:t>
            </a:r>
            <a:r>
              <a:rPr lang="en-US" altLang="en-US" sz="1400" dirty="0">
                <a:latin typeface="Arial" panose="020B0604020202020204" pitchFamily="34" charset="0"/>
              </a:rPr>
              <a:t>late diagnosis or treatment elevates mortality risk, particularly for high risk populations.</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AFE6B669-7D6B-438D-80DE-D3971BEFBF23}"/>
              </a:ext>
            </a:extLst>
          </p:cNvPr>
          <p:cNvSpPr txBox="1"/>
          <p:nvPr/>
        </p:nvSpPr>
        <p:spPr>
          <a:xfrm>
            <a:off x="7152729" y="1460026"/>
            <a:ext cx="3536398" cy="135017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kumimoji="0" lang="en-US" altLang="en-US" sz="1400" b="1" i="0" u="none" strike="noStrike" cap="none" normalizeH="0" baseline="0" dirty="0">
                <a:ln>
                  <a:noFill/>
                </a:ln>
                <a:solidFill>
                  <a:schemeClr val="tx1"/>
                </a:solidFill>
                <a:effectLst/>
                <a:latin typeface="Arial" panose="020B0604020202020204" pitchFamily="34" charset="0"/>
              </a:rPr>
              <a:t>For Tom, incidence data placed his case within a broader cluster, while local prevalence estimates clarified the sustained community burden</a:t>
            </a:r>
            <a:endParaRPr lang="en-GB" dirty="0"/>
          </a:p>
        </p:txBody>
      </p:sp>
    </p:spTree>
    <p:extLst>
      <p:ext uri="{BB962C8B-B14F-4D97-AF65-F5344CB8AC3E}">
        <p14:creationId xmlns:p14="http://schemas.microsoft.com/office/powerpoint/2010/main" val="293919554"/>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7C3C0-C637-4B95-8E10-6DB7AC06E0EF}"/>
              </a:ext>
            </a:extLst>
          </p:cNvPr>
          <p:cNvSpPr>
            <a:spLocks noGrp="1"/>
          </p:cNvSpPr>
          <p:nvPr>
            <p:ph type="title"/>
          </p:nvPr>
        </p:nvSpPr>
        <p:spPr/>
        <p:txBody>
          <a:bodyPr/>
          <a:lstStyle/>
          <a:p>
            <a:pPr algn="ctr"/>
            <a:r>
              <a:rPr lang="en-US" sz="4000" b="1" dirty="0">
                <a:effectLst/>
                <a:latin typeface="Arial" panose="020B0604020202020204" pitchFamily="34" charset="0"/>
                <a:ea typeface="Times New Roman" panose="02020603050405020304" pitchFamily="18" charset="0"/>
                <a:cs typeface="Arial" panose="020B0604020202020204" pitchFamily="34" charset="0"/>
              </a:rPr>
              <a:t>Contact Tracing</a:t>
            </a:r>
            <a:br>
              <a:rPr lang="en-GB" sz="4400" b="1" dirty="0">
                <a:solidFill>
                  <a:srgbClr val="0F4761"/>
                </a:solidFill>
                <a:effectLst/>
                <a:latin typeface="Aptos Display"/>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CBFDD5C-5D40-4693-A36F-CC431E2F1D04}"/>
              </a:ext>
            </a:extLst>
          </p:cNvPr>
          <p:cNvSpPr>
            <a:spLocks noGrp="1"/>
          </p:cNvSpPr>
          <p:nvPr>
            <p:ph idx="1"/>
          </p:nvPr>
        </p:nvSpPr>
        <p:spPr>
          <a:xfrm>
            <a:off x="838201" y="1324303"/>
            <a:ext cx="4609288" cy="4492837"/>
          </a:xfrm>
        </p:spPr>
        <p:txBody>
          <a:bodyPr>
            <a:norm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lang="en-GB" sz="1400" dirty="0">
                <a:latin typeface="Arial" panose="020B0604020202020204" pitchFamily="34" charset="0"/>
                <a:cs typeface="Arial" panose="020B0604020202020204" pitchFamily="34" charset="0"/>
              </a:rPr>
              <a:t>Health professionals identify individuals potentially exposed to HBV and offer timely testing and immunisation.</a:t>
            </a:r>
            <a:r>
              <a:rPr kumimoji="0" lang="en-US" altLang="en-US" sz="14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These individuals — such as family members, classmates, or sports teammates — are offered testing, vaccination, and advice to reduce further spread </a:t>
            </a:r>
            <a:r>
              <a:rPr kumimoji="0" lang="en-US" altLang="en-US" sz="1400" i="0" u="none" strike="noStrike" cap="none" normalizeH="0" baseline="0" dirty="0">
                <a:ln>
                  <a:noFill/>
                </a:ln>
                <a:solidFill>
                  <a:schemeClr val="tx1"/>
                </a:solidFill>
                <a:effectLst/>
                <a:latin typeface="Arial" panose="020B0604020202020204" pitchFamily="34" charset="0"/>
              </a:rPr>
              <a:t>(NICE, 2022). </a:t>
            </a:r>
          </a:p>
          <a:p>
            <a:pPr marL="0" marR="0" lvl="0" indent="0" algn="l" defTabSz="914400" rtl="0" eaLnBrk="0" fontAlgn="base" latinLnBrk="0" hangingPunct="0">
              <a:lnSpc>
                <a:spcPct val="150000"/>
              </a:lnSpc>
              <a:spcBef>
                <a:spcPct val="0"/>
              </a:spcBef>
              <a:spcAft>
                <a:spcPct val="0"/>
              </a:spcAft>
              <a:buClrTx/>
              <a:buSzTx/>
              <a:buFontTx/>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This approach is vital during outbreaks because it helps contain transmission quickly and protects vulnerable groups (</a:t>
            </a:r>
            <a:r>
              <a:rPr kumimoji="0" lang="en-US" altLang="en-US" sz="1400" i="0" u="none" strike="noStrike" cap="none" normalizeH="0" baseline="0" dirty="0">
                <a:ln>
                  <a:noFill/>
                </a:ln>
                <a:solidFill>
                  <a:schemeClr val="tx1"/>
                </a:solidFill>
                <a:effectLst/>
                <a:latin typeface="Arial" panose="020B0604020202020204" pitchFamily="34" charset="0"/>
              </a:rPr>
              <a:t>UKHSA, 2023).</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 </a:t>
            </a:r>
          </a:p>
          <a:p>
            <a:pPr marL="0" lvl="0" indent="0">
              <a:lnSpc>
                <a:spcPct val="150000"/>
              </a:lnSpc>
              <a:spcBef>
                <a:spcPts val="180"/>
              </a:spcBef>
              <a:spcAft>
                <a:spcPts val="180"/>
              </a:spcAft>
              <a:buNone/>
            </a:pPr>
            <a:endParaRPr lang="en-GB"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FF0A553-B9E5-4313-A104-3EC4B026A23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89454" y="2006599"/>
            <a:ext cx="3251100" cy="2724973"/>
          </a:xfrm>
          <a:prstGeom prst="rect">
            <a:avLst/>
          </a:prstGeom>
          <a:effectLst>
            <a:softEdge rad="101600"/>
          </a:effectLst>
        </p:spPr>
      </p:pic>
      <p:sp>
        <p:nvSpPr>
          <p:cNvPr id="8" name="TextBox 7">
            <a:extLst>
              <a:ext uri="{FF2B5EF4-FFF2-40B4-BE49-F238E27FC236}">
                <a16:creationId xmlns:a16="http://schemas.microsoft.com/office/drawing/2014/main" id="{F70EA46F-C17A-4267-8060-C6849B598FE5}"/>
              </a:ext>
            </a:extLst>
          </p:cNvPr>
          <p:cNvSpPr txBox="1"/>
          <p:nvPr/>
        </p:nvSpPr>
        <p:spPr>
          <a:xfrm>
            <a:off x="9011413" y="1908728"/>
            <a:ext cx="2628900" cy="295465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kumimoji="0" lang="en-US" altLang="en-US" sz="1400" b="1" i="0" u="none" strike="noStrike" cap="none" normalizeH="0" baseline="0" dirty="0">
                <a:ln>
                  <a:noFill/>
                </a:ln>
                <a:solidFill>
                  <a:schemeClr val="tx1"/>
                </a:solidFill>
                <a:effectLst/>
                <a:latin typeface="Arial" panose="020B0604020202020204" pitchFamily="34" charset="0"/>
              </a:rPr>
              <a:t>In Tom’s case, tracing revealed that several peers at his school had also been exposed, which led to targeted screening and </a:t>
            </a:r>
            <a:r>
              <a:rPr kumimoji="0" lang="en-US" altLang="en-US" sz="1400" b="1" i="0" u="none" strike="noStrike" cap="none" normalizeH="0" baseline="0" dirty="0" err="1">
                <a:ln>
                  <a:noFill/>
                </a:ln>
                <a:solidFill>
                  <a:schemeClr val="tx1"/>
                </a:solidFill>
                <a:effectLst/>
                <a:latin typeface="Arial" panose="020B0604020202020204" pitchFamily="34" charset="0"/>
              </a:rPr>
              <a:t>immunisation</a:t>
            </a:r>
            <a:r>
              <a:rPr kumimoji="0" lang="en-US" altLang="en-US" sz="1400" b="1" i="0" u="none" strike="noStrike" cap="none" normalizeH="0" baseline="0" dirty="0">
                <a:ln>
                  <a:noFill/>
                </a:ln>
                <a:solidFill>
                  <a:schemeClr val="tx1"/>
                </a:solidFill>
                <a:effectLst/>
                <a:latin typeface="Arial" panose="020B0604020202020204" pitchFamily="34" charset="0"/>
              </a:rPr>
              <a:t> in that setting.</a:t>
            </a:r>
            <a:r>
              <a:rPr kumimoji="0" lang="en-US" altLang="en-US" sz="1400" b="0" i="0" u="none" strike="noStrike" cap="none" normalizeH="0" baseline="0" dirty="0">
                <a:ln>
                  <a:noFill/>
                </a:ln>
                <a:solidFill>
                  <a:schemeClr val="tx1"/>
                </a:solidFill>
                <a:effectLst/>
                <a:latin typeface="Arial" panose="020B0604020202020204" pitchFamily="34" charset="0"/>
              </a:rPr>
              <a:t> </a:t>
            </a:r>
          </a:p>
          <a:p>
            <a:endParaRPr lang="en-GB" dirty="0"/>
          </a:p>
        </p:txBody>
      </p:sp>
    </p:spTree>
    <p:extLst>
      <p:ext uri="{BB962C8B-B14F-4D97-AF65-F5344CB8AC3E}">
        <p14:creationId xmlns:p14="http://schemas.microsoft.com/office/powerpoint/2010/main" val="58107831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8CF3-6D85-4077-A76E-2D1491FD8543}"/>
              </a:ext>
            </a:extLst>
          </p:cNvPr>
          <p:cNvSpPr>
            <a:spLocks noGrp="1"/>
          </p:cNvSpPr>
          <p:nvPr>
            <p:ph type="title"/>
          </p:nvPr>
        </p:nvSpPr>
        <p:spPr>
          <a:xfrm>
            <a:off x="838200" y="365126"/>
            <a:ext cx="10515600" cy="1190298"/>
          </a:xfrm>
        </p:spPr>
        <p:txBody>
          <a:bodyPr>
            <a:normAutofit/>
          </a:bodyPr>
          <a:lstStyle/>
          <a:p>
            <a:pPr algn="ctr"/>
            <a:r>
              <a:rPr lang="en-GB" sz="4000" b="1" dirty="0">
                <a:latin typeface="Arial" panose="020B0604020202020204" pitchFamily="34" charset="0"/>
                <a:cs typeface="Arial" panose="020B0604020202020204" pitchFamily="34" charset="0"/>
              </a:rPr>
              <a:t>Summary &amp; Recommendations</a:t>
            </a:r>
          </a:p>
        </p:txBody>
      </p:sp>
      <p:sp>
        <p:nvSpPr>
          <p:cNvPr id="4" name="Rectangle 1">
            <a:extLst>
              <a:ext uri="{FF2B5EF4-FFF2-40B4-BE49-F238E27FC236}">
                <a16:creationId xmlns:a16="http://schemas.microsoft.com/office/drawing/2014/main" id="{5AFF7B8D-F4E1-42CF-9AD8-C5BDF5D5F4F1}"/>
              </a:ext>
            </a:extLst>
          </p:cNvPr>
          <p:cNvSpPr>
            <a:spLocks noGrp="1" noChangeArrowheads="1"/>
          </p:cNvSpPr>
          <p:nvPr>
            <p:ph idx="1"/>
          </p:nvPr>
        </p:nvSpPr>
        <p:spPr bwMode="auto">
          <a:xfrm>
            <a:off x="744718" y="1278506"/>
            <a:ext cx="5351282" cy="48998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Hepatitis B can cause both short‑term illness and long‑term complications. </a:t>
            </a:r>
          </a:p>
          <a:p>
            <a:pPr marL="0" marR="0" lvl="0" indent="0" defTabSz="914400" rtl="0" eaLnBrk="0" fontAlgn="base" latinLnBrk="0" hangingPunct="0">
              <a:lnSpc>
                <a:spcPct val="150000"/>
              </a:lnSpc>
              <a:spcBef>
                <a:spcPct val="0"/>
              </a:spcBef>
              <a:spcAft>
                <a:spcPct val="0"/>
              </a:spcAft>
              <a:buClrTx/>
              <a:buSzTx/>
              <a:buFontTx/>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Measuring outbreaks shows how the virus spreads and who is most at risk. </a:t>
            </a:r>
          </a:p>
          <a:p>
            <a:pPr marL="0" marR="0" lvl="0" indent="0" defTabSz="914400" rtl="0" eaLnBrk="0" fontAlgn="base" latinLnBrk="0" hangingPunct="0">
              <a:lnSpc>
                <a:spcPct val="150000"/>
              </a:lnSpc>
              <a:spcBef>
                <a:spcPct val="0"/>
              </a:spcBef>
              <a:spcAft>
                <a:spcPct val="0"/>
              </a:spcAft>
              <a:buClrTx/>
              <a:buSzTx/>
              <a:buFontTx/>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Incidence and prevalence data guide screening, vaccination, and treatment strategies. </a:t>
            </a:r>
          </a:p>
          <a:p>
            <a:pPr marL="0" marR="0" lvl="0" indent="0" defTabSz="914400" rtl="0" eaLnBrk="0" fontAlgn="base" latinLnBrk="0" hangingPunct="0">
              <a:lnSpc>
                <a:spcPct val="150000"/>
              </a:lnSpc>
              <a:spcBef>
                <a:spcPct val="0"/>
              </a:spcBef>
              <a:spcAft>
                <a:spcPct val="0"/>
              </a:spcAft>
              <a:buClrTx/>
              <a:buSzTx/>
              <a:buFontTx/>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Contact tracing is essential to contain transmission and protect vulnerable groups. </a:t>
            </a:r>
          </a:p>
          <a:p>
            <a:pPr marL="0" marR="0" lvl="0" indent="0" defTabSz="914400" rtl="0" eaLnBrk="0" fontAlgn="base" latinLnBrk="0" hangingPunct="0">
              <a:lnSpc>
                <a:spcPct val="150000"/>
              </a:lnSpc>
              <a:spcBef>
                <a:spcPct val="0"/>
              </a:spcBef>
              <a:spcAft>
                <a:spcPct val="0"/>
              </a:spcAft>
              <a:buClrTx/>
              <a:buSzTx/>
              <a:buFontTx/>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Public health responses must combine accurate data, prevention, and community engagement to reduce future outbreaks. </a:t>
            </a:r>
          </a:p>
        </p:txBody>
      </p:sp>
      <p:pic>
        <p:nvPicPr>
          <p:cNvPr id="6" name="Picture 5">
            <a:extLst>
              <a:ext uri="{FF2B5EF4-FFF2-40B4-BE49-F238E27FC236}">
                <a16:creationId xmlns:a16="http://schemas.microsoft.com/office/drawing/2014/main" id="{ED0ED81D-96C7-447D-888E-1E16CCBCB047}"/>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62700" y="1278506"/>
            <a:ext cx="1524000" cy="1190298"/>
          </a:xfrm>
          <a:prstGeom prst="rect">
            <a:avLst/>
          </a:prstGeom>
          <a:effectLst>
            <a:softEdge rad="177800"/>
          </a:effectLst>
        </p:spPr>
      </p:pic>
      <p:pic>
        <p:nvPicPr>
          <p:cNvPr id="9" name="Picture 8">
            <a:extLst>
              <a:ext uri="{FF2B5EF4-FFF2-40B4-BE49-F238E27FC236}">
                <a16:creationId xmlns:a16="http://schemas.microsoft.com/office/drawing/2014/main" id="{831BF953-7215-40ED-AB07-98605639EC4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70274" y="2572267"/>
            <a:ext cx="1516426" cy="1302832"/>
          </a:xfrm>
          <a:prstGeom prst="rect">
            <a:avLst/>
          </a:prstGeom>
          <a:effectLst>
            <a:softEdge rad="0"/>
          </a:effectLst>
        </p:spPr>
      </p:pic>
      <p:pic>
        <p:nvPicPr>
          <p:cNvPr id="12" name="Picture 11">
            <a:extLst>
              <a:ext uri="{FF2B5EF4-FFF2-40B4-BE49-F238E27FC236}">
                <a16:creationId xmlns:a16="http://schemas.microsoft.com/office/drawing/2014/main" id="{01B0BB6C-DF0B-48EA-A1C6-8596E0BE7B4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370275" y="4061455"/>
            <a:ext cx="1516426" cy="1257280"/>
          </a:xfrm>
          <a:prstGeom prst="rect">
            <a:avLst/>
          </a:prstGeom>
          <a:effectLst>
            <a:softEdge rad="139700"/>
          </a:effectLst>
        </p:spPr>
      </p:pic>
      <p:pic>
        <p:nvPicPr>
          <p:cNvPr id="14" name="Picture 13">
            <a:extLst>
              <a:ext uri="{FF2B5EF4-FFF2-40B4-BE49-F238E27FC236}">
                <a16:creationId xmlns:a16="http://schemas.microsoft.com/office/drawing/2014/main" id="{A778B10B-A228-47B4-9CEF-CDB126B98B06}"/>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540500" y="5422198"/>
            <a:ext cx="1225686" cy="1057027"/>
          </a:xfrm>
          <a:prstGeom prst="rect">
            <a:avLst/>
          </a:prstGeom>
          <a:effectLst>
            <a:softEdge rad="25400"/>
          </a:effectLst>
        </p:spPr>
      </p:pic>
      <p:sp>
        <p:nvSpPr>
          <p:cNvPr id="15" name="TextBox 14">
            <a:extLst>
              <a:ext uri="{FF2B5EF4-FFF2-40B4-BE49-F238E27FC236}">
                <a16:creationId xmlns:a16="http://schemas.microsoft.com/office/drawing/2014/main" id="{0C0E0A42-52E5-4FA0-944D-A74B4C229C34}"/>
              </a:ext>
            </a:extLst>
          </p:cNvPr>
          <p:cNvSpPr txBox="1"/>
          <p:nvPr/>
        </p:nvSpPr>
        <p:spPr>
          <a:xfrm>
            <a:off x="8281488" y="2381771"/>
            <a:ext cx="3116082" cy="230832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kumimoji="0" lang="en-US" altLang="en-US" sz="1400" b="1" i="0" u="none" strike="noStrike" cap="none" normalizeH="0" baseline="0" dirty="0">
                <a:ln>
                  <a:noFill/>
                </a:ln>
                <a:solidFill>
                  <a:schemeClr val="tx1"/>
                </a:solidFill>
                <a:effectLst/>
                <a:latin typeface="Arial" panose="020B0604020202020204" pitchFamily="34" charset="0"/>
              </a:rPr>
              <a:t>Tom’s case highlighted how outbreak data and tracing identified his school as a transmission site, leading to targeted screening and immunisation.</a:t>
            </a:r>
            <a:r>
              <a:rPr kumimoji="0" lang="en-US" altLang="en-US" sz="1400" b="0" i="0" u="none" strike="noStrike" cap="none" normalizeH="0" baseline="0" dirty="0">
                <a:ln>
                  <a:noFill/>
                </a:ln>
                <a:solidFill>
                  <a:schemeClr val="tx1"/>
                </a:solidFill>
                <a:effectLst/>
                <a:latin typeface="Arial" panose="020B0604020202020204" pitchFamily="34" charset="0"/>
              </a:rPr>
              <a:t> </a:t>
            </a:r>
          </a:p>
          <a:p>
            <a:endParaRPr lang="en-GB" dirty="0"/>
          </a:p>
        </p:txBody>
      </p:sp>
    </p:spTree>
    <p:extLst>
      <p:ext uri="{BB962C8B-B14F-4D97-AF65-F5344CB8AC3E}">
        <p14:creationId xmlns:p14="http://schemas.microsoft.com/office/powerpoint/2010/main" val="2253351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0E36-ECA2-4644-BE42-8A7ED03EB7EB}"/>
              </a:ext>
            </a:extLst>
          </p:cNvPr>
          <p:cNvSpPr>
            <a:spLocks noGrp="1"/>
          </p:cNvSpPr>
          <p:nvPr>
            <p:ph type="title"/>
          </p:nvPr>
        </p:nvSpPr>
        <p:spPr>
          <a:xfrm>
            <a:off x="838200" y="231119"/>
            <a:ext cx="10515600" cy="998592"/>
          </a:xfrm>
        </p:spPr>
        <p:txBody>
          <a:bodyPr>
            <a:normAutofit/>
          </a:bodyPr>
          <a:lstStyle/>
          <a:p>
            <a:pPr algn="ctr"/>
            <a:r>
              <a:rPr lang="en-GB" sz="4000" b="1" dirty="0">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C748FBD9-97A4-49B8-B504-4BE00A935481}"/>
              </a:ext>
            </a:extLst>
          </p:cNvPr>
          <p:cNvSpPr txBox="1"/>
          <p:nvPr/>
        </p:nvSpPr>
        <p:spPr>
          <a:xfrm>
            <a:off x="1027133" y="1577952"/>
            <a:ext cx="10208713" cy="4108863"/>
          </a:xfrm>
          <a:prstGeom prst="rect">
            <a:avLst/>
          </a:prstGeom>
          <a:noFill/>
        </p:spPr>
        <p:txBody>
          <a:bodyPr wrap="square" rtlCol="0">
            <a:normAutofit/>
          </a:bodyPr>
          <a:lstStyle/>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NHS (2023) </a:t>
            </a:r>
            <a:r>
              <a:rPr lang="en-GB" sz="1100" i="1" dirty="0">
                <a:latin typeface="Arial" panose="020B0604020202020204" pitchFamily="34" charset="0"/>
                <a:cs typeface="Arial" panose="020B0604020202020204" pitchFamily="34" charset="0"/>
              </a:rPr>
              <a:t>Hepatitis B</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https://www.nhs.uk/conditions/hepatitis-b</a:t>
            </a:r>
            <a:endParaRPr lang="en-GB"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NICE (2022) </a:t>
            </a:r>
            <a:r>
              <a:rPr lang="en-GB" sz="1100" i="1" dirty="0">
                <a:latin typeface="Arial" panose="020B0604020202020204" pitchFamily="34" charset="0"/>
                <a:cs typeface="Arial" panose="020B0604020202020204" pitchFamily="34" charset="0"/>
              </a:rPr>
              <a:t>Hepatitis B: Contact Tracing and Immunisation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4"/>
              </a:rPr>
              <a:t>https://www.nice.org.uk/guidance</a:t>
            </a:r>
            <a:endParaRPr lang="en-GB"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Public Health England (2020) </a:t>
            </a:r>
            <a:r>
              <a:rPr lang="en-GB" sz="1100" i="1" dirty="0">
                <a:latin typeface="Arial" panose="020B0604020202020204" pitchFamily="34" charset="0"/>
                <a:cs typeface="Arial" panose="020B0604020202020204" pitchFamily="34" charset="0"/>
              </a:rPr>
              <a:t>Hepatitis B Epidemiology in England: 2020 Report</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5"/>
              </a:rPr>
              <a:t>https://www.gov.uk/government/publications/hepatitis-b-epidemiology-in-england</a:t>
            </a:r>
            <a:endParaRPr lang="en-GB"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UK Health Security Agency (2023) </a:t>
            </a:r>
            <a:r>
              <a:rPr lang="en-GB" sz="1100" i="1" dirty="0">
                <a:latin typeface="Arial" panose="020B0604020202020204" pitchFamily="34" charset="0"/>
                <a:cs typeface="Arial" panose="020B0604020202020204" pitchFamily="34" charset="0"/>
              </a:rPr>
              <a:t>Hepatitis B: Guidance, Data and Analysis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6"/>
              </a:rPr>
              <a:t>https://www.gov.uk/government/collections/hepatitis-b-guidance-data-and-analysis</a:t>
            </a:r>
            <a:endParaRPr lang="en-GB"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World Health Organization (2022) </a:t>
            </a:r>
            <a:r>
              <a:rPr lang="en-GB" sz="1100" i="1" dirty="0">
                <a:latin typeface="Arial" panose="020B0604020202020204" pitchFamily="34" charset="0"/>
                <a:cs typeface="Arial" panose="020B0604020202020204" pitchFamily="34" charset="0"/>
              </a:rPr>
              <a:t>Hepatitis B Fact Sheet</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7"/>
              </a:rPr>
              <a:t>https://www.who.int/news-room/fact-sheets/detail/hepatitis-b</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64139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2058</TotalTime>
  <Words>1376</Words>
  <Application>Microsoft Office PowerPoint</Application>
  <PresentationFormat>Widescreen</PresentationFormat>
  <Paragraphs>92</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 Display</vt:lpstr>
      <vt:lpstr>Arial</vt:lpstr>
      <vt:lpstr>Calibri</vt:lpstr>
      <vt:lpstr>Calibri Light</vt:lpstr>
      <vt:lpstr>Symbol</vt:lpstr>
      <vt:lpstr>Office Theme</vt:lpstr>
      <vt:lpstr>Public Health: Hepatitis B Outbreak  (Case Study E)</vt:lpstr>
      <vt:lpstr>Introduction to Hepatitis B</vt:lpstr>
      <vt:lpstr>Why Measure an Outbreak? </vt:lpstr>
      <vt:lpstr> Incidence and Prevalence Rates </vt:lpstr>
      <vt:lpstr>Contact Tracing </vt:lpstr>
      <vt:lpstr>Summary &amp;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Measuring a Hepatitis B Outbreak (Case Study E)</dc:title>
  <dc:creator>Sasha Khanom Reshma Mohammed (2429698)</dc:creator>
  <cp:lastModifiedBy>Sasha Khanom Reshma Mohammed (2429698)</cp:lastModifiedBy>
  <cp:revision>54</cp:revision>
  <dcterms:created xsi:type="dcterms:W3CDTF">2025-06-23T19:27:57Z</dcterms:created>
  <dcterms:modified xsi:type="dcterms:W3CDTF">2025-12-02T13:35:30Z</dcterms:modified>
</cp:coreProperties>
</file>