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258" r:id="rId3"/>
    <p:sldId id="271" r:id="rId4"/>
    <p:sldId id="266" r:id="rId5"/>
    <p:sldId id="263" r:id="rId6"/>
    <p:sldId id="259" r:id="rId7"/>
    <p:sldId id="274" r:id="rId8"/>
    <p:sldId id="275" r:id="rId9"/>
    <p:sldId id="268" r:id="rId10"/>
    <p:sldId id="261" r:id="rId11"/>
    <p:sldId id="277" r:id="rId12"/>
    <p:sldId id="267" r:id="rId13"/>
    <p:sldId id="270" r:id="rId14"/>
    <p:sldId id="273" r:id="rId15"/>
    <p:sldId id="265" r:id="rId16"/>
    <p:sldId id="26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EF4E8"/>
          </a:solidFill>
        </a:fill>
      </a:tcStyle>
    </a:wholeTbl>
    <a:band1H>
      <a:tcStyle>
        <a:tcBdr/>
        <a:fill>
          <a:solidFill>
            <a:srgbClr val="DBE9CD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BE9CD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90C226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90C226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90C226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90C226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32" autoAdjust="0"/>
    <p:restoredTop sz="94660"/>
  </p:normalViewPr>
  <p:slideViewPr>
    <p:cSldViewPr snapToGrid="0">
      <p:cViewPr>
        <p:scale>
          <a:sx n="75" d="100"/>
          <a:sy n="75" d="100"/>
        </p:scale>
        <p:origin x="450" y="-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B711ED-74D6-4098-8F30-A5CD174CB29D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1B8A04-EBAE-4B06-A285-ADE75915E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2589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1B8A04-EBAE-4B06-A285-ADE75915E26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261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0C2CD56B-60B9-4292-B5C6-58139562BEA0}"/>
              </a:ext>
            </a:extLst>
          </p:cNvPr>
          <p:cNvGrpSpPr/>
          <p:nvPr/>
        </p:nvGrpSpPr>
        <p:grpSpPr>
          <a:xfrm>
            <a:off x="-1" y="-8467"/>
            <a:ext cx="12192006" cy="6866467"/>
            <a:chOff x="-1" y="-8467"/>
            <a:chExt cx="12192006" cy="6866467"/>
          </a:xfrm>
        </p:grpSpPr>
        <p:cxnSp>
          <p:nvCxnSpPr>
            <p:cNvPr id="3" name="Straight Connector 31">
              <a:extLst>
                <a:ext uri="{FF2B5EF4-FFF2-40B4-BE49-F238E27FC236}">
                  <a16:creationId xmlns:a16="http://schemas.microsoft.com/office/drawing/2014/main" id="{40E27739-0CCD-42EB-98CD-06D066972008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3759A023-0CEB-4241-9006-8E744C6C2878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76B3B9C5-4C26-4630-8F91-4CCEFE743076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75C87388-74C6-4820-9316-3865B5611FFA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Isosceles Triangle 26">
              <a:extLst>
                <a:ext uri="{FF2B5EF4-FFF2-40B4-BE49-F238E27FC236}">
                  <a16:creationId xmlns:a16="http://schemas.microsoft.com/office/drawing/2014/main" id="{52F6B10C-9AEB-43D9-BB18-E3A193D8C9E4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4F58CAE2-240A-48B2-9BD1-D31639440737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0FD1ED6A-64E9-4C54-BC6D-FC42437E228F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357C6E12-01D6-4B62-8814-43105A7BBE9C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Isosceles Triangle 30">
              <a:extLst>
                <a:ext uri="{FF2B5EF4-FFF2-40B4-BE49-F238E27FC236}">
                  <a16:creationId xmlns:a16="http://schemas.microsoft.com/office/drawing/2014/main" id="{69137625-EA35-471D-9A68-E023435AEF34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18">
              <a:extLst>
                <a:ext uri="{FF2B5EF4-FFF2-40B4-BE49-F238E27FC236}">
                  <a16:creationId xmlns:a16="http://schemas.microsoft.com/office/drawing/2014/main" id="{08E4BD66-60C6-43A0-A9C7-75D7AED97573}"/>
                </a:ext>
              </a:extLst>
            </p:cNvPr>
            <p:cNvSpPr/>
            <p:nvPr/>
          </p:nvSpPr>
          <p:spPr>
            <a:xfrm rot="10799991">
              <a:off x="-1" y="0"/>
              <a:ext cx="842592" cy="56661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D857B19F-F8CD-4E35-B23A-2C2712D3BA2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07068" y="2404533"/>
            <a:ext cx="7766931" cy="1646304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410110BE-CD5E-4485-8822-071B2363117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07068" y="4050828"/>
            <a:ext cx="7766931" cy="1096895"/>
          </a:xfrm>
        </p:spPr>
        <p:txBody>
          <a:bodyPr/>
          <a:lstStyle>
            <a:lvl1pPr marL="0" indent="0" algn="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B8014F02-C1D0-4201-AE51-2E0AAC04D6A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A51B9E-689A-457B-96C0-A50943BFE952}" type="datetime1">
              <a:rPr lang="en-US"/>
              <a:pPr lvl="0"/>
              <a:t>2/19/2020</a:t>
            </a:fld>
            <a:endParaRPr lang="en-US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C359E71B-448D-43C5-93A8-DFC86D2E6B5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F6635BE2-F86B-4E3C-9A4E-62770CA21D3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4B8C16-6573-4A1D-8A90-3D8847F008F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68273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1C622-5D12-4419-AD76-CBC6621352E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D6BF1-6A8B-42A5-BF08-7A5CF14B0C4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96E86-4ED3-4876-BCF8-CD3E136835F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08884A-EC97-47F8-833C-62F4555744A8}" type="datetime1">
              <a:rPr lang="en-US"/>
              <a:pPr lvl="0"/>
              <a:t>2/19/2020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845E77-B3C0-4D8B-B992-F05A10E2FA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7A3AA4-C2BE-435C-BFBD-1CC2B835BAF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777423-0985-4514-AFFC-5689EB5144A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6775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17297-1716-4EF9-9289-7CBE2A8C6AC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2700863"/>
            <a:ext cx="8596667" cy="182657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78C0ED-0C35-40AB-AA90-7EBEA4A6905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4527450"/>
            <a:ext cx="8596667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20FFA-11EB-4722-B5DD-9893735AD90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F5E267-5535-46B7-96F7-6374B30210DA}" type="datetime1">
              <a:rPr lang="en-US"/>
              <a:pPr lvl="0"/>
              <a:t>2/19/2020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E8EC3E-BBFD-4B0E-80D6-23B3D7F1C50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B25D64-7492-4D75-9F7F-1926BE8DD5E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39291D-EAC4-451C-8B69-1A5F5F914EF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716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69CDE-E82C-476D-A109-7D43ACF2715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6E706-C5CC-4067-8191-09AED81575E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9C6568-F5EE-4193-8BD4-CD46F9911B7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089971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B8FAC4-156F-4110-A6A6-76DAC5A854D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69BDFE-3C52-4473-AA35-6F33D7C29837}" type="datetime1">
              <a:rPr lang="en-US"/>
              <a:pPr lvl="0"/>
              <a:t>2/19/2020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ECA4E3-D1C4-4124-9E69-CF17B710C20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CE14C9-0088-4ADF-BE17-758675C422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A94B56-34DE-448A-A388-A8257A61EE2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752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259C7-F732-410E-B776-9D637B9F32C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5A078-E183-4EA8-9EBF-41443C35911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5741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AA0841-F597-4A6E-ADD0-4D5405AC291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75741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3A3746-2C8F-4F05-A5C1-50340EB437D6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088379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67A60A-CEE0-4856-A13F-F998ECCC01C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088379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46DC1A-68A7-463E-8B62-16A1C40E218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475FF9-9D57-4AE6-BD02-4459E186480C}" type="datetime1">
              <a:rPr lang="en-US"/>
              <a:pPr lvl="0"/>
              <a:t>2/19/2020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43C480-77C6-425D-84E8-1CB2922F590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8F29B4-B194-4083-8BAA-C40818C0807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2E3E75-CA81-4E82-BDF0-CCEFDE7EB53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487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A22CC-C541-4609-BAD2-F80CFC4FBB4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981A5F-252A-4F2B-9249-116D1D2118C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BA9A94-1647-45BD-B351-5556879FF4C4}" type="datetime1">
              <a:rPr lang="en-US"/>
              <a:pPr lvl="0"/>
              <a:t>2/19/2020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CABEF6-3CDB-493A-A8D6-12288AC038F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F64DB0-6DE4-44FE-AF7A-05D3B293735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ACA3D8-A1CE-47FA-AF7F-3B8F936A510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541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DA1DE4-CDDC-496D-9EE7-C6FEA1730BC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97BA58-F32C-4AA0-96F4-76BFD4BF9E6C}" type="datetime1">
              <a:rPr lang="en-US"/>
              <a:pPr lvl="0"/>
              <a:t>2/19/2020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D6F344-7E37-4729-8B33-74DA51CD511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C010B0-C247-4050-B9CE-849086E5925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1BC113-C7A5-4ACF-AF2A-9E64AF10C6F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25474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0AEBA-66A2-4EC5-9847-42E7477E2D7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498601"/>
            <a:ext cx="3854525" cy="1278468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8263D-A942-4F4F-8F7C-175FB0796AB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60457" y="514926"/>
            <a:ext cx="4513542" cy="55264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4FA2E1-3A4B-439E-AB33-443A76EE273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2777069"/>
            <a:ext cx="3854525" cy="2584451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0FE951-15FB-41A2-A960-312A1C1A806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FE7160-7B66-465D-A63A-349BBE7F49DB}" type="datetime1">
              <a:rPr lang="en-US"/>
              <a:pPr lvl="0"/>
              <a:t>2/19/2020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B978E7-A7F2-4B71-BD09-A0AD7A81483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3F6E2-210C-49E4-B7C2-BE46479DB65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C92B918-D7C5-443E-BFD9-5B347FBA92D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753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EB76B-F189-4973-9CFD-49B85CCBE1B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4800600"/>
            <a:ext cx="8596667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B119AD-9F8B-4DB2-9E58-B29403ED451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77332" y="609603"/>
            <a:ext cx="8596667" cy="3845719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A7B2BD-827A-4854-840D-1055CAD4EC4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5367335"/>
            <a:ext cx="8596667" cy="67402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A96C90-8C96-4B0D-8B84-6D94AB2342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E13D53-E0F7-406D-9AD7-08DD7BABC7A1}" type="datetime1">
              <a:rPr lang="en-US"/>
              <a:pPr lvl="0"/>
              <a:t>2/19/2020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0E52AA-5767-4D83-8EDE-4363EB00F49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38D69F-6B7C-4BDC-9DE4-5B94550F2B8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6890BB-D892-4292-8D2B-77569705D2E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129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6539A-090F-4BE9-B313-7823A20B1DE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3403597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20152A-74A5-476D-BC3A-4A1E31C3EBB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1E1340-9639-447E-A6A9-7F2D6444336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799CD0-9A11-499E-8149-34C9743A5B12}" type="datetime1">
              <a:rPr lang="en-US"/>
              <a:pPr lvl="0"/>
              <a:t>2/19/2020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321C3C-56CA-43EC-B5C6-144222E4456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2D45AD-6B23-403A-9A0A-05A3F32A25F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A9B846-4510-4B01-8DB8-FBCF2C88D84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791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BCA5A-0B17-4DB3-9AFA-96B2516276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C1A3E6C1-9F7D-412D-B497-968A8DFD3A3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66141" y="3632197"/>
            <a:ext cx="7224528" cy="381003"/>
          </a:xfrm>
        </p:spPr>
        <p:txBody>
          <a:bodyPr anchor="ctr"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E324CFE-BFEC-485F-B021-71AA88A36DD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205DC39-58D2-49F8-833E-2840F60D40D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776FA2-E40B-4237-A627-40E0F9D460F4}" type="datetime1">
              <a:rPr lang="en-US"/>
              <a:pPr lvl="0"/>
              <a:t>2/19/2020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C4C2B70-0EDD-47AD-A136-A9F61CF3C33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FA02F6F-5C97-4F9F-9086-FD981107463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2A3814C-46D8-4465-8410-8D6BCF6E90DA}" type="slidenum">
              <a:t>‹#›</a:t>
            </a:fld>
            <a:endParaRPr lang="en-US"/>
          </a:p>
        </p:txBody>
      </p:sp>
      <p:sp>
        <p:nvSpPr>
          <p:cNvPr id="8" name="TextBox 19">
            <a:extLst>
              <a:ext uri="{FF2B5EF4-FFF2-40B4-BE49-F238E27FC236}">
                <a16:creationId xmlns:a16="http://schemas.microsoft.com/office/drawing/2014/main" id="{1688397D-36A4-41E6-89B8-2ABA022E34D5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1">
            <a:extLst>
              <a:ext uri="{FF2B5EF4-FFF2-40B4-BE49-F238E27FC236}">
                <a16:creationId xmlns:a16="http://schemas.microsoft.com/office/drawing/2014/main" id="{1ECAC72C-836F-466B-8563-BC3A3760B398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  <a:endParaRPr lang="en-US" sz="1800" b="0" i="0" u="none" strike="noStrike" kern="1200" cap="none" spc="0" baseline="0">
              <a:solidFill>
                <a:srgbClr val="C0E474"/>
              </a:solidFill>
              <a:uFillTx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462483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8D34A-58FF-418D-8FFF-35F7E57AFA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931990"/>
            <a:ext cx="8596667" cy="2595460"/>
          </a:xfrm>
        </p:spPr>
        <p:txBody>
          <a:bodyPr anchor="b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67B6E2-CCFB-4921-AAA6-6739D4D043A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174DDA-E1B4-40F2-83D9-BF4E29A2D5E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6B9F5B-B0D8-47C8-AECB-10FA013D1C5B}" type="datetime1">
              <a:rPr lang="en-US"/>
              <a:pPr lvl="0"/>
              <a:t>2/19/2020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9AA844-3E8A-4D84-94ED-983CBC75B7E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7688DE-125B-4CA9-9DCA-1D7CF6B00DF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D850D1-06EC-4F7C-8C91-E762B5698EC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0199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30029-06AB-4D69-81FD-FC91C052D41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BA8AA1C2-B93E-4742-8D67-CF3B82C1878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7C4E1C6-8874-4530-AF36-C0A60FFB61A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F77F859-64F6-4E7B-9538-38213DFB690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A21906-A7E5-4B75-B225-00FDA491B60C}" type="datetime1">
              <a:rPr lang="en-US"/>
              <a:pPr lvl="0"/>
              <a:t>2/19/2020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3A60552-5C13-4F93-8DA1-EC492FD141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ECA39BD-22EF-40E0-BC02-DB5ED3D13F1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7A108FB-8F3D-49BD-8DB7-5D9998CB5ADA}" type="slidenum">
              <a:t>‹#›</a:t>
            </a:fld>
            <a:endParaRPr lang="en-US"/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295B53F9-6652-4060-B6C7-A55EF00E0E5D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>
            <a:extLst>
              <a:ext uri="{FF2B5EF4-FFF2-40B4-BE49-F238E27FC236}">
                <a16:creationId xmlns:a16="http://schemas.microsoft.com/office/drawing/2014/main" id="{5CDCFDEA-9647-4342-8A3A-280756A55BCE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842627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CC0D0-1BE1-4CC8-A657-FBB6D42C12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8588200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3651664E-1FF2-4593-8898-12009D8D9BD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90C226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E540DB-6560-4A2D-965D-25D75AE91D6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6238359-4B46-4FCE-A2DF-DA2BE7BC9DC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7516FF-6A8A-4117-8280-885198DBC9C4}" type="datetime1">
              <a:rPr lang="en-US"/>
              <a:pPr lvl="0"/>
              <a:t>2/19/2020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BBCAADD-0EBB-42D3-9256-2A7E70CEAD1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A8416C5-8FA5-4431-91C3-81C118055A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59056E-74D4-4891-9275-335C5768EA4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5383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691ED-3EA3-40E4-9031-FF2A0B16159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1B2B75-8A6C-4D16-81B0-CF96070A1E0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99390A-44C2-4D4E-9E8F-AA2AD6653FD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12F66F-52EC-4F1A-BF21-AAABB55EFCD4}" type="datetime1">
              <a:rPr lang="en-US"/>
              <a:pPr lvl="0"/>
              <a:t>2/19/2020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72C2BB-31B5-496C-9959-48F57526DDB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89F277-A607-47B5-B7C4-40382AF1BDD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896B3E-2D0D-4FF4-B23D-1C1908EA1D1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9586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3AA622-622D-4C37-BE2E-9B156D479138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967670" y="609603"/>
            <a:ext cx="1304739" cy="525145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4A2118-3406-45DC-965D-10673DAA4A5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77332" y="609603"/>
            <a:ext cx="7060146" cy="525145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22C79-62DA-4B83-9AD7-D5F889EA683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990FEA-B063-4E36-8745-A63047FA0671}" type="datetime1">
              <a:rPr lang="en-US"/>
              <a:pPr lvl="0"/>
              <a:t>2/19/2020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7CEAEE-08B6-4B87-A771-C7CCD675959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7F67EA-6E31-438E-8C74-1B0AE41AFE6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F97D2C-37D6-494F-A6E2-2BAA6E3D3E0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992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FF1B73A7-750B-4582-97F0-677126266EBC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3" name="Straight Connector 19">
              <a:extLst>
                <a:ext uri="{FF2B5EF4-FFF2-40B4-BE49-F238E27FC236}">
                  <a16:creationId xmlns:a16="http://schemas.microsoft.com/office/drawing/2014/main" id="{7BA61489-2EA8-48CC-BF40-839475733C25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14A729D8-23F0-4F28-815C-640DD844CE5D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AA86E3BB-6C1F-4D96-8149-92AAAA90B029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E60C1DC0-355B-4696-84AA-EEE6ED32CD1A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Isosceles Triangle 23">
              <a:extLst>
                <a:ext uri="{FF2B5EF4-FFF2-40B4-BE49-F238E27FC236}">
                  <a16:creationId xmlns:a16="http://schemas.microsoft.com/office/drawing/2014/main" id="{B4F48DBE-0ECD-476D-AF13-7D0C5D809636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DA85D546-7B94-4E31-9BCB-CC2F3C47A9EA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6BF82C37-63B7-4F3B-A2BC-6B5EB780B4B2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5C02ED71-68F5-4644-BAAA-8C40F29C7B33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Isosceles Triangle 27">
              <a:extLst>
                <a:ext uri="{FF2B5EF4-FFF2-40B4-BE49-F238E27FC236}">
                  <a16:creationId xmlns:a16="http://schemas.microsoft.com/office/drawing/2014/main" id="{32921CD7-A3CB-40B4-9F07-7E9C5E69C077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28">
              <a:extLst>
                <a:ext uri="{FF2B5EF4-FFF2-40B4-BE49-F238E27FC236}">
                  <a16:creationId xmlns:a16="http://schemas.microsoft.com/office/drawing/2014/main" id="{3B2B010E-3C8E-4169-B991-813573867912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Placeholder 1">
            <a:extLst>
              <a:ext uri="{FF2B5EF4-FFF2-40B4-BE49-F238E27FC236}">
                <a16:creationId xmlns:a16="http://schemas.microsoft.com/office/drawing/2014/main" id="{569DF394-6041-4874-835D-CB883F5091D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885EDE44-E19F-449B-9D15-77DA213D6A7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2160590"/>
            <a:ext cx="8596667" cy="38807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05D8EE1D-6022-4B3E-9CC6-3C63CBC26D7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05133" y="6041358"/>
            <a:ext cx="9119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fld id="{D21B3612-7980-492C-BF07-2CA97D836012}" type="datetime1">
              <a:rPr lang="en-US"/>
              <a:pPr lvl="0"/>
              <a:t>2/19/2020</a:t>
            </a:fld>
            <a:endParaRPr lang="en-US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CDE871EC-8DC3-4189-9828-3AF7F98EBF0C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77332" y="6041358"/>
            <a:ext cx="629760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endParaRPr lang="en-US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17E7C564-33BB-4AAC-AF27-D82B356307E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590659" y="6041358"/>
            <a:ext cx="6833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90C226"/>
                </a:solidFill>
                <a:uFillTx/>
                <a:latin typeface="Trebuchet MS"/>
              </a:defRPr>
            </a:lvl1pPr>
          </a:lstStyle>
          <a:p>
            <a:pPr lvl="0"/>
            <a:fld id="{B2B8B781-CDE9-479F-837E-80A9CE7CD231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90C226"/>
          </a:solidFill>
          <a:uFillTx/>
          <a:latin typeface="Trebuchet MS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4AA7D80F-8BF1-47A1-AF11-84745F48F8D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"/>
          <a:stretch>
            <a:fillRect/>
          </a:stretch>
        </p:blipFill>
        <p:spPr>
          <a:xfrm>
            <a:off x="569863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Rectangle 81">
            <a:extLst>
              <a:ext uri="{FF2B5EF4-FFF2-40B4-BE49-F238E27FC236}">
                <a16:creationId xmlns:a16="http://schemas.microsoft.com/office/drawing/2014/main" id="{A94D3223-88BA-47FE-909A-0E1CCF78E832}"/>
              </a:ext>
            </a:extLst>
          </p:cNvPr>
          <p:cNvSpPr>
            <a:spLocks noMove="1" noResize="1"/>
          </p:cNvSpPr>
          <p:nvPr/>
        </p:nvSpPr>
        <p:spPr>
          <a:xfrm>
            <a:off x="5695066" y="1808527"/>
            <a:ext cx="5452530" cy="3240935"/>
          </a:xfrm>
          <a:prstGeom prst="rect">
            <a:avLst/>
          </a:prstGeom>
          <a:solidFill>
            <a:srgbClr val="404040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Rectangle 83">
            <a:extLst>
              <a:ext uri="{FF2B5EF4-FFF2-40B4-BE49-F238E27FC236}">
                <a16:creationId xmlns:a16="http://schemas.microsoft.com/office/drawing/2014/main" id="{56E1D9ED-65B5-4080-B81A-116364C20B42}"/>
              </a:ext>
            </a:extLst>
          </p:cNvPr>
          <p:cNvSpPr>
            <a:spLocks noMove="1" noResize="1"/>
          </p:cNvSpPr>
          <p:nvPr/>
        </p:nvSpPr>
        <p:spPr>
          <a:xfrm>
            <a:off x="5861011" y="1975104"/>
            <a:ext cx="5120640" cy="2907792"/>
          </a:xfrm>
          <a:prstGeom prst="rect">
            <a:avLst/>
          </a:prstGeom>
          <a:noFill/>
          <a:ln w="6345" cap="sq">
            <a:solidFill>
              <a:srgbClr val="FFFFFF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3C0686F-0232-4488-92D8-8234F6904F1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861011" y="2187455"/>
            <a:ext cx="4947854" cy="1798908"/>
          </a:xfrm>
        </p:spPr>
        <p:txBody>
          <a:bodyPr/>
          <a:lstStyle/>
          <a:p>
            <a:pPr lvl="0"/>
            <a:r>
              <a:rPr lang="en-US" sz="4400">
                <a:solidFill>
                  <a:srgbClr val="FFFFFF"/>
                </a:solidFill>
              </a:rPr>
              <a:t>A-Z </a:t>
            </a:r>
            <a:br>
              <a:rPr lang="en-US" sz="4400">
                <a:solidFill>
                  <a:srgbClr val="FFFFFF"/>
                </a:solidFill>
              </a:rPr>
            </a:br>
            <a:r>
              <a:rPr lang="en-US" sz="4400">
                <a:solidFill>
                  <a:srgbClr val="FFFFFF"/>
                </a:solidFill>
              </a:rPr>
              <a:t>Projects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F4C423E4-E5B3-4769-A8EE-03D24C62E50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033796" y="3995992"/>
            <a:ext cx="4775079" cy="559658"/>
          </a:xfrm>
        </p:spPr>
        <p:txBody>
          <a:bodyPr/>
          <a:lstStyle/>
          <a:p>
            <a:pPr lvl="0"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Established 2000</a:t>
            </a:r>
          </a:p>
        </p:txBody>
      </p:sp>
    </p:spTree>
  </p:cSld>
  <p:clrMapOvr>
    <a:masterClrMapping/>
  </p:clrMapOvr>
  <p:transition spd="med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DB681-F719-49D1-AC1E-F0F62D2E6F8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0812" y="6488664"/>
            <a:ext cx="2894094" cy="369335"/>
          </a:xfrm>
        </p:spPr>
        <p:txBody>
          <a:bodyPr/>
          <a:lstStyle/>
          <a:p>
            <a:pPr lvl="0"/>
            <a:r>
              <a:rPr lang="en-GB" sz="1100">
                <a:latin typeface="Arial Black" pitchFamily="34"/>
              </a:rPr>
              <a:t>Sponsors &amp; stakeholders</a:t>
            </a:r>
          </a:p>
        </p:txBody>
      </p:sp>
      <p:pic>
        <p:nvPicPr>
          <p:cNvPr id="3" name="Content Placeholder 4" descr="A person wearing a suit and tie standing in a room&#10;&#10;Description generated with very high confidence">
            <a:extLst>
              <a:ext uri="{FF2B5EF4-FFF2-40B4-BE49-F238E27FC236}">
                <a16:creationId xmlns:a16="http://schemas.microsoft.com/office/drawing/2014/main" id="{3A49291A-2522-4E5E-B8EE-7DA5A74867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-578" r="578" b="25637"/>
          <a:stretch>
            <a:fillRect/>
          </a:stretch>
        </p:blipFill>
        <p:spPr>
          <a:xfrm>
            <a:off x="705779" y="1494998"/>
            <a:ext cx="2165445" cy="2862721"/>
          </a:xfrm>
        </p:spPr>
      </p:pic>
      <p:pic>
        <p:nvPicPr>
          <p:cNvPr id="4" name="Picture 4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3268229F-4051-433C-AD40-5A31B53E44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7408" y="1494998"/>
            <a:ext cx="2862721" cy="286272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6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83900EAE-D4C5-41FC-8550-6A275BB878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9360" y="1494998"/>
            <a:ext cx="3393484" cy="286272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8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6B2D4218-5CD4-434E-A1F6-45B9FA18D2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4207" y="1494998"/>
            <a:ext cx="2333969" cy="286272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9">
            <a:extLst>
              <a:ext uri="{FF2B5EF4-FFF2-40B4-BE49-F238E27FC236}">
                <a16:creationId xmlns:a16="http://schemas.microsoft.com/office/drawing/2014/main" id="{4B14547E-FA48-4D87-A61D-77DE068E4045}"/>
              </a:ext>
            </a:extLst>
          </p:cNvPr>
          <p:cNvSpPr txBox="1"/>
          <p:nvPr/>
        </p:nvSpPr>
        <p:spPr>
          <a:xfrm>
            <a:off x="773052" y="4370832"/>
            <a:ext cx="1064589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Project Manager                     project manager            project Manager                               Project Manager</a:t>
            </a: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13F48DF2-B548-4921-9613-D6DD31876F24}"/>
              </a:ext>
            </a:extLst>
          </p:cNvPr>
          <p:cNvSpPr txBox="1"/>
          <p:nvPr/>
        </p:nvSpPr>
        <p:spPr>
          <a:xfrm>
            <a:off x="0" y="4625245"/>
            <a:ext cx="251350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Alamgir Ullah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9" name="TextBox 17">
            <a:extLst>
              <a:ext uri="{FF2B5EF4-FFF2-40B4-BE49-F238E27FC236}">
                <a16:creationId xmlns:a16="http://schemas.microsoft.com/office/drawing/2014/main" id="{3491DEB0-6E29-43F9-8D24-8424488A9A74}"/>
              </a:ext>
            </a:extLst>
          </p:cNvPr>
          <p:cNvSpPr txBox="1"/>
          <p:nvPr/>
        </p:nvSpPr>
        <p:spPr>
          <a:xfrm>
            <a:off x="-21022" y="4928478"/>
            <a:ext cx="239416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1711910</a:t>
            </a:r>
          </a:p>
        </p:txBody>
      </p:sp>
      <p:sp>
        <p:nvSpPr>
          <p:cNvPr id="10" name="TextBox 18">
            <a:extLst>
              <a:ext uri="{FF2B5EF4-FFF2-40B4-BE49-F238E27FC236}">
                <a16:creationId xmlns:a16="http://schemas.microsoft.com/office/drawing/2014/main" id="{119F7E60-8B48-4FD6-9B26-2E664D48CF73}"/>
              </a:ext>
            </a:extLst>
          </p:cNvPr>
          <p:cNvSpPr txBox="1"/>
          <p:nvPr/>
        </p:nvSpPr>
        <p:spPr>
          <a:xfrm>
            <a:off x="7784506" y="6858000"/>
            <a:ext cx="2862721" cy="43217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ts val="294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AFAFA"/>
                </a:solidFill>
                <a:uFillTx/>
                <a:latin typeface="Glacial Indifference"/>
              </a:rPr>
              <a:t>.</a:t>
            </a:r>
          </a:p>
        </p:txBody>
      </p:sp>
      <p:sp>
        <p:nvSpPr>
          <p:cNvPr id="11" name="TextBox 24">
            <a:extLst>
              <a:ext uri="{FF2B5EF4-FFF2-40B4-BE49-F238E27FC236}">
                <a16:creationId xmlns:a16="http://schemas.microsoft.com/office/drawing/2014/main" id="{A996CFC8-E2C5-4D98-9873-04CC0B011C5D}"/>
              </a:ext>
            </a:extLst>
          </p:cNvPr>
          <p:cNvSpPr txBox="1"/>
          <p:nvPr/>
        </p:nvSpPr>
        <p:spPr>
          <a:xfrm>
            <a:off x="3488271" y="4625245"/>
            <a:ext cx="1417548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Mustafizur Rahman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1711957</a:t>
            </a:r>
          </a:p>
        </p:txBody>
      </p:sp>
      <p:sp>
        <p:nvSpPr>
          <p:cNvPr id="12" name="TextBox 25">
            <a:extLst>
              <a:ext uri="{FF2B5EF4-FFF2-40B4-BE49-F238E27FC236}">
                <a16:creationId xmlns:a16="http://schemas.microsoft.com/office/drawing/2014/main" id="{5F074117-70DB-44CB-836D-71BE67709F11}"/>
              </a:ext>
            </a:extLst>
          </p:cNvPr>
          <p:cNvSpPr txBox="1"/>
          <p:nvPr/>
        </p:nvSpPr>
        <p:spPr>
          <a:xfrm>
            <a:off x="5589434" y="4602604"/>
            <a:ext cx="3393484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Saifur Rahman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1708823</a:t>
            </a:r>
          </a:p>
        </p:txBody>
      </p:sp>
      <p:sp>
        <p:nvSpPr>
          <p:cNvPr id="13" name="TextBox 26">
            <a:extLst>
              <a:ext uri="{FF2B5EF4-FFF2-40B4-BE49-F238E27FC236}">
                <a16:creationId xmlns:a16="http://schemas.microsoft.com/office/drawing/2014/main" id="{FA5E99D0-BC6A-4760-B3CA-10BC50C1ABB6}"/>
              </a:ext>
            </a:extLst>
          </p:cNvPr>
          <p:cNvSpPr txBox="1"/>
          <p:nvPr/>
        </p:nvSpPr>
        <p:spPr>
          <a:xfrm>
            <a:off x="8657831" y="4555504"/>
            <a:ext cx="212875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MD Afjol Mia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1708787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BF5D947-A79E-4060-AC40-C65214388972}"/>
              </a:ext>
            </a:extLst>
          </p:cNvPr>
          <p:cNvSpPr txBox="1"/>
          <p:nvPr/>
        </p:nvSpPr>
        <p:spPr>
          <a:xfrm>
            <a:off x="4905819" y="321135"/>
            <a:ext cx="3356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to Z Project Team</a:t>
            </a:r>
          </a:p>
        </p:txBody>
      </p:sp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2DB6DDD2-4917-4BF0-AEB1-5BB7C284FB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10799991">
            <a:off x="1197397" y="1930399"/>
            <a:ext cx="2109411" cy="1785256"/>
          </a:xfrm>
        </p:spPr>
      </p:pic>
      <p:pic>
        <p:nvPicPr>
          <p:cNvPr id="4" name="Picture 5">
            <a:extLst>
              <a:ext uri="{FF2B5EF4-FFF2-40B4-BE49-F238E27FC236}">
                <a16:creationId xmlns:a16="http://schemas.microsoft.com/office/drawing/2014/main" id="{5A4C24BC-FA93-48B1-A75A-62D0160DB5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7688" y="1916331"/>
            <a:ext cx="2249716" cy="178525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74C0ED2A-E640-40D7-9AD9-5E799A0EA2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8282" y="1930398"/>
            <a:ext cx="2496458" cy="178525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6F9CD5A5-C860-4BC1-B35F-25A04C90D7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31667" y="1916331"/>
            <a:ext cx="2293260" cy="178525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E433D86-4B4E-49D3-94E6-26A7FDF031C9}"/>
              </a:ext>
            </a:extLst>
          </p:cNvPr>
          <p:cNvSpPr txBox="1"/>
          <p:nvPr/>
        </p:nvSpPr>
        <p:spPr>
          <a:xfrm>
            <a:off x="1364112" y="1085334"/>
            <a:ext cx="18168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Sponsor</a:t>
            </a:r>
          </a:p>
          <a:p>
            <a:r>
              <a:rPr lang="en-GB" dirty="0"/>
              <a:t>Doreen Vintner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1FC135A-A7BC-43F4-859E-4AFF44BFA0B6}"/>
              </a:ext>
            </a:extLst>
          </p:cNvPr>
          <p:cNvSpPr txBox="1"/>
          <p:nvPr/>
        </p:nvSpPr>
        <p:spPr>
          <a:xfrm>
            <a:off x="3793321" y="1077099"/>
            <a:ext cx="180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Commercial</a:t>
            </a:r>
          </a:p>
          <a:p>
            <a:r>
              <a:rPr lang="en-GB" dirty="0"/>
              <a:t>Denis Vintner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1BC049-7DB4-4CAD-BBC0-95A8FF2A6757}"/>
              </a:ext>
            </a:extLst>
          </p:cNvPr>
          <p:cNvSpPr txBox="1"/>
          <p:nvPr/>
        </p:nvSpPr>
        <p:spPr>
          <a:xfrm>
            <a:off x="6272885" y="1051695"/>
            <a:ext cx="17476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User Specialist</a:t>
            </a:r>
          </a:p>
          <a:p>
            <a:r>
              <a:rPr lang="en-GB" dirty="0" err="1"/>
              <a:t>Suha</a:t>
            </a:r>
            <a:r>
              <a:rPr lang="en-GB" dirty="0"/>
              <a:t> </a:t>
            </a:r>
            <a:r>
              <a:rPr lang="en-GB" dirty="0" err="1"/>
              <a:t>Madani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A2F163-A6DC-4E21-91E2-4587417BC223}"/>
              </a:ext>
            </a:extLst>
          </p:cNvPr>
          <p:cNvSpPr txBox="1"/>
          <p:nvPr/>
        </p:nvSpPr>
        <p:spPr>
          <a:xfrm>
            <a:off x="8769871" y="1077099"/>
            <a:ext cx="18168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Store Specialist</a:t>
            </a:r>
          </a:p>
          <a:p>
            <a:r>
              <a:rPr lang="en-GB" dirty="0"/>
              <a:t>Omar King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87F6C2D-57F9-4EDE-9389-2A7010924A42}"/>
              </a:ext>
            </a:extLst>
          </p:cNvPr>
          <p:cNvSpPr txBox="1"/>
          <p:nvPr/>
        </p:nvSpPr>
        <p:spPr>
          <a:xfrm>
            <a:off x="3948140" y="319260"/>
            <a:ext cx="27924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Stake Holders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81F5B85-6350-4AF3-9641-8780DBA7A0FF}"/>
              </a:ext>
            </a:extLst>
          </p:cNvPr>
          <p:cNvSpPr txBox="1"/>
          <p:nvPr/>
        </p:nvSpPr>
        <p:spPr>
          <a:xfrm>
            <a:off x="1197394" y="3740109"/>
            <a:ext cx="210941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Doreen inherited the business from her family, she is from a third generation. Finds goods from families to all businesses and factories or schools that have been there for a long time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E2FA1AE-5591-40FA-9E48-F4CE7EDEBA3C}"/>
              </a:ext>
            </a:extLst>
          </p:cNvPr>
          <p:cNvSpPr txBox="1"/>
          <p:nvPr/>
        </p:nvSpPr>
        <p:spPr>
          <a:xfrm>
            <a:off x="6016715" y="3740109"/>
            <a:ext cx="221959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Helps Doreen to over see all the goods through her skills, by inspecting the antiques before and after the refurb making it fit for sale purpose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0481602-7211-4ABC-9B9D-A659A411FB49}"/>
              </a:ext>
            </a:extLst>
          </p:cNvPr>
          <p:cNvSpPr txBox="1"/>
          <p:nvPr/>
        </p:nvSpPr>
        <p:spPr>
          <a:xfrm>
            <a:off x="8531666" y="3846285"/>
            <a:ext cx="277496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Has been working together with the Vintner’s, so they’re more like a family. Their roles are to help the Vintners with jobs like refurbishment, taking pictures for promotions or for sale and helping around the store 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1801EC5-33A9-4506-9E15-AF2FE93B375E}"/>
              </a:ext>
            </a:extLst>
          </p:cNvPr>
          <p:cNvSpPr txBox="1"/>
          <p:nvPr/>
        </p:nvSpPr>
        <p:spPr>
          <a:xfrm>
            <a:off x="3497814" y="3846285"/>
            <a:ext cx="221959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Will be collaborating with Denis if there are any changes need to be done or needs any kind of decision making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BAE6FAD-B52F-4FEB-8583-0AA6F9901E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095" y="368302"/>
            <a:ext cx="3530598" cy="585311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 descr="Image result for storage room">
            <a:extLst>
              <a:ext uri="{FF2B5EF4-FFF2-40B4-BE49-F238E27FC236}">
                <a16:creationId xmlns:a16="http://schemas.microsoft.com/office/drawing/2014/main" id="{5647F01C-4EED-4C82-8FDA-5CA92A91A5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723061" y="368302"/>
            <a:ext cx="4757732" cy="242570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4" descr="Image result for storage room">
            <a:extLst>
              <a:ext uri="{FF2B5EF4-FFF2-40B4-BE49-F238E27FC236}">
                <a16:creationId xmlns:a16="http://schemas.microsoft.com/office/drawing/2014/main" id="{527C0CEC-211E-46CF-B89E-3E8C12AE713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6723061" y="4497384"/>
            <a:ext cx="4757742" cy="172402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6" descr="Image result for storage room">
            <a:extLst>
              <a:ext uri="{FF2B5EF4-FFF2-40B4-BE49-F238E27FC236}">
                <a16:creationId xmlns:a16="http://schemas.microsoft.com/office/drawing/2014/main" id="{A70D8F15-0F57-4573-A152-AFD371BB1EA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8861422" y="2754309"/>
            <a:ext cx="2619371" cy="174307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8" descr="http://t0.gstatic.com/images?q=tbn%3AANd9GcSUqz1JA9nilW6Gt09bMM57u-a6GLkcUqelTsuPmx9SYS6oI4jA9JgCkgWS9RI&amp;usqp=CAc">
            <a:extLst>
              <a:ext uri="{FF2B5EF4-FFF2-40B4-BE49-F238E27FC236}">
                <a16:creationId xmlns:a16="http://schemas.microsoft.com/office/drawing/2014/main" id="{C4E022C8-BBB9-460E-9984-93733BA5B33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6723061" y="2754309"/>
            <a:ext cx="2047871" cy="172402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Arrow: Striped Right 4">
            <a:extLst>
              <a:ext uri="{FF2B5EF4-FFF2-40B4-BE49-F238E27FC236}">
                <a16:creationId xmlns:a16="http://schemas.microsoft.com/office/drawing/2014/main" id="{3B0A7C70-17CC-4E56-9EB2-548EA7D51F0B}"/>
              </a:ext>
            </a:extLst>
          </p:cNvPr>
          <p:cNvSpPr/>
          <p:nvPr/>
        </p:nvSpPr>
        <p:spPr>
          <a:xfrm>
            <a:off x="4162421" y="2754309"/>
            <a:ext cx="2047871" cy="1093786"/>
          </a:xfrm>
          <a:custGeom>
            <a:avLst>
              <a:gd name="f0" fmla="val 15832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4000"/>
              <a:gd name="f10" fmla="val 10800"/>
              <a:gd name="f11" fmla="val 21800"/>
              <a:gd name="f12" fmla="val 1000"/>
              <a:gd name="f13" fmla="val 2000"/>
              <a:gd name="f14" fmla="val 3000"/>
              <a:gd name="f15" fmla="+- 0 0 0"/>
              <a:gd name="f16" fmla="+- 0 0 180"/>
              <a:gd name="f17" fmla="*/ f5 1 21600"/>
              <a:gd name="f18" fmla="*/ f6 1 21600"/>
              <a:gd name="f19" fmla="val f7"/>
              <a:gd name="f20" fmla="val f8"/>
              <a:gd name="f21" fmla="pin 4000 f0 21600"/>
              <a:gd name="f22" fmla="pin 0 f1 10800"/>
              <a:gd name="f23" fmla="*/ f15 f2 1"/>
              <a:gd name="f24" fmla="*/ f16 f2 1"/>
              <a:gd name="f25" fmla="+- f20 0 f19"/>
              <a:gd name="f26" fmla="val f21"/>
              <a:gd name="f27" fmla="val f22"/>
              <a:gd name="f28" fmla="*/ f21 f17 1"/>
              <a:gd name="f29" fmla="*/ f22 f18 1"/>
              <a:gd name="f30" fmla="*/ f23 1 f4"/>
              <a:gd name="f31" fmla="*/ f24 1 f4"/>
              <a:gd name="f32" fmla="*/ f25 1 21600"/>
              <a:gd name="f33" fmla="+- f8 0 f27"/>
              <a:gd name="f34" fmla="+- f8 0 f26"/>
              <a:gd name="f35" fmla="*/ f27 f18 1"/>
              <a:gd name="f36" fmla="*/ f26 f17 1"/>
              <a:gd name="f37" fmla="+- f30 0 f3"/>
              <a:gd name="f38" fmla="+- f31 0 f3"/>
              <a:gd name="f39" fmla="*/ 4000 f32 1"/>
              <a:gd name="f40" fmla="*/ 0 f32 1"/>
              <a:gd name="f41" fmla="*/ 21600 f32 1"/>
              <a:gd name="f42" fmla="*/ f34 f27 1"/>
              <a:gd name="f43" fmla="*/ f33 f18 1"/>
              <a:gd name="f44" fmla="*/ f42 1 10800"/>
              <a:gd name="f45" fmla="*/ f40 1 f32"/>
              <a:gd name="f46" fmla="*/ f41 1 f32"/>
              <a:gd name="f47" fmla="*/ f39 1 f32"/>
              <a:gd name="f48" fmla="+- f26 f44 0"/>
              <a:gd name="f49" fmla="*/ f47 f17 1"/>
              <a:gd name="f50" fmla="*/ f45 f18 1"/>
              <a:gd name="f51" fmla="*/ f46 f18 1"/>
              <a:gd name="f52" fmla="*/ f48 f17 1"/>
            </a:gdLst>
            <a:ahLst>
              <a:ahXY gdRefX="f0" minX="f9" maxX="f8" gdRefY="f1" minY="f7" maxY="f10">
                <a:pos x="f28" y="f29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36" y="f50"/>
              </a:cxn>
              <a:cxn ang="f38">
                <a:pos x="f36" y="f51"/>
              </a:cxn>
            </a:cxnLst>
            <a:rect l="f49" t="f35" r="f52" b="f43"/>
            <a:pathLst>
              <a:path w="21600" h="21600">
                <a:moveTo>
                  <a:pt x="f26" y="f7"/>
                </a:moveTo>
                <a:lnTo>
                  <a:pt x="f8" y="f10"/>
                </a:lnTo>
                <a:lnTo>
                  <a:pt x="f26" y="f11"/>
                </a:lnTo>
                <a:lnTo>
                  <a:pt x="f26" y="f33"/>
                </a:lnTo>
                <a:lnTo>
                  <a:pt x="f9" y="f33"/>
                </a:lnTo>
                <a:lnTo>
                  <a:pt x="f9" y="f27"/>
                </a:lnTo>
                <a:lnTo>
                  <a:pt x="f26" y="f27"/>
                </a:lnTo>
                <a:lnTo>
                  <a:pt x="f26" y="f7"/>
                </a:lnTo>
                <a:moveTo>
                  <a:pt x="f7" y="f27"/>
                </a:moveTo>
                <a:lnTo>
                  <a:pt x="f7" y="f33"/>
                </a:lnTo>
                <a:lnTo>
                  <a:pt x="f12" y="f33"/>
                </a:lnTo>
                <a:lnTo>
                  <a:pt x="f12" y="f27"/>
                </a:lnTo>
                <a:lnTo>
                  <a:pt x="f7" y="f27"/>
                </a:lnTo>
                <a:moveTo>
                  <a:pt x="f13" y="f27"/>
                </a:moveTo>
                <a:lnTo>
                  <a:pt x="f13" y="f33"/>
                </a:lnTo>
                <a:lnTo>
                  <a:pt x="f14" y="f33"/>
                </a:lnTo>
                <a:lnTo>
                  <a:pt x="f14" y="f27"/>
                </a:lnTo>
                <a:lnTo>
                  <a:pt x="f13" y="f27"/>
                </a:lnTo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AE66C1EC-502F-4C0B-80C0-C5B4B5C6BC0A}"/>
              </a:ext>
            </a:extLst>
          </p:cNvPr>
          <p:cNvSpPr txBox="1"/>
          <p:nvPr/>
        </p:nvSpPr>
        <p:spPr>
          <a:xfrm>
            <a:off x="3822704" y="322737"/>
            <a:ext cx="577516" cy="7078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A</a:t>
            </a:r>
          </a:p>
        </p:txBody>
      </p:sp>
      <p:sp>
        <p:nvSpPr>
          <p:cNvPr id="9" name="TextBox 7">
            <a:extLst>
              <a:ext uri="{FF2B5EF4-FFF2-40B4-BE49-F238E27FC236}">
                <a16:creationId xmlns:a16="http://schemas.microsoft.com/office/drawing/2014/main" id="{7AD1CF56-99FE-4174-98C6-859C06F76F26}"/>
              </a:ext>
            </a:extLst>
          </p:cNvPr>
          <p:cNvSpPr txBox="1"/>
          <p:nvPr/>
        </p:nvSpPr>
        <p:spPr>
          <a:xfrm>
            <a:off x="6096003" y="5671373"/>
            <a:ext cx="577516" cy="7078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B</a:t>
            </a:r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40F13A76-B1F7-40EA-931F-289FE47A7101}"/>
              </a:ext>
            </a:extLst>
          </p:cNvPr>
          <p:cNvSpPr txBox="1"/>
          <p:nvPr/>
        </p:nvSpPr>
        <p:spPr>
          <a:xfrm>
            <a:off x="4656975" y="183629"/>
            <a:ext cx="105877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Vintners</a:t>
            </a:r>
          </a:p>
        </p:txBody>
      </p:sp>
      <p:sp>
        <p:nvSpPr>
          <p:cNvPr id="11" name="TextBox 9">
            <a:extLst>
              <a:ext uri="{FF2B5EF4-FFF2-40B4-BE49-F238E27FC236}">
                <a16:creationId xmlns:a16="http://schemas.microsoft.com/office/drawing/2014/main" id="{8BA387B1-FFD4-4E14-A134-D1162CCB4366}"/>
              </a:ext>
            </a:extLst>
          </p:cNvPr>
          <p:cNvSpPr txBox="1"/>
          <p:nvPr/>
        </p:nvSpPr>
        <p:spPr>
          <a:xfrm>
            <a:off x="3873252" y="2594363"/>
            <a:ext cx="234615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Shirley</a:t>
            </a:r>
          </a:p>
        </p:txBody>
      </p:sp>
      <p:sp>
        <p:nvSpPr>
          <p:cNvPr id="12" name="TextBox 10">
            <a:extLst>
              <a:ext uri="{FF2B5EF4-FFF2-40B4-BE49-F238E27FC236}">
                <a16:creationId xmlns:a16="http://schemas.microsoft.com/office/drawing/2014/main" id="{CAEC943B-AF5B-42B8-9A2C-08D70F0D08DD}"/>
              </a:ext>
            </a:extLst>
          </p:cNvPr>
          <p:cNvSpPr txBox="1"/>
          <p:nvPr/>
        </p:nvSpPr>
        <p:spPr>
          <a:xfrm>
            <a:off x="5507870" y="3894301"/>
            <a:ext cx="243037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Spark hill</a:t>
            </a:r>
          </a:p>
        </p:txBody>
      </p:sp>
    </p:spTree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1">
            <a:extLst>
              <a:ext uri="{FF2B5EF4-FFF2-40B4-BE49-F238E27FC236}">
                <a16:creationId xmlns:a16="http://schemas.microsoft.com/office/drawing/2014/main" id="{A85D64D9-BF88-4031-B2C9-792DDFFD1869}"/>
              </a:ext>
            </a:extLst>
          </p:cNvPr>
          <p:cNvGrpSpPr/>
          <p:nvPr/>
        </p:nvGrpSpPr>
        <p:grpSpPr>
          <a:xfrm>
            <a:off x="1289" y="3371255"/>
            <a:ext cx="12190707" cy="1029888"/>
            <a:chOff x="1289" y="3371255"/>
            <a:chExt cx="12190707" cy="1029888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7FDE2455-650C-4A53-835A-E08164B4FCA7}"/>
                </a:ext>
              </a:extLst>
            </p:cNvPr>
            <p:cNvSpPr/>
            <p:nvPr/>
          </p:nvSpPr>
          <p:spPr>
            <a:xfrm>
              <a:off x="1289" y="3371255"/>
              <a:ext cx="2920410" cy="102988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20409"/>
                <a:gd name="f7" fmla="val 1029890"/>
                <a:gd name="f8" fmla="val 2405464"/>
                <a:gd name="f9" fmla="val 514945"/>
                <a:gd name="f10" fmla="+- 0 0 -90"/>
                <a:gd name="f11" fmla="*/ f3 1 2920409"/>
                <a:gd name="f12" fmla="*/ f4 1 1029890"/>
                <a:gd name="f13" fmla="+- f7 0 f5"/>
                <a:gd name="f14" fmla="+- f6 0 f5"/>
                <a:gd name="f15" fmla="*/ f10 f0 1"/>
                <a:gd name="f16" fmla="*/ f14 1 2920409"/>
                <a:gd name="f17" fmla="*/ f13 1 1029890"/>
                <a:gd name="f18" fmla="*/ 0 f14 1"/>
                <a:gd name="f19" fmla="*/ 0 f13 1"/>
                <a:gd name="f20" fmla="*/ 2405464 f14 1"/>
                <a:gd name="f21" fmla="*/ 2920409 f14 1"/>
                <a:gd name="f22" fmla="*/ 514945 f13 1"/>
                <a:gd name="f23" fmla="*/ 1029890 f13 1"/>
                <a:gd name="f24" fmla="*/ 514945 f14 1"/>
                <a:gd name="f25" fmla="*/ f15 1 f2"/>
                <a:gd name="f26" fmla="*/ f18 1 2920409"/>
                <a:gd name="f27" fmla="*/ f19 1 1029890"/>
                <a:gd name="f28" fmla="*/ f20 1 2920409"/>
                <a:gd name="f29" fmla="*/ f21 1 2920409"/>
                <a:gd name="f30" fmla="*/ f22 1 1029890"/>
                <a:gd name="f31" fmla="*/ f23 1 1029890"/>
                <a:gd name="f32" fmla="*/ f24 1 2920409"/>
                <a:gd name="f33" fmla="*/ f5 1 f16"/>
                <a:gd name="f34" fmla="*/ f6 1 f16"/>
                <a:gd name="f35" fmla="*/ f5 1 f17"/>
                <a:gd name="f36" fmla="*/ f7 1 f17"/>
                <a:gd name="f37" fmla="+- f25 0 f1"/>
                <a:gd name="f38" fmla="*/ f26 1 f16"/>
                <a:gd name="f39" fmla="*/ f27 1 f17"/>
                <a:gd name="f40" fmla="*/ f28 1 f16"/>
                <a:gd name="f41" fmla="*/ f29 1 f16"/>
                <a:gd name="f42" fmla="*/ f30 1 f17"/>
                <a:gd name="f43" fmla="*/ f31 1 f17"/>
                <a:gd name="f44" fmla="*/ f32 1 f16"/>
                <a:gd name="f45" fmla="*/ f33 f11 1"/>
                <a:gd name="f46" fmla="*/ f34 f11 1"/>
                <a:gd name="f47" fmla="*/ f36 f12 1"/>
                <a:gd name="f48" fmla="*/ f35 f12 1"/>
                <a:gd name="f49" fmla="*/ f38 f11 1"/>
                <a:gd name="f50" fmla="*/ f39 f12 1"/>
                <a:gd name="f51" fmla="*/ f40 f11 1"/>
                <a:gd name="f52" fmla="*/ f41 f11 1"/>
                <a:gd name="f53" fmla="*/ f42 f12 1"/>
                <a:gd name="f54" fmla="*/ f43 f12 1"/>
                <a:gd name="f55" fmla="*/ f4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49" y="f50"/>
                </a:cxn>
                <a:cxn ang="f37">
                  <a:pos x="f51" y="f50"/>
                </a:cxn>
                <a:cxn ang="f37">
                  <a:pos x="f52" y="f53"/>
                </a:cxn>
                <a:cxn ang="f37">
                  <a:pos x="f51" y="f54"/>
                </a:cxn>
                <a:cxn ang="f37">
                  <a:pos x="f49" y="f54"/>
                </a:cxn>
                <a:cxn ang="f37">
                  <a:pos x="f55" y="f53"/>
                </a:cxn>
                <a:cxn ang="f37">
                  <a:pos x="f49" y="f50"/>
                </a:cxn>
              </a:cxnLst>
              <a:rect l="f45" t="f48" r="f46" b="f47"/>
              <a:pathLst>
                <a:path w="2920409" h="1029890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9" y="f9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42F1A"/>
            </a:solidFill>
            <a:ln w="19046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82957" tIns="22667" rIns="537612" bIns="22667" anchor="ctr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FFFFFF"/>
                  </a:solidFill>
                  <a:uFillTx/>
                  <a:latin typeface="Arial"/>
                </a:rPr>
                <a:t>DISCOVERY</a:t>
              </a:r>
              <a:endParaRPr lang="en-GB" sz="17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6D5FFBD8-3565-4E64-86F0-88237789D65D}"/>
                </a:ext>
              </a:extLst>
            </p:cNvPr>
            <p:cNvSpPr/>
            <p:nvPr/>
          </p:nvSpPr>
          <p:spPr>
            <a:xfrm>
              <a:off x="2664223" y="3371255"/>
              <a:ext cx="2574721" cy="102988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74726"/>
                <a:gd name="f7" fmla="val 1029890"/>
                <a:gd name="f8" fmla="val 2059781"/>
                <a:gd name="f9" fmla="val 514945"/>
                <a:gd name="f10" fmla="+- 0 0 -90"/>
                <a:gd name="f11" fmla="*/ f3 1 2574726"/>
                <a:gd name="f12" fmla="*/ f4 1 1029890"/>
                <a:gd name="f13" fmla="+- f7 0 f5"/>
                <a:gd name="f14" fmla="+- f6 0 f5"/>
                <a:gd name="f15" fmla="*/ f10 f0 1"/>
                <a:gd name="f16" fmla="*/ f14 1 2574726"/>
                <a:gd name="f17" fmla="*/ f13 1 1029890"/>
                <a:gd name="f18" fmla="*/ 0 f14 1"/>
                <a:gd name="f19" fmla="*/ 0 f13 1"/>
                <a:gd name="f20" fmla="*/ 2059781 f14 1"/>
                <a:gd name="f21" fmla="*/ 2574726 f14 1"/>
                <a:gd name="f22" fmla="*/ 514945 f13 1"/>
                <a:gd name="f23" fmla="*/ 1029890 f13 1"/>
                <a:gd name="f24" fmla="*/ 514945 f14 1"/>
                <a:gd name="f25" fmla="*/ f15 1 f2"/>
                <a:gd name="f26" fmla="*/ f18 1 2574726"/>
                <a:gd name="f27" fmla="*/ f19 1 1029890"/>
                <a:gd name="f28" fmla="*/ f20 1 2574726"/>
                <a:gd name="f29" fmla="*/ f21 1 2574726"/>
                <a:gd name="f30" fmla="*/ f22 1 1029890"/>
                <a:gd name="f31" fmla="*/ f23 1 1029890"/>
                <a:gd name="f32" fmla="*/ f24 1 2574726"/>
                <a:gd name="f33" fmla="*/ f5 1 f16"/>
                <a:gd name="f34" fmla="*/ f6 1 f16"/>
                <a:gd name="f35" fmla="*/ f5 1 f17"/>
                <a:gd name="f36" fmla="*/ f7 1 f17"/>
                <a:gd name="f37" fmla="+- f25 0 f1"/>
                <a:gd name="f38" fmla="*/ f26 1 f16"/>
                <a:gd name="f39" fmla="*/ f27 1 f17"/>
                <a:gd name="f40" fmla="*/ f28 1 f16"/>
                <a:gd name="f41" fmla="*/ f29 1 f16"/>
                <a:gd name="f42" fmla="*/ f30 1 f17"/>
                <a:gd name="f43" fmla="*/ f31 1 f17"/>
                <a:gd name="f44" fmla="*/ f32 1 f16"/>
                <a:gd name="f45" fmla="*/ f33 f11 1"/>
                <a:gd name="f46" fmla="*/ f34 f11 1"/>
                <a:gd name="f47" fmla="*/ f36 f12 1"/>
                <a:gd name="f48" fmla="*/ f35 f12 1"/>
                <a:gd name="f49" fmla="*/ f38 f11 1"/>
                <a:gd name="f50" fmla="*/ f39 f12 1"/>
                <a:gd name="f51" fmla="*/ f40 f11 1"/>
                <a:gd name="f52" fmla="*/ f41 f11 1"/>
                <a:gd name="f53" fmla="*/ f42 f12 1"/>
                <a:gd name="f54" fmla="*/ f43 f12 1"/>
                <a:gd name="f55" fmla="*/ f4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49" y="f50"/>
                </a:cxn>
                <a:cxn ang="f37">
                  <a:pos x="f51" y="f50"/>
                </a:cxn>
                <a:cxn ang="f37">
                  <a:pos x="f52" y="f53"/>
                </a:cxn>
                <a:cxn ang="f37">
                  <a:pos x="f51" y="f54"/>
                </a:cxn>
                <a:cxn ang="f37">
                  <a:pos x="f49" y="f54"/>
                </a:cxn>
                <a:cxn ang="f37">
                  <a:pos x="f55" y="f53"/>
                </a:cxn>
                <a:cxn ang="f37">
                  <a:pos x="f49" y="f50"/>
                </a:cxn>
              </a:cxnLst>
              <a:rect l="f45" t="f48" r="f46" b="f47"/>
              <a:pathLst>
                <a:path w="2574726" h="1029890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9" y="f9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42F1A"/>
            </a:solidFill>
            <a:ln w="19046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82957" tIns="22667" rIns="537612" bIns="22667" anchor="ctr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FFFFFF"/>
                  </a:solidFill>
                  <a:uFillTx/>
                  <a:latin typeface="Arial"/>
                </a:rPr>
                <a:t>INITIATION</a:t>
              </a: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6B6FD891-7C59-4198-A6F4-25AB950F04D0}"/>
                </a:ext>
              </a:extLst>
            </p:cNvPr>
            <p:cNvSpPr/>
            <p:nvPr/>
          </p:nvSpPr>
          <p:spPr>
            <a:xfrm>
              <a:off x="4981477" y="3371255"/>
              <a:ext cx="2574721" cy="102988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74726"/>
                <a:gd name="f7" fmla="val 1029890"/>
                <a:gd name="f8" fmla="val 2059781"/>
                <a:gd name="f9" fmla="val 514945"/>
                <a:gd name="f10" fmla="+- 0 0 -90"/>
                <a:gd name="f11" fmla="*/ f3 1 2574726"/>
                <a:gd name="f12" fmla="*/ f4 1 1029890"/>
                <a:gd name="f13" fmla="+- f7 0 f5"/>
                <a:gd name="f14" fmla="+- f6 0 f5"/>
                <a:gd name="f15" fmla="*/ f10 f0 1"/>
                <a:gd name="f16" fmla="*/ f14 1 2574726"/>
                <a:gd name="f17" fmla="*/ f13 1 1029890"/>
                <a:gd name="f18" fmla="*/ 0 f14 1"/>
                <a:gd name="f19" fmla="*/ 0 f13 1"/>
                <a:gd name="f20" fmla="*/ 2059781 f14 1"/>
                <a:gd name="f21" fmla="*/ 2574726 f14 1"/>
                <a:gd name="f22" fmla="*/ 514945 f13 1"/>
                <a:gd name="f23" fmla="*/ 1029890 f13 1"/>
                <a:gd name="f24" fmla="*/ 514945 f14 1"/>
                <a:gd name="f25" fmla="*/ f15 1 f2"/>
                <a:gd name="f26" fmla="*/ f18 1 2574726"/>
                <a:gd name="f27" fmla="*/ f19 1 1029890"/>
                <a:gd name="f28" fmla="*/ f20 1 2574726"/>
                <a:gd name="f29" fmla="*/ f21 1 2574726"/>
                <a:gd name="f30" fmla="*/ f22 1 1029890"/>
                <a:gd name="f31" fmla="*/ f23 1 1029890"/>
                <a:gd name="f32" fmla="*/ f24 1 2574726"/>
                <a:gd name="f33" fmla="*/ f5 1 f16"/>
                <a:gd name="f34" fmla="*/ f6 1 f16"/>
                <a:gd name="f35" fmla="*/ f5 1 f17"/>
                <a:gd name="f36" fmla="*/ f7 1 f17"/>
                <a:gd name="f37" fmla="+- f25 0 f1"/>
                <a:gd name="f38" fmla="*/ f26 1 f16"/>
                <a:gd name="f39" fmla="*/ f27 1 f17"/>
                <a:gd name="f40" fmla="*/ f28 1 f16"/>
                <a:gd name="f41" fmla="*/ f29 1 f16"/>
                <a:gd name="f42" fmla="*/ f30 1 f17"/>
                <a:gd name="f43" fmla="*/ f31 1 f17"/>
                <a:gd name="f44" fmla="*/ f32 1 f16"/>
                <a:gd name="f45" fmla="*/ f33 f11 1"/>
                <a:gd name="f46" fmla="*/ f34 f11 1"/>
                <a:gd name="f47" fmla="*/ f36 f12 1"/>
                <a:gd name="f48" fmla="*/ f35 f12 1"/>
                <a:gd name="f49" fmla="*/ f38 f11 1"/>
                <a:gd name="f50" fmla="*/ f39 f12 1"/>
                <a:gd name="f51" fmla="*/ f40 f11 1"/>
                <a:gd name="f52" fmla="*/ f41 f11 1"/>
                <a:gd name="f53" fmla="*/ f42 f12 1"/>
                <a:gd name="f54" fmla="*/ f43 f12 1"/>
                <a:gd name="f55" fmla="*/ f4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49" y="f50"/>
                </a:cxn>
                <a:cxn ang="f37">
                  <a:pos x="f51" y="f50"/>
                </a:cxn>
                <a:cxn ang="f37">
                  <a:pos x="f52" y="f53"/>
                </a:cxn>
                <a:cxn ang="f37">
                  <a:pos x="f51" y="f54"/>
                </a:cxn>
                <a:cxn ang="f37">
                  <a:pos x="f49" y="f54"/>
                </a:cxn>
                <a:cxn ang="f37">
                  <a:pos x="f55" y="f53"/>
                </a:cxn>
                <a:cxn ang="f37">
                  <a:pos x="f49" y="f50"/>
                </a:cxn>
              </a:cxnLst>
              <a:rect l="f45" t="f48" r="f46" b="f47"/>
              <a:pathLst>
                <a:path w="2574726" h="1029890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9" y="f9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42F1A"/>
            </a:solidFill>
            <a:ln w="19046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82957" tIns="22667" rIns="537612" bIns="22667" anchor="ctr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FFFFFF"/>
                  </a:solidFill>
                  <a:uFillTx/>
                  <a:latin typeface="Arial"/>
                </a:rPr>
                <a:t>DELIVERY</a:t>
              </a:r>
              <a:endParaRPr lang="en-GB" sz="17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C5229998-887D-442F-96B2-53AD87BB9DBF}"/>
                </a:ext>
              </a:extLst>
            </p:cNvPr>
            <p:cNvSpPr/>
            <p:nvPr/>
          </p:nvSpPr>
          <p:spPr>
            <a:xfrm>
              <a:off x="7298731" y="3371255"/>
              <a:ext cx="2574721" cy="102988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74726"/>
                <a:gd name="f7" fmla="val 1029890"/>
                <a:gd name="f8" fmla="val 2059781"/>
                <a:gd name="f9" fmla="val 514945"/>
                <a:gd name="f10" fmla="+- 0 0 -90"/>
                <a:gd name="f11" fmla="*/ f3 1 2574726"/>
                <a:gd name="f12" fmla="*/ f4 1 1029890"/>
                <a:gd name="f13" fmla="+- f7 0 f5"/>
                <a:gd name="f14" fmla="+- f6 0 f5"/>
                <a:gd name="f15" fmla="*/ f10 f0 1"/>
                <a:gd name="f16" fmla="*/ f14 1 2574726"/>
                <a:gd name="f17" fmla="*/ f13 1 1029890"/>
                <a:gd name="f18" fmla="*/ 0 f14 1"/>
                <a:gd name="f19" fmla="*/ 0 f13 1"/>
                <a:gd name="f20" fmla="*/ 2059781 f14 1"/>
                <a:gd name="f21" fmla="*/ 2574726 f14 1"/>
                <a:gd name="f22" fmla="*/ 514945 f13 1"/>
                <a:gd name="f23" fmla="*/ 1029890 f13 1"/>
                <a:gd name="f24" fmla="*/ 514945 f14 1"/>
                <a:gd name="f25" fmla="*/ f15 1 f2"/>
                <a:gd name="f26" fmla="*/ f18 1 2574726"/>
                <a:gd name="f27" fmla="*/ f19 1 1029890"/>
                <a:gd name="f28" fmla="*/ f20 1 2574726"/>
                <a:gd name="f29" fmla="*/ f21 1 2574726"/>
                <a:gd name="f30" fmla="*/ f22 1 1029890"/>
                <a:gd name="f31" fmla="*/ f23 1 1029890"/>
                <a:gd name="f32" fmla="*/ f24 1 2574726"/>
                <a:gd name="f33" fmla="*/ f5 1 f16"/>
                <a:gd name="f34" fmla="*/ f6 1 f16"/>
                <a:gd name="f35" fmla="*/ f5 1 f17"/>
                <a:gd name="f36" fmla="*/ f7 1 f17"/>
                <a:gd name="f37" fmla="+- f25 0 f1"/>
                <a:gd name="f38" fmla="*/ f26 1 f16"/>
                <a:gd name="f39" fmla="*/ f27 1 f17"/>
                <a:gd name="f40" fmla="*/ f28 1 f16"/>
                <a:gd name="f41" fmla="*/ f29 1 f16"/>
                <a:gd name="f42" fmla="*/ f30 1 f17"/>
                <a:gd name="f43" fmla="*/ f31 1 f17"/>
                <a:gd name="f44" fmla="*/ f32 1 f16"/>
                <a:gd name="f45" fmla="*/ f33 f11 1"/>
                <a:gd name="f46" fmla="*/ f34 f11 1"/>
                <a:gd name="f47" fmla="*/ f36 f12 1"/>
                <a:gd name="f48" fmla="*/ f35 f12 1"/>
                <a:gd name="f49" fmla="*/ f38 f11 1"/>
                <a:gd name="f50" fmla="*/ f39 f12 1"/>
                <a:gd name="f51" fmla="*/ f40 f11 1"/>
                <a:gd name="f52" fmla="*/ f41 f11 1"/>
                <a:gd name="f53" fmla="*/ f42 f12 1"/>
                <a:gd name="f54" fmla="*/ f43 f12 1"/>
                <a:gd name="f55" fmla="*/ f4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49" y="f50"/>
                </a:cxn>
                <a:cxn ang="f37">
                  <a:pos x="f51" y="f50"/>
                </a:cxn>
                <a:cxn ang="f37">
                  <a:pos x="f52" y="f53"/>
                </a:cxn>
                <a:cxn ang="f37">
                  <a:pos x="f51" y="f54"/>
                </a:cxn>
                <a:cxn ang="f37">
                  <a:pos x="f49" y="f54"/>
                </a:cxn>
                <a:cxn ang="f37">
                  <a:pos x="f55" y="f53"/>
                </a:cxn>
                <a:cxn ang="f37">
                  <a:pos x="f49" y="f50"/>
                </a:cxn>
              </a:cxnLst>
              <a:rect l="f45" t="f48" r="f46" b="f47"/>
              <a:pathLst>
                <a:path w="2574726" h="1029890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9" y="f9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42F1A"/>
            </a:solidFill>
            <a:ln w="19046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82957" tIns="22667" rIns="537612" bIns="22667" anchor="ctr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FFFFFF"/>
                  </a:solidFill>
                  <a:uFillTx/>
                  <a:latin typeface="Arial"/>
                </a:rPr>
                <a:t>CLOSURE</a:t>
              </a: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EA6CA16-23C9-47FF-BC5C-6C534D943D10}"/>
                </a:ext>
              </a:extLst>
            </p:cNvPr>
            <p:cNvSpPr/>
            <p:nvPr/>
          </p:nvSpPr>
          <p:spPr>
            <a:xfrm>
              <a:off x="9617275" y="3371255"/>
              <a:ext cx="2574721" cy="102988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74726"/>
                <a:gd name="f7" fmla="val 1029890"/>
                <a:gd name="f8" fmla="val 2059781"/>
                <a:gd name="f9" fmla="val 514945"/>
                <a:gd name="f10" fmla="+- 0 0 -90"/>
                <a:gd name="f11" fmla="*/ f3 1 2574726"/>
                <a:gd name="f12" fmla="*/ f4 1 1029890"/>
                <a:gd name="f13" fmla="+- f7 0 f5"/>
                <a:gd name="f14" fmla="+- f6 0 f5"/>
                <a:gd name="f15" fmla="*/ f10 f0 1"/>
                <a:gd name="f16" fmla="*/ f14 1 2574726"/>
                <a:gd name="f17" fmla="*/ f13 1 1029890"/>
                <a:gd name="f18" fmla="*/ 0 f14 1"/>
                <a:gd name="f19" fmla="*/ 0 f13 1"/>
                <a:gd name="f20" fmla="*/ 2059781 f14 1"/>
                <a:gd name="f21" fmla="*/ 2574726 f14 1"/>
                <a:gd name="f22" fmla="*/ 514945 f13 1"/>
                <a:gd name="f23" fmla="*/ 1029890 f13 1"/>
                <a:gd name="f24" fmla="*/ 514945 f14 1"/>
                <a:gd name="f25" fmla="*/ f15 1 f2"/>
                <a:gd name="f26" fmla="*/ f18 1 2574726"/>
                <a:gd name="f27" fmla="*/ f19 1 1029890"/>
                <a:gd name="f28" fmla="*/ f20 1 2574726"/>
                <a:gd name="f29" fmla="*/ f21 1 2574726"/>
                <a:gd name="f30" fmla="*/ f22 1 1029890"/>
                <a:gd name="f31" fmla="*/ f23 1 1029890"/>
                <a:gd name="f32" fmla="*/ f24 1 2574726"/>
                <a:gd name="f33" fmla="*/ f5 1 f16"/>
                <a:gd name="f34" fmla="*/ f6 1 f16"/>
                <a:gd name="f35" fmla="*/ f5 1 f17"/>
                <a:gd name="f36" fmla="*/ f7 1 f17"/>
                <a:gd name="f37" fmla="+- f25 0 f1"/>
                <a:gd name="f38" fmla="*/ f26 1 f16"/>
                <a:gd name="f39" fmla="*/ f27 1 f17"/>
                <a:gd name="f40" fmla="*/ f28 1 f16"/>
                <a:gd name="f41" fmla="*/ f29 1 f16"/>
                <a:gd name="f42" fmla="*/ f30 1 f17"/>
                <a:gd name="f43" fmla="*/ f31 1 f17"/>
                <a:gd name="f44" fmla="*/ f32 1 f16"/>
                <a:gd name="f45" fmla="*/ f33 f11 1"/>
                <a:gd name="f46" fmla="*/ f34 f11 1"/>
                <a:gd name="f47" fmla="*/ f36 f12 1"/>
                <a:gd name="f48" fmla="*/ f35 f12 1"/>
                <a:gd name="f49" fmla="*/ f38 f11 1"/>
                <a:gd name="f50" fmla="*/ f39 f12 1"/>
                <a:gd name="f51" fmla="*/ f40 f11 1"/>
                <a:gd name="f52" fmla="*/ f41 f11 1"/>
                <a:gd name="f53" fmla="*/ f42 f12 1"/>
                <a:gd name="f54" fmla="*/ f43 f12 1"/>
                <a:gd name="f55" fmla="*/ f4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7">
                  <a:pos x="f49" y="f50"/>
                </a:cxn>
                <a:cxn ang="f37">
                  <a:pos x="f51" y="f50"/>
                </a:cxn>
                <a:cxn ang="f37">
                  <a:pos x="f52" y="f53"/>
                </a:cxn>
                <a:cxn ang="f37">
                  <a:pos x="f51" y="f54"/>
                </a:cxn>
                <a:cxn ang="f37">
                  <a:pos x="f49" y="f54"/>
                </a:cxn>
                <a:cxn ang="f37">
                  <a:pos x="f55" y="f53"/>
                </a:cxn>
                <a:cxn ang="f37">
                  <a:pos x="f49" y="f50"/>
                </a:cxn>
              </a:cxnLst>
              <a:rect l="f45" t="f48" r="f46" b="f47"/>
              <a:pathLst>
                <a:path w="2574726" h="1029890">
                  <a:moveTo>
                    <a:pt x="f5" y="f5"/>
                  </a:moveTo>
                  <a:lnTo>
                    <a:pt x="f8" y="f5"/>
                  </a:lnTo>
                  <a:lnTo>
                    <a:pt x="f6" y="f9"/>
                  </a:lnTo>
                  <a:lnTo>
                    <a:pt x="f8" y="f7"/>
                  </a:lnTo>
                  <a:lnTo>
                    <a:pt x="f5" y="f7"/>
                  </a:lnTo>
                  <a:lnTo>
                    <a:pt x="f9" y="f9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42F1A"/>
            </a:solidFill>
            <a:ln w="19046" cap="rnd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582957" tIns="22667" rIns="537612" bIns="22667" anchor="ctr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FFFFFF"/>
                  </a:solidFill>
                  <a:uFillTx/>
                  <a:latin typeface="Arial"/>
                </a:rPr>
                <a:t>REALIZATION</a:t>
              </a:r>
            </a:p>
          </p:txBody>
        </p:sp>
      </p:grpSp>
      <p:sp>
        <p:nvSpPr>
          <p:cNvPr id="8" name="TextBox 6">
            <a:extLst>
              <a:ext uri="{FF2B5EF4-FFF2-40B4-BE49-F238E27FC236}">
                <a16:creationId xmlns:a16="http://schemas.microsoft.com/office/drawing/2014/main" id="{596D1F32-FF60-4F11-A57F-80159CAA9E44}"/>
              </a:ext>
            </a:extLst>
          </p:cNvPr>
          <p:cNvSpPr txBox="1"/>
          <p:nvPr/>
        </p:nvSpPr>
        <p:spPr>
          <a:xfrm>
            <a:off x="10489475" y="6204853"/>
            <a:ext cx="202474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Roberts 2012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319F7E21-8756-45FE-B250-806E9E11EF58}"/>
              </a:ext>
            </a:extLst>
          </p:cNvPr>
          <p:cNvSpPr txBox="1"/>
          <p:nvPr/>
        </p:nvSpPr>
        <p:spPr>
          <a:xfrm>
            <a:off x="0" y="0"/>
            <a:ext cx="3801535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Arial Nova" pitchFamily="34"/>
              </a:rPr>
              <a:t>Project Cycle</a:t>
            </a:r>
          </a:p>
        </p:txBody>
      </p:sp>
    </p:spTree>
  </p:cSld>
  <p:clrMapOvr>
    <a:masterClrMapping/>
  </p:clrMapOvr>
  <p:transition spd="slow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holding, food&#10;&#10;Description generated with very high confidence">
            <a:extLst>
              <a:ext uri="{FF2B5EF4-FFF2-40B4-BE49-F238E27FC236}">
                <a16:creationId xmlns:a16="http://schemas.microsoft.com/office/drawing/2014/main" id="{FF5A9862-D5EB-4B8E-9468-54EADA4230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" t="35850" b="9126"/>
          <a:stretch>
            <a:fillRect/>
          </a:stretch>
        </p:blipFill>
        <p:spPr>
          <a:xfrm>
            <a:off x="487676" y="735113"/>
            <a:ext cx="2076885" cy="311943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6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2083508B-0568-410C-8878-795963AC21C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316" t="15436" r="12939" b="33966"/>
          <a:stretch>
            <a:fillRect/>
          </a:stretch>
        </p:blipFill>
        <p:spPr>
          <a:xfrm>
            <a:off x="2590796" y="739219"/>
            <a:ext cx="2247768" cy="313375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7" descr="A picture containing object, drawing&#10;&#10;Description generated with very high confidence">
            <a:extLst>
              <a:ext uri="{FF2B5EF4-FFF2-40B4-BE49-F238E27FC236}">
                <a16:creationId xmlns:a16="http://schemas.microsoft.com/office/drawing/2014/main" id="{7FB648A9-4AF3-497C-925F-80D269AC3A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2213" y="789209"/>
            <a:ext cx="2129793" cy="304357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8" descr="A picture containing outdoor, man, object, water&#10;&#10;Description generated with very high confidence">
            <a:extLst>
              <a:ext uri="{FF2B5EF4-FFF2-40B4-BE49-F238E27FC236}">
                <a16:creationId xmlns:a16="http://schemas.microsoft.com/office/drawing/2014/main" id="{6A5FE8F0-87C8-4C62-8644-5643ED6004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85919" y="4436431"/>
            <a:ext cx="3935239" cy="197018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Rectangle 16">
            <a:extLst>
              <a:ext uri="{FF2B5EF4-FFF2-40B4-BE49-F238E27FC236}">
                <a16:creationId xmlns:a16="http://schemas.microsoft.com/office/drawing/2014/main" id="{BC4FAAAE-1160-4587-88BC-5DA1C4D394C9}"/>
              </a:ext>
            </a:extLst>
          </p:cNvPr>
          <p:cNvSpPr/>
          <p:nvPr/>
        </p:nvSpPr>
        <p:spPr>
          <a:xfrm>
            <a:off x="10062213" y="3758330"/>
            <a:ext cx="1309567" cy="606576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  <a:ea typeface="Calibri" pitchFamily="34"/>
                <a:cs typeface="Times New Roman" pitchFamily="18"/>
              </a:rPr>
              <a:t>IRON TRIANGLE</a:t>
            </a: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</p:txBody>
      </p:sp>
      <p:sp>
        <p:nvSpPr>
          <p:cNvPr id="7" name="Rectangle 18">
            <a:extLst>
              <a:ext uri="{FF2B5EF4-FFF2-40B4-BE49-F238E27FC236}">
                <a16:creationId xmlns:a16="http://schemas.microsoft.com/office/drawing/2014/main" id="{56652EF3-36BF-40A7-AF62-36C4611A0C2E}"/>
              </a:ext>
            </a:extLst>
          </p:cNvPr>
          <p:cNvSpPr/>
          <p:nvPr/>
        </p:nvSpPr>
        <p:spPr>
          <a:xfrm>
            <a:off x="8917219" y="6392414"/>
            <a:ext cx="2289977" cy="3744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  <a:ea typeface="Calibri" pitchFamily="34"/>
                <a:cs typeface="Times New Roman" pitchFamily="18"/>
              </a:rPr>
              <a:t>REFLECTION</a:t>
            </a:r>
            <a:endParaRPr lang="en-GB" sz="105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E78F4D22-99E2-4BFE-B117-B46401EB7E62}"/>
              </a:ext>
            </a:extLst>
          </p:cNvPr>
          <p:cNvSpPr/>
          <p:nvPr/>
        </p:nvSpPr>
        <p:spPr>
          <a:xfrm>
            <a:off x="623300" y="3806921"/>
            <a:ext cx="1694694" cy="3744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lgerian" pitchFamily="82"/>
                <a:ea typeface="Calibri" pitchFamily="34"/>
                <a:cs typeface="Times New Roman" pitchFamily="18"/>
              </a:rPr>
              <a:t>USER Stories</a:t>
            </a:r>
            <a:endParaRPr lang="en-GB" sz="1050" b="0" i="0" u="none" strike="noStrike" kern="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93B92826-B9AD-405E-92E3-858F50C6562F}"/>
              </a:ext>
            </a:extLst>
          </p:cNvPr>
          <p:cNvSpPr/>
          <p:nvPr/>
        </p:nvSpPr>
        <p:spPr>
          <a:xfrm>
            <a:off x="2463421" y="3832780"/>
            <a:ext cx="2199644" cy="370359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lgerian" pitchFamily="82"/>
                <a:ea typeface="Calibri" pitchFamily="34"/>
                <a:cs typeface="Times New Roman" pitchFamily="18"/>
              </a:rPr>
              <a:t>Delphi Technique</a:t>
            </a:r>
          </a:p>
        </p:txBody>
      </p:sp>
      <p:sp>
        <p:nvSpPr>
          <p:cNvPr id="10" name="TextBox 13">
            <a:extLst>
              <a:ext uri="{FF2B5EF4-FFF2-40B4-BE49-F238E27FC236}">
                <a16:creationId xmlns:a16="http://schemas.microsoft.com/office/drawing/2014/main" id="{A265E519-6E5F-47FC-B41E-364FAF1CBA19}"/>
              </a:ext>
            </a:extLst>
          </p:cNvPr>
          <p:cNvSpPr txBox="1"/>
          <p:nvPr/>
        </p:nvSpPr>
        <p:spPr>
          <a:xfrm>
            <a:off x="5323197" y="3843579"/>
            <a:ext cx="287253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lgerian" pitchFamily="82"/>
              </a:rPr>
              <a:t>duct Project Technique</a:t>
            </a:r>
          </a:p>
        </p:txBody>
      </p:sp>
      <p:sp>
        <p:nvSpPr>
          <p:cNvPr id="11" name="TextBox 18">
            <a:extLst>
              <a:ext uri="{FF2B5EF4-FFF2-40B4-BE49-F238E27FC236}">
                <a16:creationId xmlns:a16="http://schemas.microsoft.com/office/drawing/2014/main" id="{D0E443ED-FEA0-4043-9B04-6EA7B3F29D67}"/>
              </a:ext>
            </a:extLst>
          </p:cNvPr>
          <p:cNvSpPr txBox="1"/>
          <p:nvPr/>
        </p:nvSpPr>
        <p:spPr>
          <a:xfrm>
            <a:off x="7385910" y="3798563"/>
            <a:ext cx="321684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</a:rPr>
              <a:t>Product Project Technique</a:t>
            </a:r>
          </a:p>
        </p:txBody>
      </p:sp>
      <p:pic>
        <p:nvPicPr>
          <p:cNvPr id="12" name="Google Shape;166;p19">
            <a:extLst>
              <a:ext uri="{FF2B5EF4-FFF2-40B4-BE49-F238E27FC236}">
                <a16:creationId xmlns:a16="http://schemas.microsoft.com/office/drawing/2014/main" id="{B56DA20D-96AA-4832-87B9-ED74C27F4FCC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/>
          </a:blip>
          <a:srcRect/>
          <a:stretch>
            <a:fillRect/>
          </a:stretch>
        </p:blipFill>
        <p:spPr>
          <a:xfrm>
            <a:off x="4494056" y="763350"/>
            <a:ext cx="2474274" cy="309120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TextBox 22">
            <a:extLst>
              <a:ext uri="{FF2B5EF4-FFF2-40B4-BE49-F238E27FC236}">
                <a16:creationId xmlns:a16="http://schemas.microsoft.com/office/drawing/2014/main" id="{8CC8FEDE-6F5F-4985-86A2-A12088F35ADF}"/>
              </a:ext>
            </a:extLst>
          </p:cNvPr>
          <p:cNvSpPr txBox="1"/>
          <p:nvPr/>
        </p:nvSpPr>
        <p:spPr>
          <a:xfrm>
            <a:off x="4663065" y="3851946"/>
            <a:ext cx="321509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</a:rPr>
              <a:t>Micro Soft Planner</a:t>
            </a:r>
          </a:p>
        </p:txBody>
      </p:sp>
      <p:sp>
        <p:nvSpPr>
          <p:cNvPr id="14" name="TextBox 25">
            <a:extLst>
              <a:ext uri="{FF2B5EF4-FFF2-40B4-BE49-F238E27FC236}">
                <a16:creationId xmlns:a16="http://schemas.microsoft.com/office/drawing/2014/main" id="{A50A4A09-8535-4C05-B555-FB05D838893C}"/>
              </a:ext>
            </a:extLst>
          </p:cNvPr>
          <p:cNvSpPr txBox="1"/>
          <p:nvPr/>
        </p:nvSpPr>
        <p:spPr>
          <a:xfrm>
            <a:off x="1746183" y="6402217"/>
            <a:ext cx="184368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</a:rPr>
              <a:t>Gantt Chart</a:t>
            </a:r>
          </a:p>
        </p:txBody>
      </p:sp>
      <p:sp>
        <p:nvSpPr>
          <p:cNvPr id="15" name="Arrow: Striped Right 31">
            <a:extLst>
              <a:ext uri="{FF2B5EF4-FFF2-40B4-BE49-F238E27FC236}">
                <a16:creationId xmlns:a16="http://schemas.microsoft.com/office/drawing/2014/main" id="{9D3D7B11-FE68-4714-9D2F-C1CA03882A3B}"/>
              </a:ext>
            </a:extLst>
          </p:cNvPr>
          <p:cNvSpPr/>
          <p:nvPr/>
        </p:nvSpPr>
        <p:spPr>
          <a:xfrm>
            <a:off x="4494056" y="4534921"/>
            <a:ext cx="1340693" cy="1572292"/>
          </a:xfrm>
          <a:custGeom>
            <a:avLst>
              <a:gd name="f0" fmla="val 1080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4000"/>
              <a:gd name="f10" fmla="val 10800"/>
              <a:gd name="f11" fmla="val 21800"/>
              <a:gd name="f12" fmla="val 1000"/>
              <a:gd name="f13" fmla="val 2000"/>
              <a:gd name="f14" fmla="val 3000"/>
              <a:gd name="f15" fmla="+- 0 0 0"/>
              <a:gd name="f16" fmla="+- 0 0 180"/>
              <a:gd name="f17" fmla="*/ f5 1 21600"/>
              <a:gd name="f18" fmla="*/ f6 1 21600"/>
              <a:gd name="f19" fmla="val f7"/>
              <a:gd name="f20" fmla="val f8"/>
              <a:gd name="f21" fmla="pin 4000 f0 21600"/>
              <a:gd name="f22" fmla="pin 0 f1 10800"/>
              <a:gd name="f23" fmla="*/ f15 f2 1"/>
              <a:gd name="f24" fmla="*/ f16 f2 1"/>
              <a:gd name="f25" fmla="+- f20 0 f19"/>
              <a:gd name="f26" fmla="val f21"/>
              <a:gd name="f27" fmla="val f22"/>
              <a:gd name="f28" fmla="*/ f21 f17 1"/>
              <a:gd name="f29" fmla="*/ f22 f18 1"/>
              <a:gd name="f30" fmla="*/ f23 1 f4"/>
              <a:gd name="f31" fmla="*/ f24 1 f4"/>
              <a:gd name="f32" fmla="*/ f25 1 21600"/>
              <a:gd name="f33" fmla="+- f8 0 f27"/>
              <a:gd name="f34" fmla="+- f8 0 f26"/>
              <a:gd name="f35" fmla="*/ f27 f18 1"/>
              <a:gd name="f36" fmla="*/ f26 f17 1"/>
              <a:gd name="f37" fmla="+- f30 0 f3"/>
              <a:gd name="f38" fmla="+- f31 0 f3"/>
              <a:gd name="f39" fmla="*/ 4000 f32 1"/>
              <a:gd name="f40" fmla="*/ 0 f32 1"/>
              <a:gd name="f41" fmla="*/ 21600 f32 1"/>
              <a:gd name="f42" fmla="*/ f34 f27 1"/>
              <a:gd name="f43" fmla="*/ f33 f18 1"/>
              <a:gd name="f44" fmla="*/ f42 1 10800"/>
              <a:gd name="f45" fmla="*/ f40 1 f32"/>
              <a:gd name="f46" fmla="*/ f41 1 f32"/>
              <a:gd name="f47" fmla="*/ f39 1 f32"/>
              <a:gd name="f48" fmla="+- f26 f44 0"/>
              <a:gd name="f49" fmla="*/ f47 f17 1"/>
              <a:gd name="f50" fmla="*/ f45 f18 1"/>
              <a:gd name="f51" fmla="*/ f46 f18 1"/>
              <a:gd name="f52" fmla="*/ f48 f17 1"/>
            </a:gdLst>
            <a:ahLst>
              <a:ahXY gdRefX="f0" minX="f9" maxX="f8" gdRefY="f1" minY="f7" maxY="f10">
                <a:pos x="f28" y="f29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36" y="f50"/>
              </a:cxn>
              <a:cxn ang="f38">
                <a:pos x="f36" y="f51"/>
              </a:cxn>
            </a:cxnLst>
            <a:rect l="f49" t="f35" r="f52" b="f43"/>
            <a:pathLst>
              <a:path w="21600" h="21600">
                <a:moveTo>
                  <a:pt x="f26" y="f7"/>
                </a:moveTo>
                <a:lnTo>
                  <a:pt x="f8" y="f10"/>
                </a:lnTo>
                <a:lnTo>
                  <a:pt x="f26" y="f11"/>
                </a:lnTo>
                <a:lnTo>
                  <a:pt x="f26" y="f33"/>
                </a:lnTo>
                <a:lnTo>
                  <a:pt x="f9" y="f33"/>
                </a:lnTo>
                <a:lnTo>
                  <a:pt x="f9" y="f27"/>
                </a:lnTo>
                <a:lnTo>
                  <a:pt x="f26" y="f27"/>
                </a:lnTo>
                <a:lnTo>
                  <a:pt x="f26" y="f7"/>
                </a:lnTo>
                <a:moveTo>
                  <a:pt x="f7" y="f27"/>
                </a:moveTo>
                <a:lnTo>
                  <a:pt x="f7" y="f33"/>
                </a:lnTo>
                <a:lnTo>
                  <a:pt x="f12" y="f33"/>
                </a:lnTo>
                <a:lnTo>
                  <a:pt x="f12" y="f27"/>
                </a:lnTo>
                <a:lnTo>
                  <a:pt x="f7" y="f27"/>
                </a:lnTo>
                <a:moveTo>
                  <a:pt x="f13" y="f27"/>
                </a:moveTo>
                <a:lnTo>
                  <a:pt x="f13" y="f33"/>
                </a:lnTo>
                <a:lnTo>
                  <a:pt x="f14" y="f33"/>
                </a:lnTo>
                <a:lnTo>
                  <a:pt x="f14" y="f27"/>
                </a:lnTo>
                <a:lnTo>
                  <a:pt x="f13" y="f27"/>
                </a:lnTo>
                <a:close/>
              </a:path>
            </a:pathLst>
          </a:custGeom>
          <a:solidFill>
            <a:srgbClr val="0070C0"/>
          </a:solidFill>
          <a:ln w="19046" cap="rnd">
            <a:solidFill>
              <a:srgbClr val="00206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pic>
        <p:nvPicPr>
          <p:cNvPr id="16" name="Picture 32">
            <a:extLst>
              <a:ext uri="{FF2B5EF4-FFF2-40B4-BE49-F238E27FC236}">
                <a16:creationId xmlns:a16="http://schemas.microsoft.com/office/drawing/2014/main" id="{66447A8E-DD19-4DEE-B611-A818BBD24D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5809" y="4276996"/>
            <a:ext cx="4168246" cy="2051355"/>
          </a:xfrm>
          <a:prstGeom prst="rect">
            <a:avLst/>
          </a:prstGeom>
          <a:noFill/>
          <a:ln cap="flat">
            <a:noFill/>
          </a:ln>
          <a:effectLst>
            <a:outerShdw dist="139699" dir="2700000" algn="tl">
              <a:srgbClr val="333333">
                <a:alpha val="65000"/>
              </a:srgbClr>
            </a:outerShdw>
          </a:effectLst>
        </p:spPr>
      </p:pic>
      <p:pic>
        <p:nvPicPr>
          <p:cNvPr id="17" name="Picture 34">
            <a:extLst>
              <a:ext uri="{FF2B5EF4-FFF2-40B4-BE49-F238E27FC236}">
                <a16:creationId xmlns:a16="http://schemas.microsoft.com/office/drawing/2014/main" id="{21AB8A1F-6819-4377-A702-E9678ACFB35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37725" y="822484"/>
            <a:ext cx="2986631" cy="303480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8" name="TextBox 35">
            <a:extLst>
              <a:ext uri="{FF2B5EF4-FFF2-40B4-BE49-F238E27FC236}">
                <a16:creationId xmlns:a16="http://schemas.microsoft.com/office/drawing/2014/main" id="{6DBC7BB0-080E-4768-8ECB-75E686503CA2}"/>
              </a:ext>
            </a:extLst>
          </p:cNvPr>
          <p:cNvSpPr txBox="1"/>
          <p:nvPr/>
        </p:nvSpPr>
        <p:spPr>
          <a:xfrm>
            <a:off x="4494056" y="137480"/>
            <a:ext cx="408018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</a:rPr>
              <a:t>A to Z Project's Chevron</a:t>
            </a:r>
          </a:p>
        </p:txBody>
      </p:sp>
      <p:sp>
        <p:nvSpPr>
          <p:cNvPr id="19" name="Arrow: Chevron 36">
            <a:extLst>
              <a:ext uri="{FF2B5EF4-FFF2-40B4-BE49-F238E27FC236}">
                <a16:creationId xmlns:a16="http://schemas.microsoft.com/office/drawing/2014/main" id="{B7EA7B22-93BD-4F4E-B1A8-AD5928F5CAC9}"/>
              </a:ext>
            </a:extLst>
          </p:cNvPr>
          <p:cNvSpPr/>
          <p:nvPr/>
        </p:nvSpPr>
        <p:spPr>
          <a:xfrm>
            <a:off x="4009424" y="148599"/>
            <a:ext cx="484632" cy="4846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4 f30 1"/>
              <a:gd name="f39" fmla="*/ f33 f30 1"/>
              <a:gd name="f40" fmla="*/ f36 1 2"/>
              <a:gd name="f41" fmla="min f37 f36"/>
              <a:gd name="f42" fmla="+- f6 f40 0"/>
              <a:gd name="f43" fmla="*/ f41 f7 1"/>
              <a:gd name="f44" fmla="*/ f43 1 100000"/>
              <a:gd name="f45" fmla="*/ f42 f30 1"/>
              <a:gd name="f46" fmla="+- f33 0 f44"/>
              <a:gd name="f47" fmla="*/ f44 f30 1"/>
              <a:gd name="f48" fmla="*/ f46 1 2"/>
              <a:gd name="f49" fmla="+- f46 0 f44"/>
              <a:gd name="f50" fmla="*/ f46 f30 1"/>
              <a:gd name="f51" fmla="?: f49 f44 f6"/>
              <a:gd name="f52" fmla="?: f49 f46 f33"/>
              <a:gd name="f53" fmla="*/ f48 f30 1"/>
              <a:gd name="f54" fmla="*/ f51 f30 1"/>
              <a:gd name="f55" fmla="*/ f52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3" y="f35"/>
              </a:cxn>
              <a:cxn ang="f28">
                <a:pos x="f47" y="f45"/>
              </a:cxn>
              <a:cxn ang="f29">
                <a:pos x="f53" y="f38"/>
              </a:cxn>
            </a:cxnLst>
            <a:rect l="f54" t="f35" r="f55" b="f38"/>
            <a:pathLst>
              <a:path>
                <a:moveTo>
                  <a:pt x="f35" y="f35"/>
                </a:moveTo>
                <a:lnTo>
                  <a:pt x="f50" y="f35"/>
                </a:lnTo>
                <a:lnTo>
                  <a:pt x="f39" y="f45"/>
                </a:lnTo>
                <a:lnTo>
                  <a:pt x="f50" y="f38"/>
                </a:lnTo>
                <a:lnTo>
                  <a:pt x="f35" y="f38"/>
                </a:lnTo>
                <a:lnTo>
                  <a:pt x="f47" y="f45"/>
                </a:lnTo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20" name="Arrow: Chevron 37">
            <a:extLst>
              <a:ext uri="{FF2B5EF4-FFF2-40B4-BE49-F238E27FC236}">
                <a16:creationId xmlns:a16="http://schemas.microsoft.com/office/drawing/2014/main" id="{A934700C-38C9-46AD-AD89-3FE6AD9473AC}"/>
              </a:ext>
            </a:extLst>
          </p:cNvPr>
          <p:cNvSpPr/>
          <p:nvPr/>
        </p:nvSpPr>
        <p:spPr>
          <a:xfrm>
            <a:off x="7635843" y="148599"/>
            <a:ext cx="484632" cy="4846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4 f30 1"/>
              <a:gd name="f39" fmla="*/ f33 f30 1"/>
              <a:gd name="f40" fmla="*/ f36 1 2"/>
              <a:gd name="f41" fmla="min f37 f36"/>
              <a:gd name="f42" fmla="+- f6 f40 0"/>
              <a:gd name="f43" fmla="*/ f41 f7 1"/>
              <a:gd name="f44" fmla="*/ f43 1 100000"/>
              <a:gd name="f45" fmla="*/ f42 f30 1"/>
              <a:gd name="f46" fmla="+- f33 0 f44"/>
              <a:gd name="f47" fmla="*/ f44 f30 1"/>
              <a:gd name="f48" fmla="*/ f46 1 2"/>
              <a:gd name="f49" fmla="+- f46 0 f44"/>
              <a:gd name="f50" fmla="*/ f46 f30 1"/>
              <a:gd name="f51" fmla="?: f49 f44 f6"/>
              <a:gd name="f52" fmla="?: f49 f46 f33"/>
              <a:gd name="f53" fmla="*/ f48 f30 1"/>
              <a:gd name="f54" fmla="*/ f51 f30 1"/>
              <a:gd name="f55" fmla="*/ f52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3" y="f35"/>
              </a:cxn>
              <a:cxn ang="f28">
                <a:pos x="f47" y="f45"/>
              </a:cxn>
              <a:cxn ang="f29">
                <a:pos x="f53" y="f38"/>
              </a:cxn>
            </a:cxnLst>
            <a:rect l="f54" t="f35" r="f55" b="f38"/>
            <a:pathLst>
              <a:path>
                <a:moveTo>
                  <a:pt x="f35" y="f35"/>
                </a:moveTo>
                <a:lnTo>
                  <a:pt x="f50" y="f35"/>
                </a:lnTo>
                <a:lnTo>
                  <a:pt x="f39" y="f45"/>
                </a:lnTo>
                <a:lnTo>
                  <a:pt x="f50" y="f38"/>
                </a:lnTo>
                <a:lnTo>
                  <a:pt x="f35" y="f38"/>
                </a:lnTo>
                <a:lnTo>
                  <a:pt x="f47" y="f45"/>
                </a:lnTo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21" name="Arrow: Chevron 38">
            <a:extLst>
              <a:ext uri="{FF2B5EF4-FFF2-40B4-BE49-F238E27FC236}">
                <a16:creationId xmlns:a16="http://schemas.microsoft.com/office/drawing/2014/main" id="{E3111027-2FDD-4AC4-94DB-87F39F7ADAEF}"/>
              </a:ext>
            </a:extLst>
          </p:cNvPr>
          <p:cNvSpPr/>
          <p:nvPr/>
        </p:nvSpPr>
        <p:spPr>
          <a:xfrm>
            <a:off x="3563243" y="148599"/>
            <a:ext cx="484632" cy="4846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4 f30 1"/>
              <a:gd name="f39" fmla="*/ f33 f30 1"/>
              <a:gd name="f40" fmla="*/ f36 1 2"/>
              <a:gd name="f41" fmla="min f37 f36"/>
              <a:gd name="f42" fmla="+- f6 f40 0"/>
              <a:gd name="f43" fmla="*/ f41 f7 1"/>
              <a:gd name="f44" fmla="*/ f43 1 100000"/>
              <a:gd name="f45" fmla="*/ f42 f30 1"/>
              <a:gd name="f46" fmla="+- f33 0 f44"/>
              <a:gd name="f47" fmla="*/ f44 f30 1"/>
              <a:gd name="f48" fmla="*/ f46 1 2"/>
              <a:gd name="f49" fmla="+- f46 0 f44"/>
              <a:gd name="f50" fmla="*/ f46 f30 1"/>
              <a:gd name="f51" fmla="?: f49 f44 f6"/>
              <a:gd name="f52" fmla="?: f49 f46 f33"/>
              <a:gd name="f53" fmla="*/ f48 f30 1"/>
              <a:gd name="f54" fmla="*/ f51 f30 1"/>
              <a:gd name="f55" fmla="*/ f52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3" y="f35"/>
              </a:cxn>
              <a:cxn ang="f28">
                <a:pos x="f47" y="f45"/>
              </a:cxn>
              <a:cxn ang="f29">
                <a:pos x="f53" y="f38"/>
              </a:cxn>
            </a:cxnLst>
            <a:rect l="f54" t="f35" r="f55" b="f38"/>
            <a:pathLst>
              <a:path>
                <a:moveTo>
                  <a:pt x="f35" y="f35"/>
                </a:moveTo>
                <a:lnTo>
                  <a:pt x="f50" y="f35"/>
                </a:lnTo>
                <a:lnTo>
                  <a:pt x="f39" y="f45"/>
                </a:lnTo>
                <a:lnTo>
                  <a:pt x="f50" y="f38"/>
                </a:lnTo>
                <a:lnTo>
                  <a:pt x="f35" y="f38"/>
                </a:lnTo>
                <a:lnTo>
                  <a:pt x="f47" y="f45"/>
                </a:lnTo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22" name="Arrow: Chevron 39">
            <a:extLst>
              <a:ext uri="{FF2B5EF4-FFF2-40B4-BE49-F238E27FC236}">
                <a16:creationId xmlns:a16="http://schemas.microsoft.com/office/drawing/2014/main" id="{396CF75A-9927-4EC6-93C4-235DB47CC8C3}"/>
              </a:ext>
            </a:extLst>
          </p:cNvPr>
          <p:cNvSpPr/>
          <p:nvPr/>
        </p:nvSpPr>
        <p:spPr>
          <a:xfrm>
            <a:off x="8120475" y="160093"/>
            <a:ext cx="484632" cy="4846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4 f30 1"/>
              <a:gd name="f39" fmla="*/ f33 f30 1"/>
              <a:gd name="f40" fmla="*/ f36 1 2"/>
              <a:gd name="f41" fmla="min f37 f36"/>
              <a:gd name="f42" fmla="+- f6 f40 0"/>
              <a:gd name="f43" fmla="*/ f41 f7 1"/>
              <a:gd name="f44" fmla="*/ f43 1 100000"/>
              <a:gd name="f45" fmla="*/ f42 f30 1"/>
              <a:gd name="f46" fmla="+- f33 0 f44"/>
              <a:gd name="f47" fmla="*/ f44 f30 1"/>
              <a:gd name="f48" fmla="*/ f46 1 2"/>
              <a:gd name="f49" fmla="+- f46 0 f44"/>
              <a:gd name="f50" fmla="*/ f46 f30 1"/>
              <a:gd name="f51" fmla="?: f49 f44 f6"/>
              <a:gd name="f52" fmla="?: f49 f46 f33"/>
              <a:gd name="f53" fmla="*/ f48 f30 1"/>
              <a:gd name="f54" fmla="*/ f51 f30 1"/>
              <a:gd name="f55" fmla="*/ f52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3" y="f35"/>
              </a:cxn>
              <a:cxn ang="f28">
                <a:pos x="f47" y="f45"/>
              </a:cxn>
              <a:cxn ang="f29">
                <a:pos x="f53" y="f38"/>
              </a:cxn>
            </a:cxnLst>
            <a:rect l="f54" t="f35" r="f55" b="f38"/>
            <a:pathLst>
              <a:path>
                <a:moveTo>
                  <a:pt x="f35" y="f35"/>
                </a:moveTo>
                <a:lnTo>
                  <a:pt x="f50" y="f35"/>
                </a:lnTo>
                <a:lnTo>
                  <a:pt x="f39" y="f45"/>
                </a:lnTo>
                <a:lnTo>
                  <a:pt x="f50" y="f38"/>
                </a:lnTo>
                <a:lnTo>
                  <a:pt x="f35" y="f38"/>
                </a:lnTo>
                <a:lnTo>
                  <a:pt x="f47" y="f45"/>
                </a:lnTo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23" name="TextBox 40">
            <a:extLst>
              <a:ext uri="{FF2B5EF4-FFF2-40B4-BE49-F238E27FC236}">
                <a16:creationId xmlns:a16="http://schemas.microsoft.com/office/drawing/2014/main" id="{3FBCF667-F6F2-4293-AA30-8788DB30F787}"/>
              </a:ext>
            </a:extLst>
          </p:cNvPr>
          <p:cNvSpPr txBox="1"/>
          <p:nvPr/>
        </p:nvSpPr>
        <p:spPr>
          <a:xfrm>
            <a:off x="5600261" y="4755766"/>
            <a:ext cx="1340693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lgerian" pitchFamily="82"/>
              </a:rPr>
              <a:t>Closer</a:t>
            </a:r>
          </a:p>
        </p:txBody>
      </p:sp>
      <p:sp>
        <p:nvSpPr>
          <p:cNvPr id="24" name="Arrow: Notched Right 41">
            <a:extLst>
              <a:ext uri="{FF2B5EF4-FFF2-40B4-BE49-F238E27FC236}">
                <a16:creationId xmlns:a16="http://schemas.microsoft.com/office/drawing/2014/main" id="{658F4C91-26B2-4B8A-B620-CF07A83E1B95}"/>
              </a:ext>
            </a:extLst>
          </p:cNvPr>
          <p:cNvSpPr/>
          <p:nvPr/>
        </p:nvSpPr>
        <p:spPr>
          <a:xfrm>
            <a:off x="6355546" y="5060362"/>
            <a:ext cx="978408" cy="4846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3 f30 1"/>
              <a:gd name="f39" fmla="*/ f34 f30 1"/>
              <a:gd name="f40" fmla="*/ f36 1 2"/>
              <a:gd name="f41" fmla="min f37 f36"/>
              <a:gd name="f42" fmla="*/ f36 f7 1"/>
              <a:gd name="f43" fmla="+- f6 f40 0"/>
              <a:gd name="f44" fmla="*/ f41 f7 1"/>
              <a:gd name="f45" fmla="*/ f42 1 200000"/>
              <a:gd name="f46" fmla="*/ f44 1 100000"/>
              <a:gd name="f47" fmla="+- f43 0 f45"/>
              <a:gd name="f48" fmla="+- f43 f45 0"/>
              <a:gd name="f49" fmla="*/ f43 f30 1"/>
              <a:gd name="f50" fmla="+- f33 0 f46"/>
              <a:gd name="f51" fmla="*/ f45 f46 1"/>
              <a:gd name="f52" fmla="*/ f47 f30 1"/>
              <a:gd name="f53" fmla="*/ f48 f30 1"/>
              <a:gd name="f54" fmla="*/ f51 1 f40"/>
              <a:gd name="f55" fmla="*/ f50 f30 1"/>
              <a:gd name="f56" fmla="+- f33 0 f54"/>
              <a:gd name="f57" fmla="*/ f54 f30 1"/>
              <a:gd name="f58" fmla="*/ f5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5" y="f35"/>
              </a:cxn>
              <a:cxn ang="f28">
                <a:pos x="f57" y="f49"/>
              </a:cxn>
              <a:cxn ang="f29">
                <a:pos x="f55" y="f39"/>
              </a:cxn>
            </a:cxnLst>
            <a:rect l="f57" t="f52" r="f58" b="f53"/>
            <a:pathLst>
              <a:path>
                <a:moveTo>
                  <a:pt x="f35" y="f52"/>
                </a:moveTo>
                <a:lnTo>
                  <a:pt x="f55" y="f52"/>
                </a:lnTo>
                <a:lnTo>
                  <a:pt x="f55" y="f35"/>
                </a:lnTo>
                <a:lnTo>
                  <a:pt x="f38" y="f49"/>
                </a:lnTo>
                <a:lnTo>
                  <a:pt x="f55" y="f39"/>
                </a:lnTo>
                <a:lnTo>
                  <a:pt x="f55" y="f53"/>
                </a:lnTo>
                <a:lnTo>
                  <a:pt x="f35" y="f53"/>
                </a:lnTo>
                <a:lnTo>
                  <a:pt x="f57" y="f49"/>
                </a:lnTo>
                <a:close/>
              </a:path>
            </a:pathLst>
          </a:custGeom>
          <a:solidFill>
            <a:srgbClr val="0070C0"/>
          </a:solidFill>
          <a:ln w="19046" cap="rnd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</p:spTree>
  </p:cSld>
  <p:clrMapOvr>
    <a:masterClrMapping/>
  </p:clrMapOvr>
  <p:transition spd="slow"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Description generated with very high confidence">
            <a:extLst>
              <a:ext uri="{FF2B5EF4-FFF2-40B4-BE49-F238E27FC236}">
                <a16:creationId xmlns:a16="http://schemas.microsoft.com/office/drawing/2014/main" id="{97C6C4E0-06A4-4323-97DB-5577F3052F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036"/>
            <a:ext cx="12192000" cy="686303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6395FE1-A33C-4488-9B1A-1D245EE6021C}"/>
              </a:ext>
            </a:extLst>
          </p:cNvPr>
          <p:cNvSpPr/>
          <p:nvPr/>
        </p:nvSpPr>
        <p:spPr>
          <a:xfrm>
            <a:off x="522514" y="5341035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defTabSz="4572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u="sng" dirty="0">
                <a:solidFill>
                  <a:srgbClr val="000000"/>
                </a:solidFill>
                <a:latin typeface="Trebuchet MS"/>
              </a:rPr>
              <a:t>Microsoft Planner</a:t>
            </a:r>
          </a:p>
          <a:p>
            <a:pPr lvl="0" defTabSz="4572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u="sng" dirty="0">
                <a:solidFill>
                  <a:srgbClr val="000000"/>
                </a:solidFill>
                <a:latin typeface="Trebuchet MS"/>
              </a:rPr>
              <a:t>21</a:t>
            </a:r>
            <a:r>
              <a:rPr lang="en-GB" sz="2000" b="1" u="sng" baseline="30000" dirty="0">
                <a:solidFill>
                  <a:srgbClr val="000000"/>
                </a:solidFill>
                <a:latin typeface="Trebuchet MS"/>
              </a:rPr>
              <a:t>st</a:t>
            </a:r>
            <a:r>
              <a:rPr lang="en-GB" sz="2000" b="1" u="sng" dirty="0">
                <a:solidFill>
                  <a:srgbClr val="000000"/>
                </a:solidFill>
                <a:latin typeface="Trebuchet MS"/>
              </a:rPr>
              <a:t> century Posted Notes</a:t>
            </a:r>
          </a:p>
        </p:txBody>
      </p:sp>
    </p:spTree>
    <p:extLst>
      <p:ext uri="{BB962C8B-B14F-4D97-AF65-F5344CB8AC3E}">
        <p14:creationId xmlns:p14="http://schemas.microsoft.com/office/powerpoint/2010/main" val="3897806421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299DC6F-25F3-41D0-8AF5-A10E7C7E94E8}"/>
              </a:ext>
            </a:extLst>
          </p:cNvPr>
          <p:cNvSpPr/>
          <p:nvPr/>
        </p:nvSpPr>
        <p:spPr>
          <a:xfrm>
            <a:off x="0" y="-482378"/>
            <a:ext cx="12845143" cy="73442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90E97D-C78E-44C9-BDAC-0AFFAFC90E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5400" y="0"/>
            <a:ext cx="8754341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0865C01-FAFD-4541-B3C7-B0C21C33850F}"/>
              </a:ext>
            </a:extLst>
          </p:cNvPr>
          <p:cNvSpPr/>
          <p:nvPr/>
        </p:nvSpPr>
        <p:spPr>
          <a:xfrm>
            <a:off x="5268686" y="507977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defTabSz="4572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 u="sng" dirty="0">
                <a:latin typeface="Trebuchet MS"/>
              </a:rPr>
              <a:t>Microsoft Planner</a:t>
            </a:r>
          </a:p>
          <a:p>
            <a:pPr lvl="0" defTabSz="4572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 u="sng" dirty="0">
                <a:latin typeface="Trebuchet MS"/>
              </a:rPr>
              <a:t>21</a:t>
            </a:r>
            <a:r>
              <a:rPr lang="en-GB" b="1" u="sng" baseline="30000" dirty="0">
                <a:latin typeface="Trebuchet MS"/>
              </a:rPr>
              <a:t>st</a:t>
            </a:r>
            <a:r>
              <a:rPr lang="en-GB" b="1" u="sng" dirty="0">
                <a:latin typeface="Trebuchet MS"/>
              </a:rPr>
              <a:t> century Posted Notes</a:t>
            </a:r>
          </a:p>
        </p:txBody>
      </p:sp>
    </p:spTree>
    <p:extLst>
      <p:ext uri="{BB962C8B-B14F-4D97-AF65-F5344CB8AC3E}">
        <p14:creationId xmlns:p14="http://schemas.microsoft.com/office/powerpoint/2010/main" val="748898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875F4681-92EC-49B3-9142-E4ACE1D7CA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316" t="15436" r="12939" b="33966"/>
          <a:stretch>
            <a:fillRect/>
          </a:stretch>
        </p:blipFill>
        <p:spPr>
          <a:xfrm>
            <a:off x="3380869" y="479567"/>
            <a:ext cx="4806616" cy="5898858"/>
          </a:xfrm>
          <a:prstGeom prst="rect">
            <a:avLst/>
          </a:prstGeom>
          <a:noFill/>
          <a:ln cap="flat">
            <a:noFill/>
          </a:ln>
          <a:effectLst>
            <a:outerShdw dist="139699" dir="2700000" algn="tl">
              <a:srgbClr val="333333">
                <a:alpha val="65000"/>
              </a:srgbClr>
            </a:outerShdw>
          </a:effec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B504EAF-8FF1-4D37-9850-C7639210EC4D}"/>
              </a:ext>
            </a:extLst>
          </p:cNvPr>
          <p:cNvSpPr/>
          <p:nvPr/>
        </p:nvSpPr>
        <p:spPr>
          <a:xfrm>
            <a:off x="4412940" y="1703316"/>
            <a:ext cx="977210" cy="2502566"/>
          </a:xfrm>
          <a:prstGeom prst="rect">
            <a:avLst/>
          </a:prstGeom>
          <a:solidFill>
            <a:srgbClr val="FFFFFF"/>
          </a:solidFill>
          <a:ln w="19046" cap="rnd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941692D-E68A-4C0A-983F-95D808C73A92}"/>
              </a:ext>
            </a:extLst>
          </p:cNvPr>
          <p:cNvSpPr/>
          <p:nvPr/>
        </p:nvSpPr>
        <p:spPr>
          <a:xfrm>
            <a:off x="5450308" y="1691283"/>
            <a:ext cx="947839" cy="1961150"/>
          </a:xfrm>
          <a:prstGeom prst="rect">
            <a:avLst/>
          </a:prstGeom>
          <a:solidFill>
            <a:srgbClr val="FFFFFF"/>
          </a:solidFill>
          <a:ln w="19046" cap="rnd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4F26795-8E93-4FDC-9A2A-D3FE0C4FB873}"/>
              </a:ext>
            </a:extLst>
          </p:cNvPr>
          <p:cNvSpPr/>
          <p:nvPr/>
        </p:nvSpPr>
        <p:spPr>
          <a:xfrm>
            <a:off x="6478030" y="1734333"/>
            <a:ext cx="947839" cy="2418350"/>
          </a:xfrm>
          <a:prstGeom prst="rect">
            <a:avLst/>
          </a:prstGeom>
          <a:solidFill>
            <a:srgbClr val="FFFFFF"/>
          </a:solidFill>
          <a:ln w="19046" cap="rnd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 MS"/>
              </a:rPr>
              <a:t>CCTV/ Alarm system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 MS"/>
              </a:rPr>
              <a:t>Shutters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 MS"/>
              </a:rPr>
              <a:t>Custom parking spaces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 MS"/>
              </a:rPr>
              <a:t>Signe posts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 MS"/>
              </a:rPr>
              <a:t>Tv in the reception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 MS"/>
              </a:rPr>
              <a:t>Nap room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2DE1624-EB91-41FA-AADC-809D555FAC21}"/>
              </a:ext>
            </a:extLst>
          </p:cNvPr>
          <p:cNvSpPr/>
          <p:nvPr/>
        </p:nvSpPr>
        <p:spPr>
          <a:xfrm>
            <a:off x="4853415" y="904524"/>
            <a:ext cx="2317409" cy="300791"/>
          </a:xfrm>
          <a:prstGeom prst="rect">
            <a:avLst/>
          </a:prstGeom>
          <a:solidFill>
            <a:srgbClr val="FFFFFF"/>
          </a:solidFill>
          <a:ln w="19046" cap="rnd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332826C-5314-4EB9-9F8A-F10D64BA0EF3}"/>
              </a:ext>
            </a:extLst>
          </p:cNvPr>
          <p:cNvSpPr/>
          <p:nvPr/>
        </p:nvSpPr>
        <p:spPr>
          <a:xfrm>
            <a:off x="4640872" y="5531525"/>
            <a:ext cx="2521942" cy="846908"/>
          </a:xfrm>
          <a:prstGeom prst="rect">
            <a:avLst/>
          </a:prstGeom>
          <a:solidFill>
            <a:srgbClr val="FFFFFF"/>
          </a:solidFill>
          <a:ln w="19046" cap="rnd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Goal is to capture the essential elements of a requirement</a:t>
            </a:r>
            <a:endParaRPr lang="en-GB" sz="14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8" name="TextBox 9">
            <a:extLst>
              <a:ext uri="{FF2B5EF4-FFF2-40B4-BE49-F238E27FC236}">
                <a16:creationId xmlns:a16="http://schemas.microsoft.com/office/drawing/2014/main" id="{CF79B546-94A6-4592-A3EB-5016ADC7050B}"/>
              </a:ext>
            </a:extLst>
          </p:cNvPr>
          <p:cNvSpPr txBox="1"/>
          <p:nvPr/>
        </p:nvSpPr>
        <p:spPr>
          <a:xfrm>
            <a:off x="4412940" y="1768641"/>
            <a:ext cx="977210" cy="350865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Plan for project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Building work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Electrics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Plumbing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Internet installation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Laptops/mobile/telephone plus lines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9" name="TextBox 11">
            <a:extLst>
              <a:ext uri="{FF2B5EF4-FFF2-40B4-BE49-F238E27FC236}">
                <a16:creationId xmlns:a16="http://schemas.microsoft.com/office/drawing/2014/main" id="{4C060EA6-F825-4A04-9272-A81CF69D4B22}"/>
              </a:ext>
            </a:extLst>
          </p:cNvPr>
          <p:cNvSpPr txBox="1"/>
          <p:nvPr/>
        </p:nvSpPr>
        <p:spPr>
          <a:xfrm>
            <a:off x="5470032" y="1815925"/>
            <a:ext cx="863623" cy="30469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Office Plus canteen/toilet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Reception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Shelving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Camera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Van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Permits and insurance</a:t>
            </a:r>
          </a:p>
        </p:txBody>
      </p:sp>
      <p:sp>
        <p:nvSpPr>
          <p:cNvPr id="10" name="TextBox 14">
            <a:extLst>
              <a:ext uri="{FF2B5EF4-FFF2-40B4-BE49-F238E27FC236}">
                <a16:creationId xmlns:a16="http://schemas.microsoft.com/office/drawing/2014/main" id="{4A2018AC-7A25-4473-A328-B50EEF7C7B58}"/>
              </a:ext>
            </a:extLst>
          </p:cNvPr>
          <p:cNvSpPr txBox="1"/>
          <p:nvPr/>
        </p:nvSpPr>
        <p:spPr>
          <a:xfrm>
            <a:off x="4412940" y="844009"/>
            <a:ext cx="3503843" cy="307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Transition from Shirley to Spark hill</a:t>
            </a:r>
          </a:p>
        </p:txBody>
      </p:sp>
      <p:cxnSp>
        <p:nvCxnSpPr>
          <p:cNvPr id="11" name="Straight Connector 17">
            <a:extLst>
              <a:ext uri="{FF2B5EF4-FFF2-40B4-BE49-F238E27FC236}">
                <a16:creationId xmlns:a16="http://schemas.microsoft.com/office/drawing/2014/main" id="{40F92D76-3E27-420D-B8D0-5B35540EADD2}"/>
              </a:ext>
            </a:extLst>
          </p:cNvPr>
          <p:cNvCxnSpPr/>
          <p:nvPr/>
        </p:nvCxnSpPr>
        <p:spPr>
          <a:xfrm>
            <a:off x="4412940" y="5945913"/>
            <a:ext cx="532034" cy="493026"/>
          </a:xfrm>
          <a:prstGeom prst="straightConnector1">
            <a:avLst/>
          </a:prstGeom>
          <a:noFill/>
          <a:ln w="19046" cap="rnd">
            <a:solidFill>
              <a:srgbClr val="000000"/>
            </a:solidFill>
            <a:prstDash val="solid"/>
            <a:miter/>
          </a:ln>
        </p:spPr>
      </p:cxnSp>
      <p:cxnSp>
        <p:nvCxnSpPr>
          <p:cNvPr id="12" name="Straight Connector 25">
            <a:extLst>
              <a:ext uri="{FF2B5EF4-FFF2-40B4-BE49-F238E27FC236}">
                <a16:creationId xmlns:a16="http://schemas.microsoft.com/office/drawing/2014/main" id="{EB63329A-48ED-4DDD-BA19-3D54D391E807}"/>
              </a:ext>
            </a:extLst>
          </p:cNvPr>
          <p:cNvCxnSpPr/>
          <p:nvPr/>
        </p:nvCxnSpPr>
        <p:spPr>
          <a:xfrm flipH="1">
            <a:off x="6821908" y="6058530"/>
            <a:ext cx="425114" cy="346659"/>
          </a:xfrm>
          <a:prstGeom prst="straightConnector1">
            <a:avLst/>
          </a:prstGeom>
          <a:noFill/>
          <a:ln w="19046" cap="rnd">
            <a:solidFill>
              <a:srgbClr val="000000"/>
            </a:solidFill>
            <a:prstDash val="solid"/>
            <a:miter/>
          </a:ln>
        </p:spPr>
      </p:cxnSp>
      <p:sp>
        <p:nvSpPr>
          <p:cNvPr id="13" name="TextBox 28">
            <a:extLst>
              <a:ext uri="{FF2B5EF4-FFF2-40B4-BE49-F238E27FC236}">
                <a16:creationId xmlns:a16="http://schemas.microsoft.com/office/drawing/2014/main" id="{1D011DEC-029D-4B30-A6AA-9738E69EFE60}"/>
              </a:ext>
            </a:extLst>
          </p:cNvPr>
          <p:cNvSpPr txBox="1"/>
          <p:nvPr/>
        </p:nvSpPr>
        <p:spPr>
          <a:xfrm>
            <a:off x="10088474" y="6231864"/>
            <a:ext cx="2719132" cy="5309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Delphi Technique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(Roberts 2012)</a:t>
            </a:r>
          </a:p>
        </p:txBody>
      </p:sp>
      <p:pic>
        <p:nvPicPr>
          <p:cNvPr id="14" name="Picture 29">
            <a:extLst>
              <a:ext uri="{FF2B5EF4-FFF2-40B4-BE49-F238E27FC236}">
                <a16:creationId xmlns:a16="http://schemas.microsoft.com/office/drawing/2014/main" id="{6221A7B6-1098-40DA-9611-8C5ED7A389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916" y="701545"/>
            <a:ext cx="3919639" cy="498086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F791F-8782-46A8-9652-756B778D0BC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082" y="104269"/>
            <a:ext cx="8596667" cy="792291"/>
          </a:xfrm>
        </p:spPr>
        <p:txBody>
          <a:bodyPr/>
          <a:lstStyle/>
          <a:p>
            <a:pPr lvl="0"/>
            <a:r>
              <a:rPr lang="en-GB"/>
              <a:t>The Product Project Technique</a:t>
            </a:r>
            <a:endParaRPr lang="en-GB" dirty="0"/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9F00F31D-4D83-4886-BD8F-ED2B8B3E7A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518" b="71134"/>
          <a:stretch>
            <a:fillRect/>
          </a:stretch>
        </p:blipFill>
        <p:spPr>
          <a:xfrm>
            <a:off x="4879412" y="636212"/>
            <a:ext cx="4547932" cy="1022683"/>
          </a:xfr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AE1D5733-7A86-4BA7-9BC7-6DAB0AB1691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3" t="27381" r="76406" b="283"/>
          <a:stretch>
            <a:fillRect/>
          </a:stretch>
        </p:blipFill>
        <p:spPr>
          <a:xfrm>
            <a:off x="1078845" y="1518323"/>
            <a:ext cx="2671008" cy="404260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Picture 7">
            <a:extLst>
              <a:ext uri="{FF2B5EF4-FFF2-40B4-BE49-F238E27FC236}">
                <a16:creationId xmlns:a16="http://schemas.microsoft.com/office/drawing/2014/main" id="{69807390-8E96-415D-AF2B-A5C11897C81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71"/>
          <a:stretch>
            <a:fillRect/>
          </a:stretch>
        </p:blipFill>
        <p:spPr>
          <a:xfrm>
            <a:off x="4948906" y="1669191"/>
            <a:ext cx="4408962" cy="403231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74CFA96D-8684-420B-8676-9F4E36B986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283" r="67707" b="2179"/>
          <a:stretch>
            <a:fillRect/>
          </a:stretch>
        </p:blipFill>
        <p:spPr>
          <a:xfrm>
            <a:off x="4893706" y="1658885"/>
            <a:ext cx="1556189" cy="4022015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7" name="Straight Connector 10">
            <a:extLst>
              <a:ext uri="{FF2B5EF4-FFF2-40B4-BE49-F238E27FC236}">
                <a16:creationId xmlns:a16="http://schemas.microsoft.com/office/drawing/2014/main" id="{292759B4-F0F3-4474-87BF-7460092AC9FE}"/>
              </a:ext>
            </a:extLst>
          </p:cNvPr>
          <p:cNvCxnSpPr/>
          <p:nvPr/>
        </p:nvCxnSpPr>
        <p:spPr>
          <a:xfrm>
            <a:off x="6497049" y="636212"/>
            <a:ext cx="0" cy="5065291"/>
          </a:xfrm>
          <a:prstGeom prst="straightConnector1">
            <a:avLst/>
          </a:prstGeom>
          <a:noFill/>
          <a:ln w="19046" cap="rnd">
            <a:solidFill>
              <a:srgbClr val="000000"/>
            </a:solidFill>
            <a:prstDash val="solid"/>
            <a:miter/>
          </a:ln>
        </p:spPr>
      </p:cxnSp>
      <p:cxnSp>
        <p:nvCxnSpPr>
          <p:cNvPr id="8" name="Straight Connector 12">
            <a:extLst>
              <a:ext uri="{FF2B5EF4-FFF2-40B4-BE49-F238E27FC236}">
                <a16:creationId xmlns:a16="http://schemas.microsoft.com/office/drawing/2014/main" id="{F1BA0927-8CFD-48F3-B23A-F8109FAC168D}"/>
              </a:ext>
            </a:extLst>
          </p:cNvPr>
          <p:cNvCxnSpPr/>
          <p:nvPr/>
        </p:nvCxnSpPr>
        <p:spPr>
          <a:xfrm>
            <a:off x="7443536" y="636212"/>
            <a:ext cx="0" cy="5065291"/>
          </a:xfrm>
          <a:prstGeom prst="straightConnector1">
            <a:avLst/>
          </a:prstGeom>
          <a:noFill/>
          <a:ln w="19046" cap="rnd">
            <a:solidFill>
              <a:srgbClr val="000000"/>
            </a:solidFill>
            <a:prstDash val="solid"/>
            <a:miter/>
          </a:ln>
        </p:spPr>
      </p:cxnSp>
      <p:cxnSp>
        <p:nvCxnSpPr>
          <p:cNvPr id="9" name="Straight Connector 15">
            <a:extLst>
              <a:ext uri="{FF2B5EF4-FFF2-40B4-BE49-F238E27FC236}">
                <a16:creationId xmlns:a16="http://schemas.microsoft.com/office/drawing/2014/main" id="{46660899-2997-4E21-AB17-CAACE93E4458}"/>
              </a:ext>
            </a:extLst>
          </p:cNvPr>
          <p:cNvCxnSpPr/>
          <p:nvPr/>
        </p:nvCxnSpPr>
        <p:spPr>
          <a:xfrm>
            <a:off x="8414089" y="646508"/>
            <a:ext cx="0" cy="5065300"/>
          </a:xfrm>
          <a:prstGeom prst="straightConnector1">
            <a:avLst/>
          </a:prstGeom>
          <a:noFill/>
          <a:ln w="19046" cap="rnd">
            <a:solidFill>
              <a:srgbClr val="000000"/>
            </a:solidFill>
            <a:prstDash val="solid"/>
            <a:miter/>
          </a:ln>
        </p:spPr>
      </p:cxnSp>
      <p:cxnSp>
        <p:nvCxnSpPr>
          <p:cNvPr id="10" name="Straight Connector 16">
            <a:extLst>
              <a:ext uri="{FF2B5EF4-FFF2-40B4-BE49-F238E27FC236}">
                <a16:creationId xmlns:a16="http://schemas.microsoft.com/office/drawing/2014/main" id="{DA77218B-B483-44F0-B1B0-4FB2AFEAA48A}"/>
              </a:ext>
            </a:extLst>
          </p:cNvPr>
          <p:cNvCxnSpPr/>
          <p:nvPr/>
        </p:nvCxnSpPr>
        <p:spPr>
          <a:xfrm>
            <a:off x="9360566" y="636212"/>
            <a:ext cx="24067" cy="5065291"/>
          </a:xfrm>
          <a:prstGeom prst="straightConnector1">
            <a:avLst/>
          </a:prstGeom>
          <a:noFill/>
          <a:ln w="19046" cap="rnd">
            <a:solidFill>
              <a:srgbClr val="000000"/>
            </a:solidFill>
            <a:prstDash val="solid"/>
            <a:miter/>
          </a:ln>
        </p:spPr>
      </p:cxnSp>
      <p:cxnSp>
        <p:nvCxnSpPr>
          <p:cNvPr id="11" name="Straight Connector 21">
            <a:extLst>
              <a:ext uri="{FF2B5EF4-FFF2-40B4-BE49-F238E27FC236}">
                <a16:creationId xmlns:a16="http://schemas.microsoft.com/office/drawing/2014/main" id="{93FE0FA8-334A-4372-AE57-4211B6E631CD}"/>
              </a:ext>
            </a:extLst>
          </p:cNvPr>
          <p:cNvCxnSpPr/>
          <p:nvPr/>
        </p:nvCxnSpPr>
        <p:spPr>
          <a:xfrm>
            <a:off x="4948906" y="636212"/>
            <a:ext cx="0" cy="5065291"/>
          </a:xfrm>
          <a:prstGeom prst="straightConnector1">
            <a:avLst/>
          </a:prstGeom>
          <a:noFill/>
          <a:ln w="19046" cap="rnd">
            <a:solidFill>
              <a:srgbClr val="000000"/>
            </a:solidFill>
            <a:prstDash val="solid"/>
            <a:miter/>
          </a:ln>
        </p:spPr>
      </p:cxnSp>
      <p:cxnSp>
        <p:nvCxnSpPr>
          <p:cNvPr id="12" name="Straight Connector 23">
            <a:extLst>
              <a:ext uri="{FF2B5EF4-FFF2-40B4-BE49-F238E27FC236}">
                <a16:creationId xmlns:a16="http://schemas.microsoft.com/office/drawing/2014/main" id="{2A187CB7-4440-45EA-9D61-CA3177AB25DF}"/>
              </a:ext>
            </a:extLst>
          </p:cNvPr>
          <p:cNvCxnSpPr/>
          <p:nvPr/>
        </p:nvCxnSpPr>
        <p:spPr>
          <a:xfrm>
            <a:off x="6472991" y="2971800"/>
            <a:ext cx="2911642" cy="0"/>
          </a:xfrm>
          <a:prstGeom prst="straightConnector1">
            <a:avLst/>
          </a:prstGeom>
          <a:noFill/>
          <a:ln w="25402" cap="rnd">
            <a:solidFill>
              <a:srgbClr val="000000"/>
            </a:solidFill>
            <a:prstDash val="solid"/>
            <a:miter/>
          </a:ln>
          <a:effectLst>
            <a:outerShdw dist="25402" dir="5400000" algn="tl">
              <a:srgbClr val="000000">
                <a:alpha val="35000"/>
              </a:srgbClr>
            </a:outerShdw>
          </a:effectLst>
        </p:spPr>
      </p:cxnSp>
      <p:cxnSp>
        <p:nvCxnSpPr>
          <p:cNvPr id="13" name="Straight Connector 24">
            <a:extLst>
              <a:ext uri="{FF2B5EF4-FFF2-40B4-BE49-F238E27FC236}">
                <a16:creationId xmlns:a16="http://schemas.microsoft.com/office/drawing/2014/main" id="{F850B171-2B37-4EB3-AAD8-63ACB6C77CEA}"/>
              </a:ext>
            </a:extLst>
          </p:cNvPr>
          <p:cNvCxnSpPr/>
          <p:nvPr/>
        </p:nvCxnSpPr>
        <p:spPr>
          <a:xfrm>
            <a:off x="6446218" y="4303294"/>
            <a:ext cx="2911641" cy="0"/>
          </a:xfrm>
          <a:prstGeom prst="straightConnector1">
            <a:avLst/>
          </a:prstGeom>
          <a:noFill/>
          <a:ln w="25402" cap="rnd">
            <a:solidFill>
              <a:srgbClr val="000000"/>
            </a:solidFill>
            <a:prstDash val="solid"/>
            <a:miter/>
          </a:ln>
          <a:effectLst>
            <a:outerShdw dist="25402" dir="5400000" algn="tl">
              <a:srgbClr val="000000">
                <a:alpha val="35000"/>
              </a:srgbClr>
            </a:outerShdw>
          </a:effectLst>
        </p:spPr>
      </p:cxnSp>
      <p:cxnSp>
        <p:nvCxnSpPr>
          <p:cNvPr id="14" name="Straight Connector 25">
            <a:extLst>
              <a:ext uri="{FF2B5EF4-FFF2-40B4-BE49-F238E27FC236}">
                <a16:creationId xmlns:a16="http://schemas.microsoft.com/office/drawing/2014/main" id="{AA4FC882-201F-4CAD-BF8C-56E7A9E996F7}"/>
              </a:ext>
            </a:extLst>
          </p:cNvPr>
          <p:cNvCxnSpPr/>
          <p:nvPr/>
        </p:nvCxnSpPr>
        <p:spPr>
          <a:xfrm>
            <a:off x="4948906" y="5691207"/>
            <a:ext cx="4408953" cy="0"/>
          </a:xfrm>
          <a:prstGeom prst="straightConnector1">
            <a:avLst/>
          </a:prstGeom>
          <a:noFill/>
          <a:ln w="25402" cap="rnd">
            <a:solidFill>
              <a:srgbClr val="000000"/>
            </a:solidFill>
            <a:prstDash val="solid"/>
            <a:miter/>
          </a:ln>
          <a:effectLst>
            <a:outerShdw dist="25402" dir="5400000" algn="tl">
              <a:srgbClr val="000000">
                <a:alpha val="35000"/>
              </a:srgbClr>
            </a:outerShdw>
          </a:effectLst>
        </p:spPr>
      </p:cxnSp>
      <p:sp>
        <p:nvSpPr>
          <p:cNvPr id="15" name="TextBox 28">
            <a:extLst>
              <a:ext uri="{FF2B5EF4-FFF2-40B4-BE49-F238E27FC236}">
                <a16:creationId xmlns:a16="http://schemas.microsoft.com/office/drawing/2014/main" id="{C66745E6-9EC7-4F21-ACE9-02E393F8FB80}"/>
              </a:ext>
            </a:extLst>
          </p:cNvPr>
          <p:cNvSpPr txBox="1"/>
          <p:nvPr/>
        </p:nvSpPr>
        <p:spPr>
          <a:xfrm>
            <a:off x="6566470" y="1583887"/>
            <a:ext cx="2727271" cy="10772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                               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19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                                  19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                  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sp>
        <p:nvSpPr>
          <p:cNvPr id="16" name="TextBox 29">
            <a:extLst>
              <a:ext uri="{FF2B5EF4-FFF2-40B4-BE49-F238E27FC236}">
                <a16:creationId xmlns:a16="http://schemas.microsoft.com/office/drawing/2014/main" id="{C3D767BC-99FE-49B2-97F0-47A108FC8287}"/>
              </a:ext>
            </a:extLst>
          </p:cNvPr>
          <p:cNvSpPr txBox="1"/>
          <p:nvPr/>
        </p:nvSpPr>
        <p:spPr>
          <a:xfrm>
            <a:off x="8092485" y="2031467"/>
            <a:ext cx="1484711" cy="33855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15</a:t>
            </a:r>
          </a:p>
        </p:txBody>
      </p:sp>
      <p:sp>
        <p:nvSpPr>
          <p:cNvPr id="17" name="TextBox 30">
            <a:extLst>
              <a:ext uri="{FF2B5EF4-FFF2-40B4-BE49-F238E27FC236}">
                <a16:creationId xmlns:a16="http://schemas.microsoft.com/office/drawing/2014/main" id="{69A4B4BF-882E-4377-9555-AB3A878776E9}"/>
              </a:ext>
            </a:extLst>
          </p:cNvPr>
          <p:cNvSpPr txBox="1"/>
          <p:nvPr/>
        </p:nvSpPr>
        <p:spPr>
          <a:xfrm>
            <a:off x="7756599" y="2142585"/>
            <a:ext cx="2265947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10</a:t>
            </a:r>
          </a:p>
        </p:txBody>
      </p:sp>
      <p:sp>
        <p:nvSpPr>
          <p:cNvPr id="18" name="TextBox 32">
            <a:extLst>
              <a:ext uri="{FF2B5EF4-FFF2-40B4-BE49-F238E27FC236}">
                <a16:creationId xmlns:a16="http://schemas.microsoft.com/office/drawing/2014/main" id="{E7B1DC41-9FB0-4389-BE8A-ECAEDA31E38D}"/>
              </a:ext>
            </a:extLst>
          </p:cNvPr>
          <p:cNvSpPr txBox="1"/>
          <p:nvPr/>
        </p:nvSpPr>
        <p:spPr>
          <a:xfrm>
            <a:off x="7761317" y="2394740"/>
            <a:ext cx="177693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10</a:t>
            </a:r>
          </a:p>
        </p:txBody>
      </p:sp>
      <p:sp>
        <p:nvSpPr>
          <p:cNvPr id="19" name="TextBox 34">
            <a:extLst>
              <a:ext uri="{FF2B5EF4-FFF2-40B4-BE49-F238E27FC236}">
                <a16:creationId xmlns:a16="http://schemas.microsoft.com/office/drawing/2014/main" id="{A70AEE55-BC4B-4FFB-A057-92A791E901D6}"/>
              </a:ext>
            </a:extLst>
          </p:cNvPr>
          <p:cNvSpPr txBox="1"/>
          <p:nvPr/>
        </p:nvSpPr>
        <p:spPr>
          <a:xfrm>
            <a:off x="7645874" y="2621054"/>
            <a:ext cx="200781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8</a:t>
            </a:r>
          </a:p>
        </p:txBody>
      </p:sp>
      <p:sp>
        <p:nvSpPr>
          <p:cNvPr id="20" name="TextBox 35">
            <a:extLst>
              <a:ext uri="{FF2B5EF4-FFF2-40B4-BE49-F238E27FC236}">
                <a16:creationId xmlns:a16="http://schemas.microsoft.com/office/drawing/2014/main" id="{CB444D1B-A291-4945-85C5-CB2BCCCD5C8E}"/>
              </a:ext>
            </a:extLst>
          </p:cNvPr>
          <p:cNvSpPr txBox="1"/>
          <p:nvPr/>
        </p:nvSpPr>
        <p:spPr>
          <a:xfrm>
            <a:off x="8558939" y="3005358"/>
            <a:ext cx="164598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18</a:t>
            </a:r>
          </a:p>
        </p:txBody>
      </p:sp>
      <p:sp>
        <p:nvSpPr>
          <p:cNvPr id="21" name="TextBox 36">
            <a:extLst>
              <a:ext uri="{FF2B5EF4-FFF2-40B4-BE49-F238E27FC236}">
                <a16:creationId xmlns:a16="http://schemas.microsoft.com/office/drawing/2014/main" id="{430F7A3C-3498-4D04-82D2-8E73298228A8}"/>
              </a:ext>
            </a:extLst>
          </p:cNvPr>
          <p:cNvSpPr txBox="1"/>
          <p:nvPr/>
        </p:nvSpPr>
        <p:spPr>
          <a:xfrm>
            <a:off x="7756599" y="3216703"/>
            <a:ext cx="145983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9</a:t>
            </a:r>
          </a:p>
        </p:txBody>
      </p:sp>
      <p:sp>
        <p:nvSpPr>
          <p:cNvPr id="22" name="TextBox 37">
            <a:extLst>
              <a:ext uri="{FF2B5EF4-FFF2-40B4-BE49-F238E27FC236}">
                <a16:creationId xmlns:a16="http://schemas.microsoft.com/office/drawing/2014/main" id="{BF2A084A-5626-4918-9C6A-CB5D62E262C6}"/>
              </a:ext>
            </a:extLst>
          </p:cNvPr>
          <p:cNvSpPr txBox="1"/>
          <p:nvPr/>
        </p:nvSpPr>
        <p:spPr>
          <a:xfrm>
            <a:off x="7530614" y="3401375"/>
            <a:ext cx="173421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7</a:t>
            </a:r>
          </a:p>
        </p:txBody>
      </p:sp>
      <p:sp>
        <p:nvSpPr>
          <p:cNvPr id="23" name="TextBox 38">
            <a:extLst>
              <a:ext uri="{FF2B5EF4-FFF2-40B4-BE49-F238E27FC236}">
                <a16:creationId xmlns:a16="http://schemas.microsoft.com/office/drawing/2014/main" id="{918CFFAB-C459-4749-8202-2D9EE3CEE170}"/>
              </a:ext>
            </a:extLst>
          </p:cNvPr>
          <p:cNvSpPr txBox="1"/>
          <p:nvPr/>
        </p:nvSpPr>
        <p:spPr>
          <a:xfrm>
            <a:off x="6600157" y="3608780"/>
            <a:ext cx="55746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2</a:t>
            </a:r>
          </a:p>
        </p:txBody>
      </p:sp>
      <p:sp>
        <p:nvSpPr>
          <p:cNvPr id="24" name="TextBox 39">
            <a:extLst>
              <a:ext uri="{FF2B5EF4-FFF2-40B4-BE49-F238E27FC236}">
                <a16:creationId xmlns:a16="http://schemas.microsoft.com/office/drawing/2014/main" id="{25C0681C-A717-4EF4-ABD4-CCCB3F501D78}"/>
              </a:ext>
            </a:extLst>
          </p:cNvPr>
          <p:cNvSpPr txBox="1"/>
          <p:nvPr/>
        </p:nvSpPr>
        <p:spPr>
          <a:xfrm>
            <a:off x="7810384" y="3807936"/>
            <a:ext cx="54543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10</a:t>
            </a:r>
          </a:p>
        </p:txBody>
      </p:sp>
      <p:sp>
        <p:nvSpPr>
          <p:cNvPr id="25" name="TextBox 40">
            <a:extLst>
              <a:ext uri="{FF2B5EF4-FFF2-40B4-BE49-F238E27FC236}">
                <a16:creationId xmlns:a16="http://schemas.microsoft.com/office/drawing/2014/main" id="{D5EB7859-45D7-4D73-94FC-54B6B4A412B4}"/>
              </a:ext>
            </a:extLst>
          </p:cNvPr>
          <p:cNvSpPr txBox="1"/>
          <p:nvPr/>
        </p:nvSpPr>
        <p:spPr>
          <a:xfrm>
            <a:off x="7219416" y="4022857"/>
            <a:ext cx="133951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5</a:t>
            </a:r>
          </a:p>
        </p:txBody>
      </p:sp>
      <p:sp>
        <p:nvSpPr>
          <p:cNvPr id="26" name="TextBox 41">
            <a:extLst>
              <a:ext uri="{FF2B5EF4-FFF2-40B4-BE49-F238E27FC236}">
                <a16:creationId xmlns:a16="http://schemas.microsoft.com/office/drawing/2014/main" id="{AAC17F36-2B94-4024-8CA5-026FE77A6018}"/>
              </a:ext>
            </a:extLst>
          </p:cNvPr>
          <p:cNvSpPr txBox="1"/>
          <p:nvPr/>
        </p:nvSpPr>
        <p:spPr>
          <a:xfrm>
            <a:off x="7610926" y="4399068"/>
            <a:ext cx="114415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8</a:t>
            </a:r>
          </a:p>
        </p:txBody>
      </p:sp>
      <p:sp>
        <p:nvSpPr>
          <p:cNvPr id="27" name="TextBox 42">
            <a:extLst>
              <a:ext uri="{FF2B5EF4-FFF2-40B4-BE49-F238E27FC236}">
                <a16:creationId xmlns:a16="http://schemas.microsoft.com/office/drawing/2014/main" id="{362EFD67-A7B7-4C89-9C2F-ADD12F319006}"/>
              </a:ext>
            </a:extLst>
          </p:cNvPr>
          <p:cNvSpPr txBox="1"/>
          <p:nvPr/>
        </p:nvSpPr>
        <p:spPr>
          <a:xfrm>
            <a:off x="7802657" y="4583731"/>
            <a:ext cx="49730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10</a:t>
            </a:r>
          </a:p>
        </p:txBody>
      </p:sp>
      <p:sp>
        <p:nvSpPr>
          <p:cNvPr id="28" name="TextBox 43">
            <a:extLst>
              <a:ext uri="{FF2B5EF4-FFF2-40B4-BE49-F238E27FC236}">
                <a16:creationId xmlns:a16="http://schemas.microsoft.com/office/drawing/2014/main" id="{10F74BE8-9CCF-45DB-A725-9C119EF3F9C3}"/>
              </a:ext>
            </a:extLst>
          </p:cNvPr>
          <p:cNvSpPr txBox="1"/>
          <p:nvPr/>
        </p:nvSpPr>
        <p:spPr>
          <a:xfrm>
            <a:off x="7047317" y="4844509"/>
            <a:ext cx="54648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4</a:t>
            </a:r>
          </a:p>
        </p:txBody>
      </p:sp>
      <p:sp>
        <p:nvSpPr>
          <p:cNvPr id="29" name="TextBox 44">
            <a:extLst>
              <a:ext uri="{FF2B5EF4-FFF2-40B4-BE49-F238E27FC236}">
                <a16:creationId xmlns:a16="http://schemas.microsoft.com/office/drawing/2014/main" id="{EEA981DC-DF4F-497A-BC76-BCF0E369F3A2}"/>
              </a:ext>
            </a:extLst>
          </p:cNvPr>
          <p:cNvSpPr txBox="1"/>
          <p:nvPr/>
        </p:nvSpPr>
        <p:spPr>
          <a:xfrm>
            <a:off x="7435516" y="5004145"/>
            <a:ext cx="45023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6</a:t>
            </a:r>
          </a:p>
        </p:txBody>
      </p:sp>
      <p:sp>
        <p:nvSpPr>
          <p:cNvPr id="30" name="TextBox 45">
            <a:extLst>
              <a:ext uri="{FF2B5EF4-FFF2-40B4-BE49-F238E27FC236}">
                <a16:creationId xmlns:a16="http://schemas.microsoft.com/office/drawing/2014/main" id="{7598573C-3301-4508-B51A-AB89FE3797DA}"/>
              </a:ext>
            </a:extLst>
          </p:cNvPr>
          <p:cNvSpPr txBox="1"/>
          <p:nvPr/>
        </p:nvSpPr>
        <p:spPr>
          <a:xfrm>
            <a:off x="6454475" y="5231895"/>
            <a:ext cx="1238381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</a:t>
            </a:r>
          </a:p>
        </p:txBody>
      </p:sp>
      <p:sp>
        <p:nvSpPr>
          <p:cNvPr id="31" name="TextBox 46">
            <a:extLst>
              <a:ext uri="{FF2B5EF4-FFF2-40B4-BE49-F238E27FC236}">
                <a16:creationId xmlns:a16="http://schemas.microsoft.com/office/drawing/2014/main" id="{7953198D-8C22-48F6-B060-5883FB8D937A}"/>
              </a:ext>
            </a:extLst>
          </p:cNvPr>
          <p:cNvSpPr txBox="1"/>
          <p:nvPr/>
        </p:nvSpPr>
        <p:spPr>
          <a:xfrm>
            <a:off x="8083094" y="5391878"/>
            <a:ext cx="45023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15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24FA652-E314-46DA-ADA7-60A33F34A18A}"/>
              </a:ext>
            </a:extLst>
          </p:cNvPr>
          <p:cNvSpPr/>
          <p:nvPr/>
        </p:nvSpPr>
        <p:spPr>
          <a:xfrm>
            <a:off x="3238262" y="1500063"/>
            <a:ext cx="662967" cy="119540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36" name="Table 35">
            <a:extLst>
              <a:ext uri="{FF2B5EF4-FFF2-40B4-BE49-F238E27FC236}">
                <a16:creationId xmlns:a16="http://schemas.microsoft.com/office/drawing/2014/main" id="{570763D2-0E9A-46CD-AA88-094DB25709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0038048"/>
              </p:ext>
            </p:extLst>
          </p:nvPr>
        </p:nvGraphicFramePr>
        <p:xfrm>
          <a:off x="3792428" y="646508"/>
          <a:ext cx="1151898" cy="70487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1898">
                  <a:extLst>
                    <a:ext uri="{9D8B030D-6E8A-4147-A177-3AD203B41FA5}">
                      <a16:colId xmlns:a16="http://schemas.microsoft.com/office/drawing/2014/main" val="1119727774"/>
                    </a:ext>
                  </a:extLst>
                </a:gridCol>
              </a:tblGrid>
              <a:tr h="395256">
                <a:tc>
                  <a:txBody>
                    <a:bodyPr/>
                    <a:lstStyle/>
                    <a:p>
                      <a:r>
                        <a:rPr lang="en-GB" dirty="0"/>
                        <a:t>Day/s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5433367"/>
                  </a:ext>
                </a:extLst>
              </a:tr>
              <a:tr h="39525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9171801"/>
                  </a:ext>
                </a:extLst>
              </a:tr>
              <a:tr h="329380">
                <a:tc>
                  <a:txBody>
                    <a:bodyPr/>
                    <a:lstStyle/>
                    <a:p>
                      <a:r>
                        <a:rPr lang="en-GB" sz="1400" dirty="0"/>
                        <a:t>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5841096"/>
                  </a:ext>
                </a:extLst>
              </a:tr>
              <a:tr h="329380">
                <a:tc>
                  <a:txBody>
                    <a:bodyPr/>
                    <a:lstStyle/>
                    <a:p>
                      <a:r>
                        <a:rPr lang="en-GB" sz="1400" dirty="0"/>
                        <a:t>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3168461"/>
                  </a:ext>
                </a:extLst>
              </a:tr>
              <a:tr h="329380">
                <a:tc>
                  <a:txBody>
                    <a:bodyPr/>
                    <a:lstStyle/>
                    <a:p>
                      <a:r>
                        <a:rPr lang="en-GB" sz="1400" dirty="0"/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4170436"/>
                  </a:ext>
                </a:extLst>
              </a:tr>
              <a:tr h="329380">
                <a:tc>
                  <a:txBody>
                    <a:bodyPr/>
                    <a:lstStyle/>
                    <a:p>
                      <a:r>
                        <a:rPr lang="en-GB" sz="1400" dirty="0"/>
                        <a:t>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7416013"/>
                  </a:ext>
                </a:extLst>
              </a:tr>
              <a:tr h="329380">
                <a:tc>
                  <a:txBody>
                    <a:bodyPr/>
                    <a:lstStyle/>
                    <a:p>
                      <a:r>
                        <a:rPr lang="en-GB" sz="1400" dirty="0"/>
                        <a:t>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1311749"/>
                  </a:ext>
                </a:extLst>
              </a:tr>
              <a:tr h="329380">
                <a:tc>
                  <a:txBody>
                    <a:bodyPr/>
                    <a:lstStyle/>
                    <a:p>
                      <a:r>
                        <a:rPr lang="en-GB" sz="1400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6408025"/>
                  </a:ext>
                </a:extLst>
              </a:tr>
              <a:tr h="329380">
                <a:tc>
                  <a:txBody>
                    <a:bodyPr/>
                    <a:lstStyle/>
                    <a:p>
                      <a:r>
                        <a:rPr lang="en-GB" sz="1400" dirty="0"/>
                        <a:t>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6379137"/>
                  </a:ext>
                </a:extLst>
              </a:tr>
              <a:tr h="329380">
                <a:tc>
                  <a:txBody>
                    <a:bodyPr/>
                    <a:lstStyle/>
                    <a:p>
                      <a:r>
                        <a:rPr lang="en-GB" sz="1400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5976398"/>
                  </a:ext>
                </a:extLst>
              </a:tr>
              <a:tr h="329380">
                <a:tc>
                  <a:txBody>
                    <a:bodyPr/>
                    <a:lstStyle/>
                    <a:p>
                      <a:r>
                        <a:rPr lang="en-GB" sz="1400" dirty="0"/>
                        <a:t>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7253283"/>
                  </a:ext>
                </a:extLst>
              </a:tr>
              <a:tr h="329380">
                <a:tc>
                  <a:txBody>
                    <a:bodyPr/>
                    <a:lstStyle/>
                    <a:p>
                      <a:r>
                        <a:rPr lang="en-GB" sz="1400" dirty="0"/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1962979"/>
                  </a:ext>
                </a:extLst>
              </a:tr>
              <a:tr h="329380">
                <a:tc>
                  <a:txBody>
                    <a:bodyPr/>
                    <a:lstStyle/>
                    <a:p>
                      <a:r>
                        <a:rPr lang="en-GB" sz="1400" dirty="0"/>
                        <a:t>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0359758"/>
                  </a:ext>
                </a:extLst>
              </a:tr>
              <a:tr h="329380">
                <a:tc>
                  <a:txBody>
                    <a:bodyPr/>
                    <a:lstStyle/>
                    <a:p>
                      <a:r>
                        <a:rPr lang="en-GB" sz="1400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7885144"/>
                  </a:ext>
                </a:extLst>
              </a:tr>
              <a:tr h="329380">
                <a:tc>
                  <a:txBody>
                    <a:bodyPr/>
                    <a:lstStyle/>
                    <a:p>
                      <a:r>
                        <a:rPr lang="en-GB" sz="1400" dirty="0"/>
                        <a:t>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2165974"/>
                  </a:ext>
                </a:extLst>
              </a:tr>
              <a:tr h="39525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5270124"/>
                  </a:ext>
                </a:extLst>
              </a:tr>
              <a:tr h="39525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7957482"/>
                  </a:ext>
                </a:extLst>
              </a:tr>
              <a:tr h="39525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0340755"/>
                  </a:ext>
                </a:extLst>
              </a:tr>
              <a:tr h="39525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3871897"/>
                  </a:ext>
                </a:extLst>
              </a:tr>
              <a:tr h="39525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6836637"/>
                  </a:ext>
                </a:extLst>
              </a:tr>
            </a:tbl>
          </a:graphicData>
        </a:graphic>
      </p:graphicFrame>
      <p:sp>
        <p:nvSpPr>
          <p:cNvPr id="37" name="Rectangle 36">
            <a:extLst>
              <a:ext uri="{FF2B5EF4-FFF2-40B4-BE49-F238E27FC236}">
                <a16:creationId xmlns:a16="http://schemas.microsoft.com/office/drawing/2014/main" id="{72CA62D7-F640-4820-B217-F5C4F44B480F}"/>
              </a:ext>
            </a:extLst>
          </p:cNvPr>
          <p:cNvSpPr/>
          <p:nvPr/>
        </p:nvSpPr>
        <p:spPr>
          <a:xfrm>
            <a:off x="3743219" y="5711807"/>
            <a:ext cx="1243681" cy="114618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01CB0275-5890-4E05-8A39-7BF72B0C3285}"/>
              </a:ext>
            </a:extLst>
          </p:cNvPr>
          <p:cNvSpPr/>
          <p:nvPr/>
        </p:nvSpPr>
        <p:spPr>
          <a:xfrm>
            <a:off x="3787848" y="5719896"/>
            <a:ext cx="1151898" cy="11368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ransition spd="slow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whiteboard, text&#10;&#10;Description generated with very high confidence">
            <a:extLst>
              <a:ext uri="{FF2B5EF4-FFF2-40B4-BE49-F238E27FC236}">
                <a16:creationId xmlns:a16="http://schemas.microsoft.com/office/drawing/2014/main" id="{7220990F-E89F-446D-B0C1-6BA007D445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63700"/>
            <a:ext cx="9639300" cy="465001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876CCD-E941-4212-A7D5-29FEF594B6F3}"/>
              </a:ext>
            </a:extLst>
          </p:cNvPr>
          <p:cNvSpPr txBox="1"/>
          <p:nvPr/>
        </p:nvSpPr>
        <p:spPr>
          <a:xfrm>
            <a:off x="3829050" y="1047750"/>
            <a:ext cx="2851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Paper Gantt Chart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DB8317B-6A80-40B0-82AD-E95481A66B15}"/>
              </a:ext>
            </a:extLst>
          </p:cNvPr>
          <p:cNvSpPr/>
          <p:nvPr/>
        </p:nvSpPr>
        <p:spPr>
          <a:xfrm>
            <a:off x="6565900" y="3429000"/>
            <a:ext cx="1054100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144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C57998D-6288-4283-B546-5FE92BF02C32}"/>
              </a:ext>
            </a:extLst>
          </p:cNvPr>
          <p:cNvSpPr txBox="1"/>
          <p:nvPr/>
        </p:nvSpPr>
        <p:spPr>
          <a:xfrm>
            <a:off x="5329991" y="172090"/>
            <a:ext cx="220177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Gantt Chart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702BD016-9C4D-4F54-8841-04798031F5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366" y="727935"/>
            <a:ext cx="11355796" cy="5588648"/>
          </a:xfrm>
          <a:prstGeom prst="rect">
            <a:avLst/>
          </a:prstGeom>
          <a:noFill/>
          <a:ln cap="flat">
            <a:noFill/>
          </a:ln>
          <a:effectLst>
            <a:outerShdw dist="139699" dir="2700000" algn="tl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181;p20">
            <a:extLst>
              <a:ext uri="{FF2B5EF4-FFF2-40B4-BE49-F238E27FC236}">
                <a16:creationId xmlns:a16="http://schemas.microsoft.com/office/drawing/2014/main" id="{D484555F-6784-4995-9993-30D5DDDE480F}"/>
              </a:ext>
            </a:extLst>
          </p:cNvPr>
          <p:cNvGrpSpPr/>
          <p:nvPr/>
        </p:nvGrpSpPr>
        <p:grpSpPr>
          <a:xfrm>
            <a:off x="628128" y="566580"/>
            <a:ext cx="6027825" cy="5208578"/>
            <a:chOff x="628128" y="566580"/>
            <a:chExt cx="6027825" cy="5208578"/>
          </a:xfrm>
        </p:grpSpPr>
        <p:sp>
          <p:nvSpPr>
            <p:cNvPr id="3" name="Google Shape;182;p20">
              <a:extLst>
                <a:ext uri="{FF2B5EF4-FFF2-40B4-BE49-F238E27FC236}">
                  <a16:creationId xmlns:a16="http://schemas.microsoft.com/office/drawing/2014/main" id="{ED963342-ABFF-41FD-A550-428A671111EC}"/>
                </a:ext>
              </a:extLst>
            </p:cNvPr>
            <p:cNvSpPr txBox="1"/>
            <p:nvPr/>
          </p:nvSpPr>
          <p:spPr>
            <a:xfrm>
              <a:off x="628128" y="1108207"/>
              <a:ext cx="6027825" cy="875556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39964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0" i="0" u="none" strike="noStrike" kern="1200" cap="none" spc="0" baseline="0">
                  <a:solidFill>
                    <a:srgbClr val="303030"/>
                  </a:solidFill>
                  <a:uFillTx/>
                  <a:latin typeface="Arial"/>
                  <a:ea typeface="Arial"/>
                  <a:cs typeface="Arial"/>
                </a:rPr>
                <a:t>The less time a project has to be completed the harder it becomes.</a:t>
              </a:r>
              <a:endPara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endParaRPr>
            </a:p>
          </p:txBody>
        </p:sp>
        <p:sp>
          <p:nvSpPr>
            <p:cNvPr id="4" name="Google Shape;183;p20">
              <a:extLst>
                <a:ext uri="{FF2B5EF4-FFF2-40B4-BE49-F238E27FC236}">
                  <a16:creationId xmlns:a16="http://schemas.microsoft.com/office/drawing/2014/main" id="{09CAB750-BFD7-46E5-823A-78F3004A6DE8}"/>
                </a:ext>
              </a:extLst>
            </p:cNvPr>
            <p:cNvSpPr txBox="1"/>
            <p:nvPr/>
          </p:nvSpPr>
          <p:spPr>
            <a:xfrm>
              <a:off x="628128" y="566580"/>
              <a:ext cx="6027825" cy="441966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3000" b="1" i="0" u="none" strike="noStrike" kern="1200" cap="none" spc="0" baseline="0">
                  <a:solidFill>
                    <a:srgbClr val="303030"/>
                  </a:solidFill>
                  <a:uFillTx/>
                  <a:latin typeface="Arial"/>
                  <a:ea typeface="Arial"/>
                  <a:cs typeface="Arial"/>
                </a:rPr>
                <a:t>TIME</a:t>
              </a:r>
              <a:endParaRPr lang="en-US" sz="14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endParaRPr>
            </a:p>
          </p:txBody>
        </p:sp>
        <p:sp>
          <p:nvSpPr>
            <p:cNvPr id="5" name="Google Shape;184;p20">
              <a:extLst>
                <a:ext uri="{FF2B5EF4-FFF2-40B4-BE49-F238E27FC236}">
                  <a16:creationId xmlns:a16="http://schemas.microsoft.com/office/drawing/2014/main" id="{B906FD78-409F-42C0-89C3-7D3D1F66D7B7}"/>
                </a:ext>
              </a:extLst>
            </p:cNvPr>
            <p:cNvSpPr txBox="1"/>
            <p:nvPr/>
          </p:nvSpPr>
          <p:spPr>
            <a:xfrm>
              <a:off x="628128" y="3003904"/>
              <a:ext cx="6027825" cy="875556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39964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0" i="0" u="none" strike="noStrike" kern="1200" cap="none" spc="0" baseline="0">
                  <a:solidFill>
                    <a:srgbClr val="303030"/>
                  </a:solidFill>
                  <a:uFillTx/>
                  <a:latin typeface="Arial"/>
                  <a:ea typeface="Arial"/>
                  <a:cs typeface="Arial"/>
                </a:rPr>
                <a:t>A project with many tasks becomes increasingly difficult to complete</a:t>
              </a:r>
              <a:endPara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endParaRPr>
            </a:p>
          </p:txBody>
        </p:sp>
        <p:sp>
          <p:nvSpPr>
            <p:cNvPr id="6" name="Google Shape;185;p20">
              <a:extLst>
                <a:ext uri="{FF2B5EF4-FFF2-40B4-BE49-F238E27FC236}">
                  <a16:creationId xmlns:a16="http://schemas.microsoft.com/office/drawing/2014/main" id="{ADE55D52-72B2-476F-995D-6905358B48C3}"/>
                </a:ext>
              </a:extLst>
            </p:cNvPr>
            <p:cNvSpPr txBox="1"/>
            <p:nvPr/>
          </p:nvSpPr>
          <p:spPr>
            <a:xfrm>
              <a:off x="628128" y="2462278"/>
              <a:ext cx="6027825" cy="441966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3000" b="1" i="0" u="none" strike="noStrike" kern="1200" cap="none" spc="0" baseline="0">
                  <a:solidFill>
                    <a:srgbClr val="303030"/>
                  </a:solidFill>
                  <a:uFillTx/>
                  <a:latin typeface="Arial"/>
                  <a:ea typeface="Arial"/>
                  <a:cs typeface="Arial"/>
                </a:rPr>
                <a:t>SCOPE</a:t>
              </a:r>
              <a:endParaRPr lang="en-US" sz="14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endParaRPr>
            </a:p>
          </p:txBody>
        </p:sp>
        <p:sp>
          <p:nvSpPr>
            <p:cNvPr id="7" name="Google Shape;186;p20">
              <a:extLst>
                <a:ext uri="{FF2B5EF4-FFF2-40B4-BE49-F238E27FC236}">
                  <a16:creationId xmlns:a16="http://schemas.microsoft.com/office/drawing/2014/main" id="{886E6183-0FA6-4F86-93DA-1BD07640F1A2}"/>
                </a:ext>
              </a:extLst>
            </p:cNvPr>
            <p:cNvSpPr txBox="1"/>
            <p:nvPr/>
          </p:nvSpPr>
          <p:spPr>
            <a:xfrm>
              <a:off x="628128" y="4899602"/>
              <a:ext cx="6027825" cy="875556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39964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0" i="0" u="none" strike="noStrike" kern="1200" cap="none" spc="0" baseline="0">
                  <a:solidFill>
                    <a:srgbClr val="303030"/>
                  </a:solidFill>
                  <a:uFillTx/>
                  <a:latin typeface="Arial"/>
                  <a:ea typeface="Arial"/>
                  <a:cs typeface="Arial"/>
                </a:rPr>
                <a:t>A project that is poorly funded will mean that we can not have as many features as we would like</a:t>
              </a:r>
              <a:endPara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endParaRPr>
            </a:p>
          </p:txBody>
        </p:sp>
        <p:sp>
          <p:nvSpPr>
            <p:cNvPr id="8" name="Google Shape;187;p20">
              <a:extLst>
                <a:ext uri="{FF2B5EF4-FFF2-40B4-BE49-F238E27FC236}">
                  <a16:creationId xmlns:a16="http://schemas.microsoft.com/office/drawing/2014/main" id="{07E687C2-EC2A-46B5-B90C-932CEE1DBC59}"/>
                </a:ext>
              </a:extLst>
            </p:cNvPr>
            <p:cNvSpPr txBox="1"/>
            <p:nvPr/>
          </p:nvSpPr>
          <p:spPr>
            <a:xfrm>
              <a:off x="628128" y="4357975"/>
              <a:ext cx="6027825" cy="441966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3000" b="1" i="0" u="none" strike="noStrike" kern="1200" cap="none" spc="0" baseline="0">
                  <a:solidFill>
                    <a:srgbClr val="303030"/>
                  </a:solidFill>
                  <a:uFillTx/>
                  <a:latin typeface="Arial"/>
                  <a:ea typeface="Arial"/>
                  <a:cs typeface="Arial"/>
                </a:rPr>
                <a:t>COST</a:t>
              </a:r>
              <a:endParaRPr lang="en-US" sz="14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endParaRPr>
            </a:p>
          </p:txBody>
        </p:sp>
      </p:grpSp>
      <p:pic>
        <p:nvPicPr>
          <p:cNvPr id="9" name="Picture 7" descr="A picture containing object, drawing&#10;&#10;Description generated with very high confidence">
            <a:extLst>
              <a:ext uri="{FF2B5EF4-FFF2-40B4-BE49-F238E27FC236}">
                <a16:creationId xmlns:a16="http://schemas.microsoft.com/office/drawing/2014/main" id="{ECDE7E11-D637-4312-83D3-BE37AB0731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5954" y="566580"/>
            <a:ext cx="5078851" cy="609891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3224DE3-44F4-48C2-94E7-CA3505E1FBA9}"/>
              </a:ext>
            </a:extLst>
          </p:cNvPr>
          <p:cNvSpPr txBox="1"/>
          <p:nvPr/>
        </p:nvSpPr>
        <p:spPr>
          <a:xfrm>
            <a:off x="5224195" y="125062"/>
            <a:ext cx="286351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sng" strike="noStrike" kern="1200" cap="none" spc="0" baseline="0">
                <a:solidFill>
                  <a:srgbClr val="000000"/>
                </a:solidFill>
                <a:uFillTx/>
                <a:latin typeface="Algerian" pitchFamily="82"/>
              </a:rPr>
              <a:t>The Iron Triangle</a:t>
            </a:r>
          </a:p>
        </p:txBody>
      </p:sp>
    </p:spTree>
  </p:cSld>
  <p:clrMapOvr>
    <a:masterClrMapping/>
  </p:clrMapOvr>
  <p:transition spd="slow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619B004-DF61-4DE3-A106-7E7F9DDE26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1957347"/>
              </p:ext>
            </p:extLst>
          </p:nvPr>
        </p:nvGraphicFramePr>
        <p:xfrm>
          <a:off x="721896" y="633222"/>
          <a:ext cx="4957010" cy="44199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1402">
                  <a:extLst>
                    <a:ext uri="{9D8B030D-6E8A-4147-A177-3AD203B41FA5}">
                      <a16:colId xmlns:a16="http://schemas.microsoft.com/office/drawing/2014/main" val="3497251527"/>
                    </a:ext>
                  </a:extLst>
                </a:gridCol>
                <a:gridCol w="991402">
                  <a:extLst>
                    <a:ext uri="{9D8B030D-6E8A-4147-A177-3AD203B41FA5}">
                      <a16:colId xmlns:a16="http://schemas.microsoft.com/office/drawing/2014/main" val="4110521673"/>
                    </a:ext>
                  </a:extLst>
                </a:gridCol>
                <a:gridCol w="988995">
                  <a:extLst>
                    <a:ext uri="{9D8B030D-6E8A-4147-A177-3AD203B41FA5}">
                      <a16:colId xmlns:a16="http://schemas.microsoft.com/office/drawing/2014/main" val="935951583"/>
                    </a:ext>
                  </a:extLst>
                </a:gridCol>
                <a:gridCol w="993809">
                  <a:extLst>
                    <a:ext uri="{9D8B030D-6E8A-4147-A177-3AD203B41FA5}">
                      <a16:colId xmlns:a16="http://schemas.microsoft.com/office/drawing/2014/main" val="3892307084"/>
                    </a:ext>
                  </a:extLst>
                </a:gridCol>
                <a:gridCol w="991402">
                  <a:extLst>
                    <a:ext uri="{9D8B030D-6E8A-4147-A177-3AD203B41FA5}">
                      <a16:colId xmlns:a16="http://schemas.microsoft.com/office/drawing/2014/main" val="3506356670"/>
                    </a:ext>
                  </a:extLst>
                </a:gridCol>
              </a:tblGrid>
              <a:tr h="329986">
                <a:tc>
                  <a:txBody>
                    <a:bodyPr/>
                    <a:lstStyle/>
                    <a:p>
                      <a:r>
                        <a:rPr lang="en-GB" dirty="0"/>
                        <a:t>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Day/s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Labour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Material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0905964"/>
                  </a:ext>
                </a:extLst>
              </a:tr>
              <a:tr h="412483">
                <a:tc>
                  <a:txBody>
                    <a:bodyPr/>
                    <a:lstStyle/>
                    <a:p>
                      <a:r>
                        <a:rPr lang="en-GB" sz="1400" dirty="0"/>
                        <a:t>Electric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4250882"/>
                  </a:ext>
                </a:extLst>
              </a:tr>
              <a:tr h="577476">
                <a:tc>
                  <a:txBody>
                    <a:bodyPr/>
                    <a:lstStyle/>
                    <a:p>
                      <a:r>
                        <a:rPr lang="en-GB" sz="1400" dirty="0"/>
                        <a:t>pluming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1.300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3737660"/>
                  </a:ext>
                </a:extLst>
              </a:tr>
              <a:tr h="412483">
                <a:tc>
                  <a:txBody>
                    <a:bodyPr/>
                    <a:lstStyle/>
                    <a:p>
                      <a:r>
                        <a:rPr lang="en-GB" sz="1400" dirty="0"/>
                        <a:t>Gas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6621030"/>
                  </a:ext>
                </a:extLst>
              </a:tr>
              <a:tr h="412483">
                <a:tc>
                  <a:txBody>
                    <a:bodyPr/>
                    <a:lstStyle/>
                    <a:p>
                      <a:r>
                        <a:rPr lang="en-GB" sz="1400" dirty="0"/>
                        <a:t>Boiler/ctlHeating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4.100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378489"/>
                  </a:ext>
                </a:extLst>
              </a:tr>
              <a:tr h="329986">
                <a:tc>
                  <a:txBody>
                    <a:bodyPr/>
                    <a:lstStyle/>
                    <a:p>
                      <a:r>
                        <a:rPr lang="en-GB" sz="1400" dirty="0"/>
                        <a:t>Building Works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5.400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1405090"/>
                  </a:ext>
                </a:extLst>
              </a:tr>
              <a:tr h="329986">
                <a:tc>
                  <a:txBody>
                    <a:bodyPr/>
                    <a:lstStyle/>
                    <a:p>
                      <a:r>
                        <a:rPr lang="en-GB" sz="1400" dirty="0"/>
                        <a:t>Decorating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757545"/>
                  </a:ext>
                </a:extLst>
              </a:tr>
              <a:tr h="329986">
                <a:tc>
                  <a:txBody>
                    <a:bodyPr/>
                    <a:lstStyle/>
                    <a:p>
                      <a:r>
                        <a:rPr lang="en-GB" sz="1400" dirty="0"/>
                        <a:t>CCTV/Shutters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5578161"/>
                  </a:ext>
                </a:extLst>
              </a:tr>
              <a:tr h="329986">
                <a:tc>
                  <a:txBody>
                    <a:bodyPr/>
                    <a:lstStyle/>
                    <a:p>
                      <a:r>
                        <a:rPr lang="en-GB" dirty="0"/>
                        <a:t>Car park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3133818"/>
                  </a:ext>
                </a:extLst>
              </a:tr>
              <a:tr h="329986">
                <a:tc>
                  <a:txBody>
                    <a:bodyPr/>
                    <a:lstStyle/>
                    <a:p>
                      <a:r>
                        <a:rPr lang="en-GB" dirty="0"/>
                        <a:t>Shelving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986572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66A7CF5-8071-4BF9-BD25-5D12E96723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1016765"/>
              </p:ext>
            </p:extLst>
          </p:nvPr>
        </p:nvGraphicFramePr>
        <p:xfrm>
          <a:off x="6196262" y="633222"/>
          <a:ext cx="5474370" cy="55636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94874">
                  <a:extLst>
                    <a:ext uri="{9D8B030D-6E8A-4147-A177-3AD203B41FA5}">
                      <a16:colId xmlns:a16="http://schemas.microsoft.com/office/drawing/2014/main" val="1374801100"/>
                    </a:ext>
                  </a:extLst>
                </a:gridCol>
                <a:gridCol w="1094874">
                  <a:extLst>
                    <a:ext uri="{9D8B030D-6E8A-4147-A177-3AD203B41FA5}">
                      <a16:colId xmlns:a16="http://schemas.microsoft.com/office/drawing/2014/main" val="2671237852"/>
                    </a:ext>
                  </a:extLst>
                </a:gridCol>
                <a:gridCol w="1094874">
                  <a:extLst>
                    <a:ext uri="{9D8B030D-6E8A-4147-A177-3AD203B41FA5}">
                      <a16:colId xmlns:a16="http://schemas.microsoft.com/office/drawing/2014/main" val="3495031142"/>
                    </a:ext>
                  </a:extLst>
                </a:gridCol>
                <a:gridCol w="1094874">
                  <a:extLst>
                    <a:ext uri="{9D8B030D-6E8A-4147-A177-3AD203B41FA5}">
                      <a16:colId xmlns:a16="http://schemas.microsoft.com/office/drawing/2014/main" val="1851393965"/>
                    </a:ext>
                  </a:extLst>
                </a:gridCol>
                <a:gridCol w="1094874">
                  <a:extLst>
                    <a:ext uri="{9D8B030D-6E8A-4147-A177-3AD203B41FA5}">
                      <a16:colId xmlns:a16="http://schemas.microsoft.com/office/drawing/2014/main" val="3152376115"/>
                    </a:ext>
                  </a:extLst>
                </a:gridCol>
              </a:tblGrid>
              <a:tr h="393140">
                <a:tc>
                  <a:txBody>
                    <a:bodyPr/>
                    <a:lstStyle/>
                    <a:p>
                      <a:r>
                        <a:rPr lang="en-GB" dirty="0"/>
                        <a:t>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Day/s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labour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material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784797"/>
                  </a:ext>
                </a:extLst>
              </a:tr>
              <a:tr h="393140">
                <a:tc>
                  <a:txBody>
                    <a:bodyPr/>
                    <a:lstStyle/>
                    <a:p>
                      <a:r>
                        <a:rPr lang="en-GB" sz="1400" b="0" dirty="0"/>
                        <a:t>Office Materials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2566841"/>
                  </a:ext>
                </a:extLst>
              </a:tr>
              <a:tr h="393140">
                <a:tc>
                  <a:txBody>
                    <a:bodyPr/>
                    <a:lstStyle/>
                    <a:p>
                      <a:r>
                        <a:rPr lang="en-GB" sz="1400" dirty="0"/>
                        <a:t>Computer/Laptop/Telephone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6672337"/>
                  </a:ext>
                </a:extLst>
              </a:tr>
              <a:tr h="393140">
                <a:tc>
                  <a:txBody>
                    <a:bodyPr/>
                    <a:lstStyle/>
                    <a:p>
                      <a:r>
                        <a:rPr lang="en-GB" sz="1400" dirty="0"/>
                        <a:t>Telephone lines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2.600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7776825"/>
                  </a:ext>
                </a:extLst>
              </a:tr>
              <a:tr h="393140">
                <a:tc>
                  <a:txBody>
                    <a:bodyPr/>
                    <a:lstStyle/>
                    <a:p>
                      <a:r>
                        <a:rPr lang="en-GB" sz="1400" dirty="0"/>
                        <a:t>Internet connection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2.600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8233905"/>
                  </a:ext>
                </a:extLst>
              </a:tr>
              <a:tr h="468438">
                <a:tc>
                  <a:txBody>
                    <a:bodyPr/>
                    <a:lstStyle/>
                    <a:p>
                      <a:r>
                        <a:rPr lang="en-GB" sz="1400" dirty="0"/>
                        <a:t>Signboard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6462380"/>
                  </a:ext>
                </a:extLst>
              </a:tr>
              <a:tr h="655812">
                <a:tc>
                  <a:txBody>
                    <a:bodyPr/>
                    <a:lstStyle/>
                    <a:p>
                      <a:r>
                        <a:rPr lang="en-GB" dirty="0"/>
                        <a:t>TV in Reception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2080099"/>
                  </a:ext>
                </a:extLst>
              </a:tr>
              <a:tr h="468438">
                <a:tc>
                  <a:txBody>
                    <a:bodyPr/>
                    <a:lstStyle/>
                    <a:p>
                      <a:r>
                        <a:rPr lang="en-GB" dirty="0"/>
                        <a:t>Camera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1521816"/>
                  </a:ext>
                </a:extLst>
              </a:tr>
              <a:tr h="468438">
                <a:tc>
                  <a:txBody>
                    <a:bodyPr/>
                    <a:lstStyle/>
                    <a:p>
                      <a:r>
                        <a:rPr lang="en-GB" dirty="0"/>
                        <a:t>Tagging Gun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3877813"/>
                  </a:ext>
                </a:extLst>
              </a:tr>
              <a:tr h="3931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8041556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65228B1-A3B4-49B1-A9A4-90B5C44F54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6037679"/>
              </p:ext>
            </p:extLst>
          </p:nvPr>
        </p:nvGraphicFramePr>
        <p:xfrm>
          <a:off x="721897" y="5053184"/>
          <a:ext cx="4957010" cy="100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1402">
                  <a:extLst>
                    <a:ext uri="{9D8B030D-6E8A-4147-A177-3AD203B41FA5}">
                      <a16:colId xmlns:a16="http://schemas.microsoft.com/office/drawing/2014/main" val="2946807839"/>
                    </a:ext>
                  </a:extLst>
                </a:gridCol>
                <a:gridCol w="991402">
                  <a:extLst>
                    <a:ext uri="{9D8B030D-6E8A-4147-A177-3AD203B41FA5}">
                      <a16:colId xmlns:a16="http://schemas.microsoft.com/office/drawing/2014/main" val="2614546377"/>
                    </a:ext>
                  </a:extLst>
                </a:gridCol>
                <a:gridCol w="991402">
                  <a:extLst>
                    <a:ext uri="{9D8B030D-6E8A-4147-A177-3AD203B41FA5}">
                      <a16:colId xmlns:a16="http://schemas.microsoft.com/office/drawing/2014/main" val="3813389901"/>
                    </a:ext>
                  </a:extLst>
                </a:gridCol>
                <a:gridCol w="991402">
                  <a:extLst>
                    <a:ext uri="{9D8B030D-6E8A-4147-A177-3AD203B41FA5}">
                      <a16:colId xmlns:a16="http://schemas.microsoft.com/office/drawing/2014/main" val="2876526083"/>
                    </a:ext>
                  </a:extLst>
                </a:gridCol>
                <a:gridCol w="991402">
                  <a:extLst>
                    <a:ext uri="{9D8B030D-6E8A-4147-A177-3AD203B41FA5}">
                      <a16:colId xmlns:a16="http://schemas.microsoft.com/office/drawing/2014/main" val="1434947650"/>
                    </a:ext>
                  </a:extLst>
                </a:gridCol>
              </a:tblGrid>
              <a:tr h="356722">
                <a:tc>
                  <a:txBody>
                    <a:bodyPr/>
                    <a:lstStyle/>
                    <a:p>
                      <a:r>
                        <a:rPr lang="en-GB" dirty="0"/>
                        <a:t>Safe Locker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3164128"/>
                  </a:ext>
                </a:extLst>
              </a:tr>
              <a:tr h="356722">
                <a:tc>
                  <a:txBody>
                    <a:bodyPr/>
                    <a:lstStyle/>
                    <a:p>
                      <a:r>
                        <a:rPr lang="en-GB" dirty="0"/>
                        <a:t>Mobile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6462739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02A6B62-0D0F-4450-8E43-10E44323A7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9242145"/>
              </p:ext>
            </p:extLst>
          </p:nvPr>
        </p:nvGraphicFramePr>
        <p:xfrm>
          <a:off x="204540" y="1022685"/>
          <a:ext cx="517355" cy="32536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7355">
                  <a:extLst>
                    <a:ext uri="{9D8B030D-6E8A-4147-A177-3AD203B41FA5}">
                      <a16:colId xmlns:a16="http://schemas.microsoft.com/office/drawing/2014/main" val="201666893"/>
                    </a:ext>
                  </a:extLst>
                </a:gridCol>
              </a:tblGrid>
              <a:tr h="397041">
                <a:tc>
                  <a:txBody>
                    <a:bodyPr/>
                    <a:lstStyle/>
                    <a:p>
                      <a:r>
                        <a:rPr lang="en-GB" sz="16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6363417"/>
                  </a:ext>
                </a:extLst>
              </a:tr>
              <a:tr h="565485">
                <a:tc>
                  <a:txBody>
                    <a:bodyPr/>
                    <a:lstStyle/>
                    <a:p>
                      <a:r>
                        <a:rPr lang="en-GB" sz="1600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9864165"/>
                  </a:ext>
                </a:extLst>
              </a:tr>
              <a:tr h="433136">
                <a:tc>
                  <a:txBody>
                    <a:bodyPr/>
                    <a:lstStyle/>
                    <a:p>
                      <a:r>
                        <a:rPr lang="en-GB" sz="1600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983202"/>
                  </a:ext>
                </a:extLst>
              </a:tr>
              <a:tr h="474388">
                <a:tc>
                  <a:txBody>
                    <a:bodyPr/>
                    <a:lstStyle/>
                    <a:p>
                      <a:r>
                        <a:rPr lang="en-GB" sz="1600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6500096"/>
                  </a:ext>
                </a:extLst>
              </a:tr>
              <a:tr h="548297">
                <a:tc>
                  <a:txBody>
                    <a:bodyPr/>
                    <a:lstStyle/>
                    <a:p>
                      <a:r>
                        <a:rPr lang="en-GB" sz="1600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693665"/>
                  </a:ext>
                </a:extLst>
              </a:tr>
              <a:tr h="360947">
                <a:tc>
                  <a:txBody>
                    <a:bodyPr/>
                    <a:lstStyle/>
                    <a:p>
                      <a:r>
                        <a:rPr lang="en-GB" sz="1600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424564"/>
                  </a:ext>
                </a:extLst>
              </a:tr>
              <a:tr h="474388">
                <a:tc>
                  <a:txBody>
                    <a:bodyPr/>
                    <a:lstStyle/>
                    <a:p>
                      <a:r>
                        <a:rPr lang="en-GB" sz="1600" dirty="0"/>
                        <a:t>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647651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4CA2D30-E6A5-467F-8876-3F4FC8A17C7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1338041"/>
              </p:ext>
            </p:extLst>
          </p:nvPr>
        </p:nvGraphicFramePr>
        <p:xfrm>
          <a:off x="204540" y="4307305"/>
          <a:ext cx="517355" cy="15195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7355">
                  <a:extLst>
                    <a:ext uri="{9D8B030D-6E8A-4147-A177-3AD203B41FA5}">
                      <a16:colId xmlns:a16="http://schemas.microsoft.com/office/drawing/2014/main" val="474045873"/>
                    </a:ext>
                  </a:extLst>
                </a:gridCol>
              </a:tblGrid>
              <a:tr h="385011"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9814950"/>
                  </a:ext>
                </a:extLst>
              </a:tr>
              <a:tr h="348916"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7042468"/>
                  </a:ext>
                </a:extLst>
              </a:tr>
              <a:tr h="247850"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3537606"/>
                  </a:ext>
                </a:extLst>
              </a:tr>
              <a:tr h="403058"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035224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A755F1A3-F487-46A0-A9CC-5604F8C748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683941"/>
              </p:ext>
            </p:extLst>
          </p:nvPr>
        </p:nvGraphicFramePr>
        <p:xfrm>
          <a:off x="5678906" y="633223"/>
          <a:ext cx="517355" cy="55206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7355">
                  <a:extLst>
                    <a:ext uri="{9D8B030D-6E8A-4147-A177-3AD203B41FA5}">
                      <a16:colId xmlns:a16="http://schemas.microsoft.com/office/drawing/2014/main" val="3085526526"/>
                    </a:ext>
                  </a:extLst>
                </a:gridCol>
              </a:tblGrid>
              <a:tr h="33961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7890402"/>
                  </a:ext>
                </a:extLst>
              </a:tr>
              <a:tr h="553091"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6213209"/>
                  </a:ext>
                </a:extLst>
              </a:tr>
              <a:tr h="733926">
                <a:tc>
                  <a:txBody>
                    <a:bodyPr/>
                    <a:lstStyle/>
                    <a:p>
                      <a:r>
                        <a:rPr lang="en-GB" dirty="0"/>
                        <a:t>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8695884"/>
                  </a:ext>
                </a:extLst>
              </a:tr>
              <a:tr h="517358">
                <a:tc>
                  <a:txBody>
                    <a:bodyPr/>
                    <a:lstStyle/>
                    <a:p>
                      <a:r>
                        <a:rPr lang="en-GB" dirty="0"/>
                        <a:t>14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3777163"/>
                  </a:ext>
                </a:extLst>
              </a:tr>
              <a:tr h="493295">
                <a:tc>
                  <a:txBody>
                    <a:bodyPr/>
                    <a:lstStyle/>
                    <a:p>
                      <a:r>
                        <a:rPr lang="en-GB" dirty="0"/>
                        <a:t>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2349073"/>
                  </a:ext>
                </a:extLst>
              </a:tr>
              <a:tr h="481263">
                <a:tc>
                  <a:txBody>
                    <a:bodyPr/>
                    <a:lstStyle/>
                    <a:p>
                      <a:r>
                        <a:rPr lang="en-GB" dirty="0"/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7962685"/>
                  </a:ext>
                </a:extLst>
              </a:tr>
              <a:tr h="673768">
                <a:tc>
                  <a:txBody>
                    <a:bodyPr/>
                    <a:lstStyle/>
                    <a:p>
                      <a:r>
                        <a:rPr lang="en-GB" dirty="0"/>
                        <a:t>17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2335410"/>
                  </a:ext>
                </a:extLst>
              </a:tr>
              <a:tr h="458039">
                <a:tc>
                  <a:txBody>
                    <a:bodyPr/>
                    <a:lstStyle/>
                    <a:p>
                      <a:r>
                        <a:rPr lang="en-GB" dirty="0"/>
                        <a:t>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294017"/>
                  </a:ext>
                </a:extLst>
              </a:tr>
              <a:tr h="480424">
                <a:tc>
                  <a:txBody>
                    <a:bodyPr/>
                    <a:lstStyle/>
                    <a:p>
                      <a:r>
                        <a:rPr lang="en-GB" dirty="0"/>
                        <a:t>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2349125"/>
                  </a:ext>
                </a:extLst>
              </a:tr>
              <a:tr h="340799">
                <a:tc>
                  <a:txBody>
                    <a:bodyPr/>
                    <a:lstStyle/>
                    <a:p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365812"/>
                  </a:ext>
                </a:extLst>
              </a:tr>
              <a:tr h="39800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9247999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3938924-A9D2-4EA9-995F-DCE093E679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3768764"/>
              </p:ext>
            </p:extLst>
          </p:nvPr>
        </p:nvGraphicFramePr>
        <p:xfrm>
          <a:off x="5678906" y="5766628"/>
          <a:ext cx="5991725" cy="3872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2231">
                  <a:extLst>
                    <a:ext uri="{9D8B030D-6E8A-4147-A177-3AD203B41FA5}">
                      <a16:colId xmlns:a16="http://schemas.microsoft.com/office/drawing/2014/main" val="551692241"/>
                    </a:ext>
                  </a:extLst>
                </a:gridCol>
                <a:gridCol w="1094874">
                  <a:extLst>
                    <a:ext uri="{9D8B030D-6E8A-4147-A177-3AD203B41FA5}">
                      <a16:colId xmlns:a16="http://schemas.microsoft.com/office/drawing/2014/main" val="3447580340"/>
                    </a:ext>
                  </a:extLst>
                </a:gridCol>
                <a:gridCol w="1094873">
                  <a:extLst>
                    <a:ext uri="{9D8B030D-6E8A-4147-A177-3AD203B41FA5}">
                      <a16:colId xmlns:a16="http://schemas.microsoft.com/office/drawing/2014/main" val="891286921"/>
                    </a:ext>
                  </a:extLst>
                </a:gridCol>
                <a:gridCol w="1094874">
                  <a:extLst>
                    <a:ext uri="{9D8B030D-6E8A-4147-A177-3AD203B41FA5}">
                      <a16:colId xmlns:a16="http://schemas.microsoft.com/office/drawing/2014/main" val="1865619281"/>
                    </a:ext>
                  </a:extLst>
                </a:gridCol>
                <a:gridCol w="1094873">
                  <a:extLst>
                    <a:ext uri="{9D8B030D-6E8A-4147-A177-3AD203B41FA5}">
                      <a16:colId xmlns:a16="http://schemas.microsoft.com/office/drawing/2014/main" val="2695464138"/>
                    </a:ext>
                  </a:extLst>
                </a:gridCol>
              </a:tblGrid>
              <a:tr h="387282">
                <a:tc>
                  <a:txBody>
                    <a:bodyPr/>
                    <a:lstStyle/>
                    <a:p>
                      <a:r>
                        <a:rPr lang="en-GB" dirty="0"/>
                        <a:t>Grand 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33.700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05093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2791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mage result for group finalization in coffee shop">
            <a:extLst>
              <a:ext uri="{FF2B5EF4-FFF2-40B4-BE49-F238E27FC236}">
                <a16:creationId xmlns:a16="http://schemas.microsoft.com/office/drawing/2014/main" id="{40B539D9-7AFB-45F8-BA75-9B27C79BE0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705596" y="661732"/>
            <a:ext cx="4760494" cy="519764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4" descr="Image result for group finalization in coffee shop">
            <a:extLst>
              <a:ext uri="{FF2B5EF4-FFF2-40B4-BE49-F238E27FC236}">
                <a16:creationId xmlns:a16="http://schemas.microsoft.com/office/drawing/2014/main" id="{4B179EAB-F9EB-48F7-97EB-0E48E0F370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725905" y="661732"/>
            <a:ext cx="4912897" cy="519764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0496EAE1-586C-406C-A226-A1CE782E39B4}"/>
              </a:ext>
            </a:extLst>
          </p:cNvPr>
          <p:cNvSpPr txBox="1"/>
          <p:nvPr/>
        </p:nvSpPr>
        <p:spPr>
          <a:xfrm>
            <a:off x="5181603" y="6207468"/>
            <a:ext cx="182880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54A021"/>
                </a:solidFill>
                <a:uFillTx/>
                <a:latin typeface="Algerian" pitchFamily="82"/>
              </a:rPr>
              <a:t>confirmation</a:t>
            </a:r>
          </a:p>
        </p:txBody>
      </p:sp>
      <p:sp>
        <p:nvSpPr>
          <p:cNvPr id="5" name="Arrow: Notched Right 3">
            <a:extLst>
              <a:ext uri="{FF2B5EF4-FFF2-40B4-BE49-F238E27FC236}">
                <a16:creationId xmlns:a16="http://schemas.microsoft.com/office/drawing/2014/main" id="{658CE020-987E-4A16-8A96-81933AB31B57}"/>
              </a:ext>
            </a:extLst>
          </p:cNvPr>
          <p:cNvSpPr/>
          <p:nvPr/>
        </p:nvSpPr>
        <p:spPr>
          <a:xfrm>
            <a:off x="5638803" y="3284625"/>
            <a:ext cx="1066803" cy="48463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50000"/>
              <a:gd name="f8" fmla="+- 0 0 -360"/>
              <a:gd name="f9" fmla="+- 0 0 -270"/>
              <a:gd name="f10" fmla="+- 0 0 -180"/>
              <a:gd name="f11" fmla="abs f3"/>
              <a:gd name="f12" fmla="abs f4"/>
              <a:gd name="f13" fmla="abs f5"/>
              <a:gd name="f14" fmla="*/ f8 f0 1"/>
              <a:gd name="f15" fmla="*/ f9 f0 1"/>
              <a:gd name="f16" fmla="*/ f10 f0 1"/>
              <a:gd name="f17" fmla="?: f11 f3 1"/>
              <a:gd name="f18" fmla="?: f12 f4 1"/>
              <a:gd name="f19" fmla="?: f13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6 f30 1"/>
              <a:gd name="f36" fmla="+- f34 0 f6"/>
              <a:gd name="f37" fmla="+- f33 0 f6"/>
              <a:gd name="f38" fmla="*/ f33 f30 1"/>
              <a:gd name="f39" fmla="*/ f34 f30 1"/>
              <a:gd name="f40" fmla="*/ f36 1 2"/>
              <a:gd name="f41" fmla="min f37 f36"/>
              <a:gd name="f42" fmla="*/ f36 f7 1"/>
              <a:gd name="f43" fmla="+- f6 f40 0"/>
              <a:gd name="f44" fmla="*/ f41 f7 1"/>
              <a:gd name="f45" fmla="*/ f42 1 200000"/>
              <a:gd name="f46" fmla="*/ f44 1 100000"/>
              <a:gd name="f47" fmla="+- f43 0 f45"/>
              <a:gd name="f48" fmla="+- f43 f45 0"/>
              <a:gd name="f49" fmla="*/ f43 f30 1"/>
              <a:gd name="f50" fmla="+- f33 0 f46"/>
              <a:gd name="f51" fmla="*/ f45 f46 1"/>
              <a:gd name="f52" fmla="*/ f47 f30 1"/>
              <a:gd name="f53" fmla="*/ f48 f30 1"/>
              <a:gd name="f54" fmla="*/ f51 1 f40"/>
              <a:gd name="f55" fmla="*/ f50 f30 1"/>
              <a:gd name="f56" fmla="+- f33 0 f54"/>
              <a:gd name="f57" fmla="*/ f54 f30 1"/>
              <a:gd name="f58" fmla="*/ f5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5" y="f35"/>
              </a:cxn>
              <a:cxn ang="f28">
                <a:pos x="f57" y="f49"/>
              </a:cxn>
              <a:cxn ang="f29">
                <a:pos x="f55" y="f39"/>
              </a:cxn>
            </a:cxnLst>
            <a:rect l="f57" t="f52" r="f58" b="f53"/>
            <a:pathLst>
              <a:path>
                <a:moveTo>
                  <a:pt x="f35" y="f52"/>
                </a:moveTo>
                <a:lnTo>
                  <a:pt x="f55" y="f52"/>
                </a:lnTo>
                <a:lnTo>
                  <a:pt x="f55" y="f35"/>
                </a:lnTo>
                <a:lnTo>
                  <a:pt x="f38" y="f49"/>
                </a:lnTo>
                <a:lnTo>
                  <a:pt x="f55" y="f39"/>
                </a:lnTo>
                <a:lnTo>
                  <a:pt x="f55" y="f53"/>
                </a:lnTo>
                <a:lnTo>
                  <a:pt x="f35" y="f53"/>
                </a:lnTo>
                <a:lnTo>
                  <a:pt x="f57" y="f49"/>
                </a:lnTo>
                <a:close/>
              </a:path>
            </a:pathLst>
          </a:custGeom>
          <a:solidFill>
            <a:srgbClr val="90C226"/>
          </a:solidFill>
          <a:ln w="19046" cap="rnd">
            <a:solidFill>
              <a:srgbClr val="688E1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487EF6-D9B5-40AA-9292-A1E84E46B8F0}"/>
              </a:ext>
            </a:extLst>
          </p:cNvPr>
          <p:cNvSpPr/>
          <p:nvPr/>
        </p:nvSpPr>
        <p:spPr>
          <a:xfrm>
            <a:off x="-101600" y="0"/>
            <a:ext cx="122936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 close up of a stop sign&#10;&#10;Description generated with high confidence">
            <a:extLst>
              <a:ext uri="{FF2B5EF4-FFF2-40B4-BE49-F238E27FC236}">
                <a16:creationId xmlns:a16="http://schemas.microsoft.com/office/drawing/2014/main" id="{CC8B51F7-BC40-4975-AE42-35DD922C01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2028" y="-376374"/>
            <a:ext cx="9847943" cy="701665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9456</TotalTime>
  <Words>536</Words>
  <Application>Microsoft Office PowerPoint</Application>
  <PresentationFormat>Widescreen</PresentationFormat>
  <Paragraphs>266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6" baseType="lpstr">
      <vt:lpstr>Algerian</vt:lpstr>
      <vt:lpstr>Arial</vt:lpstr>
      <vt:lpstr>Arial Black</vt:lpstr>
      <vt:lpstr>Arial Nova</vt:lpstr>
      <vt:lpstr>Calibri</vt:lpstr>
      <vt:lpstr>Glacial Indifference</vt:lpstr>
      <vt:lpstr>Times New Roman</vt:lpstr>
      <vt:lpstr>Trebuchet MS</vt:lpstr>
      <vt:lpstr>Wingdings 3</vt:lpstr>
      <vt:lpstr>Facet</vt:lpstr>
      <vt:lpstr>A-Z  Projects</vt:lpstr>
      <vt:lpstr>Sponsors &amp; stakeholders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Product Project Technique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UWTSD consultants</dc:title>
  <dc:creator>Alom</dc:creator>
  <cp:lastModifiedBy>Alamgir Ullah (1711910)</cp:lastModifiedBy>
  <cp:revision>46</cp:revision>
  <dcterms:created xsi:type="dcterms:W3CDTF">2020-02-10T02:06:59Z</dcterms:created>
  <dcterms:modified xsi:type="dcterms:W3CDTF">2020-02-20T15:41:47Z</dcterms:modified>
</cp:coreProperties>
</file>