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2" r:id="rId5"/>
    <p:sldId id="263" r:id="rId6"/>
    <p:sldId id="264" r:id="rId7"/>
    <p:sldId id="265" r:id="rId8"/>
    <p:sldId id="266" r:id="rId9"/>
    <p:sldId id="267" r:id="rId10"/>
    <p:sldId id="279" r:id="rId11"/>
    <p:sldId id="27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62" d="100"/>
          <a:sy n="62" d="100"/>
        </p:scale>
        <p:origin x="8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867B-325C-4FBC-BF09-5722D66A5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72800E-AC59-45F2-80DD-13E8DF1A4E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37A06E-A5B7-4820-A357-94A2FBC145E0}"/>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4A0F20A5-9E9C-48A1-B8EC-26F72C2D9C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34D99C-EFF9-4BEF-B0C4-88F9B774B3AE}"/>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153313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4A364-B484-477E-9EE1-6FCF348EBC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DA9095-0C21-4EA4-B436-E379BF5D41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99353E-5AC5-4257-B86A-DD78D626B4B9}"/>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F50B89CB-42AB-4D26-89CF-9CA17C98E7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D5CCB-F88E-4E79-8147-667E477F8DA2}"/>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1106287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422F0-BB92-48B2-BA39-5AC798ED81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40539F-C9B4-4DD9-B0BD-A67C548794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F548D3-CA3A-4715-A985-3C16863AEA15}"/>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23FF0A2F-1585-4510-A76F-CB02562AB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0EF1B-D8F2-4274-B602-E52A2C0C3A8D}"/>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3689208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0FE6-46D2-4BBA-BE79-102922A563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ACABDE-5718-43D1-AC4E-412E080496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01BADA-3AFD-449A-9B9F-267E8FB7E9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CD28A1-986B-4F30-A479-D3F9901E2E74}"/>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6" name="Footer Placeholder 5">
            <a:extLst>
              <a:ext uri="{FF2B5EF4-FFF2-40B4-BE49-F238E27FC236}">
                <a16:creationId xmlns:a16="http://schemas.microsoft.com/office/drawing/2014/main" id="{75070299-59C1-4442-A6BB-4954CB940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7E4339-DA8B-47F0-BBDA-EC1913F36A20}"/>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215671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E74A6-0FD9-4714-A5EA-1FFBE67F33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834523-DAC4-4534-A18B-B6EDAB26F4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1B00FD-FAE6-4AA5-A424-770AE276C6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066B38-5E67-4922-A069-D00A10963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95B594-BE37-4A96-BD56-68B374376F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911855-9852-43C8-B3DC-EAE614DAC25A}"/>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8" name="Footer Placeholder 7">
            <a:extLst>
              <a:ext uri="{FF2B5EF4-FFF2-40B4-BE49-F238E27FC236}">
                <a16:creationId xmlns:a16="http://schemas.microsoft.com/office/drawing/2014/main" id="{9F58136C-0B29-4E59-A8D3-96C1AE79EF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1562DC-8027-4D30-94CF-82EF4F0377B8}"/>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4209331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C8513-5AF3-434F-AE9A-1B8F53E456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56FE33-746C-40A9-B9BC-F338628B2A7F}"/>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4" name="Footer Placeholder 3">
            <a:extLst>
              <a:ext uri="{FF2B5EF4-FFF2-40B4-BE49-F238E27FC236}">
                <a16:creationId xmlns:a16="http://schemas.microsoft.com/office/drawing/2014/main" id="{46D6A1ED-A93C-4AFA-B8F6-58511A202E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866A79-2FC0-4751-927A-58E9C8F60C29}"/>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320407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DBEDF5-58E7-49D5-8487-7A71C41E87BA}"/>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3" name="Footer Placeholder 2">
            <a:extLst>
              <a:ext uri="{FF2B5EF4-FFF2-40B4-BE49-F238E27FC236}">
                <a16:creationId xmlns:a16="http://schemas.microsoft.com/office/drawing/2014/main" id="{24A87D95-D5FB-453A-8205-558B890668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312715-339A-4FAD-95A7-DCB500BD87D8}"/>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193230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C4AC3-06AB-4D20-8354-5D56248BFB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23809B-C658-47EC-8FB0-66C3E9AFC6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335E00-3458-4A95-A3FE-FA5AD6013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D3D17C-EA75-4B2D-898D-D24F2A8B5B26}"/>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6" name="Footer Placeholder 5">
            <a:extLst>
              <a:ext uri="{FF2B5EF4-FFF2-40B4-BE49-F238E27FC236}">
                <a16:creationId xmlns:a16="http://schemas.microsoft.com/office/drawing/2014/main" id="{CD32FA03-A9C7-4A6B-A27B-6402FC4F6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598263-955B-4A8D-A182-B1C52095556A}"/>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3448359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EE9EB-4FA4-4D75-B8E9-22A83CE5AE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1FAF38-8DA9-4912-84C7-73105379AE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B33ACF-29CF-48F4-B402-65C6DC713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BD655-2C5C-4D2B-BD1D-1E47501FB71A}"/>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6" name="Footer Placeholder 5">
            <a:extLst>
              <a:ext uri="{FF2B5EF4-FFF2-40B4-BE49-F238E27FC236}">
                <a16:creationId xmlns:a16="http://schemas.microsoft.com/office/drawing/2014/main" id="{9E0E896F-0184-448A-9CFC-C95888554A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63722-8FD5-46E5-AA8B-71B91BE8F266}"/>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3963447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A2CA5-22B9-4309-A73D-9C20B71897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79AA68-5FE6-456E-A064-BE99AB5CCF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92A342-355E-4620-86E2-2D63BA29DD25}"/>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40993671-01D4-40AD-A1D8-FFBC6B321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1F70A-EA0A-49A3-9974-ECD542B0DF55}"/>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1726149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76492C-8271-42BA-AC0C-1D671A6F05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882D30-9A41-4F17-BAE2-2DC919D4A4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2DFD4-A97B-4315-B32A-54B0D0758516}"/>
              </a:ext>
            </a:extLst>
          </p:cNvPr>
          <p:cNvSpPr>
            <a:spLocks noGrp="1"/>
          </p:cNvSpPr>
          <p:nvPr>
            <p:ph type="dt" sz="half" idx="10"/>
          </p:nvPr>
        </p:nvSpPr>
        <p:spPr/>
        <p:txBody>
          <a:body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3A726E25-296C-4A08-A06A-466F77406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33BA8-5DC5-4790-9F37-6EDC59B0FFF9}"/>
              </a:ext>
            </a:extLst>
          </p:cNvPr>
          <p:cNvSpPr>
            <a:spLocks noGrp="1"/>
          </p:cNvSpPr>
          <p:nvPr>
            <p:ph type="sldNum" sz="quarter" idx="12"/>
          </p:nvPr>
        </p:nvSpPr>
        <p:spPr/>
        <p:txBody>
          <a:bodyPr/>
          <a:lstStyle/>
          <a:p>
            <a:fld id="{0ED2F4A6-DFF7-4667-A036-2992D6AF45F3}" type="slidenum">
              <a:rPr lang="en-GB" smtClean="0"/>
              <a:t>‹#›</a:t>
            </a:fld>
            <a:endParaRPr lang="en-GB"/>
          </a:p>
        </p:txBody>
      </p:sp>
    </p:spTree>
    <p:extLst>
      <p:ext uri="{BB962C8B-B14F-4D97-AF65-F5344CB8AC3E}">
        <p14:creationId xmlns:p14="http://schemas.microsoft.com/office/powerpoint/2010/main" val="3331530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8A570B-09FF-42AA-8720-C8E322F9D1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AC6C32-E274-4A6D-A099-DC91AC1B91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6DA14-C0C9-464F-948C-4235B193A9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CD085D-8276-4A85-AAC8-711977E92E4E}" type="datetimeFigureOut">
              <a:rPr lang="en-GB" smtClean="0"/>
              <a:t>01/03/2022</a:t>
            </a:fld>
            <a:endParaRPr lang="en-GB"/>
          </a:p>
        </p:txBody>
      </p:sp>
      <p:sp>
        <p:nvSpPr>
          <p:cNvPr id="5" name="Footer Placeholder 4">
            <a:extLst>
              <a:ext uri="{FF2B5EF4-FFF2-40B4-BE49-F238E27FC236}">
                <a16:creationId xmlns:a16="http://schemas.microsoft.com/office/drawing/2014/main" id="{B2ABAD7E-18F8-44EA-B2CC-88161C725D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BEC85D-DF00-4B81-924D-BB35B90EC5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2F4A6-DFF7-4667-A036-2992D6AF45F3}" type="slidenum">
              <a:rPr lang="en-GB" smtClean="0"/>
              <a:t>‹#›</a:t>
            </a:fld>
            <a:endParaRPr lang="en-GB"/>
          </a:p>
        </p:txBody>
      </p:sp>
    </p:spTree>
    <p:extLst>
      <p:ext uri="{BB962C8B-B14F-4D97-AF65-F5344CB8AC3E}">
        <p14:creationId xmlns:p14="http://schemas.microsoft.com/office/powerpoint/2010/main" val="3899146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package" Target="../embeddings/Microsoft_Excel_Worksheet.xlsx"/></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446090-A231-432F-A767-83F7F17E5B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BA00270-5266-4A92-8186-17AF30F93D47}"/>
              </a:ext>
            </a:extLst>
          </p:cNvPr>
          <p:cNvSpPr txBox="1"/>
          <p:nvPr/>
        </p:nvSpPr>
        <p:spPr>
          <a:xfrm>
            <a:off x="252549" y="505097"/>
            <a:ext cx="4641668" cy="4401205"/>
          </a:xfrm>
          <a:prstGeom prst="rect">
            <a:avLst/>
          </a:prstGeom>
          <a:noFill/>
        </p:spPr>
        <p:txBody>
          <a:bodyPr wrap="square" rtlCol="0">
            <a:spAutoFit/>
          </a:bodyPr>
          <a:lstStyle/>
          <a:p>
            <a:pPr algn="ctr"/>
            <a:r>
              <a:rPr lang="en-GB" sz="4000" dirty="0">
                <a:solidFill>
                  <a:srgbClr val="002060"/>
                </a:solidFill>
              </a:rPr>
              <a:t>MSC Property &amp; Facility Management</a:t>
            </a:r>
          </a:p>
          <a:p>
            <a:pPr algn="ctr"/>
            <a:endParaRPr lang="en-GB" sz="4000" dirty="0">
              <a:solidFill>
                <a:srgbClr val="002060"/>
              </a:solidFill>
            </a:endParaRPr>
          </a:p>
          <a:p>
            <a:pPr algn="ctr"/>
            <a:r>
              <a:rPr lang="en-GB" sz="4000" dirty="0">
                <a:solidFill>
                  <a:srgbClr val="002060"/>
                </a:solidFill>
              </a:rPr>
              <a:t>Research Proposal Presentation</a:t>
            </a:r>
          </a:p>
          <a:p>
            <a:pPr algn="ctr"/>
            <a:endParaRPr lang="en-GB" sz="4000" dirty="0">
              <a:solidFill>
                <a:srgbClr val="002060"/>
              </a:solidFill>
            </a:endParaRPr>
          </a:p>
          <a:p>
            <a:pPr algn="ctr"/>
            <a:r>
              <a:rPr lang="en-GB" sz="4000" dirty="0">
                <a:solidFill>
                  <a:srgbClr val="002060"/>
                </a:solidFill>
              </a:rPr>
              <a:t>Paul Boxer</a:t>
            </a:r>
          </a:p>
        </p:txBody>
      </p:sp>
    </p:spTree>
    <p:extLst>
      <p:ext uri="{BB962C8B-B14F-4D97-AF65-F5344CB8AC3E}">
        <p14:creationId xmlns:p14="http://schemas.microsoft.com/office/powerpoint/2010/main" val="2871647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graphicFrame>
        <p:nvGraphicFramePr>
          <p:cNvPr id="2" name="Table 3">
            <a:extLst>
              <a:ext uri="{FF2B5EF4-FFF2-40B4-BE49-F238E27FC236}">
                <a16:creationId xmlns:a16="http://schemas.microsoft.com/office/drawing/2014/main" id="{7B07508A-89FC-44B9-A56A-D5C60460A173}"/>
              </a:ext>
            </a:extLst>
          </p:cNvPr>
          <p:cNvGraphicFramePr>
            <a:graphicFrameLocks noGrp="1"/>
          </p:cNvGraphicFramePr>
          <p:nvPr>
            <p:extLst>
              <p:ext uri="{D42A27DB-BD31-4B8C-83A1-F6EECF244321}">
                <p14:modId xmlns:p14="http://schemas.microsoft.com/office/powerpoint/2010/main" val="1080388975"/>
              </p:ext>
            </p:extLst>
          </p:nvPr>
        </p:nvGraphicFramePr>
        <p:xfrm>
          <a:off x="3521752" y="791585"/>
          <a:ext cx="4064000" cy="3337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165305839"/>
                    </a:ext>
                  </a:extLst>
                </a:gridCol>
              </a:tblGrid>
              <a:tr h="370840">
                <a:tc>
                  <a:txBody>
                    <a:bodyPr/>
                    <a:lstStyle/>
                    <a:p>
                      <a:r>
                        <a:rPr lang="en-GB" dirty="0"/>
                        <a:t>Introduction</a:t>
                      </a:r>
                    </a:p>
                  </a:txBody>
                  <a:tcPr/>
                </a:tc>
                <a:extLst>
                  <a:ext uri="{0D108BD9-81ED-4DB2-BD59-A6C34878D82A}">
                    <a16:rowId xmlns:a16="http://schemas.microsoft.com/office/drawing/2014/main" val="2078492930"/>
                  </a:ext>
                </a:extLst>
              </a:tr>
              <a:tr h="370840">
                <a:tc>
                  <a:txBody>
                    <a:bodyPr/>
                    <a:lstStyle/>
                    <a:p>
                      <a:r>
                        <a:rPr lang="en-GB" dirty="0"/>
                        <a:t>Background</a:t>
                      </a:r>
                    </a:p>
                  </a:txBody>
                  <a:tcPr/>
                </a:tc>
                <a:extLst>
                  <a:ext uri="{0D108BD9-81ED-4DB2-BD59-A6C34878D82A}">
                    <a16:rowId xmlns:a16="http://schemas.microsoft.com/office/drawing/2014/main" val="1782699642"/>
                  </a:ext>
                </a:extLst>
              </a:tr>
              <a:tr h="370840">
                <a:tc>
                  <a:txBody>
                    <a:bodyPr/>
                    <a:lstStyle/>
                    <a:p>
                      <a:r>
                        <a:rPr lang="en-GB" dirty="0"/>
                        <a:t>Aim</a:t>
                      </a:r>
                    </a:p>
                  </a:txBody>
                  <a:tcPr/>
                </a:tc>
                <a:extLst>
                  <a:ext uri="{0D108BD9-81ED-4DB2-BD59-A6C34878D82A}">
                    <a16:rowId xmlns:a16="http://schemas.microsoft.com/office/drawing/2014/main" val="281317984"/>
                  </a:ext>
                </a:extLst>
              </a:tr>
              <a:tr h="370840">
                <a:tc>
                  <a:txBody>
                    <a:bodyPr/>
                    <a:lstStyle/>
                    <a:p>
                      <a:r>
                        <a:rPr lang="en-GB" dirty="0"/>
                        <a:t>Objectives</a:t>
                      </a:r>
                    </a:p>
                  </a:txBody>
                  <a:tcPr/>
                </a:tc>
                <a:extLst>
                  <a:ext uri="{0D108BD9-81ED-4DB2-BD59-A6C34878D82A}">
                    <a16:rowId xmlns:a16="http://schemas.microsoft.com/office/drawing/2014/main" val="2837626247"/>
                  </a:ext>
                </a:extLst>
              </a:tr>
              <a:tr h="370840">
                <a:tc>
                  <a:txBody>
                    <a:bodyPr/>
                    <a:lstStyle/>
                    <a:p>
                      <a:r>
                        <a:rPr lang="en-GB" dirty="0"/>
                        <a:t>Literature Review</a:t>
                      </a:r>
                    </a:p>
                  </a:txBody>
                  <a:tcPr/>
                </a:tc>
                <a:extLst>
                  <a:ext uri="{0D108BD9-81ED-4DB2-BD59-A6C34878D82A}">
                    <a16:rowId xmlns:a16="http://schemas.microsoft.com/office/drawing/2014/main" val="256236631"/>
                  </a:ext>
                </a:extLst>
              </a:tr>
              <a:tr h="370840">
                <a:tc>
                  <a:txBody>
                    <a:bodyPr/>
                    <a:lstStyle/>
                    <a:p>
                      <a:r>
                        <a:rPr lang="en-GB" dirty="0"/>
                        <a:t>Methodology</a:t>
                      </a:r>
                    </a:p>
                  </a:txBody>
                  <a:tcPr/>
                </a:tc>
                <a:extLst>
                  <a:ext uri="{0D108BD9-81ED-4DB2-BD59-A6C34878D82A}">
                    <a16:rowId xmlns:a16="http://schemas.microsoft.com/office/drawing/2014/main" val="3988793297"/>
                  </a:ext>
                </a:extLst>
              </a:tr>
              <a:tr h="370840">
                <a:tc>
                  <a:txBody>
                    <a:bodyPr/>
                    <a:lstStyle/>
                    <a:p>
                      <a:r>
                        <a:rPr lang="en-GB" dirty="0"/>
                        <a:t>Results &amp; Contribution to literature</a:t>
                      </a:r>
                    </a:p>
                  </a:txBody>
                  <a:tcPr/>
                </a:tc>
                <a:extLst>
                  <a:ext uri="{0D108BD9-81ED-4DB2-BD59-A6C34878D82A}">
                    <a16:rowId xmlns:a16="http://schemas.microsoft.com/office/drawing/2014/main" val="14165280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Timeline</a:t>
                      </a:r>
                    </a:p>
                  </a:txBody>
                  <a:tcPr/>
                </a:tc>
                <a:extLst>
                  <a:ext uri="{0D108BD9-81ED-4DB2-BD59-A6C34878D82A}">
                    <a16:rowId xmlns:a16="http://schemas.microsoft.com/office/drawing/2014/main" val="2260292656"/>
                  </a:ext>
                </a:extLst>
              </a:tr>
              <a:tr h="370840">
                <a:tc>
                  <a:txBody>
                    <a:bodyPr/>
                    <a:lstStyle/>
                    <a:p>
                      <a:r>
                        <a:rPr lang="en-GB" dirty="0"/>
                        <a:t>Conclusion</a:t>
                      </a:r>
                    </a:p>
                  </a:txBody>
                  <a:tcPr/>
                </a:tc>
                <a:extLst>
                  <a:ext uri="{0D108BD9-81ED-4DB2-BD59-A6C34878D82A}">
                    <a16:rowId xmlns:a16="http://schemas.microsoft.com/office/drawing/2014/main" val="1337187661"/>
                  </a:ext>
                </a:extLst>
              </a:tr>
            </a:tbl>
          </a:graphicData>
        </a:graphic>
      </p:graphicFrame>
    </p:spTree>
    <p:extLst>
      <p:ext uri="{BB962C8B-B14F-4D97-AF65-F5344CB8AC3E}">
        <p14:creationId xmlns:p14="http://schemas.microsoft.com/office/powerpoint/2010/main" val="2313752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7" name="TextBox 6">
            <a:extLst>
              <a:ext uri="{FF2B5EF4-FFF2-40B4-BE49-F238E27FC236}">
                <a16:creationId xmlns:a16="http://schemas.microsoft.com/office/drawing/2014/main" id="{3AFBDC94-513D-400F-B9A6-F11AE3264C7A}"/>
              </a:ext>
            </a:extLst>
          </p:cNvPr>
          <p:cNvSpPr txBox="1"/>
          <p:nvPr/>
        </p:nvSpPr>
        <p:spPr>
          <a:xfrm>
            <a:off x="2977" y="12032"/>
            <a:ext cx="12189023" cy="523220"/>
          </a:xfrm>
          <a:prstGeom prst="rect">
            <a:avLst/>
          </a:prstGeom>
          <a:noFill/>
        </p:spPr>
        <p:txBody>
          <a:bodyPr wrap="square" rtlCol="0">
            <a:spAutoFit/>
          </a:bodyPr>
          <a:lstStyle/>
          <a:p>
            <a:pPr algn="ctr"/>
            <a:r>
              <a:rPr lang="en-GB" sz="2800" b="1" dirty="0"/>
              <a:t>Background</a:t>
            </a:r>
            <a:endParaRPr lang="en-GB" b="1" baseline="30000" dirty="0"/>
          </a:p>
        </p:txBody>
      </p:sp>
      <p:sp>
        <p:nvSpPr>
          <p:cNvPr id="8" name="TextBox 7">
            <a:extLst>
              <a:ext uri="{FF2B5EF4-FFF2-40B4-BE49-F238E27FC236}">
                <a16:creationId xmlns:a16="http://schemas.microsoft.com/office/drawing/2014/main" id="{0DEC9C36-6679-4FF4-9DDB-2C078F4D63B1}"/>
              </a:ext>
            </a:extLst>
          </p:cNvPr>
          <p:cNvSpPr txBox="1"/>
          <p:nvPr/>
        </p:nvSpPr>
        <p:spPr>
          <a:xfrm>
            <a:off x="0" y="712047"/>
            <a:ext cx="12189023" cy="1528624"/>
          </a:xfrm>
          <a:prstGeom prst="rect">
            <a:avLst/>
          </a:prstGeom>
          <a:noFill/>
        </p:spPr>
        <p:txBody>
          <a:bodyPr wrap="square" rtlCol="0">
            <a:spAutoFit/>
          </a:bodyPr>
          <a:lstStyle/>
          <a:p>
            <a:pPr algn="ctr"/>
            <a:endParaRPr lang="en-GB" sz="2800" b="1" baseline="30000" dirty="0"/>
          </a:p>
          <a:p>
            <a:pPr algn="ctr"/>
            <a:r>
              <a:rPr lang="en-GB" sz="2800" b="1" baseline="30000" dirty="0"/>
              <a:t>Paul Boxer</a:t>
            </a:r>
          </a:p>
          <a:p>
            <a:pPr algn="ctr"/>
            <a:r>
              <a:rPr lang="en-GB" sz="2800" b="1" baseline="30000" dirty="0"/>
              <a:t>Estates Hard Services Manager – South Wales Police</a:t>
            </a:r>
          </a:p>
          <a:p>
            <a:pPr algn="ctr"/>
            <a:r>
              <a:rPr lang="en-GB" sz="2800" b="1" baseline="30000" dirty="0"/>
              <a:t>Planned &amp; Reactive maintenance, Compliance, Contractor Management, Project Management and Decarbonisation champion</a:t>
            </a:r>
          </a:p>
        </p:txBody>
      </p:sp>
      <p:pic>
        <p:nvPicPr>
          <p:cNvPr id="10" name="Picture 2">
            <a:extLst>
              <a:ext uri="{FF2B5EF4-FFF2-40B4-BE49-F238E27FC236}">
                <a16:creationId xmlns:a16="http://schemas.microsoft.com/office/drawing/2014/main" id="{98F1F914-691F-43D1-A82E-C1D7AFE83B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31855"/>
            <a:ext cx="3945710" cy="1888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a:extLst>
              <a:ext uri="{FF2B5EF4-FFF2-40B4-BE49-F238E27FC236}">
                <a16:creationId xmlns:a16="http://schemas.microsoft.com/office/drawing/2014/main" id="{F35203C8-6CDD-4E48-9EF9-39D54FC5D78C}"/>
              </a:ext>
            </a:extLst>
          </p:cNvPr>
          <p:cNvSpPr txBox="1"/>
          <p:nvPr/>
        </p:nvSpPr>
        <p:spPr>
          <a:xfrm>
            <a:off x="0" y="4285266"/>
            <a:ext cx="12189022" cy="1815882"/>
          </a:xfrm>
          <a:prstGeom prst="rect">
            <a:avLst/>
          </a:prstGeom>
          <a:noFill/>
        </p:spPr>
        <p:txBody>
          <a:bodyPr wrap="square" rtlCol="0">
            <a:spAutoFit/>
          </a:bodyPr>
          <a:lstStyle/>
          <a:p>
            <a:pPr algn="ctr"/>
            <a:endParaRPr lang="en-GB" sz="2800" b="1" baseline="30000" dirty="0"/>
          </a:p>
          <a:p>
            <a:pPr algn="ctr"/>
            <a:r>
              <a:rPr lang="en-GB" sz="2800" b="1" baseline="30000" dirty="0"/>
              <a:t>The estates portfolio is of varying age and condition with several properties dating pre first world war.</a:t>
            </a:r>
          </a:p>
          <a:p>
            <a:pPr algn="ctr"/>
            <a:r>
              <a:rPr lang="en-GB" sz="2800" b="1" baseline="30000" dirty="0"/>
              <a:t>Reduction in Government funding has led to reduced investment with tired, aging assets.</a:t>
            </a:r>
          </a:p>
          <a:p>
            <a:pPr algn="ctr"/>
            <a:r>
              <a:rPr lang="en-GB" sz="2800" b="1" baseline="30000" dirty="0"/>
              <a:t>Occupancy levels of building varies from 0% to 76%.</a:t>
            </a:r>
          </a:p>
          <a:p>
            <a:pPr algn="ctr"/>
            <a:r>
              <a:rPr lang="en-GB" sz="2800" b="1" baseline="30000" dirty="0"/>
              <a:t>WAG has decarbonisation targets of 43% by 2030 and 89% by 2040 to meet the COP26 agreement</a:t>
            </a:r>
          </a:p>
          <a:p>
            <a:pPr algn="ctr"/>
            <a:endParaRPr lang="en-GB" sz="2800" b="1" baseline="30000" dirty="0"/>
          </a:p>
        </p:txBody>
      </p:sp>
      <p:sp>
        <p:nvSpPr>
          <p:cNvPr id="15" name="TextBox 14">
            <a:extLst>
              <a:ext uri="{FF2B5EF4-FFF2-40B4-BE49-F238E27FC236}">
                <a16:creationId xmlns:a16="http://schemas.microsoft.com/office/drawing/2014/main" id="{5C73FB7A-B76E-4FCC-902C-11133F1C5556}"/>
              </a:ext>
            </a:extLst>
          </p:cNvPr>
          <p:cNvSpPr txBox="1"/>
          <p:nvPr/>
        </p:nvSpPr>
        <p:spPr>
          <a:xfrm>
            <a:off x="3945711" y="2704301"/>
            <a:ext cx="8246290" cy="1241365"/>
          </a:xfrm>
          <a:prstGeom prst="rect">
            <a:avLst/>
          </a:prstGeom>
          <a:noFill/>
        </p:spPr>
        <p:txBody>
          <a:bodyPr wrap="square" rtlCol="0">
            <a:spAutoFit/>
          </a:bodyPr>
          <a:lstStyle/>
          <a:p>
            <a:pPr algn="ctr"/>
            <a:endParaRPr lang="en-GB" sz="2800" b="1" baseline="30000" dirty="0"/>
          </a:p>
          <a:p>
            <a:pPr algn="ctr"/>
            <a:r>
              <a:rPr lang="en-GB" sz="2800" b="1" baseline="30000" dirty="0"/>
              <a:t>SWP Covers 10% of the geographical are of Wales (812 square miles)</a:t>
            </a:r>
          </a:p>
          <a:p>
            <a:pPr algn="ctr"/>
            <a:r>
              <a:rPr lang="en-GB" sz="2800" b="1" baseline="30000" dirty="0"/>
              <a:t>Covers 42% of the country’s population</a:t>
            </a:r>
          </a:p>
          <a:p>
            <a:pPr algn="ctr"/>
            <a:r>
              <a:rPr lang="en-GB" sz="2800" b="1" baseline="30000" dirty="0"/>
              <a:t>Has over 142 separate properties in the estates portfolio</a:t>
            </a:r>
          </a:p>
        </p:txBody>
      </p:sp>
    </p:spTree>
    <p:extLst>
      <p:ext uri="{BB962C8B-B14F-4D97-AF65-F5344CB8AC3E}">
        <p14:creationId xmlns:p14="http://schemas.microsoft.com/office/powerpoint/2010/main" val="856869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0" y="0"/>
            <a:ext cx="12189023" cy="523220"/>
          </a:xfrm>
          <a:prstGeom prst="rect">
            <a:avLst/>
          </a:prstGeom>
          <a:noFill/>
        </p:spPr>
        <p:txBody>
          <a:bodyPr wrap="square" rtlCol="0">
            <a:spAutoFit/>
          </a:bodyPr>
          <a:lstStyle/>
          <a:p>
            <a:pPr algn="ctr"/>
            <a:r>
              <a:rPr lang="en-GB" sz="2800" b="1" dirty="0"/>
              <a:t>Research Proposal Aim</a:t>
            </a:r>
            <a:endParaRPr lang="en-GB" b="1" baseline="30000" dirty="0"/>
          </a:p>
        </p:txBody>
      </p:sp>
      <p:sp>
        <p:nvSpPr>
          <p:cNvPr id="7" name="Rectangle 1">
            <a:extLst>
              <a:ext uri="{FF2B5EF4-FFF2-40B4-BE49-F238E27FC236}">
                <a16:creationId xmlns:a16="http://schemas.microsoft.com/office/drawing/2014/main" id="{B3B51BBD-578B-43BA-BF2C-ED091F5DEA09}"/>
              </a:ext>
            </a:extLst>
          </p:cNvPr>
          <p:cNvSpPr>
            <a:spLocks noChangeArrowheads="1"/>
          </p:cNvSpPr>
          <p:nvPr/>
        </p:nvSpPr>
        <p:spPr bwMode="auto">
          <a:xfrm>
            <a:off x="-1" y="2673634"/>
            <a:ext cx="12189023"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altLang="en-US" sz="2400" b="1" i="1" dirty="0">
                <a:latin typeface="Arial" pitchFamily="34" charset="0"/>
                <a:cs typeface="Arial" pitchFamily="34" charset="0"/>
              </a:rPr>
              <a:t>‘</a:t>
            </a:r>
            <a:r>
              <a:rPr lang="en-GB" altLang="en-US" sz="3200" b="1" i="1" dirty="0">
                <a:latin typeface="Arial" pitchFamily="34" charset="0"/>
                <a:cs typeface="Arial" pitchFamily="34" charset="0"/>
              </a:rPr>
              <a:t>To investigate how to undertake effective decarbonisation of an operational police building’</a:t>
            </a:r>
            <a:endParaRPr kumimoji="0" lang="en-GB" altLang="en-US" sz="3200" b="1" i="1" strike="noStrike" cap="none" normalizeH="0" baseline="0" dirty="0">
              <a:ln>
                <a:noFill/>
              </a:ln>
              <a:latin typeface="Arial" pitchFamily="34" charset="0"/>
              <a:cs typeface="Arial" pitchFamily="34" charset="0"/>
            </a:endParaRPr>
          </a:p>
        </p:txBody>
      </p:sp>
    </p:spTree>
    <p:extLst>
      <p:ext uri="{BB962C8B-B14F-4D97-AF65-F5344CB8AC3E}">
        <p14:creationId xmlns:p14="http://schemas.microsoft.com/office/powerpoint/2010/main" val="202247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2977" y="0"/>
            <a:ext cx="12189023" cy="523220"/>
          </a:xfrm>
          <a:prstGeom prst="rect">
            <a:avLst/>
          </a:prstGeom>
          <a:noFill/>
        </p:spPr>
        <p:txBody>
          <a:bodyPr wrap="square" rtlCol="0">
            <a:spAutoFit/>
          </a:bodyPr>
          <a:lstStyle/>
          <a:p>
            <a:pPr algn="ctr"/>
            <a:r>
              <a:rPr lang="en-GB" sz="2800" b="1" dirty="0"/>
              <a:t>Research Proposal Objectives</a:t>
            </a:r>
            <a:endParaRPr lang="en-GB" b="1" baseline="30000" dirty="0"/>
          </a:p>
        </p:txBody>
      </p:sp>
      <p:sp>
        <p:nvSpPr>
          <p:cNvPr id="7" name="TextBox 6">
            <a:extLst>
              <a:ext uri="{FF2B5EF4-FFF2-40B4-BE49-F238E27FC236}">
                <a16:creationId xmlns:a16="http://schemas.microsoft.com/office/drawing/2014/main" id="{FB71612A-4876-4062-AF4B-A7B052B534D1}"/>
              </a:ext>
            </a:extLst>
          </p:cNvPr>
          <p:cNvSpPr txBox="1"/>
          <p:nvPr/>
        </p:nvSpPr>
        <p:spPr>
          <a:xfrm>
            <a:off x="2977" y="1546028"/>
            <a:ext cx="12189023" cy="3252172"/>
          </a:xfrm>
          <a:prstGeom prst="rect">
            <a:avLst/>
          </a:prstGeom>
          <a:noFill/>
        </p:spPr>
        <p:txBody>
          <a:bodyPr wrap="square" rtlCol="0">
            <a:spAutoFit/>
          </a:bodyPr>
          <a:lstStyle/>
          <a:p>
            <a:pPr marL="457200" indent="-457200">
              <a:buFont typeface="Arial" panose="020B0604020202020204" pitchFamily="34" charset="0"/>
              <a:buChar char="•"/>
            </a:pPr>
            <a:r>
              <a:rPr lang="en-GB" sz="2800" baseline="30000" dirty="0"/>
              <a:t>Identify the different methods to decarbonise buildings.</a:t>
            </a:r>
          </a:p>
          <a:p>
            <a:pPr marL="457200" indent="-457200">
              <a:buFont typeface="Arial" panose="020B0604020202020204" pitchFamily="34" charset="0"/>
              <a:buChar char="•"/>
            </a:pPr>
            <a:endParaRPr lang="en-GB" sz="2800" baseline="30000" dirty="0"/>
          </a:p>
          <a:p>
            <a:pPr marL="457200" indent="-457200">
              <a:buFont typeface="Arial" panose="020B0604020202020204" pitchFamily="34" charset="0"/>
              <a:buChar char="•"/>
            </a:pPr>
            <a:r>
              <a:rPr lang="en-GB" sz="2800" baseline="30000" dirty="0"/>
              <a:t>Critically evaluate the theories, effectiveness and complexity of these methods.</a:t>
            </a:r>
          </a:p>
          <a:p>
            <a:pPr marL="457200" indent="-457200">
              <a:buFont typeface="Arial" panose="020B0604020202020204" pitchFamily="34" charset="0"/>
              <a:buChar char="•"/>
            </a:pPr>
            <a:endParaRPr lang="en-GB" sz="2800" baseline="30000" dirty="0"/>
          </a:p>
          <a:p>
            <a:pPr marL="457200" indent="-457200">
              <a:buFont typeface="Arial" panose="020B0604020202020204" pitchFamily="34" charset="0"/>
              <a:buChar char="•"/>
            </a:pPr>
            <a:r>
              <a:rPr lang="en-GB" sz="2800" baseline="30000" dirty="0"/>
              <a:t>Identify the barriers within South Wales Police to effectively decarbonise.</a:t>
            </a:r>
          </a:p>
          <a:p>
            <a:pPr marL="457200" indent="-457200">
              <a:buFont typeface="Arial" panose="020B0604020202020204" pitchFamily="34" charset="0"/>
              <a:buChar char="•"/>
            </a:pPr>
            <a:endParaRPr lang="en-GB" sz="2800" baseline="30000" dirty="0"/>
          </a:p>
          <a:p>
            <a:pPr marL="457200" indent="-457200">
              <a:buFont typeface="Arial" panose="020B0604020202020204" pitchFamily="34" charset="0"/>
              <a:buChar char="•"/>
            </a:pPr>
            <a:r>
              <a:rPr lang="en-GB" sz="2800" baseline="30000" dirty="0"/>
              <a:t>Critical evaluation of the decarbonise techniques used during in the implementation of the project.</a:t>
            </a:r>
          </a:p>
          <a:p>
            <a:pPr marL="457200" indent="-457200">
              <a:buFont typeface="Arial" panose="020B0604020202020204" pitchFamily="34" charset="0"/>
              <a:buChar char="•"/>
            </a:pPr>
            <a:endParaRPr lang="en-GB" sz="2800" baseline="30000" dirty="0"/>
          </a:p>
          <a:p>
            <a:pPr marL="457200" indent="-457200">
              <a:buFont typeface="Arial" panose="020B0604020202020204" pitchFamily="34" charset="0"/>
              <a:buChar char="•"/>
            </a:pPr>
            <a:r>
              <a:rPr lang="en-GB" sz="2800" baseline="30000" dirty="0"/>
              <a:t>Production of an essential decarbonisation requirement list and ease benefit matrix for decarbonising police buildings.</a:t>
            </a:r>
          </a:p>
          <a:p>
            <a:pPr marL="457200" indent="-457200">
              <a:buFont typeface="Arial" panose="020B0604020202020204" pitchFamily="34" charset="0"/>
              <a:buChar char="•"/>
            </a:pPr>
            <a:endParaRPr lang="en-GB" sz="2800" baseline="30000" dirty="0"/>
          </a:p>
          <a:p>
            <a:pPr marL="457200" indent="-457200">
              <a:buFont typeface="Arial" panose="020B0604020202020204" pitchFamily="34" charset="0"/>
              <a:buChar char="•"/>
            </a:pPr>
            <a:r>
              <a:rPr lang="en-GB" sz="2800" baseline="30000" dirty="0"/>
              <a:t>Identification of future research from this proposal.</a:t>
            </a:r>
          </a:p>
        </p:txBody>
      </p:sp>
    </p:spTree>
    <p:extLst>
      <p:ext uri="{BB962C8B-B14F-4D97-AF65-F5344CB8AC3E}">
        <p14:creationId xmlns:p14="http://schemas.microsoft.com/office/powerpoint/2010/main" val="331356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0" y="0"/>
            <a:ext cx="12189023" cy="523220"/>
          </a:xfrm>
          <a:prstGeom prst="rect">
            <a:avLst/>
          </a:prstGeom>
          <a:noFill/>
        </p:spPr>
        <p:txBody>
          <a:bodyPr wrap="square" rtlCol="0">
            <a:spAutoFit/>
          </a:bodyPr>
          <a:lstStyle/>
          <a:p>
            <a:pPr algn="ctr"/>
            <a:r>
              <a:rPr lang="en-GB" sz="2800" b="1" dirty="0"/>
              <a:t>Literature Review</a:t>
            </a:r>
            <a:endParaRPr lang="en-GB" b="1" baseline="30000" dirty="0"/>
          </a:p>
        </p:txBody>
      </p:sp>
      <p:sp>
        <p:nvSpPr>
          <p:cNvPr id="4" name="TextBox 3">
            <a:extLst>
              <a:ext uri="{FF2B5EF4-FFF2-40B4-BE49-F238E27FC236}">
                <a16:creationId xmlns:a16="http://schemas.microsoft.com/office/drawing/2014/main" id="{7ACA136A-3DC1-401F-86AD-58860570FB1D}"/>
              </a:ext>
            </a:extLst>
          </p:cNvPr>
          <p:cNvSpPr txBox="1"/>
          <p:nvPr/>
        </p:nvSpPr>
        <p:spPr>
          <a:xfrm>
            <a:off x="0" y="2692124"/>
            <a:ext cx="12192000" cy="3247043"/>
          </a:xfrm>
          <a:prstGeom prst="rect">
            <a:avLst/>
          </a:prstGeom>
          <a:noFill/>
        </p:spPr>
        <p:txBody>
          <a:bodyPr wrap="square" rtlCol="0">
            <a:spAutoFit/>
          </a:bodyPr>
          <a:lstStyle/>
          <a:p>
            <a:endParaRPr lang="en-GB" dirty="0"/>
          </a:p>
          <a:p>
            <a:pPr algn="ctr"/>
            <a:r>
              <a:rPr lang="en-GB" sz="1100" dirty="0"/>
              <a:t>An assessment of the key performance indicators of energy efficient retrofits in existing residential buildings, McGinley et al, 2022</a:t>
            </a:r>
          </a:p>
          <a:p>
            <a:pPr algn="ctr"/>
            <a:endParaRPr lang="en-GB" sz="1100" dirty="0"/>
          </a:p>
          <a:p>
            <a:pPr algn="ctr"/>
            <a:r>
              <a:rPr lang="en-GB" sz="1100" dirty="0"/>
              <a:t>Requirements for green restoration and renovation of existing buildings, </a:t>
            </a:r>
            <a:r>
              <a:rPr lang="en-GB" sz="1100" dirty="0" err="1"/>
              <a:t>Bijar</a:t>
            </a:r>
            <a:r>
              <a:rPr lang="en-GB" sz="1100" dirty="0"/>
              <a:t> et al 2019</a:t>
            </a:r>
          </a:p>
          <a:p>
            <a:pPr algn="ctr"/>
            <a:endParaRPr lang="en-GB" sz="1100" dirty="0"/>
          </a:p>
          <a:p>
            <a:pPr algn="ctr"/>
            <a:r>
              <a:rPr lang="en-GB" sz="1100" dirty="0"/>
              <a:t>Feasibility of Nearly Zero energy building retrofits by using renewable energy sources in an educational building, </a:t>
            </a:r>
            <a:r>
              <a:rPr lang="en-GB" sz="1100" dirty="0" err="1"/>
              <a:t>Turhan</a:t>
            </a:r>
            <a:r>
              <a:rPr lang="en-GB" sz="1100" dirty="0"/>
              <a:t> et al, 2019</a:t>
            </a:r>
          </a:p>
          <a:p>
            <a:pPr algn="ctr"/>
            <a:endParaRPr lang="en-GB" sz="1100" dirty="0"/>
          </a:p>
          <a:p>
            <a:pPr algn="ctr"/>
            <a:r>
              <a:rPr lang="en-GB" sz="1100" dirty="0"/>
              <a:t>Understanding Risks and uncertainties in energy &amp; climate policy, </a:t>
            </a:r>
            <a:r>
              <a:rPr lang="en-GB" sz="1100" dirty="0" err="1"/>
              <a:t>Doukas</a:t>
            </a:r>
            <a:r>
              <a:rPr lang="en-GB" sz="1100" dirty="0"/>
              <a:t>, 2019</a:t>
            </a:r>
          </a:p>
          <a:p>
            <a:pPr algn="ctr"/>
            <a:endParaRPr lang="en-GB" sz="1100" dirty="0"/>
          </a:p>
          <a:p>
            <a:pPr algn="ctr"/>
            <a:r>
              <a:rPr lang="en-GB" sz="1100" dirty="0"/>
              <a:t>Development &amp; evaluation of a method to estimate the potential of decarbonisation technologies deployment at higher education campuses, Horan, 2019</a:t>
            </a:r>
          </a:p>
          <a:p>
            <a:pPr algn="ctr"/>
            <a:endParaRPr lang="en-GB" sz="1100" dirty="0"/>
          </a:p>
          <a:p>
            <a:pPr algn="ctr"/>
            <a:r>
              <a:rPr lang="en-GB" sz="1100" dirty="0"/>
              <a:t>Industrial Energy, material &amp; products: UK Decarbonisation challenges &amp; opportunities, Barret et al, 2018</a:t>
            </a:r>
          </a:p>
          <a:p>
            <a:pPr algn="ctr"/>
            <a:endParaRPr lang="en-GB" sz="1100" dirty="0"/>
          </a:p>
          <a:p>
            <a:pPr algn="ctr"/>
            <a:r>
              <a:rPr lang="en-GB" sz="1100" dirty="0"/>
              <a:t>The need for decarbonisation, Jones, 2021</a:t>
            </a:r>
          </a:p>
          <a:p>
            <a:pPr algn="ctr"/>
            <a:endParaRPr lang="en-GB" sz="1100" dirty="0"/>
          </a:p>
          <a:p>
            <a:pPr algn="ctr"/>
            <a:r>
              <a:rPr lang="en-GB" sz="1100" dirty="0"/>
              <a:t>Deep decarbonisation of building energy services through demand and supply transformation in a 1.5^C Scenario, Levesque et al, 2021</a:t>
            </a:r>
          </a:p>
          <a:p>
            <a:pPr algn="ctr"/>
            <a:endParaRPr lang="en-GB" sz="1100" dirty="0"/>
          </a:p>
          <a:p>
            <a:pPr algn="ctr"/>
            <a:r>
              <a:rPr lang="en-GB" sz="1100" dirty="0"/>
              <a:t>Victorian public healthcare chief executive officers view on renewable energy, Forbes, 2021</a:t>
            </a:r>
          </a:p>
        </p:txBody>
      </p:sp>
      <p:sp>
        <p:nvSpPr>
          <p:cNvPr id="5" name="TextBox 4">
            <a:extLst>
              <a:ext uri="{FF2B5EF4-FFF2-40B4-BE49-F238E27FC236}">
                <a16:creationId xmlns:a16="http://schemas.microsoft.com/office/drawing/2014/main" id="{5BA830A7-AE83-47CB-9475-395DBC242942}"/>
              </a:ext>
            </a:extLst>
          </p:cNvPr>
          <p:cNvSpPr txBox="1"/>
          <p:nvPr/>
        </p:nvSpPr>
        <p:spPr>
          <a:xfrm>
            <a:off x="2978" y="651886"/>
            <a:ext cx="12189022" cy="2400657"/>
          </a:xfrm>
          <a:prstGeom prst="rect">
            <a:avLst/>
          </a:prstGeom>
          <a:noFill/>
        </p:spPr>
        <p:txBody>
          <a:bodyPr wrap="square" rtlCol="0">
            <a:spAutoFit/>
          </a:bodyPr>
          <a:lstStyle/>
          <a:p>
            <a:r>
              <a:rPr lang="en-GB" dirty="0"/>
              <a:t>The literature review will be aimed at the following topics</a:t>
            </a:r>
          </a:p>
          <a:p>
            <a:endParaRPr lang="en-GB" dirty="0"/>
          </a:p>
          <a:p>
            <a:pPr marL="285750" indent="-285750">
              <a:buFont typeface="Arial" panose="020B0604020202020204" pitchFamily="34" charset="0"/>
              <a:buChar char="•"/>
            </a:pPr>
            <a:r>
              <a:rPr lang="en-GB" sz="2400" dirty="0"/>
              <a:t>Decarbonisation rationale and techniques</a:t>
            </a:r>
          </a:p>
          <a:p>
            <a:pPr marL="285750" indent="-285750">
              <a:buFont typeface="Arial" panose="020B0604020202020204" pitchFamily="34" charset="0"/>
              <a:buChar char="•"/>
            </a:pPr>
            <a:r>
              <a:rPr lang="en-GB" sz="2400" dirty="0"/>
              <a:t>Decarbonisation effectiveness based on costs, risks, barriers and benefits</a:t>
            </a:r>
          </a:p>
          <a:p>
            <a:pPr marL="285750" indent="-285750">
              <a:buFont typeface="Arial" panose="020B0604020202020204" pitchFamily="34" charset="0"/>
              <a:buChar char="•"/>
            </a:pPr>
            <a:r>
              <a:rPr lang="en-GB" sz="2400" dirty="0"/>
              <a:t>Retrofitting of existing buildings</a:t>
            </a:r>
          </a:p>
          <a:p>
            <a:pPr marL="285750" indent="-285750">
              <a:buFont typeface="Arial" panose="020B0604020202020204" pitchFamily="34" charset="0"/>
              <a:buChar char="•"/>
            </a:pPr>
            <a:r>
              <a:rPr lang="en-GB" sz="2400" dirty="0"/>
              <a:t>Retrofitting of operational (specialist Buildings)</a:t>
            </a:r>
          </a:p>
          <a:p>
            <a:endParaRPr lang="en-GB" dirty="0"/>
          </a:p>
        </p:txBody>
      </p:sp>
    </p:spTree>
    <p:extLst>
      <p:ext uri="{BB962C8B-B14F-4D97-AF65-F5344CB8AC3E}">
        <p14:creationId xmlns:p14="http://schemas.microsoft.com/office/powerpoint/2010/main" val="3819783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0" y="0"/>
            <a:ext cx="12189023" cy="523220"/>
          </a:xfrm>
          <a:prstGeom prst="rect">
            <a:avLst/>
          </a:prstGeom>
          <a:noFill/>
        </p:spPr>
        <p:txBody>
          <a:bodyPr wrap="square" rtlCol="0">
            <a:spAutoFit/>
          </a:bodyPr>
          <a:lstStyle/>
          <a:p>
            <a:pPr algn="ctr"/>
            <a:r>
              <a:rPr lang="en-GB" sz="2800" b="1" dirty="0"/>
              <a:t>Methodology</a:t>
            </a:r>
            <a:endParaRPr lang="en-GB" b="1" baseline="30000" dirty="0"/>
          </a:p>
        </p:txBody>
      </p:sp>
      <p:sp>
        <p:nvSpPr>
          <p:cNvPr id="5" name="TextBox 4">
            <a:extLst>
              <a:ext uri="{FF2B5EF4-FFF2-40B4-BE49-F238E27FC236}">
                <a16:creationId xmlns:a16="http://schemas.microsoft.com/office/drawing/2014/main" id="{38038188-9488-4A55-BA91-91B061B9F6AF}"/>
              </a:ext>
            </a:extLst>
          </p:cNvPr>
          <p:cNvSpPr txBox="1"/>
          <p:nvPr/>
        </p:nvSpPr>
        <p:spPr>
          <a:xfrm>
            <a:off x="2977" y="942420"/>
            <a:ext cx="12189023" cy="4062651"/>
          </a:xfrm>
          <a:prstGeom prst="rect">
            <a:avLst/>
          </a:prstGeom>
          <a:noFill/>
        </p:spPr>
        <p:txBody>
          <a:bodyPr wrap="square" rtlCol="0">
            <a:spAutoFit/>
          </a:bodyPr>
          <a:lstStyle/>
          <a:p>
            <a:endParaRPr lang="en-GB" dirty="0"/>
          </a:p>
          <a:p>
            <a:r>
              <a:rPr lang="en-GB" sz="2400" dirty="0"/>
              <a:t>To create a case study on the ease and benefits of implementing several different decarbonisation techniques on an operational building</a:t>
            </a:r>
          </a:p>
          <a:p>
            <a:endParaRPr lang="en-GB" sz="2400" dirty="0"/>
          </a:p>
          <a:p>
            <a:r>
              <a:rPr lang="en-GB" sz="2400" dirty="0"/>
              <a:t>To Develop a questionnaire that can be delivered to a sample of the users within the building to prove the validity of the study</a:t>
            </a:r>
          </a:p>
          <a:p>
            <a:endParaRPr lang="en-GB" sz="2400" dirty="0"/>
          </a:p>
          <a:p>
            <a:r>
              <a:rPr lang="en-GB" sz="2400" dirty="0"/>
              <a:t>The questionnaires will be issued by the property admin staff, this removes any bias I may introduce in the selection of individuals</a:t>
            </a:r>
          </a:p>
          <a:p>
            <a:endParaRPr lang="en-GB" sz="2400" dirty="0"/>
          </a:p>
          <a:p>
            <a:r>
              <a:rPr lang="en-GB" sz="2400" dirty="0"/>
              <a:t>Questionnaires will also be delivered to the estates staff who regularly deliver this type of project</a:t>
            </a:r>
          </a:p>
        </p:txBody>
      </p:sp>
    </p:spTree>
    <p:extLst>
      <p:ext uri="{BB962C8B-B14F-4D97-AF65-F5344CB8AC3E}">
        <p14:creationId xmlns:p14="http://schemas.microsoft.com/office/powerpoint/2010/main" val="2029723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0" y="0"/>
            <a:ext cx="12103767" cy="523220"/>
          </a:xfrm>
          <a:prstGeom prst="rect">
            <a:avLst/>
          </a:prstGeom>
          <a:noFill/>
        </p:spPr>
        <p:txBody>
          <a:bodyPr wrap="square" rtlCol="0">
            <a:spAutoFit/>
          </a:bodyPr>
          <a:lstStyle/>
          <a:p>
            <a:pPr algn="ctr"/>
            <a:r>
              <a:rPr lang="en-GB" sz="2800" b="1" dirty="0"/>
              <a:t>Results and contribution to literature</a:t>
            </a:r>
            <a:endParaRPr lang="en-GB" b="1" baseline="30000" dirty="0"/>
          </a:p>
        </p:txBody>
      </p:sp>
      <p:sp>
        <p:nvSpPr>
          <p:cNvPr id="5" name="TextBox 4">
            <a:extLst>
              <a:ext uri="{FF2B5EF4-FFF2-40B4-BE49-F238E27FC236}">
                <a16:creationId xmlns:a16="http://schemas.microsoft.com/office/drawing/2014/main" id="{FF0EACCE-3FA2-4711-A15E-0D508EFA0DB8}"/>
              </a:ext>
            </a:extLst>
          </p:cNvPr>
          <p:cNvSpPr txBox="1"/>
          <p:nvPr/>
        </p:nvSpPr>
        <p:spPr>
          <a:xfrm>
            <a:off x="-1489" y="523220"/>
            <a:ext cx="12192000" cy="4893647"/>
          </a:xfrm>
          <a:prstGeom prst="rect">
            <a:avLst/>
          </a:prstGeom>
          <a:noFill/>
        </p:spPr>
        <p:txBody>
          <a:bodyPr wrap="square" rtlCol="0">
            <a:spAutoFit/>
          </a:bodyPr>
          <a:lstStyle/>
          <a:p>
            <a:r>
              <a:rPr lang="en-GB" sz="2400" dirty="0"/>
              <a:t>The results obtained will be used to asses the ease (impact upon the building &amp; users) and actual qualitative benefits in reduction of kWh of energy used for the varying techniques.</a:t>
            </a:r>
          </a:p>
          <a:p>
            <a:endParaRPr lang="en-GB" sz="2400" dirty="0"/>
          </a:p>
          <a:p>
            <a:r>
              <a:rPr lang="en-GB" sz="2400" dirty="0"/>
              <a:t>An blueprint model will be created, identifying the essential information required before starting any decarbonisation project along with the production of a ease v benefit matrix.</a:t>
            </a:r>
          </a:p>
          <a:p>
            <a:endParaRPr lang="en-GB" sz="2400" dirty="0"/>
          </a:p>
          <a:p>
            <a:r>
              <a:rPr lang="en-GB" sz="2400" dirty="0"/>
              <a:t>This research proposal will contribute to knowledge as other Facility Managers across the world within police forces and other essential blue light services will be able to understand the best approach to decarbonising a building whilst remaining operational. </a:t>
            </a:r>
          </a:p>
          <a:p>
            <a:endParaRPr lang="en-GB" sz="2400" dirty="0"/>
          </a:p>
          <a:p>
            <a:r>
              <a:rPr lang="en-GB" sz="2400" dirty="0"/>
              <a:t>This will allow companies to benefit from the decrease in energy costs and increased environmental performance of their buildings without having the losses in costs of relocating staff during refurbishments.</a:t>
            </a:r>
          </a:p>
        </p:txBody>
      </p:sp>
    </p:spTree>
    <p:extLst>
      <p:ext uri="{BB962C8B-B14F-4D97-AF65-F5344CB8AC3E}">
        <p14:creationId xmlns:p14="http://schemas.microsoft.com/office/powerpoint/2010/main" val="1217922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846"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0" y="0"/>
            <a:ext cx="12260179" cy="523220"/>
          </a:xfrm>
          <a:prstGeom prst="rect">
            <a:avLst/>
          </a:prstGeom>
          <a:noFill/>
        </p:spPr>
        <p:txBody>
          <a:bodyPr wrap="square" rtlCol="0">
            <a:spAutoFit/>
          </a:bodyPr>
          <a:lstStyle/>
          <a:p>
            <a:pPr algn="ctr"/>
            <a:r>
              <a:rPr lang="en-GB" sz="2800" b="1" dirty="0"/>
              <a:t>Time Line</a:t>
            </a:r>
            <a:endParaRPr lang="en-GB" b="1" baseline="30000" dirty="0"/>
          </a:p>
        </p:txBody>
      </p:sp>
      <p:cxnSp>
        <p:nvCxnSpPr>
          <p:cNvPr id="8" name="Straight Connector 7">
            <a:extLst>
              <a:ext uri="{FF2B5EF4-FFF2-40B4-BE49-F238E27FC236}">
                <a16:creationId xmlns:a16="http://schemas.microsoft.com/office/drawing/2014/main" id="{117C643F-1B29-47A8-AA07-C993AADFE638}"/>
              </a:ext>
            </a:extLst>
          </p:cNvPr>
          <p:cNvCxnSpPr/>
          <p:nvPr/>
        </p:nvCxnSpPr>
        <p:spPr>
          <a:xfrm flipH="1">
            <a:off x="4789411" y="1045149"/>
            <a:ext cx="19050" cy="512445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4" name="Object 3">
            <a:extLst>
              <a:ext uri="{FF2B5EF4-FFF2-40B4-BE49-F238E27FC236}">
                <a16:creationId xmlns:a16="http://schemas.microsoft.com/office/drawing/2014/main" id="{68A97A39-775C-49C9-8094-EA4E4D148621}"/>
              </a:ext>
            </a:extLst>
          </p:cNvPr>
          <p:cNvGraphicFramePr>
            <a:graphicFrameLocks noChangeAspect="1"/>
          </p:cNvGraphicFramePr>
          <p:nvPr>
            <p:extLst>
              <p:ext uri="{D42A27DB-BD31-4B8C-83A1-F6EECF244321}">
                <p14:modId xmlns:p14="http://schemas.microsoft.com/office/powerpoint/2010/main" val="1885466533"/>
              </p:ext>
            </p:extLst>
          </p:nvPr>
        </p:nvGraphicFramePr>
        <p:xfrm>
          <a:off x="1070184" y="528669"/>
          <a:ext cx="10580916" cy="5284182"/>
        </p:xfrm>
        <a:graphic>
          <a:graphicData uri="http://schemas.openxmlformats.org/presentationml/2006/ole">
            <mc:AlternateContent xmlns:mc="http://schemas.openxmlformats.org/markup-compatibility/2006">
              <mc:Choice xmlns:v="urn:schemas-microsoft-com:vml" Requires="v">
                <p:oleObj spid="_x0000_s2056" name="Worksheet" r:id="rId4" imgW="10706152" imgH="5346746" progId="Excel.Sheet.12">
                  <p:embed/>
                </p:oleObj>
              </mc:Choice>
              <mc:Fallback>
                <p:oleObj name="Worksheet" r:id="rId4" imgW="10706152" imgH="5346746" progId="Excel.Sheet.12">
                  <p:embed/>
                  <p:pic>
                    <p:nvPicPr>
                      <p:cNvPr id="0" name=""/>
                      <p:cNvPicPr/>
                      <p:nvPr/>
                    </p:nvPicPr>
                    <p:blipFill>
                      <a:blip r:embed="rId5"/>
                      <a:stretch>
                        <a:fillRect/>
                      </a:stretch>
                    </p:blipFill>
                    <p:spPr>
                      <a:xfrm>
                        <a:off x="1070184" y="528669"/>
                        <a:ext cx="10580916" cy="5284182"/>
                      </a:xfrm>
                      <a:prstGeom prst="rect">
                        <a:avLst/>
                      </a:prstGeom>
                    </p:spPr>
                  </p:pic>
                </p:oleObj>
              </mc:Fallback>
            </mc:AlternateContent>
          </a:graphicData>
        </a:graphic>
      </p:graphicFrame>
    </p:spTree>
    <p:extLst>
      <p:ext uri="{BB962C8B-B14F-4D97-AF65-F5344CB8AC3E}">
        <p14:creationId xmlns:p14="http://schemas.microsoft.com/office/powerpoint/2010/main" val="1583433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56" y="0"/>
            <a:ext cx="12189023" cy="6858000"/>
          </a:xfrm>
          <a:prstGeom prst="rect">
            <a:avLst/>
          </a:prstGeom>
        </p:spPr>
      </p:pic>
      <p:sp>
        <p:nvSpPr>
          <p:cNvPr id="6" name="TextBox 5">
            <a:extLst>
              <a:ext uri="{FF2B5EF4-FFF2-40B4-BE49-F238E27FC236}">
                <a16:creationId xmlns:a16="http://schemas.microsoft.com/office/drawing/2014/main" id="{587FE843-BCB0-4E34-B555-D603E02B997C}"/>
              </a:ext>
            </a:extLst>
          </p:cNvPr>
          <p:cNvSpPr txBox="1"/>
          <p:nvPr/>
        </p:nvSpPr>
        <p:spPr>
          <a:xfrm>
            <a:off x="1" y="0"/>
            <a:ext cx="12260178" cy="523220"/>
          </a:xfrm>
          <a:prstGeom prst="rect">
            <a:avLst/>
          </a:prstGeom>
          <a:noFill/>
        </p:spPr>
        <p:txBody>
          <a:bodyPr wrap="square" rtlCol="0">
            <a:spAutoFit/>
          </a:bodyPr>
          <a:lstStyle/>
          <a:p>
            <a:pPr algn="ctr"/>
            <a:r>
              <a:rPr lang="en-GB" sz="2800" b="1" dirty="0"/>
              <a:t>Conclusion</a:t>
            </a:r>
            <a:endParaRPr lang="en-GB" b="1" baseline="30000" dirty="0"/>
          </a:p>
        </p:txBody>
      </p:sp>
      <p:sp>
        <p:nvSpPr>
          <p:cNvPr id="2" name="TextBox 1">
            <a:extLst>
              <a:ext uri="{FF2B5EF4-FFF2-40B4-BE49-F238E27FC236}">
                <a16:creationId xmlns:a16="http://schemas.microsoft.com/office/drawing/2014/main" id="{043A1DC5-99CB-4594-8ED8-076AC0C424FF}"/>
              </a:ext>
            </a:extLst>
          </p:cNvPr>
          <p:cNvSpPr txBox="1"/>
          <p:nvPr/>
        </p:nvSpPr>
        <p:spPr>
          <a:xfrm>
            <a:off x="71156" y="523220"/>
            <a:ext cx="12192000" cy="4893647"/>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altLang="en-US" sz="2400" b="1" i="1" dirty="0">
                <a:cs typeface="Arial" pitchFamily="34" charset="0"/>
              </a:rPr>
              <a:t> ‘To investigate how to undertake effective decarbonisation of an operational police building’</a:t>
            </a:r>
            <a:endParaRPr kumimoji="0" lang="en-GB" altLang="en-US" sz="2400" b="1" i="1" strike="noStrike" cap="none" normalizeH="0" baseline="0" dirty="0">
              <a:ln>
                <a:noFill/>
              </a:ln>
              <a:cs typeface="Arial" pitchFamily="34" charset="0"/>
            </a:endParaRPr>
          </a:p>
          <a:p>
            <a:endParaRPr lang="en-GB" sz="2400" dirty="0"/>
          </a:p>
          <a:p>
            <a:r>
              <a:rPr lang="en-GB" sz="2400" dirty="0"/>
              <a:t>To create a case study on the ease and benefits of implementing several different decarbonisation techniques on an operational building</a:t>
            </a:r>
          </a:p>
          <a:p>
            <a:endParaRPr lang="en-GB" sz="2400" dirty="0"/>
          </a:p>
          <a:p>
            <a:r>
              <a:rPr lang="en-GB" sz="2400" dirty="0"/>
              <a:t>To Develop a questionnaire that can be delivered to a sample of the users within the building to prove the validity of the study</a:t>
            </a:r>
          </a:p>
          <a:p>
            <a:endParaRPr lang="en-GB" sz="2400" dirty="0"/>
          </a:p>
          <a:p>
            <a:r>
              <a:rPr lang="en-GB" sz="2400" dirty="0"/>
              <a:t>This research proposal will contribute to knowledge as other Facility Managers across the world not just in the police forces, but other blue light essential services will be able to understand the best approach to decarbonising a building whilst remaining operational. Allowing companies to benefit from the decrease in energy costs and increased environmental performance of their buildings without having the losses in costs of relocating staff during refurbishments.</a:t>
            </a:r>
          </a:p>
        </p:txBody>
      </p:sp>
    </p:spTree>
    <p:extLst>
      <p:ext uri="{BB962C8B-B14F-4D97-AF65-F5344CB8AC3E}">
        <p14:creationId xmlns:p14="http://schemas.microsoft.com/office/powerpoint/2010/main" val="1068555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A6FABF3-EBF8-433E-AB39-03DD5BA43B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9" name="Title 8">
            <a:extLst>
              <a:ext uri="{FF2B5EF4-FFF2-40B4-BE49-F238E27FC236}">
                <a16:creationId xmlns:a16="http://schemas.microsoft.com/office/drawing/2014/main" id="{0E20D95E-4575-4924-B0CE-47B2C15D209B}"/>
              </a:ext>
            </a:extLst>
          </p:cNvPr>
          <p:cNvSpPr>
            <a:spLocks noGrp="1"/>
          </p:cNvSpPr>
          <p:nvPr>
            <p:ph type="title"/>
          </p:nvPr>
        </p:nvSpPr>
        <p:spPr>
          <a:xfrm>
            <a:off x="0" y="365125"/>
            <a:ext cx="12189022" cy="4360987"/>
          </a:xfrm>
        </p:spPr>
        <p:txBody>
          <a:bodyPr>
            <a:normAutofit/>
          </a:bodyPr>
          <a:lstStyle/>
          <a:p>
            <a:pPr algn="ctr"/>
            <a:r>
              <a:rPr lang="en-GB" b="1" dirty="0"/>
              <a:t>Thank you</a:t>
            </a:r>
            <a:br>
              <a:rPr lang="en-GB" b="1" dirty="0"/>
            </a:br>
            <a:br>
              <a:rPr lang="en-GB" b="1" dirty="0"/>
            </a:br>
            <a:r>
              <a:rPr lang="en-GB" b="1" dirty="0"/>
              <a:t>Any Questions</a:t>
            </a:r>
            <a:endParaRPr lang="en-GB" dirty="0"/>
          </a:p>
        </p:txBody>
      </p:sp>
    </p:spTree>
    <p:extLst>
      <p:ext uri="{BB962C8B-B14F-4D97-AF65-F5344CB8AC3E}">
        <p14:creationId xmlns:p14="http://schemas.microsoft.com/office/powerpoint/2010/main" val="2385524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5317</TotalTime>
  <Words>788</Words>
  <Application>Microsoft Office PowerPoint</Application>
  <PresentationFormat>Widescreen</PresentationFormat>
  <Paragraphs>94</Paragraphs>
  <Slides>11</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6" baseType="lpstr">
      <vt:lpstr>Arial</vt:lpstr>
      <vt:lpstr>Calibri</vt:lpstr>
      <vt:lpstr>Calibri Light</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Williams,Judith swp57440</dc:creator>
  <cp:lastModifiedBy>Boxer,Paul swp57867</cp:lastModifiedBy>
  <cp:revision>72</cp:revision>
  <dcterms:created xsi:type="dcterms:W3CDTF">2021-07-16T06:23:51Z</dcterms:created>
  <dcterms:modified xsi:type="dcterms:W3CDTF">2022-03-01T17:57:37Z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2021-07-16T07:18:59Z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a1da4a7b-005d-4f75-a21b-fa29a3fa65d0</vt:lpwstr>
  </property>
  <property fmtid="{D5CDD505-2E9C-101B-9397-08002B2CF9AE}" pid="8" name="MSIP_Label_66cf8fe5-b7b7-4df7-b38d-1c61ac2f6639_ContentBits">
    <vt:lpwstr>0</vt:lpwstr>
  </property>
</Properties>
</file>