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45"/>
  </p:notesMasterIdLst>
  <p:sldIdLst>
    <p:sldId id="719" r:id="rId7"/>
    <p:sldId id="301" r:id="rId8"/>
    <p:sldId id="302" r:id="rId9"/>
    <p:sldId id="958" r:id="rId10"/>
    <p:sldId id="961" r:id="rId11"/>
    <p:sldId id="962" r:id="rId12"/>
    <p:sldId id="963" r:id="rId13"/>
    <p:sldId id="964" r:id="rId14"/>
    <p:sldId id="976" r:id="rId15"/>
    <p:sldId id="977" r:id="rId16"/>
    <p:sldId id="787" r:id="rId17"/>
    <p:sldId id="800" r:id="rId18"/>
    <p:sldId id="1048" r:id="rId19"/>
    <p:sldId id="799" r:id="rId20"/>
    <p:sldId id="1051" r:id="rId21"/>
    <p:sldId id="750" r:id="rId22"/>
    <p:sldId id="802" r:id="rId23"/>
    <p:sldId id="808" r:id="rId24"/>
    <p:sldId id="803" r:id="rId25"/>
    <p:sldId id="1052" r:id="rId26"/>
    <p:sldId id="809" r:id="rId27"/>
    <p:sldId id="804" r:id="rId28"/>
    <p:sldId id="811" r:id="rId29"/>
    <p:sldId id="756" r:id="rId30"/>
    <p:sldId id="759" r:id="rId31"/>
    <p:sldId id="761" r:id="rId32"/>
    <p:sldId id="789" r:id="rId33"/>
    <p:sldId id="793" r:id="rId34"/>
    <p:sldId id="794" r:id="rId35"/>
    <p:sldId id="810" r:id="rId36"/>
    <p:sldId id="1049" r:id="rId37"/>
    <p:sldId id="1050" r:id="rId38"/>
    <p:sldId id="814" r:id="rId39"/>
    <p:sldId id="1011" r:id="rId40"/>
    <p:sldId id="1046" r:id="rId41"/>
    <p:sldId id="1043" r:id="rId42"/>
    <p:sldId id="776" r:id="rId43"/>
    <p:sldId id="721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DEBF2B8-2F86-4253-807C-4FA49EFE1E6B}" v="5" dt="2025-03-11T12:40:17.7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6292" autoAdjust="0"/>
  </p:normalViewPr>
  <p:slideViewPr>
    <p:cSldViewPr snapToGrid="0">
      <p:cViewPr varScale="1">
        <p:scale>
          <a:sx n="75" d="100"/>
          <a:sy n="75" d="100"/>
        </p:scale>
        <p:origin x="87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theme" Target="theme/theme1.xml"/><Relationship Id="rId8" Type="http://schemas.openxmlformats.org/officeDocument/2006/relationships/slide" Target="slides/slide2.xml"/><Relationship Id="rId51" Type="http://schemas.microsoft.com/office/2015/10/relationships/revisionInfo" Target="revisionInfo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presProps" Target="presProps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ADEBF2B8-2F86-4253-807C-4FA49EFE1E6B}"/>
    <pc:docChg chg="undo custSel addSld delSld modSld">
      <pc:chgData name="Stalin Jacob Wilson Packia Dhas" userId="050d7d71-3621-4503-95e8-1c9a9d962492" providerId="ADAL" clId="{ADEBF2B8-2F86-4253-807C-4FA49EFE1E6B}" dt="2025-03-11T12:42:14.328" v="65" actId="6549"/>
      <pc:docMkLst>
        <pc:docMk/>
      </pc:docMkLst>
      <pc:sldChg chg="add">
        <pc:chgData name="Stalin Jacob Wilson Packia Dhas" userId="050d7d71-3621-4503-95e8-1c9a9d962492" providerId="ADAL" clId="{ADEBF2B8-2F86-4253-807C-4FA49EFE1E6B}" dt="2025-03-11T12:40:17.771" v="60"/>
        <pc:sldMkLst>
          <pc:docMk/>
          <pc:sldMk cId="2498964462" sldId="750"/>
        </pc:sldMkLst>
      </pc:sldChg>
      <pc:sldChg chg="modNotesTx">
        <pc:chgData name="Stalin Jacob Wilson Packia Dhas" userId="050d7d71-3621-4503-95e8-1c9a9d962492" providerId="ADAL" clId="{ADEBF2B8-2F86-4253-807C-4FA49EFE1E6B}" dt="2025-02-25T07:45:54.204" v="47" actId="6549"/>
        <pc:sldMkLst>
          <pc:docMk/>
          <pc:sldMk cId="3899806963" sldId="759"/>
        </pc:sldMkLst>
      </pc:sldChg>
      <pc:sldChg chg="modNotesTx">
        <pc:chgData name="Stalin Jacob Wilson Packia Dhas" userId="050d7d71-3621-4503-95e8-1c9a9d962492" providerId="ADAL" clId="{ADEBF2B8-2F86-4253-807C-4FA49EFE1E6B}" dt="2025-02-25T07:45:58.117" v="48" actId="6549"/>
        <pc:sldMkLst>
          <pc:docMk/>
          <pc:sldMk cId="1958329635" sldId="761"/>
        </pc:sldMkLst>
      </pc:sldChg>
      <pc:sldChg chg="modNotesTx">
        <pc:chgData name="Stalin Jacob Wilson Packia Dhas" userId="050d7d71-3621-4503-95e8-1c9a9d962492" providerId="ADAL" clId="{ADEBF2B8-2F86-4253-807C-4FA49EFE1E6B}" dt="2025-02-25T07:46:31.215" v="55" actId="6549"/>
        <pc:sldMkLst>
          <pc:docMk/>
          <pc:sldMk cId="465017779" sldId="776"/>
        </pc:sldMkLst>
      </pc:sldChg>
      <pc:sldChg chg="modNotesTx">
        <pc:chgData name="Stalin Jacob Wilson Packia Dhas" userId="050d7d71-3621-4503-95e8-1c9a9d962492" providerId="ADAL" clId="{ADEBF2B8-2F86-4253-807C-4FA49EFE1E6B}" dt="2025-02-25T07:43:52.506" v="7" actId="6549"/>
        <pc:sldMkLst>
          <pc:docMk/>
          <pc:sldMk cId="4270686454" sldId="787"/>
        </pc:sldMkLst>
      </pc:sldChg>
      <pc:sldChg chg="modNotesTx">
        <pc:chgData name="Stalin Jacob Wilson Packia Dhas" userId="050d7d71-3621-4503-95e8-1c9a9d962492" providerId="ADAL" clId="{ADEBF2B8-2F86-4253-807C-4FA49EFE1E6B}" dt="2025-02-25T07:46:01.986" v="49" actId="6549"/>
        <pc:sldMkLst>
          <pc:docMk/>
          <pc:sldMk cId="426354182" sldId="789"/>
        </pc:sldMkLst>
      </pc:sldChg>
      <pc:sldChg chg="modNotesTx">
        <pc:chgData name="Stalin Jacob Wilson Packia Dhas" userId="050d7d71-3621-4503-95e8-1c9a9d962492" providerId="ADAL" clId="{ADEBF2B8-2F86-4253-807C-4FA49EFE1E6B}" dt="2025-02-25T07:46:07.401" v="50" actId="6549"/>
        <pc:sldMkLst>
          <pc:docMk/>
          <pc:sldMk cId="677378876" sldId="794"/>
        </pc:sldMkLst>
      </pc:sldChg>
      <pc:sldChg chg="modSp mod modNotesTx">
        <pc:chgData name="Stalin Jacob Wilson Packia Dhas" userId="050d7d71-3621-4503-95e8-1c9a9d962492" providerId="ADAL" clId="{ADEBF2B8-2F86-4253-807C-4FA49EFE1E6B}" dt="2025-02-25T07:45:39.460" v="45" actId="6549"/>
        <pc:sldMkLst>
          <pc:docMk/>
          <pc:sldMk cId="584121600" sldId="800"/>
        </pc:sldMkLst>
        <pc:spChg chg="mod">
          <ac:chgData name="Stalin Jacob Wilson Packia Dhas" userId="050d7d71-3621-4503-95e8-1c9a9d962492" providerId="ADAL" clId="{ADEBF2B8-2F86-4253-807C-4FA49EFE1E6B}" dt="2025-02-25T07:44:56.149" v="24" actId="20577"/>
          <ac:spMkLst>
            <pc:docMk/>
            <pc:sldMk cId="584121600" sldId="800"/>
            <ac:spMk id="7" creationId="{D14ED17E-3DB0-4F8C-A486-6B4D4584A270}"/>
          </ac:spMkLst>
        </pc:spChg>
        <pc:picChg chg="mod">
          <ac:chgData name="Stalin Jacob Wilson Packia Dhas" userId="050d7d71-3621-4503-95e8-1c9a9d962492" providerId="ADAL" clId="{ADEBF2B8-2F86-4253-807C-4FA49EFE1E6B}" dt="2025-02-25T07:44:40.625" v="10" actId="1076"/>
          <ac:picMkLst>
            <pc:docMk/>
            <pc:sldMk cId="584121600" sldId="800"/>
            <ac:picMk id="9" creationId="{14CFB447-03DE-04C3-BE53-086E24A696CB}"/>
          </ac:picMkLst>
        </pc:picChg>
      </pc:sldChg>
      <pc:sldChg chg="add modNotesTx">
        <pc:chgData name="Stalin Jacob Wilson Packia Dhas" userId="050d7d71-3621-4503-95e8-1c9a9d962492" providerId="ADAL" clId="{ADEBF2B8-2F86-4253-807C-4FA49EFE1E6B}" dt="2025-03-11T12:41:57.191" v="62" actId="6549"/>
        <pc:sldMkLst>
          <pc:docMk/>
          <pc:sldMk cId="2667652022" sldId="802"/>
        </pc:sldMkLst>
      </pc:sldChg>
      <pc:sldChg chg="add">
        <pc:chgData name="Stalin Jacob Wilson Packia Dhas" userId="050d7d71-3621-4503-95e8-1c9a9d962492" providerId="ADAL" clId="{ADEBF2B8-2F86-4253-807C-4FA49EFE1E6B}" dt="2025-03-11T12:40:17.771" v="60"/>
        <pc:sldMkLst>
          <pc:docMk/>
          <pc:sldMk cId="2587122192" sldId="803"/>
        </pc:sldMkLst>
      </pc:sldChg>
      <pc:sldChg chg="add">
        <pc:chgData name="Stalin Jacob Wilson Packia Dhas" userId="050d7d71-3621-4503-95e8-1c9a9d962492" providerId="ADAL" clId="{ADEBF2B8-2F86-4253-807C-4FA49EFE1E6B}" dt="2025-03-11T12:40:17.771" v="60"/>
        <pc:sldMkLst>
          <pc:docMk/>
          <pc:sldMk cId="1911331646" sldId="804"/>
        </pc:sldMkLst>
      </pc:sldChg>
      <pc:sldChg chg="add modNotesTx">
        <pc:chgData name="Stalin Jacob Wilson Packia Dhas" userId="050d7d71-3621-4503-95e8-1c9a9d962492" providerId="ADAL" clId="{ADEBF2B8-2F86-4253-807C-4FA49EFE1E6B}" dt="2025-03-11T12:42:00.436" v="63" actId="6549"/>
        <pc:sldMkLst>
          <pc:docMk/>
          <pc:sldMk cId="3686866198" sldId="808"/>
        </pc:sldMkLst>
      </pc:sldChg>
      <pc:sldChg chg="add modNotesTx">
        <pc:chgData name="Stalin Jacob Wilson Packia Dhas" userId="050d7d71-3621-4503-95e8-1c9a9d962492" providerId="ADAL" clId="{ADEBF2B8-2F86-4253-807C-4FA49EFE1E6B}" dt="2025-03-11T12:42:08.872" v="64" actId="6549"/>
        <pc:sldMkLst>
          <pc:docMk/>
          <pc:sldMk cId="1975329563" sldId="809"/>
        </pc:sldMkLst>
      </pc:sldChg>
      <pc:sldChg chg="add modNotesTx">
        <pc:chgData name="Stalin Jacob Wilson Packia Dhas" userId="050d7d71-3621-4503-95e8-1c9a9d962492" providerId="ADAL" clId="{ADEBF2B8-2F86-4253-807C-4FA49EFE1E6B}" dt="2025-03-11T12:42:14.328" v="65" actId="6549"/>
        <pc:sldMkLst>
          <pc:docMk/>
          <pc:sldMk cId="1339091696" sldId="811"/>
        </pc:sldMkLst>
      </pc:sldChg>
      <pc:sldChg chg="modNotesTx">
        <pc:chgData name="Stalin Jacob Wilson Packia Dhas" userId="050d7d71-3621-4503-95e8-1c9a9d962492" providerId="ADAL" clId="{ADEBF2B8-2F86-4253-807C-4FA49EFE1E6B}" dt="2025-02-25T07:43:07.255" v="0" actId="6549"/>
        <pc:sldMkLst>
          <pc:docMk/>
          <pc:sldMk cId="1131996926" sldId="958"/>
        </pc:sldMkLst>
      </pc:sldChg>
      <pc:sldChg chg="modNotesTx">
        <pc:chgData name="Stalin Jacob Wilson Packia Dhas" userId="050d7d71-3621-4503-95e8-1c9a9d962492" providerId="ADAL" clId="{ADEBF2B8-2F86-4253-807C-4FA49EFE1E6B}" dt="2025-02-25T07:43:12.843" v="1" actId="6549"/>
        <pc:sldMkLst>
          <pc:docMk/>
          <pc:sldMk cId="2885176659" sldId="961"/>
        </pc:sldMkLst>
      </pc:sldChg>
      <pc:sldChg chg="modNotesTx">
        <pc:chgData name="Stalin Jacob Wilson Packia Dhas" userId="050d7d71-3621-4503-95e8-1c9a9d962492" providerId="ADAL" clId="{ADEBF2B8-2F86-4253-807C-4FA49EFE1E6B}" dt="2025-02-25T07:43:27.800" v="2" actId="6549"/>
        <pc:sldMkLst>
          <pc:docMk/>
          <pc:sldMk cId="3360003904" sldId="963"/>
        </pc:sldMkLst>
      </pc:sldChg>
      <pc:sldChg chg="modNotesTx">
        <pc:chgData name="Stalin Jacob Wilson Packia Dhas" userId="050d7d71-3621-4503-95e8-1c9a9d962492" providerId="ADAL" clId="{ADEBF2B8-2F86-4253-807C-4FA49EFE1E6B}" dt="2025-02-25T07:43:31.845" v="3" actId="6549"/>
        <pc:sldMkLst>
          <pc:docMk/>
          <pc:sldMk cId="3946208178" sldId="964"/>
        </pc:sldMkLst>
      </pc:sldChg>
      <pc:sldChg chg="addSp modSp modNotesTx">
        <pc:chgData name="Stalin Jacob Wilson Packia Dhas" userId="050d7d71-3621-4503-95e8-1c9a9d962492" providerId="ADAL" clId="{ADEBF2B8-2F86-4253-807C-4FA49EFE1E6B}" dt="2025-02-25T08:09:50.824" v="59" actId="14100"/>
        <pc:sldMkLst>
          <pc:docMk/>
          <pc:sldMk cId="3380115756" sldId="976"/>
        </pc:sldMkLst>
        <pc:picChg chg="add mod">
          <ac:chgData name="Stalin Jacob Wilson Packia Dhas" userId="050d7d71-3621-4503-95e8-1c9a9d962492" providerId="ADAL" clId="{ADEBF2B8-2F86-4253-807C-4FA49EFE1E6B}" dt="2025-02-25T08:09:50.824" v="59" actId="14100"/>
          <ac:picMkLst>
            <pc:docMk/>
            <pc:sldMk cId="3380115756" sldId="976"/>
            <ac:picMk id="3" creationId="{DB7AEBE9-C63B-6DEA-F33E-66C6126F8140}"/>
          </ac:picMkLst>
        </pc:picChg>
        <pc:picChg chg="mod">
          <ac:chgData name="Stalin Jacob Wilson Packia Dhas" userId="050d7d71-3621-4503-95e8-1c9a9d962492" providerId="ADAL" clId="{ADEBF2B8-2F86-4253-807C-4FA49EFE1E6B}" dt="2025-02-25T08:09:38.453" v="56" actId="1076"/>
          <ac:picMkLst>
            <pc:docMk/>
            <pc:sldMk cId="3380115756" sldId="976"/>
            <ac:picMk id="2050" creationId="{488A2B69-C5D7-35BD-8185-9D9FC08A582D}"/>
          </ac:picMkLst>
        </pc:picChg>
      </pc:sldChg>
      <pc:sldChg chg="delSp modNotesTx">
        <pc:chgData name="Stalin Jacob Wilson Packia Dhas" userId="050d7d71-3621-4503-95e8-1c9a9d962492" providerId="ADAL" clId="{ADEBF2B8-2F86-4253-807C-4FA49EFE1E6B}" dt="2025-02-25T08:09:44.010" v="57" actId="21"/>
        <pc:sldMkLst>
          <pc:docMk/>
          <pc:sldMk cId="3814948527" sldId="977"/>
        </pc:sldMkLst>
      </pc:sldChg>
      <pc:sldChg chg="modNotesTx">
        <pc:chgData name="Stalin Jacob Wilson Packia Dhas" userId="050d7d71-3621-4503-95e8-1c9a9d962492" providerId="ADAL" clId="{ADEBF2B8-2F86-4253-807C-4FA49EFE1E6B}" dt="2025-02-25T07:46:23.107" v="53" actId="6549"/>
        <pc:sldMkLst>
          <pc:docMk/>
          <pc:sldMk cId="1342235531" sldId="1011"/>
        </pc:sldMkLst>
      </pc:sldChg>
      <pc:sldChg chg="modNotesTx">
        <pc:chgData name="Stalin Jacob Wilson Packia Dhas" userId="050d7d71-3621-4503-95e8-1c9a9d962492" providerId="ADAL" clId="{ADEBF2B8-2F86-4253-807C-4FA49EFE1E6B}" dt="2025-02-25T07:46:26.439" v="54" actId="6549"/>
        <pc:sldMkLst>
          <pc:docMk/>
          <pc:sldMk cId="2494094820" sldId="1046"/>
        </pc:sldMkLst>
      </pc:sldChg>
      <pc:sldChg chg="del">
        <pc:chgData name="Stalin Jacob Wilson Packia Dhas" userId="050d7d71-3621-4503-95e8-1c9a9d962492" providerId="ADAL" clId="{ADEBF2B8-2F86-4253-807C-4FA49EFE1E6B}" dt="2025-03-11T12:40:32.814" v="61" actId="47"/>
        <pc:sldMkLst>
          <pc:docMk/>
          <pc:sldMk cId="2744578670" sldId="1047"/>
        </pc:sldMkLst>
      </pc:sldChg>
      <pc:sldChg chg="modSp mod modNotesTx">
        <pc:chgData name="Stalin Jacob Wilson Packia Dhas" userId="050d7d71-3621-4503-95e8-1c9a9d962492" providerId="ADAL" clId="{ADEBF2B8-2F86-4253-807C-4FA49EFE1E6B}" dt="2025-02-25T07:45:44.182" v="46" actId="6549"/>
        <pc:sldMkLst>
          <pc:docMk/>
          <pc:sldMk cId="3145871838" sldId="1048"/>
        </pc:sldMkLst>
        <pc:spChg chg="mod">
          <ac:chgData name="Stalin Jacob Wilson Packia Dhas" userId="050d7d71-3621-4503-95e8-1c9a9d962492" providerId="ADAL" clId="{ADEBF2B8-2F86-4253-807C-4FA49EFE1E6B}" dt="2025-02-25T07:45:31.162" v="44" actId="113"/>
          <ac:spMkLst>
            <pc:docMk/>
            <pc:sldMk cId="3145871838" sldId="1048"/>
            <ac:spMk id="3" creationId="{8602B83D-DFD3-E266-2344-D6B88E7E742E}"/>
          </ac:spMkLst>
        </pc:spChg>
      </pc:sldChg>
      <pc:sldChg chg="modNotesTx">
        <pc:chgData name="Stalin Jacob Wilson Packia Dhas" userId="050d7d71-3621-4503-95e8-1c9a9d962492" providerId="ADAL" clId="{ADEBF2B8-2F86-4253-807C-4FA49EFE1E6B}" dt="2025-02-25T07:46:12.455" v="51" actId="6549"/>
        <pc:sldMkLst>
          <pc:docMk/>
          <pc:sldMk cId="781914335" sldId="1049"/>
        </pc:sldMkLst>
      </pc:sldChg>
      <pc:sldChg chg="modNotesTx">
        <pc:chgData name="Stalin Jacob Wilson Packia Dhas" userId="050d7d71-3621-4503-95e8-1c9a9d962492" providerId="ADAL" clId="{ADEBF2B8-2F86-4253-807C-4FA49EFE1E6B}" dt="2025-02-25T07:46:16.381" v="52" actId="6549"/>
        <pc:sldMkLst>
          <pc:docMk/>
          <pc:sldMk cId="3735000227" sldId="1050"/>
        </pc:sldMkLst>
      </pc:sldChg>
      <pc:sldChg chg="add">
        <pc:chgData name="Stalin Jacob Wilson Packia Dhas" userId="050d7d71-3621-4503-95e8-1c9a9d962492" providerId="ADAL" clId="{ADEBF2B8-2F86-4253-807C-4FA49EFE1E6B}" dt="2025-03-11T12:40:17.771" v="60"/>
        <pc:sldMkLst>
          <pc:docMk/>
          <pc:sldMk cId="1299789821" sldId="1051"/>
        </pc:sldMkLst>
      </pc:sldChg>
      <pc:sldChg chg="add">
        <pc:chgData name="Stalin Jacob Wilson Packia Dhas" userId="050d7d71-3621-4503-95e8-1c9a9d962492" providerId="ADAL" clId="{ADEBF2B8-2F86-4253-807C-4FA49EFE1E6B}" dt="2025-03-11T12:40:17.771" v="60"/>
        <pc:sldMkLst>
          <pc:docMk/>
          <pc:sldMk cId="109223435" sldId="105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11280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60603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67372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5855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53421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27468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DA620E-8E09-AEBF-BBF6-2E0242704C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01AEE1-E688-D9BB-2011-D164579548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60B0033-D134-C252-AB6E-0F43219A992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D380A76B-6F81-6CB1-C0F8-0C2E8E794171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B5FCA4-17EB-EED4-1BB1-54713F2F38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BC2897-6B2A-9EDA-CD0C-ECF84C91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53849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7814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6084A4-2E9C-B0EE-A948-ADD36535F2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09709F0-60DC-CAF5-F118-91909398670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ED4990E-5378-CA11-3681-F193CACD817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937F31-C4E1-F62B-C3DA-6215E5F6F1E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4279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D5C1C7-8B0E-BED8-3905-02CCCBD450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1882D61-579D-2E3F-9EE5-C095C19A71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E4CC64E-0024-2B53-DB25-FDEDAC14CD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D2CCCD-5D07-9942-AF94-EABB7DAD322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71745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50E6C5-BF4B-664C-F741-AF59306FD8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3B3BCE-2038-F690-AFFB-0B744B5807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084ED5-EA64-FCE0-247E-63D5BB427C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7D559B-5EAF-137E-2ACC-A92A3D8FA84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06635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C23474-CEC4-6116-5A05-6A6B1FAA49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ED67ADA-C34C-B812-348F-E935062739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A61A091-F1A7-15CF-10FC-FAB5359646C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6693BE-52E4-437A-FDF6-35A1D05040D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62407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64423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45E61E-BEAD-5160-13DE-CC35839524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2FDC1D-BFA1-9FD1-B1CF-191168B5D6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B0899E5-6DA2-D89B-905B-22E5CD0C6FA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3125F9-6E83-DDB5-0090-77CB45DAF45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3310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4CA3A1-B293-44FF-8228-3D399953EC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9A0D149-9570-BB1D-739A-BDE9199DB1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762CFA6-9FCC-E44B-84C1-3194CF5685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93387-8229-1F5C-57BA-F3A9108876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80329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59F752-7F48-CC59-8D91-FD4B706A91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14DEDCA-2FA0-F0A0-CD31-954C03CCFC8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014CB45-AB66-94A5-FA73-7425A73B65F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7A99DC-141C-DBCB-0A54-86DE6D06C9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44636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E42200-5B0C-ED1F-7A9A-C309A316FB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8402A-88E2-33DE-666A-B3593E4CC5A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827BEB4-96FF-6506-08D7-103F90DE9C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5D395A-BCA8-2B99-AA15-775B42218C1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55000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6CF9C7-71EA-A940-3A92-2552236668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1C5F3E0-BB96-DB81-2E4F-36BAE0D100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7C4584D-66CC-B30E-0145-E70944F1F8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A81D73-676D-7CF2-5D1B-213536B10E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33904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8E3BBD-DBE3-985D-5BB3-48D3D1D5CA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D6CCCC2-52C3-0E6D-D7B0-CBE10A8120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ADE223-F650-A9D6-DD9C-A23BC92079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8750D9-7823-551D-3A90-6342B9CA7F6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28850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D406E5-FC11-3A7E-57CF-8561035A78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F148D24-A0E7-A802-B3EA-DA2FE2BA90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658903-E483-D25E-8251-EBDDE0088D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1DC608-4255-B43A-1C0D-0BEAC97C85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29580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46801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88164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30430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18517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11498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284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87BFE5-9813-AAAD-45EC-BCE22334F5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B713201-4E8F-D8D8-8FFB-CA1387FC3C0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120BBE6-DAE5-C6AD-556B-F43055E3950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17C8A4-E798-C73B-A9A9-DC9B4CB22A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7621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308B1C-A71E-F683-0F63-D0AC164180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284195B-FA18-9234-BF8D-32000DE289F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1D5F4CC-9753-AD1C-916E-511F776621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3AF0CB-914F-81F1-0405-AA89C447476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2020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674D19-25EE-A452-67A5-974CA31816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BBC2231-C814-4030-CCFA-38D9B9BF0DB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86240D-0F83-A7F3-8018-C836393877D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14D464-1F27-5D60-CAF2-D1B7BBCE9CA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07213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C3A42D-8965-5FB0-DD5D-13241AAC7B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E534EAE-A152-392A-BDD3-4BD6910344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B329632-18A7-8C9F-7DB8-FC8B543614D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DD69BC-C7CA-99C6-F52E-91DC84256D4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21581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775650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EC134E-4ECE-216E-D192-B23B8842E5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C12227E-295D-DBCF-C16E-FF1548C2427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A2D2426-DEDD-6242-F6C7-6A92C42439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6327B67D-A14B-6B9A-D83C-F31CA35B8134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ABEF04-0210-01E2-EFB7-525A53B63F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334204-15CE-E527-B766-D6D3A2658B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138143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587915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47883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13CF5-3238-45A7-B7A9-9917A5BAF891}" type="datetime1">
              <a:rPr lang="en-GB" smtClean="0"/>
              <a:t>11/03/2025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- 10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gi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6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8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0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2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6.jpeg"/><Relationship Id="rId5" Type="http://schemas.openxmlformats.org/officeDocument/2006/relationships/image" Target="../media/image25.png"/><Relationship Id="rId4" Type="http://schemas.openxmlformats.org/officeDocument/2006/relationships/image" Target="../media/image24.jpe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Electromagnetic </a:t>
            </a:r>
          </a:p>
          <a:p>
            <a:r>
              <a:rPr lang="en-GB" sz="4800" dirty="0"/>
              <a:t>Radiation</a:t>
            </a:r>
          </a:p>
          <a:p>
            <a:r>
              <a:rPr lang="en-GB" sz="4800" dirty="0"/>
              <a:t>(ACDC5009)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- 10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4423" y="1413794"/>
            <a:ext cx="10780808" cy="5230549"/>
          </a:xfrm>
        </p:spPr>
        <p:txBody>
          <a:bodyPr>
            <a:normAutofit/>
          </a:bodyPr>
          <a:lstStyle/>
          <a:p>
            <a:pPr marL="660400" indent="-571500"/>
            <a:r>
              <a:rPr lang="en-GB" sz="3200" dirty="0"/>
              <a:t>Antenna</a:t>
            </a:r>
          </a:p>
          <a:p>
            <a:pPr marL="660400" indent="-571500"/>
            <a:r>
              <a:rPr lang="en-GB" sz="3200" dirty="0"/>
              <a:t>Wire antenna</a:t>
            </a:r>
          </a:p>
          <a:p>
            <a:pPr marL="660400" indent="-571500"/>
            <a:r>
              <a:rPr lang="en-GB" sz="3200" dirty="0"/>
              <a:t>Dipole antenna</a:t>
            </a:r>
          </a:p>
          <a:p>
            <a:pPr marL="660400" indent="-571500"/>
            <a:r>
              <a:rPr lang="en-GB" sz="3200" dirty="0"/>
              <a:t>Folded Dipole Antenna</a:t>
            </a:r>
          </a:p>
          <a:p>
            <a:pPr marL="660400" indent="-571500"/>
            <a:r>
              <a:rPr lang="en-GB" sz="3200" dirty="0"/>
              <a:t>Loop Antenna</a:t>
            </a:r>
          </a:p>
          <a:p>
            <a:pPr marL="660400" indent="-571500"/>
            <a:r>
              <a:rPr lang="en-GB" sz="3200" dirty="0"/>
              <a:t>Helical antenna</a:t>
            </a:r>
          </a:p>
          <a:p>
            <a:pPr marL="660400" indent="-571500"/>
            <a:endParaRPr lang="en-IN" sz="4000" dirty="0">
              <a:cs typeface="Times New Roman" panose="02020603050405020304" pitchFamily="18" charset="0"/>
            </a:endParaRPr>
          </a:p>
          <a:p>
            <a:pPr marL="660400" indent="-571500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3627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 / Electromagnetic Radiation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pPr marL="514350"/>
            <a:r>
              <a:rPr lang="en-IN" sz="3200" dirty="0"/>
              <a:t>Define an antenna</a:t>
            </a:r>
          </a:p>
          <a:p>
            <a:pPr marL="514350"/>
            <a:r>
              <a:rPr lang="en-IN" sz="3200" dirty="0"/>
              <a:t>Describe the types of antenna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Lecture - 10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Antenna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3" y="1568450"/>
            <a:ext cx="7362227" cy="4832350"/>
          </a:xfrm>
        </p:spPr>
        <p:txBody>
          <a:bodyPr>
            <a:normAutofit/>
          </a:bodyPr>
          <a:lstStyle/>
          <a:p>
            <a:r>
              <a:rPr lang="en-GB" dirty="0"/>
              <a:t>Converts </a:t>
            </a:r>
            <a:r>
              <a:rPr lang="en-GB" b="1" dirty="0"/>
              <a:t>electric current into electromagnetic (EM) waves </a:t>
            </a:r>
            <a:r>
              <a:rPr lang="en-GB" dirty="0"/>
              <a:t>and vice versa.</a:t>
            </a:r>
          </a:p>
          <a:p>
            <a:r>
              <a:rPr lang="en-GB" dirty="0"/>
              <a:t>Used for </a:t>
            </a:r>
            <a:r>
              <a:rPr lang="en-GB" b="1" dirty="0"/>
              <a:t>transmitting and receiving </a:t>
            </a:r>
            <a:r>
              <a:rPr lang="en-GB" dirty="0"/>
              <a:t>radio waves and microwaves.</a:t>
            </a:r>
          </a:p>
          <a:p>
            <a:r>
              <a:rPr lang="en-GB" dirty="0"/>
              <a:t>Functions as </a:t>
            </a:r>
            <a:r>
              <a:rPr lang="en-GB" b="1" dirty="0"/>
              <a:t>transmitter, receiver, or both</a:t>
            </a:r>
            <a:r>
              <a:rPr lang="en-GB" dirty="0"/>
              <a:t> (via transceiver).</a:t>
            </a:r>
          </a:p>
          <a:p>
            <a:r>
              <a:rPr lang="en-GB" dirty="0"/>
              <a:t>Design </a:t>
            </a:r>
            <a:r>
              <a:rPr lang="en-GB" b="1" dirty="0"/>
              <a:t>varies by application and frequency range</a:t>
            </a:r>
            <a:r>
              <a:rPr lang="en-GB" dirty="0"/>
              <a:t>.</a:t>
            </a:r>
          </a:p>
          <a:p>
            <a:r>
              <a:rPr lang="en-GB" b="1" dirty="0"/>
              <a:t>Applications:</a:t>
            </a:r>
            <a:r>
              <a:rPr lang="en-GB" dirty="0"/>
              <a:t> Radio/TV broadcasting, wireless networks, radar, satellite communication</a:t>
            </a:r>
            <a:r>
              <a:rPr lang="en-GB" b="1" i="0" dirty="0">
                <a:solidFill>
                  <a:srgbClr val="0D0D0D"/>
                </a:solidFill>
                <a:effectLst/>
              </a:rPr>
              <a:t>. </a:t>
            </a:r>
            <a:endParaRPr lang="en-GB" sz="2800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657063" cy="365125"/>
          </a:xfrm>
        </p:spPr>
        <p:txBody>
          <a:bodyPr/>
          <a:lstStyle/>
          <a:p>
            <a:r>
              <a:rPr lang="fr-FR" dirty="0"/>
              <a:t>Lecture - 10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888E6CD-0F6F-4A95-C3AD-ABDEC3B8B4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2368" y="1147823"/>
            <a:ext cx="4419632" cy="4791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19969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Antenna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8"/>
            <a:ext cx="11239627" cy="5070832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b="1" dirty="0"/>
              <a:t>Losses</a:t>
            </a:r>
            <a:r>
              <a:rPr lang="en-GB" dirty="0"/>
              <a:t> occur due to the </a:t>
            </a:r>
            <a:r>
              <a:rPr lang="en-GB" b="1" dirty="0"/>
              <a:t>nature of the transmission line, antenna, and reflections (mismatch) at the line-antenna interface.</a:t>
            </a:r>
          </a:p>
          <a:p>
            <a:pPr>
              <a:lnSpc>
                <a:spcPct val="120000"/>
              </a:lnSpc>
            </a:pPr>
            <a:r>
              <a:rPr lang="en-GB" b="1" dirty="0"/>
              <a:t>Reflected waves combine with incident waves, forming standing waves</a:t>
            </a:r>
            <a:r>
              <a:rPr lang="en-GB" dirty="0"/>
              <a:t>, causing </a:t>
            </a:r>
            <a:r>
              <a:rPr lang="en-GB" b="1" dirty="0"/>
              <a:t>constructive and destructive interference.</a:t>
            </a:r>
          </a:p>
          <a:p>
            <a:pPr>
              <a:lnSpc>
                <a:spcPct val="120000"/>
              </a:lnSpc>
            </a:pPr>
            <a:r>
              <a:rPr lang="en-GB" b="1" dirty="0"/>
              <a:t>Improper antenna design </a:t>
            </a:r>
            <a:r>
              <a:rPr lang="en-GB" dirty="0"/>
              <a:t>makes the </a:t>
            </a:r>
            <a:r>
              <a:rPr lang="en-GB" b="1" dirty="0"/>
              <a:t>transmission line behave like an energy storage element</a:t>
            </a:r>
            <a:r>
              <a:rPr lang="en-GB" dirty="0"/>
              <a:t>, leading to power loss.</a:t>
            </a:r>
          </a:p>
          <a:p>
            <a:pPr>
              <a:lnSpc>
                <a:spcPct val="120000"/>
              </a:lnSpc>
            </a:pPr>
            <a:r>
              <a:rPr lang="en-GB" b="1" dirty="0"/>
              <a:t>Impedance matching between the antenna (load) and the transmission line minimises standing waves, improving efficiency</a:t>
            </a:r>
            <a:r>
              <a:rPr lang="en-GB" dirty="0"/>
              <a:t>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- 10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51766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Antenna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8"/>
            <a:ext cx="11239627" cy="5070832"/>
          </a:xfrm>
        </p:spPr>
        <p:txBody>
          <a:bodyPr>
            <a:normAutofit/>
          </a:bodyPr>
          <a:lstStyle/>
          <a:p>
            <a:pPr marL="88900" indent="0">
              <a:buNone/>
            </a:pPr>
            <a:r>
              <a:rPr lang="en-GB" sz="2800" b="0" i="0" dirty="0">
                <a:solidFill>
                  <a:srgbClr val="0D0D0D"/>
                </a:solidFill>
                <a:effectLst/>
              </a:rPr>
              <a:t>Antennas can be classified based on their </a:t>
            </a:r>
            <a:r>
              <a:rPr lang="en-GB" sz="2800" b="1" i="0" dirty="0">
                <a:solidFill>
                  <a:srgbClr val="0D0D0D"/>
                </a:solidFill>
                <a:effectLst/>
              </a:rPr>
              <a:t>physical structure, operating frequency, directional characteristics, polarisation, and application</a:t>
            </a:r>
            <a:r>
              <a:rPr lang="en-GB" sz="2800" b="0" i="0" dirty="0">
                <a:solidFill>
                  <a:srgbClr val="0D0D0D"/>
                </a:solidFill>
                <a:effectLst/>
              </a:rPr>
              <a:t>. </a:t>
            </a:r>
          </a:p>
          <a:p>
            <a:pPr marL="88900" indent="0">
              <a:buNone/>
            </a:pPr>
            <a:r>
              <a:rPr lang="en-GB" b="1" dirty="0">
                <a:solidFill>
                  <a:srgbClr val="0D0D0D"/>
                </a:solidFill>
                <a:cs typeface="Times New Roman" panose="02020603050405020304" pitchFamily="18" charset="0"/>
              </a:rPr>
              <a:t>Physical Structure:</a:t>
            </a:r>
            <a:endParaRPr lang="en-IN" sz="4000" b="1" dirty="0">
              <a:solidFill>
                <a:srgbClr val="0D0D0D"/>
              </a:solidFill>
              <a:cs typeface="Times New Roman" panose="02020603050405020304" pitchFamily="18" charset="0"/>
            </a:endParaRPr>
          </a:p>
          <a:p>
            <a:pPr marL="88900" indent="0">
              <a:buNone/>
            </a:pPr>
            <a:r>
              <a:rPr lang="en-IN" dirty="0">
                <a:solidFill>
                  <a:srgbClr val="0D0D0D"/>
                </a:solidFill>
                <a:cs typeface="Times New Roman" panose="02020603050405020304" pitchFamily="18" charset="0"/>
              </a:rPr>
              <a:t>Based on the Physical structure antennas are classified as</a:t>
            </a:r>
          </a:p>
          <a:p>
            <a:pPr marL="374650" indent="-285750"/>
            <a:r>
              <a:rPr lang="pt-BR" dirty="0">
                <a:cs typeface="Times New Roman" panose="02020603050405020304" pitchFamily="18" charset="0"/>
              </a:rPr>
              <a:t>Wire antennas</a:t>
            </a:r>
          </a:p>
          <a:p>
            <a:pPr marL="374650" indent="-285750"/>
            <a:r>
              <a:rPr lang="pt-BR" dirty="0">
                <a:cs typeface="Times New Roman" panose="02020603050405020304" pitchFamily="18" charset="0"/>
              </a:rPr>
              <a:t>Aperture antennas</a:t>
            </a:r>
          </a:p>
          <a:p>
            <a:pPr marL="374650" indent="-285750"/>
            <a:r>
              <a:rPr lang="pt-BR" dirty="0">
                <a:cs typeface="Times New Roman" panose="02020603050405020304" pitchFamily="18" charset="0"/>
              </a:rPr>
              <a:t>Reflector antennas</a:t>
            </a:r>
          </a:p>
          <a:p>
            <a:pPr marL="374650" indent="-285750"/>
            <a:r>
              <a:rPr lang="pt-BR" dirty="0">
                <a:cs typeface="Times New Roman" panose="02020603050405020304" pitchFamily="18" charset="0"/>
              </a:rPr>
              <a:t>Lens antennas</a:t>
            </a:r>
          </a:p>
          <a:p>
            <a:pPr marL="374650" indent="-285750"/>
            <a:r>
              <a:rPr lang="pt-BR" dirty="0">
                <a:cs typeface="Times New Roman" panose="02020603050405020304" pitchFamily="18" charset="0"/>
              </a:rPr>
              <a:t>Micro strip antennas</a:t>
            </a:r>
          </a:p>
          <a:p>
            <a:pPr marL="374650" indent="-285750"/>
            <a:r>
              <a:rPr lang="pt-BR" dirty="0">
                <a:cs typeface="Times New Roman" panose="02020603050405020304" pitchFamily="18" charset="0"/>
              </a:rPr>
              <a:t>Array antennas</a:t>
            </a:r>
            <a:endParaRPr lang="en-GB" dirty="0"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</a:pPr>
            <a:endParaRPr lang="en-GB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- 10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85322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Wire Antenna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679" y="1538907"/>
            <a:ext cx="11475256" cy="4922874"/>
          </a:xfrm>
        </p:spPr>
        <p:txBody>
          <a:bodyPr>
            <a:normAutofit/>
          </a:bodyPr>
          <a:lstStyle/>
          <a:p>
            <a:pPr marL="546100" indent="-457200"/>
            <a:r>
              <a:rPr lang="en-GB" dirty="0">
                <a:solidFill>
                  <a:srgbClr val="0D0D0D"/>
                </a:solidFill>
              </a:rPr>
              <a:t>W</a:t>
            </a:r>
            <a:r>
              <a:rPr lang="en-GB" b="0" i="0" dirty="0">
                <a:solidFill>
                  <a:srgbClr val="0D0D0D"/>
                </a:solidFill>
                <a:effectLst/>
              </a:rPr>
              <a:t>ire antenna is a basic type of antenna that uses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conductive wires to transmit or receive radio frequency (RF) </a:t>
            </a:r>
            <a:r>
              <a:rPr lang="en-GB" b="0" i="0" dirty="0">
                <a:solidFill>
                  <a:srgbClr val="0D0D0D"/>
                </a:solidFill>
                <a:effectLst/>
              </a:rPr>
              <a:t>signals. 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pPr marL="546100" indent="-457200"/>
            <a:r>
              <a:rPr lang="en-GB" dirty="0">
                <a:solidFill>
                  <a:srgbClr val="0D0D0D"/>
                </a:solidFill>
              </a:rPr>
              <a:t>They</a:t>
            </a:r>
            <a:r>
              <a:rPr lang="en-GB" b="0" i="0" dirty="0">
                <a:solidFill>
                  <a:srgbClr val="0D0D0D"/>
                </a:solidFill>
                <a:effectLst/>
              </a:rPr>
              <a:t>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convert the electric current along its conductive elements into electromagnetic waves. </a:t>
            </a:r>
          </a:p>
          <a:p>
            <a:pPr marL="546100" indent="-457200"/>
            <a:r>
              <a:rPr lang="en-GB" b="0" i="0" dirty="0">
                <a:solidFill>
                  <a:srgbClr val="0D0D0D"/>
                </a:solidFill>
                <a:effectLst/>
              </a:rPr>
              <a:t>The interaction of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electric and magnetic fields </a:t>
            </a:r>
            <a:r>
              <a:rPr lang="en-GB" b="0" i="0" dirty="0">
                <a:solidFill>
                  <a:srgbClr val="0D0D0D"/>
                </a:solidFill>
                <a:effectLst/>
              </a:rPr>
              <a:t>produces a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propagating electromagnetic wave</a:t>
            </a:r>
            <a:r>
              <a:rPr lang="en-GB" b="0" i="0" dirty="0">
                <a:solidFill>
                  <a:srgbClr val="0D0D0D"/>
                </a:solidFill>
                <a:effectLst/>
              </a:rPr>
              <a:t>.</a:t>
            </a:r>
          </a:p>
          <a:p>
            <a:pPr marL="546100" indent="-457200"/>
            <a:r>
              <a:rPr lang="en-GB" dirty="0"/>
              <a:t>There are various shapes of wire antennas such as a </a:t>
            </a:r>
            <a:r>
              <a:rPr lang="en-GB" b="1" dirty="0"/>
              <a:t>straight wire (dipole), loop, helix etc</a:t>
            </a:r>
          </a:p>
          <a:p>
            <a:pPr marL="546100" indent="-457200"/>
            <a:r>
              <a:rPr lang="en-GB" b="0" i="0" dirty="0">
                <a:solidFill>
                  <a:srgbClr val="000000"/>
                </a:solidFill>
                <a:effectLst/>
              </a:rPr>
              <a:t>Known for simplicity, versatility, and ease of construction.</a:t>
            </a:r>
          </a:p>
          <a:p>
            <a:pPr marL="546100" indent="-457200"/>
            <a:endParaRPr lang="en-GB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- 10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00039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Wire Antenna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37E531F-9D51-BD74-5CEE-584F4B3A4A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608646" y="1330325"/>
            <a:ext cx="6993758" cy="5070475"/>
          </a:xfrm>
        </p:spPr>
      </p:pic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- 10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62081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Dipole antenna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- 10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EDF654-E495-73CA-91D9-0CC487DC27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748" y="1380931"/>
            <a:ext cx="9392940" cy="5029808"/>
          </a:xfrm>
        </p:spPr>
        <p:txBody>
          <a:bodyPr>
            <a:normAutofit lnSpcReduction="10000"/>
          </a:bodyPr>
          <a:lstStyle/>
          <a:p>
            <a:pPr marL="546100" indent="-457200"/>
            <a:r>
              <a:rPr lang="en-GB" b="0" i="0" dirty="0">
                <a:solidFill>
                  <a:srgbClr val="0D0D0D"/>
                </a:solidFill>
                <a:effectLst/>
              </a:rPr>
              <a:t>It consists of a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straight conductive wire divided into two equal halves</a:t>
            </a:r>
            <a:r>
              <a:rPr lang="en-GB" b="0" i="0" dirty="0">
                <a:solidFill>
                  <a:srgbClr val="0D0D0D"/>
                </a:solidFill>
                <a:effectLst/>
              </a:rPr>
              <a:t>, each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extending in opposite directions from a central feed point</a:t>
            </a:r>
            <a:r>
              <a:rPr lang="en-GB" b="0" i="0" dirty="0">
                <a:solidFill>
                  <a:srgbClr val="0D0D0D"/>
                </a:solidFill>
                <a:effectLst/>
              </a:rPr>
              <a:t>.</a:t>
            </a:r>
          </a:p>
          <a:p>
            <a:pPr marL="546100" indent="-457200"/>
            <a:r>
              <a:rPr lang="en-GB" b="0" i="0" dirty="0">
                <a:solidFill>
                  <a:srgbClr val="0D0D0D"/>
                </a:solidFill>
                <a:effectLst/>
              </a:rPr>
              <a:t>The centre of the dipole, where the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two halves connect</a:t>
            </a:r>
            <a:r>
              <a:rPr lang="en-GB" b="0" i="0" dirty="0">
                <a:solidFill>
                  <a:srgbClr val="0D0D0D"/>
                </a:solidFill>
                <a:effectLst/>
              </a:rPr>
              <a:t> is the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feed point</a:t>
            </a:r>
            <a:r>
              <a:rPr lang="en-GB" b="0" i="0" dirty="0">
                <a:solidFill>
                  <a:srgbClr val="0D0D0D"/>
                </a:solidFill>
                <a:effectLst/>
              </a:rPr>
              <a:t>. This is where the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antenna is connected to the transmission line</a:t>
            </a:r>
            <a:r>
              <a:rPr lang="en-GB" dirty="0">
                <a:solidFill>
                  <a:srgbClr val="000000"/>
                </a:solidFill>
              </a:rPr>
              <a:t>.</a:t>
            </a:r>
          </a:p>
          <a:p>
            <a:pPr marL="546100" indent="-457200"/>
            <a:r>
              <a:rPr lang="en-GB" dirty="0"/>
              <a:t>The </a:t>
            </a:r>
            <a:r>
              <a:rPr lang="en-GB" dirty="0" err="1"/>
              <a:t>center</a:t>
            </a:r>
            <a:r>
              <a:rPr lang="en-GB" dirty="0"/>
              <a:t> of the antenna is the </a:t>
            </a:r>
            <a:r>
              <a:rPr lang="en-GB" b="1" dirty="0"/>
              <a:t>best place to feed power</a:t>
            </a:r>
            <a:r>
              <a:rPr lang="en-GB" dirty="0"/>
              <a:t> because it offers a lower impedance.</a:t>
            </a:r>
          </a:p>
          <a:p>
            <a:pPr marL="546100" indent="-457200"/>
            <a:r>
              <a:rPr lang="en-GB" b="0" i="0" dirty="0">
                <a:solidFill>
                  <a:srgbClr val="000000"/>
                </a:solidFill>
                <a:effectLst/>
              </a:rPr>
              <a:t>At resonance, the current is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maximum at the centre and minimum at its ends</a:t>
            </a:r>
            <a:r>
              <a:rPr lang="en-GB" dirty="0">
                <a:solidFill>
                  <a:srgbClr val="000000"/>
                </a:solidFill>
              </a:rPr>
              <a:t>. </a:t>
            </a:r>
          </a:p>
          <a:p>
            <a:pPr marL="546100" indent="-457200"/>
            <a:r>
              <a:rPr lang="en-GB" b="0" i="0" dirty="0">
                <a:solidFill>
                  <a:srgbClr val="000000"/>
                </a:solidFill>
                <a:effectLst/>
              </a:rPr>
              <a:t>At resonance, </a:t>
            </a:r>
            <a:r>
              <a:rPr lang="en-GB" dirty="0">
                <a:solidFill>
                  <a:srgbClr val="000000"/>
                </a:solidFill>
              </a:rPr>
              <a:t>V</a:t>
            </a:r>
            <a:r>
              <a:rPr lang="en-GB" b="0" i="0" dirty="0">
                <a:solidFill>
                  <a:srgbClr val="000000"/>
                </a:solidFill>
                <a:effectLst/>
              </a:rPr>
              <a:t>oltage is </a:t>
            </a:r>
            <a:r>
              <a:rPr lang="en-GB" b="1" dirty="0">
                <a:solidFill>
                  <a:srgbClr val="000000"/>
                </a:solidFill>
              </a:rPr>
              <a:t>minimum</a:t>
            </a:r>
            <a:r>
              <a:rPr lang="en-GB" dirty="0">
                <a:solidFill>
                  <a:srgbClr val="000000"/>
                </a:solidFill>
              </a:rPr>
              <a:t>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at the centre and maximum at its ends</a:t>
            </a:r>
            <a:r>
              <a:rPr lang="en-GB" dirty="0">
                <a:solidFill>
                  <a:srgbClr val="000000"/>
                </a:solidFill>
              </a:rPr>
              <a:t>. </a:t>
            </a:r>
            <a:endParaRPr lang="en-GB" b="1" dirty="0">
              <a:solidFill>
                <a:srgbClr val="0D0D0D"/>
              </a:solidFill>
            </a:endParaRPr>
          </a:p>
          <a:p>
            <a:pPr marL="571500" indent="-571500">
              <a:buAutoNum type="romanLcParenR"/>
            </a:pPr>
            <a:endParaRPr lang="en-GB" dirty="0"/>
          </a:p>
        </p:txBody>
      </p:sp>
      <p:pic>
        <p:nvPicPr>
          <p:cNvPr id="2050" name="Picture 2" descr="Dipole antenna - Wikipedia">
            <a:extLst>
              <a:ext uri="{FF2B5EF4-FFF2-40B4-BE49-F238E27FC236}">
                <a16:creationId xmlns:a16="http://schemas.microsoft.com/office/drawing/2014/main" id="{488A2B69-C5D7-35BD-8185-9D9FC08A58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0956" y="373247"/>
            <a:ext cx="2551044" cy="1913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hatGPT: Inaccuracies in Technical Responses, Kirt's Cogitations #351 - RF  Cafe">
            <a:extLst>
              <a:ext uri="{FF2B5EF4-FFF2-40B4-BE49-F238E27FC236}">
                <a16:creationId xmlns:a16="http://schemas.microsoft.com/office/drawing/2014/main" id="{DB7AEBE9-C63B-6DEA-F33E-66C6126F81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70749" y="5185064"/>
            <a:ext cx="3415668" cy="1502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01157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F50FB5-0770-43DB-8698-113F884C19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8233E-2CFD-550E-00A2-EC74ACB39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Dipole antenna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BA6F83A-3743-1B96-D31D-CC647E8CD9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- 10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7265BF7A-BCD0-B070-9263-C11B30C1C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A20346-7556-6904-2B99-C36D5E9C50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747" y="1349829"/>
            <a:ext cx="11600317" cy="5060910"/>
          </a:xfrm>
        </p:spPr>
        <p:txBody>
          <a:bodyPr>
            <a:normAutofit/>
          </a:bodyPr>
          <a:lstStyle/>
          <a:p>
            <a:pPr marL="546100" indent="-457200"/>
            <a:r>
              <a:rPr lang="en-GB" b="1" dirty="0">
                <a:solidFill>
                  <a:srgbClr val="0D0D0D"/>
                </a:solidFill>
              </a:rPr>
              <a:t>M</a:t>
            </a:r>
            <a:r>
              <a:rPr lang="en-GB" b="1" i="0" dirty="0">
                <a:solidFill>
                  <a:srgbClr val="0D0D0D"/>
                </a:solidFill>
                <a:effectLst/>
              </a:rPr>
              <a:t>ost efficient </a:t>
            </a:r>
            <a:r>
              <a:rPr lang="en-GB" b="0" i="0" dirty="0">
                <a:solidFill>
                  <a:srgbClr val="0D0D0D"/>
                </a:solidFill>
                <a:effectLst/>
              </a:rPr>
              <a:t>when its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length is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an odd multiple of half-wavelength</a:t>
            </a:r>
            <a:r>
              <a:rPr lang="en-GB" b="0" i="0" dirty="0">
                <a:solidFill>
                  <a:srgbClr val="0D0D0D"/>
                </a:solidFill>
                <a:effectLst/>
              </a:rPr>
              <a:t>. </a:t>
            </a:r>
          </a:p>
          <a:p>
            <a:pPr marL="546100" indent="-457200"/>
            <a:r>
              <a:rPr lang="en-GB" b="0" i="0" dirty="0">
                <a:solidFill>
                  <a:srgbClr val="0D0D0D"/>
                </a:solidFill>
                <a:effectLst/>
              </a:rPr>
              <a:t>At resonance, the </a:t>
            </a:r>
            <a:r>
              <a:rPr lang="en-GB" i="0" dirty="0">
                <a:solidFill>
                  <a:srgbClr val="0D0D0D"/>
                </a:solidFill>
                <a:effectLst/>
              </a:rPr>
              <a:t>antenna</a:t>
            </a:r>
            <a:r>
              <a:rPr lang="en-GB" b="1" i="0" dirty="0">
                <a:solidFill>
                  <a:srgbClr val="0D0D0D"/>
                </a:solidFill>
                <a:effectLst/>
              </a:rPr>
              <a:t> exhibits the highest radiation efficiency and impedance matching.</a:t>
            </a:r>
          </a:p>
          <a:p>
            <a:pPr marL="546100" indent="-457200"/>
            <a:r>
              <a:rPr lang="en-GB" b="1" dirty="0">
                <a:solidFill>
                  <a:srgbClr val="0D0D0D"/>
                </a:solidFill>
              </a:rPr>
              <a:t>T</a:t>
            </a:r>
            <a:r>
              <a:rPr lang="en-GB" b="1" i="0" dirty="0">
                <a:solidFill>
                  <a:srgbClr val="0D0D0D"/>
                </a:solidFill>
                <a:effectLst/>
              </a:rPr>
              <a:t>he characteristic impedance </a:t>
            </a:r>
            <a:r>
              <a:rPr lang="en-GB" i="0" dirty="0">
                <a:solidFill>
                  <a:srgbClr val="0D0D0D"/>
                </a:solidFill>
                <a:effectLst/>
              </a:rPr>
              <a:t>of the dipole antenna is approximately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73 ohms. </a:t>
            </a:r>
          </a:p>
          <a:p>
            <a:pPr marL="546100" indent="-457200"/>
            <a:r>
              <a:rPr lang="en-GB" i="0" dirty="0">
                <a:solidFill>
                  <a:srgbClr val="0D0D0D"/>
                </a:solidFill>
                <a:effectLst/>
              </a:rPr>
              <a:t>This</a:t>
            </a:r>
            <a:r>
              <a:rPr lang="en-GB" b="1" i="0" dirty="0">
                <a:solidFill>
                  <a:srgbClr val="0D0D0D"/>
                </a:solidFill>
                <a:effectLst/>
              </a:rPr>
              <a:t> impedance matches well with common transmission lines, minimising reflections and maximising power transfer efficiency.</a:t>
            </a:r>
          </a:p>
          <a:p>
            <a:pPr marL="546100" indent="-457200"/>
            <a:endParaRPr lang="en-GB" b="0" i="0" dirty="0">
              <a:solidFill>
                <a:srgbClr val="0D0D0D"/>
              </a:solidFill>
              <a:effectLst/>
            </a:endParaRPr>
          </a:p>
          <a:p>
            <a:pPr marL="571500" indent="-571500">
              <a:buAutoNum type="romanLcParenR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49485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 – Half wave dipole Antenna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51510" y="1545700"/>
                <a:ext cx="11100678" cy="5051481"/>
              </a:xfrm>
            </p:spPr>
            <p:txBody>
              <a:bodyPr>
                <a:normAutofit/>
              </a:bodyPr>
              <a:lstStyle/>
              <a:p>
                <a:pPr marL="88900" indent="0">
                  <a:buNone/>
                </a:pPr>
                <a:r>
                  <a:rPr lang="en-GB" sz="3200" b="1" i="0" dirty="0">
                    <a:solidFill>
                      <a:srgbClr val="000000"/>
                    </a:solidFill>
                    <a:effectLst/>
                  </a:rPr>
                  <a:t>Half wave dipole antenna:</a:t>
                </a:r>
              </a:p>
              <a:p>
                <a:pPr marL="546100" indent="-457200"/>
                <a:r>
                  <a:rPr lang="en-GB" b="0" i="0" dirty="0">
                    <a:solidFill>
                      <a:srgbClr val="000000"/>
                    </a:solidFill>
                    <a:effectLst/>
                  </a:rPr>
                  <a:t>It is a dipole antenna, where the </a:t>
                </a:r>
                <a:r>
                  <a:rPr lang="en-GB" b="1" i="0" dirty="0">
                    <a:solidFill>
                      <a:srgbClr val="000000"/>
                    </a:solidFill>
                    <a:effectLst/>
                  </a:rPr>
                  <a:t>frequency of operation </a:t>
                </a:r>
                <a:r>
                  <a:rPr lang="en-GB" b="0" i="0" dirty="0">
                    <a:solidFill>
                      <a:srgbClr val="000000"/>
                    </a:solidFill>
                    <a:effectLst/>
                  </a:rPr>
                  <a:t>is </a:t>
                </a:r>
                <a:r>
                  <a:rPr lang="en-GB" b="1" i="0" dirty="0">
                    <a:solidFill>
                      <a:srgbClr val="000000"/>
                    </a:solidFill>
                    <a:effectLst/>
                  </a:rPr>
                  <a:t>half of its wavelength</a:t>
                </a:r>
                <a:r>
                  <a:rPr lang="en-GB" b="0" i="0" dirty="0">
                    <a:solidFill>
                      <a:srgbClr val="000000"/>
                    </a:solidFill>
                    <a:effectLst/>
                  </a:rPr>
                  <a:t>.</a:t>
                </a:r>
              </a:p>
              <a:p>
                <a:pPr marL="546100" indent="-457200"/>
                <a:r>
                  <a:rPr lang="en-GB" b="0" i="0" dirty="0">
                    <a:solidFill>
                      <a:srgbClr val="000000"/>
                    </a:solidFill>
                    <a:effectLst/>
                  </a:rPr>
                  <a:t>The </a:t>
                </a:r>
                <a:r>
                  <a:rPr lang="en-GB" b="1" i="0" dirty="0">
                    <a:solidFill>
                      <a:srgbClr val="000000"/>
                    </a:solidFill>
                    <a:effectLst/>
                  </a:rPr>
                  <a:t>length of the total wire</a:t>
                </a:r>
                <a:r>
                  <a:rPr lang="en-GB" b="0" i="0" dirty="0">
                    <a:solidFill>
                      <a:srgbClr val="000000"/>
                    </a:solidFill>
                    <a:effectLst/>
                  </a:rPr>
                  <a:t>, which is being used as a dipole, </a:t>
                </a:r>
                <a:r>
                  <a:rPr lang="en-GB" b="1" i="0" dirty="0">
                    <a:solidFill>
                      <a:srgbClr val="000000"/>
                    </a:solidFill>
                    <a:effectLst/>
                  </a:rPr>
                  <a:t>equals half of the wavelength </a:t>
                </a:r>
                <a:r>
                  <a:rPr lang="en-GB" b="0" i="0" dirty="0">
                    <a:solidFill>
                      <a:srgbClr val="000000"/>
                    </a:solidFill>
                    <a:effectLst/>
                  </a:rPr>
                  <a:t>(</a:t>
                </a:r>
                <a:r>
                  <a:rPr lang="en-GB" b="0" i="1" dirty="0">
                    <a:solidFill>
                      <a:srgbClr val="000000"/>
                    </a:solidFill>
                    <a:effectLst/>
                  </a:rPr>
                  <a:t> λ/2</a:t>
                </a:r>
                <a:r>
                  <a:rPr lang="en-GB" b="0" i="0" dirty="0">
                    <a:solidFill>
                      <a:srgbClr val="000000"/>
                    </a:solidFill>
                    <a:effectLst/>
                  </a:rPr>
                  <a:t>). </a:t>
                </a:r>
              </a:p>
              <a:p>
                <a:pPr marL="546100" indent="-457200"/>
                <a14:m>
                  <m:oMath xmlns:m="http://schemas.openxmlformats.org/officeDocument/2006/math">
                    <m:r>
                      <a:rPr lang="en-GB" b="0" i="1" smtClean="0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</a:rPr>
                      <m:t>𝐿</m:t>
                    </m:r>
                    <m:r>
                      <a:rPr lang="en-GB" b="0" i="1" smtClean="0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𝜆</m:t>
                        </m:r>
                      </m:num>
                      <m:den>
                        <m:r>
                          <a:rPr lang="en-GB" b="0" i="1" smtClean="0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endParaRPr lang="en-GB" b="0" i="0" dirty="0">
                  <a:solidFill>
                    <a:srgbClr val="000000"/>
                  </a:solidFill>
                  <a:effectLst/>
                </a:endParaRPr>
              </a:p>
              <a:p>
                <a:pPr marL="546100" indent="-457200"/>
                <a:r>
                  <a:rPr lang="en-GB" b="0" i="0" dirty="0">
                    <a:solidFill>
                      <a:srgbClr val="000000"/>
                    </a:solidFill>
                    <a:effectLst/>
                  </a:rPr>
                  <a:t>It is also known as </a:t>
                </a:r>
                <a:r>
                  <a:rPr lang="en-GB" b="1" i="0" dirty="0">
                    <a:solidFill>
                      <a:srgbClr val="000000"/>
                    </a:solidFill>
                    <a:effectLst/>
                  </a:rPr>
                  <a:t>Hertz antenna</a:t>
                </a:r>
                <a:r>
                  <a:rPr lang="en-GB" b="0" i="0" dirty="0">
                    <a:solidFill>
                      <a:srgbClr val="000000"/>
                    </a:solidFill>
                    <a:effectLst/>
                  </a:rPr>
                  <a:t>.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51510" y="1545700"/>
                <a:ext cx="11100678" cy="5051481"/>
              </a:xfrm>
              <a:blipFill>
                <a:blip r:embed="rId3"/>
                <a:stretch>
                  <a:fillRect l="-604" t="-253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 / Electromagnetic Radiation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42706864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288C85-4091-CED7-616B-FBB65BB080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9F813-C0BA-AE2B-84C8-959D5610FC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 – Half wave dipole Antenna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0AA66-66EC-4F33-0502-FAC247A967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510" y="1545700"/>
            <a:ext cx="11100678" cy="5051481"/>
          </a:xfrm>
        </p:spPr>
        <p:txBody>
          <a:bodyPr>
            <a:normAutofit/>
          </a:bodyPr>
          <a:lstStyle/>
          <a:p>
            <a:pPr marL="88900" indent="0">
              <a:buNone/>
            </a:pPr>
            <a:br>
              <a:rPr lang="en-GB" dirty="0"/>
            </a:br>
            <a:endParaRPr lang="en-GB" b="0" i="0" dirty="0">
              <a:solidFill>
                <a:srgbClr val="000000"/>
              </a:solidFill>
              <a:effectLst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6923EC-1D55-207C-5858-26BD6FDD6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18D132-E4A8-2FC5-27EA-3C691D6CAB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 / Electromagnetic Radiation</a:t>
            </a:r>
            <a:endParaRPr lang="en-GB" i="1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4CFB447-03DE-04C3-BE53-086E24A696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1717" y="3115360"/>
            <a:ext cx="6456065" cy="366332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14ED17E-3DB0-4F8C-A486-6B4D4584A270}"/>
              </a:ext>
            </a:extLst>
          </p:cNvPr>
          <p:cNvSpPr txBox="1"/>
          <p:nvPr/>
        </p:nvSpPr>
        <p:spPr>
          <a:xfrm>
            <a:off x="536574" y="1283207"/>
            <a:ext cx="10690226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Fringing fields refer to the </a:t>
            </a:r>
            <a:r>
              <a:rPr lang="en-GB" sz="2400" b="1" dirty="0"/>
              <a:t>electric and magnetic field lines that extend beyond the physical boundaries</a:t>
            </a:r>
            <a:r>
              <a:rPr lang="en-GB" sz="2400" dirty="0"/>
              <a:t> of an antenna.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 presence of fringing fields influences the </a:t>
            </a:r>
            <a:r>
              <a:rPr lang="en-GB" sz="2400" b="1" dirty="0"/>
              <a:t>input impedance of the dipole</a:t>
            </a:r>
            <a:r>
              <a:rPr lang="en-GB" sz="2400" dirty="0"/>
              <a:t>, requiring impedance matching for efficient power transfer.</a:t>
            </a:r>
          </a:p>
        </p:txBody>
      </p:sp>
    </p:spTree>
    <p:extLst>
      <p:ext uri="{BB962C8B-B14F-4D97-AF65-F5344CB8AC3E}">
        <p14:creationId xmlns:p14="http://schemas.microsoft.com/office/powerpoint/2010/main" val="5841216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0D6C0C-0F91-7B6E-8716-E120AC1A8C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61536-5860-CA5F-42E8-F0DC224880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 – Half wave dipole Antenna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602B83D-DFD3-E266-2344-D6B88E7E742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51510" y="1545700"/>
                <a:ext cx="11100678" cy="5051481"/>
              </a:xfrm>
            </p:spPr>
            <p:txBody>
              <a:bodyPr>
                <a:normAutofit/>
              </a:bodyPr>
              <a:lstStyle/>
              <a:p>
                <a:pPr marL="546100" indent="-457200"/>
                <a:r>
                  <a:rPr lang="en-GB" dirty="0"/>
                  <a:t>A </a:t>
                </a:r>
                <a:r>
                  <a:rPr lang="en-GB" b="1" dirty="0"/>
                  <a:t>thin dipole</a:t>
                </a:r>
                <a:r>
                  <a:rPr lang="en-GB" dirty="0"/>
                  <a:t> has a </a:t>
                </a:r>
                <a:r>
                  <a:rPr lang="en-GB" b="1" dirty="0"/>
                  <a:t>narrow bandwidth,</a:t>
                </a:r>
                <a:r>
                  <a:rPr lang="en-GB" dirty="0"/>
                  <a:t> so it is </a:t>
                </a:r>
                <a:r>
                  <a:rPr lang="en-GB" b="1" dirty="0"/>
                  <a:t>highly frequency-sensitive</a:t>
                </a:r>
                <a:r>
                  <a:rPr lang="en-GB" dirty="0"/>
                  <a:t>.</a:t>
                </a:r>
              </a:p>
              <a:p>
                <a:pPr marL="546100" indent="-457200"/>
                <a:r>
                  <a:rPr lang="en-GB" dirty="0"/>
                  <a:t>A </a:t>
                </a:r>
                <a:r>
                  <a:rPr lang="en-GB" b="1" dirty="0"/>
                  <a:t>thicker dipole</a:t>
                </a:r>
                <a:r>
                  <a:rPr lang="en-GB" dirty="0"/>
                  <a:t> supports a wider range of frequencies, making it useful for broadband applications. </a:t>
                </a:r>
              </a:p>
              <a:p>
                <a:pPr marL="88900" indent="0">
                  <a:buNone/>
                </a:pPr>
                <a:r>
                  <a:rPr lang="en-GB" dirty="0">
                    <a:solidFill>
                      <a:schemeClr val="tx1"/>
                    </a:solidFill>
                  </a:rPr>
                  <a:t>Resonance Frequency can be determined using</a:t>
                </a:r>
              </a:p>
              <a:p>
                <a:pPr marL="8890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𝑓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𝑐</m:t>
                          </m:r>
                        </m:num>
                        <m:den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𝜆</m:t>
                          </m:r>
                        </m:den>
                      </m:f>
                    </m:oMath>
                  </m:oMathPara>
                </a14:m>
                <a:endParaRPr lang="en-GB" dirty="0">
                  <a:solidFill>
                    <a:schemeClr val="tx1"/>
                  </a:solidFill>
                </a:endParaRPr>
              </a:p>
              <a:p>
                <a:pPr marL="88900" indent="0">
                  <a:buNone/>
                </a:pPr>
                <a:r>
                  <a:rPr lang="en-GB" dirty="0">
                    <a:solidFill>
                      <a:schemeClr val="tx1"/>
                    </a:solidFill>
                  </a:rPr>
                  <a:t> </a:t>
                </a:r>
                <a:r>
                  <a:rPr lang="en-GB" sz="3000" dirty="0">
                    <a:solidFill>
                      <a:schemeClr val="tx1"/>
                    </a:solidFill>
                  </a:rPr>
                  <a:t>where </a:t>
                </a:r>
              </a:p>
              <a:p>
                <a:pPr marL="546100" lvl="1" indent="0">
                  <a:buNone/>
                </a:pPr>
                <a:r>
                  <a:rPr lang="en-GB" sz="2600" dirty="0">
                    <a:solidFill>
                      <a:schemeClr val="tx1"/>
                    </a:solidFill>
                  </a:rPr>
                  <a:t>f -</a:t>
                </a:r>
                <a:r>
                  <a:rPr lang="en-GB" sz="2600" dirty="0"/>
                  <a:t> </a:t>
                </a:r>
                <a:r>
                  <a:rPr lang="en-GB" sz="2600" dirty="0">
                    <a:solidFill>
                      <a:schemeClr val="tx1"/>
                    </a:solidFill>
                  </a:rPr>
                  <a:t>resonant frequency, </a:t>
                </a:r>
              </a:p>
              <a:p>
                <a:pPr marL="546100" lvl="1" indent="0">
                  <a:buNone/>
                </a:pPr>
                <a:r>
                  <a:rPr lang="en-GB" sz="2600" dirty="0">
                    <a:solidFill>
                      <a:schemeClr val="tx1"/>
                    </a:solidFill>
                  </a:rPr>
                  <a:t>c -</a:t>
                </a:r>
                <a:r>
                  <a:rPr lang="en-GB" sz="2600" dirty="0"/>
                  <a:t> </a:t>
                </a:r>
                <a:r>
                  <a:rPr lang="en-GB" sz="2600" dirty="0">
                    <a:solidFill>
                      <a:schemeClr val="tx1"/>
                    </a:solidFill>
                  </a:rPr>
                  <a:t>speed of light, </a:t>
                </a:r>
              </a:p>
              <a:p>
                <a:pPr marL="546100" lvl="1" indent="0">
                  <a:buNone/>
                </a:pPr>
                <a14:m>
                  <m:oMath xmlns:m="http://schemas.openxmlformats.org/officeDocument/2006/math">
                    <m:r>
                      <a:rPr lang="en-GB" sz="3200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𝜆</m:t>
                    </m:r>
                  </m:oMath>
                </a14:m>
                <a:r>
                  <a:rPr lang="en-GB" sz="2600" dirty="0">
                    <a:solidFill>
                      <a:schemeClr val="tx1"/>
                    </a:solidFill>
                  </a:rPr>
                  <a:t>-</a:t>
                </a:r>
                <a:r>
                  <a:rPr lang="en-GB" sz="2600" dirty="0"/>
                  <a:t> </a:t>
                </a:r>
                <a:r>
                  <a:rPr lang="en-GB" sz="2600" dirty="0">
                    <a:solidFill>
                      <a:schemeClr val="tx1"/>
                    </a:solidFill>
                  </a:rPr>
                  <a:t>wavelength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602B83D-DFD3-E266-2344-D6B88E7E742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51510" y="1545700"/>
                <a:ext cx="11100678" cy="5051481"/>
              </a:xfrm>
              <a:blipFill>
                <a:blip r:embed="rId3"/>
                <a:stretch>
                  <a:fillRect l="-329" t="-2053" r="-13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DB1FAB-CDB4-6A00-FCAD-376661C2BA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2BCC49-FF2C-49D5-4095-54925F8418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 / Electromagnetic Radiation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458718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0F0F32-E77B-B41B-A9C9-7996BCCD04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BE2B76-87D1-E2E9-EF60-3D40C4F4C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 – Half wave dipole Antenna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2DAEBA-3D9D-3338-BA80-D14AD3B9D5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510" y="1545700"/>
            <a:ext cx="11100678" cy="5051481"/>
          </a:xfrm>
        </p:spPr>
        <p:txBody>
          <a:bodyPr>
            <a:normAutofit/>
          </a:bodyPr>
          <a:lstStyle/>
          <a:p>
            <a:pPr marL="546100" indent="-457200"/>
            <a:r>
              <a:rPr lang="en-GB" dirty="0">
                <a:solidFill>
                  <a:schemeClr val="tx1"/>
                </a:solidFill>
              </a:rPr>
              <a:t>The directivity of a half-wave dipole is </a:t>
            </a:r>
            <a:r>
              <a:rPr lang="en-GB" b="1" dirty="0">
                <a:solidFill>
                  <a:schemeClr val="tx1"/>
                </a:solidFill>
              </a:rPr>
              <a:t>2.15 </a:t>
            </a:r>
            <a:r>
              <a:rPr lang="en-GB" b="1" dirty="0" err="1">
                <a:solidFill>
                  <a:schemeClr val="tx1"/>
                </a:solidFill>
              </a:rPr>
              <a:t>dBi</a:t>
            </a:r>
            <a:r>
              <a:rPr lang="en-GB" dirty="0">
                <a:solidFill>
                  <a:schemeClr val="tx1"/>
                </a:solidFill>
              </a:rPr>
              <a:t>, where "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" represents </a:t>
            </a:r>
            <a:r>
              <a:rPr lang="en-GB" b="1" dirty="0">
                <a:solidFill>
                  <a:schemeClr val="tx1"/>
                </a:solidFill>
              </a:rPr>
              <a:t>isotropic radiation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  <a:p>
            <a:pPr marL="546100" indent="-457200"/>
            <a:r>
              <a:rPr lang="en-GB" b="1" dirty="0">
                <a:solidFill>
                  <a:schemeClr val="tx1"/>
                </a:solidFill>
              </a:rPr>
              <a:t>Directivity</a:t>
            </a:r>
            <a:r>
              <a:rPr lang="en-GB" dirty="0">
                <a:solidFill>
                  <a:schemeClr val="tx1"/>
                </a:solidFill>
              </a:rPr>
              <a:t> measures the </a:t>
            </a:r>
            <a:r>
              <a:rPr lang="en-GB" b="1" dirty="0">
                <a:solidFill>
                  <a:schemeClr val="tx1"/>
                </a:solidFill>
              </a:rPr>
              <a:t>antenna's ability to focus energy in a specific direction</a:t>
            </a:r>
            <a:r>
              <a:rPr lang="en-GB" dirty="0">
                <a:solidFill>
                  <a:schemeClr val="tx1"/>
                </a:solidFill>
              </a:rPr>
              <a:t> for transmission and reception.</a:t>
            </a:r>
          </a:p>
          <a:p>
            <a:pPr marL="546100" indent="-457200"/>
            <a:r>
              <a:rPr lang="en-GB" dirty="0">
                <a:solidFill>
                  <a:schemeClr val="tx1"/>
                </a:solidFill>
              </a:rPr>
              <a:t>Ideal for applications requiring </a:t>
            </a:r>
            <a:r>
              <a:rPr lang="en-GB" b="1" dirty="0">
                <a:solidFill>
                  <a:schemeClr val="tx1"/>
                </a:solidFill>
              </a:rPr>
              <a:t>uniform signal coverage around the antenna.</a:t>
            </a:r>
          </a:p>
          <a:p>
            <a:pPr marL="546100" indent="-457200"/>
            <a:r>
              <a:rPr lang="en-GB" dirty="0">
                <a:solidFill>
                  <a:schemeClr val="tx1"/>
                </a:solidFill>
              </a:rPr>
              <a:t>Horizontal dipole → Produces </a:t>
            </a:r>
            <a:r>
              <a:rPr lang="en-GB" b="1" dirty="0">
                <a:solidFill>
                  <a:schemeClr val="tx1"/>
                </a:solidFill>
              </a:rPr>
              <a:t>horizontally polarised waves.</a:t>
            </a:r>
          </a:p>
          <a:p>
            <a:pPr marL="546100" indent="-457200"/>
            <a:r>
              <a:rPr lang="en-GB" dirty="0">
                <a:solidFill>
                  <a:schemeClr val="tx1"/>
                </a:solidFill>
              </a:rPr>
              <a:t>Vertical dipole → Produces </a:t>
            </a:r>
            <a:r>
              <a:rPr lang="en-GB" b="1" dirty="0">
                <a:solidFill>
                  <a:schemeClr val="tx1"/>
                </a:solidFill>
              </a:rPr>
              <a:t>vertically polarised waves.</a:t>
            </a:r>
          </a:p>
          <a:p>
            <a:pPr marL="88900" indent="0">
              <a:buNone/>
            </a:pPr>
            <a:endParaRPr lang="en-GB" b="0" i="0" dirty="0">
              <a:solidFill>
                <a:srgbClr val="000000"/>
              </a:solidFill>
              <a:effectLst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8E0256-2B38-76BA-8D6B-8BA8E9DF96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63E754-F602-086F-AA1B-81A6B9BC01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 / Electromagnetic Radiation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5510249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E62AE0-05C8-BFC7-B165-1B9136D15F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BFDA6E-2E26-7797-7C0C-4C6506914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b="1" i="0" dirty="0">
                <a:solidFill>
                  <a:schemeClr val="bg1"/>
                </a:solidFill>
                <a:effectLst/>
              </a:rPr>
              <a:t>Radiation Pattern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6801A3-05FF-0AD6-6A80-9AAB2AD7B2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510" y="1368532"/>
            <a:ext cx="11100678" cy="5228649"/>
          </a:xfrm>
        </p:spPr>
        <p:txBody>
          <a:bodyPr>
            <a:normAutofit/>
          </a:bodyPr>
          <a:lstStyle/>
          <a:p>
            <a:pPr marL="88900" indent="0">
              <a:buNone/>
            </a:pPr>
            <a:r>
              <a:rPr lang="en-GB" b="1" i="0" dirty="0">
                <a:effectLst/>
              </a:rPr>
              <a:t>Radiation Pattern:</a:t>
            </a:r>
          </a:p>
          <a:p>
            <a:pPr marL="546100" indent="-457200"/>
            <a:r>
              <a:rPr lang="en-GB" b="0" i="0" dirty="0">
                <a:effectLst/>
              </a:rPr>
              <a:t>The energy radiated by an antenna is represented by the </a:t>
            </a:r>
            <a:r>
              <a:rPr lang="en-GB" b="1" i="0" dirty="0">
                <a:effectLst/>
              </a:rPr>
              <a:t>Radiation pattern</a:t>
            </a:r>
            <a:r>
              <a:rPr lang="en-GB" b="0" i="0" dirty="0">
                <a:effectLst/>
              </a:rPr>
              <a:t> of the antenna. </a:t>
            </a:r>
          </a:p>
          <a:p>
            <a:pPr marL="546100" indent="-457200"/>
            <a:r>
              <a:rPr lang="en-GB" b="0" i="0" dirty="0">
                <a:effectLst/>
              </a:rPr>
              <a:t>Radiation Patterns are </a:t>
            </a:r>
            <a:r>
              <a:rPr lang="en-GB" b="1" i="0" dirty="0">
                <a:effectLst/>
              </a:rPr>
              <a:t>graphical representations </a:t>
            </a:r>
            <a:r>
              <a:rPr lang="en-GB" b="0" i="0" dirty="0">
                <a:effectLst/>
              </a:rPr>
              <a:t>of the </a:t>
            </a:r>
            <a:r>
              <a:rPr lang="en-GB" b="1" i="0" dirty="0">
                <a:effectLst/>
              </a:rPr>
              <a:t>distribution of radiated or received Electromagnetic energy,</a:t>
            </a:r>
            <a:r>
              <a:rPr lang="en-GB" b="0" i="0" dirty="0">
                <a:effectLst/>
              </a:rPr>
              <a:t> as a function of direction.</a:t>
            </a:r>
          </a:p>
          <a:p>
            <a:pPr marL="546100" indent="-457200"/>
            <a:r>
              <a:rPr lang="en-GB" b="0" i="0" dirty="0">
                <a:effectLst/>
              </a:rPr>
              <a:t>It provides a visual display of </a:t>
            </a:r>
            <a:r>
              <a:rPr lang="en-GB" b="1" i="0" dirty="0">
                <a:effectLst/>
              </a:rPr>
              <a:t>how an antenna distributes its radiated power in different directions</a:t>
            </a:r>
            <a:r>
              <a:rPr lang="en-GB" b="1" dirty="0"/>
              <a:t> </a:t>
            </a:r>
            <a:r>
              <a:rPr lang="en-GB" dirty="0"/>
              <a:t>and helps in understanding their performance.</a:t>
            </a:r>
            <a:r>
              <a:rPr lang="en-GB" b="0" i="0" dirty="0">
                <a:effectLst/>
              </a:rPr>
              <a:t> </a:t>
            </a:r>
          </a:p>
          <a:p>
            <a:pPr marL="546100" indent="-457200"/>
            <a:r>
              <a:rPr lang="en-GB" b="0" i="0" dirty="0">
                <a:effectLst/>
              </a:rPr>
              <a:t>It is also known as an </a:t>
            </a:r>
            <a:r>
              <a:rPr lang="en-GB" b="1" i="0" dirty="0">
                <a:effectLst/>
              </a:rPr>
              <a:t>antenna pattern</a:t>
            </a:r>
            <a:r>
              <a:rPr lang="en-GB" b="0" i="0" dirty="0">
                <a:effectLst/>
              </a:rPr>
              <a:t>.</a:t>
            </a:r>
          </a:p>
          <a:p>
            <a:pPr marL="88900" indent="0">
              <a:buNone/>
            </a:pPr>
            <a:endParaRPr lang="en-GB" sz="2800" b="0" i="0" dirty="0">
              <a:solidFill>
                <a:srgbClr val="0D0D0D"/>
              </a:solidFill>
              <a:effectLst/>
              <a:latin typeface="Söhne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839555-FE91-4C35-B1FD-1807B30DB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48D176-267B-D222-D3A6-69A774F63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 / Electromagnetic Radiation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2997898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Radiation pattern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2322" y="1545700"/>
            <a:ext cx="11199866" cy="5051481"/>
          </a:xfrm>
        </p:spPr>
        <p:txBody>
          <a:bodyPr>
            <a:normAutofit/>
          </a:bodyPr>
          <a:lstStyle/>
          <a:p>
            <a:pPr marL="88900" indent="0">
              <a:buNone/>
            </a:pPr>
            <a:r>
              <a:rPr lang="en-GB" sz="3200" dirty="0">
                <a:cs typeface="Times New Roman" panose="02020603050405020304" pitchFamily="18" charset="0"/>
              </a:rPr>
              <a:t>A radiation pattern provides a graphical representation of how an </a:t>
            </a:r>
            <a:r>
              <a:rPr lang="en-GB" sz="3200" b="1" dirty="0">
                <a:cs typeface="Times New Roman" panose="02020603050405020304" pitchFamily="18" charset="0"/>
              </a:rPr>
              <a:t>antenna radiates electromagnetic energy </a:t>
            </a:r>
            <a:r>
              <a:rPr lang="en-GB" sz="3200" dirty="0">
                <a:cs typeface="Times New Roman" panose="02020603050405020304" pitchFamily="18" charset="0"/>
              </a:rPr>
              <a:t>in space.</a:t>
            </a:r>
          </a:p>
          <a:p>
            <a:pPr marL="88900" indent="0">
              <a:buNone/>
            </a:pPr>
            <a:r>
              <a:rPr lang="en-GB" sz="3200" dirty="0">
                <a:cs typeface="Times New Roman" panose="02020603050405020304" pitchFamily="18" charset="0"/>
              </a:rPr>
              <a:t>The types of radiation pattern are:</a:t>
            </a:r>
          </a:p>
          <a:p>
            <a:pPr marL="446088" indent="-357188"/>
            <a:r>
              <a:rPr lang="en-GB" sz="3200" i="0" dirty="0">
                <a:effectLst/>
              </a:rPr>
              <a:t>Isotropic Radiation Pattern</a:t>
            </a:r>
          </a:p>
          <a:p>
            <a:pPr marL="446088" indent="-357188"/>
            <a:r>
              <a:rPr lang="en-GB" sz="3200" i="0" dirty="0">
                <a:effectLst/>
              </a:rPr>
              <a:t>Omnidirectional Radiation Pattern</a:t>
            </a:r>
          </a:p>
          <a:p>
            <a:pPr marL="446088" indent="-357188"/>
            <a:r>
              <a:rPr lang="en-GB" sz="3200" i="0" dirty="0">
                <a:effectLst/>
              </a:rPr>
              <a:t>Directional (or Beam) Radiation Pattern</a:t>
            </a:r>
          </a:p>
          <a:p>
            <a:pPr marL="88900" indent="0">
              <a:buNone/>
            </a:pPr>
            <a:endParaRPr lang="en-GB" sz="3200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- 2 / Advanced RF systems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4989644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9BFC00-F3CE-1AC1-5A0B-0AC5C3223F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8843C-4FCF-0146-C387-52DDC469A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Radiation pattern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5F3FEE-BCF9-5A93-167E-3DF86B5985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322" y="1545700"/>
            <a:ext cx="11199866" cy="5051481"/>
          </a:xfrm>
        </p:spPr>
        <p:txBody>
          <a:bodyPr>
            <a:normAutofit/>
          </a:bodyPr>
          <a:lstStyle/>
          <a:p>
            <a:pPr marL="88900" indent="0">
              <a:buNone/>
            </a:pPr>
            <a:r>
              <a:rPr lang="en-GB" sz="3200" b="1" i="0" dirty="0">
                <a:effectLst/>
              </a:rPr>
              <a:t>Isotropic Radiation Pattern:</a:t>
            </a:r>
          </a:p>
          <a:p>
            <a:r>
              <a:rPr lang="en-GB" b="1" i="0" dirty="0">
                <a:effectLst/>
              </a:rPr>
              <a:t>Radiates uniformly in all directions </a:t>
            </a:r>
            <a:r>
              <a:rPr lang="en-GB" b="0" i="0" dirty="0">
                <a:effectLst/>
              </a:rPr>
              <a:t>with equal intensity.</a:t>
            </a:r>
          </a:p>
          <a:p>
            <a:r>
              <a:rPr lang="en-GB" b="0" i="0" dirty="0">
                <a:effectLst/>
              </a:rPr>
              <a:t>The radiation pattern is </a:t>
            </a:r>
            <a:r>
              <a:rPr lang="en-GB" b="1" i="0" dirty="0">
                <a:effectLst/>
              </a:rPr>
              <a:t>spherical</a:t>
            </a:r>
            <a:r>
              <a:rPr lang="en-GB" b="0" i="0" dirty="0">
                <a:effectLst/>
              </a:rPr>
              <a:t> with no preferred direction.</a:t>
            </a:r>
          </a:p>
          <a:p>
            <a:r>
              <a:rPr lang="en-GB" b="0" i="0" dirty="0">
                <a:effectLst/>
              </a:rPr>
              <a:t>Practical </a:t>
            </a:r>
            <a:r>
              <a:rPr lang="en-GB" b="1" i="0" dirty="0">
                <a:effectLst/>
              </a:rPr>
              <a:t>isotropic radiation is impossible </a:t>
            </a:r>
            <a:r>
              <a:rPr lang="en-GB" b="0" i="0" dirty="0">
                <a:effectLst/>
              </a:rPr>
              <a:t>as </a:t>
            </a:r>
            <a:r>
              <a:rPr lang="en-GB" b="1" i="0" dirty="0">
                <a:effectLst/>
              </a:rPr>
              <a:t>all antennas exhibit some directivity.</a:t>
            </a:r>
          </a:p>
          <a:p>
            <a:r>
              <a:rPr lang="en-GB" b="1" i="0" dirty="0">
                <a:effectLst/>
              </a:rPr>
              <a:t>Omnidirectional Antenna</a:t>
            </a:r>
            <a:r>
              <a:rPr lang="en-GB" b="1" dirty="0"/>
              <a:t> s</a:t>
            </a:r>
            <a:r>
              <a:rPr lang="en-GB" b="1" i="0" dirty="0">
                <a:effectLst/>
              </a:rPr>
              <a:t>trives to mimic isotropic radiation</a:t>
            </a:r>
            <a:r>
              <a:rPr lang="en-GB" b="0" i="0" dirty="0">
                <a:effectLst/>
              </a:rPr>
              <a:t>, providing </a:t>
            </a:r>
            <a:r>
              <a:rPr lang="en-GB" b="1" i="0" dirty="0">
                <a:effectLst/>
              </a:rPr>
              <a:t>360-degree coverage in a specific plane</a:t>
            </a:r>
            <a:r>
              <a:rPr lang="en-GB" b="0" i="0" dirty="0">
                <a:effectLst/>
              </a:rPr>
              <a:t>.</a:t>
            </a:r>
          </a:p>
          <a:p>
            <a:r>
              <a:rPr lang="en-GB" b="0" i="0" dirty="0">
                <a:effectLst/>
              </a:rPr>
              <a:t>The </a:t>
            </a:r>
            <a:r>
              <a:rPr lang="en-GB" b="1" i="0" dirty="0">
                <a:effectLst/>
              </a:rPr>
              <a:t>performance of real antennas </a:t>
            </a:r>
            <a:r>
              <a:rPr lang="en-GB" b="0" i="0" dirty="0">
                <a:effectLst/>
              </a:rPr>
              <a:t>is often </a:t>
            </a:r>
            <a:r>
              <a:rPr lang="en-GB" b="1" i="0" dirty="0">
                <a:effectLst/>
              </a:rPr>
              <a:t>compared to isotropic radiation to assess their radiation pattern improvement.</a:t>
            </a:r>
          </a:p>
          <a:p>
            <a:pPr marL="0" indent="0" algn="l">
              <a:buNone/>
            </a:pPr>
            <a:endParaRPr lang="en-GB" sz="2000" b="0" i="0" dirty="0">
              <a:solidFill>
                <a:srgbClr val="000000"/>
              </a:solidFill>
              <a:effectLst/>
              <a:latin typeface="Verdana" panose="020B0604030504040204" pitchFamily="34" charset="0"/>
            </a:endParaRPr>
          </a:p>
          <a:p>
            <a:pPr marL="88900" indent="0">
              <a:buNone/>
            </a:pPr>
            <a:endParaRPr lang="en-GB" sz="3200" b="1" i="0" dirty="0">
              <a:effectLst/>
            </a:endParaRPr>
          </a:p>
          <a:p>
            <a:pPr marL="88900" indent="0">
              <a:buNone/>
            </a:pPr>
            <a:endParaRPr lang="en-GB" sz="3200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7D5DB6-585E-EB1C-8895-E742F3C65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19FDBF-38F6-A0F6-DCFD-21DF72B147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- 2 / Advanced RF systems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6676520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0B249C-72AF-66F5-169C-621708A7D9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D20EA-A487-E472-474F-7A3A8767D7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sz="4400" b="1" i="0" dirty="0">
                <a:solidFill>
                  <a:schemeClr val="bg1"/>
                </a:solidFill>
                <a:effectLst/>
              </a:rPr>
              <a:t>Isotropic Radiation Pattern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90A14B-20B0-7C90-49D9-BEDCB8C135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322" y="1545700"/>
            <a:ext cx="11199866" cy="50514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0" i="0" dirty="0">
                <a:effectLst/>
              </a:rPr>
              <a:t>Isotropic radiation:</a:t>
            </a:r>
          </a:p>
          <a:p>
            <a:pPr marL="0" indent="0" algn="l">
              <a:buNone/>
            </a:pPr>
            <a:endParaRPr lang="en-GB" sz="2000" b="0" i="0" dirty="0">
              <a:solidFill>
                <a:srgbClr val="000000"/>
              </a:solidFill>
              <a:effectLst/>
              <a:latin typeface="Verdana" panose="020B0604030504040204" pitchFamily="34" charset="0"/>
            </a:endParaRPr>
          </a:p>
          <a:p>
            <a:pPr marL="88900" indent="0">
              <a:buNone/>
            </a:pPr>
            <a:endParaRPr lang="en-GB" sz="3200" b="1" i="0" dirty="0">
              <a:effectLst/>
            </a:endParaRPr>
          </a:p>
          <a:p>
            <a:pPr marL="88900" indent="0">
              <a:buNone/>
            </a:pPr>
            <a:endParaRPr lang="en-GB" sz="3200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FF0264-FB0B-AEF9-E41C-0D39A5FD7A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C3633B-14EF-E21E-5071-77FF4733D5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- 2 / Advanced RF systems</a:t>
            </a:r>
            <a:endParaRPr lang="en-GB" i="1" dirty="0"/>
          </a:p>
        </p:txBody>
      </p:sp>
      <p:pic>
        <p:nvPicPr>
          <p:cNvPr id="2050" name="Picture 2" descr="What is an Isotropic Antenna? - everything RF">
            <a:extLst>
              <a:ext uri="{FF2B5EF4-FFF2-40B4-BE49-F238E27FC236}">
                <a16:creationId xmlns:a16="http://schemas.microsoft.com/office/drawing/2014/main" id="{7246E295-A4F5-A2C9-56CF-7CE952D739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0850" y="2790473"/>
            <a:ext cx="4109892" cy="2223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An Electrically Small Quasi-Isotropic Antenna Using 3D Printing Technology  | Semantic Scholar">
            <a:extLst>
              <a:ext uri="{FF2B5EF4-FFF2-40B4-BE49-F238E27FC236}">
                <a16:creationId xmlns:a16="http://schemas.microsoft.com/office/drawing/2014/main" id="{2D987552-B058-1E99-2CFE-67CA62676C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7580" y="2164062"/>
            <a:ext cx="3999488" cy="2770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68661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2B565D-3ED2-13F9-FE47-AB34B60E50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EB31D-803A-F86B-94F9-2DE367F541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sz="4400" b="1" i="0" dirty="0">
                <a:solidFill>
                  <a:schemeClr val="bg1"/>
                </a:solidFill>
                <a:effectLst/>
              </a:rPr>
              <a:t>Omnidirectional Radiation Pattern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011B8E-2E33-7936-1E8C-8339472601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321" y="1552006"/>
            <a:ext cx="11309653" cy="5051481"/>
          </a:xfrm>
        </p:spPr>
        <p:txBody>
          <a:bodyPr>
            <a:normAutofit/>
          </a:bodyPr>
          <a:lstStyle/>
          <a:p>
            <a:pPr marL="88900" indent="0">
              <a:buNone/>
            </a:pPr>
            <a:r>
              <a:rPr lang="en-GB" sz="3200" b="1" i="0" dirty="0">
                <a:effectLst/>
              </a:rPr>
              <a:t>Omnidirectional Radiation Pattern:</a:t>
            </a:r>
          </a:p>
          <a:p>
            <a:pPr marL="546100" indent="-457200"/>
            <a:r>
              <a:rPr lang="en-GB" dirty="0">
                <a:cs typeface="Times New Roman" panose="02020603050405020304" pitchFamily="18" charset="0"/>
              </a:rPr>
              <a:t>These antennas </a:t>
            </a:r>
            <a:r>
              <a:rPr lang="en-GB" b="1" dirty="0">
                <a:cs typeface="Times New Roman" panose="02020603050405020304" pitchFamily="18" charset="0"/>
              </a:rPr>
              <a:t>Radiates or receives signals equally in all directions within a specific plane.</a:t>
            </a:r>
          </a:p>
          <a:p>
            <a:pPr marL="546100" indent="-457200"/>
            <a:r>
              <a:rPr lang="en-GB" dirty="0">
                <a:cs typeface="Times New Roman" panose="02020603050405020304" pitchFamily="18" charset="0"/>
              </a:rPr>
              <a:t>Radiation Pattern resembles a </a:t>
            </a:r>
            <a:r>
              <a:rPr lang="en-GB" b="1" dirty="0">
                <a:cs typeface="Times New Roman" panose="02020603050405020304" pitchFamily="18" charset="0"/>
              </a:rPr>
              <a:t>donut shape when viewed in 3D.</a:t>
            </a:r>
          </a:p>
          <a:p>
            <a:pPr marL="546100" indent="-457200"/>
            <a:r>
              <a:rPr lang="en-GB" dirty="0">
                <a:cs typeface="Times New Roman" panose="02020603050405020304" pitchFamily="18" charset="0"/>
              </a:rPr>
              <a:t>Advantage: Ideal for applications </a:t>
            </a:r>
            <a:r>
              <a:rPr lang="en-GB" b="1" dirty="0">
                <a:cs typeface="Times New Roman" panose="02020603050405020304" pitchFamily="18" charset="0"/>
              </a:rPr>
              <a:t>requiring signal reception or transmission from multiple directions without reorienting the antenna</a:t>
            </a:r>
            <a:r>
              <a:rPr lang="en-GB" dirty="0"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CC9DBF-7C91-8F97-77BE-1FC56162E5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3F32FD2-52E4-962C-3D63-186A5CB3F2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- 2 / Advanced RF systems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5871221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281E58-B487-F63A-8A7D-F4F95A4EE3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CE952-2880-7F5D-E9EB-44265EC4E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sz="4400" b="1" i="0" dirty="0">
                <a:solidFill>
                  <a:schemeClr val="bg1"/>
                </a:solidFill>
                <a:effectLst/>
              </a:rPr>
              <a:t>Omnidirectional Radiation Pattern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148CCE-0F12-9BFA-5617-E9AC9E0E7C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6210" y="1327384"/>
            <a:ext cx="7766368" cy="5269798"/>
          </a:xfrm>
        </p:spPr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The antenna which exhibits these pattern </a:t>
            </a:r>
            <a:r>
              <a:rPr lang="en-GB" b="1" dirty="0"/>
              <a:t>have low gain and directivity, </a:t>
            </a:r>
            <a:r>
              <a:rPr lang="en-GB" dirty="0"/>
              <a:t>as gain and directivity is a measure of </a:t>
            </a:r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ability to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concentrate radiation in a specific direction.</a:t>
            </a:r>
            <a:r>
              <a:rPr lang="en-GB" b="1" dirty="0"/>
              <a:t>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dirty="0"/>
              <a:t>Monopole antennas, dipole antennas</a:t>
            </a:r>
            <a:r>
              <a:rPr lang="en-GB" dirty="0"/>
              <a:t>, etc. exhibit this radiation pattern.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Used in application like FM radio and TV broadcasting towers, where signals </a:t>
            </a:r>
            <a:r>
              <a:rPr lang="en-GB" b="1" i="0" dirty="0">
                <a:effectLst/>
              </a:rPr>
              <a:t>need to reach a wide audience in various directions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effectLst/>
            </a:endParaRPr>
          </a:p>
          <a:p>
            <a:pPr marL="88900" indent="0">
              <a:buNone/>
            </a:pPr>
            <a:endParaRPr lang="en-GB" sz="3200" b="1" i="0" dirty="0">
              <a:effectLst/>
            </a:endParaRPr>
          </a:p>
          <a:p>
            <a:pPr marL="88900" indent="0">
              <a:buNone/>
            </a:pPr>
            <a:endParaRPr lang="en-GB" sz="3200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606A11-E214-0F9A-D482-6F5A7F389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EEA6BAA-9639-7BBC-D73D-76A6E9B8E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- 2 / Advanced RF systems</a:t>
            </a:r>
            <a:endParaRPr lang="en-GB" i="1" dirty="0"/>
          </a:p>
        </p:txBody>
      </p:sp>
      <p:pic>
        <p:nvPicPr>
          <p:cNvPr id="7170" name="Picture 2" descr="PMA-11 Passive Monopole Antenna 20Hz-50kHz - item 321">
            <a:extLst>
              <a:ext uri="{FF2B5EF4-FFF2-40B4-BE49-F238E27FC236}">
                <a16:creationId xmlns:a16="http://schemas.microsoft.com/office/drawing/2014/main" id="{1D82A511-3697-704E-68BC-F6738AFA3E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1371" y="4401731"/>
            <a:ext cx="2379017" cy="1586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All You Need to Know About the Folded Dipole Antenna">
            <a:extLst>
              <a:ext uri="{FF2B5EF4-FFF2-40B4-BE49-F238E27FC236}">
                <a16:creationId xmlns:a16="http://schemas.microsoft.com/office/drawing/2014/main" id="{2148D33D-7E9A-42CD-8045-4D961E0609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966051" y="2617075"/>
            <a:ext cx="1769655" cy="1065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2234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492CA4-E722-C315-8B4E-CBA2518DDB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9CDCE4-E93B-CDD9-FF10-4BB94AE7F3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sz="4400" b="1" i="0" dirty="0">
                <a:solidFill>
                  <a:schemeClr val="bg1"/>
                </a:solidFill>
                <a:effectLst/>
              </a:rPr>
              <a:t>Omnidirectional Radiation Pattern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47655D-743A-C47A-3349-A3976015B0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322" y="1545700"/>
            <a:ext cx="11199866" cy="5051481"/>
          </a:xfrm>
        </p:spPr>
        <p:txBody>
          <a:bodyPr>
            <a:normAutofit/>
          </a:bodyPr>
          <a:lstStyle/>
          <a:p>
            <a:pPr marL="88900" indent="0">
              <a:buNone/>
            </a:pPr>
            <a:endParaRPr lang="en-GB" sz="3200" b="1" i="0" dirty="0">
              <a:effectLst/>
            </a:endParaRPr>
          </a:p>
          <a:p>
            <a:pPr marL="88900" indent="0">
              <a:buNone/>
            </a:pPr>
            <a:endParaRPr lang="en-GB" sz="3200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516106-D758-E1E9-DE68-ECFE306DCF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2FC9E13-683A-31CF-5C90-09024B35C3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- 2 / Advanced RF systems</a:t>
            </a:r>
            <a:endParaRPr lang="en-GB" i="1" dirty="0"/>
          </a:p>
        </p:txBody>
      </p:sp>
      <p:pic>
        <p:nvPicPr>
          <p:cNvPr id="1026" name="Picture 2" descr="uni-directional antennas ...">
            <a:extLst>
              <a:ext uri="{FF2B5EF4-FFF2-40B4-BE49-F238E27FC236}">
                <a16:creationId xmlns:a16="http://schemas.microsoft.com/office/drawing/2014/main" id="{3C90B521-DE06-CCCC-ECF3-46F818CD87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232" y="1789445"/>
            <a:ext cx="4596097" cy="4337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C142C9C-F030-2E85-37CB-426B38B5BF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365" y="2434842"/>
            <a:ext cx="5990340" cy="3137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53295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08B922-A0EE-D63E-5CB8-8125C8A999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41E71-0760-5235-D4A4-D043A323E4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sz="4400" b="1" i="0" dirty="0">
                <a:solidFill>
                  <a:schemeClr val="bg1"/>
                </a:solidFill>
                <a:effectLst/>
              </a:rPr>
              <a:t>Directional (or Beam) Radiation Pattern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7F5A7C-BDC2-FDE8-CE1E-AB94D665CD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911" y="1266042"/>
            <a:ext cx="10622277" cy="5051481"/>
          </a:xfrm>
        </p:spPr>
        <p:txBody>
          <a:bodyPr>
            <a:normAutofit/>
          </a:bodyPr>
          <a:lstStyle/>
          <a:p>
            <a:pPr marL="88900" indent="0">
              <a:buNone/>
            </a:pPr>
            <a:r>
              <a:rPr lang="en-GB" sz="3200" b="1" i="0" dirty="0">
                <a:effectLst/>
              </a:rPr>
              <a:t>Directional (or Beam) Radiation Pattern:</a:t>
            </a:r>
          </a:p>
          <a:p>
            <a:pPr marL="546100" indent="-457200"/>
            <a:r>
              <a:rPr lang="en-GB" dirty="0">
                <a:cs typeface="Times New Roman" panose="02020603050405020304" pitchFamily="18" charset="0"/>
              </a:rPr>
              <a:t>Directionals antennas </a:t>
            </a:r>
            <a:r>
              <a:rPr lang="en-GB" b="1" dirty="0">
                <a:cs typeface="Times New Roman" panose="02020603050405020304" pitchFamily="18" charset="0"/>
              </a:rPr>
              <a:t>focuses energy in specific directions</a:t>
            </a:r>
            <a:r>
              <a:rPr lang="en-GB" dirty="0">
                <a:cs typeface="Times New Roman" panose="02020603050405020304" pitchFamily="18" charset="0"/>
              </a:rPr>
              <a:t>, </a:t>
            </a:r>
            <a:r>
              <a:rPr lang="en-GB" b="1" dirty="0">
                <a:cs typeface="Times New Roman" panose="02020603050405020304" pitchFamily="18" charset="0"/>
              </a:rPr>
              <a:t>enhancing signal strength</a:t>
            </a:r>
            <a:r>
              <a:rPr lang="en-GB" dirty="0">
                <a:cs typeface="Times New Roman" panose="02020603050405020304" pitchFamily="18" charset="0"/>
              </a:rPr>
              <a:t> in desired areas.</a:t>
            </a:r>
          </a:p>
          <a:p>
            <a:pPr marL="546100" indent="-457200"/>
            <a:r>
              <a:rPr lang="en-GB" dirty="0">
                <a:cs typeface="Times New Roman" panose="02020603050405020304" pitchFamily="18" charset="0"/>
              </a:rPr>
              <a:t>Provides </a:t>
            </a:r>
            <a:r>
              <a:rPr lang="en-GB" b="1" dirty="0">
                <a:cs typeface="Times New Roman" panose="02020603050405020304" pitchFamily="18" charset="0"/>
              </a:rPr>
              <a:t>high gain, directivity, and coverage </a:t>
            </a:r>
            <a:r>
              <a:rPr lang="en-GB" dirty="0">
                <a:cs typeface="Times New Roman" panose="02020603050405020304" pitchFamily="18" charset="0"/>
              </a:rPr>
              <a:t>while </a:t>
            </a:r>
            <a:r>
              <a:rPr lang="en-GB" b="1" dirty="0">
                <a:cs typeface="Times New Roman" panose="02020603050405020304" pitchFamily="18" charset="0"/>
              </a:rPr>
              <a:t>minimising interference.</a:t>
            </a:r>
          </a:p>
          <a:p>
            <a:pPr marL="546100" indent="-457200"/>
            <a:r>
              <a:rPr lang="en-GB" dirty="0">
                <a:cs typeface="Times New Roman" panose="02020603050405020304" pitchFamily="18" charset="0"/>
              </a:rPr>
              <a:t>Antennas: Yagi-Uda, Parabolic, Horn, and Log-Periodic antennas.</a:t>
            </a:r>
          </a:p>
          <a:p>
            <a:pPr marL="546100" indent="-457200"/>
            <a:r>
              <a:rPr lang="en-GB" dirty="0">
                <a:cs typeface="Times New Roman" panose="02020603050405020304" pitchFamily="18" charset="0"/>
              </a:rPr>
              <a:t>Used in satellite communication, radar, point-to-point links, and wireless networks.</a:t>
            </a:r>
          </a:p>
          <a:p>
            <a:pPr marL="546100" indent="-457200"/>
            <a:r>
              <a:rPr lang="en-GB" dirty="0">
                <a:cs typeface="Times New Roman" panose="02020603050405020304" pitchFamily="18" charset="0"/>
              </a:rPr>
              <a:t>Critical for applications </a:t>
            </a:r>
            <a:r>
              <a:rPr lang="en-GB" b="1" dirty="0">
                <a:cs typeface="Times New Roman" panose="02020603050405020304" pitchFamily="18" charset="0"/>
              </a:rPr>
              <a:t>needing precise coverage and controlled signal direction.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EDE138-C8B0-3C3E-8499-25819246EC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C264DB-3B59-EF1A-2532-82B72C2289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- 2 / Advanced RF systems</a:t>
            </a:r>
            <a:endParaRPr lang="en-GB" i="1" dirty="0"/>
          </a:p>
        </p:txBody>
      </p:sp>
      <p:pic>
        <p:nvPicPr>
          <p:cNvPr id="2051" name="Picture 3" descr="Yagi Uda Anteena Designing Steps">
            <a:extLst>
              <a:ext uri="{FF2B5EF4-FFF2-40B4-BE49-F238E27FC236}">
                <a16:creationId xmlns:a16="http://schemas.microsoft.com/office/drawing/2014/main" id="{CBF88124-1492-BE96-47CD-E6264C0C12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2315" y="1166648"/>
            <a:ext cx="2504461" cy="989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AH-109PB 10 GHz Band Parabolic Antenna">
            <a:extLst>
              <a:ext uri="{FF2B5EF4-FFF2-40B4-BE49-F238E27FC236}">
                <a16:creationId xmlns:a16="http://schemas.microsoft.com/office/drawing/2014/main" id="{39FDD1E3-54EE-24C1-ADA9-7F6A462C44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52491" y="2459421"/>
            <a:ext cx="1839509" cy="1839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13316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967907-32FF-FAFA-83A2-601E2D6BEE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8805F-38FF-F0CD-4D9F-8334564C4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sz="4400" b="1" i="0" dirty="0">
                <a:solidFill>
                  <a:schemeClr val="bg1"/>
                </a:solidFill>
                <a:effectLst/>
              </a:rPr>
              <a:t>Directional (or Beam) Radiation Pattern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DA16B-6F5F-6BB7-C7FC-04AA25C572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322" y="1545700"/>
            <a:ext cx="11199866" cy="5051481"/>
          </a:xfrm>
        </p:spPr>
        <p:txBody>
          <a:bodyPr>
            <a:normAutofit/>
          </a:bodyPr>
          <a:lstStyle/>
          <a:p>
            <a:pPr marL="88900" indent="0">
              <a:buNone/>
            </a:pPr>
            <a:r>
              <a:rPr lang="en-GB" sz="3200" b="1" i="0" dirty="0">
                <a:effectLst/>
              </a:rPr>
              <a:t>Directional (or Beam) Radiation Pattern:</a:t>
            </a:r>
          </a:p>
          <a:p>
            <a:pPr marL="88900" indent="0">
              <a:buNone/>
            </a:pPr>
            <a:endParaRPr lang="en-GB" sz="3200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43AB5F-10BC-B3FE-65EB-96EE27AA34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0492509-BA12-44DA-AA54-60E699F08A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- 2 / Advanced RF systems</a:t>
            </a:r>
            <a:endParaRPr lang="en-GB" i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E21DF6F-F120-D1E1-AE1F-7513EA0805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812" y="2891608"/>
            <a:ext cx="5341472" cy="2359664"/>
          </a:xfrm>
          <a:prstGeom prst="rect">
            <a:avLst/>
          </a:prstGeom>
        </p:spPr>
      </p:pic>
      <p:pic>
        <p:nvPicPr>
          <p:cNvPr id="3074" name="Picture 2" descr="Sample directional antenna gain pattern ...">
            <a:extLst>
              <a:ext uri="{FF2B5EF4-FFF2-40B4-BE49-F238E27FC236}">
                <a16:creationId xmlns:a16="http://schemas.microsoft.com/office/drawing/2014/main" id="{3E19CED3-5E9A-C6C3-3EA5-70200AE8FE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8755" y="2891608"/>
            <a:ext cx="5433433" cy="2519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90916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b="1" i="0" dirty="0">
                <a:solidFill>
                  <a:schemeClr val="bg1"/>
                </a:solidFill>
                <a:effectLst/>
              </a:rPr>
              <a:t>Radiation Pattern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 / Electromagnetic Radiation</a:t>
            </a:r>
            <a:endParaRPr lang="en-GB" i="1" dirty="0"/>
          </a:p>
        </p:txBody>
      </p:sp>
      <p:pic>
        <p:nvPicPr>
          <p:cNvPr id="1028" name="Picture 4" descr="Antenna Radiation Pattern - Radartutorial">
            <a:extLst>
              <a:ext uri="{FF2B5EF4-FFF2-40B4-BE49-F238E27FC236}">
                <a16:creationId xmlns:a16="http://schemas.microsoft.com/office/drawing/2014/main" id="{CCC39BCC-E6DA-298E-41B4-427C1C3424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0982" y="2506259"/>
            <a:ext cx="4594607" cy="2863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B35198-9112-FA1A-C159-1A054818B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19436"/>
            <a:ext cx="10972800" cy="419779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Radiation Pattern:</a:t>
            </a:r>
          </a:p>
        </p:txBody>
      </p:sp>
      <p:pic>
        <p:nvPicPr>
          <p:cNvPr id="1030" name="Picture 6" descr="Antenna Theory - Radiation Pattern">
            <a:extLst>
              <a:ext uri="{FF2B5EF4-FFF2-40B4-BE49-F238E27FC236}">
                <a16:creationId xmlns:a16="http://schemas.microsoft.com/office/drawing/2014/main" id="{6CAD70FA-A64B-611B-F153-E1FD9940CB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106" y="2161495"/>
            <a:ext cx="5715000" cy="451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716779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b="1" i="0" dirty="0">
                <a:solidFill>
                  <a:schemeClr val="bg1"/>
                </a:solidFill>
                <a:effectLst/>
              </a:rPr>
              <a:t>Radiation Pattern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 / Electromagnetic Radiation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B35198-9112-FA1A-C159-1A054818B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301026"/>
            <a:ext cx="10972800" cy="506295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i="0" dirty="0">
                <a:solidFill>
                  <a:srgbClr val="0D0D0D"/>
                </a:solidFill>
                <a:effectLst/>
              </a:rPr>
              <a:t>Main Lobe: </a:t>
            </a:r>
          </a:p>
          <a:p>
            <a:r>
              <a:rPr lang="en-GB" b="0" i="0" dirty="0">
                <a:solidFill>
                  <a:srgbClr val="0D0D0D"/>
                </a:solidFill>
                <a:effectLst/>
              </a:rPr>
              <a:t>The main lobe is the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central</a:t>
            </a:r>
            <a:r>
              <a:rPr lang="en-GB" b="0" i="0" dirty="0">
                <a:solidFill>
                  <a:srgbClr val="0D0D0D"/>
                </a:solidFill>
                <a:effectLst/>
              </a:rPr>
              <a:t> and the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strongest lobe in the radiation pattern</a:t>
            </a:r>
            <a:r>
              <a:rPr lang="en-GB" b="0" i="0" dirty="0">
                <a:solidFill>
                  <a:srgbClr val="0D0D0D"/>
                </a:solidFill>
                <a:effectLst/>
              </a:rPr>
              <a:t>. It represents the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primary direction</a:t>
            </a:r>
            <a:r>
              <a:rPr lang="en-GB" b="0" i="0" dirty="0">
                <a:solidFill>
                  <a:srgbClr val="0D0D0D"/>
                </a:solidFill>
                <a:effectLst/>
              </a:rPr>
              <a:t> in which the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antenna radiates or receives energy.</a:t>
            </a:r>
          </a:p>
          <a:p>
            <a:pPr marL="0" indent="0">
              <a:buNone/>
            </a:pPr>
            <a:r>
              <a:rPr lang="en-GB" b="1" i="0" dirty="0">
                <a:solidFill>
                  <a:srgbClr val="0D0D0D"/>
                </a:solidFill>
                <a:effectLst/>
              </a:rPr>
              <a:t>Side Lobes: </a:t>
            </a:r>
          </a:p>
          <a:p>
            <a:r>
              <a:rPr lang="en-GB" b="1" i="0" dirty="0">
                <a:solidFill>
                  <a:srgbClr val="0D0D0D"/>
                </a:solidFill>
                <a:effectLst/>
              </a:rPr>
              <a:t>Additional lobes that exist beside the main lobe</a:t>
            </a:r>
            <a:r>
              <a:rPr lang="en-GB" b="0" i="0" dirty="0">
                <a:solidFill>
                  <a:srgbClr val="0D0D0D"/>
                </a:solidFill>
                <a:effectLst/>
              </a:rPr>
              <a:t>.</a:t>
            </a:r>
          </a:p>
          <a:p>
            <a:r>
              <a:rPr lang="en-GB" dirty="0"/>
              <a:t>Represent energy </a:t>
            </a:r>
            <a:r>
              <a:rPr lang="en-GB" b="1" dirty="0"/>
              <a:t>radiated in undesired directions</a:t>
            </a:r>
            <a:r>
              <a:rPr lang="en-GB" dirty="0"/>
              <a:t>.</a:t>
            </a:r>
          </a:p>
          <a:p>
            <a:r>
              <a:rPr lang="en-GB" b="0" i="0" dirty="0">
                <a:solidFill>
                  <a:srgbClr val="0D0D0D"/>
                </a:solidFill>
                <a:effectLst/>
              </a:rPr>
              <a:t>Should be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minimised </a:t>
            </a:r>
            <a:r>
              <a:rPr lang="en-GB" b="0" i="0" dirty="0">
                <a:solidFill>
                  <a:srgbClr val="0D0D0D"/>
                </a:solidFill>
                <a:effectLst/>
              </a:rPr>
              <a:t>to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concentrate most of the energy in the main lobe. </a:t>
            </a:r>
          </a:p>
          <a:p>
            <a:r>
              <a:rPr lang="en-GB" i="0" dirty="0">
                <a:solidFill>
                  <a:srgbClr val="0D0D0D"/>
                </a:solidFill>
                <a:effectLst/>
              </a:rPr>
              <a:t>Formed due to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interference and diffraction </a:t>
            </a:r>
            <a:r>
              <a:rPr lang="en-GB" i="0" dirty="0">
                <a:solidFill>
                  <a:srgbClr val="0D0D0D"/>
                </a:solidFill>
                <a:effectLst/>
              </a:rPr>
              <a:t>effects caused by the physical structure and geometry of the antenna.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980696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b="1" i="0" dirty="0">
                <a:solidFill>
                  <a:schemeClr val="bg1"/>
                </a:solidFill>
                <a:effectLst/>
              </a:rPr>
              <a:t>Radiation Pattern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 / Electromagnetic Radiation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B35198-9112-FA1A-C159-1A054818B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0972800" cy="47622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0" dirty="0">
                <a:solidFill>
                  <a:srgbClr val="0D0D0D"/>
                </a:solidFill>
                <a:effectLst/>
              </a:rPr>
              <a:t>Back Lobe:</a:t>
            </a:r>
            <a:r>
              <a:rPr lang="en-GB" dirty="0">
                <a:solidFill>
                  <a:srgbClr val="0D0D0D"/>
                </a:solidFill>
              </a:rPr>
              <a:t> </a:t>
            </a:r>
          </a:p>
          <a:p>
            <a:r>
              <a:rPr lang="en-GB" dirty="0">
                <a:solidFill>
                  <a:srgbClr val="0D0D0D"/>
                </a:solidFill>
              </a:rPr>
              <a:t>Lo</a:t>
            </a:r>
            <a:r>
              <a:rPr lang="en-GB" b="0" i="0" dirty="0">
                <a:solidFill>
                  <a:srgbClr val="0D0D0D"/>
                </a:solidFill>
                <a:effectLst/>
              </a:rPr>
              <a:t>cated in the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opposite direction to the main lobe</a:t>
            </a:r>
            <a:r>
              <a:rPr lang="en-GB" b="0" i="0" dirty="0">
                <a:solidFill>
                  <a:srgbClr val="0D0D0D"/>
                </a:solidFill>
                <a:effectLst/>
              </a:rPr>
              <a:t>. </a:t>
            </a:r>
          </a:p>
          <a:p>
            <a:r>
              <a:rPr lang="en-GB" b="0" i="0" dirty="0">
                <a:solidFill>
                  <a:srgbClr val="0D0D0D"/>
                </a:solidFill>
                <a:effectLst/>
              </a:rPr>
              <a:t>It represents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energy radiated or received in the direction opposite to the intended radiation.</a:t>
            </a:r>
          </a:p>
          <a:p>
            <a:r>
              <a:rPr lang="en-GB" dirty="0">
                <a:solidFill>
                  <a:srgbClr val="0D0D0D"/>
                </a:solidFill>
              </a:rPr>
              <a:t>C</a:t>
            </a:r>
            <a:r>
              <a:rPr lang="en-GB" i="0" dirty="0">
                <a:solidFill>
                  <a:srgbClr val="0D0D0D"/>
                </a:solidFill>
                <a:effectLst/>
              </a:rPr>
              <a:t>aused by</a:t>
            </a:r>
            <a:r>
              <a:rPr lang="en-GB" b="1" i="0" dirty="0">
                <a:solidFill>
                  <a:srgbClr val="0D0D0D"/>
                </a:solidFill>
                <a:effectLst/>
              </a:rPr>
              <a:t> reflections, scattering, or imperfections in the antenna structure, </a:t>
            </a:r>
            <a:r>
              <a:rPr lang="en-GB" i="0" dirty="0">
                <a:solidFill>
                  <a:srgbClr val="0D0D0D"/>
                </a:solidFill>
                <a:effectLst/>
              </a:rPr>
              <a:t>leading to secondary radiation in the opposite direction.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83296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GB" b="1" i="0" dirty="0">
                <a:solidFill>
                  <a:schemeClr val="bg1"/>
                </a:solidFill>
                <a:effectLst/>
              </a:rPr>
              <a:t>Radiation Pattern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 / Electromagnetic Radiation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B35198-9112-FA1A-C159-1A054818B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0972800" cy="47622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i="0" dirty="0">
                <a:solidFill>
                  <a:srgbClr val="0D0D0D"/>
                </a:solidFill>
                <a:effectLst/>
              </a:rPr>
              <a:t>Nulls:</a:t>
            </a:r>
            <a:r>
              <a:rPr lang="en-GB" sz="3200" dirty="0">
                <a:solidFill>
                  <a:srgbClr val="0D0D0D"/>
                </a:solidFill>
              </a:rPr>
              <a:t> </a:t>
            </a:r>
          </a:p>
          <a:p>
            <a:r>
              <a:rPr lang="en-GB" sz="3200" b="0" i="0" dirty="0">
                <a:solidFill>
                  <a:srgbClr val="0D0D0D"/>
                </a:solidFill>
                <a:effectLst/>
              </a:rPr>
              <a:t>Regions in the radiation pattern where the 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signal strength</a:t>
            </a:r>
            <a:r>
              <a:rPr lang="en-GB" sz="3200" b="1" dirty="0">
                <a:solidFill>
                  <a:srgbClr val="0D0D0D"/>
                </a:solidFill>
              </a:rPr>
              <a:t> 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is at a minimum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. </a:t>
            </a:r>
          </a:p>
          <a:p>
            <a:r>
              <a:rPr lang="en-GB" sz="3200" b="0" i="0" dirty="0">
                <a:solidFill>
                  <a:srgbClr val="0D0D0D"/>
                </a:solidFill>
                <a:effectLst/>
              </a:rPr>
              <a:t>These are areas where the antenna has 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poor sensitivity or does not radiate much energy.</a:t>
            </a:r>
          </a:p>
          <a:p>
            <a:r>
              <a:rPr lang="en-GB" sz="3200" dirty="0">
                <a:solidFill>
                  <a:srgbClr val="0D0D0D"/>
                </a:solidFill>
              </a:rPr>
              <a:t>F</a:t>
            </a:r>
            <a:r>
              <a:rPr lang="en-GB" sz="3200" i="0" dirty="0">
                <a:solidFill>
                  <a:srgbClr val="0D0D0D"/>
                </a:solidFill>
                <a:effectLst/>
              </a:rPr>
              <a:t>ormed due to the wave 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cancellation due to destructive interference.</a:t>
            </a:r>
            <a:endParaRPr lang="en-GB" sz="32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3541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 – Half wave dipole Antenna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087" y="1410300"/>
            <a:ext cx="11100678" cy="5051481"/>
          </a:xfrm>
        </p:spPr>
        <p:txBody>
          <a:bodyPr>
            <a:normAutofit/>
          </a:bodyPr>
          <a:lstStyle/>
          <a:p>
            <a:pPr marL="88900" indent="0">
              <a:buNone/>
            </a:pPr>
            <a:r>
              <a:rPr lang="en-GB" b="0" i="0" dirty="0">
                <a:solidFill>
                  <a:srgbClr val="000000"/>
                </a:solidFill>
                <a:effectLst/>
              </a:rPr>
              <a:t>Radiation Pattern:</a:t>
            </a:r>
          </a:p>
          <a:p>
            <a:pPr marL="88900" indent="0">
              <a:buNone/>
            </a:pPr>
            <a:r>
              <a:rPr lang="en-GB" b="0" i="0" dirty="0">
                <a:effectLst/>
              </a:rPr>
              <a:t>The radiation pattern of this half-wave dipole is </a:t>
            </a:r>
            <a:r>
              <a:rPr lang="en-GB" b="1" i="0" dirty="0">
                <a:effectLst/>
              </a:rPr>
              <a:t>Omni-directional</a:t>
            </a:r>
            <a:r>
              <a:rPr lang="en-GB" b="0" i="0" dirty="0">
                <a:effectLst/>
              </a:rPr>
              <a:t> in the H-plane.</a:t>
            </a:r>
          </a:p>
          <a:p>
            <a:pPr marL="88900" indent="0">
              <a:buNone/>
            </a:pPr>
            <a:br>
              <a:rPr lang="en-GB" dirty="0"/>
            </a:br>
            <a:endParaRPr lang="en-GB" b="0" i="0" dirty="0">
              <a:solidFill>
                <a:srgbClr val="000000"/>
              </a:solidFill>
              <a:effectLst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 / Electromagnetic Radiation</a:t>
            </a:r>
            <a:endParaRPr lang="en-GB" i="1" dirty="0"/>
          </a:p>
        </p:txBody>
      </p:sp>
      <p:pic>
        <p:nvPicPr>
          <p:cNvPr id="1026" name="Picture 2" descr="Dipole Antenna - an overview | ScienceDirect Topics">
            <a:extLst>
              <a:ext uri="{FF2B5EF4-FFF2-40B4-BE49-F238E27FC236}">
                <a16:creationId xmlns:a16="http://schemas.microsoft.com/office/drawing/2014/main" id="{07084B9D-2534-E779-AB80-56E5CE293D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1161" y="3137973"/>
            <a:ext cx="4276852" cy="2656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The Dipole Antenna">
            <a:extLst>
              <a:ext uri="{FF2B5EF4-FFF2-40B4-BE49-F238E27FC236}">
                <a16:creationId xmlns:a16="http://schemas.microsoft.com/office/drawing/2014/main" id="{468A393E-AD12-984D-6BEC-CA5D78F98C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6721" y="3429000"/>
            <a:ext cx="2343150" cy="1952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442278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 –folded dipole Antenna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2055" y="1507863"/>
            <a:ext cx="9564545" cy="5051481"/>
          </a:xfrm>
        </p:spPr>
        <p:txBody>
          <a:bodyPr>
            <a:normAutofit lnSpcReduction="10000"/>
          </a:bodyPr>
          <a:lstStyle/>
          <a:p>
            <a:pPr marL="546100" indent="-457200"/>
            <a:r>
              <a:rPr lang="en-GB" dirty="0"/>
              <a:t>A folded dipole consists of </a:t>
            </a:r>
            <a:r>
              <a:rPr lang="en-GB" b="1" dirty="0"/>
              <a:t>two parallel conductors connected at both ends, fed at the </a:t>
            </a:r>
            <a:r>
              <a:rPr lang="en-GB" b="1" dirty="0" err="1"/>
              <a:t>center</a:t>
            </a:r>
            <a:r>
              <a:rPr lang="en-GB" dirty="0"/>
              <a:t>.</a:t>
            </a:r>
          </a:p>
          <a:p>
            <a:pPr marL="546100" indent="-457200"/>
            <a:r>
              <a:rPr lang="en-GB" dirty="0"/>
              <a:t>A half-wave folded dipole is commonly used in </a:t>
            </a:r>
            <a:r>
              <a:rPr lang="en-GB" b="1" dirty="0"/>
              <a:t>antenna arrays like Yagi-Uda.</a:t>
            </a:r>
          </a:p>
          <a:p>
            <a:pPr marL="546100" indent="-457200"/>
            <a:r>
              <a:rPr lang="en-GB" b="1" dirty="0"/>
              <a:t>Increases electrical length and improves impedance matching with transmission lines.</a:t>
            </a:r>
          </a:p>
          <a:p>
            <a:pPr marL="546100" indent="-457200"/>
            <a:r>
              <a:rPr lang="en-GB" dirty="0"/>
              <a:t>Provides a </a:t>
            </a:r>
            <a:r>
              <a:rPr lang="en-GB" b="1" dirty="0"/>
              <a:t>300-ohm impedance, ideal for twin-lead transmission lines.</a:t>
            </a:r>
          </a:p>
          <a:p>
            <a:pPr marL="546100" indent="-457200"/>
            <a:r>
              <a:rPr lang="en-GB" dirty="0"/>
              <a:t>Maintains a </a:t>
            </a:r>
            <a:r>
              <a:rPr lang="en-GB" b="1" dirty="0"/>
              <a:t>radiation pattern similar to a half-wave dipole.</a:t>
            </a:r>
          </a:p>
          <a:p>
            <a:pPr marL="546100" indent="-457200"/>
            <a:r>
              <a:rPr lang="en-GB" dirty="0"/>
              <a:t>Offers good directivity of </a:t>
            </a:r>
            <a:r>
              <a:rPr lang="en-GB" b="1" dirty="0"/>
              <a:t>2.15 </a:t>
            </a:r>
            <a:r>
              <a:rPr lang="en-GB" b="1" dirty="0" err="1"/>
              <a:t>dBi</a:t>
            </a:r>
            <a:r>
              <a:rPr lang="en-GB" dirty="0"/>
              <a:t>, making it efficient in antenna applications.</a:t>
            </a:r>
            <a:br>
              <a:rPr lang="en-GB" dirty="0"/>
            </a:br>
            <a:endParaRPr lang="en-GB" b="0" i="0" dirty="0">
              <a:solidFill>
                <a:srgbClr val="000000"/>
              </a:solidFill>
              <a:effectLst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- 3 / Advanced RF systems</a:t>
            </a:r>
            <a:endParaRPr lang="en-GB" i="1" dirty="0"/>
          </a:p>
        </p:txBody>
      </p:sp>
      <p:pic>
        <p:nvPicPr>
          <p:cNvPr id="5126" name="Picture 6">
            <a:extLst>
              <a:ext uri="{FF2B5EF4-FFF2-40B4-BE49-F238E27FC236}">
                <a16:creationId xmlns:a16="http://schemas.microsoft.com/office/drawing/2014/main" id="{545C3140-07CC-E411-9DC7-BF90A3A677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3050" y="-59521"/>
            <a:ext cx="3028950" cy="1504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Folded Dipole FM Antenna - Jampro.com">
            <a:extLst>
              <a:ext uri="{FF2B5EF4-FFF2-40B4-BE49-F238E27FC236}">
                <a16:creationId xmlns:a16="http://schemas.microsoft.com/office/drawing/2014/main" id="{95373AA8-CC29-7313-AB16-18C143D115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8875" y="4724400"/>
            <a:ext cx="2143125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Antenna Theory - Half-Wave Folded Dipole">
            <a:extLst>
              <a:ext uri="{FF2B5EF4-FFF2-40B4-BE49-F238E27FC236}">
                <a16:creationId xmlns:a16="http://schemas.microsoft.com/office/drawing/2014/main" id="{805B5A8A-E9C4-BADA-01AA-3F2EA700ED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12913" y="1507863"/>
            <a:ext cx="2590800" cy="1762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What is “twin-lead” transmission line ...">
            <a:extLst>
              <a:ext uri="{FF2B5EF4-FFF2-40B4-BE49-F238E27FC236}">
                <a16:creationId xmlns:a16="http://schemas.microsoft.com/office/drawing/2014/main" id="{41640B14-685C-B996-C4B8-9E70EC6E69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89519" y="3053977"/>
            <a:ext cx="2581275" cy="1771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737887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08B5A9-52E8-581A-99D6-0181281390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31E17-CCAE-F326-AA7E-26AAFA24A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 –Loop Antenna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B416E3-321D-4088-DB0B-9CC186C799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21BFED-521C-191D-8B72-8CCEEF0A74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 / Electromagnetic Radiation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975DA-9473-F606-9ED9-30ADFD1899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684" y="1470483"/>
            <a:ext cx="10972800" cy="4684839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A loop antenna is a </a:t>
            </a:r>
            <a:r>
              <a:rPr lang="en-GB" b="1" dirty="0"/>
              <a:t>closed conductor (wire or metal strip) that carries radio frequency (RF)</a:t>
            </a:r>
            <a:r>
              <a:rPr lang="en-GB" dirty="0"/>
              <a:t> current and radiates electromagnetic waves.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Loop antennas are of two types.</a:t>
            </a:r>
          </a:p>
          <a:p>
            <a:pPr lvl="1"/>
            <a:r>
              <a:rPr lang="en-GB" sz="2800" b="0" i="0" dirty="0">
                <a:solidFill>
                  <a:srgbClr val="000000"/>
                </a:solidFill>
                <a:effectLst/>
              </a:rPr>
              <a:t>Large loop antennas</a:t>
            </a:r>
          </a:p>
          <a:p>
            <a:pPr lvl="1"/>
            <a:r>
              <a:rPr lang="en-GB" sz="2800" b="0" i="0" dirty="0">
                <a:solidFill>
                  <a:srgbClr val="000000"/>
                </a:solidFill>
                <a:effectLst/>
              </a:rPr>
              <a:t>Small loop antennas</a:t>
            </a:r>
          </a:p>
          <a:p>
            <a:endParaRPr lang="en-GB" b="0" i="0" dirty="0">
              <a:solidFill>
                <a:srgbClr val="0D0D0D"/>
              </a:solidFill>
              <a:effectLst/>
              <a:latin typeface="Söhne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273310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E6D83E-B6CD-FED2-9B2B-A2C4BB458C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36950E-A56A-0A72-95B0-66E3D7540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 –Loop Antenna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317A87-53FB-DBE8-5BD8-1E487C7909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D2CD7F-B34D-4A1C-072D-957967CB53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- 3 / Advanced RF systems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28893B-3EAB-493D-09CD-CB2F502E74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684" y="1470483"/>
            <a:ext cx="10972800" cy="4684839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GB" b="1" i="0" dirty="0">
                <a:effectLst/>
              </a:rPr>
              <a:t>Large Loop Antennas</a:t>
            </a:r>
          </a:p>
          <a:p>
            <a:pPr algn="just"/>
            <a:r>
              <a:rPr lang="en-GB" i="0" dirty="0">
                <a:effectLst/>
              </a:rPr>
              <a:t>Large loop antennas are also known as </a:t>
            </a:r>
            <a:r>
              <a:rPr lang="en-GB" b="1" i="0" dirty="0">
                <a:effectLst/>
              </a:rPr>
              <a:t>resonant loop antennas </a:t>
            </a:r>
            <a:r>
              <a:rPr lang="en-GB" i="0" dirty="0">
                <a:effectLst/>
              </a:rPr>
              <a:t>because they operate at or near their resonant frequency.</a:t>
            </a:r>
          </a:p>
          <a:p>
            <a:pPr algn="just"/>
            <a:r>
              <a:rPr lang="en-GB" dirty="0"/>
              <a:t>Have </a:t>
            </a:r>
            <a:r>
              <a:rPr lang="en-GB" b="1" dirty="0"/>
              <a:t>higher radiation efficiency </a:t>
            </a:r>
            <a:r>
              <a:rPr lang="en-GB" dirty="0"/>
              <a:t>compared to small loop antennas, as their </a:t>
            </a:r>
            <a:r>
              <a:rPr lang="en-GB" b="1" dirty="0"/>
              <a:t>perimeter approaches a full wavelength, reducing resistive losses</a:t>
            </a:r>
            <a:endParaRPr lang="en-GB" b="1" i="0" dirty="0">
              <a:effectLst/>
            </a:endParaRPr>
          </a:p>
          <a:p>
            <a:pPr algn="just"/>
            <a:r>
              <a:rPr lang="en-GB" b="0" i="0" dirty="0">
                <a:effectLst/>
              </a:rPr>
              <a:t>These antennas have </a:t>
            </a:r>
            <a:r>
              <a:rPr lang="en-GB" b="1" i="0" dirty="0">
                <a:effectLst/>
              </a:rPr>
              <a:t>length nearly equal to the intended wavelength</a:t>
            </a:r>
            <a:r>
              <a:rPr lang="en-GB" b="0" i="0" dirty="0">
                <a:effectLst/>
              </a:rPr>
              <a:t>.</a:t>
            </a:r>
          </a:p>
          <a:p>
            <a:pPr algn="l"/>
            <a:r>
              <a:rPr lang="en-GB" b="0" i="0" u="none" strike="noStrike" dirty="0">
                <a:effectLst/>
              </a:rPr>
              <a:t>L=</a:t>
            </a:r>
            <a:r>
              <a:rPr lang="el-GR" b="0" i="0" u="none" strike="noStrike" dirty="0">
                <a:effectLst/>
              </a:rPr>
              <a:t>λ</a:t>
            </a:r>
            <a:endParaRPr lang="en-GB" b="0" i="0" u="none" strike="noStrike" dirty="0">
              <a:effectLst/>
            </a:endParaRPr>
          </a:p>
          <a:p>
            <a:pPr algn="just"/>
            <a:r>
              <a:rPr lang="en-GB" b="0" i="0" dirty="0">
                <a:effectLst/>
              </a:rPr>
              <a:t>Where</a:t>
            </a:r>
            <a:r>
              <a:rPr lang="en-GB" dirty="0"/>
              <a:t>, </a:t>
            </a:r>
            <a:r>
              <a:rPr lang="en-GB" b="1" i="0" dirty="0">
                <a:effectLst/>
              </a:rPr>
              <a:t>L</a:t>
            </a:r>
            <a:r>
              <a:rPr lang="en-GB" b="0" i="0" dirty="0">
                <a:effectLst/>
              </a:rPr>
              <a:t> is the perimeter of the antenna. </a:t>
            </a:r>
          </a:p>
          <a:p>
            <a:pPr algn="just"/>
            <a:r>
              <a:rPr lang="en-GB" dirty="0"/>
              <a:t>Large loops have </a:t>
            </a:r>
            <a:r>
              <a:rPr lang="en-GB" b="1" dirty="0"/>
              <a:t>high directivity</a:t>
            </a:r>
            <a:r>
              <a:rPr lang="en-GB" dirty="0"/>
              <a:t>, useful for </a:t>
            </a:r>
            <a:r>
              <a:rPr lang="en-GB" b="1" dirty="0"/>
              <a:t>directional transmission</a:t>
            </a:r>
            <a:r>
              <a:rPr lang="en-GB" dirty="0"/>
              <a:t>.</a:t>
            </a:r>
            <a:endParaRPr lang="en-GB" b="0" i="0" dirty="0">
              <a:effectLst/>
            </a:endParaRPr>
          </a:p>
          <a:p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Impedance is around 100 to 300 ohm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191433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5FABD4-8ECF-DD21-3A8A-6B3D2609E6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6E9FD-A4B3-3465-BBF7-138ADC6DEA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 –Loop Antenna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0C5462-ACF4-012A-3BE6-59CF66ACF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B231155-3836-67C4-879E-9C19C5EA47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- 3 / Advanced RF systems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2555A-306D-F3BF-0EDE-61D8A8D390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684" y="1470483"/>
            <a:ext cx="10972800" cy="5077603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effectLst/>
                <a:cs typeface="Heebo" pitchFamily="2" charset="-79"/>
              </a:rPr>
              <a:t>Small loop antennas</a:t>
            </a:r>
          </a:p>
          <a:p>
            <a:pPr algn="just"/>
            <a:r>
              <a:rPr lang="en-GB" b="0" i="0" dirty="0">
                <a:effectLst/>
              </a:rPr>
              <a:t>Small loop antennas are also called as </a:t>
            </a:r>
            <a:r>
              <a:rPr lang="en-GB" b="1" i="0" dirty="0">
                <a:effectLst/>
              </a:rPr>
              <a:t>magnetic loop antennas</a:t>
            </a:r>
            <a:r>
              <a:rPr lang="en-GB" b="0" i="0" dirty="0">
                <a:effectLst/>
              </a:rPr>
              <a:t>. </a:t>
            </a:r>
          </a:p>
          <a:p>
            <a:pPr algn="just"/>
            <a:r>
              <a:rPr lang="en-GB" dirty="0"/>
              <a:t>Can be resonant when properly tuned with capacitors.</a:t>
            </a:r>
            <a:endParaRPr lang="en-GB" b="0" i="0" dirty="0">
              <a:effectLst/>
            </a:endParaRPr>
          </a:p>
          <a:p>
            <a:pPr algn="just"/>
            <a:r>
              <a:rPr lang="en-GB" dirty="0"/>
              <a:t>Has a </a:t>
            </a:r>
            <a:r>
              <a:rPr lang="en-GB" b="1" dirty="0"/>
              <a:t>perimeter much smaller than a wavelength</a:t>
            </a:r>
            <a:r>
              <a:rPr lang="en-GB" dirty="0"/>
              <a:t>, often around λ/10</a:t>
            </a:r>
            <a:endParaRPr lang="en-GB" b="1" i="0" dirty="0">
              <a:effectLst/>
            </a:endParaRPr>
          </a:p>
          <a:p>
            <a:pPr algn="just"/>
            <a:r>
              <a:rPr lang="en-GB" b="0" i="0" u="none" strike="noStrike" dirty="0">
                <a:effectLst/>
              </a:rPr>
              <a:t>L=</a:t>
            </a:r>
            <a:r>
              <a:rPr lang="el-GR" b="0" i="0" u="none" strike="noStrike" dirty="0">
                <a:effectLst/>
              </a:rPr>
              <a:t>λ</a:t>
            </a:r>
            <a:r>
              <a:rPr lang="en-GB" b="0" i="0" u="none" strike="noStrike" dirty="0">
                <a:effectLst/>
              </a:rPr>
              <a:t>/</a:t>
            </a:r>
            <a:r>
              <a:rPr lang="el-GR" b="0" i="0" u="none" strike="noStrike" dirty="0">
                <a:effectLst/>
              </a:rPr>
              <a:t>10</a:t>
            </a:r>
            <a:endParaRPr lang="en-GB" b="0" i="0" u="none" strike="noStrike" dirty="0">
              <a:effectLst/>
            </a:endParaRP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It has </a:t>
            </a:r>
            <a:r>
              <a:rPr lang="en-GB" b="1" i="0" dirty="0">
                <a:effectLst/>
              </a:rPr>
              <a:t>low radiation efficiency </a:t>
            </a:r>
            <a:r>
              <a:rPr lang="en-GB" b="0" i="0" dirty="0">
                <a:effectLst/>
              </a:rPr>
              <a:t>due to </a:t>
            </a:r>
            <a:r>
              <a:rPr lang="en-GB" b="1" i="0" dirty="0">
                <a:effectLst/>
              </a:rPr>
              <a:t>high losses</a:t>
            </a:r>
            <a:r>
              <a:rPr lang="en-GB" b="0" i="0" dirty="0">
                <a:effectLst/>
              </a:rPr>
              <a:t>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Its </a:t>
            </a:r>
            <a:r>
              <a:rPr lang="en-GB" b="1" i="0" dirty="0">
                <a:effectLst/>
              </a:rPr>
              <a:t>construction is simple with small size and weight</a:t>
            </a:r>
            <a:r>
              <a:rPr lang="en-GB" b="0" i="0" dirty="0">
                <a:effectLst/>
              </a:rPr>
              <a:t>.</a:t>
            </a:r>
          </a:p>
          <a:p>
            <a:pPr algn="just"/>
            <a:r>
              <a:rPr lang="en-GB" b="0" i="0" dirty="0">
                <a:effectLst/>
              </a:rPr>
              <a:t>Due to its </a:t>
            </a:r>
            <a:r>
              <a:rPr lang="en-GB" b="1" i="0" dirty="0">
                <a:effectLst/>
              </a:rPr>
              <a:t>high reactance</a:t>
            </a:r>
            <a:r>
              <a:rPr lang="en-GB" b="0" i="0" dirty="0">
                <a:effectLst/>
              </a:rPr>
              <a:t>, its </a:t>
            </a:r>
            <a:r>
              <a:rPr lang="en-GB" b="1" i="0" dirty="0">
                <a:effectLst/>
              </a:rPr>
              <a:t>impedance is difficult to match with the transmitter. </a:t>
            </a:r>
            <a:r>
              <a:rPr lang="en-GB" b="0" i="0" dirty="0">
                <a:effectLst/>
              </a:rPr>
              <a:t>Hence, these loop antennas are better operated as </a:t>
            </a:r>
            <a:r>
              <a:rPr lang="en-GB" b="1" i="0" dirty="0">
                <a:effectLst/>
              </a:rPr>
              <a:t>receiver antennas</a:t>
            </a:r>
            <a:r>
              <a:rPr lang="en-GB" b="0" i="0" dirty="0">
                <a:effectLst/>
              </a:rPr>
              <a:t>.</a:t>
            </a:r>
            <a:endParaRPr lang="en-GB" b="1" i="0" dirty="0">
              <a:effectLst/>
            </a:endParaRPr>
          </a:p>
          <a:p>
            <a:endParaRPr lang="en-GB" b="0" i="0" dirty="0">
              <a:solidFill>
                <a:srgbClr val="0D0D0D"/>
              </a:solidFill>
              <a:effectLst/>
              <a:latin typeface="Söhne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500022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D6C871-1A68-33B0-FEBA-7308388DE3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5DED53-359B-B161-D27A-BAB5BE37BB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353" y="-59521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 –Loop Antenna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D37B5D-E7C8-D0E9-88B3-61590EF55C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EA2FF1-3C37-044E-7176-D61A8D038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 / Electromagnetic Radiation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4174E7-D033-34FB-24C9-649CA08802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684" y="1470483"/>
            <a:ext cx="10972800" cy="4684839"/>
          </a:xfrm>
        </p:spPr>
        <p:txBody>
          <a:bodyPr>
            <a:normAutofit/>
          </a:bodyPr>
          <a:lstStyle/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Small loop antennas are mainly of two types −</a:t>
            </a:r>
          </a:p>
          <a:p>
            <a:pPr lvl="1"/>
            <a:r>
              <a:rPr lang="en-GB" b="0" i="0" dirty="0">
                <a:solidFill>
                  <a:srgbClr val="000000"/>
                </a:solidFill>
                <a:effectLst/>
              </a:rPr>
              <a:t>Circular loop antennas</a:t>
            </a:r>
          </a:p>
          <a:p>
            <a:pPr lvl="1"/>
            <a:r>
              <a:rPr lang="en-GB" b="0" i="0" dirty="0">
                <a:solidFill>
                  <a:srgbClr val="000000"/>
                </a:solidFill>
                <a:effectLst/>
              </a:rPr>
              <a:t>Square loop antennas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These two types of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loop antennas are mostly widely used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Other types (rectangular, delta, elliptical etc.) are also made according to the designer specifications.</a:t>
            </a:r>
          </a:p>
          <a:p>
            <a:pPr marL="0" indent="0" algn="just">
              <a:buNone/>
            </a:pPr>
            <a:br>
              <a:rPr lang="el-GR" dirty="0"/>
            </a:br>
            <a:endParaRPr lang="en-GB" dirty="0"/>
          </a:p>
          <a:p>
            <a:endParaRPr lang="en-GB" dirty="0"/>
          </a:p>
        </p:txBody>
      </p:sp>
      <p:pic>
        <p:nvPicPr>
          <p:cNvPr id="6" name="Picture 2" descr="Frequently Used Loops">
            <a:extLst>
              <a:ext uri="{FF2B5EF4-FFF2-40B4-BE49-F238E27FC236}">
                <a16:creationId xmlns:a16="http://schemas.microsoft.com/office/drawing/2014/main" id="{98B2568D-EF9B-5AC9-7B85-9D301A3F29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4002" y="3573713"/>
            <a:ext cx="5715000" cy="299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507805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 –Helical  Antenna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- 10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34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8E475-1827-ADE5-2A03-37163ABD75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46143"/>
            <a:ext cx="10972800" cy="5098774"/>
          </a:xfrm>
        </p:spPr>
        <p:txBody>
          <a:bodyPr>
            <a:normAutofit/>
          </a:bodyPr>
          <a:lstStyle/>
          <a:p>
            <a:pPr algn="just"/>
            <a:r>
              <a:rPr lang="en-GB" b="0" dirty="0">
                <a:solidFill>
                  <a:srgbClr val="000000"/>
                </a:solidFill>
              </a:rPr>
              <a:t>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conducting wire is wound in helical shape and connected to the ground plate with a feeder line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helix-shaped wire is often wound around a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cylindrical or conical support structure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It provides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circularly polarised waves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It is used in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extra-terrestrial communications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in which satellite relays etc., are involved.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223553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EE647F-9751-DA58-EDAC-AED1C8A0B4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986628-77A8-5A61-75AA-C248C33D77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 –Helical  Antenna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0A4F06C6-42FE-7C99-77B3-BEC266C382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- 10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699EE8E-CACA-4BEE-49D7-076282DA5D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35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D98FC7-A6DB-6D03-AB3C-6042FDD675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46143"/>
            <a:ext cx="10972800" cy="5098774"/>
          </a:xfrm>
        </p:spPr>
        <p:txBody>
          <a:bodyPr>
            <a:normAutofit/>
          </a:bodyPr>
          <a:lstStyle/>
          <a:p>
            <a:pPr algn="just"/>
            <a:r>
              <a:rPr lang="en-GB" i="0" dirty="0">
                <a:solidFill>
                  <a:srgbClr val="000000"/>
                </a:solidFill>
                <a:effectLst/>
              </a:rPr>
              <a:t>They can achieve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moderate to high gain, especially when designed for directional applications. </a:t>
            </a:r>
          </a:p>
          <a:p>
            <a:pPr algn="just"/>
            <a:r>
              <a:rPr lang="en-GB" i="0" dirty="0">
                <a:solidFill>
                  <a:srgbClr val="000000"/>
                </a:solidFill>
                <a:effectLst/>
              </a:rPr>
              <a:t>The gain is influenced by factors such as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number of turns in the helix, the diameter of the helix, and the spacing between turns.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Helical antennas can be designed for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VHF and UHF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</a:p>
          <a:p>
            <a:pPr algn="just"/>
            <a:r>
              <a:rPr lang="en-GB" b="1" i="0" dirty="0">
                <a:solidFill>
                  <a:srgbClr val="000000"/>
                </a:solidFill>
                <a:effectLst/>
              </a:rPr>
              <a:t>Multiple helical antennas can be arranged in an array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to achieve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higher gain and directivity,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commonly used in satellite communication and tracking systems.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409482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Wire Antenna –Helical  Antenna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- 10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36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8E475-1827-ADE5-2A03-37163ABD75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46143"/>
            <a:ext cx="10972800" cy="4666422"/>
          </a:xfrm>
        </p:spPr>
        <p:txBody>
          <a:bodyPr>
            <a:normAutofit/>
          </a:bodyPr>
          <a:lstStyle/>
          <a:p>
            <a:pPr algn="just"/>
            <a:endParaRPr lang="en-GB" dirty="0"/>
          </a:p>
        </p:txBody>
      </p:sp>
      <p:pic>
        <p:nvPicPr>
          <p:cNvPr id="12293" name="Picture 5" descr="Helical Antenna">
            <a:extLst>
              <a:ext uri="{FF2B5EF4-FFF2-40B4-BE49-F238E27FC236}">
                <a16:creationId xmlns:a16="http://schemas.microsoft.com/office/drawing/2014/main" id="{726178B4-B6CA-6B21-6837-D5F4CB92FC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0764" y="4041913"/>
            <a:ext cx="1847850" cy="2466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5" name="Picture 7" descr="Ground Plate">
            <a:extLst>
              <a:ext uri="{FF2B5EF4-FFF2-40B4-BE49-F238E27FC236}">
                <a16:creationId xmlns:a16="http://schemas.microsoft.com/office/drawing/2014/main" id="{9728CF74-1F8C-C830-379A-45264E0998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582" y="1450181"/>
            <a:ext cx="3182205" cy="254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elical antenna online calculator - 3G-aerial">
            <a:extLst>
              <a:ext uri="{FF2B5EF4-FFF2-40B4-BE49-F238E27FC236}">
                <a16:creationId xmlns:a16="http://schemas.microsoft.com/office/drawing/2014/main" id="{F85525F9-FBAA-E5A1-1635-9C2FB5377A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9777" y="1651882"/>
            <a:ext cx="7438641" cy="490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569819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S-Parameters</a:t>
            </a:r>
            <a:endParaRPr lang="en-IN" sz="44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 / Electromagnetic Radiation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B35198-9112-FA1A-C159-1A054818B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0972800" cy="4762245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</a:rPr>
              <a:t>S-parameters stands for </a:t>
            </a:r>
            <a:r>
              <a:rPr lang="en-GB" b="1" i="0" dirty="0">
                <a:effectLst/>
              </a:rPr>
              <a:t>Scattering parameters</a:t>
            </a:r>
            <a:r>
              <a:rPr lang="en-GB" b="0" i="0" dirty="0">
                <a:effectLst/>
              </a:rPr>
              <a:t>.</a:t>
            </a:r>
          </a:p>
          <a:p>
            <a:r>
              <a:rPr lang="en-GB" dirty="0"/>
              <a:t>It says</a:t>
            </a:r>
            <a:r>
              <a:rPr lang="en-GB" b="0" i="0" dirty="0">
                <a:effectLst/>
              </a:rPr>
              <a:t> how signals are </a:t>
            </a:r>
            <a:r>
              <a:rPr lang="en-GB" b="1" i="0" dirty="0">
                <a:effectLst/>
              </a:rPr>
              <a:t>scattered, transmitted, and reflected.</a:t>
            </a:r>
            <a:endParaRPr lang="en-GB" b="0" i="0" dirty="0">
              <a:effectLst/>
            </a:endParaRPr>
          </a:p>
          <a:p>
            <a:r>
              <a:rPr lang="en-GB" b="0" i="0" dirty="0">
                <a:solidFill>
                  <a:srgbClr val="0D0D0D"/>
                </a:solidFill>
                <a:effectLst/>
              </a:rPr>
              <a:t>S-parameters directly describe the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transmission and reflection </a:t>
            </a:r>
            <a:r>
              <a:rPr lang="en-GB" b="0" i="0" dirty="0">
                <a:solidFill>
                  <a:srgbClr val="0D0D0D"/>
                </a:solidFill>
                <a:effectLst/>
              </a:rPr>
              <a:t>properties of a network.</a:t>
            </a:r>
          </a:p>
          <a:p>
            <a:r>
              <a:rPr lang="en-GB" b="0" i="0" dirty="0">
                <a:effectLst/>
              </a:rPr>
              <a:t>S-parameters are essential for characterising and designing components like </a:t>
            </a:r>
            <a:r>
              <a:rPr lang="en-GB" b="1" i="0" dirty="0">
                <a:effectLst/>
              </a:rPr>
              <a:t>amplifiers, filters, antennas, and other RF/microwave devices</a:t>
            </a:r>
            <a:r>
              <a:rPr lang="en-GB" b="0" i="0" dirty="0">
                <a:effectLst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6501777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- 10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2224</Words>
  <Application>Microsoft Office PowerPoint</Application>
  <PresentationFormat>Widescreen</PresentationFormat>
  <Paragraphs>328</Paragraphs>
  <Slides>38</Slides>
  <Notes>36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38</vt:i4>
      </vt:variant>
    </vt:vector>
  </HeadingPairs>
  <TitlesOfParts>
    <vt:vector size="49" baseType="lpstr">
      <vt:lpstr>Söhne</vt:lpstr>
      <vt:lpstr>Arial</vt:lpstr>
      <vt:lpstr>Calibri</vt:lpstr>
      <vt:lpstr>Calibri Light</vt:lpstr>
      <vt:lpstr>Cambria Math</vt:lpstr>
      <vt:lpstr>Heebo</vt:lpstr>
      <vt:lpstr>Times New Roman</vt:lpstr>
      <vt:lpstr>Verdana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Antenna</vt:lpstr>
      <vt:lpstr>Antenna</vt:lpstr>
      <vt:lpstr>Types of Antenna</vt:lpstr>
      <vt:lpstr>Wire Antenna</vt:lpstr>
      <vt:lpstr>Wire Antenna</vt:lpstr>
      <vt:lpstr>Dipole antenna</vt:lpstr>
      <vt:lpstr>Dipole antenna</vt:lpstr>
      <vt:lpstr>Wire Antenna – Half wave dipole Antenna</vt:lpstr>
      <vt:lpstr>Wire Antenna – Half wave dipole Antenna</vt:lpstr>
      <vt:lpstr>Wire Antenna – Half wave dipole Antenna</vt:lpstr>
      <vt:lpstr>Wire Antenna – Half wave dipole Antenna</vt:lpstr>
      <vt:lpstr>Radiation Pattern</vt:lpstr>
      <vt:lpstr>Radiation pattern</vt:lpstr>
      <vt:lpstr>Radiation pattern</vt:lpstr>
      <vt:lpstr>Isotropic Radiation Pattern</vt:lpstr>
      <vt:lpstr>Omnidirectional Radiation Pattern</vt:lpstr>
      <vt:lpstr>Omnidirectional Radiation Pattern</vt:lpstr>
      <vt:lpstr>Omnidirectional Radiation Pattern</vt:lpstr>
      <vt:lpstr>Directional (or Beam) Radiation Pattern</vt:lpstr>
      <vt:lpstr>Directional (or Beam) Radiation Pattern</vt:lpstr>
      <vt:lpstr>Radiation Pattern</vt:lpstr>
      <vt:lpstr>Radiation Pattern</vt:lpstr>
      <vt:lpstr>Radiation Pattern</vt:lpstr>
      <vt:lpstr>Radiation Pattern</vt:lpstr>
      <vt:lpstr>Wire Antenna – Half wave dipole Antenna</vt:lpstr>
      <vt:lpstr>Wire Antenna –folded dipole Antenna</vt:lpstr>
      <vt:lpstr>Wire Antenna –Loop Antenna</vt:lpstr>
      <vt:lpstr>Wire Antenna –Loop Antenna</vt:lpstr>
      <vt:lpstr>Wire Antenna –Loop Antenna</vt:lpstr>
      <vt:lpstr>Wire Antenna –Loop Antenna</vt:lpstr>
      <vt:lpstr>Wire Antenna –Helical  Antenna</vt:lpstr>
      <vt:lpstr>Wire Antenna –Helical  Antenna</vt:lpstr>
      <vt:lpstr>Wire Antenna –Helical  Antenna</vt:lpstr>
      <vt:lpstr>S-Parameters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120</cp:revision>
  <dcterms:created xsi:type="dcterms:W3CDTF">2021-03-09T15:35:42Z</dcterms:created>
  <dcterms:modified xsi:type="dcterms:W3CDTF">2025-03-11T12:42:16Z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