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41"/>
  </p:notesMasterIdLst>
  <p:sldIdLst>
    <p:sldId id="285" r:id="rId2"/>
    <p:sldId id="270" r:id="rId3"/>
    <p:sldId id="269" r:id="rId4"/>
    <p:sldId id="711" r:id="rId5"/>
    <p:sldId id="286" r:id="rId6"/>
    <p:sldId id="421" r:id="rId7"/>
    <p:sldId id="256" r:id="rId8"/>
    <p:sldId id="409" r:id="rId9"/>
    <p:sldId id="266" r:id="rId10"/>
    <p:sldId id="305" r:id="rId11"/>
    <p:sldId id="613" r:id="rId12"/>
    <p:sldId id="267" r:id="rId13"/>
    <p:sldId id="274" r:id="rId14"/>
    <p:sldId id="275" r:id="rId15"/>
    <p:sldId id="272" r:id="rId16"/>
    <p:sldId id="276" r:id="rId17"/>
    <p:sldId id="273" r:id="rId18"/>
    <p:sldId id="279" r:id="rId19"/>
    <p:sldId id="425" r:id="rId20"/>
    <p:sldId id="281" r:id="rId21"/>
    <p:sldId id="426" r:id="rId22"/>
    <p:sldId id="283" r:id="rId23"/>
    <p:sldId id="280" r:id="rId24"/>
    <p:sldId id="427" r:id="rId25"/>
    <p:sldId id="616" r:id="rId26"/>
    <p:sldId id="410" r:id="rId27"/>
    <p:sldId id="422" r:id="rId28"/>
    <p:sldId id="428" r:id="rId29"/>
    <p:sldId id="614" r:id="rId30"/>
    <p:sldId id="707" r:id="rId31"/>
    <p:sldId id="617" r:id="rId32"/>
    <p:sldId id="706" r:id="rId33"/>
    <p:sldId id="708" r:id="rId34"/>
    <p:sldId id="304" r:id="rId35"/>
    <p:sldId id="709" r:id="rId36"/>
    <p:sldId id="433" r:id="rId37"/>
    <p:sldId id="424" r:id="rId38"/>
    <p:sldId id="710" r:id="rId39"/>
    <p:sldId id="40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a:srgbClr val="C8BF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401"/>
    <p:restoredTop sz="94380"/>
  </p:normalViewPr>
  <p:slideViewPr>
    <p:cSldViewPr snapToGrid="0">
      <p:cViewPr varScale="1">
        <p:scale>
          <a:sx n="107" d="100"/>
          <a:sy n="107" d="100"/>
        </p:scale>
        <p:origin x="176"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BBA22-02CA-444D-A64B-964D160E2ED5}"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2C919-5151-CB44-A103-790BA163EFD8}" type="slidenum">
              <a:rPr lang="en-GB" smtClean="0"/>
              <a:t>‹#›</a:t>
            </a:fld>
            <a:endParaRPr lang="en-GB"/>
          </a:p>
        </p:txBody>
      </p:sp>
    </p:spTree>
    <p:extLst>
      <p:ext uri="{BB962C8B-B14F-4D97-AF65-F5344CB8AC3E}">
        <p14:creationId xmlns:p14="http://schemas.microsoft.com/office/powerpoint/2010/main" val="80837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9AB517-E579-4FED-A96A-720A96BF819A}" type="slidenum">
              <a:rPr lang="en-GB" smtClean="0"/>
              <a:t>1</a:t>
            </a:fld>
            <a:endParaRPr lang="en-GB" dirty="0"/>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a:t>
            </a:fld>
            <a:endParaRPr lang="en-GB"/>
          </a:p>
        </p:txBody>
      </p:sp>
    </p:spTree>
    <p:extLst>
      <p:ext uri="{BB962C8B-B14F-4D97-AF65-F5344CB8AC3E}">
        <p14:creationId xmlns:p14="http://schemas.microsoft.com/office/powerpoint/2010/main" val="4046399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a:t>
            </a:fld>
            <a:endParaRPr lang="en-GB"/>
          </a:p>
        </p:txBody>
      </p:sp>
    </p:spTree>
    <p:extLst>
      <p:ext uri="{BB962C8B-B14F-4D97-AF65-F5344CB8AC3E}">
        <p14:creationId xmlns:p14="http://schemas.microsoft.com/office/powerpoint/2010/main" val="862201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4</a:t>
            </a:fld>
            <a:endParaRPr lang="en-GB"/>
          </a:p>
        </p:txBody>
      </p:sp>
    </p:spTree>
    <p:extLst>
      <p:ext uri="{BB962C8B-B14F-4D97-AF65-F5344CB8AC3E}">
        <p14:creationId xmlns:p14="http://schemas.microsoft.com/office/powerpoint/2010/main" val="1117853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5</a:t>
            </a:fld>
            <a:endParaRPr lang="en-GB"/>
          </a:p>
        </p:txBody>
      </p:sp>
    </p:spTree>
    <p:extLst>
      <p:ext uri="{BB962C8B-B14F-4D97-AF65-F5344CB8AC3E}">
        <p14:creationId xmlns:p14="http://schemas.microsoft.com/office/powerpoint/2010/main" val="307008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6</a:t>
            </a:fld>
            <a:endParaRPr lang="en-GB"/>
          </a:p>
        </p:txBody>
      </p:sp>
    </p:spTree>
    <p:extLst>
      <p:ext uri="{BB962C8B-B14F-4D97-AF65-F5344CB8AC3E}">
        <p14:creationId xmlns:p14="http://schemas.microsoft.com/office/powerpoint/2010/main" val="3482421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7</a:t>
            </a:fld>
            <a:endParaRPr lang="en-GB"/>
          </a:p>
        </p:txBody>
      </p:sp>
    </p:spTree>
    <p:extLst>
      <p:ext uri="{BB962C8B-B14F-4D97-AF65-F5344CB8AC3E}">
        <p14:creationId xmlns:p14="http://schemas.microsoft.com/office/powerpoint/2010/main" val="3679657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8</a:t>
            </a:fld>
            <a:endParaRPr lang="en-GB"/>
          </a:p>
        </p:txBody>
      </p:sp>
    </p:spTree>
    <p:extLst>
      <p:ext uri="{BB962C8B-B14F-4D97-AF65-F5344CB8AC3E}">
        <p14:creationId xmlns:p14="http://schemas.microsoft.com/office/powerpoint/2010/main" val="2369065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9</a:t>
            </a:fld>
            <a:endParaRPr lang="en-GB"/>
          </a:p>
        </p:txBody>
      </p:sp>
    </p:spTree>
    <p:extLst>
      <p:ext uri="{BB962C8B-B14F-4D97-AF65-F5344CB8AC3E}">
        <p14:creationId xmlns:p14="http://schemas.microsoft.com/office/powerpoint/2010/main" val="2232821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10</a:t>
            </a:fld>
            <a:endParaRPr lang="en-GB"/>
          </a:p>
        </p:txBody>
      </p:sp>
    </p:spTree>
    <p:extLst>
      <p:ext uri="{BB962C8B-B14F-4D97-AF65-F5344CB8AC3E}">
        <p14:creationId xmlns:p14="http://schemas.microsoft.com/office/powerpoint/2010/main" val="427185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CD48C1E1-2A34-637A-B710-DE84D60954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fld id="{7458EA6C-7DAF-BB4D-A158-0A0D88B44358}" type="slidenum">
              <a:rPr lang="en-GB" altLang="en-US" sz="1200"/>
              <a:pPr/>
              <a:t>11</a:t>
            </a:fld>
            <a:endParaRPr lang="en-GB" altLang="en-US" sz="1200"/>
          </a:p>
        </p:txBody>
      </p:sp>
      <p:sp>
        <p:nvSpPr>
          <p:cNvPr id="112643" name="Rectangle 2">
            <a:extLst>
              <a:ext uri="{FF2B5EF4-FFF2-40B4-BE49-F238E27FC236}">
                <a16:creationId xmlns:a16="http://schemas.microsoft.com/office/drawing/2014/main" id="{2D25470B-42EC-3681-4329-70B4BA67B7C5}"/>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F8B90EC8-75F8-F771-38BB-BD6BFA38A7C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12</a:t>
            </a:fld>
            <a:endParaRPr lang="en-GB"/>
          </a:p>
        </p:txBody>
      </p:sp>
    </p:spTree>
    <p:extLst>
      <p:ext uri="{BB962C8B-B14F-4D97-AF65-F5344CB8AC3E}">
        <p14:creationId xmlns:p14="http://schemas.microsoft.com/office/powerpoint/2010/main" val="2602672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13</a:t>
            </a:fld>
            <a:endParaRPr lang="en-GB"/>
          </a:p>
        </p:txBody>
      </p:sp>
    </p:spTree>
    <p:extLst>
      <p:ext uri="{BB962C8B-B14F-4D97-AF65-F5344CB8AC3E}">
        <p14:creationId xmlns:p14="http://schemas.microsoft.com/office/powerpoint/2010/main" val="1268616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14</a:t>
            </a:fld>
            <a:endParaRPr lang="en-GB"/>
          </a:p>
        </p:txBody>
      </p:sp>
    </p:spTree>
    <p:extLst>
      <p:ext uri="{BB962C8B-B14F-4D97-AF65-F5344CB8AC3E}">
        <p14:creationId xmlns:p14="http://schemas.microsoft.com/office/powerpoint/2010/main" val="2352039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15</a:t>
            </a:fld>
            <a:endParaRPr lang="en-GB"/>
          </a:p>
        </p:txBody>
      </p:sp>
    </p:spTree>
    <p:extLst>
      <p:ext uri="{BB962C8B-B14F-4D97-AF65-F5344CB8AC3E}">
        <p14:creationId xmlns:p14="http://schemas.microsoft.com/office/powerpoint/2010/main" val="2745138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16</a:t>
            </a:fld>
            <a:endParaRPr lang="en-GB"/>
          </a:p>
        </p:txBody>
      </p:sp>
    </p:spTree>
    <p:extLst>
      <p:ext uri="{BB962C8B-B14F-4D97-AF65-F5344CB8AC3E}">
        <p14:creationId xmlns:p14="http://schemas.microsoft.com/office/powerpoint/2010/main" val="3039300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öhne"/>
              </a:rPr>
              <a:t>what is the difference between random sampling, cluster sampling and stratified sampling?</a:t>
            </a:r>
          </a:p>
          <a:p>
            <a:pPr algn="l"/>
            <a:r>
              <a:rPr lang="en-GB" b="0" i="0" dirty="0">
                <a:effectLst/>
                <a:latin typeface="Söhne"/>
              </a:rPr>
              <a:t>Random sampling, cluster sampling, and stratified sampling are all methods used in statistical sampling to select a subset of individuals from a larger population to study. Each method has its own advantages and disadvantages and is used in different situations. Here's a brief overview of each method:</a:t>
            </a:r>
          </a:p>
          <a:p>
            <a:pPr algn="l">
              <a:buFont typeface="+mj-lt"/>
              <a:buAutoNum type="arabicPeriod"/>
            </a:pPr>
            <a:r>
              <a:rPr lang="en-GB" b="0" i="0" dirty="0">
                <a:effectLst/>
                <a:latin typeface="Söhne"/>
              </a:rPr>
              <a:t>Random sampling: In this method, each individual in the population has an equal chance of being selected for the sample. This method is easy to implement and ensures that the sample is representative of the population as a whole. However, it may not be the best option if the population has subgroups with different characteristics, as the sample may not be representative of these subgroups.</a:t>
            </a:r>
          </a:p>
          <a:p>
            <a:pPr algn="l">
              <a:buFont typeface="+mj-lt"/>
              <a:buAutoNum type="arabicPeriod"/>
            </a:pPr>
            <a:r>
              <a:rPr lang="en-GB" b="0" i="0" dirty="0">
                <a:effectLst/>
                <a:latin typeface="Söhne"/>
              </a:rPr>
              <a:t>Cluster sampling: In this method, the population is divided into groups, or clusters, and a random sample of these clusters is selected. All individuals within the selected clusters are then included in the sample. This method is useful when the population is too large to study as a whole, or when it is not feasible to obtain a complete list of the population. However, the results may be biased if the clusters are not representative of the population as a whole.</a:t>
            </a:r>
          </a:p>
          <a:p>
            <a:pPr algn="l">
              <a:buFont typeface="+mj-lt"/>
              <a:buAutoNum type="arabicPeriod"/>
            </a:pPr>
            <a:r>
              <a:rPr lang="en-GB" b="0" i="0" dirty="0">
                <a:effectLst/>
                <a:latin typeface="Söhne"/>
              </a:rPr>
              <a:t>Stratified sampling: In this method, the population is divided into subgroups, or strata, based on specific characteristics. A random sample is then selected from each stratum, ensuring that the sample is representative of the different subgroups within the population. This method is useful when the population has subgroups with different characteristics, and it ensures that the sample is representative of these subgroups. However, it may be more difficult and time-consuming to implement compared to other sampling methods.</a:t>
            </a:r>
          </a:p>
          <a:p>
            <a:pPr algn="l"/>
            <a:r>
              <a:rPr lang="en-GB" b="0" i="0" dirty="0">
                <a:effectLst/>
                <a:latin typeface="Söhne"/>
              </a:rPr>
              <a:t>In conclusion, the choice of sampling method depends on the characteristics of the population, the research question, and the resources available.</a:t>
            </a:r>
          </a:p>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17</a:t>
            </a:fld>
            <a:endParaRPr lang="en-GB"/>
          </a:p>
        </p:txBody>
      </p:sp>
    </p:spTree>
    <p:extLst>
      <p:ext uri="{BB962C8B-B14F-4D97-AF65-F5344CB8AC3E}">
        <p14:creationId xmlns:p14="http://schemas.microsoft.com/office/powerpoint/2010/main" val="55661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18</a:t>
            </a:fld>
            <a:endParaRPr lang="en-GB"/>
          </a:p>
        </p:txBody>
      </p:sp>
    </p:spTree>
    <p:extLst>
      <p:ext uri="{BB962C8B-B14F-4D97-AF65-F5344CB8AC3E}">
        <p14:creationId xmlns:p14="http://schemas.microsoft.com/office/powerpoint/2010/main" val="28086010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19</a:t>
            </a:fld>
            <a:endParaRPr lang="en-GB"/>
          </a:p>
        </p:txBody>
      </p:sp>
    </p:spTree>
    <p:extLst>
      <p:ext uri="{BB962C8B-B14F-4D97-AF65-F5344CB8AC3E}">
        <p14:creationId xmlns:p14="http://schemas.microsoft.com/office/powerpoint/2010/main" val="3970498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A predictor variable, also known as an independent variable or a explanatory variable, is a variable in a statistical model that is used to predict or explain the variation in another variable, known as the response or dependent variable. The predictor variable is typically manipulated or varied in an experiment or study to see if it has an effect on the response variable.</a:t>
            </a:r>
          </a:p>
          <a:p>
            <a:pPr algn="l"/>
            <a:r>
              <a:rPr lang="en-GB" b="0" i="0" dirty="0">
                <a:solidFill>
                  <a:srgbClr val="374151"/>
                </a:solidFill>
                <a:effectLst/>
                <a:latin typeface="Söhne"/>
              </a:rPr>
              <a:t>For example, in a study investigating the relationship between income and happiness, income would be considered the predictor variable and happiness the response variable. The researcher might manipulate income levels to see how it affects happiness levels. In this case, income is the predictor variable because it is used to predict or explain the variation in happiness levels.</a:t>
            </a:r>
          </a:p>
          <a:p>
            <a:pPr algn="l"/>
            <a:r>
              <a:rPr lang="en-GB" b="0" i="0" dirty="0">
                <a:solidFill>
                  <a:srgbClr val="374151"/>
                </a:solidFill>
                <a:effectLst/>
                <a:latin typeface="Söhne"/>
              </a:rPr>
              <a:t>Predictor variables can be continuous (e.g., income, height, weight) or categorical (e.g., gender, race, education level) and can be used in various statistical models such as regression, ANOVA, and logistic regression.</a:t>
            </a:r>
          </a:p>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20</a:t>
            </a:fld>
            <a:endParaRPr lang="en-GB"/>
          </a:p>
        </p:txBody>
      </p:sp>
    </p:spTree>
    <p:extLst>
      <p:ext uri="{BB962C8B-B14F-4D97-AF65-F5344CB8AC3E}">
        <p14:creationId xmlns:p14="http://schemas.microsoft.com/office/powerpoint/2010/main" val="16699970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21</a:t>
            </a:fld>
            <a:endParaRPr lang="en-GB"/>
          </a:p>
        </p:txBody>
      </p:sp>
    </p:spTree>
    <p:extLst>
      <p:ext uri="{BB962C8B-B14F-4D97-AF65-F5344CB8AC3E}">
        <p14:creationId xmlns:p14="http://schemas.microsoft.com/office/powerpoint/2010/main" val="12559313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What is the difference between a parametric and non-parametric statistical test?</a:t>
            </a:r>
          </a:p>
          <a:p>
            <a:pPr algn="l"/>
            <a:r>
              <a:rPr lang="en-GB" b="0" i="0" dirty="0">
                <a:solidFill>
                  <a:srgbClr val="000000"/>
                </a:solidFill>
                <a:effectLst/>
                <a:latin typeface="Söhne"/>
              </a:rPr>
              <a:t>Parametric and non-parametric statistical tests are two broad categories of statistical methods used to </a:t>
            </a:r>
            <a:r>
              <a:rPr lang="en-GB" b="0" i="0" dirty="0" err="1">
                <a:solidFill>
                  <a:srgbClr val="000000"/>
                </a:solidFill>
                <a:effectLst/>
                <a:latin typeface="Söhne"/>
              </a:rPr>
              <a:t>analyze</a:t>
            </a:r>
            <a:r>
              <a:rPr lang="en-GB" b="0" i="0" dirty="0">
                <a:solidFill>
                  <a:srgbClr val="000000"/>
                </a:solidFill>
                <a:effectLst/>
                <a:latin typeface="Söhne"/>
              </a:rPr>
              <a:t> data. The main difference between these two types of tests lies in the assumptions they make about the underlying distribution of the data.</a:t>
            </a:r>
          </a:p>
          <a:p>
            <a:pPr algn="l"/>
            <a:r>
              <a:rPr lang="en-GB" b="0" i="0" dirty="0">
                <a:solidFill>
                  <a:srgbClr val="000000"/>
                </a:solidFill>
                <a:effectLst/>
                <a:latin typeface="Söhne"/>
              </a:rPr>
              <a:t>Parametric tests assume that the data follows a specific probability distribution, such as the normal distribution. These tests are based on estimates of population parameters, such as the mean and variance, and make use of the assumption that the data has a normal distribution to make inferences about the population. Some common parametric tests include t-tests, analysis of variance (ANOVA), and regression analysis.</a:t>
            </a:r>
          </a:p>
          <a:p>
            <a:pPr algn="l"/>
            <a:r>
              <a:rPr lang="en-GB" b="0" i="0" dirty="0">
                <a:solidFill>
                  <a:srgbClr val="000000"/>
                </a:solidFill>
                <a:effectLst/>
                <a:latin typeface="Söhne"/>
              </a:rPr>
              <a:t>Non-parametric tests, on the other hand, do not make assumptions about the underlying distribution of the data. Instead, these tests make use of the ranking of the data and are based on the concept of comparing the distribution of two or more groups of data. Some common non-parametric tests include the Wilcoxon Rank-Sum Test (also known as the Mann-Whitney U Test), Kruskal-Wallis Test, Wilcoxon Signed-Rank Test, Friedman Test, and Spearman's Rank Correlation.</a:t>
            </a:r>
          </a:p>
          <a:p>
            <a:pPr algn="l"/>
            <a:r>
              <a:rPr lang="en-GB" b="0" i="0" dirty="0">
                <a:solidFill>
                  <a:srgbClr val="000000"/>
                </a:solidFill>
                <a:effectLst/>
                <a:latin typeface="Söhne"/>
              </a:rPr>
              <a:t>In general, parametric tests are more powerful than non-parametric tests when the assumptions of the normal distribution are met, but non-parametric tests are more robust and less sensitive to outliers and skewness in the data compared to parametric tests. The choice of which test to use depends on the characteristics of the data and the research question being investigated.</a:t>
            </a:r>
          </a:p>
          <a:p>
            <a:br>
              <a:rPr lang="en-GB" dirty="0"/>
            </a:br>
            <a:endParaRPr lang="en-GB" dirty="0"/>
          </a:p>
        </p:txBody>
      </p:sp>
      <p:sp>
        <p:nvSpPr>
          <p:cNvPr id="4" name="Slide Number Placeholder 3"/>
          <p:cNvSpPr>
            <a:spLocks noGrp="1"/>
          </p:cNvSpPr>
          <p:nvPr>
            <p:ph type="sldNum" sz="quarter" idx="5"/>
          </p:nvPr>
        </p:nvSpPr>
        <p:spPr/>
        <p:txBody>
          <a:bodyPr/>
          <a:lstStyle/>
          <a:p>
            <a:fld id="{4762C919-5151-CB44-A103-790BA163EFD8}" type="slidenum">
              <a:rPr lang="en-GB" smtClean="0"/>
              <a:t>22</a:t>
            </a:fld>
            <a:endParaRPr lang="en-GB"/>
          </a:p>
        </p:txBody>
      </p:sp>
    </p:spTree>
    <p:extLst>
      <p:ext uri="{BB962C8B-B14F-4D97-AF65-F5344CB8AC3E}">
        <p14:creationId xmlns:p14="http://schemas.microsoft.com/office/powerpoint/2010/main" val="37470128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23</a:t>
            </a:fld>
            <a:endParaRPr lang="en-GB"/>
          </a:p>
        </p:txBody>
      </p:sp>
    </p:spTree>
    <p:extLst>
      <p:ext uri="{BB962C8B-B14F-4D97-AF65-F5344CB8AC3E}">
        <p14:creationId xmlns:p14="http://schemas.microsoft.com/office/powerpoint/2010/main" val="36623146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24</a:t>
            </a:fld>
            <a:endParaRPr lang="en-GB"/>
          </a:p>
        </p:txBody>
      </p:sp>
    </p:spTree>
    <p:extLst>
      <p:ext uri="{BB962C8B-B14F-4D97-AF65-F5344CB8AC3E}">
        <p14:creationId xmlns:p14="http://schemas.microsoft.com/office/powerpoint/2010/main" val="12982545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a:extLst>
              <a:ext uri="{FF2B5EF4-FFF2-40B4-BE49-F238E27FC236}">
                <a16:creationId xmlns:a16="http://schemas.microsoft.com/office/drawing/2014/main" id="{F61112F1-61D4-CA1F-657B-8CB0AB3C5A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fld id="{94CBAE55-54DE-3C41-AC22-8652ADDA8C19}" type="slidenum">
              <a:rPr lang="en-GB" altLang="en-US" sz="1200"/>
              <a:pPr/>
              <a:t>25</a:t>
            </a:fld>
            <a:endParaRPr lang="en-GB" altLang="en-US" sz="1200"/>
          </a:p>
        </p:txBody>
      </p:sp>
      <p:sp>
        <p:nvSpPr>
          <p:cNvPr id="117763" name="Rectangle 2">
            <a:extLst>
              <a:ext uri="{FF2B5EF4-FFF2-40B4-BE49-F238E27FC236}">
                <a16:creationId xmlns:a16="http://schemas.microsoft.com/office/drawing/2014/main" id="{9A59A805-37C0-8412-836E-A720BEBA10F9}"/>
              </a:ext>
            </a:extLst>
          </p:cNvPr>
          <p:cNvSpPr>
            <a:spLocks noGrp="1" noRot="1" noChangeAspect="1" noChangeArrowheads="1" noTextEdit="1"/>
          </p:cNvSpPr>
          <p:nvPr>
            <p:ph type="sldImg"/>
          </p:nvPr>
        </p:nvSpPr>
        <p:spPr>
          <a:ln/>
        </p:spPr>
      </p:sp>
      <p:sp>
        <p:nvSpPr>
          <p:cNvPr id="117764" name="Rectangle 3">
            <a:extLst>
              <a:ext uri="{FF2B5EF4-FFF2-40B4-BE49-F238E27FC236}">
                <a16:creationId xmlns:a16="http://schemas.microsoft.com/office/drawing/2014/main" id="{9628EACC-11E6-E359-D01D-82D018C13F1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26</a:t>
            </a:fld>
            <a:endParaRPr lang="en-GB"/>
          </a:p>
        </p:txBody>
      </p:sp>
    </p:spTree>
    <p:extLst>
      <p:ext uri="{BB962C8B-B14F-4D97-AF65-F5344CB8AC3E}">
        <p14:creationId xmlns:p14="http://schemas.microsoft.com/office/powerpoint/2010/main" val="13616115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27</a:t>
            </a:fld>
            <a:endParaRPr lang="en-GB"/>
          </a:p>
        </p:txBody>
      </p:sp>
    </p:spTree>
    <p:extLst>
      <p:ext uri="{BB962C8B-B14F-4D97-AF65-F5344CB8AC3E}">
        <p14:creationId xmlns:p14="http://schemas.microsoft.com/office/powerpoint/2010/main" val="2827755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28</a:t>
            </a:fld>
            <a:endParaRPr lang="en-GB"/>
          </a:p>
        </p:txBody>
      </p:sp>
    </p:spTree>
    <p:extLst>
      <p:ext uri="{BB962C8B-B14F-4D97-AF65-F5344CB8AC3E}">
        <p14:creationId xmlns:p14="http://schemas.microsoft.com/office/powerpoint/2010/main" val="31746842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29</a:t>
            </a:fld>
            <a:endParaRPr lang="en-GB"/>
          </a:p>
        </p:txBody>
      </p:sp>
    </p:spTree>
    <p:extLst>
      <p:ext uri="{BB962C8B-B14F-4D97-AF65-F5344CB8AC3E}">
        <p14:creationId xmlns:p14="http://schemas.microsoft.com/office/powerpoint/2010/main" val="17222400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30</a:t>
            </a:fld>
            <a:endParaRPr lang="en-GB"/>
          </a:p>
        </p:txBody>
      </p:sp>
    </p:spTree>
    <p:extLst>
      <p:ext uri="{BB962C8B-B14F-4D97-AF65-F5344CB8AC3E}">
        <p14:creationId xmlns:p14="http://schemas.microsoft.com/office/powerpoint/2010/main" val="6984033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31</a:t>
            </a:fld>
            <a:endParaRPr lang="en-GB"/>
          </a:p>
        </p:txBody>
      </p:sp>
    </p:spTree>
    <p:extLst>
      <p:ext uri="{BB962C8B-B14F-4D97-AF65-F5344CB8AC3E}">
        <p14:creationId xmlns:p14="http://schemas.microsoft.com/office/powerpoint/2010/main" val="40058257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32</a:t>
            </a:fld>
            <a:endParaRPr lang="en-GB"/>
          </a:p>
        </p:txBody>
      </p:sp>
    </p:spTree>
    <p:extLst>
      <p:ext uri="{BB962C8B-B14F-4D97-AF65-F5344CB8AC3E}">
        <p14:creationId xmlns:p14="http://schemas.microsoft.com/office/powerpoint/2010/main" val="33305198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33</a:t>
            </a:fld>
            <a:endParaRPr lang="en-GB"/>
          </a:p>
        </p:txBody>
      </p:sp>
    </p:spTree>
    <p:extLst>
      <p:ext uri="{BB962C8B-B14F-4D97-AF65-F5344CB8AC3E}">
        <p14:creationId xmlns:p14="http://schemas.microsoft.com/office/powerpoint/2010/main" val="2470439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34</a:t>
            </a:fld>
            <a:endParaRPr lang="en-GB"/>
          </a:p>
        </p:txBody>
      </p:sp>
    </p:spTree>
    <p:extLst>
      <p:ext uri="{BB962C8B-B14F-4D97-AF65-F5344CB8AC3E}">
        <p14:creationId xmlns:p14="http://schemas.microsoft.com/office/powerpoint/2010/main" val="13380055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35</a:t>
            </a:fld>
            <a:endParaRPr lang="en-GB"/>
          </a:p>
        </p:txBody>
      </p:sp>
    </p:spTree>
    <p:extLst>
      <p:ext uri="{BB962C8B-B14F-4D97-AF65-F5344CB8AC3E}">
        <p14:creationId xmlns:p14="http://schemas.microsoft.com/office/powerpoint/2010/main" val="27134518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36</a:t>
            </a:fld>
            <a:endParaRPr lang="en-GB"/>
          </a:p>
        </p:txBody>
      </p:sp>
    </p:spTree>
    <p:extLst>
      <p:ext uri="{BB962C8B-B14F-4D97-AF65-F5344CB8AC3E}">
        <p14:creationId xmlns:p14="http://schemas.microsoft.com/office/powerpoint/2010/main" val="31293867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37</a:t>
            </a:fld>
            <a:endParaRPr lang="en-GB"/>
          </a:p>
        </p:txBody>
      </p:sp>
    </p:spTree>
    <p:extLst>
      <p:ext uri="{BB962C8B-B14F-4D97-AF65-F5344CB8AC3E}">
        <p14:creationId xmlns:p14="http://schemas.microsoft.com/office/powerpoint/2010/main" val="2040978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38</a:t>
            </a:fld>
            <a:endParaRPr lang="en-GB"/>
          </a:p>
        </p:txBody>
      </p:sp>
    </p:spTree>
    <p:extLst>
      <p:ext uri="{BB962C8B-B14F-4D97-AF65-F5344CB8AC3E}">
        <p14:creationId xmlns:p14="http://schemas.microsoft.com/office/powerpoint/2010/main" val="2881980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62C919-5151-CB44-A103-790BA163EFD8}" type="slidenum">
              <a:rPr lang="en-GB" smtClean="0"/>
              <a:t>39</a:t>
            </a:fld>
            <a:endParaRPr lang="en-GB"/>
          </a:p>
        </p:txBody>
      </p:sp>
    </p:spTree>
    <p:extLst>
      <p:ext uri="{BB962C8B-B14F-4D97-AF65-F5344CB8AC3E}">
        <p14:creationId xmlns:p14="http://schemas.microsoft.com/office/powerpoint/2010/main" val="3557825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2C3D-E2F5-870A-76B9-14F9CAFAE9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BC2569A-2629-EF82-75C7-B87679558B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17A2086-E629-5378-44BA-7BC2D98FE76D}"/>
              </a:ext>
            </a:extLst>
          </p:cNvPr>
          <p:cNvSpPr>
            <a:spLocks noGrp="1"/>
          </p:cNvSpPr>
          <p:nvPr>
            <p:ph type="dt" sz="half" idx="10"/>
          </p:nvPr>
        </p:nvSpPr>
        <p:spPr/>
        <p:txBody>
          <a:bodyPr/>
          <a:lstStyle/>
          <a:p>
            <a:fld id="{D6BB0F2C-0EBA-FF4C-8C25-14BFA8FB0192}" type="datetime1">
              <a:rPr lang="en-GB" smtClean="0"/>
              <a:t>16/03/2023</a:t>
            </a:fld>
            <a:endParaRPr lang="en-GB"/>
          </a:p>
        </p:txBody>
      </p:sp>
      <p:sp>
        <p:nvSpPr>
          <p:cNvPr id="5" name="Footer Placeholder 4">
            <a:extLst>
              <a:ext uri="{FF2B5EF4-FFF2-40B4-BE49-F238E27FC236}">
                <a16:creationId xmlns:a16="http://schemas.microsoft.com/office/drawing/2014/main" id="{D429282C-00A7-2EFA-57AF-6B994129C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FF0C0-E784-32A0-E985-0C682C46D679}"/>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222025204"/>
      </p:ext>
    </p:extLst>
  </p:cSld>
  <p:clrMapOvr>
    <a:masterClrMapping/>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A357D-B82C-17A6-CB94-FBE33DD029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F93590F-DBC1-AE8B-27BF-987584220F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F001E6-67A4-BB21-8B52-DF9E4C12DBBE}"/>
              </a:ext>
            </a:extLst>
          </p:cNvPr>
          <p:cNvSpPr>
            <a:spLocks noGrp="1"/>
          </p:cNvSpPr>
          <p:nvPr>
            <p:ph type="dt" sz="half" idx="10"/>
          </p:nvPr>
        </p:nvSpPr>
        <p:spPr/>
        <p:txBody>
          <a:bodyPr/>
          <a:lstStyle/>
          <a:p>
            <a:fld id="{BFA0320D-610E-F840-8037-E8DED8A257CA}" type="datetime1">
              <a:rPr lang="en-GB" smtClean="0"/>
              <a:t>16/03/2023</a:t>
            </a:fld>
            <a:endParaRPr lang="en-GB"/>
          </a:p>
        </p:txBody>
      </p:sp>
      <p:sp>
        <p:nvSpPr>
          <p:cNvPr id="5" name="Footer Placeholder 4">
            <a:extLst>
              <a:ext uri="{FF2B5EF4-FFF2-40B4-BE49-F238E27FC236}">
                <a16:creationId xmlns:a16="http://schemas.microsoft.com/office/drawing/2014/main" id="{6CE30638-0D6E-0755-49A7-19F7A082ED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4CD3D-A62B-8CAA-8F99-FB286C85100B}"/>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1581521289"/>
      </p:ext>
    </p:extLst>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52B97-E32D-CFD2-CD27-05601EFADC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5621F6F-7D67-6693-B3B1-68E037B1C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1FFE6B-271F-A023-414B-ED3BC67C6BCB}"/>
              </a:ext>
            </a:extLst>
          </p:cNvPr>
          <p:cNvSpPr>
            <a:spLocks noGrp="1"/>
          </p:cNvSpPr>
          <p:nvPr>
            <p:ph type="dt" sz="half" idx="10"/>
          </p:nvPr>
        </p:nvSpPr>
        <p:spPr/>
        <p:txBody>
          <a:bodyPr/>
          <a:lstStyle/>
          <a:p>
            <a:fld id="{442F2A95-4154-0A45-8BA8-AEA573AE36B4}" type="datetime1">
              <a:rPr lang="en-GB" smtClean="0"/>
              <a:t>16/03/2023</a:t>
            </a:fld>
            <a:endParaRPr lang="en-GB"/>
          </a:p>
        </p:txBody>
      </p:sp>
      <p:sp>
        <p:nvSpPr>
          <p:cNvPr id="5" name="Footer Placeholder 4">
            <a:extLst>
              <a:ext uri="{FF2B5EF4-FFF2-40B4-BE49-F238E27FC236}">
                <a16:creationId xmlns:a16="http://schemas.microsoft.com/office/drawing/2014/main" id="{CFD71551-4D17-D950-BA21-9728158B4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D3BA2-66B5-6952-88C9-24B45E4FD008}"/>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2159782481"/>
      </p:ext>
    </p:extLst>
  </p:cSld>
  <p:clrMapOvr>
    <a:masterClrMapping/>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A73F6-55F0-FA2A-853E-A3168AAF58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736CE74-B873-6D96-6E89-33028656FA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36BBFC8-D499-A365-53F9-2BFE14F2377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AC5314-999E-DC90-5AEE-88A6D9AB93FA}"/>
              </a:ext>
            </a:extLst>
          </p:cNvPr>
          <p:cNvSpPr>
            <a:spLocks noGrp="1"/>
          </p:cNvSpPr>
          <p:nvPr>
            <p:ph type="dt" sz="half" idx="10"/>
          </p:nvPr>
        </p:nvSpPr>
        <p:spPr/>
        <p:txBody>
          <a:bodyPr/>
          <a:lstStyle/>
          <a:p>
            <a:fld id="{75230AC1-A532-8741-A6FE-E951D20117B9}" type="datetime1">
              <a:rPr lang="en-GB" smtClean="0"/>
              <a:t>16/03/2023</a:t>
            </a:fld>
            <a:endParaRPr lang="en-GB"/>
          </a:p>
        </p:txBody>
      </p:sp>
      <p:sp>
        <p:nvSpPr>
          <p:cNvPr id="6" name="Footer Placeholder 5">
            <a:extLst>
              <a:ext uri="{FF2B5EF4-FFF2-40B4-BE49-F238E27FC236}">
                <a16:creationId xmlns:a16="http://schemas.microsoft.com/office/drawing/2014/main" id="{40E01A57-9E16-8CAE-8CAB-9E6F60EC4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E41768-B20D-F3C5-CB6E-3FD5F4A17F03}"/>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1718557434"/>
      </p:ext>
    </p:extLst>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23054-1A28-E8D8-7078-3126BD2A721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DA8537-90B8-C8E8-2B90-56E17A1EE0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38746B-C57A-338E-02D6-CCD91DF0A1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74DBD9D-5342-E368-B476-8A686F902D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1DB9C6-7180-5EBB-85D3-E8934C35DA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72ED26B-D199-A0DC-3160-C302A0757D6E}"/>
              </a:ext>
            </a:extLst>
          </p:cNvPr>
          <p:cNvSpPr>
            <a:spLocks noGrp="1"/>
          </p:cNvSpPr>
          <p:nvPr>
            <p:ph type="dt" sz="half" idx="10"/>
          </p:nvPr>
        </p:nvSpPr>
        <p:spPr/>
        <p:txBody>
          <a:bodyPr/>
          <a:lstStyle/>
          <a:p>
            <a:fld id="{D9F1E55E-6A89-FF43-ABCF-9048E0FAEDC9}" type="datetime1">
              <a:rPr lang="en-GB" smtClean="0"/>
              <a:t>16/03/2023</a:t>
            </a:fld>
            <a:endParaRPr lang="en-GB"/>
          </a:p>
        </p:txBody>
      </p:sp>
      <p:sp>
        <p:nvSpPr>
          <p:cNvPr id="8" name="Footer Placeholder 7">
            <a:extLst>
              <a:ext uri="{FF2B5EF4-FFF2-40B4-BE49-F238E27FC236}">
                <a16:creationId xmlns:a16="http://schemas.microsoft.com/office/drawing/2014/main" id="{43599FDE-4711-11D5-E738-4D1614436D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AF783-35E6-0986-4A28-6CC0FF4330DC}"/>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3151401759"/>
      </p:ext>
    </p:extLst>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7BA79-486C-22AE-23E9-8C3EC1401C6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B288E33-75F2-BDC6-E624-E6FDC2B68B20}"/>
              </a:ext>
            </a:extLst>
          </p:cNvPr>
          <p:cNvSpPr>
            <a:spLocks noGrp="1"/>
          </p:cNvSpPr>
          <p:nvPr>
            <p:ph type="dt" sz="half" idx="10"/>
          </p:nvPr>
        </p:nvSpPr>
        <p:spPr/>
        <p:txBody>
          <a:bodyPr/>
          <a:lstStyle/>
          <a:p>
            <a:fld id="{9A18CC41-E02D-6348-A4FE-2D1BDCCDD7F3}" type="datetime1">
              <a:rPr lang="en-GB" smtClean="0"/>
              <a:t>16/03/2023</a:t>
            </a:fld>
            <a:endParaRPr lang="en-GB"/>
          </a:p>
        </p:txBody>
      </p:sp>
      <p:sp>
        <p:nvSpPr>
          <p:cNvPr id="4" name="Footer Placeholder 3">
            <a:extLst>
              <a:ext uri="{FF2B5EF4-FFF2-40B4-BE49-F238E27FC236}">
                <a16:creationId xmlns:a16="http://schemas.microsoft.com/office/drawing/2014/main" id="{0260CD25-569B-B207-CC7B-5356AEEC92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848CB3-DE87-C82A-0F9A-AF7C72AA61AA}"/>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1569741669"/>
      </p:ext>
    </p:extLst>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9450B3-FE4A-73C8-59A9-0527708A1842}"/>
              </a:ext>
            </a:extLst>
          </p:cNvPr>
          <p:cNvSpPr>
            <a:spLocks noGrp="1"/>
          </p:cNvSpPr>
          <p:nvPr>
            <p:ph type="dt" sz="half" idx="10"/>
          </p:nvPr>
        </p:nvSpPr>
        <p:spPr/>
        <p:txBody>
          <a:bodyPr/>
          <a:lstStyle/>
          <a:p>
            <a:fld id="{E98E3E78-E2DB-A644-9D5E-018A69DF0C10}" type="datetime1">
              <a:rPr lang="en-GB" smtClean="0"/>
              <a:t>16/03/2023</a:t>
            </a:fld>
            <a:endParaRPr lang="en-GB"/>
          </a:p>
        </p:txBody>
      </p:sp>
      <p:sp>
        <p:nvSpPr>
          <p:cNvPr id="3" name="Footer Placeholder 2">
            <a:extLst>
              <a:ext uri="{FF2B5EF4-FFF2-40B4-BE49-F238E27FC236}">
                <a16:creationId xmlns:a16="http://schemas.microsoft.com/office/drawing/2014/main" id="{21D3EEDD-439C-B38A-75A1-3BFFBB7E3B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BE6667-D959-CE65-7CB0-9C411A138346}"/>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4082960188"/>
      </p:ext>
    </p:extLst>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D12A4-012F-7651-A5C7-84B5ECBD93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E15B94A-50B0-FFE4-090F-302860A595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310C90-6E1E-6D17-6B63-70937EFCB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72DC9B-16DC-2C61-EAE2-2F3C6844F297}"/>
              </a:ext>
            </a:extLst>
          </p:cNvPr>
          <p:cNvSpPr>
            <a:spLocks noGrp="1"/>
          </p:cNvSpPr>
          <p:nvPr>
            <p:ph type="dt" sz="half" idx="10"/>
          </p:nvPr>
        </p:nvSpPr>
        <p:spPr/>
        <p:txBody>
          <a:bodyPr/>
          <a:lstStyle/>
          <a:p>
            <a:fld id="{8E395EA1-5737-7A4F-ACC0-D2F036583A82}" type="datetime1">
              <a:rPr lang="en-GB" smtClean="0"/>
              <a:t>16/03/2023</a:t>
            </a:fld>
            <a:endParaRPr lang="en-GB"/>
          </a:p>
        </p:txBody>
      </p:sp>
      <p:sp>
        <p:nvSpPr>
          <p:cNvPr id="6" name="Footer Placeholder 5">
            <a:extLst>
              <a:ext uri="{FF2B5EF4-FFF2-40B4-BE49-F238E27FC236}">
                <a16:creationId xmlns:a16="http://schemas.microsoft.com/office/drawing/2014/main" id="{532847C9-7236-872F-30D6-E4B41C5C50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95309-6F92-A727-A776-89760A2AFA95}"/>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3292811389"/>
      </p:ext>
    </p:extLst>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7CBE-3E20-9B16-7521-5103D964BE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4721F0F-3DFC-53B8-8BFF-75475B1316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60B5CC-B08F-1A60-3780-9D856E9B3B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B75B1D-033D-C5BE-68E7-609E93CB6DFF}"/>
              </a:ext>
            </a:extLst>
          </p:cNvPr>
          <p:cNvSpPr>
            <a:spLocks noGrp="1"/>
          </p:cNvSpPr>
          <p:nvPr>
            <p:ph type="dt" sz="half" idx="10"/>
          </p:nvPr>
        </p:nvSpPr>
        <p:spPr/>
        <p:txBody>
          <a:bodyPr/>
          <a:lstStyle/>
          <a:p>
            <a:fld id="{04F33894-670F-E444-90F6-235DBB69A601}" type="datetime1">
              <a:rPr lang="en-GB" smtClean="0"/>
              <a:t>16/03/2023</a:t>
            </a:fld>
            <a:endParaRPr lang="en-GB"/>
          </a:p>
        </p:txBody>
      </p:sp>
      <p:sp>
        <p:nvSpPr>
          <p:cNvPr id="6" name="Footer Placeholder 5">
            <a:extLst>
              <a:ext uri="{FF2B5EF4-FFF2-40B4-BE49-F238E27FC236}">
                <a16:creationId xmlns:a16="http://schemas.microsoft.com/office/drawing/2014/main" id="{B0ABC9B7-6162-A01B-1D3B-FF0FAB3EB9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91576-8C59-66AA-8987-802AA7BFBC64}"/>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2463499657"/>
      </p:ext>
    </p:extLst>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9059E-EDA5-723F-94D1-E47EFD0536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4FE82E2-F817-ABC5-E5AD-0FD7153F5A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4A62B9-DCF3-CFC7-A888-F256A29C2BC1}"/>
              </a:ext>
            </a:extLst>
          </p:cNvPr>
          <p:cNvSpPr>
            <a:spLocks noGrp="1"/>
          </p:cNvSpPr>
          <p:nvPr>
            <p:ph type="dt" sz="half" idx="10"/>
          </p:nvPr>
        </p:nvSpPr>
        <p:spPr/>
        <p:txBody>
          <a:bodyPr/>
          <a:lstStyle/>
          <a:p>
            <a:fld id="{68C1C765-2D4E-3A44-9459-05ADAEB85221}" type="datetime1">
              <a:rPr lang="en-GB" smtClean="0"/>
              <a:t>16/03/2023</a:t>
            </a:fld>
            <a:endParaRPr lang="en-GB"/>
          </a:p>
        </p:txBody>
      </p:sp>
      <p:sp>
        <p:nvSpPr>
          <p:cNvPr id="5" name="Footer Placeholder 4">
            <a:extLst>
              <a:ext uri="{FF2B5EF4-FFF2-40B4-BE49-F238E27FC236}">
                <a16:creationId xmlns:a16="http://schemas.microsoft.com/office/drawing/2014/main" id="{FD06C496-FCBB-075B-3044-1370E65BF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D10317-4AAD-6FB7-F03B-6E7FC2385FC8}"/>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2273275236"/>
      </p:ext>
    </p:extLst>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40B962-0464-6306-B205-2D90E61DDC2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A8B44A7-0A2E-6182-53DE-ADA2205604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AB9366-3342-EF2C-AB86-775C13B40E2E}"/>
              </a:ext>
            </a:extLst>
          </p:cNvPr>
          <p:cNvSpPr>
            <a:spLocks noGrp="1"/>
          </p:cNvSpPr>
          <p:nvPr>
            <p:ph type="dt" sz="half" idx="10"/>
          </p:nvPr>
        </p:nvSpPr>
        <p:spPr/>
        <p:txBody>
          <a:bodyPr/>
          <a:lstStyle/>
          <a:p>
            <a:fld id="{1DAAA119-61F7-4E46-9127-426F60CE0CD8}" type="datetime1">
              <a:rPr lang="en-GB" smtClean="0"/>
              <a:t>16/03/2023</a:t>
            </a:fld>
            <a:endParaRPr lang="en-GB"/>
          </a:p>
        </p:txBody>
      </p:sp>
      <p:sp>
        <p:nvSpPr>
          <p:cNvPr id="5" name="Footer Placeholder 4">
            <a:extLst>
              <a:ext uri="{FF2B5EF4-FFF2-40B4-BE49-F238E27FC236}">
                <a16:creationId xmlns:a16="http://schemas.microsoft.com/office/drawing/2014/main" id="{AD09067B-D18A-77F5-D66C-738ECFEC5F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76DDF-ACF5-F44E-705E-68514799F504}"/>
              </a:ext>
            </a:extLst>
          </p:cNvPr>
          <p:cNvSpPr>
            <a:spLocks noGrp="1"/>
          </p:cNvSpPr>
          <p:nvPr>
            <p:ph type="sldNum" sz="quarter" idx="12"/>
          </p:nvPr>
        </p:nvSpPr>
        <p:spPr/>
        <p:txBody>
          <a:bodyPr/>
          <a:lstStyle/>
          <a:p>
            <a:fld id="{FCBFF33D-7869-8B46-BDE4-59ABFD8876D4}" type="slidenum">
              <a:rPr lang="en-GB" smtClean="0"/>
              <a:t>‹#›</a:t>
            </a:fld>
            <a:endParaRPr lang="en-GB"/>
          </a:p>
        </p:txBody>
      </p:sp>
    </p:spTree>
    <p:extLst>
      <p:ext uri="{BB962C8B-B14F-4D97-AF65-F5344CB8AC3E}">
        <p14:creationId xmlns:p14="http://schemas.microsoft.com/office/powerpoint/2010/main" val="55854852"/>
      </p:ext>
    </p:extLst>
  </p:cSld>
  <p:clrMapOvr>
    <a:masterClrMapping/>
  </p:clrMapOvr>
  <p:transition spd="slow">
    <p:fade thruBlk="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96200D23-6ED5-D442-B401-3F21969A9964}" type="datetime1">
              <a:rPr lang="en-GB" smtClean="0"/>
              <a:t>16/03/2023</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408820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D3EE11-508C-4E1B-F66E-5B43BFF04B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5EFDFA1-FF2A-897D-68C0-239F114680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EEEAD5-9EE6-102C-8DDB-7E80C9E0CED3}"/>
              </a:ext>
            </a:extLst>
          </p:cNvPr>
          <p:cNvSpPr>
            <a:spLocks noGrp="1"/>
          </p:cNvSpPr>
          <p:nvPr>
            <p:ph type="dt" sz="half" idx="2"/>
          </p:nvPr>
        </p:nvSpPr>
        <p:spPr>
          <a:xfrm>
            <a:off x="9103426" y="632072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485F33-D2D7-7049-B76A-54CC6DDA00C4}" type="datetime1">
              <a:rPr lang="en-GB" smtClean="0"/>
              <a:t>16/03/2023</a:t>
            </a:fld>
            <a:endParaRPr lang="en-GB"/>
          </a:p>
        </p:txBody>
      </p:sp>
      <p:sp>
        <p:nvSpPr>
          <p:cNvPr id="5" name="Footer Placeholder 4">
            <a:extLst>
              <a:ext uri="{FF2B5EF4-FFF2-40B4-BE49-F238E27FC236}">
                <a16:creationId xmlns:a16="http://schemas.microsoft.com/office/drawing/2014/main" id="{09C9BE0D-5A2A-E82E-B4CF-849E92D3EB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1C172AD-23B1-6FF1-B080-6A1D4838617F}"/>
              </a:ext>
            </a:extLst>
          </p:cNvPr>
          <p:cNvSpPr>
            <a:spLocks noGrp="1"/>
          </p:cNvSpPr>
          <p:nvPr>
            <p:ph type="sldNum" sz="quarter" idx="4"/>
          </p:nvPr>
        </p:nvSpPr>
        <p:spPr>
          <a:xfrm>
            <a:off x="214746" y="632072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BFF33D-7869-8B46-BDE4-59ABFD8876D4}" type="slidenum">
              <a:rPr lang="en-GB" smtClean="0"/>
              <a:pPr/>
              <a:t>‹#›</a:t>
            </a:fld>
            <a:endParaRPr lang="en-GB"/>
          </a:p>
        </p:txBody>
      </p:sp>
    </p:spTree>
    <p:extLst>
      <p:ext uri="{BB962C8B-B14F-4D97-AF65-F5344CB8AC3E}">
        <p14:creationId xmlns:p14="http://schemas.microsoft.com/office/powerpoint/2010/main" val="3018148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slow">
    <p:fade thruBlk="1"/>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gif"/><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piktochart.com/" TargetMode="External"/><Relationship Id="rId3" Type="http://schemas.openxmlformats.org/officeDocument/2006/relationships/hyperlink" Target="https://www.visualcapitalist.com/" TargetMode="External"/><Relationship Id="rId7" Type="http://schemas.openxmlformats.org/officeDocument/2006/relationships/hyperlink" Target="https://dailyinfographic.com/" TargetMode="External"/><Relationship Id="rId12" Type="http://schemas.openxmlformats.org/officeDocument/2006/relationships/hyperlink" Target="https://www.facebook.com/STATSFORE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oolinfographics.com/" TargetMode="External"/><Relationship Id="rId11" Type="http://schemas.openxmlformats.org/officeDocument/2006/relationships/hyperlink" Target="https://www.theguardian.com/science/2016/jul/17/politicians-dodgy-statistics-tricks-guide" TargetMode="External"/><Relationship Id="rId5" Type="http://schemas.openxmlformats.org/officeDocument/2006/relationships/hyperlink" Target="https://flowingdata.com/" TargetMode="External"/><Relationship Id="rId10" Type="http://schemas.openxmlformats.org/officeDocument/2006/relationships/hyperlink" Target="https://www.canva.com/infographics/templates/" TargetMode="External"/><Relationship Id="rId4" Type="http://schemas.openxmlformats.org/officeDocument/2006/relationships/hyperlink" Target="https://informationisbeautiful.net/" TargetMode="External"/><Relationship Id="rId9" Type="http://schemas.openxmlformats.org/officeDocument/2006/relationships/hyperlink" Target="https://infogram.co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30.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39.emf"/><Relationship Id="rId5" Type="http://schemas.openxmlformats.org/officeDocument/2006/relationships/oleObject" Target="../embeddings/oleObject2.bin"/><Relationship Id="rId4" Type="http://schemas.openxmlformats.org/officeDocument/2006/relationships/image" Target="../media/image38.emf"/></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44.emf"/></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32.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47.emf"/></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4szyEbU94ig&amp;ab_channel=Motivatevideos-maths.org"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hyperlink" Target="https://www.youtube.com/watch?v=oUs1uvsz0Ok"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dirty="0"/>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dirty="0"/>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4" name="Title 3">
            <a:extLst>
              <a:ext uri="{FF2B5EF4-FFF2-40B4-BE49-F238E27FC236}">
                <a16:creationId xmlns:a16="http://schemas.microsoft.com/office/drawing/2014/main" id="{229A07CB-6116-47BA-9DD5-3552D5EA1B38}"/>
              </a:ext>
            </a:extLst>
          </p:cNvPr>
          <p:cNvSpPr>
            <a:spLocks noGrp="1"/>
          </p:cNvSpPr>
          <p:nvPr>
            <p:ph type="title"/>
          </p:nvPr>
        </p:nvSpPr>
        <p:spPr>
          <a:xfrm>
            <a:off x="3379315" y="481700"/>
            <a:ext cx="3604448" cy="1661993"/>
          </a:xfrm>
        </p:spPr>
        <p:txBody>
          <a:bodyPr/>
          <a:lstStyle/>
          <a:p>
            <a:r>
              <a:rPr lang="en-GB" sz="3600" b="1" dirty="0">
                <a:effectLst/>
                <a:latin typeface="Arial" panose="020B0604020202020204" pitchFamily="34" charset="0"/>
                <a:ea typeface="Times New Roman" panose="02020603050405020304" pitchFamily="18" charset="0"/>
              </a:rPr>
              <a:t>The Digital Professional for Health and Care</a:t>
            </a:r>
            <a:endParaRPr lang="en-GB" sz="3600" dirty="0"/>
          </a:p>
        </p:txBody>
      </p:sp>
      <p:sp>
        <p:nvSpPr>
          <p:cNvPr id="22" name="Title 3">
            <a:extLst>
              <a:ext uri="{FF2B5EF4-FFF2-40B4-BE49-F238E27FC236}">
                <a16:creationId xmlns:a16="http://schemas.microsoft.com/office/drawing/2014/main" id="{F109E95A-F05A-4D88-AAD9-A23B9CCA97AB}"/>
              </a:ext>
            </a:extLst>
          </p:cNvPr>
          <p:cNvSpPr txBox="1">
            <a:spLocks/>
          </p:cNvSpPr>
          <p:nvPr/>
        </p:nvSpPr>
        <p:spPr>
          <a:xfrm>
            <a:off x="7336755" y="222393"/>
            <a:ext cx="4581230" cy="3385542"/>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r>
              <a:rPr lang="en-GB" sz="4400" b="1" kern="0" dirty="0">
                <a:solidFill>
                  <a:schemeClr val="tx1"/>
                </a:solidFill>
                <a:latin typeface="Arial" panose="020B0604020202020204" pitchFamily="34" charset="0"/>
                <a:ea typeface="Times New Roman" panose="02020603050405020304" pitchFamily="18" charset="0"/>
              </a:rPr>
              <a:t>BMD7004</a:t>
            </a:r>
          </a:p>
          <a:p>
            <a:r>
              <a:rPr lang="en-GB" sz="4400" b="1" kern="0" dirty="0">
                <a:solidFill>
                  <a:schemeClr val="tx1"/>
                </a:solidFill>
                <a:latin typeface="Arial" panose="020B0604020202020204" pitchFamily="34" charset="0"/>
                <a:ea typeface="Times New Roman" panose="02020603050405020304" pitchFamily="18" charset="0"/>
              </a:rPr>
              <a:t>An overview of</a:t>
            </a:r>
          </a:p>
          <a:p>
            <a:r>
              <a:rPr lang="en-GB" sz="4400" b="1" kern="0" dirty="0">
                <a:solidFill>
                  <a:schemeClr val="tx1"/>
                </a:solidFill>
                <a:latin typeface="Arial" panose="020B0604020202020204" pitchFamily="34" charset="0"/>
                <a:ea typeface="Times New Roman" panose="02020603050405020304" pitchFamily="18" charset="0"/>
              </a:rPr>
              <a:t>statistics and</a:t>
            </a:r>
          </a:p>
          <a:p>
            <a:r>
              <a:rPr lang="en-GB" sz="4400" b="1" kern="0" dirty="0">
                <a:solidFill>
                  <a:schemeClr val="tx1"/>
                </a:solidFill>
                <a:latin typeface="Arial" panose="020B0604020202020204" pitchFamily="34" charset="0"/>
                <a:ea typeface="Times New Roman" panose="02020603050405020304" pitchFamily="18" charset="0"/>
              </a:rPr>
              <a:t>analytics</a:t>
            </a:r>
            <a:br>
              <a:rPr lang="en-GB" sz="4400" b="1" kern="0" dirty="0">
                <a:solidFill>
                  <a:schemeClr val="tx1"/>
                </a:solidFill>
                <a:latin typeface="Arial" panose="020B0604020202020204" pitchFamily="34" charset="0"/>
                <a:ea typeface="Times New Roman" panose="02020603050405020304" pitchFamily="18" charset="0"/>
              </a:rPr>
            </a:br>
            <a:endParaRPr lang="en-GB" sz="4400" kern="0" dirty="0">
              <a:solidFill>
                <a:schemeClr val="tx1"/>
              </a:solidFill>
            </a:endParaRPr>
          </a:p>
        </p:txBody>
      </p:sp>
      <p:sp>
        <p:nvSpPr>
          <p:cNvPr id="13" name="TextBox 12">
            <a:extLst>
              <a:ext uri="{FF2B5EF4-FFF2-40B4-BE49-F238E27FC236}">
                <a16:creationId xmlns:a16="http://schemas.microsoft.com/office/drawing/2014/main" id="{30D63588-E878-4FB7-9EF3-335C6E12A9AA}"/>
              </a:ext>
            </a:extLst>
          </p:cNvPr>
          <p:cNvSpPr txBox="1"/>
          <p:nvPr/>
        </p:nvSpPr>
        <p:spPr>
          <a:xfrm>
            <a:off x="7350401" y="3179391"/>
            <a:ext cx="4536799" cy="369332"/>
          </a:xfrm>
          <a:prstGeom prst="rect">
            <a:avLst/>
          </a:prstGeom>
          <a:noFill/>
        </p:spPr>
        <p:txBody>
          <a:bodyPr wrap="square">
            <a:spAutoFit/>
          </a:bodyPr>
          <a:lstStyle/>
          <a:p>
            <a:pPr>
              <a:buSzPct val="75000"/>
            </a:pPr>
            <a:r>
              <a:rPr lang="en-US" dirty="0"/>
              <a:t>Dr Ed Conley BSc PhD</a:t>
            </a:r>
            <a:endParaRPr lang="en-GB" dirty="0"/>
          </a:p>
        </p:txBody>
      </p:sp>
      <p:sp>
        <p:nvSpPr>
          <p:cNvPr id="2" name="Slide Number Placeholder 1">
            <a:extLst>
              <a:ext uri="{FF2B5EF4-FFF2-40B4-BE49-F238E27FC236}">
                <a16:creationId xmlns:a16="http://schemas.microsoft.com/office/drawing/2014/main" id="{DDB70987-7318-A9DD-62ED-F26BEC211F6B}"/>
              </a:ext>
            </a:extLst>
          </p:cNvPr>
          <p:cNvSpPr>
            <a:spLocks noGrp="1"/>
          </p:cNvSpPr>
          <p:nvPr>
            <p:ph type="sldNum" sz="quarter" idx="7"/>
          </p:nvPr>
        </p:nvSpPr>
        <p:spPr/>
        <p:txBody>
          <a:bodyPr/>
          <a:lstStyle/>
          <a:p>
            <a:fld id="{B6F15528-21DE-4FAA-801E-634DDDAF4B2B}" type="slidenum">
              <a:rPr lang="en-GB" smtClean="0"/>
              <a:t>1</a:t>
            </a:fld>
            <a:endParaRPr lang="en-GB" dirty="0"/>
          </a:p>
        </p:txBody>
      </p:sp>
      <p:sp>
        <p:nvSpPr>
          <p:cNvPr id="3" name="Footer Placeholder 2">
            <a:extLst>
              <a:ext uri="{FF2B5EF4-FFF2-40B4-BE49-F238E27FC236}">
                <a16:creationId xmlns:a16="http://schemas.microsoft.com/office/drawing/2014/main" id="{0D1F95BE-6ECC-41D9-5E9E-864697B968A8}"/>
              </a:ext>
            </a:extLst>
          </p:cNvPr>
          <p:cNvSpPr>
            <a:spLocks noGrp="1"/>
          </p:cNvSpPr>
          <p:nvPr>
            <p:ph type="ftr" sz="quarter" idx="5"/>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8C6FFA-5D3A-5467-86A8-5EEB67340851}"/>
              </a:ext>
            </a:extLst>
          </p:cNvPr>
          <p:cNvPicPr>
            <a:picLocks noChangeAspect="1"/>
          </p:cNvPicPr>
          <p:nvPr/>
        </p:nvPicPr>
        <p:blipFill rotWithShape="1">
          <a:blip r:embed="rId3"/>
          <a:srcRect l="9376"/>
          <a:stretch/>
        </p:blipFill>
        <p:spPr>
          <a:xfrm>
            <a:off x="0" y="-95002"/>
            <a:ext cx="12344400" cy="6953002"/>
          </a:xfrm>
          <a:prstGeom prst="rect">
            <a:avLst/>
          </a:prstGeom>
        </p:spPr>
      </p:pic>
      <p:sp>
        <p:nvSpPr>
          <p:cNvPr id="6" name="TextBox 5">
            <a:extLst>
              <a:ext uri="{FF2B5EF4-FFF2-40B4-BE49-F238E27FC236}">
                <a16:creationId xmlns:a16="http://schemas.microsoft.com/office/drawing/2014/main" id="{295D5BE8-7FFF-8949-9779-ABFC7201E08F}"/>
              </a:ext>
            </a:extLst>
          </p:cNvPr>
          <p:cNvSpPr txBox="1"/>
          <p:nvPr/>
        </p:nvSpPr>
        <p:spPr>
          <a:xfrm>
            <a:off x="422910" y="1371600"/>
            <a:ext cx="4531049" cy="3724096"/>
          </a:xfrm>
          <a:prstGeom prst="rect">
            <a:avLst/>
          </a:prstGeom>
          <a:noFill/>
        </p:spPr>
        <p:txBody>
          <a:bodyPr wrap="none" rtlCol="0">
            <a:spAutoFit/>
          </a:bodyPr>
          <a:lstStyle/>
          <a:p>
            <a:r>
              <a:rPr lang="en-GB" sz="5400" b="1" dirty="0"/>
              <a:t>BMD7004</a:t>
            </a:r>
          </a:p>
          <a:p>
            <a:r>
              <a:rPr lang="en-GB" sz="5400" b="1" dirty="0"/>
              <a:t>An overview of</a:t>
            </a:r>
          </a:p>
          <a:p>
            <a:r>
              <a:rPr lang="en-GB" sz="5400" b="1" dirty="0"/>
              <a:t>statistics and</a:t>
            </a:r>
          </a:p>
          <a:p>
            <a:r>
              <a:rPr lang="en-GB" sz="5400" b="1" dirty="0"/>
              <a:t>analytics</a:t>
            </a:r>
            <a:br>
              <a:rPr lang="en-GB" sz="5400" b="1" dirty="0"/>
            </a:br>
            <a:r>
              <a:rPr lang="en-GB" sz="2000" b="1" dirty="0">
                <a:solidFill>
                  <a:srgbClr val="FF0000"/>
                </a:solidFill>
              </a:rPr>
              <a:t>of relevance to health and social care</a:t>
            </a:r>
            <a:endParaRPr lang="en-GB" sz="5400" b="1" dirty="0">
              <a:solidFill>
                <a:srgbClr val="FF0000"/>
              </a:solidFill>
            </a:endParaRPr>
          </a:p>
        </p:txBody>
      </p:sp>
      <p:pic>
        <p:nvPicPr>
          <p:cNvPr id="2050" name="Picture 2" descr="Statistics | Definition, Types, &amp; Importance | Britannica">
            <a:extLst>
              <a:ext uri="{FF2B5EF4-FFF2-40B4-BE49-F238E27FC236}">
                <a16:creationId xmlns:a16="http://schemas.microsoft.com/office/drawing/2014/main" id="{C406D85E-7269-E502-AEB7-A964CF8A6B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80607" y="2241457"/>
            <a:ext cx="1230404" cy="12304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tatistics | Definition, Types, &amp; Importance | Britannica">
            <a:extLst>
              <a:ext uri="{FF2B5EF4-FFF2-40B4-BE49-F238E27FC236}">
                <a16:creationId xmlns:a16="http://schemas.microsoft.com/office/drawing/2014/main" id="{2660A545-BDAC-9B1D-DF19-F6A30C30C9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0668" y="4303073"/>
            <a:ext cx="1500186" cy="150018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aw of Statistics and Distrust of Statistics: Limitations of Statistics">
            <a:extLst>
              <a:ext uri="{FF2B5EF4-FFF2-40B4-BE49-F238E27FC236}">
                <a16:creationId xmlns:a16="http://schemas.microsoft.com/office/drawing/2014/main" id="{542DEBF0-D933-BFCD-8B02-F160F7938A3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393" t="12094" r="19460"/>
          <a:stretch/>
        </p:blipFill>
        <p:spPr bwMode="auto">
          <a:xfrm>
            <a:off x="5568921" y="2357437"/>
            <a:ext cx="1446243" cy="155733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ormal Distribution (Bell Curve) | Definition, Examples, &amp; Graph">
            <a:extLst>
              <a:ext uri="{FF2B5EF4-FFF2-40B4-BE49-F238E27FC236}">
                <a16:creationId xmlns:a16="http://schemas.microsoft.com/office/drawing/2014/main" id="{2B7FC203-8BCE-0CA8-7EA8-FFD0E1E11B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15525" y="3743199"/>
            <a:ext cx="2139950" cy="11685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64B87CC-0FBD-674D-E688-0AC1548F9870}"/>
              </a:ext>
            </a:extLst>
          </p:cNvPr>
          <p:cNvPicPr>
            <a:picLocks noChangeAspect="1"/>
          </p:cNvPicPr>
          <p:nvPr/>
        </p:nvPicPr>
        <p:blipFill>
          <a:blip r:embed="rId8"/>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2531364176"/>
      </p:ext>
    </p:extLst>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799128-E379-0442-67E9-AD153EB56500}"/>
              </a:ext>
            </a:extLst>
          </p:cNvPr>
          <p:cNvSpPr txBox="1"/>
          <p:nvPr/>
        </p:nvSpPr>
        <p:spPr>
          <a:xfrm>
            <a:off x="330499" y="165747"/>
            <a:ext cx="12027049" cy="3970318"/>
          </a:xfrm>
          <a:prstGeom prst="rect">
            <a:avLst/>
          </a:prstGeom>
          <a:noFill/>
        </p:spPr>
        <p:txBody>
          <a:bodyPr wrap="square" rtlCol="0">
            <a:spAutoFit/>
          </a:bodyPr>
          <a:lstStyle/>
          <a:p>
            <a:pPr algn="l"/>
            <a:r>
              <a:rPr lang="en-GB" sz="3600" b="1" i="0" dirty="0">
                <a:solidFill>
                  <a:srgbClr val="000000"/>
                </a:solidFill>
                <a:effectLst/>
                <a:latin typeface="Söhne"/>
              </a:rPr>
              <a:t>How do you make statistics interesting?</a:t>
            </a:r>
            <a:br>
              <a:rPr lang="en-GB" sz="3600" b="1" i="0" dirty="0">
                <a:solidFill>
                  <a:srgbClr val="000000"/>
                </a:solidFill>
                <a:effectLst/>
                <a:latin typeface="Söhne"/>
              </a:rPr>
            </a:br>
            <a:endParaRPr lang="en-GB" sz="5400" b="1" i="0" dirty="0">
              <a:solidFill>
                <a:srgbClr val="000000"/>
              </a:solidFill>
              <a:effectLst/>
              <a:latin typeface="Söhne"/>
            </a:endParaRPr>
          </a:p>
          <a:p>
            <a:pPr algn="l"/>
            <a:endParaRPr lang="en-GB" b="0" i="0" dirty="0">
              <a:solidFill>
                <a:srgbClr val="000000"/>
              </a:solidFill>
              <a:effectLst/>
              <a:latin typeface="Söhne"/>
            </a:endParaRPr>
          </a:p>
          <a:p>
            <a:pPr algn="l"/>
            <a:br>
              <a:rPr lang="en-GB" b="0" i="0" dirty="0">
                <a:solidFill>
                  <a:srgbClr val="000000"/>
                </a:solidFill>
                <a:effectLst/>
                <a:latin typeface="Söhne"/>
              </a:rPr>
            </a:br>
            <a:endParaRPr lang="en-GB" b="0" i="0" dirty="0">
              <a:solidFill>
                <a:srgbClr val="000000"/>
              </a:solidFill>
              <a:effectLst/>
              <a:latin typeface="Söhne"/>
            </a:endParaRPr>
          </a:p>
          <a:p>
            <a:pPr algn="l"/>
            <a:br>
              <a:rPr lang="en-GB" b="0" i="0" dirty="0">
                <a:solidFill>
                  <a:srgbClr val="000000"/>
                </a:solidFill>
                <a:effectLst/>
                <a:latin typeface="Söhne"/>
              </a:rPr>
            </a:br>
            <a:endParaRPr lang="en-GB" b="0" i="0" dirty="0">
              <a:solidFill>
                <a:srgbClr val="000000"/>
              </a:solidFill>
              <a:effectLst/>
              <a:latin typeface="Söhne"/>
            </a:endParaRPr>
          </a:p>
          <a:p>
            <a:pPr algn="l"/>
            <a:endParaRPr lang="en-GB" b="0" i="0" dirty="0">
              <a:solidFill>
                <a:srgbClr val="000000"/>
              </a:solidFill>
              <a:effectLst/>
              <a:latin typeface="Söhne"/>
            </a:endParaRPr>
          </a:p>
          <a:p>
            <a:pPr algn="l"/>
            <a:endParaRPr lang="en-GB" b="0" i="0" dirty="0">
              <a:solidFill>
                <a:srgbClr val="000000"/>
              </a:solidFill>
              <a:effectLst/>
              <a:latin typeface="Söhne"/>
            </a:endParaRPr>
          </a:p>
          <a:p>
            <a:endParaRPr lang="en-GB" dirty="0"/>
          </a:p>
          <a:p>
            <a:endParaRPr lang="en-GB" dirty="0"/>
          </a:p>
        </p:txBody>
      </p:sp>
      <p:pic>
        <p:nvPicPr>
          <p:cNvPr id="1026" name="Picture 2" descr="Being bored to death is no joke: Chronic boredom is a killer, study finds –  New York Daily News">
            <a:extLst>
              <a:ext uri="{FF2B5EF4-FFF2-40B4-BE49-F238E27FC236}">
                <a16:creationId xmlns:a16="http://schemas.microsoft.com/office/drawing/2014/main" id="{D775FF40-8343-BDC0-1B6C-52F3C4F091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098" y="1273274"/>
            <a:ext cx="3330053" cy="23017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0F7BDF2-EFFE-A5DB-7F3A-69AA420E09D9}"/>
              </a:ext>
            </a:extLst>
          </p:cNvPr>
          <p:cNvSpPr txBox="1"/>
          <p:nvPr/>
        </p:nvSpPr>
        <p:spPr>
          <a:xfrm>
            <a:off x="237067" y="948267"/>
            <a:ext cx="6688665" cy="5855449"/>
          </a:xfrm>
          <a:prstGeom prst="rect">
            <a:avLst/>
          </a:prstGeom>
          <a:noFill/>
        </p:spPr>
        <p:txBody>
          <a:bodyPr wrap="square" rtlCol="0">
            <a:spAutoFit/>
          </a:bodyPr>
          <a:lstStyle/>
          <a:p>
            <a:pPr algn="l"/>
            <a:r>
              <a:rPr lang="en-GB" sz="2800" b="1" i="0" dirty="0">
                <a:solidFill>
                  <a:srgbClr val="FF0000"/>
                </a:solidFill>
                <a:effectLst/>
                <a:latin typeface="Söhne"/>
              </a:rPr>
              <a:t>Relevance:</a:t>
            </a:r>
            <a:r>
              <a:rPr lang="en-GB" sz="2800" b="0" i="0" dirty="0">
                <a:solidFill>
                  <a:srgbClr val="000000"/>
                </a:solidFill>
                <a:effectLst/>
                <a:latin typeface="Söhne"/>
              </a:rPr>
              <a:t> Think about how its used in real-life scenarios and </a:t>
            </a:r>
            <a:r>
              <a:rPr lang="en-GB" sz="2800" dirty="0">
                <a:solidFill>
                  <a:srgbClr val="000000"/>
                </a:solidFill>
                <a:latin typeface="Söhne"/>
              </a:rPr>
              <a:t>its </a:t>
            </a:r>
            <a:r>
              <a:rPr lang="en-GB" sz="2800" b="0" i="0" dirty="0">
                <a:solidFill>
                  <a:srgbClr val="000000"/>
                </a:solidFill>
                <a:effectLst/>
                <a:latin typeface="Söhne"/>
              </a:rPr>
              <a:t>impacts</a:t>
            </a:r>
            <a:br>
              <a:rPr lang="en-GB" sz="2800" b="0" i="0" dirty="0">
                <a:solidFill>
                  <a:srgbClr val="000000"/>
                </a:solidFill>
                <a:effectLst/>
                <a:latin typeface="Söhne"/>
              </a:rPr>
            </a:br>
            <a:endParaRPr lang="en-GB" sz="2800" dirty="0">
              <a:solidFill>
                <a:srgbClr val="000000"/>
              </a:solidFill>
              <a:latin typeface="Söhne"/>
            </a:endParaRPr>
          </a:p>
          <a:p>
            <a:pPr algn="l"/>
            <a:r>
              <a:rPr lang="en-GB" sz="2800" b="1" i="0" dirty="0">
                <a:solidFill>
                  <a:srgbClr val="FF0000"/>
                </a:solidFill>
                <a:effectLst/>
                <a:latin typeface="Söhne"/>
              </a:rPr>
              <a:t>Hands-on approach: </a:t>
            </a:r>
            <a:r>
              <a:rPr lang="en-GB" sz="2800" dirty="0">
                <a:solidFill>
                  <a:srgbClr val="000000"/>
                </a:solidFill>
                <a:latin typeface="Söhne"/>
              </a:rPr>
              <a:t>Try c</a:t>
            </a:r>
            <a:r>
              <a:rPr lang="en-GB" sz="2800" b="0" i="0" dirty="0">
                <a:solidFill>
                  <a:srgbClr val="000000"/>
                </a:solidFill>
                <a:effectLst/>
                <a:latin typeface="Söhne"/>
              </a:rPr>
              <a:t>ollecting / analysing data in your own projects – it becomes more interesting</a:t>
            </a:r>
          </a:p>
          <a:p>
            <a:pPr algn="l"/>
            <a:endParaRPr lang="en-GB" sz="2800" dirty="0">
              <a:solidFill>
                <a:srgbClr val="000000"/>
              </a:solidFill>
              <a:latin typeface="Söhne"/>
            </a:endParaRPr>
          </a:p>
          <a:p>
            <a:pPr algn="l"/>
            <a:r>
              <a:rPr lang="en-GB" sz="2800" b="1" i="0" dirty="0">
                <a:solidFill>
                  <a:srgbClr val="FF0000"/>
                </a:solidFill>
                <a:effectLst/>
                <a:latin typeface="Söhne"/>
              </a:rPr>
              <a:t>Visualisations: </a:t>
            </a:r>
            <a:r>
              <a:rPr lang="en-GB" sz="2800" b="0" i="0" dirty="0">
                <a:solidFill>
                  <a:srgbClr val="000000"/>
                </a:solidFill>
                <a:effectLst/>
                <a:latin typeface="Söhne"/>
              </a:rPr>
              <a:t>appreciate graphs, charts, infographics</a:t>
            </a:r>
          </a:p>
          <a:p>
            <a:pPr algn="l"/>
            <a:endParaRPr lang="en-GB" sz="2800" dirty="0">
              <a:solidFill>
                <a:srgbClr val="000000"/>
              </a:solidFill>
              <a:latin typeface="Söhne"/>
            </a:endParaRPr>
          </a:p>
          <a:p>
            <a:pPr algn="l"/>
            <a:r>
              <a:rPr lang="en-GB" sz="2800" b="1" i="0" dirty="0">
                <a:solidFill>
                  <a:srgbClr val="FF0000"/>
                </a:solidFill>
                <a:effectLst/>
                <a:latin typeface="Söhne"/>
              </a:rPr>
              <a:t>Group activity: </a:t>
            </a:r>
            <a:r>
              <a:rPr lang="en-GB" sz="2800" b="0" i="0" dirty="0">
                <a:solidFill>
                  <a:srgbClr val="000000"/>
                </a:solidFill>
                <a:effectLst/>
                <a:latin typeface="Söhne"/>
              </a:rPr>
              <a:t>Collaborative activities and discussions</a:t>
            </a:r>
          </a:p>
          <a:p>
            <a:pPr algn="l"/>
            <a:endParaRPr lang="en-GB" sz="1050" b="1" dirty="0">
              <a:solidFill>
                <a:srgbClr val="FF0000"/>
              </a:solidFill>
              <a:latin typeface="Söhne"/>
            </a:endParaRPr>
          </a:p>
          <a:p>
            <a:pPr algn="l"/>
            <a:r>
              <a:rPr lang="en-GB" sz="2800" b="1" i="0" dirty="0">
                <a:solidFill>
                  <a:srgbClr val="FF0000"/>
                </a:solidFill>
                <a:effectLst/>
                <a:latin typeface="Söhne"/>
              </a:rPr>
              <a:t>Gamification: </a:t>
            </a:r>
            <a:r>
              <a:rPr lang="en-GB" sz="2800" b="0" i="0" dirty="0">
                <a:solidFill>
                  <a:srgbClr val="000000"/>
                </a:solidFill>
                <a:effectLst/>
                <a:latin typeface="Söhne"/>
              </a:rPr>
              <a:t>Incorporate games &amp; learning </a:t>
            </a:r>
          </a:p>
        </p:txBody>
      </p:sp>
      <p:pic>
        <p:nvPicPr>
          <p:cNvPr id="3" name="Picture 2">
            <a:extLst>
              <a:ext uri="{FF2B5EF4-FFF2-40B4-BE49-F238E27FC236}">
                <a16:creationId xmlns:a16="http://schemas.microsoft.com/office/drawing/2014/main" id="{FA1E2FF6-45C8-1D16-177D-1E036BCCC75C}"/>
              </a:ext>
            </a:extLst>
          </p:cNvPr>
          <p:cNvPicPr>
            <a:picLocks noChangeAspect="1"/>
          </p:cNvPicPr>
          <p:nvPr/>
        </p:nvPicPr>
        <p:blipFill>
          <a:blip r:embed="rId4"/>
          <a:stretch>
            <a:fillRect/>
          </a:stretch>
        </p:blipFill>
        <p:spPr>
          <a:xfrm>
            <a:off x="10101943" y="6056085"/>
            <a:ext cx="1905000" cy="628650"/>
          </a:xfrm>
          <a:prstGeom prst="rect">
            <a:avLst/>
          </a:prstGeom>
        </p:spPr>
      </p:pic>
      <p:pic>
        <p:nvPicPr>
          <p:cNvPr id="5" name="Picture 4">
            <a:extLst>
              <a:ext uri="{FF2B5EF4-FFF2-40B4-BE49-F238E27FC236}">
                <a16:creationId xmlns:a16="http://schemas.microsoft.com/office/drawing/2014/main" id="{D8478C77-5B10-6622-FFB9-B098D96039BF}"/>
              </a:ext>
            </a:extLst>
          </p:cNvPr>
          <p:cNvPicPr>
            <a:picLocks noChangeAspect="1"/>
          </p:cNvPicPr>
          <p:nvPr/>
        </p:nvPicPr>
        <p:blipFill>
          <a:blip r:embed="rId5"/>
          <a:stretch>
            <a:fillRect/>
          </a:stretch>
        </p:blipFill>
        <p:spPr>
          <a:xfrm>
            <a:off x="7629097" y="3556789"/>
            <a:ext cx="3330055" cy="2239035"/>
          </a:xfrm>
          <a:prstGeom prst="rect">
            <a:avLst/>
          </a:prstGeom>
          <a:ln>
            <a:solidFill>
              <a:schemeClr val="bg1">
                <a:lumMod val="50000"/>
              </a:schemeClr>
            </a:solidFill>
          </a:ln>
        </p:spPr>
      </p:pic>
      <p:sp>
        <p:nvSpPr>
          <p:cNvPr id="6" name="Slide Number Placeholder 5">
            <a:extLst>
              <a:ext uri="{FF2B5EF4-FFF2-40B4-BE49-F238E27FC236}">
                <a16:creationId xmlns:a16="http://schemas.microsoft.com/office/drawing/2014/main" id="{1700203C-2713-162E-09DD-C95D3A6CEF23}"/>
              </a:ext>
            </a:extLst>
          </p:cNvPr>
          <p:cNvSpPr>
            <a:spLocks noGrp="1"/>
          </p:cNvSpPr>
          <p:nvPr>
            <p:ph type="sldNum" sz="quarter" idx="12"/>
          </p:nvPr>
        </p:nvSpPr>
        <p:spPr/>
        <p:txBody>
          <a:bodyPr/>
          <a:lstStyle/>
          <a:p>
            <a:fld id="{FCBFF33D-7869-8B46-BDE4-59ABFD8876D4}" type="slidenum">
              <a:rPr lang="en-GB" smtClean="0"/>
              <a:t>3</a:t>
            </a:fld>
            <a:endParaRPr lang="en-GB"/>
          </a:p>
        </p:txBody>
      </p:sp>
      <p:sp>
        <p:nvSpPr>
          <p:cNvPr id="7" name="Footer Placeholder 6">
            <a:extLst>
              <a:ext uri="{FF2B5EF4-FFF2-40B4-BE49-F238E27FC236}">
                <a16:creationId xmlns:a16="http://schemas.microsoft.com/office/drawing/2014/main" id="{5A9AA0ED-0107-9F02-7B62-179298DB3D7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348130796"/>
      </p:ext>
    </p:extLst>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B553B2-2F29-295C-8251-AF9D9F82B58A}"/>
              </a:ext>
            </a:extLst>
          </p:cNvPr>
          <p:cNvPicPr>
            <a:picLocks noChangeAspect="1"/>
          </p:cNvPicPr>
          <p:nvPr/>
        </p:nvPicPr>
        <p:blipFill rotWithShape="1">
          <a:blip r:embed="rId3"/>
          <a:srcRect l="-2318" t="9864" r="42694" b="38754"/>
          <a:stretch/>
        </p:blipFill>
        <p:spPr>
          <a:xfrm>
            <a:off x="7782222" y="2387143"/>
            <a:ext cx="4409778" cy="4470857"/>
          </a:xfrm>
          <a:prstGeom prst="rect">
            <a:avLst/>
          </a:prstGeom>
        </p:spPr>
      </p:pic>
      <p:pic>
        <p:nvPicPr>
          <p:cNvPr id="12" name="Picture 11">
            <a:extLst>
              <a:ext uri="{FF2B5EF4-FFF2-40B4-BE49-F238E27FC236}">
                <a16:creationId xmlns:a16="http://schemas.microsoft.com/office/drawing/2014/main" id="{631798E9-BDED-A323-85B8-45215D883432}"/>
              </a:ext>
            </a:extLst>
          </p:cNvPr>
          <p:cNvPicPr>
            <a:picLocks noChangeAspect="1"/>
          </p:cNvPicPr>
          <p:nvPr/>
        </p:nvPicPr>
        <p:blipFill rotWithShape="1">
          <a:blip r:embed="rId4"/>
          <a:srcRect l="26605" t="-1219" r="1437" b="1219"/>
          <a:stretch/>
        </p:blipFill>
        <p:spPr>
          <a:xfrm rot="16200000">
            <a:off x="3480377" y="2248903"/>
            <a:ext cx="4529139" cy="4689052"/>
          </a:xfrm>
          <a:prstGeom prst="rect">
            <a:avLst/>
          </a:prstGeom>
        </p:spPr>
      </p:pic>
      <p:pic>
        <p:nvPicPr>
          <p:cNvPr id="11" name="Picture 10">
            <a:extLst>
              <a:ext uri="{FF2B5EF4-FFF2-40B4-BE49-F238E27FC236}">
                <a16:creationId xmlns:a16="http://schemas.microsoft.com/office/drawing/2014/main" id="{1EC9F491-5489-B390-3736-AE124A2AAF31}"/>
              </a:ext>
            </a:extLst>
          </p:cNvPr>
          <p:cNvPicPr>
            <a:picLocks noChangeAspect="1"/>
          </p:cNvPicPr>
          <p:nvPr/>
        </p:nvPicPr>
        <p:blipFill rotWithShape="1">
          <a:blip r:embed="rId5"/>
          <a:srcRect l="14633" t="39716" r="3579" b="29934"/>
          <a:stretch/>
        </p:blipFill>
        <p:spPr>
          <a:xfrm>
            <a:off x="3682301" y="0"/>
            <a:ext cx="4460653" cy="2398955"/>
          </a:xfrm>
          <a:prstGeom prst="rect">
            <a:avLst/>
          </a:prstGeom>
        </p:spPr>
      </p:pic>
      <p:pic>
        <p:nvPicPr>
          <p:cNvPr id="7" name="Picture 6">
            <a:extLst>
              <a:ext uri="{FF2B5EF4-FFF2-40B4-BE49-F238E27FC236}">
                <a16:creationId xmlns:a16="http://schemas.microsoft.com/office/drawing/2014/main" id="{F32E07B6-51A8-1A08-1A88-2240B23E580F}"/>
              </a:ext>
            </a:extLst>
          </p:cNvPr>
          <p:cNvPicPr>
            <a:picLocks noChangeAspect="1"/>
          </p:cNvPicPr>
          <p:nvPr/>
        </p:nvPicPr>
        <p:blipFill rotWithShape="1">
          <a:blip r:embed="rId6"/>
          <a:srcRect l="25893" t="61701" r="11159" b="15618"/>
          <a:stretch/>
        </p:blipFill>
        <p:spPr>
          <a:xfrm>
            <a:off x="8082272" y="11875"/>
            <a:ext cx="4109728" cy="2376840"/>
          </a:xfrm>
          <a:prstGeom prst="rect">
            <a:avLst/>
          </a:prstGeom>
        </p:spPr>
      </p:pic>
      <p:pic>
        <p:nvPicPr>
          <p:cNvPr id="9" name="Picture 8">
            <a:extLst>
              <a:ext uri="{FF2B5EF4-FFF2-40B4-BE49-F238E27FC236}">
                <a16:creationId xmlns:a16="http://schemas.microsoft.com/office/drawing/2014/main" id="{336D3173-4A29-5B74-A45A-09C6A898E22B}"/>
              </a:ext>
            </a:extLst>
          </p:cNvPr>
          <p:cNvPicPr>
            <a:picLocks noChangeAspect="1"/>
          </p:cNvPicPr>
          <p:nvPr/>
        </p:nvPicPr>
        <p:blipFill rotWithShape="1">
          <a:blip r:embed="rId7"/>
          <a:srcRect l="-19223" t="-48219" r="19223" b="7063"/>
          <a:stretch/>
        </p:blipFill>
        <p:spPr>
          <a:xfrm>
            <a:off x="-946692" y="-3593307"/>
            <a:ext cx="4627475" cy="10451307"/>
          </a:xfrm>
          <a:prstGeom prst="rect">
            <a:avLst/>
          </a:prstGeom>
        </p:spPr>
      </p:pic>
    </p:spTree>
    <p:extLst>
      <p:ext uri="{BB962C8B-B14F-4D97-AF65-F5344CB8AC3E}">
        <p14:creationId xmlns:p14="http://schemas.microsoft.com/office/powerpoint/2010/main" val="3152356311"/>
      </p:ext>
    </p:extLst>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8032D9A-F17A-CB9D-D2B7-E4A6CBEE3C90}"/>
              </a:ext>
            </a:extLst>
          </p:cNvPr>
          <p:cNvSpPr txBox="1"/>
          <p:nvPr/>
        </p:nvSpPr>
        <p:spPr>
          <a:xfrm>
            <a:off x="4121485" y="186829"/>
            <a:ext cx="3949030" cy="646331"/>
          </a:xfrm>
          <a:prstGeom prst="rect">
            <a:avLst/>
          </a:prstGeom>
          <a:noFill/>
        </p:spPr>
        <p:txBody>
          <a:bodyPr wrap="none" rtlCol="0">
            <a:spAutoFit/>
          </a:bodyPr>
          <a:lstStyle/>
          <a:p>
            <a:r>
              <a:rPr lang="en-GB" sz="3600" b="1" dirty="0">
                <a:solidFill>
                  <a:srgbClr val="FF0000"/>
                </a:solidFill>
              </a:rPr>
              <a:t>Learning Objectives</a:t>
            </a:r>
          </a:p>
        </p:txBody>
      </p:sp>
      <p:sp>
        <p:nvSpPr>
          <p:cNvPr id="5" name="TextBox 4">
            <a:extLst>
              <a:ext uri="{FF2B5EF4-FFF2-40B4-BE49-F238E27FC236}">
                <a16:creationId xmlns:a16="http://schemas.microsoft.com/office/drawing/2014/main" id="{6F48DEFB-A4B3-1F76-B6DE-F551779E0349}"/>
              </a:ext>
            </a:extLst>
          </p:cNvPr>
          <p:cNvSpPr txBox="1"/>
          <p:nvPr/>
        </p:nvSpPr>
        <p:spPr>
          <a:xfrm>
            <a:off x="755374" y="1033668"/>
            <a:ext cx="10906539" cy="4770537"/>
          </a:xfrm>
          <a:prstGeom prst="rect">
            <a:avLst/>
          </a:prstGeom>
          <a:noFill/>
        </p:spPr>
        <p:txBody>
          <a:bodyPr wrap="square" rtlCol="0">
            <a:spAutoFit/>
          </a:bodyPr>
          <a:lstStyle/>
          <a:p>
            <a:pPr marL="0" marR="0" algn="l" rtl="0" eaLnBrk="1" latinLnBrk="0" hangingPunct="1">
              <a:spcBef>
                <a:spcPts val="0"/>
              </a:spcBef>
              <a:spcAft>
                <a:spcPts val="0"/>
              </a:spcAft>
              <a:tabLst>
                <a:tab pos="457200" algn="l"/>
              </a:tabLst>
            </a:pPr>
            <a:r>
              <a:rPr lang="en-GB" sz="28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1 – Understand*** a range of statistical, data modelling and visualisation concepts. </a:t>
            </a:r>
            <a:br>
              <a:rPr lang="en-GB" sz="28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br>
            <a:r>
              <a:rPr lang="en-GB" sz="1600"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***its emphasised that this is not learn and recall material, all emphasis is on understanding</a:t>
            </a:r>
            <a:br>
              <a:rPr lang="en-GB" sz="1600"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br>
            <a:endParaRPr lang="en-GB" sz="1600" dirty="0">
              <a:effectLst/>
              <a:latin typeface="Arial" panose="020B0604020202020204" pitchFamily="34" charset="0"/>
              <a:cs typeface="Arial" panose="020B0604020202020204" pitchFamily="34" charset="0"/>
            </a:endParaRPr>
          </a:p>
          <a:p>
            <a:pPr algn="l"/>
            <a:r>
              <a:rPr lang="en-GB" sz="32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2 –</a:t>
            </a:r>
            <a:r>
              <a:rPr lang="en-GB" sz="3200" b="1" i="0" u="none" strike="noStrike" dirty="0">
                <a:solidFill>
                  <a:srgbClr val="000000"/>
                </a:solidFill>
                <a:effectLst/>
                <a:latin typeface="Arial" panose="020B0604020202020204" pitchFamily="34" charset="0"/>
                <a:cs typeface="Arial" panose="020B0604020202020204" pitchFamily="34" charset="0"/>
              </a:rPr>
              <a:t> Self-study the reference files / use data provided</a:t>
            </a:r>
          </a:p>
          <a:p>
            <a:r>
              <a:rPr lang="en-GB" sz="1800" b="0" i="0" u="none" strike="noStrike" dirty="0">
                <a:solidFill>
                  <a:srgbClr val="000000"/>
                </a:solidFill>
                <a:effectLst/>
                <a:latin typeface="Calibri" panose="020F0502020204030204" pitchFamily="34" charset="0"/>
              </a:rPr>
              <a:t>…work out how to approach methodological learning such as applying specific statistical tests. </a:t>
            </a:r>
            <a:r>
              <a:rPr lang="en-GB" dirty="0">
                <a:solidFill>
                  <a:srgbClr val="000000"/>
                </a:solidFill>
                <a:latin typeface="Calibri" panose="020F0502020204030204" pitchFamily="34" charset="0"/>
              </a:rPr>
              <a:t>Know </a:t>
            </a:r>
            <a:r>
              <a:rPr lang="en-GB" sz="1800" b="0" i="0" u="none" strike="noStrike" dirty="0">
                <a:solidFill>
                  <a:srgbClr val="000000"/>
                </a:solidFill>
                <a:effectLst/>
                <a:latin typeface="Calibri" panose="020F0502020204030204" pitchFamily="34" charset="0"/>
              </a:rPr>
              <a:t>there is a </a:t>
            </a:r>
            <a:r>
              <a:rPr lang="en-GB" dirty="0">
                <a:solidFill>
                  <a:srgbClr val="000000"/>
                </a:solidFill>
                <a:latin typeface="Calibri" panose="020F0502020204030204" pitchFamily="34" charset="0"/>
              </a:rPr>
              <a:t>large </a:t>
            </a:r>
            <a:r>
              <a:rPr lang="en-GB" sz="1800" b="0" i="0" u="none" strike="noStrike" dirty="0">
                <a:solidFill>
                  <a:srgbClr val="000000"/>
                </a:solidFill>
                <a:effectLst/>
                <a:latin typeface="Calibri" panose="020F0502020204030204" pitchFamily="34" charset="0"/>
              </a:rPr>
              <a:t>toolbox of methods available – e.g. look at slide entitled The “which test for which problem</a:t>
            </a:r>
            <a:r>
              <a:rPr lang="en-GB" dirty="0">
                <a:solidFill>
                  <a:srgbClr val="000000"/>
                </a:solidFill>
                <a:latin typeface="Calibri" panose="020F0502020204030204" pitchFamily="34" charset="0"/>
              </a:rPr>
              <a:t> </a:t>
            </a:r>
            <a:r>
              <a:rPr lang="en-GB" sz="1800" b="0" i="0" u="none" strike="noStrike" dirty="0">
                <a:solidFill>
                  <a:srgbClr val="000000"/>
                </a:solidFill>
                <a:effectLst/>
                <a:latin typeface="Calibri" panose="020F0502020204030204" pitchFamily="34" charset="0"/>
              </a:rPr>
              <a:t>algorithm” - often it will come down to being judicious - knowing where to look for answers/steps e.g. Andy Field textbook or YouTube.</a:t>
            </a:r>
            <a:br>
              <a:rPr lang="en-GB" sz="1800" b="0" i="0" u="none" strike="noStrike" dirty="0">
                <a:solidFill>
                  <a:srgbClr val="000000"/>
                </a:solidFill>
                <a:effectLst/>
                <a:latin typeface="Calibri" panose="020F0502020204030204" pitchFamily="34" charset="0"/>
              </a:rPr>
            </a:br>
            <a:endParaRPr lang="en-GB" sz="1800" b="0" i="0" u="none" strike="noStrike" dirty="0">
              <a:solidFill>
                <a:srgbClr val="000000"/>
              </a:solidFill>
              <a:effectLst/>
              <a:latin typeface="Calibri" panose="020F0502020204030204" pitchFamily="34" charset="0"/>
            </a:endParaRPr>
          </a:p>
          <a:p>
            <a:pPr marL="0" marR="0" algn="l" rtl="0" eaLnBrk="1" latinLnBrk="0" hangingPunct="1">
              <a:spcBef>
                <a:spcPts val="0"/>
              </a:spcBef>
              <a:spcAft>
                <a:spcPts val="0"/>
              </a:spcAft>
              <a:tabLst>
                <a:tab pos="457200" algn="l"/>
              </a:tabLst>
            </a:pPr>
            <a:r>
              <a:rPr lang="en-GB" sz="28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3 – To suggest a range of health and care scenarios where advanced analytics tools can be applied (and vice vers</a:t>
            </a:r>
            <a:r>
              <a:rPr lang="en-GB" sz="2800" b="1" dirty="0">
                <a:solidFill>
                  <a:srgbClr val="242424"/>
                </a:solidFill>
                <a:latin typeface="Arial" panose="020B0604020202020204" pitchFamily="34" charset="0"/>
                <a:ea typeface="Times New Roman" panose="02020603050405020304" pitchFamily="18" charset="0"/>
                <a:cs typeface="Arial" panose="020B0604020202020204" pitchFamily="34" charset="0"/>
              </a:rPr>
              <a:t>a)</a:t>
            </a:r>
            <a:r>
              <a:rPr lang="en-GB" sz="28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a:t>
            </a:r>
            <a:br>
              <a:rPr lang="en-GB" sz="2800" b="1" kern="1200"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br>
            <a:endParaRPr lang="en-GB" sz="2800" b="1" dirty="0">
              <a:effectLst/>
              <a:latin typeface="Arial" panose="020B0604020202020204" pitchFamily="34" charset="0"/>
              <a:cs typeface="Arial" panose="020B0604020202020204" pitchFamily="34" charset="0"/>
            </a:endParaRPr>
          </a:p>
          <a:p>
            <a:pPr marL="0" marR="0" algn="l" rtl="0" eaLnBrk="1" latinLnBrk="0" hangingPunct="1">
              <a:spcBef>
                <a:spcPts val="0"/>
              </a:spcBef>
              <a:spcAft>
                <a:spcPts val="0"/>
              </a:spcAft>
              <a:tabLst>
                <a:tab pos="457200" algn="l"/>
              </a:tabLst>
            </a:pPr>
            <a:r>
              <a:rPr lang="en-GB" sz="2800" b="1" kern="1200" dirty="0">
                <a:solidFill>
                  <a:srgbClr val="242424"/>
                </a:solidFill>
                <a:effectLst/>
                <a:latin typeface="Arial" panose="020B0604020202020204" pitchFamily="34" charset="0"/>
                <a:ea typeface="MS Mincho" panose="02020609040205080304" pitchFamily="49" charset="-128"/>
                <a:cs typeface="Arial" panose="020B0604020202020204" pitchFamily="34" charset="0"/>
              </a:rPr>
              <a:t>4 – Recognise the mis-application of analytics in the media</a:t>
            </a:r>
            <a:endParaRPr lang="en-GB" sz="2800" b="1"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1333728"/>
      </p:ext>
    </p:extLst>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616D8A-2586-F2D6-DC85-09247E0481F2}"/>
              </a:ext>
            </a:extLst>
          </p:cNvPr>
          <p:cNvSpPr txBox="1"/>
          <p:nvPr/>
        </p:nvSpPr>
        <p:spPr>
          <a:xfrm>
            <a:off x="4408935" y="5165229"/>
            <a:ext cx="3397331" cy="1415772"/>
          </a:xfrm>
          <a:prstGeom prst="rect">
            <a:avLst/>
          </a:prstGeom>
          <a:noFill/>
        </p:spPr>
        <p:txBody>
          <a:bodyPr wrap="square">
            <a:spAutoFit/>
          </a:bodyPr>
          <a:lstStyle/>
          <a:p>
            <a:pPr algn="l"/>
            <a:r>
              <a:rPr lang="en-GB" sz="3200" b="1" i="0" dirty="0">
                <a:solidFill>
                  <a:srgbClr val="FF0000"/>
                </a:solidFill>
                <a:effectLst/>
                <a:latin typeface="Söhne"/>
                <a:hlinkClick r:id="rId3"/>
              </a:rPr>
              <a:t>Visual Capitalist </a:t>
            </a:r>
            <a:r>
              <a:rPr lang="en-GB" b="0" i="0" dirty="0">
                <a:solidFill>
                  <a:srgbClr val="374151"/>
                </a:solidFill>
                <a:effectLst/>
                <a:latin typeface="Söhne"/>
              </a:rPr>
              <a:t> data visualization and infographics on business and technology, energy and the environment.</a:t>
            </a:r>
          </a:p>
        </p:txBody>
      </p:sp>
      <p:sp>
        <p:nvSpPr>
          <p:cNvPr id="6" name="TextBox 5">
            <a:extLst>
              <a:ext uri="{FF2B5EF4-FFF2-40B4-BE49-F238E27FC236}">
                <a16:creationId xmlns:a16="http://schemas.microsoft.com/office/drawing/2014/main" id="{A93DD94E-CFA3-4793-6827-71E45F27306C}"/>
              </a:ext>
            </a:extLst>
          </p:cNvPr>
          <p:cNvSpPr txBox="1"/>
          <p:nvPr/>
        </p:nvSpPr>
        <p:spPr>
          <a:xfrm>
            <a:off x="2534269" y="203652"/>
            <a:ext cx="6670031" cy="1077218"/>
          </a:xfrm>
          <a:prstGeom prst="rect">
            <a:avLst/>
          </a:prstGeom>
          <a:noFill/>
        </p:spPr>
        <p:txBody>
          <a:bodyPr wrap="none" rtlCol="0">
            <a:spAutoFit/>
          </a:bodyPr>
          <a:lstStyle/>
          <a:p>
            <a:pPr algn="ctr"/>
            <a:r>
              <a:rPr lang="en-GB" sz="3200" b="1" dirty="0">
                <a:solidFill>
                  <a:srgbClr val="FF0000"/>
                </a:solidFill>
              </a:rPr>
              <a:t>Infographics &amp; Data Visualisation sites</a:t>
            </a:r>
          </a:p>
          <a:p>
            <a:pPr algn="ctr"/>
            <a:r>
              <a:rPr lang="en-GB" sz="3200" b="1" dirty="0"/>
              <a:t>“let’s have a play”</a:t>
            </a:r>
          </a:p>
        </p:txBody>
      </p:sp>
      <p:sp>
        <p:nvSpPr>
          <p:cNvPr id="8" name="TextBox 7">
            <a:extLst>
              <a:ext uri="{FF2B5EF4-FFF2-40B4-BE49-F238E27FC236}">
                <a16:creationId xmlns:a16="http://schemas.microsoft.com/office/drawing/2014/main" id="{8FA7D356-2B73-121E-3696-E3EBD428E527}"/>
              </a:ext>
            </a:extLst>
          </p:cNvPr>
          <p:cNvSpPr txBox="1"/>
          <p:nvPr/>
        </p:nvSpPr>
        <p:spPr>
          <a:xfrm>
            <a:off x="538239" y="1643826"/>
            <a:ext cx="3745894" cy="1631216"/>
          </a:xfrm>
          <a:prstGeom prst="rect">
            <a:avLst/>
          </a:prstGeom>
          <a:noFill/>
        </p:spPr>
        <p:txBody>
          <a:bodyPr wrap="square">
            <a:spAutoFit/>
          </a:bodyPr>
          <a:lstStyle/>
          <a:p>
            <a:pPr algn="l"/>
            <a:r>
              <a:rPr lang="en-GB" sz="3200" b="1" i="0" dirty="0">
                <a:solidFill>
                  <a:srgbClr val="FF0000"/>
                </a:solidFill>
                <a:effectLst/>
                <a:latin typeface="Söhne"/>
                <a:hlinkClick r:id="rId4"/>
              </a:rPr>
              <a:t>Information is Beautiful </a:t>
            </a:r>
            <a:r>
              <a:rPr lang="en-GB" b="0" i="0" dirty="0">
                <a:solidFill>
                  <a:srgbClr val="374151"/>
                </a:solidFill>
                <a:effectLst/>
                <a:latin typeface="Söhne"/>
              </a:rPr>
              <a:t>-  informative infographics on science, politics, and economics.</a:t>
            </a:r>
          </a:p>
        </p:txBody>
      </p:sp>
      <p:sp>
        <p:nvSpPr>
          <p:cNvPr id="10" name="TextBox 9">
            <a:extLst>
              <a:ext uri="{FF2B5EF4-FFF2-40B4-BE49-F238E27FC236}">
                <a16:creationId xmlns:a16="http://schemas.microsoft.com/office/drawing/2014/main" id="{8792B8A7-C011-D488-51C0-EF0031CC6DBE}"/>
              </a:ext>
            </a:extLst>
          </p:cNvPr>
          <p:cNvSpPr txBox="1"/>
          <p:nvPr/>
        </p:nvSpPr>
        <p:spPr>
          <a:xfrm>
            <a:off x="4366601" y="1546266"/>
            <a:ext cx="3422732" cy="1415772"/>
          </a:xfrm>
          <a:prstGeom prst="rect">
            <a:avLst/>
          </a:prstGeom>
          <a:noFill/>
        </p:spPr>
        <p:txBody>
          <a:bodyPr wrap="square">
            <a:spAutoFit/>
          </a:bodyPr>
          <a:lstStyle/>
          <a:p>
            <a:pPr algn="l"/>
            <a:r>
              <a:rPr lang="en-GB" sz="3200" b="1" i="0" dirty="0">
                <a:solidFill>
                  <a:srgbClr val="FF0000"/>
                </a:solidFill>
                <a:effectLst/>
                <a:latin typeface="Söhne"/>
                <a:hlinkClick r:id="rId5"/>
              </a:rPr>
              <a:t>Flowing Data </a:t>
            </a:r>
            <a:r>
              <a:rPr lang="en-GB" b="0" i="0" dirty="0">
                <a:solidFill>
                  <a:srgbClr val="374151"/>
                </a:solidFill>
                <a:effectLst/>
                <a:latin typeface="Söhne"/>
              </a:rPr>
              <a:t>- data visualization, infographics, maps, interactive charts, on education, health, and social issues.</a:t>
            </a:r>
          </a:p>
        </p:txBody>
      </p:sp>
      <p:sp>
        <p:nvSpPr>
          <p:cNvPr id="12" name="TextBox 11">
            <a:extLst>
              <a:ext uri="{FF2B5EF4-FFF2-40B4-BE49-F238E27FC236}">
                <a16:creationId xmlns:a16="http://schemas.microsoft.com/office/drawing/2014/main" id="{993173D6-1A4E-EABF-6F6B-C72D523991C0}"/>
              </a:ext>
            </a:extLst>
          </p:cNvPr>
          <p:cNvSpPr txBox="1"/>
          <p:nvPr/>
        </p:nvSpPr>
        <p:spPr>
          <a:xfrm>
            <a:off x="581123" y="3352718"/>
            <a:ext cx="3195012" cy="1415772"/>
          </a:xfrm>
          <a:prstGeom prst="rect">
            <a:avLst/>
          </a:prstGeom>
          <a:noFill/>
        </p:spPr>
        <p:txBody>
          <a:bodyPr wrap="square">
            <a:spAutoFit/>
          </a:bodyPr>
          <a:lstStyle/>
          <a:p>
            <a:pPr algn="l"/>
            <a:r>
              <a:rPr lang="en-GB" sz="3200" b="1" i="0" dirty="0">
                <a:solidFill>
                  <a:srgbClr val="FF0000"/>
                </a:solidFill>
                <a:effectLst/>
                <a:latin typeface="Söhne"/>
                <a:hlinkClick r:id="rId6"/>
              </a:rPr>
              <a:t>Cool Infographics </a:t>
            </a:r>
            <a:r>
              <a:rPr lang="en-GB" b="0" i="0" dirty="0">
                <a:solidFill>
                  <a:srgbClr val="374151"/>
                </a:solidFill>
                <a:effectLst/>
                <a:latin typeface="Söhne"/>
              </a:rPr>
              <a:t>- informative infographics on business, technology, and design.</a:t>
            </a:r>
          </a:p>
        </p:txBody>
      </p:sp>
      <p:sp>
        <p:nvSpPr>
          <p:cNvPr id="14" name="TextBox 13">
            <a:extLst>
              <a:ext uri="{FF2B5EF4-FFF2-40B4-BE49-F238E27FC236}">
                <a16:creationId xmlns:a16="http://schemas.microsoft.com/office/drawing/2014/main" id="{69D10806-8F43-04ED-CD03-5DCC7F1C71C4}"/>
              </a:ext>
            </a:extLst>
          </p:cNvPr>
          <p:cNvSpPr txBox="1"/>
          <p:nvPr/>
        </p:nvSpPr>
        <p:spPr>
          <a:xfrm>
            <a:off x="8229929" y="4150644"/>
            <a:ext cx="3454071" cy="1415772"/>
          </a:xfrm>
          <a:prstGeom prst="rect">
            <a:avLst/>
          </a:prstGeom>
          <a:noFill/>
        </p:spPr>
        <p:txBody>
          <a:bodyPr wrap="square">
            <a:spAutoFit/>
          </a:bodyPr>
          <a:lstStyle/>
          <a:p>
            <a:pPr algn="l"/>
            <a:r>
              <a:rPr lang="en-GB" sz="3200" b="1" i="0" dirty="0">
                <a:solidFill>
                  <a:srgbClr val="FF0000"/>
                </a:solidFill>
                <a:effectLst/>
                <a:latin typeface="Söhne"/>
                <a:hlinkClick r:id="rId7"/>
              </a:rPr>
              <a:t>Daily Infographic </a:t>
            </a:r>
            <a:r>
              <a:rPr lang="en-GB" b="0" i="0" dirty="0">
                <a:solidFill>
                  <a:srgbClr val="374151"/>
                </a:solidFill>
                <a:effectLst/>
                <a:latin typeface="Söhne"/>
              </a:rPr>
              <a:t>- provides a new infographic every day on topics like health, lifestyle, and current events.</a:t>
            </a:r>
          </a:p>
        </p:txBody>
      </p:sp>
      <p:sp>
        <p:nvSpPr>
          <p:cNvPr id="16" name="TextBox 15">
            <a:extLst>
              <a:ext uri="{FF2B5EF4-FFF2-40B4-BE49-F238E27FC236}">
                <a16:creationId xmlns:a16="http://schemas.microsoft.com/office/drawing/2014/main" id="{983EA8FB-0F10-3DF2-493F-4F0324F0E5CB}"/>
              </a:ext>
            </a:extLst>
          </p:cNvPr>
          <p:cNvSpPr txBox="1"/>
          <p:nvPr/>
        </p:nvSpPr>
        <p:spPr>
          <a:xfrm>
            <a:off x="4364732" y="3202022"/>
            <a:ext cx="3221402" cy="1692771"/>
          </a:xfrm>
          <a:prstGeom prst="rect">
            <a:avLst/>
          </a:prstGeom>
          <a:noFill/>
        </p:spPr>
        <p:txBody>
          <a:bodyPr wrap="square">
            <a:spAutoFit/>
          </a:bodyPr>
          <a:lstStyle/>
          <a:p>
            <a:pPr algn="l"/>
            <a:r>
              <a:rPr lang="en-GB" sz="3200" b="1" i="0" dirty="0">
                <a:solidFill>
                  <a:srgbClr val="FF0000"/>
                </a:solidFill>
                <a:effectLst/>
                <a:latin typeface="Söhne"/>
                <a:hlinkClick r:id="rId8"/>
              </a:rPr>
              <a:t>Piktochart</a:t>
            </a:r>
            <a:r>
              <a:rPr lang="en-GB" b="0" i="0" dirty="0">
                <a:solidFill>
                  <a:srgbClr val="374151"/>
                </a:solidFill>
                <a:effectLst/>
                <a:latin typeface="Söhne"/>
              </a:rPr>
              <a:t> - This is an online tool for creating your own infographics using a variety of templates and customizable graphics.</a:t>
            </a:r>
          </a:p>
        </p:txBody>
      </p:sp>
      <p:sp>
        <p:nvSpPr>
          <p:cNvPr id="18" name="TextBox 17">
            <a:extLst>
              <a:ext uri="{FF2B5EF4-FFF2-40B4-BE49-F238E27FC236}">
                <a16:creationId xmlns:a16="http://schemas.microsoft.com/office/drawing/2014/main" id="{F92B4E76-7B30-A342-1EEE-E812027590BC}"/>
              </a:ext>
            </a:extLst>
          </p:cNvPr>
          <p:cNvSpPr txBox="1"/>
          <p:nvPr/>
        </p:nvSpPr>
        <p:spPr>
          <a:xfrm>
            <a:off x="8212226" y="2900163"/>
            <a:ext cx="3488708" cy="1138773"/>
          </a:xfrm>
          <a:prstGeom prst="rect">
            <a:avLst/>
          </a:prstGeom>
          <a:noFill/>
        </p:spPr>
        <p:txBody>
          <a:bodyPr wrap="square">
            <a:spAutoFit/>
          </a:bodyPr>
          <a:lstStyle/>
          <a:p>
            <a:pPr algn="l"/>
            <a:r>
              <a:rPr lang="en-GB" sz="3200" b="1" i="0" dirty="0" err="1">
                <a:solidFill>
                  <a:srgbClr val="FF0000"/>
                </a:solidFill>
                <a:effectLst/>
                <a:latin typeface="Söhne"/>
                <a:hlinkClick r:id="rId9"/>
              </a:rPr>
              <a:t>Infogram</a:t>
            </a:r>
            <a:r>
              <a:rPr lang="en-GB" b="0" i="0" dirty="0">
                <a:solidFill>
                  <a:srgbClr val="374151"/>
                </a:solidFill>
                <a:effectLst/>
                <a:latin typeface="Söhne"/>
              </a:rPr>
              <a:t> - intuitive creation </a:t>
            </a:r>
            <a:r>
              <a:rPr lang="en-GB" dirty="0">
                <a:solidFill>
                  <a:srgbClr val="374151"/>
                </a:solidFill>
                <a:latin typeface="Söhne"/>
              </a:rPr>
              <a:t>of </a:t>
            </a:r>
            <a:r>
              <a:rPr lang="en-GB" b="0" i="0" dirty="0">
                <a:solidFill>
                  <a:srgbClr val="374151"/>
                </a:solidFill>
                <a:effectLst/>
                <a:latin typeface="Söhne"/>
              </a:rPr>
              <a:t>interactive infographics and data visualizations.</a:t>
            </a:r>
          </a:p>
        </p:txBody>
      </p:sp>
      <p:sp>
        <p:nvSpPr>
          <p:cNvPr id="20" name="TextBox 19">
            <a:extLst>
              <a:ext uri="{FF2B5EF4-FFF2-40B4-BE49-F238E27FC236}">
                <a16:creationId xmlns:a16="http://schemas.microsoft.com/office/drawing/2014/main" id="{FC837C38-A4D3-27EF-E350-EA694F061BE5}"/>
              </a:ext>
            </a:extLst>
          </p:cNvPr>
          <p:cNvSpPr txBox="1"/>
          <p:nvPr/>
        </p:nvSpPr>
        <p:spPr>
          <a:xfrm>
            <a:off x="637859" y="5078767"/>
            <a:ext cx="3358407" cy="1415772"/>
          </a:xfrm>
          <a:prstGeom prst="rect">
            <a:avLst/>
          </a:prstGeom>
          <a:noFill/>
        </p:spPr>
        <p:txBody>
          <a:bodyPr wrap="square">
            <a:spAutoFit/>
          </a:bodyPr>
          <a:lstStyle/>
          <a:p>
            <a:pPr algn="l"/>
            <a:r>
              <a:rPr lang="en-GB" sz="3200" b="1" i="0" dirty="0">
                <a:solidFill>
                  <a:srgbClr val="FF0000"/>
                </a:solidFill>
                <a:effectLst/>
                <a:latin typeface="Söhne"/>
                <a:hlinkClick r:id="rId10"/>
              </a:rPr>
              <a:t>Canva templates</a:t>
            </a:r>
            <a:r>
              <a:rPr lang="en-GB" b="0" i="0" dirty="0">
                <a:solidFill>
                  <a:srgbClr val="374151"/>
                </a:solidFill>
                <a:effectLst/>
                <a:latin typeface="Söhne"/>
                <a:hlinkClick r:id="rId10"/>
              </a:rPr>
              <a:t> </a:t>
            </a:r>
            <a:r>
              <a:rPr lang="en-GB" b="0" i="0" dirty="0">
                <a:solidFill>
                  <a:srgbClr val="374151"/>
                </a:solidFill>
                <a:effectLst/>
                <a:latin typeface="Söhne"/>
              </a:rPr>
              <a:t>- online design tool </a:t>
            </a:r>
            <a:r>
              <a:rPr lang="en-GB" dirty="0">
                <a:solidFill>
                  <a:srgbClr val="374151"/>
                </a:solidFill>
                <a:latin typeface="Söhne"/>
              </a:rPr>
              <a:t>with </a:t>
            </a:r>
            <a:r>
              <a:rPr lang="en-GB" b="0" i="0" dirty="0">
                <a:solidFill>
                  <a:srgbClr val="374151"/>
                </a:solidFill>
                <a:effectLst/>
                <a:latin typeface="Söhne"/>
              </a:rPr>
              <a:t>templates to create beautiful informative infographics.</a:t>
            </a:r>
          </a:p>
        </p:txBody>
      </p:sp>
      <p:sp>
        <p:nvSpPr>
          <p:cNvPr id="21" name="TextBox 20">
            <a:extLst>
              <a:ext uri="{FF2B5EF4-FFF2-40B4-BE49-F238E27FC236}">
                <a16:creationId xmlns:a16="http://schemas.microsoft.com/office/drawing/2014/main" id="{ED008F6F-3535-383F-26D4-7E88A0C9A2C0}"/>
              </a:ext>
            </a:extLst>
          </p:cNvPr>
          <p:cNvSpPr txBox="1"/>
          <p:nvPr/>
        </p:nvSpPr>
        <p:spPr>
          <a:xfrm>
            <a:off x="8212667" y="5571066"/>
            <a:ext cx="3623733" cy="1138773"/>
          </a:xfrm>
          <a:prstGeom prst="rect">
            <a:avLst/>
          </a:prstGeom>
          <a:noFill/>
        </p:spPr>
        <p:txBody>
          <a:bodyPr wrap="square" rtlCol="0">
            <a:spAutoFit/>
          </a:bodyPr>
          <a:lstStyle/>
          <a:p>
            <a:r>
              <a:rPr lang="en-GB" sz="3200" b="1" dirty="0">
                <a:hlinkClick r:id="rId11"/>
              </a:rPr>
              <a:t>David Spiegelhalter</a:t>
            </a:r>
            <a:br>
              <a:rPr lang="en-GB" sz="3200" b="1" dirty="0"/>
            </a:br>
            <a:r>
              <a:rPr lang="en-GB" dirty="0"/>
              <a:t>Look up some of his content – he is</a:t>
            </a:r>
            <a:br>
              <a:rPr lang="en-GB" dirty="0"/>
            </a:br>
            <a:r>
              <a:rPr lang="en-GB" dirty="0"/>
              <a:t>famous for a reason…</a:t>
            </a:r>
            <a:endParaRPr lang="en-GB" sz="3200" b="1" dirty="0"/>
          </a:p>
        </p:txBody>
      </p:sp>
      <p:sp>
        <p:nvSpPr>
          <p:cNvPr id="22" name="TextBox 21">
            <a:extLst>
              <a:ext uri="{FF2B5EF4-FFF2-40B4-BE49-F238E27FC236}">
                <a16:creationId xmlns:a16="http://schemas.microsoft.com/office/drawing/2014/main" id="{2DEB1F63-244A-E88E-70F5-E89CBC58EC99}"/>
              </a:ext>
            </a:extLst>
          </p:cNvPr>
          <p:cNvSpPr txBox="1"/>
          <p:nvPr/>
        </p:nvSpPr>
        <p:spPr>
          <a:xfrm>
            <a:off x="8212667" y="1557867"/>
            <a:ext cx="3589866" cy="1354217"/>
          </a:xfrm>
          <a:prstGeom prst="rect">
            <a:avLst/>
          </a:prstGeom>
          <a:noFill/>
        </p:spPr>
        <p:txBody>
          <a:bodyPr wrap="square" rtlCol="0">
            <a:spAutoFit/>
          </a:bodyPr>
          <a:lstStyle/>
          <a:p>
            <a:r>
              <a:rPr lang="en-GB" sz="3200" b="1" dirty="0">
                <a:hlinkClick r:id="rId12"/>
              </a:rPr>
              <a:t>Statistics for Everyone </a:t>
            </a:r>
            <a:r>
              <a:rPr lang="en-GB" dirty="0"/>
              <a:t>– great for understanding trends over history</a:t>
            </a:r>
          </a:p>
        </p:txBody>
      </p:sp>
      <p:sp>
        <p:nvSpPr>
          <p:cNvPr id="2" name="Slide Number Placeholder 1">
            <a:extLst>
              <a:ext uri="{FF2B5EF4-FFF2-40B4-BE49-F238E27FC236}">
                <a16:creationId xmlns:a16="http://schemas.microsoft.com/office/drawing/2014/main" id="{B3C5008D-2069-14A7-7A7C-B7593662ADCC}"/>
              </a:ext>
            </a:extLst>
          </p:cNvPr>
          <p:cNvSpPr>
            <a:spLocks noGrp="1"/>
          </p:cNvSpPr>
          <p:nvPr>
            <p:ph type="sldNum" sz="quarter" idx="12"/>
          </p:nvPr>
        </p:nvSpPr>
        <p:spPr/>
        <p:txBody>
          <a:bodyPr/>
          <a:lstStyle/>
          <a:p>
            <a:fld id="{FCBFF33D-7869-8B46-BDE4-59ABFD8876D4}" type="slidenum">
              <a:rPr lang="en-GB" smtClean="0"/>
              <a:t>6</a:t>
            </a:fld>
            <a:endParaRPr lang="en-GB"/>
          </a:p>
        </p:txBody>
      </p:sp>
      <p:sp>
        <p:nvSpPr>
          <p:cNvPr id="3" name="Footer Placeholder 2">
            <a:extLst>
              <a:ext uri="{FF2B5EF4-FFF2-40B4-BE49-F238E27FC236}">
                <a16:creationId xmlns:a16="http://schemas.microsoft.com/office/drawing/2014/main" id="{719B8458-B6AD-0F6B-B9E0-AB90A0374191}"/>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08389856"/>
      </p:ext>
    </p:extLst>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D5B5B0-EE69-6BA4-1C04-1B8D63DD4C78}"/>
              </a:ext>
            </a:extLst>
          </p:cNvPr>
          <p:cNvSpPr txBox="1"/>
          <p:nvPr/>
        </p:nvSpPr>
        <p:spPr>
          <a:xfrm>
            <a:off x="598486" y="1203325"/>
            <a:ext cx="10814579" cy="5262979"/>
          </a:xfrm>
          <a:prstGeom prst="rect">
            <a:avLst/>
          </a:prstGeom>
          <a:noFill/>
        </p:spPr>
        <p:txBody>
          <a:bodyPr wrap="square" rtlCol="0">
            <a:spAutoFit/>
          </a:bodyPr>
          <a:lstStyle/>
          <a:p>
            <a:pPr algn="l">
              <a:buFont typeface="+mj-lt"/>
              <a:buAutoNum type="arabicPeriod"/>
            </a:pPr>
            <a:r>
              <a:rPr lang="en-GB" sz="2800" b="0" i="0" dirty="0">
                <a:solidFill>
                  <a:srgbClr val="374151"/>
                </a:solidFill>
                <a:effectLst/>
                <a:latin typeface="Söhne"/>
              </a:rPr>
              <a:t> Descriptive statistics and graphical methods</a:t>
            </a:r>
          </a:p>
          <a:p>
            <a:pPr algn="l">
              <a:buFont typeface="+mj-lt"/>
              <a:buAutoNum type="arabicPeriod"/>
            </a:pPr>
            <a:r>
              <a:rPr lang="en-GB" sz="2800" b="0" i="0" dirty="0">
                <a:solidFill>
                  <a:srgbClr val="374151"/>
                </a:solidFill>
                <a:effectLst/>
                <a:latin typeface="Söhne"/>
              </a:rPr>
              <a:t> Probability theory and distributions</a:t>
            </a:r>
          </a:p>
          <a:p>
            <a:pPr algn="l">
              <a:buFont typeface="+mj-lt"/>
              <a:buAutoNum type="arabicPeriod"/>
            </a:pPr>
            <a:r>
              <a:rPr lang="en-GB" sz="2800" b="0" i="0" dirty="0">
                <a:solidFill>
                  <a:srgbClr val="374151"/>
                </a:solidFill>
                <a:effectLst/>
                <a:latin typeface="Söhne"/>
              </a:rPr>
              <a:t> Sampling and estimation</a:t>
            </a:r>
          </a:p>
          <a:p>
            <a:pPr algn="l">
              <a:buFont typeface="+mj-lt"/>
              <a:buAutoNum type="arabicPeriod"/>
            </a:pPr>
            <a:r>
              <a:rPr lang="en-GB" sz="2800" b="0" i="0" dirty="0">
                <a:solidFill>
                  <a:srgbClr val="374151"/>
                </a:solidFill>
                <a:effectLst/>
                <a:latin typeface="Söhne"/>
              </a:rPr>
              <a:t> Hypothesis testing</a:t>
            </a:r>
          </a:p>
          <a:p>
            <a:pPr algn="l">
              <a:buFont typeface="+mj-lt"/>
              <a:buAutoNum type="arabicPeriod"/>
            </a:pPr>
            <a:r>
              <a:rPr lang="en-GB" sz="2800" b="0" i="0" dirty="0">
                <a:solidFill>
                  <a:srgbClr val="374151"/>
                </a:solidFill>
                <a:effectLst/>
                <a:latin typeface="Söhne"/>
              </a:rPr>
              <a:t> Linear regression</a:t>
            </a:r>
          </a:p>
          <a:p>
            <a:pPr algn="l">
              <a:buFont typeface="+mj-lt"/>
              <a:buAutoNum type="arabicPeriod"/>
            </a:pPr>
            <a:r>
              <a:rPr lang="en-GB" sz="2800" b="0" i="0" dirty="0">
                <a:solidFill>
                  <a:srgbClr val="374151"/>
                </a:solidFill>
                <a:effectLst/>
                <a:latin typeface="Söhne"/>
              </a:rPr>
              <a:t> Analysis of variance</a:t>
            </a:r>
          </a:p>
          <a:p>
            <a:pPr algn="l">
              <a:buFont typeface="+mj-lt"/>
              <a:buAutoNum type="arabicPeriod"/>
            </a:pPr>
            <a:r>
              <a:rPr lang="en-GB" sz="2800" b="0" i="0" dirty="0">
                <a:solidFill>
                  <a:srgbClr val="374151"/>
                </a:solidFill>
                <a:effectLst/>
                <a:latin typeface="Söhne"/>
              </a:rPr>
              <a:t> Logistic regression</a:t>
            </a:r>
          </a:p>
          <a:p>
            <a:pPr algn="l">
              <a:buFont typeface="+mj-lt"/>
              <a:buAutoNum type="arabicPeriod"/>
            </a:pPr>
            <a:r>
              <a:rPr lang="en-GB" sz="2800" b="0" i="0" dirty="0">
                <a:solidFill>
                  <a:srgbClr val="374151"/>
                </a:solidFill>
                <a:effectLst/>
                <a:latin typeface="Söhne"/>
              </a:rPr>
              <a:t> Bayesian statistics</a:t>
            </a:r>
          </a:p>
          <a:p>
            <a:pPr algn="l">
              <a:buFont typeface="+mj-lt"/>
              <a:buAutoNum type="arabicPeriod"/>
            </a:pPr>
            <a:r>
              <a:rPr lang="en-GB" sz="2800" b="0" i="0" dirty="0">
                <a:solidFill>
                  <a:srgbClr val="374151"/>
                </a:solidFill>
                <a:effectLst/>
                <a:latin typeface="Söhne"/>
              </a:rPr>
              <a:t> Time series analysis</a:t>
            </a:r>
          </a:p>
          <a:p>
            <a:pPr algn="l">
              <a:buFont typeface="+mj-lt"/>
              <a:buAutoNum type="arabicPeriod"/>
            </a:pPr>
            <a:r>
              <a:rPr lang="en-GB" sz="2800" b="0" i="0" dirty="0">
                <a:solidFill>
                  <a:srgbClr val="374151"/>
                </a:solidFill>
                <a:effectLst/>
                <a:latin typeface="Söhne"/>
              </a:rPr>
              <a:t> Multivariate analysis</a:t>
            </a:r>
          </a:p>
          <a:p>
            <a:pPr algn="l">
              <a:buFont typeface="+mj-lt"/>
              <a:buAutoNum type="arabicPeriod"/>
            </a:pPr>
            <a:r>
              <a:rPr lang="en-GB" sz="2800" b="0" i="0" dirty="0">
                <a:solidFill>
                  <a:srgbClr val="374151"/>
                </a:solidFill>
                <a:effectLst/>
                <a:latin typeface="Söhne"/>
              </a:rPr>
              <a:t> Non-parametric statistics</a:t>
            </a:r>
          </a:p>
          <a:p>
            <a:pPr algn="l">
              <a:buFont typeface="+mj-lt"/>
              <a:buAutoNum type="arabicPeriod"/>
            </a:pPr>
            <a:r>
              <a:rPr lang="en-GB" sz="2800" b="0" i="0" dirty="0">
                <a:solidFill>
                  <a:srgbClr val="374151"/>
                </a:solidFill>
                <a:effectLst/>
                <a:latin typeface="Söhne"/>
              </a:rPr>
              <a:t> Experimental design</a:t>
            </a:r>
          </a:p>
        </p:txBody>
      </p:sp>
      <p:sp>
        <p:nvSpPr>
          <p:cNvPr id="2" name="TextBox 1">
            <a:extLst>
              <a:ext uri="{FF2B5EF4-FFF2-40B4-BE49-F238E27FC236}">
                <a16:creationId xmlns:a16="http://schemas.microsoft.com/office/drawing/2014/main" id="{76AA71F8-9D46-4C4F-59C5-7BEAA6C5E40C}"/>
              </a:ext>
            </a:extLst>
          </p:cNvPr>
          <p:cNvSpPr txBox="1"/>
          <p:nvPr/>
        </p:nvSpPr>
        <p:spPr>
          <a:xfrm>
            <a:off x="3023702" y="190004"/>
            <a:ext cx="5336334" cy="892552"/>
          </a:xfrm>
          <a:prstGeom prst="rect">
            <a:avLst/>
          </a:prstGeom>
          <a:noFill/>
        </p:spPr>
        <p:txBody>
          <a:bodyPr wrap="none" rtlCol="0">
            <a:spAutoFit/>
          </a:bodyPr>
          <a:lstStyle/>
          <a:p>
            <a:pPr algn="ctr"/>
            <a:r>
              <a:rPr lang="en-GB" sz="3200" b="1" dirty="0">
                <a:solidFill>
                  <a:srgbClr val="FF0000"/>
                </a:solidFill>
              </a:rPr>
              <a:t>An “Essential Stats” Topics List</a:t>
            </a:r>
          </a:p>
          <a:p>
            <a:pPr algn="ctr"/>
            <a:r>
              <a:rPr lang="en-GB" sz="2000" b="1" dirty="0"/>
              <a:t>(just one such list if you get stuck)</a:t>
            </a:r>
          </a:p>
        </p:txBody>
      </p:sp>
      <p:sp>
        <p:nvSpPr>
          <p:cNvPr id="5" name="TextBox 4">
            <a:extLst>
              <a:ext uri="{FF2B5EF4-FFF2-40B4-BE49-F238E27FC236}">
                <a16:creationId xmlns:a16="http://schemas.microsoft.com/office/drawing/2014/main" id="{EA2C4806-BF0E-BA7D-5B0F-CE357A7078AA}"/>
              </a:ext>
            </a:extLst>
          </p:cNvPr>
          <p:cNvSpPr txBox="1"/>
          <p:nvPr/>
        </p:nvSpPr>
        <p:spPr>
          <a:xfrm>
            <a:off x="6214533" y="2448466"/>
            <a:ext cx="6096000" cy="523220"/>
          </a:xfrm>
          <a:prstGeom prst="rect">
            <a:avLst/>
          </a:prstGeom>
          <a:noFill/>
        </p:spPr>
        <p:txBody>
          <a:bodyPr wrap="square">
            <a:spAutoFit/>
          </a:bodyPr>
          <a:lstStyle/>
          <a:p>
            <a:pPr algn="ctr"/>
            <a:r>
              <a:rPr lang="en-GB" sz="2800" b="1" dirty="0">
                <a:solidFill>
                  <a:srgbClr val="FF0000"/>
                </a:solidFill>
              </a:rPr>
              <a:t>*Use each as keywords*</a:t>
            </a:r>
          </a:p>
        </p:txBody>
      </p:sp>
      <p:pic>
        <p:nvPicPr>
          <p:cNvPr id="2050" name="Picture 2" descr="YouTube logo and symbol, meaning, history, PNG, brand">
            <a:extLst>
              <a:ext uri="{FF2B5EF4-FFF2-40B4-BE49-F238E27FC236}">
                <a16:creationId xmlns:a16="http://schemas.microsoft.com/office/drawing/2014/main" id="{40F8CC20-3137-4F0C-6A93-8AFA00DC61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630" b="30370"/>
          <a:stretch/>
        </p:blipFill>
        <p:spPr bwMode="auto">
          <a:xfrm>
            <a:off x="7569199" y="3162299"/>
            <a:ext cx="3268133" cy="81703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atgpt logo, OpenAI logo, AI chatbot, ChatGPT copy space ...">
            <a:extLst>
              <a:ext uri="{FF2B5EF4-FFF2-40B4-BE49-F238E27FC236}">
                <a16:creationId xmlns:a16="http://schemas.microsoft.com/office/drawing/2014/main" id="{DEC3486D-108F-5A08-5FFC-65037CAC0E9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988" t="27160" r="28518" b="20494"/>
          <a:stretch/>
        </p:blipFill>
        <p:spPr bwMode="auto">
          <a:xfrm>
            <a:off x="8619067" y="4137928"/>
            <a:ext cx="1540934" cy="19919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FA1083D3-173C-B2C4-3F4C-2906D783D873}"/>
              </a:ext>
            </a:extLst>
          </p:cNvPr>
          <p:cNvPicPr>
            <a:picLocks noChangeAspect="1"/>
          </p:cNvPicPr>
          <p:nvPr/>
        </p:nvPicPr>
        <p:blipFill>
          <a:blip r:embed="rId5"/>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366773841"/>
      </p:ext>
    </p:extLst>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BB30EB-E7B1-7262-7688-32BF809CDA5F}"/>
              </a:ext>
            </a:extLst>
          </p:cNvPr>
          <p:cNvSpPr txBox="1"/>
          <p:nvPr/>
        </p:nvSpPr>
        <p:spPr>
          <a:xfrm>
            <a:off x="2856982" y="190004"/>
            <a:ext cx="5669757" cy="1077218"/>
          </a:xfrm>
          <a:prstGeom prst="rect">
            <a:avLst/>
          </a:prstGeom>
          <a:noFill/>
        </p:spPr>
        <p:txBody>
          <a:bodyPr wrap="none" rtlCol="0">
            <a:spAutoFit/>
          </a:bodyPr>
          <a:lstStyle/>
          <a:p>
            <a:pPr algn="ctr"/>
            <a:r>
              <a:rPr lang="en-GB" sz="3200" b="1" dirty="0">
                <a:solidFill>
                  <a:srgbClr val="FF0000"/>
                </a:solidFill>
              </a:rPr>
              <a:t>A Stats Concepts Hitlist</a:t>
            </a:r>
          </a:p>
          <a:p>
            <a:pPr algn="ctr"/>
            <a:r>
              <a:rPr lang="en-GB" sz="3200" b="1" dirty="0"/>
              <a:t>from a look through these slides</a:t>
            </a:r>
          </a:p>
        </p:txBody>
      </p:sp>
      <p:pic>
        <p:nvPicPr>
          <p:cNvPr id="5" name="Picture 4">
            <a:extLst>
              <a:ext uri="{FF2B5EF4-FFF2-40B4-BE49-F238E27FC236}">
                <a16:creationId xmlns:a16="http://schemas.microsoft.com/office/drawing/2014/main" id="{0FE96350-7257-AB8A-4277-7BBF389F5119}"/>
              </a:ext>
            </a:extLst>
          </p:cNvPr>
          <p:cNvPicPr>
            <a:picLocks noChangeAspect="1"/>
          </p:cNvPicPr>
          <p:nvPr/>
        </p:nvPicPr>
        <p:blipFill>
          <a:blip r:embed="rId3"/>
          <a:stretch>
            <a:fillRect/>
          </a:stretch>
        </p:blipFill>
        <p:spPr>
          <a:xfrm>
            <a:off x="0" y="1268976"/>
            <a:ext cx="3953933" cy="4725432"/>
          </a:xfrm>
          <a:prstGeom prst="rect">
            <a:avLst/>
          </a:prstGeom>
        </p:spPr>
      </p:pic>
      <p:pic>
        <p:nvPicPr>
          <p:cNvPr id="8" name="Picture 7">
            <a:extLst>
              <a:ext uri="{FF2B5EF4-FFF2-40B4-BE49-F238E27FC236}">
                <a16:creationId xmlns:a16="http://schemas.microsoft.com/office/drawing/2014/main" id="{D412A94A-95D9-4D73-B7E3-CE4F33ECB293}"/>
              </a:ext>
            </a:extLst>
          </p:cNvPr>
          <p:cNvPicPr>
            <a:picLocks noChangeAspect="1"/>
          </p:cNvPicPr>
          <p:nvPr/>
        </p:nvPicPr>
        <p:blipFill rotWithShape="1">
          <a:blip r:embed="rId4"/>
          <a:srcRect t="6789"/>
          <a:stretch/>
        </p:blipFill>
        <p:spPr>
          <a:xfrm>
            <a:off x="3974758" y="1320809"/>
            <a:ext cx="3315087" cy="4758266"/>
          </a:xfrm>
          <a:prstGeom prst="rect">
            <a:avLst/>
          </a:prstGeom>
        </p:spPr>
      </p:pic>
      <p:pic>
        <p:nvPicPr>
          <p:cNvPr id="9" name="Picture 8">
            <a:extLst>
              <a:ext uri="{FF2B5EF4-FFF2-40B4-BE49-F238E27FC236}">
                <a16:creationId xmlns:a16="http://schemas.microsoft.com/office/drawing/2014/main" id="{D2B114EF-60E1-F8F7-D00A-201997CAD69A}"/>
              </a:ext>
            </a:extLst>
          </p:cNvPr>
          <p:cNvPicPr>
            <a:picLocks noChangeAspect="1"/>
          </p:cNvPicPr>
          <p:nvPr/>
        </p:nvPicPr>
        <p:blipFill>
          <a:blip r:embed="rId5"/>
          <a:stretch>
            <a:fillRect/>
          </a:stretch>
        </p:blipFill>
        <p:spPr>
          <a:xfrm>
            <a:off x="-664869083" y="1839308"/>
            <a:ext cx="5105146" cy="4815492"/>
          </a:xfrm>
          <a:prstGeom prst="rect">
            <a:avLst/>
          </a:prstGeom>
        </p:spPr>
      </p:pic>
      <p:pic>
        <p:nvPicPr>
          <p:cNvPr id="10" name="Picture 9">
            <a:extLst>
              <a:ext uri="{FF2B5EF4-FFF2-40B4-BE49-F238E27FC236}">
                <a16:creationId xmlns:a16="http://schemas.microsoft.com/office/drawing/2014/main" id="{7E4B794D-02C3-584A-74A2-5AC17472F198}"/>
              </a:ext>
            </a:extLst>
          </p:cNvPr>
          <p:cNvPicPr>
            <a:picLocks noChangeAspect="1"/>
          </p:cNvPicPr>
          <p:nvPr/>
        </p:nvPicPr>
        <p:blipFill>
          <a:blip r:embed="rId5"/>
          <a:stretch>
            <a:fillRect/>
          </a:stretch>
        </p:blipFill>
        <p:spPr>
          <a:xfrm>
            <a:off x="7264400" y="1300332"/>
            <a:ext cx="4958475" cy="4677143"/>
          </a:xfrm>
          <a:prstGeom prst="rect">
            <a:avLst/>
          </a:prstGeom>
        </p:spPr>
      </p:pic>
      <p:sp>
        <p:nvSpPr>
          <p:cNvPr id="12" name="TextBox 11">
            <a:extLst>
              <a:ext uri="{FF2B5EF4-FFF2-40B4-BE49-F238E27FC236}">
                <a16:creationId xmlns:a16="http://schemas.microsoft.com/office/drawing/2014/main" id="{2756A38A-0FB4-B259-BCEB-F73A6C705983}"/>
              </a:ext>
            </a:extLst>
          </p:cNvPr>
          <p:cNvSpPr txBox="1"/>
          <p:nvPr/>
        </p:nvSpPr>
        <p:spPr>
          <a:xfrm>
            <a:off x="-495596332" y="3244334"/>
            <a:ext cx="338548132" cy="369332"/>
          </a:xfrm>
          <a:prstGeom prst="rect">
            <a:avLst/>
          </a:prstGeom>
          <a:noFill/>
        </p:spPr>
        <p:txBody>
          <a:bodyPr wrap="square">
            <a:spAutoFit/>
          </a:bodyPr>
          <a:lstStyle/>
          <a:p>
            <a:r>
              <a:rPr lang="en-GB" sz="1800" b="1" dirty="0"/>
              <a:t>from a look through these slides</a:t>
            </a:r>
          </a:p>
        </p:txBody>
      </p:sp>
      <p:sp>
        <p:nvSpPr>
          <p:cNvPr id="13" name="TextBox 12">
            <a:extLst>
              <a:ext uri="{FF2B5EF4-FFF2-40B4-BE49-F238E27FC236}">
                <a16:creationId xmlns:a16="http://schemas.microsoft.com/office/drawing/2014/main" id="{B2B3D4A5-66A1-4CD3-88AD-8F33A26D9527}"/>
              </a:ext>
            </a:extLst>
          </p:cNvPr>
          <p:cNvSpPr txBox="1"/>
          <p:nvPr/>
        </p:nvSpPr>
        <p:spPr>
          <a:xfrm>
            <a:off x="4194308" y="6248400"/>
            <a:ext cx="2491259" cy="369332"/>
          </a:xfrm>
          <a:prstGeom prst="rect">
            <a:avLst/>
          </a:prstGeom>
          <a:noFill/>
        </p:spPr>
        <p:txBody>
          <a:bodyPr wrap="none" rtlCol="0">
            <a:spAutoFit/>
          </a:bodyPr>
          <a:lstStyle/>
          <a:p>
            <a:pPr algn="ctr"/>
            <a:r>
              <a:rPr lang="en-GB" b="1" dirty="0">
                <a:solidFill>
                  <a:srgbClr val="FF0000"/>
                </a:solidFill>
              </a:rPr>
              <a:t>&lt;&lt;for stats flash cards&gt;&gt;</a:t>
            </a:r>
          </a:p>
        </p:txBody>
      </p:sp>
      <p:pic>
        <p:nvPicPr>
          <p:cNvPr id="2" name="Picture 1">
            <a:extLst>
              <a:ext uri="{FF2B5EF4-FFF2-40B4-BE49-F238E27FC236}">
                <a16:creationId xmlns:a16="http://schemas.microsoft.com/office/drawing/2014/main" id="{B3A3421E-0436-669A-F36C-59E299F4F5B6}"/>
              </a:ext>
            </a:extLst>
          </p:cNvPr>
          <p:cNvPicPr>
            <a:picLocks noChangeAspect="1"/>
          </p:cNvPicPr>
          <p:nvPr/>
        </p:nvPicPr>
        <p:blipFill>
          <a:blip r:embed="rId6"/>
          <a:stretch>
            <a:fillRect/>
          </a:stretch>
        </p:blipFill>
        <p:spPr>
          <a:xfrm>
            <a:off x="10101943" y="6056085"/>
            <a:ext cx="1905000" cy="628650"/>
          </a:xfrm>
          <a:prstGeom prst="rect">
            <a:avLst/>
          </a:prstGeom>
        </p:spPr>
      </p:pic>
      <p:sp>
        <p:nvSpPr>
          <p:cNvPr id="3" name="Slide Number Placeholder 2">
            <a:extLst>
              <a:ext uri="{FF2B5EF4-FFF2-40B4-BE49-F238E27FC236}">
                <a16:creationId xmlns:a16="http://schemas.microsoft.com/office/drawing/2014/main" id="{869E5F36-F0C0-A1B8-FD8C-ECD70F6175FD}"/>
              </a:ext>
            </a:extLst>
          </p:cNvPr>
          <p:cNvSpPr>
            <a:spLocks noGrp="1"/>
          </p:cNvSpPr>
          <p:nvPr>
            <p:ph type="sldNum" sz="quarter" idx="12"/>
          </p:nvPr>
        </p:nvSpPr>
        <p:spPr/>
        <p:txBody>
          <a:bodyPr/>
          <a:lstStyle/>
          <a:p>
            <a:fld id="{FCBFF33D-7869-8B46-BDE4-59ABFD8876D4}" type="slidenum">
              <a:rPr lang="en-GB" smtClean="0"/>
              <a:t>8</a:t>
            </a:fld>
            <a:endParaRPr lang="en-GB"/>
          </a:p>
        </p:txBody>
      </p:sp>
      <p:sp>
        <p:nvSpPr>
          <p:cNvPr id="6" name="Footer Placeholder 5">
            <a:extLst>
              <a:ext uri="{FF2B5EF4-FFF2-40B4-BE49-F238E27FC236}">
                <a16:creationId xmlns:a16="http://schemas.microsoft.com/office/drawing/2014/main" id="{26F22304-1110-94A0-54FB-96FD37262176}"/>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04669088"/>
      </p:ext>
    </p:extLst>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Irish DPC Slapped With Corruption Allegations; South Korea Place Big  Tech Under the Microscope - ExchangeWire.com">
            <a:extLst>
              <a:ext uri="{FF2B5EF4-FFF2-40B4-BE49-F238E27FC236}">
                <a16:creationId xmlns:a16="http://schemas.microsoft.com/office/drawing/2014/main" id="{03A45C27-442D-1C82-6244-AE5115E0E5D3}"/>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71190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83D10A9-DB54-52B6-B28E-7235C1DF3821}"/>
              </a:ext>
            </a:extLst>
          </p:cNvPr>
          <p:cNvSpPr txBox="1"/>
          <p:nvPr/>
        </p:nvSpPr>
        <p:spPr>
          <a:xfrm>
            <a:off x="211455" y="128588"/>
            <a:ext cx="11845078" cy="6117059"/>
          </a:xfrm>
          <a:prstGeom prst="rect">
            <a:avLst/>
          </a:prstGeom>
          <a:noFill/>
        </p:spPr>
        <p:txBody>
          <a:bodyPr wrap="square" rtlCol="0">
            <a:spAutoFit/>
          </a:bodyPr>
          <a:lstStyle/>
          <a:p>
            <a:pPr algn="l"/>
            <a:r>
              <a:rPr lang="en-GB" sz="3200" b="1" dirty="0">
                <a:solidFill>
                  <a:srgbClr val="374151"/>
                </a:solidFill>
                <a:latin typeface="Söhne"/>
              </a:rPr>
              <a:t>Q. </a:t>
            </a:r>
            <a:r>
              <a:rPr lang="en-GB" sz="3200" b="1" i="0" dirty="0">
                <a:solidFill>
                  <a:srgbClr val="374151"/>
                </a:solidFill>
                <a:effectLst/>
                <a:latin typeface="Söhne"/>
              </a:rPr>
              <a:t>What's in-scope for remainder of Sync 1?</a:t>
            </a:r>
          </a:p>
          <a:p>
            <a:br>
              <a:rPr lang="en-GB" sz="1200" b="1" i="0" dirty="0">
                <a:solidFill>
                  <a:srgbClr val="374151"/>
                </a:solidFill>
                <a:effectLst/>
                <a:latin typeface="Söhne"/>
              </a:rPr>
            </a:br>
            <a:r>
              <a:rPr lang="en-GB" sz="3200" b="1" dirty="0">
                <a:solidFill>
                  <a:srgbClr val="374151"/>
                </a:solidFill>
                <a:latin typeface="Söhne"/>
              </a:rPr>
              <a:t>Q. </a:t>
            </a:r>
            <a:r>
              <a:rPr lang="en-GB" sz="3200" b="1" i="0" dirty="0">
                <a:solidFill>
                  <a:srgbClr val="374151"/>
                </a:solidFill>
                <a:effectLst/>
                <a:latin typeface="Söhne"/>
              </a:rPr>
              <a:t>An </a:t>
            </a:r>
            <a:r>
              <a:rPr lang="en-GB" sz="3200" b="1" i="0" u="sng" dirty="0">
                <a:solidFill>
                  <a:srgbClr val="374151"/>
                </a:solidFill>
                <a:effectLst/>
                <a:latin typeface="Söhne"/>
              </a:rPr>
              <a:t>overview</a:t>
            </a:r>
            <a:r>
              <a:rPr lang="en-GB" sz="3200" b="1" i="0" dirty="0">
                <a:solidFill>
                  <a:srgbClr val="374151"/>
                </a:solidFill>
                <a:effectLst/>
                <a:latin typeface="Söhne"/>
              </a:rPr>
              <a:t> </a:t>
            </a:r>
            <a:r>
              <a:rPr lang="en-GB" sz="3200" b="1" dirty="0">
                <a:solidFill>
                  <a:srgbClr val="374151"/>
                </a:solidFill>
                <a:latin typeface="Söhne"/>
              </a:rPr>
              <a:t>of statistics (analytics will follow in Sync 2)</a:t>
            </a:r>
          </a:p>
          <a:p>
            <a:r>
              <a:rPr lang="en-GB" sz="3200" b="1" i="1" dirty="0">
                <a:latin typeface="Söhne"/>
              </a:rPr>
              <a:t>See the </a:t>
            </a:r>
            <a:r>
              <a:rPr lang="en-GB" sz="3200" b="1" i="1" dirty="0">
                <a:effectLst/>
                <a:latin typeface="Söhne"/>
              </a:rPr>
              <a:t>BMD7004 Stats Terminology Quick </a:t>
            </a:r>
            <a:r>
              <a:rPr lang="en-GB" sz="3200" b="1" i="1" dirty="0" err="1">
                <a:effectLst/>
                <a:latin typeface="Söhne"/>
              </a:rPr>
              <a:t>Reference.pdf</a:t>
            </a:r>
            <a:endParaRPr lang="en-GB" sz="3200" b="1" i="1" dirty="0">
              <a:solidFill>
                <a:srgbClr val="374151"/>
              </a:solidFill>
              <a:effectLst/>
              <a:latin typeface="Söhne"/>
            </a:endParaRPr>
          </a:p>
          <a:p>
            <a:endParaRPr lang="en-GB" sz="1200" b="1" dirty="0">
              <a:solidFill>
                <a:srgbClr val="374151"/>
              </a:solidFill>
              <a:latin typeface="Söhne"/>
            </a:endParaRPr>
          </a:p>
          <a:p>
            <a:pPr algn="l"/>
            <a:r>
              <a:rPr lang="en-GB" sz="2400" b="1" i="0" dirty="0">
                <a:solidFill>
                  <a:srgbClr val="FF0000"/>
                </a:solidFill>
                <a:effectLst/>
                <a:latin typeface="Söhne"/>
              </a:rPr>
              <a:t>Understand relationships between variables</a:t>
            </a:r>
          </a:p>
          <a:p>
            <a:pPr algn="l"/>
            <a:endParaRPr lang="en-GB" sz="1050" b="1" i="0" dirty="0">
              <a:solidFill>
                <a:srgbClr val="FF0000"/>
              </a:solidFill>
              <a:effectLst/>
              <a:latin typeface="Söhne"/>
            </a:endParaRPr>
          </a:p>
          <a:p>
            <a:pPr algn="l"/>
            <a:r>
              <a:rPr lang="en-GB" sz="2400" b="1" i="0" dirty="0">
                <a:solidFill>
                  <a:srgbClr val="FF0000"/>
                </a:solidFill>
                <a:effectLst/>
                <a:latin typeface="Söhne"/>
              </a:rPr>
              <a:t>See what it involves</a:t>
            </a:r>
          </a:p>
          <a:p>
            <a:pPr algn="l"/>
            <a:r>
              <a:rPr lang="en-GB" sz="2400" dirty="0">
                <a:solidFill>
                  <a:srgbClr val="374151"/>
                </a:solidFill>
                <a:latin typeface="Söhne"/>
              </a:rPr>
              <a:t> - </a:t>
            </a:r>
            <a:r>
              <a:rPr lang="en-GB" sz="2400" b="0" i="0" dirty="0">
                <a:solidFill>
                  <a:srgbClr val="374151"/>
                </a:solidFill>
                <a:effectLst/>
                <a:latin typeface="Söhne"/>
              </a:rPr>
              <a:t>collection, analysis, interpretation, presentation, and dissemination of data</a:t>
            </a:r>
          </a:p>
          <a:p>
            <a:pPr algn="l"/>
            <a:r>
              <a:rPr lang="en-GB" sz="2400" b="0" i="0" dirty="0">
                <a:solidFill>
                  <a:srgbClr val="374151"/>
                </a:solidFill>
                <a:effectLst/>
                <a:latin typeface="Söhne"/>
              </a:rPr>
              <a:t> - methods to support practice and/</a:t>
            </a:r>
            <a:r>
              <a:rPr lang="en-GB" sz="2400" dirty="0">
                <a:solidFill>
                  <a:srgbClr val="374151"/>
                </a:solidFill>
                <a:latin typeface="Söhne"/>
              </a:rPr>
              <a:t>or advance </a:t>
            </a:r>
            <a:r>
              <a:rPr lang="en-GB" sz="2400" b="0" i="0" dirty="0">
                <a:solidFill>
                  <a:srgbClr val="374151"/>
                </a:solidFill>
                <a:effectLst/>
                <a:latin typeface="Söhne"/>
              </a:rPr>
              <a:t>medical knowledge. </a:t>
            </a:r>
            <a:endParaRPr lang="en-GB" sz="2400" dirty="0">
              <a:solidFill>
                <a:srgbClr val="374151"/>
              </a:solidFill>
              <a:latin typeface="Söhne"/>
            </a:endParaRPr>
          </a:p>
          <a:p>
            <a:pPr algn="l"/>
            <a:endParaRPr lang="en-GB" sz="1050" b="1" dirty="0">
              <a:solidFill>
                <a:srgbClr val="FF0000"/>
              </a:solidFill>
              <a:latin typeface="Söhne"/>
            </a:endParaRPr>
          </a:p>
          <a:p>
            <a:pPr algn="l"/>
            <a:r>
              <a:rPr lang="en-GB" sz="2400" b="1" dirty="0">
                <a:solidFill>
                  <a:srgbClr val="FF0000"/>
                </a:solidFill>
                <a:latin typeface="Söhne"/>
              </a:rPr>
              <a:t>Most in scope:</a:t>
            </a:r>
          </a:p>
          <a:p>
            <a:r>
              <a:rPr lang="en-GB" sz="2400" b="0" i="0" dirty="0">
                <a:solidFill>
                  <a:srgbClr val="374151"/>
                </a:solidFill>
                <a:effectLst/>
                <a:latin typeface="Söhne"/>
              </a:rPr>
              <a:t>Quantitative analyses, concepts, tests,</a:t>
            </a:r>
          </a:p>
          <a:p>
            <a:r>
              <a:rPr lang="en-GB" sz="2400" b="0" i="0" dirty="0">
                <a:solidFill>
                  <a:srgbClr val="374151"/>
                </a:solidFill>
                <a:effectLst/>
                <a:latin typeface="Söhne"/>
              </a:rPr>
              <a:t>error, regression, data (+Sync 2)</a:t>
            </a:r>
            <a:br>
              <a:rPr lang="en-GB" sz="2400" b="0" i="0" dirty="0">
                <a:solidFill>
                  <a:srgbClr val="374151"/>
                </a:solidFill>
                <a:effectLst/>
                <a:latin typeface="Söhne"/>
              </a:rPr>
            </a:br>
            <a:r>
              <a:rPr lang="en-GB" sz="2400" b="0" i="0" dirty="0">
                <a:solidFill>
                  <a:srgbClr val="374151"/>
                </a:solidFill>
                <a:effectLst/>
                <a:latin typeface="Söhne"/>
              </a:rPr>
              <a:t>Out of scope: design &amp; analysis of clinical trials </a:t>
            </a:r>
            <a:br>
              <a:rPr lang="en-GB" sz="2400" i="0" dirty="0">
                <a:effectLst/>
                <a:latin typeface="Söhne"/>
              </a:rPr>
            </a:br>
            <a:endParaRPr lang="en-GB" sz="1050" i="0" dirty="0">
              <a:effectLst/>
              <a:latin typeface="Söhne"/>
            </a:endParaRPr>
          </a:p>
          <a:p>
            <a:r>
              <a:rPr lang="en-GB" sz="2400" b="1" i="0" dirty="0">
                <a:solidFill>
                  <a:srgbClr val="FF0000"/>
                </a:solidFill>
                <a:effectLst/>
                <a:latin typeface="Söhne"/>
              </a:rPr>
              <a:t>Additionally:</a:t>
            </a:r>
            <a:br>
              <a:rPr lang="en-GB" sz="2400" b="0" i="0" dirty="0">
                <a:solidFill>
                  <a:srgbClr val="374151"/>
                </a:solidFill>
                <a:effectLst/>
                <a:latin typeface="Söhne"/>
              </a:rPr>
            </a:br>
            <a:r>
              <a:rPr lang="en-GB" sz="2400" b="0" i="0" dirty="0">
                <a:solidFill>
                  <a:srgbClr val="374151"/>
                </a:solidFill>
                <a:effectLst/>
                <a:latin typeface="Söhne"/>
              </a:rPr>
              <a:t>Philip will cover </a:t>
            </a:r>
            <a:r>
              <a:rPr lang="en-GB" sz="2400" dirty="0">
                <a:solidFill>
                  <a:srgbClr val="374151"/>
                </a:solidFill>
                <a:latin typeface="Söhne"/>
              </a:rPr>
              <a:t>qualitative analysis/mixed methods</a:t>
            </a:r>
            <a:endParaRPr lang="en-GB" sz="2400" b="0" i="0" dirty="0">
              <a:solidFill>
                <a:srgbClr val="374151"/>
              </a:solidFill>
              <a:effectLst/>
              <a:latin typeface="Söhne"/>
            </a:endParaRPr>
          </a:p>
        </p:txBody>
      </p:sp>
      <p:pic>
        <p:nvPicPr>
          <p:cNvPr id="3" name="Picture 2">
            <a:extLst>
              <a:ext uri="{FF2B5EF4-FFF2-40B4-BE49-F238E27FC236}">
                <a16:creationId xmlns:a16="http://schemas.microsoft.com/office/drawing/2014/main" id="{F0412C4C-FEAE-4979-D217-F3D727E187CA}"/>
              </a:ext>
            </a:extLst>
          </p:cNvPr>
          <p:cNvPicPr>
            <a:picLocks noChangeAspect="1"/>
          </p:cNvPicPr>
          <p:nvPr/>
        </p:nvPicPr>
        <p:blipFill>
          <a:blip r:embed="rId4"/>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2964587219"/>
      </p:ext>
    </p:extLst>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8F5D34-7BDF-D266-AB4B-65AF8B51A8AA}"/>
              </a:ext>
            </a:extLst>
          </p:cNvPr>
          <p:cNvSpPr txBox="1"/>
          <p:nvPr/>
        </p:nvSpPr>
        <p:spPr>
          <a:xfrm>
            <a:off x="359558" y="225850"/>
            <a:ext cx="7632975" cy="6340197"/>
          </a:xfrm>
          <a:prstGeom prst="rect">
            <a:avLst/>
          </a:prstGeom>
          <a:noFill/>
        </p:spPr>
        <p:txBody>
          <a:bodyPr wrap="square" rtlCol="0">
            <a:spAutoFit/>
          </a:bodyPr>
          <a:lstStyle/>
          <a:p>
            <a:r>
              <a:rPr lang="en-GB" sz="3600" b="1" dirty="0">
                <a:solidFill>
                  <a:srgbClr val="FF0000"/>
                </a:solidFill>
                <a:latin typeface="Söhne"/>
              </a:rPr>
              <a:t>Statistical data types</a:t>
            </a:r>
          </a:p>
          <a:p>
            <a:pPr algn="l"/>
            <a:r>
              <a:rPr lang="en-GB" sz="2400" b="1" i="0" dirty="0">
                <a:effectLst/>
                <a:latin typeface="Söhne"/>
              </a:rPr>
              <a:t>four commonly recognized types of statistical data</a:t>
            </a:r>
            <a:br>
              <a:rPr lang="en-GB" sz="2400" b="1" i="0" dirty="0">
                <a:effectLst/>
                <a:latin typeface="Söhne"/>
              </a:rPr>
            </a:br>
            <a:endParaRPr lang="en-GB" sz="1200" b="1" dirty="0">
              <a:latin typeface="Söhne"/>
            </a:endParaRPr>
          </a:p>
          <a:p>
            <a:pPr algn="l"/>
            <a:endParaRPr lang="en-GB" sz="200" b="0" i="0" dirty="0">
              <a:effectLst/>
              <a:latin typeface="Söhne"/>
            </a:endParaRPr>
          </a:p>
          <a:p>
            <a:pPr algn="l"/>
            <a:r>
              <a:rPr lang="en-GB" sz="3200" b="1" i="0" dirty="0">
                <a:solidFill>
                  <a:srgbClr val="FF0000"/>
                </a:solidFill>
                <a:effectLst/>
                <a:latin typeface="Söhne"/>
              </a:rPr>
              <a:t>Nominal data</a:t>
            </a:r>
            <a:r>
              <a:rPr lang="en-GB" b="0" i="0" dirty="0">
                <a:effectLst/>
                <a:latin typeface="Söhne"/>
              </a:rPr>
              <a:t>: consists of categories or “word labels”: that do not have any inherent order or numerical value. </a:t>
            </a:r>
          </a:p>
          <a:p>
            <a:pPr algn="l"/>
            <a:endParaRPr lang="en-GB" b="0" i="0" dirty="0">
              <a:effectLst/>
              <a:latin typeface="Söhne"/>
            </a:endParaRPr>
          </a:p>
          <a:p>
            <a:pPr algn="l"/>
            <a:endParaRPr lang="en-GB" sz="500" dirty="0">
              <a:latin typeface="Söhne"/>
            </a:endParaRPr>
          </a:p>
          <a:p>
            <a:pPr algn="l"/>
            <a:r>
              <a:rPr lang="en-GB" sz="3200" b="1" i="0" dirty="0">
                <a:solidFill>
                  <a:srgbClr val="FF0000"/>
                </a:solidFill>
                <a:effectLst/>
                <a:latin typeface="Söhne"/>
              </a:rPr>
              <a:t>Ordinal data</a:t>
            </a:r>
            <a:r>
              <a:rPr lang="en-GB" b="0" i="0" dirty="0">
                <a:effectLst/>
                <a:latin typeface="Söhne"/>
              </a:rPr>
              <a:t>: This type of data consists of categories or labels that have a natural order or ranking. However, the differences between the categories are not necessarily equal. </a:t>
            </a:r>
          </a:p>
          <a:p>
            <a:pPr algn="l"/>
            <a:endParaRPr lang="en-GB" b="0" i="0" dirty="0">
              <a:effectLst/>
              <a:latin typeface="Söhne"/>
            </a:endParaRPr>
          </a:p>
          <a:p>
            <a:pPr algn="l"/>
            <a:endParaRPr lang="en-GB" sz="500" dirty="0">
              <a:latin typeface="Söhne"/>
            </a:endParaRPr>
          </a:p>
          <a:p>
            <a:pPr algn="l"/>
            <a:r>
              <a:rPr lang="en-GB" sz="3200" b="1" i="0" dirty="0">
                <a:solidFill>
                  <a:srgbClr val="FF0000"/>
                </a:solidFill>
                <a:effectLst/>
                <a:latin typeface="Söhne"/>
              </a:rPr>
              <a:t>Interval data</a:t>
            </a:r>
            <a:r>
              <a:rPr lang="en-GB" b="1" i="0" dirty="0">
                <a:effectLst/>
                <a:latin typeface="Söhne"/>
              </a:rPr>
              <a:t>: </a:t>
            </a:r>
            <a:r>
              <a:rPr lang="en-GB" b="0" i="0" dirty="0">
                <a:effectLst/>
                <a:latin typeface="Söhne"/>
              </a:rPr>
              <a:t>This type of data consists of numerical values that have a fixed interval between them. However, there is no true zero point, and negative values are possible. </a:t>
            </a:r>
          </a:p>
          <a:p>
            <a:pPr algn="l"/>
            <a:endParaRPr lang="en-GB" sz="200" dirty="0">
              <a:latin typeface="Söhne"/>
            </a:endParaRPr>
          </a:p>
          <a:p>
            <a:pPr algn="l"/>
            <a:endParaRPr lang="en-GB" sz="200" b="0" i="0" dirty="0">
              <a:effectLst/>
              <a:latin typeface="Söhne"/>
            </a:endParaRPr>
          </a:p>
          <a:p>
            <a:pPr algn="l"/>
            <a:endParaRPr lang="en-GB" sz="200" dirty="0">
              <a:latin typeface="Söhne"/>
            </a:endParaRPr>
          </a:p>
          <a:p>
            <a:pPr algn="l"/>
            <a:endParaRPr lang="en-GB" sz="200" b="0" i="0" dirty="0">
              <a:effectLst/>
              <a:latin typeface="Söhne"/>
            </a:endParaRPr>
          </a:p>
          <a:p>
            <a:pPr algn="l"/>
            <a:endParaRPr lang="en-GB" sz="200" dirty="0">
              <a:latin typeface="Söhne"/>
            </a:endParaRPr>
          </a:p>
          <a:p>
            <a:pPr algn="l"/>
            <a:endParaRPr lang="en-GB" sz="200" b="0" i="0" dirty="0">
              <a:effectLst/>
              <a:latin typeface="Söhne"/>
            </a:endParaRPr>
          </a:p>
          <a:p>
            <a:pPr algn="l"/>
            <a:endParaRPr lang="en-GB" sz="200" dirty="0">
              <a:latin typeface="Söhne"/>
            </a:endParaRPr>
          </a:p>
          <a:p>
            <a:pPr algn="l"/>
            <a:endParaRPr lang="en-GB" sz="200" b="0" i="0" dirty="0">
              <a:effectLst/>
              <a:latin typeface="Söhne"/>
            </a:endParaRPr>
          </a:p>
          <a:p>
            <a:pPr algn="l"/>
            <a:endParaRPr lang="en-GB" sz="200" dirty="0">
              <a:latin typeface="Söhne"/>
            </a:endParaRPr>
          </a:p>
          <a:p>
            <a:pPr algn="l"/>
            <a:endParaRPr lang="en-GB" sz="200" b="0" i="0" dirty="0">
              <a:effectLst/>
              <a:latin typeface="Söhne"/>
            </a:endParaRPr>
          </a:p>
          <a:p>
            <a:pPr algn="l"/>
            <a:endParaRPr lang="en-GB" sz="200" dirty="0">
              <a:latin typeface="Söhne"/>
            </a:endParaRPr>
          </a:p>
          <a:p>
            <a:pPr algn="l"/>
            <a:endParaRPr lang="en-GB" sz="200" b="0" i="0" dirty="0">
              <a:effectLst/>
              <a:latin typeface="Söhne"/>
            </a:endParaRPr>
          </a:p>
          <a:p>
            <a:pPr algn="l"/>
            <a:r>
              <a:rPr lang="en-GB" sz="3200" b="1" dirty="0">
                <a:solidFill>
                  <a:srgbClr val="FF0000"/>
                </a:solidFill>
                <a:latin typeface="Söhne"/>
              </a:rPr>
              <a:t>R</a:t>
            </a:r>
            <a:r>
              <a:rPr lang="en-GB" sz="3200" b="1" i="0" dirty="0">
                <a:solidFill>
                  <a:srgbClr val="FF0000"/>
                </a:solidFill>
                <a:effectLst/>
                <a:latin typeface="Söhne"/>
              </a:rPr>
              <a:t>atio data</a:t>
            </a:r>
            <a:r>
              <a:rPr lang="en-GB" b="1" i="0" dirty="0">
                <a:effectLst/>
                <a:latin typeface="Söhne"/>
              </a:rPr>
              <a:t>: </a:t>
            </a:r>
            <a:r>
              <a:rPr lang="en-GB" b="0" i="0" dirty="0">
                <a:effectLst/>
                <a:latin typeface="Söhne"/>
              </a:rPr>
              <a:t>This type of data consists of numerical values that have a fixed interval between them and a true zero point, where zero means the complete absence of the variable being measured. </a:t>
            </a:r>
          </a:p>
        </p:txBody>
      </p:sp>
      <p:pic>
        <p:nvPicPr>
          <p:cNvPr id="2" name="Picture 1">
            <a:extLst>
              <a:ext uri="{FF2B5EF4-FFF2-40B4-BE49-F238E27FC236}">
                <a16:creationId xmlns:a16="http://schemas.microsoft.com/office/drawing/2014/main" id="{6BF6AF76-884F-788E-59D1-C7185FD40533}"/>
              </a:ext>
            </a:extLst>
          </p:cNvPr>
          <p:cNvPicPr>
            <a:picLocks noChangeAspect="1"/>
          </p:cNvPicPr>
          <p:nvPr/>
        </p:nvPicPr>
        <p:blipFill>
          <a:blip r:embed="rId3"/>
          <a:stretch>
            <a:fillRect/>
          </a:stretch>
        </p:blipFill>
        <p:spPr>
          <a:xfrm>
            <a:off x="7992535" y="1049323"/>
            <a:ext cx="2804584" cy="1192162"/>
          </a:xfrm>
          <a:prstGeom prst="rect">
            <a:avLst/>
          </a:prstGeom>
        </p:spPr>
      </p:pic>
      <p:pic>
        <p:nvPicPr>
          <p:cNvPr id="3" name="Picture 2">
            <a:extLst>
              <a:ext uri="{FF2B5EF4-FFF2-40B4-BE49-F238E27FC236}">
                <a16:creationId xmlns:a16="http://schemas.microsoft.com/office/drawing/2014/main" id="{6184CDA9-6EEC-0B59-3EA2-8ACD34267379}"/>
              </a:ext>
            </a:extLst>
          </p:cNvPr>
          <p:cNvPicPr>
            <a:picLocks noChangeAspect="1"/>
          </p:cNvPicPr>
          <p:nvPr/>
        </p:nvPicPr>
        <p:blipFill>
          <a:blip r:embed="rId4"/>
          <a:stretch>
            <a:fillRect/>
          </a:stretch>
        </p:blipFill>
        <p:spPr>
          <a:xfrm>
            <a:off x="8077198" y="2562906"/>
            <a:ext cx="3594099" cy="1009714"/>
          </a:xfrm>
          <a:prstGeom prst="rect">
            <a:avLst/>
          </a:prstGeom>
        </p:spPr>
      </p:pic>
      <p:pic>
        <p:nvPicPr>
          <p:cNvPr id="5" name="Picture 4">
            <a:extLst>
              <a:ext uri="{FF2B5EF4-FFF2-40B4-BE49-F238E27FC236}">
                <a16:creationId xmlns:a16="http://schemas.microsoft.com/office/drawing/2014/main" id="{382E05AA-7778-65F8-CF29-0BC216DF8E4D}"/>
              </a:ext>
            </a:extLst>
          </p:cNvPr>
          <p:cNvPicPr>
            <a:picLocks noChangeAspect="1"/>
          </p:cNvPicPr>
          <p:nvPr/>
        </p:nvPicPr>
        <p:blipFill>
          <a:blip r:embed="rId5"/>
          <a:stretch>
            <a:fillRect/>
          </a:stretch>
        </p:blipFill>
        <p:spPr>
          <a:xfrm rot="5400000">
            <a:off x="9472083" y="2910417"/>
            <a:ext cx="901700" cy="2933700"/>
          </a:xfrm>
          <a:prstGeom prst="rect">
            <a:avLst/>
          </a:prstGeom>
        </p:spPr>
      </p:pic>
      <p:pic>
        <p:nvPicPr>
          <p:cNvPr id="6" name="Picture 5">
            <a:extLst>
              <a:ext uri="{FF2B5EF4-FFF2-40B4-BE49-F238E27FC236}">
                <a16:creationId xmlns:a16="http://schemas.microsoft.com/office/drawing/2014/main" id="{731A701A-296C-AD5D-F8CD-8A8A09D5AE5C}"/>
              </a:ext>
            </a:extLst>
          </p:cNvPr>
          <p:cNvPicPr>
            <a:picLocks noChangeAspect="1"/>
          </p:cNvPicPr>
          <p:nvPr/>
        </p:nvPicPr>
        <p:blipFill>
          <a:blip r:embed="rId6"/>
          <a:stretch>
            <a:fillRect/>
          </a:stretch>
        </p:blipFill>
        <p:spPr>
          <a:xfrm>
            <a:off x="9208768" y="5130800"/>
            <a:ext cx="1579881" cy="1445683"/>
          </a:xfrm>
          <a:prstGeom prst="rect">
            <a:avLst/>
          </a:prstGeom>
        </p:spPr>
      </p:pic>
      <p:sp>
        <p:nvSpPr>
          <p:cNvPr id="7" name="TextBox 6">
            <a:extLst>
              <a:ext uri="{FF2B5EF4-FFF2-40B4-BE49-F238E27FC236}">
                <a16:creationId xmlns:a16="http://schemas.microsoft.com/office/drawing/2014/main" id="{5EAAA04C-0807-E872-76CF-078C78F5B647}"/>
              </a:ext>
            </a:extLst>
          </p:cNvPr>
          <p:cNvSpPr txBox="1"/>
          <p:nvPr/>
        </p:nvSpPr>
        <p:spPr>
          <a:xfrm>
            <a:off x="10846382" y="1439333"/>
            <a:ext cx="1189108" cy="369332"/>
          </a:xfrm>
          <a:prstGeom prst="rect">
            <a:avLst/>
          </a:prstGeom>
          <a:solidFill>
            <a:srgbClr val="FFFF00"/>
          </a:solidFill>
        </p:spPr>
        <p:txBody>
          <a:bodyPr wrap="none" rtlCol="0">
            <a:spAutoFit/>
          </a:bodyPr>
          <a:lstStyle/>
          <a:p>
            <a:r>
              <a:rPr lang="en-GB" b="1" dirty="0"/>
              <a:t>or YES/NO</a:t>
            </a:r>
          </a:p>
        </p:txBody>
      </p:sp>
      <p:sp>
        <p:nvSpPr>
          <p:cNvPr id="8" name="Slide Number Placeholder 7">
            <a:extLst>
              <a:ext uri="{FF2B5EF4-FFF2-40B4-BE49-F238E27FC236}">
                <a16:creationId xmlns:a16="http://schemas.microsoft.com/office/drawing/2014/main" id="{F52FFB44-A1CA-2486-7D41-1283F082C639}"/>
              </a:ext>
            </a:extLst>
          </p:cNvPr>
          <p:cNvSpPr>
            <a:spLocks noGrp="1"/>
          </p:cNvSpPr>
          <p:nvPr>
            <p:ph type="sldNum" sz="quarter" idx="12"/>
          </p:nvPr>
        </p:nvSpPr>
        <p:spPr/>
        <p:txBody>
          <a:bodyPr/>
          <a:lstStyle/>
          <a:p>
            <a:fld id="{FCBFF33D-7869-8B46-BDE4-59ABFD8876D4}" type="slidenum">
              <a:rPr lang="en-GB" smtClean="0"/>
              <a:t>10</a:t>
            </a:fld>
            <a:endParaRPr lang="en-GB"/>
          </a:p>
        </p:txBody>
      </p:sp>
      <p:sp>
        <p:nvSpPr>
          <p:cNvPr id="9" name="Footer Placeholder 8">
            <a:extLst>
              <a:ext uri="{FF2B5EF4-FFF2-40B4-BE49-F238E27FC236}">
                <a16:creationId xmlns:a16="http://schemas.microsoft.com/office/drawing/2014/main" id="{AAE51A88-84DA-3BE2-75BA-49FD4942ABB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723807992"/>
      </p:ext>
    </p:extLst>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06F772B6-A7C9-3E8E-5020-5A06012D6EA1}"/>
              </a:ext>
            </a:extLst>
          </p:cNvPr>
          <p:cNvSpPr>
            <a:spLocks noGrp="1" noChangeArrowheads="1"/>
          </p:cNvSpPr>
          <p:nvPr>
            <p:ph type="title"/>
          </p:nvPr>
        </p:nvSpPr>
        <p:spPr>
          <a:xfrm>
            <a:off x="516466" y="585258"/>
            <a:ext cx="10515600" cy="1325563"/>
          </a:xfrm>
        </p:spPr>
        <p:txBody>
          <a:bodyPr/>
          <a:lstStyle/>
          <a:p>
            <a:pPr algn="ctr"/>
            <a:r>
              <a:rPr lang="en-GB" altLang="en-US" b="1" dirty="0">
                <a:solidFill>
                  <a:srgbClr val="FF0000"/>
                </a:solidFill>
                <a:latin typeface="Arial" panose="020B0604020202020204" pitchFamily="34" charset="0"/>
                <a:cs typeface="Arial" panose="020B0604020202020204" pitchFamily="34" charset="0"/>
              </a:rPr>
              <a:t>Types of Data as Classified</a:t>
            </a:r>
          </a:p>
        </p:txBody>
      </p:sp>
      <p:sp>
        <p:nvSpPr>
          <p:cNvPr id="29699" name="Text Box 3">
            <a:extLst>
              <a:ext uri="{FF2B5EF4-FFF2-40B4-BE49-F238E27FC236}">
                <a16:creationId xmlns:a16="http://schemas.microsoft.com/office/drawing/2014/main" id="{6039F117-EE29-4B7D-7A91-AB3583DEACD1}"/>
              </a:ext>
            </a:extLst>
          </p:cNvPr>
          <p:cNvSpPr txBox="1">
            <a:spLocks noChangeArrowheads="1"/>
          </p:cNvSpPr>
          <p:nvPr/>
        </p:nvSpPr>
        <p:spPr bwMode="auto">
          <a:xfrm>
            <a:off x="4989514" y="2163764"/>
            <a:ext cx="1792287"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2200"/>
              <a:t>VARIABLES</a:t>
            </a:r>
          </a:p>
        </p:txBody>
      </p:sp>
      <p:sp>
        <p:nvSpPr>
          <p:cNvPr id="29700" name="Text Box 4">
            <a:extLst>
              <a:ext uri="{FF2B5EF4-FFF2-40B4-BE49-F238E27FC236}">
                <a16:creationId xmlns:a16="http://schemas.microsoft.com/office/drawing/2014/main" id="{031B6369-FA1F-DB86-313A-1D35A0189F6E}"/>
              </a:ext>
            </a:extLst>
          </p:cNvPr>
          <p:cNvSpPr txBox="1">
            <a:spLocks noChangeArrowheads="1"/>
          </p:cNvSpPr>
          <p:nvPr/>
        </p:nvSpPr>
        <p:spPr bwMode="auto">
          <a:xfrm>
            <a:off x="3048001" y="3078164"/>
            <a:ext cx="2347913"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2200"/>
              <a:t>QUANTITATIVE</a:t>
            </a:r>
          </a:p>
        </p:txBody>
      </p:sp>
      <p:sp>
        <p:nvSpPr>
          <p:cNvPr id="29701" name="Text Box 5">
            <a:extLst>
              <a:ext uri="{FF2B5EF4-FFF2-40B4-BE49-F238E27FC236}">
                <a16:creationId xmlns:a16="http://schemas.microsoft.com/office/drawing/2014/main" id="{7583ACF9-7AFD-EA17-9557-25FEFB60D32E}"/>
              </a:ext>
            </a:extLst>
          </p:cNvPr>
          <p:cNvSpPr txBox="1">
            <a:spLocks noChangeArrowheads="1"/>
          </p:cNvSpPr>
          <p:nvPr/>
        </p:nvSpPr>
        <p:spPr bwMode="auto">
          <a:xfrm>
            <a:off x="6629400" y="3078164"/>
            <a:ext cx="2319866"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2200" dirty="0"/>
              <a:t>QUALITATIVE*</a:t>
            </a:r>
          </a:p>
        </p:txBody>
      </p:sp>
      <p:sp>
        <p:nvSpPr>
          <p:cNvPr id="29702" name="Text Box 6">
            <a:extLst>
              <a:ext uri="{FF2B5EF4-FFF2-40B4-BE49-F238E27FC236}">
                <a16:creationId xmlns:a16="http://schemas.microsoft.com/office/drawing/2014/main" id="{E7428D5A-CEC0-DC02-6AF8-11907AA43763}"/>
              </a:ext>
            </a:extLst>
          </p:cNvPr>
          <p:cNvSpPr txBox="1">
            <a:spLocks noChangeArrowheads="1"/>
          </p:cNvSpPr>
          <p:nvPr/>
        </p:nvSpPr>
        <p:spPr bwMode="auto">
          <a:xfrm>
            <a:off x="2355051" y="4495800"/>
            <a:ext cx="1609736"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2200"/>
              <a:t>RATIO</a:t>
            </a:r>
          </a:p>
          <a:p>
            <a:pPr algn="ctr"/>
            <a:r>
              <a:rPr lang="en-GB" altLang="en-US" sz="2200">
                <a:solidFill>
                  <a:schemeClr val="folHlink"/>
                </a:solidFill>
              </a:rPr>
              <a:t>Pulse rate</a:t>
            </a:r>
          </a:p>
          <a:p>
            <a:pPr algn="ctr"/>
            <a:r>
              <a:rPr lang="en-GB" altLang="en-US" sz="2200">
                <a:solidFill>
                  <a:schemeClr val="folHlink"/>
                </a:solidFill>
              </a:rPr>
              <a:t>Height</a:t>
            </a:r>
          </a:p>
        </p:txBody>
      </p:sp>
      <p:sp>
        <p:nvSpPr>
          <p:cNvPr id="29703" name="Text Box 7">
            <a:extLst>
              <a:ext uri="{FF2B5EF4-FFF2-40B4-BE49-F238E27FC236}">
                <a16:creationId xmlns:a16="http://schemas.microsoft.com/office/drawing/2014/main" id="{446733C4-AB8B-1901-2DAE-8FE2E06A635E}"/>
              </a:ext>
            </a:extLst>
          </p:cNvPr>
          <p:cNvSpPr txBox="1">
            <a:spLocks noChangeArrowheads="1"/>
          </p:cNvSpPr>
          <p:nvPr/>
        </p:nvSpPr>
        <p:spPr bwMode="auto">
          <a:xfrm>
            <a:off x="4195764" y="4495800"/>
            <a:ext cx="162083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2200"/>
              <a:t>INTERVAL</a:t>
            </a:r>
          </a:p>
          <a:p>
            <a:pPr algn="ctr"/>
            <a:r>
              <a:rPr lang="en-GB" altLang="en-US" sz="2200">
                <a:solidFill>
                  <a:schemeClr val="folHlink"/>
                </a:solidFill>
              </a:rPr>
              <a:t>36</a:t>
            </a:r>
            <a:r>
              <a:rPr lang="en-GB" altLang="en-US" sz="2200" baseline="30000">
                <a:solidFill>
                  <a:schemeClr val="folHlink"/>
                </a:solidFill>
              </a:rPr>
              <a:t>o</a:t>
            </a:r>
            <a:r>
              <a:rPr lang="en-GB" altLang="en-US" sz="2200">
                <a:solidFill>
                  <a:schemeClr val="folHlink"/>
                </a:solidFill>
              </a:rPr>
              <a:t>-38</a:t>
            </a:r>
            <a:r>
              <a:rPr lang="en-GB" altLang="en-US" sz="2200" baseline="30000">
                <a:solidFill>
                  <a:schemeClr val="folHlink"/>
                </a:solidFill>
              </a:rPr>
              <a:t>o</a:t>
            </a:r>
            <a:r>
              <a:rPr lang="en-GB" altLang="en-US" sz="2200">
                <a:solidFill>
                  <a:schemeClr val="folHlink"/>
                </a:solidFill>
              </a:rPr>
              <a:t>C</a:t>
            </a:r>
          </a:p>
        </p:txBody>
      </p:sp>
      <p:sp>
        <p:nvSpPr>
          <p:cNvPr id="29704" name="Text Box 8">
            <a:extLst>
              <a:ext uri="{FF2B5EF4-FFF2-40B4-BE49-F238E27FC236}">
                <a16:creationId xmlns:a16="http://schemas.microsoft.com/office/drawing/2014/main" id="{A77CF45D-4785-C2FA-C4BE-630C2F6A339D}"/>
              </a:ext>
            </a:extLst>
          </p:cNvPr>
          <p:cNvSpPr txBox="1">
            <a:spLocks noChangeArrowheads="1"/>
          </p:cNvSpPr>
          <p:nvPr/>
        </p:nvSpPr>
        <p:spPr bwMode="auto">
          <a:xfrm>
            <a:off x="5918059" y="4495800"/>
            <a:ext cx="1802096"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2200"/>
              <a:t>ORDINAL</a:t>
            </a:r>
          </a:p>
          <a:p>
            <a:pPr algn="ctr"/>
            <a:r>
              <a:rPr lang="en-GB" altLang="en-US" sz="2200">
                <a:solidFill>
                  <a:schemeClr val="folHlink"/>
                </a:solidFill>
              </a:rPr>
              <a:t>Social class</a:t>
            </a:r>
          </a:p>
          <a:p>
            <a:pPr algn="ctr"/>
            <a:endParaRPr lang="en-GB" altLang="en-US" sz="2200">
              <a:solidFill>
                <a:schemeClr val="folHlink"/>
              </a:solidFill>
            </a:endParaRPr>
          </a:p>
        </p:txBody>
      </p:sp>
      <p:sp>
        <p:nvSpPr>
          <p:cNvPr id="29705" name="Text Box 9">
            <a:extLst>
              <a:ext uri="{FF2B5EF4-FFF2-40B4-BE49-F238E27FC236}">
                <a16:creationId xmlns:a16="http://schemas.microsoft.com/office/drawing/2014/main" id="{5BBFAB1F-EF93-6FD8-2DE8-547A566602FD}"/>
              </a:ext>
            </a:extLst>
          </p:cNvPr>
          <p:cNvSpPr txBox="1">
            <a:spLocks noChangeArrowheads="1"/>
          </p:cNvSpPr>
          <p:nvPr/>
        </p:nvSpPr>
        <p:spPr bwMode="auto">
          <a:xfrm>
            <a:off x="7873341" y="4495800"/>
            <a:ext cx="158088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2200"/>
              <a:t>NOMINAL</a:t>
            </a:r>
          </a:p>
          <a:p>
            <a:pPr algn="ctr"/>
            <a:r>
              <a:rPr lang="en-GB" altLang="en-US" sz="2200">
                <a:solidFill>
                  <a:schemeClr val="folHlink"/>
                </a:solidFill>
              </a:rPr>
              <a:t>Gender</a:t>
            </a:r>
          </a:p>
          <a:p>
            <a:pPr algn="ctr"/>
            <a:r>
              <a:rPr lang="en-GB" altLang="en-US" sz="2200">
                <a:solidFill>
                  <a:schemeClr val="folHlink"/>
                </a:solidFill>
              </a:rPr>
              <a:t>Ethnicity</a:t>
            </a:r>
          </a:p>
        </p:txBody>
      </p:sp>
      <p:sp>
        <p:nvSpPr>
          <p:cNvPr id="29706" name="Line 10">
            <a:extLst>
              <a:ext uri="{FF2B5EF4-FFF2-40B4-BE49-F238E27FC236}">
                <a16:creationId xmlns:a16="http://schemas.microsoft.com/office/drawing/2014/main" id="{BB4C14A2-3923-B38E-EEB5-612D86F5417C}"/>
              </a:ext>
            </a:extLst>
          </p:cNvPr>
          <p:cNvSpPr>
            <a:spLocks noChangeShapeType="1"/>
          </p:cNvSpPr>
          <p:nvPr/>
        </p:nvSpPr>
        <p:spPr bwMode="auto">
          <a:xfrm flipH="1">
            <a:off x="4724400" y="2590800"/>
            <a:ext cx="1143000" cy="4572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7" name="Line 11">
            <a:extLst>
              <a:ext uri="{FF2B5EF4-FFF2-40B4-BE49-F238E27FC236}">
                <a16:creationId xmlns:a16="http://schemas.microsoft.com/office/drawing/2014/main" id="{AFD0AC07-E695-8EC5-1D2C-262353E5F8CA}"/>
              </a:ext>
            </a:extLst>
          </p:cNvPr>
          <p:cNvSpPr>
            <a:spLocks noChangeShapeType="1"/>
          </p:cNvSpPr>
          <p:nvPr/>
        </p:nvSpPr>
        <p:spPr bwMode="auto">
          <a:xfrm>
            <a:off x="5867400" y="2590800"/>
            <a:ext cx="1447800" cy="4572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8" name="Line 12">
            <a:extLst>
              <a:ext uri="{FF2B5EF4-FFF2-40B4-BE49-F238E27FC236}">
                <a16:creationId xmlns:a16="http://schemas.microsoft.com/office/drawing/2014/main" id="{5E5B3949-68FB-9896-5CDA-2844919A3B0C}"/>
              </a:ext>
            </a:extLst>
          </p:cNvPr>
          <p:cNvSpPr>
            <a:spLocks noChangeShapeType="1"/>
          </p:cNvSpPr>
          <p:nvPr/>
        </p:nvSpPr>
        <p:spPr bwMode="auto">
          <a:xfrm flipH="1">
            <a:off x="3276600" y="3505200"/>
            <a:ext cx="838200" cy="9906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9" name="Line 13">
            <a:extLst>
              <a:ext uri="{FF2B5EF4-FFF2-40B4-BE49-F238E27FC236}">
                <a16:creationId xmlns:a16="http://schemas.microsoft.com/office/drawing/2014/main" id="{DC9DBF57-56C4-80D0-97FD-818F64D1C540}"/>
              </a:ext>
            </a:extLst>
          </p:cNvPr>
          <p:cNvSpPr>
            <a:spLocks noChangeShapeType="1"/>
          </p:cNvSpPr>
          <p:nvPr/>
        </p:nvSpPr>
        <p:spPr bwMode="auto">
          <a:xfrm>
            <a:off x="4114800" y="3505200"/>
            <a:ext cx="838200" cy="9906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10" name="Line 14">
            <a:extLst>
              <a:ext uri="{FF2B5EF4-FFF2-40B4-BE49-F238E27FC236}">
                <a16:creationId xmlns:a16="http://schemas.microsoft.com/office/drawing/2014/main" id="{4E44AC63-5BFA-5FBD-A358-3FDA8A246DA1}"/>
              </a:ext>
            </a:extLst>
          </p:cNvPr>
          <p:cNvSpPr>
            <a:spLocks noChangeShapeType="1"/>
          </p:cNvSpPr>
          <p:nvPr/>
        </p:nvSpPr>
        <p:spPr bwMode="auto">
          <a:xfrm flipH="1">
            <a:off x="6934200" y="3505200"/>
            <a:ext cx="838200" cy="9906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11" name="Line 15">
            <a:extLst>
              <a:ext uri="{FF2B5EF4-FFF2-40B4-BE49-F238E27FC236}">
                <a16:creationId xmlns:a16="http://schemas.microsoft.com/office/drawing/2014/main" id="{A3E84A7C-83CE-2A92-6589-16F5C9691C4A}"/>
              </a:ext>
            </a:extLst>
          </p:cNvPr>
          <p:cNvSpPr>
            <a:spLocks noChangeShapeType="1"/>
          </p:cNvSpPr>
          <p:nvPr/>
        </p:nvSpPr>
        <p:spPr bwMode="auto">
          <a:xfrm>
            <a:off x="7772400" y="3505200"/>
            <a:ext cx="838200" cy="990600"/>
          </a:xfrm>
          <a:prstGeom prst="line">
            <a:avLst/>
          </a:prstGeom>
          <a:noFill/>
          <a:ln w="34925">
            <a:solidFill>
              <a:schemeClr val="fo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 name="TextBox 1">
            <a:extLst>
              <a:ext uri="{FF2B5EF4-FFF2-40B4-BE49-F238E27FC236}">
                <a16:creationId xmlns:a16="http://schemas.microsoft.com/office/drawing/2014/main" id="{E3A4195B-5061-80EC-52E9-ACDE94ECC2C2}"/>
              </a:ext>
            </a:extLst>
          </p:cNvPr>
          <p:cNvSpPr txBox="1"/>
          <p:nvPr/>
        </p:nvSpPr>
        <p:spPr>
          <a:xfrm>
            <a:off x="1456268" y="5828267"/>
            <a:ext cx="9466502" cy="369332"/>
          </a:xfrm>
          <a:prstGeom prst="rect">
            <a:avLst/>
          </a:prstGeom>
          <a:noFill/>
        </p:spPr>
        <p:txBody>
          <a:bodyPr wrap="none" rtlCol="0">
            <a:spAutoFit/>
          </a:bodyPr>
          <a:lstStyle/>
          <a:p>
            <a:r>
              <a:rPr lang="en-GB" i="1" dirty="0"/>
              <a:t>You’ll also hear Quantitative (continuous or discrete – can only be specific values) and Categorical </a:t>
            </a:r>
          </a:p>
        </p:txBody>
      </p:sp>
      <p:pic>
        <p:nvPicPr>
          <p:cNvPr id="3" name="Picture 2">
            <a:extLst>
              <a:ext uri="{FF2B5EF4-FFF2-40B4-BE49-F238E27FC236}">
                <a16:creationId xmlns:a16="http://schemas.microsoft.com/office/drawing/2014/main" id="{E621B771-F61E-2023-1531-3C0D4CED601B}"/>
              </a:ext>
            </a:extLst>
          </p:cNvPr>
          <p:cNvPicPr>
            <a:picLocks noChangeAspect="1"/>
          </p:cNvPicPr>
          <p:nvPr/>
        </p:nvPicPr>
        <p:blipFill>
          <a:blip r:embed="rId3"/>
          <a:stretch>
            <a:fillRect/>
          </a:stretch>
        </p:blipFill>
        <p:spPr>
          <a:xfrm>
            <a:off x="10101943" y="6192565"/>
            <a:ext cx="1905000" cy="628650"/>
          </a:xfrm>
          <a:prstGeom prst="rect">
            <a:avLst/>
          </a:prstGeom>
        </p:spPr>
      </p:pic>
      <p:sp>
        <p:nvSpPr>
          <p:cNvPr id="4" name="TextBox 3">
            <a:extLst>
              <a:ext uri="{FF2B5EF4-FFF2-40B4-BE49-F238E27FC236}">
                <a16:creationId xmlns:a16="http://schemas.microsoft.com/office/drawing/2014/main" id="{C2B5AA9D-0232-2E3A-D0B7-CFBE4470EB88}"/>
              </a:ext>
            </a:extLst>
          </p:cNvPr>
          <p:cNvSpPr txBox="1"/>
          <p:nvPr/>
        </p:nvSpPr>
        <p:spPr>
          <a:xfrm>
            <a:off x="9465734" y="1533237"/>
            <a:ext cx="2530102" cy="1384995"/>
          </a:xfrm>
          <a:prstGeom prst="rect">
            <a:avLst/>
          </a:prstGeom>
          <a:noFill/>
        </p:spPr>
        <p:txBody>
          <a:bodyPr wrap="square" rtlCol="0">
            <a:spAutoFit/>
          </a:bodyPr>
          <a:lstStyle/>
          <a:p>
            <a:pPr algn="ctr"/>
            <a:r>
              <a:rPr lang="en-GB" sz="1400" b="0" i="0" u="none" strike="noStrike" dirty="0">
                <a:solidFill>
                  <a:srgbClr val="000000"/>
                </a:solidFill>
                <a:effectLst/>
                <a:latin typeface="Calibri" panose="020F0502020204030204" pitchFamily="34" charset="0"/>
              </a:rPr>
              <a:t>*This is </a:t>
            </a:r>
            <a:r>
              <a:rPr lang="en-GB" sz="1400" b="0" i="1" u="none" strike="noStrike" dirty="0">
                <a:solidFill>
                  <a:srgbClr val="000000"/>
                </a:solidFill>
                <a:effectLst/>
                <a:latin typeface="Calibri" panose="020F0502020204030204" pitchFamily="34" charset="0"/>
              </a:rPr>
              <a:t>numerical</a:t>
            </a:r>
            <a:r>
              <a:rPr lang="en-GB" sz="1400" b="0" i="0" u="none" strike="noStrike" dirty="0">
                <a:solidFill>
                  <a:srgbClr val="000000"/>
                </a:solidFill>
                <a:effectLst/>
                <a:latin typeface="Calibri" panose="020F0502020204030204" pitchFamily="34" charset="0"/>
              </a:rPr>
              <a:t> qualitative - </a:t>
            </a:r>
            <a:r>
              <a:rPr lang="en-GB" sz="1400" b="1" i="0" u="sng" strike="noStrike" dirty="0">
                <a:solidFill>
                  <a:srgbClr val="000000"/>
                </a:solidFill>
                <a:effectLst/>
                <a:latin typeface="Calibri" panose="020F0502020204030204" pitchFamily="34" charset="0"/>
              </a:rPr>
              <a:t>not</a:t>
            </a:r>
            <a:r>
              <a:rPr lang="en-GB" sz="1400" b="0" i="0" u="none" strike="noStrike" dirty="0">
                <a:solidFill>
                  <a:srgbClr val="000000"/>
                </a:solidFill>
                <a:effectLst/>
                <a:latin typeface="Calibri" panose="020F0502020204030204" pitchFamily="34" charset="0"/>
              </a:rPr>
              <a:t> the same meaning as use of qualitative used in ethnography, thematic analysis, grounded theory (see Philip’s Lecture on Qualitative Research)</a:t>
            </a:r>
            <a:endParaRPr lang="en-GB" sz="1400" dirty="0"/>
          </a:p>
        </p:txBody>
      </p:sp>
      <p:sp>
        <p:nvSpPr>
          <p:cNvPr id="5" name="Slide Number Placeholder 4">
            <a:extLst>
              <a:ext uri="{FF2B5EF4-FFF2-40B4-BE49-F238E27FC236}">
                <a16:creationId xmlns:a16="http://schemas.microsoft.com/office/drawing/2014/main" id="{A45ECEC6-1465-2E9D-476D-96C882F499B1}"/>
              </a:ext>
            </a:extLst>
          </p:cNvPr>
          <p:cNvSpPr>
            <a:spLocks noGrp="1"/>
          </p:cNvSpPr>
          <p:nvPr>
            <p:ph type="sldNum" sz="quarter" idx="12"/>
          </p:nvPr>
        </p:nvSpPr>
        <p:spPr/>
        <p:txBody>
          <a:bodyPr/>
          <a:lstStyle/>
          <a:p>
            <a:fld id="{FCBFF33D-7869-8B46-BDE4-59ABFD8876D4}" type="slidenum">
              <a:rPr lang="en-GB" smtClean="0"/>
              <a:t>11</a:t>
            </a:fld>
            <a:endParaRPr lang="en-GB"/>
          </a:p>
        </p:txBody>
      </p:sp>
      <p:sp>
        <p:nvSpPr>
          <p:cNvPr id="6" name="Footer Placeholder 5">
            <a:extLst>
              <a:ext uri="{FF2B5EF4-FFF2-40B4-BE49-F238E27FC236}">
                <a16:creationId xmlns:a16="http://schemas.microsoft.com/office/drawing/2014/main" id="{8F4F85FB-3081-0904-00B3-7EA63D055B03}"/>
              </a:ext>
            </a:extLst>
          </p:cNvPr>
          <p:cNvSpPr>
            <a:spLocks noGrp="1"/>
          </p:cNvSpPr>
          <p:nvPr>
            <p:ph type="ftr" sz="quarter" idx="11"/>
          </p:nvPr>
        </p:nvSpPr>
        <p:spPr/>
        <p:txBody>
          <a:bodyPr/>
          <a:lstStyle/>
          <a:p>
            <a:endParaRPr lang="en-GB"/>
          </a:p>
        </p:txBody>
      </p:sp>
    </p:spTree>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owd of people seen from above to represent 2022 global population estimate">
            <a:extLst>
              <a:ext uri="{FF2B5EF4-FFF2-40B4-BE49-F238E27FC236}">
                <a16:creationId xmlns:a16="http://schemas.microsoft.com/office/drawing/2014/main" id="{623D2268-9253-3847-C065-8B367BE97DD6}"/>
              </a:ext>
            </a:extLst>
          </p:cNvPr>
          <p:cNvPicPr>
            <a:picLocks noChangeAspect="1" noChangeArrowheads="1"/>
          </p:cNvPicPr>
          <p:nvPr/>
        </p:nvPicPr>
        <p:blipFill>
          <a:blip r:embed="rId3">
            <a:alphaModFix amt="14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Curved Down Arrow 10">
            <a:extLst>
              <a:ext uri="{FF2B5EF4-FFF2-40B4-BE49-F238E27FC236}">
                <a16:creationId xmlns:a16="http://schemas.microsoft.com/office/drawing/2014/main" id="{20D64259-95C0-F99E-087B-36D45BC6288E}"/>
              </a:ext>
            </a:extLst>
          </p:cNvPr>
          <p:cNvSpPr/>
          <p:nvPr/>
        </p:nvSpPr>
        <p:spPr>
          <a:xfrm rot="5093110">
            <a:off x="2743200" y="2692400"/>
            <a:ext cx="3014133" cy="2099733"/>
          </a:xfrm>
          <a:prstGeom prst="curvedDownArrow">
            <a:avLst>
              <a:gd name="adj1" fmla="val 25000"/>
              <a:gd name="adj2" fmla="val 45459"/>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Cloud 3">
            <a:extLst>
              <a:ext uri="{FF2B5EF4-FFF2-40B4-BE49-F238E27FC236}">
                <a16:creationId xmlns:a16="http://schemas.microsoft.com/office/drawing/2014/main" id="{B622A74F-2E84-E0CD-FB4C-DF733C292380}"/>
              </a:ext>
            </a:extLst>
          </p:cNvPr>
          <p:cNvSpPr/>
          <p:nvPr/>
        </p:nvSpPr>
        <p:spPr>
          <a:xfrm>
            <a:off x="728663" y="1300164"/>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I need to know the typical age range of the people in this population…</a:t>
            </a:r>
          </a:p>
        </p:txBody>
      </p:sp>
      <p:grpSp>
        <p:nvGrpSpPr>
          <p:cNvPr id="10" name="Group 9">
            <a:extLst>
              <a:ext uri="{FF2B5EF4-FFF2-40B4-BE49-F238E27FC236}">
                <a16:creationId xmlns:a16="http://schemas.microsoft.com/office/drawing/2014/main" id="{7C9E84DD-202E-C475-D52D-D75EE102A2A3}"/>
              </a:ext>
            </a:extLst>
          </p:cNvPr>
          <p:cNvGrpSpPr/>
          <p:nvPr/>
        </p:nvGrpSpPr>
        <p:grpSpPr>
          <a:xfrm>
            <a:off x="7081838" y="381001"/>
            <a:ext cx="4572000" cy="3060144"/>
            <a:chOff x="7081838" y="381001"/>
            <a:chExt cx="4572000" cy="3060144"/>
          </a:xfrm>
        </p:grpSpPr>
        <p:sp>
          <p:nvSpPr>
            <p:cNvPr id="5" name="Cloud 4">
              <a:extLst>
                <a:ext uri="{FF2B5EF4-FFF2-40B4-BE49-F238E27FC236}">
                  <a16:creationId xmlns:a16="http://schemas.microsoft.com/office/drawing/2014/main" id="{787570B3-05ED-8DD6-D6DF-F10F61406983}"/>
                </a:ext>
              </a:extLst>
            </p:cNvPr>
            <p:cNvSpPr/>
            <p:nvPr/>
          </p:nvSpPr>
          <p:spPr>
            <a:xfrm>
              <a:off x="7081838" y="381001"/>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t>The mean</a:t>
              </a:r>
            </a:p>
          </p:txBody>
        </p:sp>
        <p:sp>
          <p:nvSpPr>
            <p:cNvPr id="6" name="TextBox 5">
              <a:extLst>
                <a:ext uri="{FF2B5EF4-FFF2-40B4-BE49-F238E27FC236}">
                  <a16:creationId xmlns:a16="http://schemas.microsoft.com/office/drawing/2014/main" id="{DD68B7E3-E161-E7ED-DC92-1FD4F57B78B4}"/>
                </a:ext>
              </a:extLst>
            </p:cNvPr>
            <p:cNvSpPr txBox="1"/>
            <p:nvPr/>
          </p:nvSpPr>
          <p:spPr>
            <a:xfrm>
              <a:off x="7429501" y="3071813"/>
              <a:ext cx="3866379" cy="369332"/>
            </a:xfrm>
            <a:prstGeom prst="rect">
              <a:avLst/>
            </a:prstGeom>
            <a:noFill/>
          </p:spPr>
          <p:txBody>
            <a:bodyPr wrap="none" rtlCol="0">
              <a:spAutoFit/>
            </a:bodyPr>
            <a:lstStyle/>
            <a:p>
              <a:r>
                <a:rPr lang="en-GB" dirty="0"/>
                <a:t>The sum of all values/number of values</a:t>
              </a:r>
            </a:p>
          </p:txBody>
        </p:sp>
      </p:grpSp>
      <p:grpSp>
        <p:nvGrpSpPr>
          <p:cNvPr id="9" name="Group 8">
            <a:extLst>
              <a:ext uri="{FF2B5EF4-FFF2-40B4-BE49-F238E27FC236}">
                <a16:creationId xmlns:a16="http://schemas.microsoft.com/office/drawing/2014/main" id="{2A277CB4-5F27-2818-F44A-94279C6F1FB7}"/>
              </a:ext>
            </a:extLst>
          </p:cNvPr>
          <p:cNvGrpSpPr/>
          <p:nvPr/>
        </p:nvGrpSpPr>
        <p:grpSpPr>
          <a:xfrm>
            <a:off x="7205663" y="3590926"/>
            <a:ext cx="4572000" cy="3017281"/>
            <a:chOff x="7205663" y="3590926"/>
            <a:chExt cx="4572000" cy="3017281"/>
          </a:xfrm>
        </p:grpSpPr>
        <p:sp>
          <p:nvSpPr>
            <p:cNvPr id="7" name="Cloud 6">
              <a:extLst>
                <a:ext uri="{FF2B5EF4-FFF2-40B4-BE49-F238E27FC236}">
                  <a16:creationId xmlns:a16="http://schemas.microsoft.com/office/drawing/2014/main" id="{E417FFC5-E551-A6D2-5D8C-5622AD54A6DD}"/>
                </a:ext>
              </a:extLst>
            </p:cNvPr>
            <p:cNvSpPr/>
            <p:nvPr/>
          </p:nvSpPr>
          <p:spPr>
            <a:xfrm>
              <a:off x="7205663" y="3590926"/>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t>The median</a:t>
              </a:r>
            </a:p>
          </p:txBody>
        </p:sp>
        <p:sp>
          <p:nvSpPr>
            <p:cNvPr id="8" name="TextBox 7">
              <a:extLst>
                <a:ext uri="{FF2B5EF4-FFF2-40B4-BE49-F238E27FC236}">
                  <a16:creationId xmlns:a16="http://schemas.microsoft.com/office/drawing/2014/main" id="{BC2377D2-5C45-E2CF-9C19-C186C463D983}"/>
                </a:ext>
              </a:extLst>
            </p:cNvPr>
            <p:cNvSpPr txBox="1"/>
            <p:nvPr/>
          </p:nvSpPr>
          <p:spPr>
            <a:xfrm>
              <a:off x="7739064" y="6238875"/>
              <a:ext cx="3549177" cy="369332"/>
            </a:xfrm>
            <a:prstGeom prst="rect">
              <a:avLst/>
            </a:prstGeom>
            <a:noFill/>
          </p:spPr>
          <p:txBody>
            <a:bodyPr wrap="none" rtlCol="0">
              <a:spAutoFit/>
            </a:bodyPr>
            <a:lstStyle/>
            <a:p>
              <a:r>
                <a:rPr lang="en-GB" dirty="0"/>
                <a:t>Sort the values, pick the middle one</a:t>
              </a:r>
            </a:p>
          </p:txBody>
        </p:sp>
      </p:grpSp>
      <p:sp>
        <p:nvSpPr>
          <p:cNvPr id="2" name="TextBox 1">
            <a:extLst>
              <a:ext uri="{FF2B5EF4-FFF2-40B4-BE49-F238E27FC236}">
                <a16:creationId xmlns:a16="http://schemas.microsoft.com/office/drawing/2014/main" id="{EB797647-EF0C-3BE1-6055-EC2E77687ED0}"/>
              </a:ext>
            </a:extLst>
          </p:cNvPr>
          <p:cNvSpPr txBox="1"/>
          <p:nvPr/>
        </p:nvSpPr>
        <p:spPr>
          <a:xfrm>
            <a:off x="235744" y="272534"/>
            <a:ext cx="6100762" cy="369332"/>
          </a:xfrm>
          <a:prstGeom prst="rect">
            <a:avLst/>
          </a:prstGeom>
          <a:noFill/>
        </p:spPr>
        <p:txBody>
          <a:bodyPr wrap="square">
            <a:spAutoFit/>
          </a:bodyPr>
          <a:lstStyle/>
          <a:p>
            <a:pPr algn="l"/>
            <a:r>
              <a:rPr lang="en-GB" b="1" i="0" dirty="0">
                <a:solidFill>
                  <a:srgbClr val="FF0000"/>
                </a:solidFill>
                <a:effectLst/>
                <a:latin typeface="Söhne"/>
              </a:rPr>
              <a:t>“Visualise some basic concepts – super easy </a:t>
            </a:r>
            <a:r>
              <a:rPr lang="en-GB" b="1" i="0" dirty="0" err="1">
                <a:solidFill>
                  <a:srgbClr val="FF0000"/>
                </a:solidFill>
                <a:effectLst/>
                <a:latin typeface="Söhne"/>
              </a:rPr>
              <a:t>peasy</a:t>
            </a:r>
            <a:r>
              <a:rPr lang="en-GB" b="1" i="0" dirty="0">
                <a:solidFill>
                  <a:srgbClr val="FF0000"/>
                </a:solidFill>
                <a:effectLst/>
                <a:latin typeface="Söhne"/>
              </a:rPr>
              <a:t> level”</a:t>
            </a:r>
          </a:p>
        </p:txBody>
      </p:sp>
      <p:grpSp>
        <p:nvGrpSpPr>
          <p:cNvPr id="18" name="Group 17">
            <a:extLst>
              <a:ext uri="{FF2B5EF4-FFF2-40B4-BE49-F238E27FC236}">
                <a16:creationId xmlns:a16="http://schemas.microsoft.com/office/drawing/2014/main" id="{7D385F46-4241-1DEC-D1BA-482EC8061631}"/>
              </a:ext>
            </a:extLst>
          </p:cNvPr>
          <p:cNvGrpSpPr/>
          <p:nvPr/>
        </p:nvGrpSpPr>
        <p:grpSpPr>
          <a:xfrm>
            <a:off x="944032" y="2764724"/>
            <a:ext cx="6076951" cy="3891767"/>
            <a:chOff x="944032" y="2764724"/>
            <a:chExt cx="6076951" cy="3891767"/>
          </a:xfrm>
        </p:grpSpPr>
        <p:sp>
          <p:nvSpPr>
            <p:cNvPr id="12" name="Freeform 3">
              <a:extLst>
                <a:ext uri="{FF2B5EF4-FFF2-40B4-BE49-F238E27FC236}">
                  <a16:creationId xmlns:a16="http://schemas.microsoft.com/office/drawing/2014/main" id="{5D337325-F630-640F-90E4-0A9C9C513E78}"/>
                </a:ext>
              </a:extLst>
            </p:cNvPr>
            <p:cNvSpPr>
              <a:spLocks/>
            </p:cNvSpPr>
            <p:nvPr/>
          </p:nvSpPr>
          <p:spPr bwMode="auto">
            <a:xfrm>
              <a:off x="1896532" y="5689600"/>
              <a:ext cx="3429003" cy="896340"/>
            </a:xfrm>
            <a:custGeom>
              <a:avLst/>
              <a:gdLst>
                <a:gd name="T0" fmla="*/ 0 w 2688"/>
                <a:gd name="T1" fmla="*/ 2147483647 h 1648"/>
                <a:gd name="T2" fmla="*/ 2147483647 w 2688"/>
                <a:gd name="T3" fmla="*/ 2147483647 h 1648"/>
                <a:gd name="T4" fmla="*/ 2147483647 w 2688"/>
                <a:gd name="T5" fmla="*/ 2147483647 h 1648"/>
                <a:gd name="T6" fmla="*/ 2147483647 w 2688"/>
                <a:gd name="T7" fmla="*/ 2147483647 h 1648"/>
                <a:gd name="T8" fmla="*/ 2147483647 w 2688"/>
                <a:gd name="T9" fmla="*/ 2147483647 h 1648"/>
                <a:gd name="T10" fmla="*/ 2147483647 w 2688"/>
                <a:gd name="T11" fmla="*/ 2147483647 h 1648"/>
                <a:gd name="T12" fmla="*/ 2147483647 w 2688"/>
                <a:gd name="T13" fmla="*/ 2147483647 h 1648"/>
                <a:gd name="T14" fmla="*/ 2147483647 w 2688"/>
                <a:gd name="T15" fmla="*/ 2147483647 h 1648"/>
                <a:gd name="T16" fmla="*/ 2147483647 w 2688"/>
                <a:gd name="T17" fmla="*/ 2147483647 h 1648"/>
                <a:gd name="T18" fmla="*/ 2147483647 w 2688"/>
                <a:gd name="T19" fmla="*/ 2147483647 h 164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88"/>
                <a:gd name="T31" fmla="*/ 0 h 1648"/>
                <a:gd name="T32" fmla="*/ 2688 w 2688"/>
                <a:gd name="T33" fmla="*/ 1648 h 164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88" h="1648">
                  <a:moveTo>
                    <a:pt x="0" y="1600"/>
                  </a:moveTo>
                  <a:cubicBezTo>
                    <a:pt x="16" y="1572"/>
                    <a:pt x="32" y="1544"/>
                    <a:pt x="48" y="1504"/>
                  </a:cubicBezTo>
                  <a:cubicBezTo>
                    <a:pt x="64" y="1464"/>
                    <a:pt x="72" y="1576"/>
                    <a:pt x="96" y="1360"/>
                  </a:cubicBezTo>
                  <a:cubicBezTo>
                    <a:pt x="120" y="1144"/>
                    <a:pt x="160" y="416"/>
                    <a:pt x="192" y="208"/>
                  </a:cubicBezTo>
                  <a:cubicBezTo>
                    <a:pt x="224" y="0"/>
                    <a:pt x="256" y="56"/>
                    <a:pt x="288" y="112"/>
                  </a:cubicBezTo>
                  <a:cubicBezTo>
                    <a:pt x="320" y="168"/>
                    <a:pt x="328" y="408"/>
                    <a:pt x="384" y="544"/>
                  </a:cubicBezTo>
                  <a:cubicBezTo>
                    <a:pt x="440" y="680"/>
                    <a:pt x="472" y="800"/>
                    <a:pt x="624" y="928"/>
                  </a:cubicBezTo>
                  <a:cubicBezTo>
                    <a:pt x="776" y="1056"/>
                    <a:pt x="1104" y="1216"/>
                    <a:pt x="1296" y="1312"/>
                  </a:cubicBezTo>
                  <a:cubicBezTo>
                    <a:pt x="1488" y="1408"/>
                    <a:pt x="1544" y="1448"/>
                    <a:pt x="1776" y="1504"/>
                  </a:cubicBezTo>
                  <a:cubicBezTo>
                    <a:pt x="2008" y="1560"/>
                    <a:pt x="2348" y="1604"/>
                    <a:pt x="2688" y="1648"/>
                  </a:cubicBezTo>
                </a:path>
              </a:pathLst>
            </a:custGeom>
            <a:noFill/>
            <a:ln w="5715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Line 4">
              <a:extLst>
                <a:ext uri="{FF2B5EF4-FFF2-40B4-BE49-F238E27FC236}">
                  <a16:creationId xmlns:a16="http://schemas.microsoft.com/office/drawing/2014/main" id="{601C6636-5C9C-CC4C-9719-654730EA502A}"/>
                </a:ext>
              </a:extLst>
            </p:cNvPr>
            <p:cNvSpPr>
              <a:spLocks noChangeShapeType="1"/>
            </p:cNvSpPr>
            <p:nvPr/>
          </p:nvSpPr>
          <p:spPr bwMode="auto">
            <a:xfrm>
              <a:off x="944032" y="6646334"/>
              <a:ext cx="4286254" cy="0"/>
            </a:xfrm>
            <a:prstGeom prst="line">
              <a:avLst/>
            </a:prstGeom>
            <a:noFill/>
            <a:ln w="19050">
              <a:solidFill>
                <a:srgbClr val="77777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5">
              <a:extLst>
                <a:ext uri="{FF2B5EF4-FFF2-40B4-BE49-F238E27FC236}">
                  <a16:creationId xmlns:a16="http://schemas.microsoft.com/office/drawing/2014/main" id="{62250BC8-494D-50A1-BB8A-8EAF09C948CB}"/>
                </a:ext>
              </a:extLst>
            </p:cNvPr>
            <p:cNvSpPr>
              <a:spLocks noChangeShapeType="1"/>
            </p:cNvSpPr>
            <p:nvPr/>
          </p:nvSpPr>
          <p:spPr bwMode="auto">
            <a:xfrm flipV="1">
              <a:off x="2734733" y="5726335"/>
              <a:ext cx="0" cy="911532"/>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AutoShape 6">
              <a:extLst>
                <a:ext uri="{FF2B5EF4-FFF2-40B4-BE49-F238E27FC236}">
                  <a16:creationId xmlns:a16="http://schemas.microsoft.com/office/drawing/2014/main" id="{F16E5BCF-65EC-B6B9-3345-5AB388942459}"/>
                </a:ext>
              </a:extLst>
            </p:cNvPr>
            <p:cNvSpPr>
              <a:spLocks noChangeArrowheads="1"/>
            </p:cNvSpPr>
            <p:nvPr/>
          </p:nvSpPr>
          <p:spPr bwMode="auto">
            <a:xfrm>
              <a:off x="5797175" y="2764724"/>
              <a:ext cx="1196292" cy="351009"/>
            </a:xfrm>
            <a:prstGeom prst="wedgeRoundRectCallout">
              <a:avLst>
                <a:gd name="adj1" fmla="val -303623"/>
                <a:gd name="adj2" fmla="val 811114"/>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1600" dirty="0"/>
                <a:t>MEAN</a:t>
              </a:r>
            </a:p>
          </p:txBody>
        </p:sp>
        <p:sp>
          <p:nvSpPr>
            <p:cNvPr id="16" name="Line 7">
              <a:extLst>
                <a:ext uri="{FF2B5EF4-FFF2-40B4-BE49-F238E27FC236}">
                  <a16:creationId xmlns:a16="http://schemas.microsoft.com/office/drawing/2014/main" id="{8EB7639A-F665-1DE2-942B-7FCCD6DD558F}"/>
                </a:ext>
              </a:extLst>
            </p:cNvPr>
            <p:cNvSpPr>
              <a:spLocks noChangeShapeType="1"/>
            </p:cNvSpPr>
            <p:nvPr/>
          </p:nvSpPr>
          <p:spPr bwMode="auto">
            <a:xfrm flipH="1" flipV="1">
              <a:off x="3031067" y="5825066"/>
              <a:ext cx="25399" cy="831425"/>
            </a:xfrm>
            <a:prstGeom prst="line">
              <a:avLst/>
            </a:prstGeom>
            <a:noFill/>
            <a:ln w="57150">
              <a:solidFill>
                <a:srgbClr val="00FF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AutoShape 8">
              <a:extLst>
                <a:ext uri="{FF2B5EF4-FFF2-40B4-BE49-F238E27FC236}">
                  <a16:creationId xmlns:a16="http://schemas.microsoft.com/office/drawing/2014/main" id="{FF940611-B4BC-4281-4BC3-5C1343BBB15C}"/>
                </a:ext>
              </a:extLst>
            </p:cNvPr>
            <p:cNvSpPr>
              <a:spLocks noChangeArrowheads="1"/>
            </p:cNvSpPr>
            <p:nvPr/>
          </p:nvSpPr>
          <p:spPr bwMode="auto">
            <a:xfrm>
              <a:off x="5457761" y="4501108"/>
              <a:ext cx="1563222" cy="341825"/>
            </a:xfrm>
            <a:prstGeom prst="wedgeRoundRectCallout">
              <a:avLst>
                <a:gd name="adj1" fmla="val -199971"/>
                <a:gd name="adj2" fmla="val 372693"/>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sz="1600" dirty="0"/>
                <a:t>MEDIAN – </a:t>
              </a:r>
            </a:p>
            <a:p>
              <a:pPr algn="ctr"/>
              <a:endParaRPr lang="en-GB" altLang="en-US" sz="1600" dirty="0"/>
            </a:p>
            <a:p>
              <a:pPr algn="ctr"/>
              <a:r>
                <a:rPr lang="en-GB" altLang="en-US" sz="1600" dirty="0"/>
                <a:t>50% OF VALUES WILL LIE ON EITHER SIDE OF THE MEDIAN</a:t>
              </a:r>
            </a:p>
          </p:txBody>
        </p:sp>
      </p:grpSp>
    </p:spTree>
    <p:extLst>
      <p:ext uri="{BB962C8B-B14F-4D97-AF65-F5344CB8AC3E}">
        <p14:creationId xmlns:p14="http://schemas.microsoft.com/office/powerpoint/2010/main" val="20949698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dissolv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autoUpdateAnimBg="0"/>
      <p:bldP spid="17"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owd of people seen from above to represent 2022 global population estimate">
            <a:extLst>
              <a:ext uri="{FF2B5EF4-FFF2-40B4-BE49-F238E27FC236}">
                <a16:creationId xmlns:a16="http://schemas.microsoft.com/office/drawing/2014/main" id="{623D2268-9253-3847-C065-8B367BE97DD6}"/>
              </a:ext>
            </a:extLst>
          </p:cNvPr>
          <p:cNvPicPr>
            <a:picLocks noChangeAspect="1" noChangeArrowheads="1"/>
          </p:cNvPicPr>
          <p:nvPr/>
        </p:nvPicPr>
        <p:blipFill>
          <a:blip r:embed="rId3">
            <a:alphaModFix amt="1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E5A54FC-3579-15D0-ED46-6BC3717F3D16}"/>
              </a:ext>
            </a:extLst>
          </p:cNvPr>
          <p:cNvSpPr txBox="1"/>
          <p:nvPr/>
        </p:nvSpPr>
        <p:spPr>
          <a:xfrm>
            <a:off x="235744" y="272534"/>
            <a:ext cx="6100762" cy="369332"/>
          </a:xfrm>
          <a:prstGeom prst="rect">
            <a:avLst/>
          </a:prstGeom>
          <a:noFill/>
        </p:spPr>
        <p:txBody>
          <a:bodyPr wrap="square">
            <a:spAutoFit/>
          </a:bodyPr>
          <a:lstStyle/>
          <a:p>
            <a:pPr algn="l"/>
            <a:r>
              <a:rPr lang="en-GB" b="1" i="0" dirty="0">
                <a:solidFill>
                  <a:srgbClr val="FF0000"/>
                </a:solidFill>
                <a:effectLst/>
                <a:latin typeface="Söhne"/>
              </a:rPr>
              <a:t>“Visualise some basic concepts – super easy </a:t>
            </a:r>
            <a:r>
              <a:rPr lang="en-GB" b="1" i="0" dirty="0" err="1">
                <a:solidFill>
                  <a:srgbClr val="FF0000"/>
                </a:solidFill>
                <a:effectLst/>
                <a:latin typeface="Söhne"/>
              </a:rPr>
              <a:t>peasy</a:t>
            </a:r>
            <a:r>
              <a:rPr lang="en-GB" b="1" i="0" dirty="0">
                <a:solidFill>
                  <a:srgbClr val="FF0000"/>
                </a:solidFill>
                <a:effectLst/>
                <a:latin typeface="Söhne"/>
              </a:rPr>
              <a:t> level”</a:t>
            </a:r>
          </a:p>
        </p:txBody>
      </p:sp>
      <p:sp>
        <p:nvSpPr>
          <p:cNvPr id="2" name="Curved Down Arrow 1">
            <a:extLst>
              <a:ext uri="{FF2B5EF4-FFF2-40B4-BE49-F238E27FC236}">
                <a16:creationId xmlns:a16="http://schemas.microsoft.com/office/drawing/2014/main" id="{7D237AB1-0597-F3CE-91CB-97AA97C732C3}"/>
              </a:ext>
            </a:extLst>
          </p:cNvPr>
          <p:cNvSpPr/>
          <p:nvPr/>
        </p:nvSpPr>
        <p:spPr>
          <a:xfrm rot="5093110">
            <a:off x="2743200" y="2692400"/>
            <a:ext cx="3014133" cy="2099733"/>
          </a:xfrm>
          <a:prstGeom prst="curvedDownArrow">
            <a:avLst>
              <a:gd name="adj1" fmla="val 25000"/>
              <a:gd name="adj2" fmla="val 45459"/>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Cloud 3">
            <a:extLst>
              <a:ext uri="{FF2B5EF4-FFF2-40B4-BE49-F238E27FC236}">
                <a16:creationId xmlns:a16="http://schemas.microsoft.com/office/drawing/2014/main" id="{B622A74F-2E84-E0CD-FB4C-DF733C292380}"/>
              </a:ext>
            </a:extLst>
          </p:cNvPr>
          <p:cNvSpPr/>
          <p:nvPr/>
        </p:nvSpPr>
        <p:spPr>
          <a:xfrm>
            <a:off x="728663" y="1300164"/>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I need to know the proportion of male to female in this population…</a:t>
            </a:r>
          </a:p>
        </p:txBody>
      </p:sp>
      <p:grpSp>
        <p:nvGrpSpPr>
          <p:cNvPr id="10" name="Group 9">
            <a:extLst>
              <a:ext uri="{FF2B5EF4-FFF2-40B4-BE49-F238E27FC236}">
                <a16:creationId xmlns:a16="http://schemas.microsoft.com/office/drawing/2014/main" id="{7C9E84DD-202E-C475-D52D-D75EE102A2A3}"/>
              </a:ext>
            </a:extLst>
          </p:cNvPr>
          <p:cNvGrpSpPr/>
          <p:nvPr/>
        </p:nvGrpSpPr>
        <p:grpSpPr>
          <a:xfrm>
            <a:off x="7081838" y="381001"/>
            <a:ext cx="4572000" cy="2974419"/>
            <a:chOff x="7081838" y="381001"/>
            <a:chExt cx="4572000" cy="2974419"/>
          </a:xfrm>
        </p:grpSpPr>
        <p:sp>
          <p:nvSpPr>
            <p:cNvPr id="5" name="Cloud 4">
              <a:extLst>
                <a:ext uri="{FF2B5EF4-FFF2-40B4-BE49-F238E27FC236}">
                  <a16:creationId xmlns:a16="http://schemas.microsoft.com/office/drawing/2014/main" id="{787570B3-05ED-8DD6-D6DF-F10F61406983}"/>
                </a:ext>
              </a:extLst>
            </p:cNvPr>
            <p:cNvSpPr/>
            <p:nvPr/>
          </p:nvSpPr>
          <p:spPr>
            <a:xfrm>
              <a:off x="7081838" y="381001"/>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Plain old</a:t>
              </a:r>
              <a:br>
                <a:rPr lang="en-GB" sz="4400" b="1" dirty="0"/>
              </a:br>
              <a:r>
                <a:rPr lang="en-GB" sz="4400" b="1" dirty="0"/>
                <a:t>Percentage</a:t>
              </a:r>
            </a:p>
          </p:txBody>
        </p:sp>
        <p:sp>
          <p:nvSpPr>
            <p:cNvPr id="6" name="TextBox 5">
              <a:extLst>
                <a:ext uri="{FF2B5EF4-FFF2-40B4-BE49-F238E27FC236}">
                  <a16:creationId xmlns:a16="http://schemas.microsoft.com/office/drawing/2014/main" id="{DD68B7E3-E161-E7ED-DC92-1FD4F57B78B4}"/>
                </a:ext>
              </a:extLst>
            </p:cNvPr>
            <p:cNvSpPr txBox="1"/>
            <p:nvPr/>
          </p:nvSpPr>
          <p:spPr>
            <a:xfrm>
              <a:off x="8215314" y="2986088"/>
              <a:ext cx="2356543" cy="369332"/>
            </a:xfrm>
            <a:prstGeom prst="rect">
              <a:avLst/>
            </a:prstGeom>
            <a:noFill/>
          </p:spPr>
          <p:txBody>
            <a:bodyPr wrap="none" rtlCol="0">
              <a:spAutoFit/>
            </a:bodyPr>
            <a:lstStyle/>
            <a:p>
              <a:r>
                <a:rPr lang="en-GB" dirty="0"/>
                <a:t>40% Male, 60% Female</a:t>
              </a:r>
            </a:p>
          </p:txBody>
        </p:sp>
      </p:grpSp>
      <p:grpSp>
        <p:nvGrpSpPr>
          <p:cNvPr id="9" name="Group 8">
            <a:extLst>
              <a:ext uri="{FF2B5EF4-FFF2-40B4-BE49-F238E27FC236}">
                <a16:creationId xmlns:a16="http://schemas.microsoft.com/office/drawing/2014/main" id="{2A277CB4-5F27-2818-F44A-94279C6F1FB7}"/>
              </a:ext>
            </a:extLst>
          </p:cNvPr>
          <p:cNvGrpSpPr/>
          <p:nvPr/>
        </p:nvGrpSpPr>
        <p:grpSpPr>
          <a:xfrm>
            <a:off x="7205663" y="3590926"/>
            <a:ext cx="4572000" cy="3031568"/>
            <a:chOff x="7205663" y="3590926"/>
            <a:chExt cx="4572000" cy="3031568"/>
          </a:xfrm>
        </p:grpSpPr>
        <p:sp>
          <p:nvSpPr>
            <p:cNvPr id="7" name="Cloud 6">
              <a:extLst>
                <a:ext uri="{FF2B5EF4-FFF2-40B4-BE49-F238E27FC236}">
                  <a16:creationId xmlns:a16="http://schemas.microsoft.com/office/drawing/2014/main" id="{E417FFC5-E551-A6D2-5D8C-5622AD54A6DD}"/>
                </a:ext>
              </a:extLst>
            </p:cNvPr>
            <p:cNvSpPr/>
            <p:nvPr/>
          </p:nvSpPr>
          <p:spPr>
            <a:xfrm>
              <a:off x="7205663" y="3590926"/>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0" b="1" dirty="0"/>
                <a:t>Ratio</a:t>
              </a:r>
              <a:endParaRPr lang="en-GB" sz="2800" b="1" dirty="0"/>
            </a:p>
          </p:txBody>
        </p:sp>
        <p:sp>
          <p:nvSpPr>
            <p:cNvPr id="8" name="TextBox 7">
              <a:extLst>
                <a:ext uri="{FF2B5EF4-FFF2-40B4-BE49-F238E27FC236}">
                  <a16:creationId xmlns:a16="http://schemas.microsoft.com/office/drawing/2014/main" id="{BC2377D2-5C45-E2CF-9C19-C186C463D983}"/>
                </a:ext>
              </a:extLst>
            </p:cNvPr>
            <p:cNvSpPr txBox="1"/>
            <p:nvPr/>
          </p:nvSpPr>
          <p:spPr>
            <a:xfrm>
              <a:off x="8696326" y="6253162"/>
              <a:ext cx="1753813" cy="369332"/>
            </a:xfrm>
            <a:prstGeom prst="rect">
              <a:avLst/>
            </a:prstGeom>
            <a:noFill/>
          </p:spPr>
          <p:txBody>
            <a:bodyPr wrap="none" rtlCol="0">
              <a:spAutoFit/>
            </a:bodyPr>
            <a:lstStyle/>
            <a:p>
              <a:r>
                <a:rPr lang="en-GB" dirty="0"/>
                <a:t>4:6 </a:t>
              </a:r>
              <a:r>
                <a:rPr lang="en-GB" dirty="0" err="1"/>
                <a:t>Male:Female</a:t>
              </a:r>
              <a:endParaRPr lang="en-GB" dirty="0"/>
            </a:p>
          </p:txBody>
        </p:sp>
      </p:grpSp>
    </p:spTree>
    <p:extLst>
      <p:ext uri="{BB962C8B-B14F-4D97-AF65-F5344CB8AC3E}">
        <p14:creationId xmlns:p14="http://schemas.microsoft.com/office/powerpoint/2010/main" val="393214006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owd of people seen from above to represent 2022 global population estimate">
            <a:extLst>
              <a:ext uri="{FF2B5EF4-FFF2-40B4-BE49-F238E27FC236}">
                <a16:creationId xmlns:a16="http://schemas.microsoft.com/office/drawing/2014/main" id="{623D2268-9253-3847-C065-8B367BE97DD6}"/>
              </a:ext>
            </a:extLst>
          </p:cNvPr>
          <p:cNvPicPr>
            <a:picLocks noChangeAspect="1" noChangeArrowheads="1"/>
          </p:cNvPicPr>
          <p:nvPr/>
        </p:nvPicPr>
        <p:blipFill>
          <a:blip r:embed="rId3">
            <a:alphaModFix amt="1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loud 3">
            <a:extLst>
              <a:ext uri="{FF2B5EF4-FFF2-40B4-BE49-F238E27FC236}">
                <a16:creationId xmlns:a16="http://schemas.microsoft.com/office/drawing/2014/main" id="{B622A74F-2E84-E0CD-FB4C-DF733C292380}"/>
              </a:ext>
            </a:extLst>
          </p:cNvPr>
          <p:cNvSpPr/>
          <p:nvPr/>
        </p:nvSpPr>
        <p:spPr>
          <a:xfrm>
            <a:off x="728663" y="1300164"/>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I need to know the distribution of disease X in the population…</a:t>
            </a:r>
          </a:p>
        </p:txBody>
      </p:sp>
      <p:grpSp>
        <p:nvGrpSpPr>
          <p:cNvPr id="10" name="Group 9">
            <a:extLst>
              <a:ext uri="{FF2B5EF4-FFF2-40B4-BE49-F238E27FC236}">
                <a16:creationId xmlns:a16="http://schemas.microsoft.com/office/drawing/2014/main" id="{7C9E84DD-202E-C475-D52D-D75EE102A2A3}"/>
              </a:ext>
            </a:extLst>
          </p:cNvPr>
          <p:cNvGrpSpPr/>
          <p:nvPr/>
        </p:nvGrpSpPr>
        <p:grpSpPr>
          <a:xfrm>
            <a:off x="7081838" y="381001"/>
            <a:ext cx="4572000" cy="3165693"/>
            <a:chOff x="7081838" y="381001"/>
            <a:chExt cx="4572000" cy="3165693"/>
          </a:xfrm>
        </p:grpSpPr>
        <p:sp>
          <p:nvSpPr>
            <p:cNvPr id="5" name="Cloud 4">
              <a:extLst>
                <a:ext uri="{FF2B5EF4-FFF2-40B4-BE49-F238E27FC236}">
                  <a16:creationId xmlns:a16="http://schemas.microsoft.com/office/drawing/2014/main" id="{787570B3-05ED-8DD6-D6DF-F10F61406983}"/>
                </a:ext>
              </a:extLst>
            </p:cNvPr>
            <p:cNvSpPr/>
            <p:nvPr/>
          </p:nvSpPr>
          <p:spPr>
            <a:xfrm>
              <a:off x="7081838" y="381001"/>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Prevalence</a:t>
              </a:r>
              <a:endParaRPr lang="en-GB" sz="2800" b="1" dirty="0"/>
            </a:p>
          </p:txBody>
        </p:sp>
        <p:sp>
          <p:nvSpPr>
            <p:cNvPr id="6" name="TextBox 5">
              <a:extLst>
                <a:ext uri="{FF2B5EF4-FFF2-40B4-BE49-F238E27FC236}">
                  <a16:creationId xmlns:a16="http://schemas.microsoft.com/office/drawing/2014/main" id="{DD68B7E3-E161-E7ED-DC92-1FD4F57B78B4}"/>
                </a:ext>
              </a:extLst>
            </p:cNvPr>
            <p:cNvSpPr txBox="1"/>
            <p:nvPr/>
          </p:nvSpPr>
          <p:spPr>
            <a:xfrm>
              <a:off x="7843839" y="2900363"/>
              <a:ext cx="3667479" cy="646331"/>
            </a:xfrm>
            <a:prstGeom prst="rect">
              <a:avLst/>
            </a:prstGeom>
            <a:noFill/>
          </p:spPr>
          <p:txBody>
            <a:bodyPr wrap="none" rtlCol="0">
              <a:spAutoFit/>
            </a:bodyPr>
            <a:lstStyle/>
            <a:p>
              <a:pPr algn="l"/>
              <a:r>
                <a:rPr lang="en-GB" b="0" i="0" dirty="0">
                  <a:solidFill>
                    <a:srgbClr val="374151"/>
                  </a:solidFill>
                  <a:effectLst/>
                  <a:latin typeface="Söhne"/>
                </a:rPr>
                <a:t>number with disease in a population </a:t>
              </a:r>
            </a:p>
            <a:p>
              <a:pPr algn="l"/>
              <a:r>
                <a:rPr lang="en-GB" b="0" i="0" dirty="0">
                  <a:solidFill>
                    <a:srgbClr val="374151"/>
                  </a:solidFill>
                  <a:effectLst/>
                  <a:latin typeface="Söhne"/>
                </a:rPr>
                <a:t>at time t as a % of total e.g. 21%</a:t>
              </a:r>
            </a:p>
          </p:txBody>
        </p:sp>
      </p:grpSp>
      <p:grpSp>
        <p:nvGrpSpPr>
          <p:cNvPr id="9" name="Group 8">
            <a:extLst>
              <a:ext uri="{FF2B5EF4-FFF2-40B4-BE49-F238E27FC236}">
                <a16:creationId xmlns:a16="http://schemas.microsoft.com/office/drawing/2014/main" id="{2A277CB4-5F27-2818-F44A-94279C6F1FB7}"/>
              </a:ext>
            </a:extLst>
          </p:cNvPr>
          <p:cNvGrpSpPr/>
          <p:nvPr/>
        </p:nvGrpSpPr>
        <p:grpSpPr>
          <a:xfrm>
            <a:off x="6322380" y="3590926"/>
            <a:ext cx="5869620" cy="3165692"/>
            <a:chOff x="6322380" y="3590926"/>
            <a:chExt cx="5869620" cy="3165692"/>
          </a:xfrm>
        </p:grpSpPr>
        <p:sp>
          <p:nvSpPr>
            <p:cNvPr id="7" name="Cloud 6">
              <a:extLst>
                <a:ext uri="{FF2B5EF4-FFF2-40B4-BE49-F238E27FC236}">
                  <a16:creationId xmlns:a16="http://schemas.microsoft.com/office/drawing/2014/main" id="{E417FFC5-E551-A6D2-5D8C-5622AD54A6DD}"/>
                </a:ext>
              </a:extLst>
            </p:cNvPr>
            <p:cNvSpPr/>
            <p:nvPr/>
          </p:nvSpPr>
          <p:spPr>
            <a:xfrm>
              <a:off x="7205663" y="3590926"/>
              <a:ext cx="4572000" cy="25717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b="1" dirty="0"/>
                <a:t>Incidence</a:t>
              </a:r>
              <a:endParaRPr lang="en-GB" sz="2800" b="1" dirty="0"/>
            </a:p>
          </p:txBody>
        </p:sp>
        <p:sp>
          <p:nvSpPr>
            <p:cNvPr id="8" name="TextBox 7">
              <a:extLst>
                <a:ext uri="{FF2B5EF4-FFF2-40B4-BE49-F238E27FC236}">
                  <a16:creationId xmlns:a16="http://schemas.microsoft.com/office/drawing/2014/main" id="{BC2377D2-5C45-E2CF-9C19-C186C463D983}"/>
                </a:ext>
              </a:extLst>
            </p:cNvPr>
            <p:cNvSpPr txBox="1"/>
            <p:nvPr/>
          </p:nvSpPr>
          <p:spPr>
            <a:xfrm>
              <a:off x="6322380" y="6110287"/>
              <a:ext cx="5869620" cy="646331"/>
            </a:xfrm>
            <a:prstGeom prst="rect">
              <a:avLst/>
            </a:prstGeom>
            <a:noFill/>
          </p:spPr>
          <p:txBody>
            <a:bodyPr wrap="none" rtlCol="0">
              <a:spAutoFit/>
            </a:bodyPr>
            <a:lstStyle/>
            <a:p>
              <a:pPr algn="ctr"/>
              <a:r>
                <a:rPr lang="en-GB" b="0" i="0" dirty="0">
                  <a:solidFill>
                    <a:srgbClr val="374151"/>
                  </a:solidFill>
                  <a:effectLst/>
                  <a:latin typeface="Söhne"/>
                </a:rPr>
                <a:t>number of new cases of a disease that occur in a population </a:t>
              </a:r>
            </a:p>
            <a:p>
              <a:pPr algn="ctr"/>
              <a:r>
                <a:rPr lang="en-GB" b="0" i="0" dirty="0">
                  <a:solidFill>
                    <a:srgbClr val="374151"/>
                  </a:solidFill>
                  <a:effectLst/>
                  <a:latin typeface="Söhne"/>
                </a:rPr>
                <a:t>over a specific period of time (e.g. new cases per year)</a:t>
              </a:r>
              <a:endParaRPr lang="en-GB" dirty="0"/>
            </a:p>
          </p:txBody>
        </p:sp>
      </p:grpSp>
      <p:sp>
        <p:nvSpPr>
          <p:cNvPr id="2" name="TextBox 1">
            <a:extLst>
              <a:ext uri="{FF2B5EF4-FFF2-40B4-BE49-F238E27FC236}">
                <a16:creationId xmlns:a16="http://schemas.microsoft.com/office/drawing/2014/main" id="{95372433-2480-F328-4EBA-9B3FAC120874}"/>
              </a:ext>
            </a:extLst>
          </p:cNvPr>
          <p:cNvSpPr txBox="1"/>
          <p:nvPr/>
        </p:nvSpPr>
        <p:spPr>
          <a:xfrm>
            <a:off x="235744" y="272534"/>
            <a:ext cx="6100762" cy="369332"/>
          </a:xfrm>
          <a:prstGeom prst="rect">
            <a:avLst/>
          </a:prstGeom>
          <a:noFill/>
        </p:spPr>
        <p:txBody>
          <a:bodyPr wrap="square">
            <a:spAutoFit/>
          </a:bodyPr>
          <a:lstStyle/>
          <a:p>
            <a:pPr algn="l"/>
            <a:r>
              <a:rPr lang="en-GB" b="1" i="0" dirty="0">
                <a:solidFill>
                  <a:srgbClr val="FF0000"/>
                </a:solidFill>
                <a:effectLst/>
                <a:latin typeface="Söhne"/>
              </a:rPr>
              <a:t>“Visualise some basic concepts – super easy </a:t>
            </a:r>
            <a:r>
              <a:rPr lang="en-GB" b="1" i="0" dirty="0" err="1">
                <a:solidFill>
                  <a:srgbClr val="FF0000"/>
                </a:solidFill>
                <a:effectLst/>
                <a:latin typeface="Söhne"/>
              </a:rPr>
              <a:t>peasy</a:t>
            </a:r>
            <a:r>
              <a:rPr lang="en-GB" b="1" i="0" dirty="0">
                <a:solidFill>
                  <a:srgbClr val="FF0000"/>
                </a:solidFill>
                <a:effectLst/>
                <a:latin typeface="Söhne"/>
              </a:rPr>
              <a:t> level”</a:t>
            </a:r>
          </a:p>
        </p:txBody>
      </p:sp>
      <p:sp>
        <p:nvSpPr>
          <p:cNvPr id="12" name="TextBox 11">
            <a:extLst>
              <a:ext uri="{FF2B5EF4-FFF2-40B4-BE49-F238E27FC236}">
                <a16:creationId xmlns:a16="http://schemas.microsoft.com/office/drawing/2014/main" id="{4EFD6010-A189-C552-CDB8-DBE35971029D}"/>
              </a:ext>
            </a:extLst>
          </p:cNvPr>
          <p:cNvSpPr txBox="1"/>
          <p:nvPr/>
        </p:nvSpPr>
        <p:spPr>
          <a:xfrm>
            <a:off x="292098" y="4725370"/>
            <a:ext cx="5905502" cy="1631216"/>
          </a:xfrm>
          <a:prstGeom prst="rect">
            <a:avLst/>
          </a:prstGeom>
          <a:noFill/>
        </p:spPr>
        <p:txBody>
          <a:bodyPr wrap="square">
            <a:spAutoFit/>
          </a:bodyPr>
          <a:lstStyle/>
          <a:p>
            <a:r>
              <a:rPr lang="en-GB" sz="4000" b="1" i="0" dirty="0">
                <a:effectLst/>
                <a:latin typeface="Söhne"/>
              </a:rPr>
              <a:t>You’l</a:t>
            </a:r>
            <a:r>
              <a:rPr lang="en-GB" sz="4000" b="1" dirty="0">
                <a:latin typeface="Söhne"/>
              </a:rPr>
              <a:t>l also hear about </a:t>
            </a:r>
            <a:r>
              <a:rPr lang="en-GB" sz="4000" b="1" i="0" dirty="0">
                <a:effectLst/>
                <a:latin typeface="Söhne"/>
              </a:rPr>
              <a:t>NNT</a:t>
            </a:r>
            <a:endParaRPr lang="en-GB" sz="2000" b="0" i="0" dirty="0">
              <a:effectLst/>
              <a:latin typeface="Söhne"/>
            </a:endParaRPr>
          </a:p>
          <a:p>
            <a:r>
              <a:rPr lang="en-GB" sz="2000" b="1" i="0" dirty="0">
                <a:effectLst/>
                <a:latin typeface="Söhne"/>
              </a:rPr>
              <a:t>number of people who need to be treated </a:t>
            </a:r>
            <a:r>
              <a:rPr lang="en-GB" sz="2000" b="0" i="0" dirty="0">
                <a:effectLst/>
                <a:latin typeface="Söhne"/>
              </a:rPr>
              <a:t>with a particular intervention for one person to benefit from the treatment. </a:t>
            </a:r>
            <a:endParaRPr lang="en-GB" sz="2000" dirty="0"/>
          </a:p>
        </p:txBody>
      </p:sp>
    </p:spTree>
    <p:extLst>
      <p:ext uri="{BB962C8B-B14F-4D97-AF65-F5344CB8AC3E}">
        <p14:creationId xmlns:p14="http://schemas.microsoft.com/office/powerpoint/2010/main" val="1255976032"/>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4B757D41-33CB-A2A5-002A-A7B14EDCA303}"/>
              </a:ext>
            </a:extLst>
          </p:cNvPr>
          <p:cNvPicPr>
            <a:picLocks noChangeAspect="1" noChangeArrowheads="1"/>
          </p:cNvPicPr>
          <p:nvPr/>
        </p:nvPicPr>
        <p:blipFill>
          <a:blip r:embed="rId3">
            <a:alphaModFix amt="24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04AAC9A-5463-443A-1030-3F9D56250923}"/>
              </a:ext>
            </a:extLst>
          </p:cNvPr>
          <p:cNvPicPr>
            <a:picLocks noChangeAspect="1"/>
          </p:cNvPicPr>
          <p:nvPr/>
        </p:nvPicPr>
        <p:blipFill>
          <a:blip r:embed="rId4"/>
          <a:stretch>
            <a:fillRect/>
          </a:stretch>
        </p:blipFill>
        <p:spPr>
          <a:xfrm>
            <a:off x="7015162" y="2013619"/>
            <a:ext cx="4525962" cy="4537998"/>
          </a:xfrm>
          <a:prstGeom prst="rect">
            <a:avLst/>
          </a:prstGeom>
        </p:spPr>
      </p:pic>
      <p:sp>
        <p:nvSpPr>
          <p:cNvPr id="6" name="TextBox 5">
            <a:extLst>
              <a:ext uri="{FF2B5EF4-FFF2-40B4-BE49-F238E27FC236}">
                <a16:creationId xmlns:a16="http://schemas.microsoft.com/office/drawing/2014/main" id="{E90F74D5-DC9A-97A8-6547-A0B9B2B813CD}"/>
              </a:ext>
            </a:extLst>
          </p:cNvPr>
          <p:cNvSpPr txBox="1"/>
          <p:nvPr/>
        </p:nvSpPr>
        <p:spPr>
          <a:xfrm>
            <a:off x="659871" y="724430"/>
            <a:ext cx="2515560" cy="707886"/>
          </a:xfrm>
          <a:prstGeom prst="rect">
            <a:avLst/>
          </a:prstGeom>
          <a:noFill/>
        </p:spPr>
        <p:txBody>
          <a:bodyPr wrap="none" rtlCol="0">
            <a:spAutoFit/>
          </a:bodyPr>
          <a:lstStyle/>
          <a:p>
            <a:r>
              <a:rPr lang="en-GB" sz="4000" b="1" dirty="0"/>
              <a:t>Probability</a:t>
            </a:r>
          </a:p>
        </p:txBody>
      </p:sp>
      <p:sp>
        <p:nvSpPr>
          <p:cNvPr id="8" name="TextBox 7">
            <a:extLst>
              <a:ext uri="{FF2B5EF4-FFF2-40B4-BE49-F238E27FC236}">
                <a16:creationId xmlns:a16="http://schemas.microsoft.com/office/drawing/2014/main" id="{80A81D3C-D3E5-DBEB-709F-04BF949BE525}"/>
              </a:ext>
            </a:extLst>
          </p:cNvPr>
          <p:cNvSpPr txBox="1"/>
          <p:nvPr/>
        </p:nvSpPr>
        <p:spPr>
          <a:xfrm>
            <a:off x="632223" y="1737002"/>
            <a:ext cx="6207918" cy="4970591"/>
          </a:xfrm>
          <a:prstGeom prst="rect">
            <a:avLst/>
          </a:prstGeom>
          <a:noFill/>
        </p:spPr>
        <p:txBody>
          <a:bodyPr wrap="square">
            <a:spAutoFit/>
          </a:bodyPr>
          <a:lstStyle/>
          <a:p>
            <a:endParaRPr lang="en-GB" sz="900" b="1" dirty="0">
              <a:latin typeface="Söhne"/>
            </a:endParaRPr>
          </a:p>
          <a:p>
            <a:r>
              <a:rPr lang="en-GB" sz="2800" b="1" dirty="0">
                <a:latin typeface="Söhne"/>
              </a:rPr>
              <a:t>0 – an event is impossible</a:t>
            </a:r>
          </a:p>
          <a:p>
            <a:r>
              <a:rPr lang="en-GB" sz="2800" b="1" dirty="0">
                <a:latin typeface="Söhne"/>
              </a:rPr>
              <a:t>0.1</a:t>
            </a:r>
          </a:p>
          <a:p>
            <a:r>
              <a:rPr lang="en-GB" sz="2800" b="1" dirty="0">
                <a:latin typeface="Söhne"/>
              </a:rPr>
              <a:t>0.2</a:t>
            </a:r>
          </a:p>
          <a:p>
            <a:r>
              <a:rPr lang="en-GB" sz="2800" b="1" dirty="0">
                <a:latin typeface="Söhne"/>
              </a:rPr>
              <a:t>0.3</a:t>
            </a:r>
          </a:p>
          <a:p>
            <a:r>
              <a:rPr lang="en-GB" sz="2800" b="1" dirty="0">
                <a:latin typeface="Söhne"/>
              </a:rPr>
              <a:t>0.4</a:t>
            </a:r>
          </a:p>
          <a:p>
            <a:r>
              <a:rPr lang="en-GB" sz="2800" b="1" dirty="0">
                <a:latin typeface="Söhne"/>
              </a:rPr>
              <a:t>0.5</a:t>
            </a:r>
          </a:p>
          <a:p>
            <a:r>
              <a:rPr lang="en-GB" sz="2800" b="1" dirty="0">
                <a:latin typeface="Söhne"/>
              </a:rPr>
              <a:t>0.6</a:t>
            </a:r>
          </a:p>
          <a:p>
            <a:r>
              <a:rPr lang="en-GB" sz="2800" b="1" dirty="0">
                <a:latin typeface="Söhne"/>
              </a:rPr>
              <a:t>0.7</a:t>
            </a:r>
          </a:p>
          <a:p>
            <a:r>
              <a:rPr lang="en-GB" sz="2800" b="1" dirty="0">
                <a:latin typeface="Söhne"/>
              </a:rPr>
              <a:t>0.8</a:t>
            </a:r>
          </a:p>
          <a:p>
            <a:r>
              <a:rPr lang="en-GB" sz="2800" b="1" dirty="0">
                <a:latin typeface="Söhne"/>
              </a:rPr>
              <a:t>0.9</a:t>
            </a:r>
          </a:p>
          <a:p>
            <a:r>
              <a:rPr lang="en-GB" sz="2800" b="1" dirty="0">
                <a:latin typeface="Söhne"/>
              </a:rPr>
              <a:t>1.0 – the event is certain</a:t>
            </a:r>
          </a:p>
        </p:txBody>
      </p:sp>
      <p:cxnSp>
        <p:nvCxnSpPr>
          <p:cNvPr id="10" name="Straight Arrow Connector 9">
            <a:extLst>
              <a:ext uri="{FF2B5EF4-FFF2-40B4-BE49-F238E27FC236}">
                <a16:creationId xmlns:a16="http://schemas.microsoft.com/office/drawing/2014/main" id="{0ED8FD0B-F016-A651-4D39-8CB397379BCD}"/>
              </a:ext>
            </a:extLst>
          </p:cNvPr>
          <p:cNvCxnSpPr>
            <a:cxnSpLocks/>
          </p:cNvCxnSpPr>
          <p:nvPr/>
        </p:nvCxnSpPr>
        <p:spPr>
          <a:xfrm flipH="1">
            <a:off x="1271588" y="4271963"/>
            <a:ext cx="5686425" cy="0"/>
          </a:xfrm>
          <a:prstGeom prst="straightConnector1">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B606429-7C4F-CD80-1720-DC5B79310B43}"/>
              </a:ext>
            </a:extLst>
          </p:cNvPr>
          <p:cNvSpPr txBox="1"/>
          <p:nvPr/>
        </p:nvSpPr>
        <p:spPr>
          <a:xfrm>
            <a:off x="3349493" y="832657"/>
            <a:ext cx="620791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Söhne"/>
                <a:ea typeface="+mn-ea"/>
                <a:cs typeface="+mn-cs"/>
              </a:rPr>
              <a:t>“measurement of uncertainty”</a:t>
            </a:r>
          </a:p>
        </p:txBody>
      </p:sp>
      <p:pic>
        <p:nvPicPr>
          <p:cNvPr id="2" name="Picture 1">
            <a:extLst>
              <a:ext uri="{FF2B5EF4-FFF2-40B4-BE49-F238E27FC236}">
                <a16:creationId xmlns:a16="http://schemas.microsoft.com/office/drawing/2014/main" id="{62A1F003-84E2-2F66-086C-F470F52FF843}"/>
              </a:ext>
            </a:extLst>
          </p:cNvPr>
          <p:cNvPicPr>
            <a:picLocks noChangeAspect="1"/>
          </p:cNvPicPr>
          <p:nvPr/>
        </p:nvPicPr>
        <p:blipFill>
          <a:blip r:embed="rId5"/>
          <a:stretch>
            <a:fillRect/>
          </a:stretch>
        </p:blipFill>
        <p:spPr>
          <a:xfrm>
            <a:off x="4139554" y="3717103"/>
            <a:ext cx="1723612" cy="1108897"/>
          </a:xfrm>
          <a:prstGeom prst="rect">
            <a:avLst/>
          </a:prstGeom>
        </p:spPr>
      </p:pic>
      <p:sp>
        <p:nvSpPr>
          <p:cNvPr id="3" name="TextBox 2">
            <a:extLst>
              <a:ext uri="{FF2B5EF4-FFF2-40B4-BE49-F238E27FC236}">
                <a16:creationId xmlns:a16="http://schemas.microsoft.com/office/drawing/2014/main" id="{F253C75C-38ED-3555-E70B-1B32EC3BF381}"/>
              </a:ext>
            </a:extLst>
          </p:cNvPr>
          <p:cNvSpPr txBox="1"/>
          <p:nvPr/>
        </p:nvSpPr>
        <p:spPr>
          <a:xfrm>
            <a:off x="3793066" y="4809066"/>
            <a:ext cx="820161" cy="646331"/>
          </a:xfrm>
          <a:prstGeom prst="rect">
            <a:avLst/>
          </a:prstGeom>
          <a:noFill/>
        </p:spPr>
        <p:txBody>
          <a:bodyPr wrap="none" rtlCol="0">
            <a:spAutoFit/>
          </a:bodyPr>
          <a:lstStyle/>
          <a:p>
            <a:pPr algn="ctr"/>
            <a:r>
              <a:rPr lang="en-GB" dirty="0"/>
              <a:t>ALL</a:t>
            </a:r>
            <a:br>
              <a:rPr lang="en-GB" dirty="0"/>
            </a:br>
            <a:r>
              <a:rPr lang="en-GB" dirty="0"/>
              <a:t>HEADS</a:t>
            </a:r>
          </a:p>
        </p:txBody>
      </p:sp>
      <p:sp>
        <p:nvSpPr>
          <p:cNvPr id="4" name="TextBox 3">
            <a:extLst>
              <a:ext uri="{FF2B5EF4-FFF2-40B4-BE49-F238E27FC236}">
                <a16:creationId xmlns:a16="http://schemas.microsoft.com/office/drawing/2014/main" id="{FDC6E76B-6B3C-72CA-61E8-13D410B79FFE}"/>
              </a:ext>
            </a:extLst>
          </p:cNvPr>
          <p:cNvSpPr txBox="1"/>
          <p:nvPr/>
        </p:nvSpPr>
        <p:spPr>
          <a:xfrm>
            <a:off x="5509081" y="4775199"/>
            <a:ext cx="673198" cy="646331"/>
          </a:xfrm>
          <a:prstGeom prst="rect">
            <a:avLst/>
          </a:prstGeom>
          <a:noFill/>
        </p:spPr>
        <p:txBody>
          <a:bodyPr wrap="none" rtlCol="0">
            <a:spAutoFit/>
          </a:bodyPr>
          <a:lstStyle/>
          <a:p>
            <a:pPr algn="ctr"/>
            <a:r>
              <a:rPr lang="en-GB" dirty="0"/>
              <a:t>ALL</a:t>
            </a:r>
            <a:br>
              <a:rPr lang="en-GB" dirty="0"/>
            </a:br>
            <a:r>
              <a:rPr lang="en-GB" dirty="0"/>
              <a:t>TAILS</a:t>
            </a:r>
          </a:p>
        </p:txBody>
      </p:sp>
      <p:sp>
        <p:nvSpPr>
          <p:cNvPr id="7" name="TextBox 6">
            <a:extLst>
              <a:ext uri="{FF2B5EF4-FFF2-40B4-BE49-F238E27FC236}">
                <a16:creationId xmlns:a16="http://schemas.microsoft.com/office/drawing/2014/main" id="{801C86C8-5934-431A-1185-43D54E203FD4}"/>
              </a:ext>
            </a:extLst>
          </p:cNvPr>
          <p:cNvSpPr txBox="1"/>
          <p:nvPr/>
        </p:nvSpPr>
        <p:spPr>
          <a:xfrm>
            <a:off x="4410888" y="3031066"/>
            <a:ext cx="1074653" cy="646331"/>
          </a:xfrm>
          <a:prstGeom prst="rect">
            <a:avLst/>
          </a:prstGeom>
          <a:noFill/>
        </p:spPr>
        <p:txBody>
          <a:bodyPr wrap="none" rtlCol="0">
            <a:spAutoFit/>
          </a:bodyPr>
          <a:lstStyle/>
          <a:p>
            <a:pPr algn="ctr"/>
            <a:r>
              <a:rPr lang="en-GB" dirty="0"/>
              <a:t>Central</a:t>
            </a:r>
            <a:br>
              <a:rPr lang="en-GB" dirty="0"/>
            </a:br>
            <a:r>
              <a:rPr lang="en-GB" dirty="0"/>
              <a:t>Tendency</a:t>
            </a:r>
          </a:p>
        </p:txBody>
      </p:sp>
      <p:pic>
        <p:nvPicPr>
          <p:cNvPr id="9" name="Picture 8">
            <a:extLst>
              <a:ext uri="{FF2B5EF4-FFF2-40B4-BE49-F238E27FC236}">
                <a16:creationId xmlns:a16="http://schemas.microsoft.com/office/drawing/2014/main" id="{EE55EAD8-F910-AFC5-F824-97ECC52267D9}"/>
              </a:ext>
            </a:extLst>
          </p:cNvPr>
          <p:cNvPicPr>
            <a:picLocks noChangeAspect="1"/>
          </p:cNvPicPr>
          <p:nvPr/>
        </p:nvPicPr>
        <p:blipFill>
          <a:blip r:embed="rId6"/>
          <a:stretch>
            <a:fillRect/>
          </a:stretch>
        </p:blipFill>
        <p:spPr>
          <a:xfrm>
            <a:off x="10456286" y="6291617"/>
            <a:ext cx="1646191" cy="543243"/>
          </a:xfrm>
          <a:prstGeom prst="rect">
            <a:avLst/>
          </a:prstGeom>
        </p:spPr>
      </p:pic>
    </p:spTree>
    <p:extLst>
      <p:ext uri="{BB962C8B-B14F-4D97-AF65-F5344CB8AC3E}">
        <p14:creationId xmlns:p14="http://schemas.microsoft.com/office/powerpoint/2010/main" val="2412402879"/>
      </p:ext>
    </p:extLst>
  </p:cSld>
  <p:clrMapOvr>
    <a:masterClrMapping/>
  </p:clrMapOvr>
  <p:transition spd="slow">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4B757D41-33CB-A2A5-002A-A7B14EDCA303}"/>
              </a:ext>
            </a:extLst>
          </p:cNvPr>
          <p:cNvPicPr>
            <a:picLocks noChangeAspect="1" noChangeArrowheads="1"/>
          </p:cNvPicPr>
          <p:nvPr/>
        </p:nvPicPr>
        <p:blipFill>
          <a:blip r:embed="rId3">
            <a:alphaModFix amt="24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90F74D5-DC9A-97A8-6547-A0B9B2B813CD}"/>
              </a:ext>
            </a:extLst>
          </p:cNvPr>
          <p:cNvSpPr txBox="1"/>
          <p:nvPr/>
        </p:nvSpPr>
        <p:spPr>
          <a:xfrm>
            <a:off x="671513" y="557213"/>
            <a:ext cx="5380768" cy="707886"/>
          </a:xfrm>
          <a:prstGeom prst="rect">
            <a:avLst/>
          </a:prstGeom>
          <a:noFill/>
        </p:spPr>
        <p:txBody>
          <a:bodyPr wrap="none" rtlCol="0">
            <a:spAutoFit/>
          </a:bodyPr>
          <a:lstStyle/>
          <a:p>
            <a:r>
              <a:rPr lang="en-GB" sz="4000" b="1" dirty="0">
                <a:solidFill>
                  <a:srgbClr val="FF0000"/>
                </a:solidFill>
              </a:rPr>
              <a:t>Probability Distributions</a:t>
            </a:r>
          </a:p>
        </p:txBody>
      </p:sp>
      <p:sp>
        <p:nvSpPr>
          <p:cNvPr id="8" name="TextBox 7">
            <a:extLst>
              <a:ext uri="{FF2B5EF4-FFF2-40B4-BE49-F238E27FC236}">
                <a16:creationId xmlns:a16="http://schemas.microsoft.com/office/drawing/2014/main" id="{80A81D3C-D3E5-DBEB-709F-04BF949BE525}"/>
              </a:ext>
            </a:extLst>
          </p:cNvPr>
          <p:cNvSpPr txBox="1"/>
          <p:nvPr/>
        </p:nvSpPr>
        <p:spPr>
          <a:xfrm>
            <a:off x="646511" y="1251227"/>
            <a:ext cx="6207918" cy="4893647"/>
          </a:xfrm>
          <a:prstGeom prst="rect">
            <a:avLst/>
          </a:prstGeom>
          <a:noFill/>
        </p:spPr>
        <p:txBody>
          <a:bodyPr wrap="square">
            <a:spAutoFit/>
          </a:bodyPr>
          <a:lstStyle/>
          <a:p>
            <a:r>
              <a:rPr lang="en-GB" sz="2400" b="1" i="0" dirty="0">
                <a:effectLst/>
                <a:latin typeface="Söhne"/>
              </a:rPr>
              <a:t>“distribution of uncertainty”</a:t>
            </a:r>
          </a:p>
          <a:p>
            <a:endParaRPr lang="en-GB" sz="2400" b="1" dirty="0">
              <a:latin typeface="Söhne"/>
            </a:endParaRPr>
          </a:p>
          <a:p>
            <a:r>
              <a:rPr lang="en-GB" sz="2400" b="1" dirty="0">
                <a:latin typeface="Söhne"/>
              </a:rPr>
              <a:t>0 – an event is impossible</a:t>
            </a:r>
          </a:p>
          <a:p>
            <a:r>
              <a:rPr lang="en-GB" sz="2400" b="1" dirty="0">
                <a:latin typeface="Söhne"/>
              </a:rPr>
              <a:t>0.1</a:t>
            </a:r>
          </a:p>
          <a:p>
            <a:r>
              <a:rPr lang="en-GB" sz="2400" b="1" dirty="0">
                <a:latin typeface="Söhne"/>
              </a:rPr>
              <a:t>0.2</a:t>
            </a:r>
          </a:p>
          <a:p>
            <a:r>
              <a:rPr lang="en-GB" sz="2400" b="1" dirty="0">
                <a:latin typeface="Söhne"/>
              </a:rPr>
              <a:t>0.3</a:t>
            </a:r>
          </a:p>
          <a:p>
            <a:r>
              <a:rPr lang="en-GB" sz="2400" b="1" dirty="0">
                <a:latin typeface="Söhne"/>
              </a:rPr>
              <a:t>0.4</a:t>
            </a:r>
          </a:p>
          <a:p>
            <a:r>
              <a:rPr lang="en-GB" sz="2400" b="1" dirty="0">
                <a:latin typeface="Söhne"/>
              </a:rPr>
              <a:t>0.5</a:t>
            </a:r>
          </a:p>
          <a:p>
            <a:r>
              <a:rPr lang="en-GB" sz="2400" b="1" dirty="0">
                <a:latin typeface="Söhne"/>
              </a:rPr>
              <a:t>0.6</a:t>
            </a:r>
          </a:p>
          <a:p>
            <a:r>
              <a:rPr lang="en-GB" sz="2400" b="1" dirty="0">
                <a:latin typeface="Söhne"/>
              </a:rPr>
              <a:t>0.7</a:t>
            </a:r>
          </a:p>
          <a:p>
            <a:r>
              <a:rPr lang="en-GB" sz="2400" b="1" dirty="0">
                <a:latin typeface="Söhne"/>
              </a:rPr>
              <a:t>0.8</a:t>
            </a:r>
          </a:p>
          <a:p>
            <a:r>
              <a:rPr lang="en-GB" sz="2400" b="1" dirty="0">
                <a:latin typeface="Söhne"/>
              </a:rPr>
              <a:t>0.9</a:t>
            </a:r>
          </a:p>
          <a:p>
            <a:r>
              <a:rPr lang="en-GB" sz="2400" b="1" dirty="0">
                <a:latin typeface="Söhne"/>
              </a:rPr>
              <a:t>1.0 – the event is certain</a:t>
            </a:r>
          </a:p>
        </p:txBody>
      </p:sp>
      <p:cxnSp>
        <p:nvCxnSpPr>
          <p:cNvPr id="10" name="Straight Arrow Connector 9">
            <a:extLst>
              <a:ext uri="{FF2B5EF4-FFF2-40B4-BE49-F238E27FC236}">
                <a16:creationId xmlns:a16="http://schemas.microsoft.com/office/drawing/2014/main" id="{0ED8FD0B-F016-A651-4D39-8CB397379BCD}"/>
              </a:ext>
            </a:extLst>
          </p:cNvPr>
          <p:cNvCxnSpPr>
            <a:cxnSpLocks/>
          </p:cNvCxnSpPr>
          <p:nvPr/>
        </p:nvCxnSpPr>
        <p:spPr>
          <a:xfrm flipH="1">
            <a:off x="1271588" y="4029075"/>
            <a:ext cx="5686425" cy="0"/>
          </a:xfrm>
          <a:prstGeom prst="straightConnector1">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2F34A559-FA22-5763-338A-F2CBD37B2D4C}"/>
              </a:ext>
            </a:extLst>
          </p:cNvPr>
          <p:cNvGrpSpPr/>
          <p:nvPr/>
        </p:nvGrpSpPr>
        <p:grpSpPr>
          <a:xfrm>
            <a:off x="5509260" y="1828800"/>
            <a:ext cx="7078027" cy="4697730"/>
            <a:chOff x="5509260" y="1828800"/>
            <a:chExt cx="7078027" cy="4697730"/>
          </a:xfrm>
        </p:grpSpPr>
        <p:grpSp>
          <p:nvGrpSpPr>
            <p:cNvPr id="9" name="Group 8">
              <a:extLst>
                <a:ext uri="{FF2B5EF4-FFF2-40B4-BE49-F238E27FC236}">
                  <a16:creationId xmlns:a16="http://schemas.microsoft.com/office/drawing/2014/main" id="{F6128CAD-058C-AC4F-8695-1A94E330A6FC}"/>
                </a:ext>
              </a:extLst>
            </p:cNvPr>
            <p:cNvGrpSpPr/>
            <p:nvPr/>
          </p:nvGrpSpPr>
          <p:grpSpPr>
            <a:xfrm>
              <a:off x="5509260" y="1828800"/>
              <a:ext cx="6343650" cy="4697730"/>
              <a:chOff x="5509260" y="1828800"/>
              <a:chExt cx="6343650" cy="4697730"/>
            </a:xfrm>
          </p:grpSpPr>
          <p:pic>
            <p:nvPicPr>
              <p:cNvPr id="8194" name="Picture 2">
                <a:extLst>
                  <a:ext uri="{FF2B5EF4-FFF2-40B4-BE49-F238E27FC236}">
                    <a16:creationId xmlns:a16="http://schemas.microsoft.com/office/drawing/2014/main" id="{7D3F2D3D-91E5-3EA0-384A-A6ADC99FBB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13"/>
              <a:stretch/>
            </p:blipFill>
            <p:spPr bwMode="auto">
              <a:xfrm>
                <a:off x="5509260" y="1828800"/>
                <a:ext cx="6343650" cy="46977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182EDA7-7BD8-D68A-0E07-87ED1600EFB0}"/>
                  </a:ext>
                </a:extLst>
              </p:cNvPr>
              <p:cNvSpPr txBox="1"/>
              <p:nvPr/>
            </p:nvSpPr>
            <p:spPr>
              <a:xfrm>
                <a:off x="5977890" y="3417570"/>
                <a:ext cx="1952779" cy="369332"/>
              </a:xfrm>
              <a:prstGeom prst="rect">
                <a:avLst/>
              </a:prstGeom>
              <a:noFill/>
            </p:spPr>
            <p:txBody>
              <a:bodyPr wrap="none" rtlCol="0">
                <a:spAutoFit/>
              </a:bodyPr>
              <a:lstStyle/>
              <a:p>
                <a:r>
                  <a:rPr lang="en-GB" b="1" dirty="0"/>
                  <a:t>0                             1</a:t>
                </a:r>
              </a:p>
            </p:txBody>
          </p:sp>
          <p:sp>
            <p:nvSpPr>
              <p:cNvPr id="3" name="TextBox 2">
                <a:extLst>
                  <a:ext uri="{FF2B5EF4-FFF2-40B4-BE49-F238E27FC236}">
                    <a16:creationId xmlns:a16="http://schemas.microsoft.com/office/drawing/2014/main" id="{40E9A4EA-22FB-3C52-E006-5B2485F4133B}"/>
                  </a:ext>
                </a:extLst>
              </p:cNvPr>
              <p:cNvSpPr txBox="1"/>
              <p:nvPr/>
            </p:nvSpPr>
            <p:spPr>
              <a:xfrm>
                <a:off x="5775960" y="4827270"/>
                <a:ext cx="2534668" cy="369332"/>
              </a:xfrm>
              <a:prstGeom prst="rect">
                <a:avLst/>
              </a:prstGeom>
              <a:noFill/>
            </p:spPr>
            <p:txBody>
              <a:bodyPr wrap="none" rtlCol="0">
                <a:spAutoFit/>
              </a:bodyPr>
              <a:lstStyle/>
              <a:p>
                <a:r>
                  <a:rPr lang="en-GB" b="1" dirty="0"/>
                  <a:t>0                                        1</a:t>
                </a:r>
              </a:p>
            </p:txBody>
          </p:sp>
          <p:sp>
            <p:nvSpPr>
              <p:cNvPr id="4" name="TextBox 3">
                <a:extLst>
                  <a:ext uri="{FF2B5EF4-FFF2-40B4-BE49-F238E27FC236}">
                    <a16:creationId xmlns:a16="http://schemas.microsoft.com/office/drawing/2014/main" id="{D8A09C0E-5673-4DD6-6CC7-A3E7C424D704}"/>
                  </a:ext>
                </a:extLst>
              </p:cNvPr>
              <p:cNvSpPr txBox="1"/>
              <p:nvPr/>
            </p:nvSpPr>
            <p:spPr>
              <a:xfrm>
                <a:off x="8580120" y="3413760"/>
                <a:ext cx="2534668" cy="369332"/>
              </a:xfrm>
              <a:prstGeom prst="rect">
                <a:avLst/>
              </a:prstGeom>
              <a:noFill/>
            </p:spPr>
            <p:txBody>
              <a:bodyPr wrap="none" rtlCol="0">
                <a:spAutoFit/>
              </a:bodyPr>
              <a:lstStyle/>
              <a:p>
                <a:r>
                  <a:rPr lang="en-GB" b="1" dirty="0">
                    <a:solidFill>
                      <a:schemeClr val="bg1"/>
                    </a:solidFill>
                  </a:rPr>
                  <a:t>0  </a:t>
                </a:r>
                <a:r>
                  <a:rPr lang="en-GB" b="1" dirty="0"/>
                  <a:t>                                      1</a:t>
                </a:r>
              </a:p>
            </p:txBody>
          </p:sp>
          <p:sp>
            <p:nvSpPr>
              <p:cNvPr id="5" name="TextBox 4">
                <a:extLst>
                  <a:ext uri="{FF2B5EF4-FFF2-40B4-BE49-F238E27FC236}">
                    <a16:creationId xmlns:a16="http://schemas.microsoft.com/office/drawing/2014/main" id="{A8510381-F963-7BC6-538F-2A258ACC96FB}"/>
                  </a:ext>
                </a:extLst>
              </p:cNvPr>
              <p:cNvSpPr txBox="1"/>
              <p:nvPr/>
            </p:nvSpPr>
            <p:spPr>
              <a:xfrm>
                <a:off x="9075420" y="4617720"/>
                <a:ext cx="1688283" cy="369332"/>
              </a:xfrm>
              <a:prstGeom prst="rect">
                <a:avLst/>
              </a:prstGeom>
              <a:noFill/>
            </p:spPr>
            <p:txBody>
              <a:bodyPr wrap="none" rtlCol="0">
                <a:spAutoFit/>
              </a:bodyPr>
              <a:lstStyle/>
              <a:p>
                <a:r>
                  <a:rPr lang="en-GB" b="1" dirty="0"/>
                  <a:t>0 </a:t>
                </a:r>
                <a:r>
                  <a:rPr lang="en-GB" b="1" dirty="0">
                    <a:solidFill>
                      <a:schemeClr val="bg1"/>
                    </a:solidFill>
                  </a:rPr>
                  <a:t> </a:t>
                </a:r>
                <a:r>
                  <a:rPr lang="en-GB" b="1" dirty="0"/>
                  <a:t>                      1</a:t>
                </a:r>
              </a:p>
            </p:txBody>
          </p:sp>
          <p:sp>
            <p:nvSpPr>
              <p:cNvPr id="7" name="Rectangle 6">
                <a:extLst>
                  <a:ext uri="{FF2B5EF4-FFF2-40B4-BE49-F238E27FC236}">
                    <a16:creationId xmlns:a16="http://schemas.microsoft.com/office/drawing/2014/main" id="{4895B996-C9CF-1424-9B20-4FE5DFE90DDD}"/>
                  </a:ext>
                </a:extLst>
              </p:cNvPr>
              <p:cNvSpPr/>
              <p:nvPr/>
            </p:nvSpPr>
            <p:spPr>
              <a:xfrm>
                <a:off x="7086600" y="6080760"/>
                <a:ext cx="2880360" cy="377190"/>
              </a:xfrm>
              <a:prstGeom prst="rect">
                <a:avLst/>
              </a:prstGeom>
              <a:solidFill>
                <a:srgbClr val="C8B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TextBox 11">
              <a:extLst>
                <a:ext uri="{FF2B5EF4-FFF2-40B4-BE49-F238E27FC236}">
                  <a16:creationId xmlns:a16="http://schemas.microsoft.com/office/drawing/2014/main" id="{45FEFCB0-84D6-8563-77BE-07DF74491696}"/>
                </a:ext>
              </a:extLst>
            </p:cNvPr>
            <p:cNvSpPr txBox="1"/>
            <p:nvPr/>
          </p:nvSpPr>
          <p:spPr>
            <a:xfrm>
              <a:off x="6489383" y="6101834"/>
              <a:ext cx="6097904" cy="369332"/>
            </a:xfrm>
            <a:prstGeom prst="rect">
              <a:avLst/>
            </a:prstGeom>
            <a:noFill/>
          </p:spPr>
          <p:txBody>
            <a:bodyPr wrap="square">
              <a:spAutoFit/>
            </a:bodyPr>
            <a:lstStyle/>
            <a:p>
              <a:r>
                <a:rPr lang="en-GB" sz="1800" b="1" dirty="0">
                  <a:latin typeface="Söhne"/>
                </a:rPr>
                <a:t>Will return to more complex distributions later</a:t>
              </a:r>
              <a:endParaRPr lang="en-GB" dirty="0"/>
            </a:p>
          </p:txBody>
        </p:sp>
      </p:grpSp>
    </p:spTree>
    <p:extLst>
      <p:ext uri="{BB962C8B-B14F-4D97-AF65-F5344CB8AC3E}">
        <p14:creationId xmlns:p14="http://schemas.microsoft.com/office/powerpoint/2010/main" val="2194145315"/>
      </p:ext>
    </p:extLst>
  </p:cSld>
  <p:clrMapOvr>
    <a:masterClrMapping/>
  </p:clrMapOvr>
  <p:transition spd="slow">
    <p:fade thruBlk="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FE29C5-278C-BEBC-C1ED-146704266DC3}"/>
              </a:ext>
            </a:extLst>
          </p:cNvPr>
          <p:cNvSpPr txBox="1"/>
          <p:nvPr/>
        </p:nvSpPr>
        <p:spPr>
          <a:xfrm>
            <a:off x="457200" y="318254"/>
            <a:ext cx="6812281" cy="707886"/>
          </a:xfrm>
          <a:prstGeom prst="rect">
            <a:avLst/>
          </a:prstGeom>
          <a:noFill/>
        </p:spPr>
        <p:txBody>
          <a:bodyPr wrap="square">
            <a:spAutoFit/>
          </a:bodyPr>
          <a:lstStyle/>
          <a:p>
            <a:r>
              <a:rPr lang="en-GB" sz="4000" b="1" dirty="0">
                <a:solidFill>
                  <a:srgbClr val="FF0000"/>
                </a:solidFill>
              </a:rPr>
              <a:t>Sampling</a:t>
            </a:r>
            <a:r>
              <a:rPr lang="en-GB" b="0" i="0" dirty="0">
                <a:solidFill>
                  <a:srgbClr val="374151"/>
                </a:solidFill>
                <a:effectLst/>
                <a:latin typeface="Söhne"/>
              </a:rPr>
              <a:t> </a:t>
            </a:r>
            <a:r>
              <a:rPr lang="en-GB" sz="4000" b="1" dirty="0">
                <a:solidFill>
                  <a:srgbClr val="FF0000"/>
                </a:solidFill>
              </a:rPr>
              <a:t>and</a:t>
            </a:r>
            <a:r>
              <a:rPr lang="en-GB" b="0" i="0" dirty="0">
                <a:solidFill>
                  <a:srgbClr val="374151"/>
                </a:solidFill>
                <a:effectLst/>
                <a:latin typeface="Söhne"/>
              </a:rPr>
              <a:t> </a:t>
            </a:r>
            <a:r>
              <a:rPr lang="en-GB" sz="4000" b="1" dirty="0">
                <a:solidFill>
                  <a:srgbClr val="FF0000"/>
                </a:solidFill>
              </a:rPr>
              <a:t>estimation</a:t>
            </a:r>
          </a:p>
        </p:txBody>
      </p:sp>
      <p:pic>
        <p:nvPicPr>
          <p:cNvPr id="4" name="Picture 3">
            <a:extLst>
              <a:ext uri="{FF2B5EF4-FFF2-40B4-BE49-F238E27FC236}">
                <a16:creationId xmlns:a16="http://schemas.microsoft.com/office/drawing/2014/main" id="{8A15B0D7-759A-D379-9D1D-2E9D5B8F11B3}"/>
              </a:ext>
            </a:extLst>
          </p:cNvPr>
          <p:cNvPicPr>
            <a:picLocks noChangeAspect="1"/>
          </p:cNvPicPr>
          <p:nvPr/>
        </p:nvPicPr>
        <p:blipFill rotWithShape="1">
          <a:blip r:embed="rId3"/>
          <a:srcRect l="3357" t="4167" r="4074" b="10834"/>
          <a:stretch/>
        </p:blipFill>
        <p:spPr>
          <a:xfrm>
            <a:off x="135255" y="1028700"/>
            <a:ext cx="6143625" cy="5829300"/>
          </a:xfrm>
          <a:prstGeom prst="rect">
            <a:avLst/>
          </a:prstGeom>
        </p:spPr>
      </p:pic>
      <p:sp>
        <p:nvSpPr>
          <p:cNvPr id="5" name="TextBox 4">
            <a:extLst>
              <a:ext uri="{FF2B5EF4-FFF2-40B4-BE49-F238E27FC236}">
                <a16:creationId xmlns:a16="http://schemas.microsoft.com/office/drawing/2014/main" id="{45135B8D-85FB-113B-C28E-1158814DB197}"/>
              </a:ext>
            </a:extLst>
          </p:cNvPr>
          <p:cNvSpPr txBox="1"/>
          <p:nvPr/>
        </p:nvSpPr>
        <p:spPr>
          <a:xfrm>
            <a:off x="7014210" y="1154430"/>
            <a:ext cx="5055870" cy="1200329"/>
          </a:xfrm>
          <a:prstGeom prst="rect">
            <a:avLst/>
          </a:prstGeom>
          <a:solidFill>
            <a:schemeClr val="bg1">
              <a:lumMod val="95000"/>
            </a:schemeClr>
          </a:solidFill>
          <a:ln>
            <a:solidFill>
              <a:schemeClr val="bg1">
                <a:lumMod val="65000"/>
              </a:schemeClr>
            </a:solidFill>
          </a:ln>
        </p:spPr>
        <p:txBody>
          <a:bodyPr wrap="square" lIns="72000" rIns="36000" rtlCol="0">
            <a:spAutoFit/>
          </a:bodyPr>
          <a:lstStyle/>
          <a:p>
            <a:r>
              <a:rPr lang="en-GB" sz="2400" b="1" dirty="0"/>
              <a:t>“making inferences about a whole population based on a count of a sample of that population” </a:t>
            </a:r>
          </a:p>
        </p:txBody>
      </p:sp>
      <p:pic>
        <p:nvPicPr>
          <p:cNvPr id="6" name="Picture 5">
            <a:extLst>
              <a:ext uri="{FF2B5EF4-FFF2-40B4-BE49-F238E27FC236}">
                <a16:creationId xmlns:a16="http://schemas.microsoft.com/office/drawing/2014/main" id="{F09C6E67-00B3-6EDB-5EDF-63BB4502C2C0}"/>
              </a:ext>
            </a:extLst>
          </p:cNvPr>
          <p:cNvPicPr>
            <a:picLocks noChangeAspect="1"/>
          </p:cNvPicPr>
          <p:nvPr/>
        </p:nvPicPr>
        <p:blipFill>
          <a:blip r:embed="rId4"/>
          <a:stretch>
            <a:fillRect/>
          </a:stretch>
        </p:blipFill>
        <p:spPr>
          <a:xfrm>
            <a:off x="7076123" y="3028632"/>
            <a:ext cx="1482408" cy="1482408"/>
          </a:xfrm>
          <a:prstGeom prst="rect">
            <a:avLst/>
          </a:prstGeom>
          <a:ln w="28575">
            <a:solidFill>
              <a:schemeClr val="tx1">
                <a:lumMod val="95000"/>
                <a:lumOff val="5000"/>
              </a:schemeClr>
            </a:solidFill>
          </a:ln>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BE5FA006-C344-FE6C-6A85-1B8AEE204C4B}"/>
                  </a:ext>
                </a:extLst>
              </p:cNvPr>
              <p:cNvSpPr txBox="1"/>
              <p:nvPr/>
            </p:nvSpPr>
            <p:spPr>
              <a:xfrm>
                <a:off x="6385560" y="3718560"/>
                <a:ext cx="513281" cy="6127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b="1" i="1" smtClean="0">
                              <a:latin typeface="Cambria Math" panose="02040503050406030204" pitchFamily="18" charset="0"/>
                            </a:rPr>
                          </m:ctrlPr>
                        </m:fPr>
                        <m:num>
                          <m:r>
                            <a:rPr lang="en-GB" b="1" i="1" smtClean="0">
                              <a:latin typeface="Cambria Math" panose="02040503050406030204" pitchFamily="18" charset="0"/>
                            </a:rPr>
                            <m:t>𝟏</m:t>
                          </m:r>
                        </m:num>
                        <m:den>
                          <m:r>
                            <a:rPr lang="en-GB" b="1" i="1">
                              <a:latin typeface="Cambria Math" panose="02040503050406030204" pitchFamily="18" charset="0"/>
                            </a:rPr>
                            <m:t>𝟐𝟎</m:t>
                          </m:r>
                        </m:den>
                      </m:f>
                    </m:oMath>
                  </m:oMathPara>
                </a14:m>
                <a:endParaRPr lang="en-GB" b="1" dirty="0"/>
              </a:p>
            </p:txBody>
          </p:sp>
        </mc:Choice>
        <mc:Fallback xmlns="">
          <p:sp>
            <p:nvSpPr>
              <p:cNvPr id="8" name="TextBox 7">
                <a:extLst>
                  <a:ext uri="{FF2B5EF4-FFF2-40B4-BE49-F238E27FC236}">
                    <a16:creationId xmlns:a16="http://schemas.microsoft.com/office/drawing/2014/main" id="{BE5FA006-C344-FE6C-6A85-1B8AEE204C4B}"/>
                  </a:ext>
                </a:extLst>
              </p:cNvPr>
              <p:cNvSpPr txBox="1">
                <a:spLocks noRot="1" noChangeAspect="1" noMove="1" noResize="1" noEditPoints="1" noAdjustHandles="1" noChangeArrowheads="1" noChangeShapeType="1" noTextEdit="1"/>
              </p:cNvSpPr>
              <p:nvPr/>
            </p:nvSpPr>
            <p:spPr>
              <a:xfrm>
                <a:off x="6385560" y="3718560"/>
                <a:ext cx="513281" cy="612732"/>
              </a:xfrm>
              <a:prstGeom prst="rect">
                <a:avLst/>
              </a:prstGeom>
              <a:blipFill>
                <a:blip r:embed="rId5"/>
                <a:stretch>
                  <a:fillRect b="-2000"/>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4BC25250-98DB-D781-6E8A-9ADCAF9ADAB1}"/>
              </a:ext>
            </a:extLst>
          </p:cNvPr>
          <p:cNvSpPr txBox="1"/>
          <p:nvPr/>
        </p:nvSpPr>
        <p:spPr>
          <a:xfrm>
            <a:off x="6070283" y="3240524"/>
            <a:ext cx="1065847" cy="523220"/>
          </a:xfrm>
          <a:prstGeom prst="rect">
            <a:avLst/>
          </a:prstGeom>
          <a:noFill/>
        </p:spPr>
        <p:txBody>
          <a:bodyPr wrap="square">
            <a:spAutoFit/>
          </a:bodyPr>
          <a:lstStyle/>
          <a:p>
            <a:pPr algn="ctr"/>
            <a:r>
              <a:rPr lang="en-GB" sz="1400" b="1" dirty="0"/>
              <a:t>e.g.</a:t>
            </a:r>
            <a:br>
              <a:rPr lang="en-GB" sz="1400" b="1" dirty="0"/>
            </a:br>
            <a:r>
              <a:rPr lang="en-GB" sz="1400" b="1" dirty="0"/>
              <a:t>sampling</a:t>
            </a:r>
          </a:p>
        </p:txBody>
      </p:sp>
      <p:sp>
        <p:nvSpPr>
          <p:cNvPr id="12" name="TextBox 11">
            <a:extLst>
              <a:ext uri="{FF2B5EF4-FFF2-40B4-BE49-F238E27FC236}">
                <a16:creationId xmlns:a16="http://schemas.microsoft.com/office/drawing/2014/main" id="{E31E6C08-8A77-BE57-90BA-87DA491CFD15}"/>
              </a:ext>
            </a:extLst>
          </p:cNvPr>
          <p:cNvSpPr txBox="1"/>
          <p:nvPr/>
        </p:nvSpPr>
        <p:spPr>
          <a:xfrm>
            <a:off x="7026593" y="2436614"/>
            <a:ext cx="3306127" cy="461665"/>
          </a:xfrm>
          <a:prstGeom prst="rect">
            <a:avLst/>
          </a:prstGeom>
          <a:noFill/>
        </p:spPr>
        <p:txBody>
          <a:bodyPr wrap="square">
            <a:spAutoFit/>
          </a:bodyPr>
          <a:lstStyle/>
          <a:p>
            <a:r>
              <a:rPr lang="en-GB" sz="2400" b="1" i="1" dirty="0"/>
              <a:t>Representative?</a:t>
            </a:r>
          </a:p>
        </p:txBody>
      </p:sp>
      <p:sp>
        <p:nvSpPr>
          <p:cNvPr id="14" name="TextBox 13">
            <a:extLst>
              <a:ext uri="{FF2B5EF4-FFF2-40B4-BE49-F238E27FC236}">
                <a16:creationId xmlns:a16="http://schemas.microsoft.com/office/drawing/2014/main" id="{606EB01D-53D4-A9B3-ED91-37EB912A7050}"/>
              </a:ext>
            </a:extLst>
          </p:cNvPr>
          <p:cNvSpPr txBox="1"/>
          <p:nvPr/>
        </p:nvSpPr>
        <p:spPr>
          <a:xfrm>
            <a:off x="8724900" y="2962394"/>
            <a:ext cx="3360420" cy="1569660"/>
          </a:xfrm>
          <a:prstGeom prst="rect">
            <a:avLst/>
          </a:prstGeom>
          <a:solidFill>
            <a:srgbClr val="FF0000"/>
          </a:solidFill>
        </p:spPr>
        <p:txBody>
          <a:bodyPr wrap="square">
            <a:spAutoFit/>
          </a:bodyPr>
          <a:lstStyle/>
          <a:p>
            <a:r>
              <a:rPr lang="en-GB" sz="2400" b="1" i="0" dirty="0">
                <a:solidFill>
                  <a:schemeClr val="bg1"/>
                </a:solidFill>
                <a:effectLst/>
                <a:latin typeface="Söhne"/>
              </a:rPr>
              <a:t>Question: </a:t>
            </a:r>
          </a:p>
          <a:p>
            <a:r>
              <a:rPr lang="en-GB" sz="2400" b="1" i="0" dirty="0">
                <a:solidFill>
                  <a:schemeClr val="bg1"/>
                </a:solidFill>
                <a:effectLst/>
                <a:latin typeface="Söhne"/>
              </a:rPr>
              <a:t>random sampling</a:t>
            </a:r>
            <a:endParaRPr lang="en-GB" sz="2400" b="1" dirty="0">
              <a:solidFill>
                <a:schemeClr val="bg1"/>
              </a:solidFill>
              <a:latin typeface="Söhne"/>
            </a:endParaRPr>
          </a:p>
          <a:p>
            <a:r>
              <a:rPr lang="en-GB" sz="2400" b="1" i="0" dirty="0">
                <a:solidFill>
                  <a:schemeClr val="bg1"/>
                </a:solidFill>
                <a:effectLst/>
                <a:latin typeface="Söhne"/>
              </a:rPr>
              <a:t>v stratified sampling</a:t>
            </a:r>
            <a:endParaRPr lang="en-GB" sz="2400" b="1" dirty="0">
              <a:solidFill>
                <a:schemeClr val="bg1"/>
              </a:solidFill>
              <a:latin typeface="Söhne"/>
            </a:endParaRPr>
          </a:p>
          <a:p>
            <a:r>
              <a:rPr lang="en-GB" sz="2400" b="1" i="0" dirty="0">
                <a:solidFill>
                  <a:schemeClr val="bg1"/>
                </a:solidFill>
                <a:effectLst/>
                <a:latin typeface="Söhne"/>
              </a:rPr>
              <a:t>v cluster sampling</a:t>
            </a:r>
            <a:endParaRPr lang="en-GB" sz="2400" b="1" dirty="0">
              <a:solidFill>
                <a:schemeClr val="bg1"/>
              </a:solidFill>
            </a:endParaRPr>
          </a:p>
        </p:txBody>
      </p:sp>
      <p:sp>
        <p:nvSpPr>
          <p:cNvPr id="16" name="TextBox 15">
            <a:extLst>
              <a:ext uri="{FF2B5EF4-FFF2-40B4-BE49-F238E27FC236}">
                <a16:creationId xmlns:a16="http://schemas.microsoft.com/office/drawing/2014/main" id="{F8CA30F7-D246-B0E0-40DB-C8D6AB40A65D}"/>
              </a:ext>
            </a:extLst>
          </p:cNvPr>
          <p:cNvSpPr txBox="1"/>
          <p:nvPr/>
        </p:nvSpPr>
        <p:spPr>
          <a:xfrm>
            <a:off x="7086600" y="5128260"/>
            <a:ext cx="4998720" cy="1200329"/>
          </a:xfrm>
          <a:prstGeom prst="rect">
            <a:avLst/>
          </a:prstGeom>
          <a:solidFill>
            <a:schemeClr val="bg1">
              <a:lumMod val="95000"/>
            </a:schemeClr>
          </a:solidFill>
          <a:ln>
            <a:solidFill>
              <a:schemeClr val="bg1">
                <a:lumMod val="65000"/>
              </a:schemeClr>
            </a:solidFill>
          </a:ln>
        </p:spPr>
        <p:txBody>
          <a:bodyPr wrap="square" rtlCol="0">
            <a:spAutoFit/>
          </a:bodyPr>
          <a:lstStyle/>
          <a:p>
            <a:r>
              <a:rPr lang="en-GB" sz="2400" b="1" dirty="0"/>
              <a:t>e.g. estimate the average height of </a:t>
            </a:r>
          </a:p>
          <a:p>
            <a:r>
              <a:rPr lang="en-GB" sz="2400" b="1" dirty="0"/>
              <a:t>the population… (take the mean of a sample)</a:t>
            </a:r>
          </a:p>
        </p:txBody>
      </p:sp>
      <p:sp>
        <p:nvSpPr>
          <p:cNvPr id="17" name="TextBox 16">
            <a:extLst>
              <a:ext uri="{FF2B5EF4-FFF2-40B4-BE49-F238E27FC236}">
                <a16:creationId xmlns:a16="http://schemas.microsoft.com/office/drawing/2014/main" id="{05A5BA80-F71D-B0C3-B260-AA20F9C58FDC}"/>
              </a:ext>
            </a:extLst>
          </p:cNvPr>
          <p:cNvSpPr txBox="1"/>
          <p:nvPr/>
        </p:nvSpPr>
        <p:spPr>
          <a:xfrm>
            <a:off x="7041833" y="4676894"/>
            <a:ext cx="3306127" cy="461665"/>
          </a:xfrm>
          <a:prstGeom prst="rect">
            <a:avLst/>
          </a:prstGeom>
          <a:noFill/>
        </p:spPr>
        <p:txBody>
          <a:bodyPr wrap="square">
            <a:spAutoFit/>
          </a:bodyPr>
          <a:lstStyle/>
          <a:p>
            <a:r>
              <a:rPr lang="en-GB" sz="2400" b="1" i="1" dirty="0"/>
              <a:t>Example</a:t>
            </a:r>
          </a:p>
        </p:txBody>
      </p:sp>
      <p:pic>
        <p:nvPicPr>
          <p:cNvPr id="2" name="Picture 1">
            <a:extLst>
              <a:ext uri="{FF2B5EF4-FFF2-40B4-BE49-F238E27FC236}">
                <a16:creationId xmlns:a16="http://schemas.microsoft.com/office/drawing/2014/main" id="{A67AF9CD-FB24-294F-96F5-D66EA44AEA58}"/>
              </a:ext>
            </a:extLst>
          </p:cNvPr>
          <p:cNvPicPr>
            <a:picLocks noChangeAspect="1"/>
          </p:cNvPicPr>
          <p:nvPr/>
        </p:nvPicPr>
        <p:blipFill>
          <a:blip r:embed="rId6"/>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3652892138"/>
      </p:ext>
    </p:extLst>
  </p:cSld>
  <p:clrMapOvr>
    <a:masterClrMapping/>
  </p:clrMapOvr>
  <p:transition spd="slow">
    <p:fade thruBlk="1"/>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EC0C36-08A4-D7A7-336F-B36E93923D37}"/>
              </a:ext>
            </a:extLst>
          </p:cNvPr>
          <p:cNvPicPr>
            <a:picLocks noChangeAspect="1"/>
          </p:cNvPicPr>
          <p:nvPr/>
        </p:nvPicPr>
        <p:blipFill rotWithShape="1">
          <a:blip r:embed="rId3"/>
          <a:srcRect l="3357" t="4167" r="4074" b="10834"/>
          <a:stretch/>
        </p:blipFill>
        <p:spPr>
          <a:xfrm>
            <a:off x="6048375" y="500063"/>
            <a:ext cx="6143625" cy="5829300"/>
          </a:xfrm>
          <a:prstGeom prst="rect">
            <a:avLst/>
          </a:prstGeom>
        </p:spPr>
      </p:pic>
      <p:pic>
        <p:nvPicPr>
          <p:cNvPr id="5" name="Picture 4">
            <a:extLst>
              <a:ext uri="{FF2B5EF4-FFF2-40B4-BE49-F238E27FC236}">
                <a16:creationId xmlns:a16="http://schemas.microsoft.com/office/drawing/2014/main" id="{3538F8BE-4E3B-F52D-C965-51550EBA2881}"/>
              </a:ext>
            </a:extLst>
          </p:cNvPr>
          <p:cNvPicPr>
            <a:picLocks noChangeAspect="1"/>
          </p:cNvPicPr>
          <p:nvPr/>
        </p:nvPicPr>
        <p:blipFill>
          <a:blip r:embed="rId4"/>
          <a:stretch>
            <a:fillRect/>
          </a:stretch>
        </p:blipFill>
        <p:spPr>
          <a:xfrm>
            <a:off x="6071871" y="239712"/>
            <a:ext cx="1054100" cy="1054100"/>
          </a:xfrm>
          <a:prstGeom prst="rect">
            <a:avLst/>
          </a:prstGeom>
          <a:ln w="28575">
            <a:solidFill>
              <a:schemeClr val="tx1">
                <a:lumMod val="95000"/>
                <a:lumOff val="5000"/>
              </a:schemeClr>
            </a:solidFill>
          </a:ln>
        </p:spPr>
      </p:pic>
      <p:pic>
        <p:nvPicPr>
          <p:cNvPr id="6" name="Picture 5">
            <a:extLst>
              <a:ext uri="{FF2B5EF4-FFF2-40B4-BE49-F238E27FC236}">
                <a16:creationId xmlns:a16="http://schemas.microsoft.com/office/drawing/2014/main" id="{78768C5E-30F1-D640-420F-4365CFFDD488}"/>
              </a:ext>
            </a:extLst>
          </p:cNvPr>
          <p:cNvPicPr>
            <a:picLocks noChangeAspect="1"/>
          </p:cNvPicPr>
          <p:nvPr/>
        </p:nvPicPr>
        <p:blipFill>
          <a:blip r:embed="rId4"/>
          <a:stretch>
            <a:fillRect/>
          </a:stretch>
        </p:blipFill>
        <p:spPr>
          <a:xfrm>
            <a:off x="9636126" y="2111374"/>
            <a:ext cx="1054100" cy="1054100"/>
          </a:xfrm>
          <a:prstGeom prst="rect">
            <a:avLst/>
          </a:prstGeom>
          <a:ln w="28575">
            <a:solidFill>
              <a:schemeClr val="tx1">
                <a:lumMod val="95000"/>
                <a:lumOff val="5000"/>
              </a:schemeClr>
            </a:solidFill>
          </a:ln>
        </p:spPr>
      </p:pic>
      <p:cxnSp>
        <p:nvCxnSpPr>
          <p:cNvPr id="8" name="Straight Connector 7">
            <a:extLst>
              <a:ext uri="{FF2B5EF4-FFF2-40B4-BE49-F238E27FC236}">
                <a16:creationId xmlns:a16="http://schemas.microsoft.com/office/drawing/2014/main" id="{831E62C0-9A04-D91B-B7B8-C8182CCCF6B9}"/>
              </a:ext>
            </a:extLst>
          </p:cNvPr>
          <p:cNvCxnSpPr>
            <a:cxnSpLocks/>
          </p:cNvCxnSpPr>
          <p:nvPr/>
        </p:nvCxnSpPr>
        <p:spPr>
          <a:xfrm>
            <a:off x="7147560" y="1295400"/>
            <a:ext cx="2482215" cy="186213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15FC3D4-801C-6CF1-F27E-A7646E30A66C}"/>
              </a:ext>
            </a:extLst>
          </p:cNvPr>
          <p:cNvCxnSpPr>
            <a:cxnSpLocks/>
          </p:cNvCxnSpPr>
          <p:nvPr/>
        </p:nvCxnSpPr>
        <p:spPr>
          <a:xfrm>
            <a:off x="7132320" y="198120"/>
            <a:ext cx="2499360" cy="188976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EDE356-37FF-4E57-2493-C0CEF2BD2D39}"/>
              </a:ext>
            </a:extLst>
          </p:cNvPr>
          <p:cNvSpPr txBox="1"/>
          <p:nvPr/>
        </p:nvSpPr>
        <p:spPr>
          <a:xfrm>
            <a:off x="226695" y="306705"/>
            <a:ext cx="5463932" cy="707886"/>
          </a:xfrm>
          <a:prstGeom prst="rect">
            <a:avLst/>
          </a:prstGeom>
          <a:noFill/>
        </p:spPr>
        <p:txBody>
          <a:bodyPr wrap="none" rtlCol="0">
            <a:spAutoFit/>
          </a:bodyPr>
          <a:lstStyle/>
          <a:p>
            <a:r>
              <a:rPr lang="en-GB" sz="4000" b="1" dirty="0">
                <a:solidFill>
                  <a:srgbClr val="FF0000"/>
                </a:solidFill>
              </a:rPr>
              <a:t>What is a statistical test?</a:t>
            </a:r>
          </a:p>
        </p:txBody>
      </p:sp>
      <p:sp>
        <p:nvSpPr>
          <p:cNvPr id="13" name="TextBox 12">
            <a:extLst>
              <a:ext uri="{FF2B5EF4-FFF2-40B4-BE49-F238E27FC236}">
                <a16:creationId xmlns:a16="http://schemas.microsoft.com/office/drawing/2014/main" id="{ABC0E80E-5136-5413-A3D8-F83BC7185E2E}"/>
              </a:ext>
            </a:extLst>
          </p:cNvPr>
          <p:cNvSpPr txBox="1"/>
          <p:nvPr/>
        </p:nvSpPr>
        <p:spPr>
          <a:xfrm>
            <a:off x="189071" y="1007871"/>
            <a:ext cx="6100762" cy="5786199"/>
          </a:xfrm>
          <a:prstGeom prst="rect">
            <a:avLst/>
          </a:prstGeom>
          <a:noFill/>
        </p:spPr>
        <p:txBody>
          <a:bodyPr wrap="square">
            <a:spAutoFit/>
          </a:bodyPr>
          <a:lstStyle/>
          <a:p>
            <a:pPr algn="l"/>
            <a:r>
              <a:rPr lang="en-GB" sz="2400" b="0" i="0" dirty="0">
                <a:solidFill>
                  <a:srgbClr val="000000"/>
                </a:solidFill>
                <a:effectLst/>
                <a:latin typeface="Söhne"/>
              </a:rPr>
              <a:t>You have </a:t>
            </a:r>
            <a:r>
              <a:rPr lang="en-GB" sz="2400" dirty="0">
                <a:latin typeface="Söhne"/>
              </a:rPr>
              <a:t>counted</a:t>
            </a:r>
            <a:r>
              <a:rPr lang="en-GB" sz="2400" dirty="0">
                <a:solidFill>
                  <a:srgbClr val="000000"/>
                </a:solidFill>
                <a:latin typeface="Söhne"/>
              </a:rPr>
              <a:t> an effect in a sample. </a:t>
            </a:r>
            <a:endParaRPr lang="en-GB" sz="2400" b="0" i="0" dirty="0">
              <a:solidFill>
                <a:srgbClr val="000000"/>
              </a:solidFill>
              <a:effectLst/>
              <a:latin typeface="Söhne"/>
            </a:endParaRPr>
          </a:p>
          <a:p>
            <a:pPr algn="l"/>
            <a:r>
              <a:rPr lang="en-GB" sz="2400" dirty="0">
                <a:solidFill>
                  <a:srgbClr val="000000"/>
                </a:solidFill>
                <a:latin typeface="Söhne"/>
              </a:rPr>
              <a:t>Is that effect “by chance” (=a random effect) or is it “genuine” (=a statistically-significant effect, reflecting what’s going on in the whole pop.). </a:t>
            </a:r>
          </a:p>
          <a:p>
            <a:pPr algn="l"/>
            <a:endParaRPr lang="en-GB" sz="1000" dirty="0">
              <a:latin typeface="Söhne"/>
            </a:endParaRPr>
          </a:p>
          <a:p>
            <a:pPr marL="342900" indent="-342900" algn="l">
              <a:buAutoNum type="arabicPeriod"/>
            </a:pPr>
            <a:r>
              <a:rPr lang="en-GB" sz="2400" b="1" dirty="0">
                <a:solidFill>
                  <a:srgbClr val="FF0000"/>
                </a:solidFill>
                <a:latin typeface="Söhne"/>
              </a:rPr>
              <a:t>Hypothesise</a:t>
            </a:r>
            <a:r>
              <a:rPr lang="en-GB" sz="2400" dirty="0">
                <a:solidFill>
                  <a:srgbClr val="000000"/>
                </a:solidFill>
                <a:latin typeface="Söhne"/>
              </a:rPr>
              <a:t> the sample and whole pop is</a:t>
            </a:r>
          </a:p>
          <a:p>
            <a:pPr algn="l"/>
            <a:r>
              <a:rPr lang="en-GB" sz="2400" dirty="0">
                <a:solidFill>
                  <a:srgbClr val="000000"/>
                </a:solidFill>
                <a:latin typeface="Söhne"/>
              </a:rPr>
              <a:t>the same only by random chance</a:t>
            </a:r>
          </a:p>
          <a:p>
            <a:pPr algn="l"/>
            <a:r>
              <a:rPr lang="en-GB" sz="2400" dirty="0">
                <a:solidFill>
                  <a:srgbClr val="000000"/>
                </a:solidFill>
                <a:latin typeface="Söhne"/>
              </a:rPr>
              <a:t>      (= the null hypothesis)</a:t>
            </a:r>
            <a:endParaRPr lang="en-GB" sz="900" dirty="0">
              <a:solidFill>
                <a:srgbClr val="000000"/>
              </a:solidFill>
              <a:latin typeface="Söhne"/>
            </a:endParaRPr>
          </a:p>
          <a:p>
            <a:pPr algn="l"/>
            <a:r>
              <a:rPr lang="en-GB" sz="2400" b="1" dirty="0">
                <a:solidFill>
                  <a:srgbClr val="FF0000"/>
                </a:solidFill>
                <a:latin typeface="Söhne"/>
              </a:rPr>
              <a:t>2. A statistical “test” </a:t>
            </a:r>
            <a:r>
              <a:rPr lang="en-GB" sz="2400" dirty="0">
                <a:latin typeface="Söhne"/>
              </a:rPr>
              <a:t>asks is (1) true</a:t>
            </a:r>
            <a:r>
              <a:rPr lang="en-GB" sz="2400" dirty="0">
                <a:solidFill>
                  <a:srgbClr val="000000"/>
                </a:solidFill>
                <a:latin typeface="Söhne"/>
              </a:rPr>
              <a:t>.</a:t>
            </a:r>
            <a:endParaRPr lang="en-GB" sz="1000" dirty="0">
              <a:solidFill>
                <a:srgbClr val="000000"/>
              </a:solidFill>
              <a:latin typeface="Söhne"/>
            </a:endParaRPr>
          </a:p>
          <a:p>
            <a:pPr algn="l"/>
            <a:r>
              <a:rPr lang="en-GB" sz="2400" b="1" dirty="0">
                <a:solidFill>
                  <a:srgbClr val="FF0000"/>
                </a:solidFill>
                <a:latin typeface="Söhne"/>
              </a:rPr>
              <a:t>3. </a:t>
            </a:r>
            <a:r>
              <a:rPr lang="en-GB" sz="2400" dirty="0">
                <a:solidFill>
                  <a:srgbClr val="000000"/>
                </a:solidFill>
                <a:latin typeface="Söhne"/>
              </a:rPr>
              <a:t>So calculate the</a:t>
            </a:r>
            <a:r>
              <a:rPr lang="en-GB" sz="2400" b="0" i="0" dirty="0">
                <a:solidFill>
                  <a:srgbClr val="000000"/>
                </a:solidFill>
                <a:effectLst/>
                <a:latin typeface="Söhne"/>
              </a:rPr>
              <a:t> </a:t>
            </a:r>
            <a:r>
              <a:rPr lang="en-GB" sz="2400" b="1" i="1" dirty="0">
                <a:solidFill>
                  <a:srgbClr val="FF0000"/>
                </a:solidFill>
                <a:effectLst/>
                <a:latin typeface="Söhne"/>
              </a:rPr>
              <a:t>p</a:t>
            </a:r>
            <a:r>
              <a:rPr lang="en-GB" sz="2400" b="1" i="0" dirty="0">
                <a:solidFill>
                  <a:srgbClr val="FF0000"/>
                </a:solidFill>
                <a:effectLst/>
                <a:latin typeface="Söhne"/>
              </a:rPr>
              <a:t>-value:</a:t>
            </a:r>
            <a:endParaRPr lang="en-GB" sz="2400" dirty="0">
              <a:solidFill>
                <a:srgbClr val="000000"/>
              </a:solidFill>
              <a:latin typeface="Söhne"/>
            </a:endParaRPr>
          </a:p>
          <a:p>
            <a:r>
              <a:rPr lang="en-GB" sz="2400" b="0" i="1" dirty="0">
                <a:solidFill>
                  <a:srgbClr val="000000"/>
                </a:solidFill>
                <a:effectLst/>
                <a:latin typeface="Söhne"/>
              </a:rPr>
              <a:t>A </a:t>
            </a:r>
            <a:r>
              <a:rPr lang="en-GB" sz="2400" b="1" i="1" dirty="0">
                <a:solidFill>
                  <a:srgbClr val="FF0000"/>
                </a:solidFill>
                <a:effectLst/>
                <a:latin typeface="Söhne"/>
              </a:rPr>
              <a:t>low p-value </a:t>
            </a:r>
            <a:r>
              <a:rPr lang="en-GB" sz="2400" b="0" i="1" dirty="0">
                <a:solidFill>
                  <a:srgbClr val="000000"/>
                </a:solidFill>
                <a:effectLst/>
                <a:latin typeface="Söhne"/>
              </a:rPr>
              <a:t>(typically p = &lt;0.05) suggests that its not random chance (hypothesis is rejected). </a:t>
            </a:r>
            <a:br>
              <a:rPr lang="en-GB" sz="2400" b="0" i="1" dirty="0">
                <a:solidFill>
                  <a:srgbClr val="000000"/>
                </a:solidFill>
                <a:effectLst/>
                <a:latin typeface="Söhne"/>
              </a:rPr>
            </a:br>
            <a:r>
              <a:rPr lang="en-GB" sz="2400" i="1" dirty="0">
                <a:solidFill>
                  <a:srgbClr val="000000"/>
                </a:solidFill>
                <a:latin typeface="Söhne"/>
              </a:rPr>
              <a:t>A </a:t>
            </a:r>
            <a:r>
              <a:rPr lang="en-GB" sz="2400" b="1" i="1" dirty="0">
                <a:solidFill>
                  <a:srgbClr val="FF0000"/>
                </a:solidFill>
                <a:effectLst/>
                <a:latin typeface="Söhne"/>
              </a:rPr>
              <a:t>high p-value </a:t>
            </a:r>
            <a:r>
              <a:rPr lang="en-GB" sz="2400" i="1" dirty="0">
                <a:effectLst/>
                <a:latin typeface="Söhne"/>
              </a:rPr>
              <a:t>(p &gt;&gt;0.05) </a:t>
            </a:r>
            <a:r>
              <a:rPr lang="en-GB" sz="2400" b="0" i="1" dirty="0">
                <a:solidFill>
                  <a:srgbClr val="000000"/>
                </a:solidFill>
                <a:effectLst/>
                <a:latin typeface="Söhne"/>
              </a:rPr>
              <a:t>indicates the null hypothesis can’t be rejected – it could be just random chance they are the same.</a:t>
            </a:r>
          </a:p>
        </p:txBody>
      </p:sp>
      <p:sp>
        <p:nvSpPr>
          <p:cNvPr id="9" name="Oval 8">
            <a:extLst>
              <a:ext uri="{FF2B5EF4-FFF2-40B4-BE49-F238E27FC236}">
                <a16:creationId xmlns:a16="http://schemas.microsoft.com/office/drawing/2014/main" id="{535BD56E-0065-596A-5EFB-8F6702B3497A}"/>
              </a:ext>
            </a:extLst>
          </p:cNvPr>
          <p:cNvSpPr/>
          <p:nvPr/>
        </p:nvSpPr>
        <p:spPr>
          <a:xfrm>
            <a:off x="6163733" y="508000"/>
            <a:ext cx="6146800" cy="5892800"/>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urved Down Arrow 11">
            <a:extLst>
              <a:ext uri="{FF2B5EF4-FFF2-40B4-BE49-F238E27FC236}">
                <a16:creationId xmlns:a16="http://schemas.microsoft.com/office/drawing/2014/main" id="{F5E826AE-D3E2-9425-9BE7-E67FC140DE23}"/>
              </a:ext>
            </a:extLst>
          </p:cNvPr>
          <p:cNvSpPr/>
          <p:nvPr/>
        </p:nvSpPr>
        <p:spPr>
          <a:xfrm rot="4406620">
            <a:off x="10824756" y="583768"/>
            <a:ext cx="1158345" cy="46281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Left Arrow 13">
            <a:extLst>
              <a:ext uri="{FF2B5EF4-FFF2-40B4-BE49-F238E27FC236}">
                <a16:creationId xmlns:a16="http://schemas.microsoft.com/office/drawing/2014/main" id="{249E7881-F4FB-1CDD-A18E-5707D7B99A3B}"/>
              </a:ext>
            </a:extLst>
          </p:cNvPr>
          <p:cNvSpPr/>
          <p:nvPr/>
        </p:nvSpPr>
        <p:spPr>
          <a:xfrm>
            <a:off x="7450666" y="169334"/>
            <a:ext cx="304800" cy="32173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96B99A0-68B0-685F-BF9D-42BD0DECEE60}"/>
              </a:ext>
            </a:extLst>
          </p:cNvPr>
          <p:cNvSpPr txBox="1"/>
          <p:nvPr/>
        </p:nvSpPr>
        <p:spPr>
          <a:xfrm>
            <a:off x="7873999" y="169333"/>
            <a:ext cx="3080780" cy="369332"/>
          </a:xfrm>
          <a:prstGeom prst="rect">
            <a:avLst/>
          </a:prstGeom>
          <a:noFill/>
        </p:spPr>
        <p:txBody>
          <a:bodyPr wrap="none" rtlCol="0">
            <a:spAutoFit/>
          </a:bodyPr>
          <a:lstStyle/>
          <a:p>
            <a:r>
              <a:rPr lang="en-GB" dirty="0"/>
              <a:t>Test that this count represents </a:t>
            </a:r>
          </a:p>
        </p:txBody>
      </p:sp>
      <p:pic>
        <p:nvPicPr>
          <p:cNvPr id="16" name="Picture 15">
            <a:extLst>
              <a:ext uri="{FF2B5EF4-FFF2-40B4-BE49-F238E27FC236}">
                <a16:creationId xmlns:a16="http://schemas.microsoft.com/office/drawing/2014/main" id="{5C8E7530-D3CF-0AAA-9BEB-78574634B834}"/>
              </a:ext>
            </a:extLst>
          </p:cNvPr>
          <p:cNvPicPr>
            <a:picLocks noChangeAspect="1"/>
          </p:cNvPicPr>
          <p:nvPr/>
        </p:nvPicPr>
        <p:blipFill>
          <a:blip r:embed="rId5"/>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4010765450"/>
      </p:ext>
    </p:extLst>
  </p:cSld>
  <p:clrMapOvr>
    <a:masterClrMapping/>
  </p:clrMapOvr>
  <p:transition spd="slow">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EC0C36-08A4-D7A7-336F-B36E93923D37}"/>
              </a:ext>
            </a:extLst>
          </p:cNvPr>
          <p:cNvPicPr>
            <a:picLocks noChangeAspect="1"/>
          </p:cNvPicPr>
          <p:nvPr/>
        </p:nvPicPr>
        <p:blipFill rotWithShape="1">
          <a:blip r:embed="rId3"/>
          <a:srcRect l="3357" t="4167" r="4074" b="10834"/>
          <a:stretch/>
        </p:blipFill>
        <p:spPr>
          <a:xfrm>
            <a:off x="6048375" y="500063"/>
            <a:ext cx="6143625" cy="5829300"/>
          </a:xfrm>
          <a:prstGeom prst="rect">
            <a:avLst/>
          </a:prstGeom>
        </p:spPr>
      </p:pic>
      <p:pic>
        <p:nvPicPr>
          <p:cNvPr id="5" name="Picture 4">
            <a:extLst>
              <a:ext uri="{FF2B5EF4-FFF2-40B4-BE49-F238E27FC236}">
                <a16:creationId xmlns:a16="http://schemas.microsoft.com/office/drawing/2014/main" id="{3538F8BE-4E3B-F52D-C965-51550EBA2881}"/>
              </a:ext>
            </a:extLst>
          </p:cNvPr>
          <p:cNvPicPr>
            <a:picLocks noChangeAspect="1"/>
          </p:cNvPicPr>
          <p:nvPr/>
        </p:nvPicPr>
        <p:blipFill>
          <a:blip r:embed="rId4"/>
          <a:stretch>
            <a:fillRect/>
          </a:stretch>
        </p:blipFill>
        <p:spPr>
          <a:xfrm>
            <a:off x="6071871" y="239712"/>
            <a:ext cx="1054100" cy="1054100"/>
          </a:xfrm>
          <a:prstGeom prst="rect">
            <a:avLst/>
          </a:prstGeom>
          <a:ln w="28575">
            <a:solidFill>
              <a:schemeClr val="tx1">
                <a:lumMod val="95000"/>
                <a:lumOff val="5000"/>
              </a:schemeClr>
            </a:solidFill>
          </a:ln>
        </p:spPr>
      </p:pic>
      <p:pic>
        <p:nvPicPr>
          <p:cNvPr id="6" name="Picture 5">
            <a:extLst>
              <a:ext uri="{FF2B5EF4-FFF2-40B4-BE49-F238E27FC236}">
                <a16:creationId xmlns:a16="http://schemas.microsoft.com/office/drawing/2014/main" id="{78768C5E-30F1-D640-420F-4365CFFDD488}"/>
              </a:ext>
            </a:extLst>
          </p:cNvPr>
          <p:cNvPicPr>
            <a:picLocks noChangeAspect="1"/>
          </p:cNvPicPr>
          <p:nvPr/>
        </p:nvPicPr>
        <p:blipFill>
          <a:blip r:embed="rId4"/>
          <a:stretch>
            <a:fillRect/>
          </a:stretch>
        </p:blipFill>
        <p:spPr>
          <a:xfrm>
            <a:off x="9636126" y="2111374"/>
            <a:ext cx="1054100" cy="1054100"/>
          </a:xfrm>
          <a:prstGeom prst="rect">
            <a:avLst/>
          </a:prstGeom>
          <a:ln w="28575">
            <a:solidFill>
              <a:schemeClr val="tx1">
                <a:lumMod val="95000"/>
                <a:lumOff val="5000"/>
              </a:schemeClr>
            </a:solidFill>
          </a:ln>
        </p:spPr>
      </p:pic>
      <p:cxnSp>
        <p:nvCxnSpPr>
          <p:cNvPr id="8" name="Straight Connector 7">
            <a:extLst>
              <a:ext uri="{FF2B5EF4-FFF2-40B4-BE49-F238E27FC236}">
                <a16:creationId xmlns:a16="http://schemas.microsoft.com/office/drawing/2014/main" id="{831E62C0-9A04-D91B-B7B8-C8182CCCF6B9}"/>
              </a:ext>
            </a:extLst>
          </p:cNvPr>
          <p:cNvCxnSpPr>
            <a:cxnSpLocks/>
          </p:cNvCxnSpPr>
          <p:nvPr/>
        </p:nvCxnSpPr>
        <p:spPr>
          <a:xfrm>
            <a:off x="7147560" y="1295400"/>
            <a:ext cx="2482215" cy="186213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15FC3D4-801C-6CF1-F27E-A7646E30A66C}"/>
              </a:ext>
            </a:extLst>
          </p:cNvPr>
          <p:cNvCxnSpPr>
            <a:cxnSpLocks/>
          </p:cNvCxnSpPr>
          <p:nvPr/>
        </p:nvCxnSpPr>
        <p:spPr>
          <a:xfrm>
            <a:off x="7132320" y="198120"/>
            <a:ext cx="2499360" cy="188976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EDE356-37FF-4E57-2493-C0CEF2BD2D39}"/>
              </a:ext>
            </a:extLst>
          </p:cNvPr>
          <p:cNvSpPr txBox="1"/>
          <p:nvPr/>
        </p:nvSpPr>
        <p:spPr>
          <a:xfrm>
            <a:off x="226695" y="306705"/>
            <a:ext cx="5253874" cy="707886"/>
          </a:xfrm>
          <a:prstGeom prst="rect">
            <a:avLst/>
          </a:prstGeom>
          <a:noFill/>
        </p:spPr>
        <p:txBody>
          <a:bodyPr wrap="none" rtlCol="0">
            <a:spAutoFit/>
          </a:bodyPr>
          <a:lstStyle/>
          <a:p>
            <a:r>
              <a:rPr lang="en-GB" sz="4000" b="1" dirty="0">
                <a:solidFill>
                  <a:srgbClr val="FF0000"/>
                </a:solidFill>
              </a:rPr>
              <a:t>Types of statistical test?</a:t>
            </a:r>
          </a:p>
        </p:txBody>
      </p:sp>
      <p:sp>
        <p:nvSpPr>
          <p:cNvPr id="13" name="TextBox 12">
            <a:extLst>
              <a:ext uri="{FF2B5EF4-FFF2-40B4-BE49-F238E27FC236}">
                <a16:creationId xmlns:a16="http://schemas.microsoft.com/office/drawing/2014/main" id="{ABC0E80E-5136-5413-A3D8-F83BC7185E2E}"/>
              </a:ext>
            </a:extLst>
          </p:cNvPr>
          <p:cNvSpPr txBox="1"/>
          <p:nvPr/>
        </p:nvSpPr>
        <p:spPr>
          <a:xfrm>
            <a:off x="172137" y="1482004"/>
            <a:ext cx="6127063" cy="4832092"/>
          </a:xfrm>
          <a:prstGeom prst="rect">
            <a:avLst/>
          </a:prstGeom>
          <a:noFill/>
        </p:spPr>
        <p:txBody>
          <a:bodyPr wrap="square">
            <a:spAutoFit/>
          </a:bodyPr>
          <a:lstStyle/>
          <a:p>
            <a:pPr algn="l">
              <a:buFont typeface="+mj-lt"/>
              <a:buAutoNum type="arabicPeriod"/>
            </a:pPr>
            <a:r>
              <a:rPr lang="en-GB" sz="2800" b="1" i="0" dirty="0">
                <a:solidFill>
                  <a:srgbClr val="FF0000"/>
                </a:solidFill>
                <a:effectLst/>
                <a:latin typeface="Söhne"/>
              </a:rPr>
              <a:t> t-tests: </a:t>
            </a:r>
            <a:r>
              <a:rPr lang="en-GB" sz="2800" b="0" i="0" dirty="0">
                <a:solidFill>
                  <a:srgbClr val="374151"/>
                </a:solidFill>
                <a:effectLst/>
                <a:latin typeface="Söhne"/>
              </a:rPr>
              <a:t>compare means of two groups.</a:t>
            </a:r>
            <a:endParaRPr lang="en-GB" sz="2800" b="0" i="0" dirty="0">
              <a:solidFill>
                <a:srgbClr val="FF0000"/>
              </a:solidFill>
              <a:effectLst/>
              <a:latin typeface="Söhne"/>
            </a:endParaRPr>
          </a:p>
          <a:p>
            <a:pPr algn="l">
              <a:buFont typeface="+mj-lt"/>
              <a:buAutoNum type="arabicPeriod"/>
            </a:pPr>
            <a:r>
              <a:rPr lang="en-GB" sz="2800" b="1" i="0" dirty="0">
                <a:solidFill>
                  <a:srgbClr val="FF0000"/>
                </a:solidFill>
                <a:effectLst/>
                <a:latin typeface="Söhne"/>
              </a:rPr>
              <a:t> ANOVA tests</a:t>
            </a:r>
            <a:r>
              <a:rPr lang="en-GB" sz="2800" b="0" i="0" dirty="0">
                <a:solidFill>
                  <a:srgbClr val="FF0000"/>
                </a:solidFill>
                <a:effectLst/>
                <a:latin typeface="Söhne"/>
              </a:rPr>
              <a:t> </a:t>
            </a:r>
            <a:r>
              <a:rPr lang="en-GB" sz="2800" b="0" i="0" dirty="0">
                <a:solidFill>
                  <a:srgbClr val="374151"/>
                </a:solidFill>
                <a:effectLst/>
                <a:latin typeface="Söhne"/>
              </a:rPr>
              <a:t>(Analysis of Variance): compare means of three or more groups.</a:t>
            </a:r>
          </a:p>
          <a:p>
            <a:pPr algn="l">
              <a:buFont typeface="+mj-lt"/>
              <a:buAutoNum type="arabicPeriod"/>
            </a:pPr>
            <a:r>
              <a:rPr lang="en-GB" sz="2800" b="1" i="0" dirty="0">
                <a:solidFill>
                  <a:srgbClr val="FF0000"/>
                </a:solidFill>
                <a:effectLst/>
                <a:latin typeface="Söhne"/>
              </a:rPr>
              <a:t>Chi-square test</a:t>
            </a:r>
            <a:r>
              <a:rPr lang="en-GB" sz="2800" b="0" i="0" dirty="0">
                <a:solidFill>
                  <a:srgbClr val="374151"/>
                </a:solidFill>
                <a:effectLst/>
                <a:latin typeface="Söhne"/>
              </a:rPr>
              <a:t>: use with categorical data</a:t>
            </a:r>
          </a:p>
          <a:p>
            <a:pPr algn="l">
              <a:buFont typeface="+mj-lt"/>
              <a:buAutoNum type="arabicPeriod"/>
            </a:pPr>
            <a:r>
              <a:rPr lang="en-GB" sz="2800" b="1" i="0" dirty="0">
                <a:solidFill>
                  <a:srgbClr val="FF0000"/>
                </a:solidFill>
                <a:effectLst/>
                <a:latin typeface="Söhne"/>
              </a:rPr>
              <a:t>Linear regression</a:t>
            </a:r>
            <a:r>
              <a:rPr lang="en-GB" sz="2800" b="0" i="0" dirty="0">
                <a:solidFill>
                  <a:srgbClr val="374151"/>
                </a:solidFill>
                <a:effectLst/>
                <a:latin typeface="Söhne"/>
              </a:rPr>
              <a:t>: model the relationship between two continuous variables.</a:t>
            </a:r>
          </a:p>
          <a:p>
            <a:pPr algn="l">
              <a:buFont typeface="+mj-lt"/>
              <a:buAutoNum type="arabicPeriod"/>
            </a:pPr>
            <a:r>
              <a:rPr lang="en-GB" sz="2800" b="1" i="0" dirty="0">
                <a:solidFill>
                  <a:srgbClr val="FF0000"/>
                </a:solidFill>
                <a:effectLst/>
                <a:latin typeface="Söhne"/>
              </a:rPr>
              <a:t>Logistic regression</a:t>
            </a:r>
            <a:r>
              <a:rPr lang="en-GB" sz="2800" b="0" i="0" dirty="0">
                <a:solidFill>
                  <a:srgbClr val="374151"/>
                </a:solidFill>
                <a:effectLst/>
                <a:latin typeface="Söhne"/>
              </a:rPr>
              <a:t>: model the relationship between a binary outcome and one or more predictor variables.</a:t>
            </a:r>
          </a:p>
        </p:txBody>
      </p:sp>
      <p:sp>
        <p:nvSpPr>
          <p:cNvPr id="9" name="Oval 8">
            <a:extLst>
              <a:ext uri="{FF2B5EF4-FFF2-40B4-BE49-F238E27FC236}">
                <a16:creationId xmlns:a16="http://schemas.microsoft.com/office/drawing/2014/main" id="{535BD56E-0065-596A-5EFB-8F6702B3497A}"/>
              </a:ext>
            </a:extLst>
          </p:cNvPr>
          <p:cNvSpPr/>
          <p:nvPr/>
        </p:nvSpPr>
        <p:spPr>
          <a:xfrm>
            <a:off x="6163733" y="508000"/>
            <a:ext cx="6146800" cy="5892800"/>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urved Down Arrow 11">
            <a:extLst>
              <a:ext uri="{FF2B5EF4-FFF2-40B4-BE49-F238E27FC236}">
                <a16:creationId xmlns:a16="http://schemas.microsoft.com/office/drawing/2014/main" id="{F5E826AE-D3E2-9425-9BE7-E67FC140DE23}"/>
              </a:ext>
            </a:extLst>
          </p:cNvPr>
          <p:cNvSpPr/>
          <p:nvPr/>
        </p:nvSpPr>
        <p:spPr>
          <a:xfrm rot="4406620">
            <a:off x="10824756" y="583768"/>
            <a:ext cx="1158345" cy="46281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Left Arrow 13">
            <a:extLst>
              <a:ext uri="{FF2B5EF4-FFF2-40B4-BE49-F238E27FC236}">
                <a16:creationId xmlns:a16="http://schemas.microsoft.com/office/drawing/2014/main" id="{249E7881-F4FB-1CDD-A18E-5707D7B99A3B}"/>
              </a:ext>
            </a:extLst>
          </p:cNvPr>
          <p:cNvSpPr/>
          <p:nvPr/>
        </p:nvSpPr>
        <p:spPr>
          <a:xfrm>
            <a:off x="7450666" y="169334"/>
            <a:ext cx="304800" cy="32173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4C65163-78D8-62DF-310D-B81C43F15B54}"/>
              </a:ext>
            </a:extLst>
          </p:cNvPr>
          <p:cNvSpPr txBox="1"/>
          <p:nvPr/>
        </p:nvSpPr>
        <p:spPr>
          <a:xfrm>
            <a:off x="7873999" y="169333"/>
            <a:ext cx="3080780" cy="369332"/>
          </a:xfrm>
          <a:prstGeom prst="rect">
            <a:avLst/>
          </a:prstGeom>
          <a:noFill/>
        </p:spPr>
        <p:txBody>
          <a:bodyPr wrap="none" rtlCol="0">
            <a:spAutoFit/>
          </a:bodyPr>
          <a:lstStyle/>
          <a:p>
            <a:r>
              <a:rPr lang="en-GB" dirty="0"/>
              <a:t>Test that this count represents </a:t>
            </a:r>
          </a:p>
        </p:txBody>
      </p:sp>
      <p:pic>
        <p:nvPicPr>
          <p:cNvPr id="7" name="Picture 6">
            <a:extLst>
              <a:ext uri="{FF2B5EF4-FFF2-40B4-BE49-F238E27FC236}">
                <a16:creationId xmlns:a16="http://schemas.microsoft.com/office/drawing/2014/main" id="{66D55AB5-FA08-B168-ABA0-D0F6A50602D6}"/>
              </a:ext>
            </a:extLst>
          </p:cNvPr>
          <p:cNvPicPr>
            <a:picLocks noChangeAspect="1"/>
          </p:cNvPicPr>
          <p:nvPr/>
        </p:nvPicPr>
        <p:blipFill>
          <a:blip r:embed="rId5"/>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1255092900"/>
      </p:ext>
    </p:extLst>
  </p:cSld>
  <p:clrMapOvr>
    <a:masterClrMapping/>
  </p:clrMapOvr>
  <p:transition spd="slow">
    <p:fade thruBlk="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0E376F-FBBC-C893-BAF0-EB6D21CC2DB5}"/>
              </a:ext>
            </a:extLst>
          </p:cNvPr>
          <p:cNvSpPr txBox="1"/>
          <p:nvPr/>
        </p:nvSpPr>
        <p:spPr>
          <a:xfrm>
            <a:off x="243840" y="143827"/>
            <a:ext cx="7772400" cy="584775"/>
          </a:xfrm>
          <a:prstGeom prst="rect">
            <a:avLst/>
          </a:prstGeom>
          <a:noFill/>
        </p:spPr>
        <p:txBody>
          <a:bodyPr wrap="square" rtlCol="0">
            <a:spAutoFit/>
          </a:bodyPr>
          <a:lstStyle/>
          <a:p>
            <a:r>
              <a:rPr lang="en-GB" sz="3200" b="1" dirty="0">
                <a:solidFill>
                  <a:srgbClr val="FF0000"/>
                </a:solidFill>
              </a:rPr>
              <a:t>What is a “Predictor variable”</a:t>
            </a:r>
          </a:p>
        </p:txBody>
      </p:sp>
      <p:sp>
        <p:nvSpPr>
          <p:cNvPr id="4" name="TextBox 3">
            <a:extLst>
              <a:ext uri="{FF2B5EF4-FFF2-40B4-BE49-F238E27FC236}">
                <a16:creationId xmlns:a16="http://schemas.microsoft.com/office/drawing/2014/main" id="{9FB5A327-3CC2-5BF6-A680-AF0CB830AC39}"/>
              </a:ext>
            </a:extLst>
          </p:cNvPr>
          <p:cNvSpPr txBox="1"/>
          <p:nvPr/>
        </p:nvSpPr>
        <p:spPr>
          <a:xfrm>
            <a:off x="243840" y="714494"/>
            <a:ext cx="11719560" cy="584775"/>
          </a:xfrm>
          <a:prstGeom prst="rect">
            <a:avLst/>
          </a:prstGeom>
          <a:noFill/>
        </p:spPr>
        <p:txBody>
          <a:bodyPr wrap="square">
            <a:spAutoFit/>
          </a:bodyPr>
          <a:lstStyle/>
          <a:p>
            <a:r>
              <a:rPr lang="en-GB" sz="3200" b="1" i="0" dirty="0">
                <a:solidFill>
                  <a:srgbClr val="374151"/>
                </a:solidFill>
                <a:effectLst/>
                <a:latin typeface="Söhne"/>
              </a:rPr>
              <a:t>- also known as </a:t>
            </a:r>
            <a:r>
              <a:rPr lang="en-GB" sz="3200" b="1" i="0" dirty="0">
                <a:solidFill>
                  <a:srgbClr val="FF0000"/>
                </a:solidFill>
                <a:effectLst/>
                <a:latin typeface="Söhne"/>
              </a:rPr>
              <a:t>independent variable </a:t>
            </a:r>
            <a:r>
              <a:rPr lang="en-GB" sz="3200" b="1" i="0" dirty="0">
                <a:solidFill>
                  <a:srgbClr val="374151"/>
                </a:solidFill>
                <a:effectLst/>
                <a:latin typeface="Söhne"/>
              </a:rPr>
              <a:t>or a </a:t>
            </a:r>
            <a:r>
              <a:rPr lang="en-GB" sz="3200" b="1" i="0" dirty="0">
                <a:solidFill>
                  <a:srgbClr val="FF0000"/>
                </a:solidFill>
                <a:effectLst/>
                <a:latin typeface="Söhne"/>
              </a:rPr>
              <a:t>explanatory variable</a:t>
            </a:r>
            <a:endParaRPr lang="en-GB" sz="3200" b="1" dirty="0">
              <a:solidFill>
                <a:srgbClr val="FF0000"/>
              </a:solidFill>
            </a:endParaRPr>
          </a:p>
        </p:txBody>
      </p:sp>
      <p:sp>
        <p:nvSpPr>
          <p:cNvPr id="5" name="TextBox 4">
            <a:extLst>
              <a:ext uri="{FF2B5EF4-FFF2-40B4-BE49-F238E27FC236}">
                <a16:creationId xmlns:a16="http://schemas.microsoft.com/office/drawing/2014/main" id="{E6D03EAE-9E3D-79E0-4B88-C333D822AABE}"/>
              </a:ext>
            </a:extLst>
          </p:cNvPr>
          <p:cNvSpPr txBox="1"/>
          <p:nvPr/>
        </p:nvSpPr>
        <p:spPr>
          <a:xfrm>
            <a:off x="624840" y="1737360"/>
            <a:ext cx="4450080" cy="4524315"/>
          </a:xfrm>
          <a:prstGeom prst="rect">
            <a:avLst/>
          </a:prstGeom>
          <a:solidFill>
            <a:schemeClr val="bg1">
              <a:lumMod val="95000"/>
            </a:schemeClr>
          </a:solidFill>
        </p:spPr>
        <p:txBody>
          <a:bodyPr wrap="square" rtlCol="0">
            <a:spAutoFit/>
          </a:bodyPr>
          <a:lstStyle/>
          <a:p>
            <a:r>
              <a:rPr lang="en-GB" sz="3600" dirty="0"/>
              <a:t>= A variable in a statistical model that </a:t>
            </a:r>
            <a:r>
              <a:rPr lang="en-GB" sz="3600" b="1" dirty="0">
                <a:solidFill>
                  <a:srgbClr val="FF0000"/>
                </a:solidFill>
              </a:rPr>
              <a:t>predicts</a:t>
            </a:r>
            <a:r>
              <a:rPr lang="en-GB" sz="3600" dirty="0"/>
              <a:t> or </a:t>
            </a:r>
            <a:r>
              <a:rPr lang="en-GB" sz="3600" b="1" dirty="0">
                <a:solidFill>
                  <a:srgbClr val="FF0000"/>
                </a:solidFill>
              </a:rPr>
              <a:t>explains</a:t>
            </a:r>
            <a:r>
              <a:rPr lang="en-GB" sz="3600" dirty="0"/>
              <a:t> or </a:t>
            </a:r>
            <a:r>
              <a:rPr lang="en-GB" sz="3600" b="1" dirty="0">
                <a:solidFill>
                  <a:srgbClr val="FF0000"/>
                </a:solidFill>
              </a:rPr>
              <a:t>drives</a:t>
            </a:r>
            <a:r>
              <a:rPr lang="en-GB" sz="3600" dirty="0"/>
              <a:t> the </a:t>
            </a:r>
            <a:r>
              <a:rPr lang="en-GB" sz="3600" b="1" dirty="0">
                <a:solidFill>
                  <a:srgbClr val="0432FF"/>
                </a:solidFill>
              </a:rPr>
              <a:t>output variable </a:t>
            </a:r>
            <a:r>
              <a:rPr lang="en-GB" sz="3600" dirty="0"/>
              <a:t>(called the </a:t>
            </a:r>
            <a:r>
              <a:rPr lang="en-GB" sz="3600" b="1" dirty="0">
                <a:solidFill>
                  <a:srgbClr val="0432FF"/>
                </a:solidFill>
              </a:rPr>
              <a:t>response</a:t>
            </a:r>
            <a:r>
              <a:rPr lang="en-GB" sz="3600" dirty="0"/>
              <a:t> or </a:t>
            </a:r>
            <a:r>
              <a:rPr lang="en-GB" sz="3600" b="1" dirty="0">
                <a:solidFill>
                  <a:srgbClr val="0432FF"/>
                </a:solidFill>
              </a:rPr>
              <a:t>dependent</a:t>
            </a:r>
            <a:r>
              <a:rPr lang="en-GB" sz="3600" dirty="0"/>
              <a:t> variable or </a:t>
            </a:r>
            <a:r>
              <a:rPr lang="en-GB" sz="3600" b="1" dirty="0">
                <a:solidFill>
                  <a:srgbClr val="0432FF"/>
                </a:solidFill>
              </a:rPr>
              <a:t>outcome variable</a:t>
            </a:r>
            <a:r>
              <a:rPr lang="en-GB" sz="3600" dirty="0"/>
              <a:t>) </a:t>
            </a:r>
          </a:p>
        </p:txBody>
      </p:sp>
      <p:sp>
        <p:nvSpPr>
          <p:cNvPr id="6" name="TextBox 5">
            <a:extLst>
              <a:ext uri="{FF2B5EF4-FFF2-40B4-BE49-F238E27FC236}">
                <a16:creationId xmlns:a16="http://schemas.microsoft.com/office/drawing/2014/main" id="{CDD184EE-9CE9-9368-041A-6478FB6054DA}"/>
              </a:ext>
            </a:extLst>
          </p:cNvPr>
          <p:cNvSpPr txBox="1"/>
          <p:nvPr/>
        </p:nvSpPr>
        <p:spPr>
          <a:xfrm>
            <a:off x="5623560" y="1813560"/>
            <a:ext cx="6247736" cy="3970318"/>
          </a:xfrm>
          <a:prstGeom prst="rect">
            <a:avLst/>
          </a:prstGeom>
          <a:noFill/>
        </p:spPr>
        <p:txBody>
          <a:bodyPr wrap="none" rtlCol="0">
            <a:spAutoFit/>
          </a:bodyPr>
          <a:lstStyle/>
          <a:p>
            <a:r>
              <a:rPr lang="en-GB" sz="3600" b="1" dirty="0"/>
              <a:t>e.g. </a:t>
            </a:r>
            <a:r>
              <a:rPr lang="en-GB" sz="3600" b="1" dirty="0">
                <a:solidFill>
                  <a:srgbClr val="FF0000"/>
                </a:solidFill>
              </a:rPr>
              <a:t>Smoking</a:t>
            </a:r>
            <a:r>
              <a:rPr lang="en-GB" sz="3600" b="1" dirty="0"/>
              <a:t> causes </a:t>
            </a:r>
            <a:r>
              <a:rPr lang="en-GB" sz="3600" b="1" dirty="0">
                <a:solidFill>
                  <a:srgbClr val="0432FF"/>
                </a:solidFill>
              </a:rPr>
              <a:t>cancer</a:t>
            </a:r>
          </a:p>
          <a:p>
            <a:endParaRPr lang="en-GB" sz="3600" b="1" dirty="0"/>
          </a:p>
          <a:p>
            <a:r>
              <a:rPr lang="en-GB" sz="3600" b="1" dirty="0"/>
              <a:t>e.g. </a:t>
            </a:r>
            <a:r>
              <a:rPr lang="en-GB" sz="3600" b="1" dirty="0">
                <a:solidFill>
                  <a:srgbClr val="FF0000"/>
                </a:solidFill>
              </a:rPr>
              <a:t>Money</a:t>
            </a:r>
            <a:r>
              <a:rPr lang="en-GB" sz="3600" b="1" dirty="0"/>
              <a:t> produces </a:t>
            </a:r>
            <a:r>
              <a:rPr lang="en-GB" sz="3600" b="1" dirty="0">
                <a:solidFill>
                  <a:srgbClr val="0432FF"/>
                </a:solidFill>
              </a:rPr>
              <a:t>happiness</a:t>
            </a:r>
          </a:p>
          <a:p>
            <a:endParaRPr lang="en-GB" sz="3600" b="1" dirty="0"/>
          </a:p>
          <a:p>
            <a:r>
              <a:rPr lang="en-GB" sz="3600" b="1" dirty="0"/>
              <a:t>e.g. </a:t>
            </a:r>
            <a:r>
              <a:rPr lang="en-GB" sz="3600" b="1" dirty="0">
                <a:solidFill>
                  <a:srgbClr val="FF0000"/>
                </a:solidFill>
              </a:rPr>
              <a:t>HIV</a:t>
            </a:r>
            <a:r>
              <a:rPr lang="en-GB" sz="3600" b="1" dirty="0"/>
              <a:t> causes </a:t>
            </a:r>
            <a:r>
              <a:rPr lang="en-GB" sz="3600" b="1" dirty="0">
                <a:solidFill>
                  <a:srgbClr val="0432FF"/>
                </a:solidFill>
              </a:rPr>
              <a:t>AIDS</a:t>
            </a:r>
          </a:p>
          <a:p>
            <a:endParaRPr lang="en-GB" sz="3600" b="1" dirty="0"/>
          </a:p>
          <a:p>
            <a:r>
              <a:rPr lang="en-GB" sz="3600" b="1" dirty="0"/>
              <a:t>e.g. </a:t>
            </a:r>
            <a:r>
              <a:rPr lang="en-GB" sz="3600" b="1" dirty="0">
                <a:solidFill>
                  <a:srgbClr val="FF0000"/>
                </a:solidFill>
              </a:rPr>
              <a:t>Stats</a:t>
            </a:r>
            <a:r>
              <a:rPr lang="en-GB" sz="3600" b="1" dirty="0"/>
              <a:t> causes </a:t>
            </a:r>
            <a:r>
              <a:rPr lang="en-GB" sz="3600" b="1" dirty="0">
                <a:solidFill>
                  <a:srgbClr val="0432FF"/>
                </a:solidFill>
              </a:rPr>
              <a:t>boredom</a:t>
            </a:r>
          </a:p>
        </p:txBody>
      </p:sp>
      <p:sp>
        <p:nvSpPr>
          <p:cNvPr id="7" name="TextBox 6">
            <a:extLst>
              <a:ext uri="{FF2B5EF4-FFF2-40B4-BE49-F238E27FC236}">
                <a16:creationId xmlns:a16="http://schemas.microsoft.com/office/drawing/2014/main" id="{EE26629D-4E3A-0BEC-2EC1-8D699793813C}"/>
              </a:ext>
            </a:extLst>
          </p:cNvPr>
          <p:cNvSpPr txBox="1"/>
          <p:nvPr/>
        </p:nvSpPr>
        <p:spPr>
          <a:xfrm>
            <a:off x="5397910" y="5987844"/>
            <a:ext cx="6657720" cy="369332"/>
          </a:xfrm>
          <a:prstGeom prst="rect">
            <a:avLst/>
          </a:prstGeom>
          <a:noFill/>
        </p:spPr>
        <p:txBody>
          <a:bodyPr wrap="none" rtlCol="0">
            <a:spAutoFit/>
          </a:bodyPr>
          <a:lstStyle/>
          <a:p>
            <a:r>
              <a:rPr lang="en-GB" i="1" dirty="0"/>
              <a:t>In experiments you tweak the Predictor Variable and look for changes</a:t>
            </a:r>
          </a:p>
        </p:txBody>
      </p:sp>
    </p:spTree>
    <p:extLst>
      <p:ext uri="{BB962C8B-B14F-4D97-AF65-F5344CB8AC3E}">
        <p14:creationId xmlns:p14="http://schemas.microsoft.com/office/powerpoint/2010/main" val="3316515861"/>
      </p:ext>
    </p:extLst>
  </p:cSld>
  <p:clrMapOvr>
    <a:masterClrMapping/>
  </p:clrMapOvr>
  <p:transition spd="slow">
    <p:fade thruBlk="1"/>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EC0C36-08A4-D7A7-336F-B36E93923D37}"/>
              </a:ext>
            </a:extLst>
          </p:cNvPr>
          <p:cNvPicPr>
            <a:picLocks noChangeAspect="1"/>
          </p:cNvPicPr>
          <p:nvPr/>
        </p:nvPicPr>
        <p:blipFill rotWithShape="1">
          <a:blip r:embed="rId3"/>
          <a:srcRect l="3357" t="4167" r="4074" b="10834"/>
          <a:stretch/>
        </p:blipFill>
        <p:spPr>
          <a:xfrm>
            <a:off x="6048375" y="500063"/>
            <a:ext cx="6143625" cy="5829300"/>
          </a:xfrm>
          <a:prstGeom prst="rect">
            <a:avLst/>
          </a:prstGeom>
        </p:spPr>
      </p:pic>
      <p:pic>
        <p:nvPicPr>
          <p:cNvPr id="5" name="Picture 4">
            <a:extLst>
              <a:ext uri="{FF2B5EF4-FFF2-40B4-BE49-F238E27FC236}">
                <a16:creationId xmlns:a16="http://schemas.microsoft.com/office/drawing/2014/main" id="{3538F8BE-4E3B-F52D-C965-51550EBA2881}"/>
              </a:ext>
            </a:extLst>
          </p:cNvPr>
          <p:cNvPicPr>
            <a:picLocks noChangeAspect="1"/>
          </p:cNvPicPr>
          <p:nvPr/>
        </p:nvPicPr>
        <p:blipFill>
          <a:blip r:embed="rId4"/>
          <a:stretch>
            <a:fillRect/>
          </a:stretch>
        </p:blipFill>
        <p:spPr>
          <a:xfrm>
            <a:off x="6071871" y="239712"/>
            <a:ext cx="1054100" cy="1054100"/>
          </a:xfrm>
          <a:prstGeom prst="rect">
            <a:avLst/>
          </a:prstGeom>
          <a:ln w="28575">
            <a:solidFill>
              <a:schemeClr val="tx1">
                <a:lumMod val="95000"/>
                <a:lumOff val="5000"/>
              </a:schemeClr>
            </a:solidFill>
          </a:ln>
        </p:spPr>
      </p:pic>
      <p:pic>
        <p:nvPicPr>
          <p:cNvPr id="6" name="Picture 5">
            <a:extLst>
              <a:ext uri="{FF2B5EF4-FFF2-40B4-BE49-F238E27FC236}">
                <a16:creationId xmlns:a16="http://schemas.microsoft.com/office/drawing/2014/main" id="{78768C5E-30F1-D640-420F-4365CFFDD488}"/>
              </a:ext>
            </a:extLst>
          </p:cNvPr>
          <p:cNvPicPr>
            <a:picLocks noChangeAspect="1"/>
          </p:cNvPicPr>
          <p:nvPr/>
        </p:nvPicPr>
        <p:blipFill>
          <a:blip r:embed="rId4"/>
          <a:stretch>
            <a:fillRect/>
          </a:stretch>
        </p:blipFill>
        <p:spPr>
          <a:xfrm>
            <a:off x="9636126" y="2111374"/>
            <a:ext cx="1054100" cy="1054100"/>
          </a:xfrm>
          <a:prstGeom prst="rect">
            <a:avLst/>
          </a:prstGeom>
          <a:ln w="28575">
            <a:solidFill>
              <a:schemeClr val="tx1">
                <a:lumMod val="95000"/>
                <a:lumOff val="5000"/>
              </a:schemeClr>
            </a:solidFill>
          </a:ln>
        </p:spPr>
      </p:pic>
      <p:cxnSp>
        <p:nvCxnSpPr>
          <p:cNvPr id="8" name="Straight Connector 7">
            <a:extLst>
              <a:ext uri="{FF2B5EF4-FFF2-40B4-BE49-F238E27FC236}">
                <a16:creationId xmlns:a16="http://schemas.microsoft.com/office/drawing/2014/main" id="{831E62C0-9A04-D91B-B7B8-C8182CCCF6B9}"/>
              </a:ext>
            </a:extLst>
          </p:cNvPr>
          <p:cNvCxnSpPr>
            <a:cxnSpLocks/>
          </p:cNvCxnSpPr>
          <p:nvPr/>
        </p:nvCxnSpPr>
        <p:spPr>
          <a:xfrm>
            <a:off x="7147560" y="1295400"/>
            <a:ext cx="2482215" cy="186213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15FC3D4-801C-6CF1-F27E-A7646E30A66C}"/>
              </a:ext>
            </a:extLst>
          </p:cNvPr>
          <p:cNvCxnSpPr>
            <a:cxnSpLocks/>
          </p:cNvCxnSpPr>
          <p:nvPr/>
        </p:nvCxnSpPr>
        <p:spPr>
          <a:xfrm>
            <a:off x="7132320" y="198120"/>
            <a:ext cx="2499360" cy="188976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EDE356-37FF-4E57-2493-C0CEF2BD2D39}"/>
              </a:ext>
            </a:extLst>
          </p:cNvPr>
          <p:cNvSpPr txBox="1"/>
          <p:nvPr/>
        </p:nvSpPr>
        <p:spPr>
          <a:xfrm>
            <a:off x="226695" y="306705"/>
            <a:ext cx="4775218" cy="707886"/>
          </a:xfrm>
          <a:prstGeom prst="rect">
            <a:avLst/>
          </a:prstGeom>
          <a:noFill/>
        </p:spPr>
        <p:txBody>
          <a:bodyPr wrap="none" rtlCol="0">
            <a:spAutoFit/>
          </a:bodyPr>
          <a:lstStyle/>
          <a:p>
            <a:r>
              <a:rPr lang="en-GB" sz="4000" b="1" dirty="0">
                <a:solidFill>
                  <a:srgbClr val="FF0000"/>
                </a:solidFill>
              </a:rPr>
              <a:t>More statistical tests!</a:t>
            </a:r>
          </a:p>
        </p:txBody>
      </p:sp>
      <p:sp>
        <p:nvSpPr>
          <p:cNvPr id="13" name="TextBox 12">
            <a:extLst>
              <a:ext uri="{FF2B5EF4-FFF2-40B4-BE49-F238E27FC236}">
                <a16:creationId xmlns:a16="http://schemas.microsoft.com/office/drawing/2014/main" id="{ABC0E80E-5136-5413-A3D8-F83BC7185E2E}"/>
              </a:ext>
            </a:extLst>
          </p:cNvPr>
          <p:cNvSpPr txBox="1"/>
          <p:nvPr/>
        </p:nvSpPr>
        <p:spPr>
          <a:xfrm>
            <a:off x="189071" y="1007871"/>
            <a:ext cx="6100762" cy="5262979"/>
          </a:xfrm>
          <a:prstGeom prst="rect">
            <a:avLst/>
          </a:prstGeom>
          <a:noFill/>
        </p:spPr>
        <p:txBody>
          <a:bodyPr wrap="square">
            <a:spAutoFit/>
          </a:bodyPr>
          <a:lstStyle/>
          <a:p>
            <a:pPr algn="l"/>
            <a:r>
              <a:rPr lang="en-GB" sz="2400" b="1" dirty="0">
                <a:solidFill>
                  <a:srgbClr val="FF0000"/>
                </a:solidFill>
                <a:latin typeface="Söhne"/>
              </a:rPr>
              <a:t>6. S</a:t>
            </a:r>
            <a:r>
              <a:rPr lang="en-GB" sz="2400" b="1" i="0" dirty="0">
                <a:solidFill>
                  <a:srgbClr val="FF0000"/>
                </a:solidFill>
                <a:effectLst/>
                <a:latin typeface="Söhne"/>
              </a:rPr>
              <a:t>urvival analysis</a:t>
            </a:r>
            <a:r>
              <a:rPr lang="en-GB" sz="2400" b="0" i="0" dirty="0">
                <a:solidFill>
                  <a:srgbClr val="FF0000"/>
                </a:solidFill>
                <a:effectLst/>
                <a:latin typeface="Söhne"/>
              </a:rPr>
              <a:t>: </a:t>
            </a:r>
            <a:r>
              <a:rPr lang="en-GB" sz="2400" b="0" i="0" dirty="0">
                <a:solidFill>
                  <a:srgbClr val="374151"/>
                </a:solidFill>
                <a:effectLst/>
                <a:latin typeface="Söhne"/>
              </a:rPr>
              <a:t>analyse time-to-event data: time to disease recurrence or death.</a:t>
            </a:r>
          </a:p>
          <a:p>
            <a:pPr algn="l"/>
            <a:endParaRPr lang="en-GB" sz="2400" b="0" i="0" dirty="0">
              <a:solidFill>
                <a:srgbClr val="374151"/>
              </a:solidFill>
              <a:effectLst/>
              <a:latin typeface="Söhne"/>
            </a:endParaRPr>
          </a:p>
          <a:p>
            <a:pPr algn="l"/>
            <a:r>
              <a:rPr lang="en-GB" sz="2400" b="1" dirty="0">
                <a:solidFill>
                  <a:srgbClr val="FF0000"/>
                </a:solidFill>
                <a:latin typeface="Söhne"/>
              </a:rPr>
              <a:t>7. </a:t>
            </a:r>
            <a:r>
              <a:rPr lang="en-GB" sz="2400" b="1" i="0" dirty="0">
                <a:solidFill>
                  <a:srgbClr val="FF0000"/>
                </a:solidFill>
                <a:effectLst/>
                <a:latin typeface="Söhne"/>
              </a:rPr>
              <a:t>Correlation analysis</a:t>
            </a:r>
            <a:r>
              <a:rPr lang="en-GB" sz="2400" b="0" i="0" dirty="0">
                <a:solidFill>
                  <a:srgbClr val="374151"/>
                </a:solidFill>
                <a:effectLst/>
                <a:latin typeface="Söhne"/>
              </a:rPr>
              <a:t>: examine the relationship between two continuous variables.</a:t>
            </a:r>
          </a:p>
          <a:p>
            <a:pPr algn="l"/>
            <a:endParaRPr lang="en-GB" sz="2400" dirty="0">
              <a:solidFill>
                <a:srgbClr val="374151"/>
              </a:solidFill>
              <a:latin typeface="Söhne"/>
            </a:endParaRPr>
          </a:p>
          <a:p>
            <a:pPr algn="l"/>
            <a:r>
              <a:rPr lang="en-GB" sz="2400" b="1" i="0" dirty="0">
                <a:solidFill>
                  <a:srgbClr val="FF0000"/>
                </a:solidFill>
                <a:effectLst/>
                <a:latin typeface="Söhne"/>
              </a:rPr>
              <a:t>8. Factor analysis: </a:t>
            </a:r>
            <a:r>
              <a:rPr lang="en-GB" sz="2400" b="0" i="0" dirty="0">
                <a:solidFill>
                  <a:srgbClr val="374151"/>
                </a:solidFill>
                <a:effectLst/>
                <a:latin typeface="Söhne"/>
              </a:rPr>
              <a:t>find underlying factors to explaining correlations </a:t>
            </a:r>
            <a:r>
              <a:rPr lang="en-GB" sz="2000" b="0" i="0" dirty="0">
                <a:solidFill>
                  <a:srgbClr val="374151"/>
                </a:solidFill>
                <a:effectLst/>
                <a:latin typeface="Söhne"/>
              </a:rPr>
              <a:t>(between multiple variables).</a:t>
            </a:r>
            <a:endParaRPr lang="en-GB" sz="2400" b="0" i="0" dirty="0">
              <a:solidFill>
                <a:srgbClr val="374151"/>
              </a:solidFill>
              <a:effectLst/>
              <a:latin typeface="Söhne"/>
            </a:endParaRPr>
          </a:p>
          <a:p>
            <a:pPr algn="l"/>
            <a:endParaRPr lang="en-GB" sz="2400" b="0" i="0" dirty="0">
              <a:solidFill>
                <a:srgbClr val="374151"/>
              </a:solidFill>
              <a:effectLst/>
              <a:latin typeface="Söhne"/>
            </a:endParaRPr>
          </a:p>
          <a:p>
            <a:pPr algn="l"/>
            <a:r>
              <a:rPr lang="en-GB" sz="2400" b="1" i="0" dirty="0">
                <a:solidFill>
                  <a:srgbClr val="FF0000"/>
                </a:solidFill>
                <a:effectLst/>
                <a:latin typeface="Söhne"/>
              </a:rPr>
              <a:t>9. Cluster analysis: </a:t>
            </a:r>
            <a:r>
              <a:rPr lang="en-GB" sz="2400" b="0" i="0" dirty="0">
                <a:solidFill>
                  <a:srgbClr val="374151"/>
                </a:solidFill>
                <a:effectLst/>
                <a:latin typeface="Söhne"/>
              </a:rPr>
              <a:t>used to group data points into clusters based on similarities.</a:t>
            </a:r>
          </a:p>
          <a:p>
            <a:pPr algn="l"/>
            <a:endParaRPr lang="en-GB" sz="2400" b="0" i="0" dirty="0">
              <a:solidFill>
                <a:srgbClr val="374151"/>
              </a:solidFill>
              <a:effectLst/>
              <a:latin typeface="Söhne"/>
            </a:endParaRPr>
          </a:p>
          <a:p>
            <a:pPr algn="l"/>
            <a:r>
              <a:rPr lang="en-GB" sz="2400" b="1" dirty="0">
                <a:solidFill>
                  <a:srgbClr val="FF0000"/>
                </a:solidFill>
                <a:latin typeface="Söhne"/>
              </a:rPr>
              <a:t>10</a:t>
            </a:r>
            <a:r>
              <a:rPr lang="en-GB" sz="2400" b="1" i="0" dirty="0">
                <a:solidFill>
                  <a:srgbClr val="FF0000"/>
                </a:solidFill>
                <a:effectLst/>
                <a:latin typeface="Söhne"/>
              </a:rPr>
              <a:t>. Meta-analysis: </a:t>
            </a:r>
            <a:r>
              <a:rPr lang="en-GB" sz="2400" b="0" i="0" dirty="0">
                <a:solidFill>
                  <a:srgbClr val="374151"/>
                </a:solidFill>
                <a:effectLst/>
                <a:latin typeface="Söhne"/>
              </a:rPr>
              <a:t>combine results from multiple studies for overall effect estimate.</a:t>
            </a:r>
          </a:p>
        </p:txBody>
      </p:sp>
      <p:sp>
        <p:nvSpPr>
          <p:cNvPr id="4" name="TextBox 3">
            <a:extLst>
              <a:ext uri="{FF2B5EF4-FFF2-40B4-BE49-F238E27FC236}">
                <a16:creationId xmlns:a16="http://schemas.microsoft.com/office/drawing/2014/main" id="{93DC12C8-4717-5B22-7272-BA038B5AE456}"/>
              </a:ext>
            </a:extLst>
          </p:cNvPr>
          <p:cNvSpPr txBox="1"/>
          <p:nvPr/>
        </p:nvSpPr>
        <p:spPr>
          <a:xfrm>
            <a:off x="7873999" y="169333"/>
            <a:ext cx="3080780" cy="369332"/>
          </a:xfrm>
          <a:prstGeom prst="rect">
            <a:avLst/>
          </a:prstGeom>
          <a:noFill/>
        </p:spPr>
        <p:txBody>
          <a:bodyPr wrap="none" rtlCol="0">
            <a:spAutoFit/>
          </a:bodyPr>
          <a:lstStyle/>
          <a:p>
            <a:r>
              <a:rPr lang="en-GB" dirty="0"/>
              <a:t>Test that this count represents </a:t>
            </a:r>
          </a:p>
        </p:txBody>
      </p:sp>
      <p:sp>
        <p:nvSpPr>
          <p:cNvPr id="9" name="Oval 8">
            <a:extLst>
              <a:ext uri="{FF2B5EF4-FFF2-40B4-BE49-F238E27FC236}">
                <a16:creationId xmlns:a16="http://schemas.microsoft.com/office/drawing/2014/main" id="{535BD56E-0065-596A-5EFB-8F6702B3497A}"/>
              </a:ext>
            </a:extLst>
          </p:cNvPr>
          <p:cNvSpPr/>
          <p:nvPr/>
        </p:nvSpPr>
        <p:spPr>
          <a:xfrm>
            <a:off x="6163733" y="508000"/>
            <a:ext cx="6146800" cy="5892800"/>
          </a:xfrm>
          <a:prstGeom prst="ellipse">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urved Down Arrow 11">
            <a:extLst>
              <a:ext uri="{FF2B5EF4-FFF2-40B4-BE49-F238E27FC236}">
                <a16:creationId xmlns:a16="http://schemas.microsoft.com/office/drawing/2014/main" id="{F5E826AE-D3E2-9425-9BE7-E67FC140DE23}"/>
              </a:ext>
            </a:extLst>
          </p:cNvPr>
          <p:cNvSpPr/>
          <p:nvPr/>
        </p:nvSpPr>
        <p:spPr>
          <a:xfrm rot="4406620">
            <a:off x="10824756" y="583768"/>
            <a:ext cx="1158345" cy="46281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Left Arrow 13">
            <a:extLst>
              <a:ext uri="{FF2B5EF4-FFF2-40B4-BE49-F238E27FC236}">
                <a16:creationId xmlns:a16="http://schemas.microsoft.com/office/drawing/2014/main" id="{249E7881-F4FB-1CDD-A18E-5707D7B99A3B}"/>
              </a:ext>
            </a:extLst>
          </p:cNvPr>
          <p:cNvSpPr/>
          <p:nvPr/>
        </p:nvSpPr>
        <p:spPr>
          <a:xfrm>
            <a:off x="7450666" y="169334"/>
            <a:ext cx="304800" cy="32173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6859962"/>
      </p:ext>
    </p:extLst>
  </p:cSld>
  <p:clrMapOvr>
    <a:masterClrMapping/>
  </p:clrMapOvr>
  <p:transition spd="slow">
    <p:fade thruBlk="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0E376F-FBBC-C893-BAF0-EB6D21CC2DB5}"/>
              </a:ext>
            </a:extLst>
          </p:cNvPr>
          <p:cNvSpPr txBox="1"/>
          <p:nvPr/>
        </p:nvSpPr>
        <p:spPr>
          <a:xfrm>
            <a:off x="243839" y="143827"/>
            <a:ext cx="11613863" cy="584775"/>
          </a:xfrm>
          <a:prstGeom prst="rect">
            <a:avLst/>
          </a:prstGeom>
          <a:noFill/>
        </p:spPr>
        <p:txBody>
          <a:bodyPr wrap="square" rtlCol="0">
            <a:spAutoFit/>
          </a:bodyPr>
          <a:lstStyle/>
          <a:p>
            <a:r>
              <a:rPr lang="en-GB" sz="3200" b="1" dirty="0">
                <a:solidFill>
                  <a:srgbClr val="FF0000"/>
                </a:solidFill>
              </a:rPr>
              <a:t>Parametric versus non-parametric statistical tests</a:t>
            </a:r>
          </a:p>
        </p:txBody>
      </p:sp>
      <p:sp>
        <p:nvSpPr>
          <p:cNvPr id="5" name="TextBox 4">
            <a:extLst>
              <a:ext uri="{FF2B5EF4-FFF2-40B4-BE49-F238E27FC236}">
                <a16:creationId xmlns:a16="http://schemas.microsoft.com/office/drawing/2014/main" id="{E6D03EAE-9E3D-79E0-4B88-C333D822AABE}"/>
              </a:ext>
            </a:extLst>
          </p:cNvPr>
          <p:cNvSpPr txBox="1"/>
          <p:nvPr/>
        </p:nvSpPr>
        <p:spPr>
          <a:xfrm>
            <a:off x="147484" y="1044185"/>
            <a:ext cx="5619135" cy="3785652"/>
          </a:xfrm>
          <a:prstGeom prst="rect">
            <a:avLst/>
          </a:prstGeom>
          <a:solidFill>
            <a:schemeClr val="bg1">
              <a:lumMod val="95000"/>
            </a:schemeClr>
          </a:solidFill>
        </p:spPr>
        <p:txBody>
          <a:bodyPr wrap="square" rtlCol="0">
            <a:spAutoFit/>
          </a:bodyPr>
          <a:lstStyle/>
          <a:p>
            <a:r>
              <a:rPr lang="en-GB" sz="2800" b="0" i="0" dirty="0">
                <a:solidFill>
                  <a:srgbClr val="000000"/>
                </a:solidFill>
                <a:effectLst/>
                <a:latin typeface="Söhne"/>
              </a:rPr>
              <a:t>Parametric tests </a:t>
            </a:r>
            <a:r>
              <a:rPr lang="en-GB" sz="2800" b="1" i="0" u="sng" dirty="0">
                <a:solidFill>
                  <a:srgbClr val="FF0000"/>
                </a:solidFill>
                <a:effectLst/>
                <a:latin typeface="Söhne"/>
              </a:rPr>
              <a:t>assume</a:t>
            </a:r>
            <a:r>
              <a:rPr lang="en-GB" sz="2800" b="0" i="0" dirty="0">
                <a:solidFill>
                  <a:srgbClr val="000000"/>
                </a:solidFill>
                <a:effectLst/>
                <a:latin typeface="Söhne"/>
              </a:rPr>
              <a:t> data follow a specific probability distribution with equal variance, such as the </a:t>
            </a:r>
            <a:r>
              <a:rPr lang="en-GB" sz="2800" b="1" i="0" dirty="0">
                <a:solidFill>
                  <a:srgbClr val="FF0000"/>
                </a:solidFill>
                <a:effectLst/>
                <a:latin typeface="Söhne"/>
              </a:rPr>
              <a:t>normal distribution</a:t>
            </a:r>
            <a:r>
              <a:rPr lang="en-GB" sz="2800" b="0" i="0" dirty="0">
                <a:solidFill>
                  <a:srgbClr val="000000"/>
                </a:solidFill>
                <a:effectLst/>
                <a:latin typeface="Söhne"/>
              </a:rPr>
              <a:t>. </a:t>
            </a:r>
            <a:r>
              <a:rPr lang="en-GB" sz="2800" i="0" dirty="0">
                <a:effectLst/>
                <a:latin typeface="Söhne"/>
              </a:rPr>
              <a:t>Uses population parameters, such as the mean and variance</a:t>
            </a:r>
            <a:r>
              <a:rPr lang="en-GB" sz="2800" dirty="0">
                <a:latin typeface="Söhne"/>
              </a:rPr>
              <a:t> </a:t>
            </a:r>
            <a:br>
              <a:rPr lang="en-GB" sz="2800" dirty="0">
                <a:latin typeface="Söhne"/>
              </a:rPr>
            </a:br>
            <a:br>
              <a:rPr lang="en-GB" sz="1800" dirty="0">
                <a:effectLst/>
                <a:latin typeface="Arial" panose="020B0604020202020204" pitchFamily="34" charset="0"/>
                <a:ea typeface="Arial" panose="020B0604020202020204" pitchFamily="34" charset="0"/>
                <a:cs typeface="Times New Roman" panose="02020603050405020304" pitchFamily="18" charset="0"/>
              </a:rPr>
            </a:br>
            <a:r>
              <a:rPr lang="en-GB" sz="1800" dirty="0">
                <a:effectLst/>
                <a:latin typeface="Arial" panose="020B0604020202020204" pitchFamily="34" charset="0"/>
                <a:ea typeface="Arial" panose="020B0604020202020204" pitchFamily="34" charset="0"/>
                <a:cs typeface="Times New Roman" panose="02020603050405020304" pitchFamily="18" charset="0"/>
              </a:rPr>
              <a:t>e.g. Student's t-test, Paired t-test, ANOVA (one way and two way), Pearson's correlation test, linear regression</a:t>
            </a:r>
          </a:p>
        </p:txBody>
      </p:sp>
      <p:pic>
        <p:nvPicPr>
          <p:cNvPr id="1026" name="Picture 2" descr="How do you make statistical inferences from data? | by Rakesh Chintha |  Towards Data Science">
            <a:extLst>
              <a:ext uri="{FF2B5EF4-FFF2-40B4-BE49-F238E27FC236}">
                <a16:creationId xmlns:a16="http://schemas.microsoft.com/office/drawing/2014/main" id="{7F387BA6-E35C-7E1E-C0FE-A1DA2A8C2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6619" y="1171867"/>
            <a:ext cx="6304707" cy="45744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4EDAA7-617E-21DC-15CD-EE0F89F19599}"/>
              </a:ext>
            </a:extLst>
          </p:cNvPr>
          <p:cNvSpPr txBox="1"/>
          <p:nvPr/>
        </p:nvSpPr>
        <p:spPr>
          <a:xfrm>
            <a:off x="203201" y="5127626"/>
            <a:ext cx="4910666" cy="1552605"/>
          </a:xfrm>
          <a:prstGeom prst="rect">
            <a:avLst/>
          </a:prstGeom>
          <a:noFill/>
        </p:spPr>
        <p:txBody>
          <a:bodyPr wrap="square">
            <a:spAutoFit/>
          </a:bodyPr>
          <a:lstStyle/>
          <a:p>
            <a:pPr marL="0" marR="0">
              <a:lnSpc>
                <a:spcPct val="107000"/>
              </a:lnSpc>
              <a:spcBef>
                <a:spcPts val="0"/>
              </a:spcBef>
              <a:spcAft>
                <a:spcPts val="800"/>
              </a:spcAft>
            </a:pPr>
            <a:r>
              <a:rPr lang="en-GB" i="1" dirty="0">
                <a:latin typeface="Arial" panose="020B0604020202020204" pitchFamily="34" charset="0"/>
                <a:ea typeface="Arial" panose="020B0604020202020204" pitchFamily="34" charset="0"/>
                <a:cs typeface="Times New Roman" panose="02020603050405020304" pitchFamily="18" charset="0"/>
              </a:rPr>
              <a:t>When there are no such assumptions made, non-parametric tests are used e.g. </a:t>
            </a:r>
            <a:r>
              <a:rPr lang="en-GB" sz="1800" i="1" dirty="0">
                <a:effectLst/>
                <a:latin typeface="Arial" panose="020B0604020202020204" pitchFamily="34" charset="0"/>
                <a:ea typeface="Arial" panose="020B0604020202020204" pitchFamily="34" charset="0"/>
                <a:cs typeface="Times New Roman" panose="02020603050405020304" pitchFamily="18" charset="0"/>
              </a:rPr>
              <a:t>Wilcoxon signed-rank test, Mann-Whitney U test, Kruskal-Wallis test: Friedman test, Spearman's rank correlation plus many others</a:t>
            </a:r>
          </a:p>
        </p:txBody>
      </p:sp>
    </p:spTree>
    <p:extLst>
      <p:ext uri="{BB962C8B-B14F-4D97-AF65-F5344CB8AC3E}">
        <p14:creationId xmlns:p14="http://schemas.microsoft.com/office/powerpoint/2010/main" val="775518146"/>
      </p:ext>
    </p:extLst>
  </p:cSld>
  <p:clrMapOvr>
    <a:masterClrMapping/>
  </p:clrMapOvr>
  <p:transition spd="slow">
    <p:fade thruBlk="1"/>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B6AC99-8522-11F0-8B60-817C16B16E7A}"/>
              </a:ext>
            </a:extLst>
          </p:cNvPr>
          <p:cNvPicPr>
            <a:picLocks noChangeAspect="1"/>
          </p:cNvPicPr>
          <p:nvPr/>
        </p:nvPicPr>
        <p:blipFill rotWithShape="1">
          <a:blip r:embed="rId3"/>
          <a:srcRect t="17500"/>
          <a:stretch/>
        </p:blipFill>
        <p:spPr>
          <a:xfrm>
            <a:off x="5029200" y="0"/>
            <a:ext cx="7162800" cy="6858000"/>
          </a:xfrm>
          <a:prstGeom prst="rect">
            <a:avLst/>
          </a:prstGeom>
        </p:spPr>
      </p:pic>
      <p:sp>
        <p:nvSpPr>
          <p:cNvPr id="4" name="TextBox 3">
            <a:extLst>
              <a:ext uri="{FF2B5EF4-FFF2-40B4-BE49-F238E27FC236}">
                <a16:creationId xmlns:a16="http://schemas.microsoft.com/office/drawing/2014/main" id="{19DAE615-4155-6113-AD64-E145BA05CA28}"/>
              </a:ext>
            </a:extLst>
          </p:cNvPr>
          <p:cNvSpPr txBox="1"/>
          <p:nvPr/>
        </p:nvSpPr>
        <p:spPr>
          <a:xfrm>
            <a:off x="260773" y="380894"/>
            <a:ext cx="4617720" cy="1077218"/>
          </a:xfrm>
          <a:prstGeom prst="rect">
            <a:avLst/>
          </a:prstGeom>
          <a:noFill/>
        </p:spPr>
        <p:txBody>
          <a:bodyPr wrap="square" rtlCol="0">
            <a:spAutoFit/>
          </a:bodyPr>
          <a:lstStyle/>
          <a:p>
            <a:r>
              <a:rPr lang="en-GB" sz="3200" b="1" dirty="0">
                <a:solidFill>
                  <a:srgbClr val="FF0000"/>
                </a:solidFill>
              </a:rPr>
              <a:t>The “which test for which problem” algorithm</a:t>
            </a:r>
          </a:p>
        </p:txBody>
      </p:sp>
      <p:sp>
        <p:nvSpPr>
          <p:cNvPr id="6" name="TextBox 5">
            <a:extLst>
              <a:ext uri="{FF2B5EF4-FFF2-40B4-BE49-F238E27FC236}">
                <a16:creationId xmlns:a16="http://schemas.microsoft.com/office/drawing/2014/main" id="{AA5FA548-51D1-1658-57A6-14898819A974}"/>
              </a:ext>
            </a:extLst>
          </p:cNvPr>
          <p:cNvSpPr txBox="1"/>
          <p:nvPr/>
        </p:nvSpPr>
        <p:spPr>
          <a:xfrm>
            <a:off x="242833" y="1774116"/>
            <a:ext cx="4396899" cy="4401205"/>
          </a:xfrm>
          <a:prstGeom prst="rect">
            <a:avLst/>
          </a:prstGeom>
          <a:noFill/>
        </p:spPr>
        <p:txBody>
          <a:bodyPr wrap="square">
            <a:spAutoFit/>
          </a:bodyPr>
          <a:lstStyle/>
          <a:p>
            <a:pPr algn="l"/>
            <a:r>
              <a:rPr lang="en-GB" sz="2800" b="1" i="0" dirty="0">
                <a:solidFill>
                  <a:srgbClr val="0432FF"/>
                </a:solidFill>
                <a:effectLst/>
                <a:latin typeface="Söhne"/>
              </a:rPr>
              <a:t>The choice depends on the type of data being analysed, the research question being asked, and the underlying assumptions of the test.</a:t>
            </a:r>
          </a:p>
          <a:p>
            <a:pPr algn="l"/>
            <a:endParaRPr lang="en-GB" sz="2800" b="1" dirty="0">
              <a:solidFill>
                <a:srgbClr val="0432FF"/>
              </a:solidFill>
              <a:latin typeface="Söhne"/>
            </a:endParaRPr>
          </a:p>
          <a:p>
            <a:pPr algn="l"/>
            <a:endParaRPr lang="en-GB" sz="2800" b="1" i="0" dirty="0">
              <a:solidFill>
                <a:srgbClr val="0432FF"/>
              </a:solidFill>
              <a:effectLst/>
              <a:latin typeface="Söhne"/>
            </a:endParaRPr>
          </a:p>
          <a:p>
            <a:pPr algn="l"/>
            <a:r>
              <a:rPr lang="en-GB" sz="2800" i="1" dirty="0">
                <a:solidFill>
                  <a:srgbClr val="FF0000"/>
                </a:solidFill>
                <a:latin typeface="Söhne"/>
              </a:rPr>
              <a:t>Scope limitation: not going into examples of each test. </a:t>
            </a:r>
            <a:br>
              <a:rPr lang="en-GB" sz="2800" i="1" dirty="0">
                <a:solidFill>
                  <a:srgbClr val="FF0000"/>
                </a:solidFill>
                <a:latin typeface="Söhne"/>
              </a:rPr>
            </a:br>
            <a:r>
              <a:rPr lang="en-GB" sz="2800" i="1" dirty="0">
                <a:solidFill>
                  <a:srgbClr val="FF0000"/>
                </a:solidFill>
                <a:latin typeface="Söhne"/>
              </a:rPr>
              <a:t>Refer to YouTube!</a:t>
            </a:r>
            <a:endParaRPr lang="en-GB" sz="2800" i="1" dirty="0">
              <a:solidFill>
                <a:srgbClr val="FF0000"/>
              </a:solidFill>
              <a:effectLst/>
              <a:latin typeface="Söhne"/>
            </a:endParaRPr>
          </a:p>
        </p:txBody>
      </p:sp>
      <p:pic>
        <p:nvPicPr>
          <p:cNvPr id="2" name="Picture 1">
            <a:extLst>
              <a:ext uri="{FF2B5EF4-FFF2-40B4-BE49-F238E27FC236}">
                <a16:creationId xmlns:a16="http://schemas.microsoft.com/office/drawing/2014/main" id="{CFC10172-E890-6396-631B-D35A0B70585E}"/>
              </a:ext>
            </a:extLst>
          </p:cNvPr>
          <p:cNvPicPr>
            <a:picLocks noChangeAspect="1"/>
          </p:cNvPicPr>
          <p:nvPr/>
        </p:nvPicPr>
        <p:blipFill>
          <a:blip r:embed="rId4"/>
          <a:stretch>
            <a:fillRect/>
          </a:stretch>
        </p:blipFill>
        <p:spPr>
          <a:xfrm>
            <a:off x="10101943" y="6056085"/>
            <a:ext cx="1905000" cy="628650"/>
          </a:xfrm>
          <a:prstGeom prst="rect">
            <a:avLst/>
          </a:prstGeom>
        </p:spPr>
      </p:pic>
    </p:spTree>
    <p:extLst>
      <p:ext uri="{BB962C8B-B14F-4D97-AF65-F5344CB8AC3E}">
        <p14:creationId xmlns:p14="http://schemas.microsoft.com/office/powerpoint/2010/main" val="2290271678"/>
      </p:ext>
    </p:extLst>
  </p:cSld>
  <p:clrMapOvr>
    <a:masterClrMapping/>
  </p:clrMapOvr>
  <p:transition spd="slow">
    <p:fade thruBlk="1"/>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69E3B0-89D3-78A6-7F71-9C865D6216CA}"/>
              </a:ext>
            </a:extLst>
          </p:cNvPr>
          <p:cNvSpPr txBox="1"/>
          <p:nvPr/>
        </p:nvSpPr>
        <p:spPr>
          <a:xfrm>
            <a:off x="567566" y="589081"/>
            <a:ext cx="5020433" cy="5678478"/>
          </a:xfrm>
          <a:prstGeom prst="rect">
            <a:avLst/>
          </a:prstGeom>
          <a:noFill/>
        </p:spPr>
        <p:txBody>
          <a:bodyPr wrap="square" rtlCol="0">
            <a:spAutoFit/>
          </a:bodyPr>
          <a:lstStyle/>
          <a:p>
            <a:r>
              <a:rPr lang="en-GB" sz="3200" b="1" i="0" dirty="0">
                <a:solidFill>
                  <a:srgbClr val="FF0000"/>
                </a:solidFill>
                <a:effectLst/>
                <a:latin typeface="Söhne"/>
              </a:rPr>
              <a:t>Standard Deviation (SD) </a:t>
            </a:r>
          </a:p>
          <a:p>
            <a:r>
              <a:rPr lang="en-GB" sz="3200" b="1" dirty="0">
                <a:solidFill>
                  <a:srgbClr val="FF0000"/>
                </a:solidFill>
                <a:latin typeface="Söhne"/>
              </a:rPr>
              <a:t>from the mean (</a:t>
            </a:r>
            <a:r>
              <a:rPr lang="el-GR" sz="3600" b="1" i="0" dirty="0">
                <a:solidFill>
                  <a:srgbClr val="FF0000"/>
                </a:solidFill>
                <a:effectLst/>
                <a:latin typeface="Söhne"/>
              </a:rPr>
              <a:t>σ</a:t>
            </a:r>
            <a:r>
              <a:rPr lang="en-GB" sz="3600" b="1" dirty="0">
                <a:solidFill>
                  <a:srgbClr val="FF0000"/>
                </a:solidFill>
                <a:latin typeface="Söhne"/>
              </a:rPr>
              <a:t>, </a:t>
            </a:r>
            <a:r>
              <a:rPr lang="en-GB" sz="3600" b="1" i="0" dirty="0">
                <a:solidFill>
                  <a:srgbClr val="FF0000"/>
                </a:solidFill>
                <a:effectLst/>
                <a:latin typeface="Söhne"/>
              </a:rPr>
              <a:t>sigma)</a:t>
            </a:r>
            <a:endParaRPr lang="en-GB" sz="3200" b="1" i="0" dirty="0">
              <a:solidFill>
                <a:srgbClr val="FF0000"/>
              </a:solidFill>
              <a:effectLst/>
              <a:latin typeface="Söhne"/>
            </a:endParaRPr>
          </a:p>
          <a:p>
            <a:pPr algn="l"/>
            <a:endParaRPr lang="en-GB" sz="1000" b="0" i="0" dirty="0">
              <a:solidFill>
                <a:srgbClr val="000000"/>
              </a:solidFill>
              <a:effectLst/>
              <a:latin typeface="Söhne"/>
            </a:endParaRPr>
          </a:p>
          <a:p>
            <a:pPr algn="l"/>
            <a:r>
              <a:rPr lang="en-GB" sz="2800" b="0" i="0" dirty="0">
                <a:solidFill>
                  <a:srgbClr val="374151"/>
                </a:solidFill>
                <a:effectLst/>
                <a:latin typeface="Söhne"/>
              </a:rPr>
              <a:t>a measure of how “spread out” or "dispersed" a set of data is. </a:t>
            </a:r>
          </a:p>
          <a:p>
            <a:pPr algn="l"/>
            <a:endParaRPr lang="en-GB" sz="1050" dirty="0">
              <a:solidFill>
                <a:srgbClr val="374151"/>
              </a:solidFill>
              <a:latin typeface="Söhne"/>
            </a:endParaRPr>
          </a:p>
          <a:p>
            <a:pPr algn="l"/>
            <a:r>
              <a:rPr lang="en-GB" sz="2800" b="0" i="0" dirty="0">
                <a:solidFill>
                  <a:srgbClr val="374151"/>
                </a:solidFill>
                <a:effectLst/>
                <a:latin typeface="Söhne"/>
              </a:rPr>
              <a:t>Measures the average amount of variation (=deviation) of individual data points from the mean (µ) of the data set.</a:t>
            </a:r>
          </a:p>
          <a:p>
            <a:pPr algn="l"/>
            <a:endParaRPr lang="en-GB" sz="1050" b="0" i="0" dirty="0">
              <a:solidFill>
                <a:srgbClr val="374151"/>
              </a:solidFill>
              <a:effectLst/>
              <a:latin typeface="Söhne"/>
            </a:endParaRPr>
          </a:p>
          <a:p>
            <a:pPr algn="l"/>
            <a:r>
              <a:rPr lang="en-GB" sz="1600" b="0" i="0" dirty="0">
                <a:solidFill>
                  <a:srgbClr val="374151"/>
                </a:solidFill>
                <a:effectLst/>
                <a:latin typeface="Söhne"/>
              </a:rPr>
              <a:t>If </a:t>
            </a:r>
            <a:r>
              <a:rPr lang="el-GR" sz="1600" b="0" i="0" dirty="0">
                <a:solidFill>
                  <a:srgbClr val="202124"/>
                </a:solidFill>
                <a:effectLst/>
                <a:latin typeface="arial" panose="020B0604020202020204" pitchFamily="34" charset="0"/>
              </a:rPr>
              <a:t>σ</a:t>
            </a:r>
            <a:r>
              <a:rPr lang="en-GB" sz="1600" b="0" i="0" dirty="0">
                <a:solidFill>
                  <a:srgbClr val="202124"/>
                </a:solidFill>
                <a:effectLst/>
                <a:latin typeface="arial" panose="020B0604020202020204" pitchFamily="34" charset="0"/>
              </a:rPr>
              <a:t> </a:t>
            </a:r>
            <a:r>
              <a:rPr lang="en-GB" sz="1600" b="0" i="0" dirty="0">
                <a:solidFill>
                  <a:srgbClr val="374151"/>
                </a:solidFill>
                <a:effectLst/>
                <a:latin typeface="Söhne"/>
              </a:rPr>
              <a:t>is small, data points are tightly clustered around the mean = less variability or dispersion in the data. </a:t>
            </a:r>
          </a:p>
          <a:p>
            <a:pPr algn="l"/>
            <a:endParaRPr lang="en-GB" sz="1600" b="0" i="0" dirty="0">
              <a:solidFill>
                <a:srgbClr val="374151"/>
              </a:solidFill>
              <a:effectLst/>
              <a:latin typeface="Söhne"/>
            </a:endParaRPr>
          </a:p>
          <a:p>
            <a:r>
              <a:rPr lang="en-GB" sz="1600" b="0" i="0" dirty="0">
                <a:solidFill>
                  <a:srgbClr val="374151"/>
                </a:solidFill>
                <a:effectLst/>
                <a:latin typeface="Söhne"/>
              </a:rPr>
              <a:t>If </a:t>
            </a:r>
            <a:r>
              <a:rPr lang="el-GR" sz="1600" b="0" i="0" dirty="0">
                <a:solidFill>
                  <a:srgbClr val="202124"/>
                </a:solidFill>
                <a:effectLst/>
                <a:latin typeface="arial" panose="020B0604020202020204" pitchFamily="34" charset="0"/>
              </a:rPr>
              <a:t>σ</a:t>
            </a:r>
            <a:r>
              <a:rPr lang="en-GB" sz="1600" b="0" i="0" dirty="0">
                <a:solidFill>
                  <a:srgbClr val="202124"/>
                </a:solidFill>
                <a:effectLst/>
                <a:latin typeface="arial" panose="020B0604020202020204" pitchFamily="34" charset="0"/>
              </a:rPr>
              <a:t> </a:t>
            </a:r>
            <a:r>
              <a:rPr lang="en-GB" sz="1600" b="0" i="0" dirty="0">
                <a:solidFill>
                  <a:srgbClr val="374151"/>
                </a:solidFill>
                <a:effectLst/>
                <a:latin typeface="Söhne"/>
              </a:rPr>
              <a:t>is large, the data points are more spread out, indicating that there is more variability or dispersion in the data.</a:t>
            </a:r>
          </a:p>
        </p:txBody>
      </p:sp>
      <p:pic>
        <p:nvPicPr>
          <p:cNvPr id="2050" name="Picture 2" descr="A table showing high and low standard deviation curves.  See pdf link below for accessible information">
            <a:extLst>
              <a:ext uri="{FF2B5EF4-FFF2-40B4-BE49-F238E27FC236}">
                <a16:creationId xmlns:a16="http://schemas.microsoft.com/office/drawing/2014/main" id="{C6D45104-2C9E-5566-8411-579130CC20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8866" y="455083"/>
            <a:ext cx="6045200" cy="5778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1D370A9-E536-29BD-1E36-67B7A16A53EB}"/>
              </a:ext>
            </a:extLst>
          </p:cNvPr>
          <p:cNvSpPr txBox="1"/>
          <p:nvPr/>
        </p:nvSpPr>
        <p:spPr>
          <a:xfrm>
            <a:off x="10176933" y="660400"/>
            <a:ext cx="1158587" cy="369332"/>
          </a:xfrm>
          <a:prstGeom prst="rect">
            <a:avLst/>
          </a:prstGeom>
          <a:noFill/>
        </p:spPr>
        <p:txBody>
          <a:bodyPr wrap="none" rtlCol="0">
            <a:spAutoFit/>
          </a:bodyPr>
          <a:lstStyle/>
          <a:p>
            <a:r>
              <a:rPr lang="en-GB" dirty="0"/>
              <a:t>e.g. </a:t>
            </a:r>
            <a:r>
              <a:rPr lang="el-GR" dirty="0"/>
              <a:t>σ</a:t>
            </a:r>
            <a:r>
              <a:rPr lang="en-GB" dirty="0"/>
              <a:t> = 10</a:t>
            </a:r>
          </a:p>
        </p:txBody>
      </p:sp>
      <p:sp>
        <p:nvSpPr>
          <p:cNvPr id="6" name="TextBox 5">
            <a:extLst>
              <a:ext uri="{FF2B5EF4-FFF2-40B4-BE49-F238E27FC236}">
                <a16:creationId xmlns:a16="http://schemas.microsoft.com/office/drawing/2014/main" id="{5EAEEB7C-51D8-76F9-2FF7-EA7506692E92}"/>
              </a:ext>
            </a:extLst>
          </p:cNvPr>
          <p:cNvSpPr txBox="1"/>
          <p:nvPr/>
        </p:nvSpPr>
        <p:spPr>
          <a:xfrm>
            <a:off x="10329333" y="2895600"/>
            <a:ext cx="1041567" cy="369332"/>
          </a:xfrm>
          <a:prstGeom prst="rect">
            <a:avLst/>
          </a:prstGeom>
          <a:noFill/>
        </p:spPr>
        <p:txBody>
          <a:bodyPr wrap="none" rtlCol="0">
            <a:spAutoFit/>
          </a:bodyPr>
          <a:lstStyle/>
          <a:p>
            <a:r>
              <a:rPr lang="en-GB" dirty="0"/>
              <a:t>e.g. </a:t>
            </a:r>
            <a:r>
              <a:rPr lang="el-GR" dirty="0"/>
              <a:t>σ</a:t>
            </a:r>
            <a:r>
              <a:rPr lang="en-GB" dirty="0"/>
              <a:t> = 5</a:t>
            </a:r>
          </a:p>
        </p:txBody>
      </p:sp>
      <p:pic>
        <p:nvPicPr>
          <p:cNvPr id="8" name="Picture 7">
            <a:extLst>
              <a:ext uri="{FF2B5EF4-FFF2-40B4-BE49-F238E27FC236}">
                <a16:creationId xmlns:a16="http://schemas.microsoft.com/office/drawing/2014/main" id="{F40E1BB6-ABF1-29A8-9564-CC227FE79F7A}"/>
              </a:ext>
            </a:extLst>
          </p:cNvPr>
          <p:cNvPicPr>
            <a:picLocks noChangeAspect="1"/>
          </p:cNvPicPr>
          <p:nvPr/>
        </p:nvPicPr>
        <p:blipFill>
          <a:blip r:embed="rId4"/>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4615C48D-F187-FCF6-4761-65EAEA4E545E}"/>
              </a:ext>
            </a:extLst>
          </p:cNvPr>
          <p:cNvSpPr>
            <a:spLocks noGrp="1"/>
          </p:cNvSpPr>
          <p:nvPr>
            <p:ph type="sldNum" sz="quarter" idx="12"/>
          </p:nvPr>
        </p:nvSpPr>
        <p:spPr/>
        <p:txBody>
          <a:bodyPr/>
          <a:lstStyle/>
          <a:p>
            <a:fld id="{FCBFF33D-7869-8B46-BDE4-59ABFD8876D4}" type="slidenum">
              <a:rPr lang="en-GB" smtClean="0"/>
              <a:t>24</a:t>
            </a:fld>
            <a:endParaRPr lang="en-GB"/>
          </a:p>
        </p:txBody>
      </p:sp>
      <p:sp>
        <p:nvSpPr>
          <p:cNvPr id="3" name="Footer Placeholder 2">
            <a:extLst>
              <a:ext uri="{FF2B5EF4-FFF2-40B4-BE49-F238E27FC236}">
                <a16:creationId xmlns:a16="http://schemas.microsoft.com/office/drawing/2014/main" id="{3514C1A8-6362-9D9A-A947-06430A59429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264039051"/>
      </p:ext>
    </p:extLst>
  </p:cSld>
  <p:clrMapOvr>
    <a:masterClrMapping/>
  </p:clrMapOvr>
  <p:transition spd="slow">
    <p:fade thruBlk="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1848E04B-C61B-498F-EA2F-29054EF7ADED}"/>
              </a:ext>
            </a:extLst>
          </p:cNvPr>
          <p:cNvSpPr>
            <a:spLocks noGrp="1" noChangeArrowheads="1"/>
          </p:cNvSpPr>
          <p:nvPr>
            <p:ph type="title"/>
          </p:nvPr>
        </p:nvSpPr>
        <p:spPr/>
        <p:txBody>
          <a:bodyPr/>
          <a:lstStyle/>
          <a:p>
            <a:r>
              <a:rPr lang="en-GB" altLang="en-US" b="1" dirty="0">
                <a:solidFill>
                  <a:srgbClr val="FF0000"/>
                </a:solidFill>
                <a:latin typeface="Arial" panose="020B0604020202020204" pitchFamily="34" charset="0"/>
                <a:cs typeface="Arial" panose="020B0604020202020204" pitchFamily="34" charset="0"/>
              </a:rPr>
              <a:t>Standard Deviation and Sample Size</a:t>
            </a:r>
          </a:p>
        </p:txBody>
      </p:sp>
      <p:sp>
        <p:nvSpPr>
          <p:cNvPr id="3076" name="Line 3">
            <a:extLst>
              <a:ext uri="{FF2B5EF4-FFF2-40B4-BE49-F238E27FC236}">
                <a16:creationId xmlns:a16="http://schemas.microsoft.com/office/drawing/2014/main" id="{FBCCED2B-2C7B-EB29-660E-AD6086ED2A5C}"/>
              </a:ext>
            </a:extLst>
          </p:cNvPr>
          <p:cNvSpPr>
            <a:spLocks noChangeShapeType="1"/>
          </p:cNvSpPr>
          <p:nvPr/>
        </p:nvSpPr>
        <p:spPr bwMode="auto">
          <a:xfrm>
            <a:off x="2286000" y="6019800"/>
            <a:ext cx="6477000" cy="0"/>
          </a:xfrm>
          <a:prstGeom prst="line">
            <a:avLst/>
          </a:prstGeom>
          <a:noFill/>
          <a:ln w="19050">
            <a:solidFill>
              <a:srgbClr val="77777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7" name="Rectangle 4">
            <a:extLst>
              <a:ext uri="{FF2B5EF4-FFF2-40B4-BE49-F238E27FC236}">
                <a16:creationId xmlns:a16="http://schemas.microsoft.com/office/drawing/2014/main" id="{D17561E8-7C65-0F12-7BFF-A331D32CD368}"/>
              </a:ext>
            </a:extLst>
          </p:cNvPr>
          <p:cNvSpPr>
            <a:spLocks noChangeArrowheads="1"/>
          </p:cNvSpPr>
          <p:nvPr/>
        </p:nvSpPr>
        <p:spPr bwMode="auto">
          <a:xfrm>
            <a:off x="3938588" y="1685925"/>
            <a:ext cx="91440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3078" name="Rectangle 5">
            <a:extLst>
              <a:ext uri="{FF2B5EF4-FFF2-40B4-BE49-F238E27FC236}">
                <a16:creationId xmlns:a16="http://schemas.microsoft.com/office/drawing/2014/main" id="{878159F2-ACDC-60D9-C50F-31AC5C71C374}"/>
              </a:ext>
            </a:extLst>
          </p:cNvPr>
          <p:cNvSpPr>
            <a:spLocks noChangeArrowheads="1"/>
          </p:cNvSpPr>
          <p:nvPr/>
        </p:nvSpPr>
        <p:spPr bwMode="auto">
          <a:xfrm>
            <a:off x="3938588" y="1685925"/>
            <a:ext cx="91440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413702" name="Freeform 6">
            <a:extLst>
              <a:ext uri="{FF2B5EF4-FFF2-40B4-BE49-F238E27FC236}">
                <a16:creationId xmlns:a16="http://schemas.microsoft.com/office/drawing/2014/main" id="{0D3548D5-9742-9705-19E6-838D6371B6AA}"/>
              </a:ext>
            </a:extLst>
          </p:cNvPr>
          <p:cNvSpPr>
            <a:spLocks/>
          </p:cNvSpPr>
          <p:nvPr/>
        </p:nvSpPr>
        <p:spPr bwMode="auto">
          <a:xfrm>
            <a:off x="3429000" y="3657600"/>
            <a:ext cx="4191000" cy="22860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00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80" name="Line 7">
            <a:extLst>
              <a:ext uri="{FF2B5EF4-FFF2-40B4-BE49-F238E27FC236}">
                <a16:creationId xmlns:a16="http://schemas.microsoft.com/office/drawing/2014/main" id="{CD884F3F-C22E-7FD1-360E-A20333562BD4}"/>
              </a:ext>
            </a:extLst>
          </p:cNvPr>
          <p:cNvSpPr>
            <a:spLocks noChangeShapeType="1"/>
          </p:cNvSpPr>
          <p:nvPr/>
        </p:nvSpPr>
        <p:spPr bwMode="auto">
          <a:xfrm flipV="1">
            <a:off x="5562600" y="1828800"/>
            <a:ext cx="0" cy="4191000"/>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a:p>
        </p:txBody>
      </p:sp>
      <p:graphicFrame>
        <p:nvGraphicFramePr>
          <p:cNvPr id="3074" name="Object 8">
            <a:extLst>
              <a:ext uri="{FF2B5EF4-FFF2-40B4-BE49-F238E27FC236}">
                <a16:creationId xmlns:a16="http://schemas.microsoft.com/office/drawing/2014/main" id="{A800384A-CB07-4551-3BFB-97E1A70CB8CD}"/>
              </a:ext>
            </a:extLst>
          </p:cNvPr>
          <p:cNvGraphicFramePr>
            <a:graphicFrameLocks noChangeAspect="1"/>
          </p:cNvGraphicFramePr>
          <p:nvPr/>
        </p:nvGraphicFramePr>
        <p:xfrm>
          <a:off x="4972050" y="3321050"/>
          <a:ext cx="114300" cy="215900"/>
        </p:xfrm>
        <a:graphic>
          <a:graphicData uri="http://schemas.openxmlformats.org/presentationml/2006/ole">
            <mc:AlternateContent xmlns:mc="http://schemas.openxmlformats.org/markup-compatibility/2006">
              <mc:Choice xmlns:v="urn:schemas-microsoft-com:vml" Requires="v">
                <p:oleObj name="Equation" r:id="rId3" imgW="2628900" imgH="4978400" progId="Equation.3">
                  <p:embed/>
                </p:oleObj>
              </mc:Choice>
              <mc:Fallback>
                <p:oleObj name="Equation" r:id="rId3" imgW="2628900" imgH="4978400" progId="Equation.3">
                  <p:embed/>
                  <p:pic>
                    <p:nvPicPr>
                      <p:cNvPr id="3074" name="Object 8">
                        <a:extLst>
                          <a:ext uri="{FF2B5EF4-FFF2-40B4-BE49-F238E27FC236}">
                            <a16:creationId xmlns:a16="http://schemas.microsoft.com/office/drawing/2014/main" id="{A800384A-CB07-4551-3BFB-97E1A70CB8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2050" y="3321050"/>
                        <a:ext cx="114300" cy="215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13705" name="Freeform 9">
            <a:extLst>
              <a:ext uri="{FF2B5EF4-FFF2-40B4-BE49-F238E27FC236}">
                <a16:creationId xmlns:a16="http://schemas.microsoft.com/office/drawing/2014/main" id="{FE2747A4-A044-42FA-DB8F-91877C948A56}"/>
              </a:ext>
            </a:extLst>
          </p:cNvPr>
          <p:cNvSpPr>
            <a:spLocks/>
          </p:cNvSpPr>
          <p:nvPr/>
        </p:nvSpPr>
        <p:spPr bwMode="auto">
          <a:xfrm>
            <a:off x="2362200" y="5029200"/>
            <a:ext cx="6400800" cy="9144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777777"/>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3706" name="Freeform 10">
            <a:extLst>
              <a:ext uri="{FF2B5EF4-FFF2-40B4-BE49-F238E27FC236}">
                <a16:creationId xmlns:a16="http://schemas.microsoft.com/office/drawing/2014/main" id="{864EB9F4-8586-1B55-A9F2-59DF5707522D}"/>
              </a:ext>
            </a:extLst>
          </p:cNvPr>
          <p:cNvSpPr>
            <a:spLocks/>
          </p:cNvSpPr>
          <p:nvPr/>
        </p:nvSpPr>
        <p:spPr bwMode="auto">
          <a:xfrm>
            <a:off x="4572000" y="1905000"/>
            <a:ext cx="1981200" cy="40386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00FF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3707" name="AutoShape 11">
            <a:extLst>
              <a:ext uri="{FF2B5EF4-FFF2-40B4-BE49-F238E27FC236}">
                <a16:creationId xmlns:a16="http://schemas.microsoft.com/office/drawing/2014/main" id="{C0B59CF5-337E-BEDC-385C-EDB4C550D23B}"/>
              </a:ext>
            </a:extLst>
          </p:cNvPr>
          <p:cNvSpPr>
            <a:spLocks noChangeArrowheads="1"/>
          </p:cNvSpPr>
          <p:nvPr/>
        </p:nvSpPr>
        <p:spPr bwMode="auto">
          <a:xfrm>
            <a:off x="7924800" y="5105400"/>
            <a:ext cx="1447800" cy="457200"/>
          </a:xfrm>
          <a:prstGeom prst="wedgeRoundRectCallout">
            <a:avLst>
              <a:gd name="adj1" fmla="val -43750"/>
              <a:gd name="adj2" fmla="val 89931"/>
              <a:gd name="adj3" fmla="val 16667"/>
            </a:avLst>
          </a:prstGeom>
          <a:solidFill>
            <a:schemeClr val="folHlink"/>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n=10</a:t>
            </a:r>
          </a:p>
        </p:txBody>
      </p:sp>
      <p:sp>
        <p:nvSpPr>
          <p:cNvPr id="413708" name="AutoShape 12">
            <a:extLst>
              <a:ext uri="{FF2B5EF4-FFF2-40B4-BE49-F238E27FC236}">
                <a16:creationId xmlns:a16="http://schemas.microsoft.com/office/drawing/2014/main" id="{D275A8C0-0187-0E6A-4AA6-5DC8327887CD}"/>
              </a:ext>
            </a:extLst>
          </p:cNvPr>
          <p:cNvSpPr>
            <a:spLocks noChangeArrowheads="1"/>
          </p:cNvSpPr>
          <p:nvPr/>
        </p:nvSpPr>
        <p:spPr bwMode="auto">
          <a:xfrm>
            <a:off x="6858000" y="4114800"/>
            <a:ext cx="1447800" cy="457200"/>
          </a:xfrm>
          <a:prstGeom prst="wedgeRoundRectCallout">
            <a:avLst>
              <a:gd name="adj1" fmla="val -65898"/>
              <a:gd name="adj2" fmla="val 103819"/>
              <a:gd name="adj3" fmla="val 16667"/>
            </a:avLst>
          </a:prstGeom>
          <a:solidFill>
            <a:srgbClr val="0066FF"/>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n=50</a:t>
            </a:r>
          </a:p>
        </p:txBody>
      </p:sp>
      <p:sp>
        <p:nvSpPr>
          <p:cNvPr id="413709" name="AutoShape 13">
            <a:extLst>
              <a:ext uri="{FF2B5EF4-FFF2-40B4-BE49-F238E27FC236}">
                <a16:creationId xmlns:a16="http://schemas.microsoft.com/office/drawing/2014/main" id="{2073FFF8-E33E-0C3F-DB8A-6D7A374EDD80}"/>
              </a:ext>
            </a:extLst>
          </p:cNvPr>
          <p:cNvSpPr>
            <a:spLocks noChangeArrowheads="1"/>
          </p:cNvSpPr>
          <p:nvPr/>
        </p:nvSpPr>
        <p:spPr bwMode="auto">
          <a:xfrm>
            <a:off x="6248400" y="2743200"/>
            <a:ext cx="1447800" cy="457200"/>
          </a:xfrm>
          <a:prstGeom prst="wedgeRoundRectCallout">
            <a:avLst>
              <a:gd name="adj1" fmla="val -65898"/>
              <a:gd name="adj2" fmla="val 103819"/>
              <a:gd name="adj3" fmla="val 16667"/>
            </a:avLst>
          </a:prstGeom>
          <a:solidFill>
            <a:srgbClr val="00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n=150</a:t>
            </a:r>
          </a:p>
        </p:txBody>
      </p:sp>
      <p:sp>
        <p:nvSpPr>
          <p:cNvPr id="413710" name="Text Box 14">
            <a:extLst>
              <a:ext uri="{FF2B5EF4-FFF2-40B4-BE49-F238E27FC236}">
                <a16:creationId xmlns:a16="http://schemas.microsoft.com/office/drawing/2014/main" id="{844F3447-0854-AD93-4F95-F8FFD08420E7}"/>
              </a:ext>
            </a:extLst>
          </p:cNvPr>
          <p:cNvSpPr txBox="1">
            <a:spLocks noChangeArrowheads="1"/>
          </p:cNvSpPr>
          <p:nvPr/>
        </p:nvSpPr>
        <p:spPr bwMode="auto">
          <a:xfrm>
            <a:off x="8551333" y="2639484"/>
            <a:ext cx="3640667"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square">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3600" dirty="0">
                <a:solidFill>
                  <a:srgbClr val="FF0000"/>
                </a:solidFill>
              </a:rPr>
              <a:t>As sample size increases, so SD decreases</a:t>
            </a:r>
          </a:p>
        </p:txBody>
      </p:sp>
      <p:graphicFrame>
        <p:nvGraphicFramePr>
          <p:cNvPr id="2" name="Object 32">
            <a:extLst>
              <a:ext uri="{FF2B5EF4-FFF2-40B4-BE49-F238E27FC236}">
                <a16:creationId xmlns:a16="http://schemas.microsoft.com/office/drawing/2014/main" id="{7C3876E4-01B6-340D-6DCA-588058BD6573}"/>
              </a:ext>
            </a:extLst>
          </p:cNvPr>
          <p:cNvGraphicFramePr>
            <a:graphicFrameLocks noChangeAspect="1"/>
          </p:cNvGraphicFramePr>
          <p:nvPr>
            <p:extLst>
              <p:ext uri="{D42A27DB-BD31-4B8C-83A1-F6EECF244321}">
                <p14:modId xmlns:p14="http://schemas.microsoft.com/office/powerpoint/2010/main" val="2753664975"/>
              </p:ext>
            </p:extLst>
          </p:nvPr>
        </p:nvGraphicFramePr>
        <p:xfrm>
          <a:off x="508000" y="1960168"/>
          <a:ext cx="4071619" cy="918500"/>
        </p:xfrm>
        <a:graphic>
          <a:graphicData uri="http://schemas.openxmlformats.org/presentationml/2006/ole">
            <mc:AlternateContent xmlns:mc="http://schemas.openxmlformats.org/markup-compatibility/2006">
              <mc:Choice xmlns:v="urn:schemas-microsoft-com:vml" Requires="v">
                <p:oleObj name="Equation" r:id="rId5" imgW="47980600" imgH="10820400" progId="Equation.3">
                  <p:embed/>
                </p:oleObj>
              </mc:Choice>
              <mc:Fallback>
                <p:oleObj name="Equation" r:id="rId5" imgW="47980600" imgH="10820400" progId="Equation.3">
                  <p:embed/>
                  <p:pic>
                    <p:nvPicPr>
                      <p:cNvPr id="7" name="Object 32">
                        <a:extLst>
                          <a:ext uri="{FF2B5EF4-FFF2-40B4-BE49-F238E27FC236}">
                            <a16:creationId xmlns:a16="http://schemas.microsoft.com/office/drawing/2014/main" id="{4E7979B6-A258-6814-B607-CDE009AF12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8000" y="1960168"/>
                        <a:ext cx="4071619" cy="918500"/>
                      </a:xfrm>
                      <a:prstGeom prst="rect">
                        <a:avLst/>
                      </a:prstGeom>
                      <a:noFill/>
                      <a:ln>
                        <a:noFill/>
                      </a:ln>
                      <a:effectLst/>
                    </p:spPr>
                  </p:pic>
                </p:oleObj>
              </mc:Fallback>
            </mc:AlternateContent>
          </a:graphicData>
        </a:graphic>
      </p:graphicFrame>
      <p:pic>
        <p:nvPicPr>
          <p:cNvPr id="3" name="Picture 2">
            <a:extLst>
              <a:ext uri="{FF2B5EF4-FFF2-40B4-BE49-F238E27FC236}">
                <a16:creationId xmlns:a16="http://schemas.microsoft.com/office/drawing/2014/main" id="{A7922B72-0957-23A2-97A0-61CCA8BED80D}"/>
              </a:ext>
            </a:extLst>
          </p:cNvPr>
          <p:cNvPicPr>
            <a:picLocks noChangeAspect="1"/>
          </p:cNvPicPr>
          <p:nvPr/>
        </p:nvPicPr>
        <p:blipFill>
          <a:blip r:embed="rId7"/>
          <a:stretch>
            <a:fillRect/>
          </a:stretch>
        </p:blipFill>
        <p:spPr>
          <a:xfrm>
            <a:off x="10101943" y="6056085"/>
            <a:ext cx="1905000" cy="628650"/>
          </a:xfrm>
          <a:prstGeom prst="rect">
            <a:avLst/>
          </a:prstGeom>
        </p:spPr>
      </p:pic>
      <p:sp>
        <p:nvSpPr>
          <p:cNvPr id="4" name="Slide Number Placeholder 3">
            <a:extLst>
              <a:ext uri="{FF2B5EF4-FFF2-40B4-BE49-F238E27FC236}">
                <a16:creationId xmlns:a16="http://schemas.microsoft.com/office/drawing/2014/main" id="{2186F6AC-8A33-C212-8E85-0D9372E0A5E7}"/>
              </a:ext>
            </a:extLst>
          </p:cNvPr>
          <p:cNvSpPr>
            <a:spLocks noGrp="1"/>
          </p:cNvSpPr>
          <p:nvPr>
            <p:ph type="sldNum" sz="quarter" idx="12"/>
          </p:nvPr>
        </p:nvSpPr>
        <p:spPr/>
        <p:txBody>
          <a:bodyPr/>
          <a:lstStyle/>
          <a:p>
            <a:fld id="{FCBFF33D-7869-8B46-BDE4-59ABFD8876D4}" type="slidenum">
              <a:rPr lang="en-GB" smtClean="0"/>
              <a:t>25</a:t>
            </a:fld>
            <a:endParaRPr lang="en-GB"/>
          </a:p>
        </p:txBody>
      </p:sp>
      <p:sp>
        <p:nvSpPr>
          <p:cNvPr id="5" name="Footer Placeholder 4">
            <a:extLst>
              <a:ext uri="{FF2B5EF4-FFF2-40B4-BE49-F238E27FC236}">
                <a16:creationId xmlns:a16="http://schemas.microsoft.com/office/drawing/2014/main" id="{A9F19B55-F49F-EB05-2E5B-CCE6CBBF1E31}"/>
              </a:ext>
            </a:extLst>
          </p:cNvPr>
          <p:cNvSpPr>
            <a:spLocks noGrp="1"/>
          </p:cNvSpPr>
          <p:nvPr>
            <p:ph type="ftr" sz="quarter" idx="11"/>
          </p:nvPr>
        </p:nvSpPr>
        <p:spPr/>
        <p:txBody>
          <a:bodyPr/>
          <a:lstStyle/>
          <a:p>
            <a:endParaRPr lang="en-GB"/>
          </a:p>
        </p:txBody>
      </p:sp>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13705"/>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413707"/>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499"/>
                                          </p:stCondLst>
                                        </p:cTn>
                                        <p:tgtEl>
                                          <p:spTgt spid="413702"/>
                                        </p:tgtEl>
                                        <p:attrNameLst>
                                          <p:attrName>style.visibility</p:attrName>
                                        </p:attrNameLst>
                                      </p:cBhvr>
                                      <p:to>
                                        <p:strVal val="visible"/>
                                      </p:to>
                                    </p:set>
                                  </p:childTnLst>
                                </p:cTn>
                              </p:par>
                            </p:childTnLst>
                          </p:cTn>
                        </p:par>
                        <p:par>
                          <p:cTn id="14" fill="hold" nodeType="afterGroup">
                            <p:stCondLst>
                              <p:cond delay="500"/>
                            </p:stCondLst>
                            <p:childTnLst>
                              <p:par>
                                <p:cTn id="15" presetID="1" presetClass="entr" presetSubtype="0" fill="hold" nodeType="afterEffect">
                                  <p:stCondLst>
                                    <p:cond delay="0"/>
                                  </p:stCondLst>
                                  <p:childTnLst>
                                    <p:set>
                                      <p:cBhvr>
                                        <p:cTn id="16" dur="1" fill="hold">
                                          <p:stCondLst>
                                            <p:cond delay="499"/>
                                          </p:stCondLst>
                                        </p:cTn>
                                        <p:tgtEl>
                                          <p:spTgt spid="413708"/>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499"/>
                                          </p:stCondLst>
                                        </p:cTn>
                                        <p:tgtEl>
                                          <p:spTgt spid="413706"/>
                                        </p:tgtEl>
                                        <p:attrNameLst>
                                          <p:attrName>style.visibility</p:attrName>
                                        </p:attrNameLst>
                                      </p:cBhvr>
                                      <p:to>
                                        <p:strVal val="visible"/>
                                      </p:to>
                                    </p:set>
                                  </p:childTnLst>
                                </p:cTn>
                              </p:par>
                            </p:childTnLst>
                          </p:cTn>
                        </p:par>
                        <p:par>
                          <p:cTn id="21" fill="hold" nodeType="afterGroup">
                            <p:stCondLst>
                              <p:cond delay="500"/>
                            </p:stCondLst>
                            <p:childTnLst>
                              <p:par>
                                <p:cTn id="22" presetID="1" presetClass="entr" presetSubtype="0" fill="hold" nodeType="afterEffect">
                                  <p:stCondLst>
                                    <p:cond delay="0"/>
                                  </p:stCondLst>
                                  <p:childTnLst>
                                    <p:set>
                                      <p:cBhvr>
                                        <p:cTn id="23" dur="1" fill="hold">
                                          <p:stCondLst>
                                            <p:cond delay="499"/>
                                          </p:stCondLst>
                                        </p:cTn>
                                        <p:tgtEl>
                                          <p:spTgt spid="413709"/>
                                        </p:tgtEl>
                                        <p:attrNameLst>
                                          <p:attrName>style.visibility</p:attrName>
                                        </p:attrNameLst>
                                      </p:cBhvr>
                                      <p:to>
                                        <p:strVal val="visible"/>
                                      </p:to>
                                    </p:set>
                                  </p:childTnLst>
                                </p:cTn>
                              </p:par>
                            </p:childTnLst>
                          </p:cTn>
                        </p:par>
                        <p:par>
                          <p:cTn id="24" fill="hold" nodeType="afterGroup">
                            <p:stCondLst>
                              <p:cond delay="1000"/>
                            </p:stCondLst>
                            <p:childTnLst>
                              <p:par>
                                <p:cTn id="25" presetID="1" presetClass="entr" presetSubtype="0" fill="hold" nodeType="afterEffect">
                                  <p:stCondLst>
                                    <p:cond delay="1000"/>
                                  </p:stCondLst>
                                  <p:childTnLst>
                                    <p:set>
                                      <p:cBhvr>
                                        <p:cTn id="26" dur="1" fill="hold">
                                          <p:stCondLst>
                                            <p:cond delay="499"/>
                                          </p:stCondLst>
                                        </p:cTn>
                                        <p:tgtEl>
                                          <p:spTgt spid="4137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3707" grpId="0" animBg="1" autoUpdateAnimBg="0"/>
      <p:bldP spid="413708" grpId="0" animBg="1" autoUpdateAnimBg="0"/>
      <p:bldP spid="413709" grpId="0" animBg="1" autoUpdateAnimBg="0"/>
      <p:bldP spid="413710"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799128-E379-0442-67E9-AD153EB56500}"/>
              </a:ext>
            </a:extLst>
          </p:cNvPr>
          <p:cNvSpPr txBox="1"/>
          <p:nvPr/>
        </p:nvSpPr>
        <p:spPr>
          <a:xfrm>
            <a:off x="686100" y="233481"/>
            <a:ext cx="9338434" cy="5940088"/>
          </a:xfrm>
          <a:prstGeom prst="rect">
            <a:avLst/>
          </a:prstGeom>
          <a:noFill/>
        </p:spPr>
        <p:txBody>
          <a:bodyPr wrap="square" rtlCol="0">
            <a:spAutoFit/>
          </a:bodyPr>
          <a:lstStyle/>
          <a:p>
            <a:pPr algn="l"/>
            <a:r>
              <a:rPr lang="en-GB" sz="3200" b="1" i="0" dirty="0">
                <a:solidFill>
                  <a:srgbClr val="FF0000"/>
                </a:solidFill>
                <a:effectLst/>
                <a:latin typeface="Söhne"/>
              </a:rPr>
              <a:t>Refresh of Descriptive Statistics</a:t>
            </a:r>
          </a:p>
          <a:p>
            <a:pPr algn="l"/>
            <a:endParaRPr lang="en-GB" sz="2800" b="0" i="0" dirty="0">
              <a:solidFill>
                <a:srgbClr val="000000"/>
              </a:solidFill>
              <a:effectLst/>
              <a:latin typeface="Söhne"/>
            </a:endParaRPr>
          </a:p>
          <a:p>
            <a:pPr algn="l"/>
            <a:r>
              <a:rPr lang="en-GB" sz="2800" b="1" i="0" dirty="0">
                <a:solidFill>
                  <a:srgbClr val="000000"/>
                </a:solidFill>
                <a:effectLst/>
                <a:latin typeface="Söhne"/>
              </a:rPr>
              <a:t>Summarises and describes the main features of a dataset </a:t>
            </a:r>
            <a:endParaRPr lang="en-GB" sz="2800" dirty="0">
              <a:solidFill>
                <a:srgbClr val="000000"/>
              </a:solidFill>
              <a:latin typeface="Söhne"/>
            </a:endParaRPr>
          </a:p>
          <a:p>
            <a:pPr algn="l"/>
            <a:r>
              <a:rPr lang="en-GB" sz="2800" b="0" i="0" dirty="0">
                <a:solidFill>
                  <a:srgbClr val="000000"/>
                </a:solidFill>
                <a:effectLst/>
                <a:latin typeface="Söhne"/>
              </a:rPr>
              <a:t>Measures of central tendency (mean, median, mode)</a:t>
            </a:r>
            <a:endParaRPr lang="en-GB" sz="2800" dirty="0">
              <a:solidFill>
                <a:srgbClr val="000000"/>
              </a:solidFill>
              <a:latin typeface="Söhne"/>
            </a:endParaRPr>
          </a:p>
          <a:p>
            <a:pPr algn="l"/>
            <a:r>
              <a:rPr lang="en-GB" sz="2800" b="0" i="0" dirty="0">
                <a:solidFill>
                  <a:srgbClr val="000000"/>
                </a:solidFill>
                <a:effectLst/>
                <a:latin typeface="Söhne"/>
              </a:rPr>
              <a:t>Measures of dispersion (range, variance, standard deviation)</a:t>
            </a:r>
            <a:endParaRPr lang="en-GB" sz="2800" dirty="0">
              <a:solidFill>
                <a:srgbClr val="000000"/>
              </a:solidFill>
              <a:latin typeface="Söhne"/>
            </a:endParaRPr>
          </a:p>
          <a:p>
            <a:r>
              <a:rPr lang="en-GB" sz="2800" b="0" i="0" dirty="0">
                <a:solidFill>
                  <a:srgbClr val="000000"/>
                </a:solidFill>
                <a:effectLst/>
                <a:latin typeface="Söhne"/>
              </a:rPr>
              <a:t>Measures of shape (skewness and kurtosis*)</a:t>
            </a:r>
          </a:p>
          <a:p>
            <a:endParaRPr lang="en-GB" sz="2800" dirty="0">
              <a:solidFill>
                <a:srgbClr val="000000"/>
              </a:solidFill>
              <a:latin typeface="Söhne"/>
            </a:endParaRPr>
          </a:p>
          <a:p>
            <a:endParaRPr lang="en-GB" sz="2800" b="0" i="0" dirty="0">
              <a:solidFill>
                <a:srgbClr val="000000"/>
              </a:solidFill>
              <a:effectLst/>
              <a:latin typeface="Söhne"/>
            </a:endParaRPr>
          </a:p>
          <a:p>
            <a:endParaRPr lang="en-GB" sz="2800" dirty="0">
              <a:solidFill>
                <a:srgbClr val="000000"/>
              </a:solidFill>
              <a:latin typeface="Söhne"/>
            </a:endParaRPr>
          </a:p>
          <a:p>
            <a:endParaRPr lang="en-GB" sz="2800" b="0" i="0" dirty="0">
              <a:solidFill>
                <a:srgbClr val="000000"/>
              </a:solidFill>
              <a:effectLst/>
              <a:latin typeface="Söhne"/>
            </a:endParaRPr>
          </a:p>
          <a:p>
            <a:r>
              <a:rPr lang="en-GB" sz="2400" b="0" i="0" dirty="0">
                <a:solidFill>
                  <a:srgbClr val="000000"/>
                </a:solidFill>
                <a:effectLst/>
                <a:latin typeface="Söhne"/>
              </a:rPr>
              <a:t>*a measure of the combined </a:t>
            </a:r>
          </a:p>
          <a:p>
            <a:r>
              <a:rPr lang="en-GB" sz="2400" b="0" i="0" dirty="0">
                <a:solidFill>
                  <a:srgbClr val="000000"/>
                </a:solidFill>
                <a:effectLst/>
                <a:latin typeface="Söhne"/>
              </a:rPr>
              <a:t>weight of a distribution's tails </a:t>
            </a:r>
            <a:br>
              <a:rPr lang="en-GB" sz="2400" b="0" i="0" dirty="0">
                <a:solidFill>
                  <a:srgbClr val="000000"/>
                </a:solidFill>
                <a:effectLst/>
                <a:latin typeface="Söhne"/>
              </a:rPr>
            </a:br>
            <a:r>
              <a:rPr lang="en-GB" sz="2400" b="0" i="0" dirty="0">
                <a:solidFill>
                  <a:srgbClr val="000000"/>
                </a:solidFill>
                <a:effectLst/>
                <a:latin typeface="Söhne"/>
              </a:rPr>
              <a:t>relative to the centre of the </a:t>
            </a:r>
          </a:p>
          <a:p>
            <a:r>
              <a:rPr lang="en-GB" sz="2400" b="0" i="0" dirty="0">
                <a:solidFill>
                  <a:srgbClr val="000000"/>
                </a:solidFill>
                <a:effectLst/>
                <a:latin typeface="Söhne"/>
              </a:rPr>
              <a:t>distribution curve (the mean). </a:t>
            </a:r>
            <a:endParaRPr lang="en-GB" sz="2400" dirty="0">
              <a:solidFill>
                <a:srgbClr val="000000"/>
              </a:solidFill>
              <a:latin typeface="Söhne"/>
            </a:endParaRPr>
          </a:p>
        </p:txBody>
      </p:sp>
      <p:pic>
        <p:nvPicPr>
          <p:cNvPr id="1028" name="Picture 4" descr="asdoc : Creating high quality tables of summary statistics in Stata -  StataProfessor">
            <a:extLst>
              <a:ext uri="{FF2B5EF4-FFF2-40B4-BE49-F238E27FC236}">
                <a16:creationId xmlns:a16="http://schemas.microsoft.com/office/drawing/2014/main" id="{0C8DF15C-AA8A-5D6E-9F7F-031C4D6886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3733" y="3121253"/>
            <a:ext cx="7128933" cy="346792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013895A9-B98E-6742-EDF7-10F11E5B8D05}"/>
              </a:ext>
            </a:extLst>
          </p:cNvPr>
          <p:cNvSpPr>
            <a:spLocks noGrp="1"/>
          </p:cNvSpPr>
          <p:nvPr>
            <p:ph type="sldNum" sz="quarter" idx="12"/>
          </p:nvPr>
        </p:nvSpPr>
        <p:spPr/>
        <p:txBody>
          <a:bodyPr/>
          <a:lstStyle/>
          <a:p>
            <a:fld id="{FCBFF33D-7869-8B46-BDE4-59ABFD8876D4}" type="slidenum">
              <a:rPr lang="en-GB" smtClean="0"/>
              <a:t>26</a:t>
            </a:fld>
            <a:endParaRPr lang="en-GB"/>
          </a:p>
        </p:txBody>
      </p:sp>
      <p:sp>
        <p:nvSpPr>
          <p:cNvPr id="3" name="Footer Placeholder 2">
            <a:extLst>
              <a:ext uri="{FF2B5EF4-FFF2-40B4-BE49-F238E27FC236}">
                <a16:creationId xmlns:a16="http://schemas.microsoft.com/office/drawing/2014/main" id="{DE06CB46-4CA3-3CF2-D507-45BA96366116}"/>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64238696"/>
      </p:ext>
    </p:extLst>
  </p:cSld>
  <p:clrMapOvr>
    <a:masterClrMapping/>
  </p:clrMapOvr>
  <p:transition spd="slow">
    <p:fade thruBlk="1"/>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3A992503-45AE-AA79-A9E2-06F806C9A0B0}"/>
              </a:ext>
            </a:extLst>
          </p:cNvPr>
          <p:cNvSpPr>
            <a:spLocks noGrp="1"/>
          </p:cNvSpPr>
          <p:nvPr>
            <p:ph type="sldNum" sz="quarter" idx="12"/>
          </p:nvPr>
        </p:nvSpPr>
        <p:spPr/>
        <p:txBody>
          <a:bodyPr/>
          <a:lstStyle/>
          <a:p>
            <a:fld id="{1CBF9CA5-F1A7-5C43-B4C0-FF4574D22C7E}" type="slidenum">
              <a:rPr lang="en-US" altLang="en-US"/>
              <a:pPr/>
              <a:t>27</a:t>
            </a:fld>
            <a:endParaRPr lang="en-US" altLang="en-US"/>
          </a:p>
        </p:txBody>
      </p:sp>
      <p:sp>
        <p:nvSpPr>
          <p:cNvPr id="12290" name="Rectangle 2">
            <a:extLst>
              <a:ext uri="{FF2B5EF4-FFF2-40B4-BE49-F238E27FC236}">
                <a16:creationId xmlns:a16="http://schemas.microsoft.com/office/drawing/2014/main" id="{6934FC8C-91BF-2D2D-531C-6F34DAF3E158}"/>
              </a:ext>
            </a:extLst>
          </p:cNvPr>
          <p:cNvSpPr>
            <a:spLocks noGrp="1" noChangeArrowheads="1"/>
          </p:cNvSpPr>
          <p:nvPr>
            <p:ph type="title"/>
          </p:nvPr>
        </p:nvSpPr>
        <p:spPr/>
        <p:txBody>
          <a:bodyPr>
            <a:normAutofit/>
          </a:bodyPr>
          <a:lstStyle/>
          <a:p>
            <a:r>
              <a:rPr lang="en-US" altLang="en-US" sz="2400" dirty="0">
                <a:solidFill>
                  <a:srgbClr val="FF0000"/>
                </a:solidFill>
                <a:latin typeface="Arial" panose="020B0604020202020204" pitchFamily="34" charset="0"/>
                <a:cs typeface="Arial" panose="020B0604020202020204" pitchFamily="34" charset="0"/>
              </a:rPr>
              <a:t>The non-difficult guide to</a:t>
            </a:r>
            <a:br>
              <a:rPr lang="en-US" altLang="en-US" sz="3600" b="1" dirty="0">
                <a:solidFill>
                  <a:srgbClr val="FF0000"/>
                </a:solidFill>
                <a:latin typeface="Arial" panose="020B0604020202020204" pitchFamily="34" charset="0"/>
                <a:cs typeface="Arial" panose="020B0604020202020204" pitchFamily="34" charset="0"/>
              </a:rPr>
            </a:br>
            <a:r>
              <a:rPr lang="en-US" altLang="en-US" sz="3600" b="1" dirty="0">
                <a:solidFill>
                  <a:srgbClr val="FF0000"/>
                </a:solidFill>
                <a:latin typeface="Arial" panose="020B0604020202020204" pitchFamily="34" charset="0"/>
                <a:cs typeface="Arial" panose="020B0604020202020204" pitchFamily="34" charset="0"/>
              </a:rPr>
              <a:t>Correlational Studies</a:t>
            </a:r>
          </a:p>
        </p:txBody>
      </p:sp>
      <p:sp>
        <p:nvSpPr>
          <p:cNvPr id="12291" name="Rectangle 3">
            <a:extLst>
              <a:ext uri="{FF2B5EF4-FFF2-40B4-BE49-F238E27FC236}">
                <a16:creationId xmlns:a16="http://schemas.microsoft.com/office/drawing/2014/main" id="{694F06DC-7AAF-509E-2892-6363092DAED5}"/>
              </a:ext>
            </a:extLst>
          </p:cNvPr>
          <p:cNvSpPr>
            <a:spLocks noGrp="1" noChangeArrowheads="1"/>
          </p:cNvSpPr>
          <p:nvPr>
            <p:ph type="body" idx="1"/>
          </p:nvPr>
        </p:nvSpPr>
        <p:spPr>
          <a:xfrm>
            <a:off x="838199" y="1825625"/>
            <a:ext cx="4512733" cy="4351338"/>
          </a:xfrm>
        </p:spPr>
        <p:txBody>
          <a:bodyPr>
            <a:normAutofit/>
          </a:bodyPr>
          <a:lstStyle/>
          <a:p>
            <a:r>
              <a:rPr lang="en-US" altLang="en-US" dirty="0"/>
              <a:t>The goal of a </a:t>
            </a:r>
            <a:r>
              <a:rPr lang="en-US" altLang="en-US" b="1" dirty="0"/>
              <a:t>correlational</a:t>
            </a:r>
            <a:r>
              <a:rPr lang="en-US" altLang="en-US" dirty="0"/>
              <a:t> </a:t>
            </a:r>
            <a:r>
              <a:rPr lang="en-US" altLang="en-US" b="1" dirty="0"/>
              <a:t>study</a:t>
            </a:r>
            <a:r>
              <a:rPr lang="en-US" altLang="en-US" dirty="0"/>
              <a:t> is to determine whether there is a relationship between two variables and to describe the relationship.  </a:t>
            </a:r>
          </a:p>
          <a:p>
            <a:r>
              <a:rPr lang="en-US" altLang="en-US" dirty="0"/>
              <a:t>A </a:t>
            </a:r>
            <a:r>
              <a:rPr lang="en-US" altLang="en-US" b="1" dirty="0"/>
              <a:t>correlational</a:t>
            </a:r>
            <a:r>
              <a:rPr lang="en-US" altLang="en-US" dirty="0"/>
              <a:t> study simply observes the two variables as they exist naturally. </a:t>
            </a:r>
          </a:p>
        </p:txBody>
      </p:sp>
      <p:pic>
        <p:nvPicPr>
          <p:cNvPr id="3" name="Picture 5">
            <a:extLst>
              <a:ext uri="{FF2B5EF4-FFF2-40B4-BE49-F238E27FC236}">
                <a16:creationId xmlns:a16="http://schemas.microsoft.com/office/drawing/2014/main" id="{ACCA7E40-7A1A-3469-1EC3-64E2BDBC15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1950" y="401636"/>
            <a:ext cx="4254500" cy="296068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a:extLst>
              <a:ext uri="{FF2B5EF4-FFF2-40B4-BE49-F238E27FC236}">
                <a16:creationId xmlns:a16="http://schemas.microsoft.com/office/drawing/2014/main" id="{D2FA28B1-0DFA-69E2-B454-7383E88669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5375" y="3585104"/>
            <a:ext cx="5327650" cy="3255963"/>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06BDE86A-FADA-0C47-510E-C1CB591AD00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823553422"/>
      </p:ext>
    </p:extLst>
  </p:cSld>
  <p:clrMapOvr>
    <a:masterClrMapping/>
  </p:clrMapOvr>
  <p:transition spd="slow">
    <p:fade thruBlk="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0F8BE3-E5A1-C3E8-871B-BE1090BE6B1F}"/>
              </a:ext>
            </a:extLst>
          </p:cNvPr>
          <p:cNvSpPr txBox="1"/>
          <p:nvPr/>
        </p:nvSpPr>
        <p:spPr>
          <a:xfrm>
            <a:off x="1625599" y="7366000"/>
            <a:ext cx="8009467" cy="3416320"/>
          </a:xfrm>
          <a:prstGeom prst="rect">
            <a:avLst/>
          </a:prstGeom>
          <a:noFill/>
        </p:spPr>
        <p:txBody>
          <a:bodyPr wrap="square" rtlCol="0">
            <a:spAutoFit/>
          </a:bodyPr>
          <a:lstStyle/>
          <a:p>
            <a:pPr algn="l"/>
            <a:endParaRPr lang="en-GB" b="0" i="0" dirty="0">
              <a:solidFill>
                <a:srgbClr val="374151"/>
              </a:solidFill>
              <a:effectLst/>
              <a:latin typeface="Söhne"/>
            </a:endParaRPr>
          </a:p>
          <a:p>
            <a:pPr algn="l"/>
            <a:r>
              <a:rPr lang="en-GB" b="0" i="0" dirty="0">
                <a:solidFill>
                  <a:srgbClr val="374151"/>
                </a:solidFill>
                <a:effectLst/>
                <a:latin typeface="Söhne"/>
              </a:rPr>
              <a:t>A correlation coefficient of 1 indicates a perfect positive correlation between two variables, which means that they move in the same direction. For example, if one variable increases, the other variable also increases.</a:t>
            </a:r>
          </a:p>
          <a:p>
            <a:pPr algn="l"/>
            <a:r>
              <a:rPr lang="en-GB" b="0" i="0" dirty="0">
                <a:solidFill>
                  <a:srgbClr val="374151"/>
                </a:solidFill>
                <a:effectLst/>
                <a:latin typeface="Söhne"/>
              </a:rPr>
              <a:t>A correlation coefficient of -1 indicates a perfect negative correlation between two variables, which means that they move in opposite directions. For example, if one variable increases, the other variable decreases.</a:t>
            </a:r>
          </a:p>
          <a:p>
            <a:pPr algn="l"/>
            <a:r>
              <a:rPr lang="en-GB" b="0" i="0" dirty="0">
                <a:solidFill>
                  <a:srgbClr val="374151"/>
                </a:solidFill>
                <a:effectLst/>
                <a:latin typeface="Söhne"/>
              </a:rPr>
              <a:t>A correlation coefficient of 0 indicates no correlation between two variables, which means that there is no relationship between them.</a:t>
            </a:r>
          </a:p>
          <a:p>
            <a:pPr algn="l"/>
            <a:r>
              <a:rPr lang="en-GB" b="0" i="0" dirty="0">
                <a:solidFill>
                  <a:srgbClr val="374151"/>
                </a:solidFill>
                <a:effectLst/>
                <a:latin typeface="Söhne"/>
              </a:rPr>
              <a:t>In general, a higher absolute value of the correlation coefficient indicates a stronger relationship between two variables.</a:t>
            </a:r>
          </a:p>
          <a:p>
            <a:endParaRPr lang="en-GB" dirty="0"/>
          </a:p>
        </p:txBody>
      </p:sp>
      <p:sp>
        <p:nvSpPr>
          <p:cNvPr id="6" name="TextBox 5">
            <a:extLst>
              <a:ext uri="{FF2B5EF4-FFF2-40B4-BE49-F238E27FC236}">
                <a16:creationId xmlns:a16="http://schemas.microsoft.com/office/drawing/2014/main" id="{AFCE6F6A-6515-FE5A-DEE9-1068EF7B895E}"/>
              </a:ext>
            </a:extLst>
          </p:cNvPr>
          <p:cNvSpPr txBox="1"/>
          <p:nvPr/>
        </p:nvSpPr>
        <p:spPr>
          <a:xfrm>
            <a:off x="575733" y="145534"/>
            <a:ext cx="6096000" cy="646331"/>
          </a:xfrm>
          <a:prstGeom prst="rect">
            <a:avLst/>
          </a:prstGeom>
          <a:noFill/>
        </p:spPr>
        <p:txBody>
          <a:bodyPr wrap="square">
            <a:spAutoFit/>
          </a:bodyPr>
          <a:lstStyle/>
          <a:p>
            <a:r>
              <a:rPr lang="en-GB" sz="3600" b="1" i="0" dirty="0">
                <a:solidFill>
                  <a:srgbClr val="FF0000"/>
                </a:solidFill>
                <a:effectLst/>
                <a:latin typeface="Söhne"/>
              </a:rPr>
              <a:t>Correlation coefficient </a:t>
            </a:r>
            <a:endParaRPr lang="en-GB" sz="3600" b="1" dirty="0">
              <a:solidFill>
                <a:srgbClr val="FF0000"/>
              </a:solidFill>
            </a:endParaRPr>
          </a:p>
        </p:txBody>
      </p:sp>
      <p:sp>
        <p:nvSpPr>
          <p:cNvPr id="8" name="TextBox 7">
            <a:extLst>
              <a:ext uri="{FF2B5EF4-FFF2-40B4-BE49-F238E27FC236}">
                <a16:creationId xmlns:a16="http://schemas.microsoft.com/office/drawing/2014/main" id="{95974B85-CB5B-CEEC-E28E-39E698A0A10F}"/>
              </a:ext>
            </a:extLst>
          </p:cNvPr>
          <p:cNvSpPr txBox="1"/>
          <p:nvPr/>
        </p:nvSpPr>
        <p:spPr>
          <a:xfrm>
            <a:off x="575735" y="884534"/>
            <a:ext cx="11446932" cy="954107"/>
          </a:xfrm>
          <a:prstGeom prst="rect">
            <a:avLst/>
          </a:prstGeom>
          <a:solidFill>
            <a:srgbClr val="FFFF00"/>
          </a:solidFill>
        </p:spPr>
        <p:txBody>
          <a:bodyPr wrap="square">
            <a:spAutoFit/>
          </a:bodyPr>
          <a:lstStyle/>
          <a:p>
            <a:pPr algn="l"/>
            <a:r>
              <a:rPr lang="en-GB" sz="2800" b="1" i="0" dirty="0">
                <a:solidFill>
                  <a:srgbClr val="374151"/>
                </a:solidFill>
                <a:effectLst/>
                <a:latin typeface="Söhne"/>
              </a:rPr>
              <a:t>“ a statistical measure that describes the relationship between two variables. It is often denoted by the symbol "r" and can range from -1 to 1”</a:t>
            </a:r>
          </a:p>
        </p:txBody>
      </p:sp>
      <p:pic>
        <p:nvPicPr>
          <p:cNvPr id="3074" name="Picture 2" descr="correlation coefficient formula">
            <a:extLst>
              <a:ext uri="{FF2B5EF4-FFF2-40B4-BE49-F238E27FC236}">
                <a16:creationId xmlns:a16="http://schemas.microsoft.com/office/drawing/2014/main" id="{C3CCE6BC-6562-EE10-89F3-7F33AF726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932" y="2163232"/>
            <a:ext cx="10236627" cy="375164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36679B3-08AE-7FA3-35C6-A61891E6D96B}"/>
              </a:ext>
            </a:extLst>
          </p:cNvPr>
          <p:cNvSpPr txBox="1"/>
          <p:nvPr/>
        </p:nvSpPr>
        <p:spPr>
          <a:xfrm>
            <a:off x="1066801" y="5951604"/>
            <a:ext cx="2997200" cy="646331"/>
          </a:xfrm>
          <a:prstGeom prst="rect">
            <a:avLst/>
          </a:prstGeom>
          <a:noFill/>
        </p:spPr>
        <p:txBody>
          <a:bodyPr wrap="square">
            <a:spAutoFit/>
          </a:bodyPr>
          <a:lstStyle/>
          <a:p>
            <a:pPr algn="ctr"/>
            <a:r>
              <a:rPr lang="en-GB" b="0" i="0" dirty="0">
                <a:solidFill>
                  <a:srgbClr val="374151"/>
                </a:solidFill>
                <a:effectLst/>
                <a:latin typeface="Söhne"/>
              </a:rPr>
              <a:t>if one variable increases, the other variable also increases</a:t>
            </a:r>
            <a:endParaRPr lang="en-GB" dirty="0"/>
          </a:p>
        </p:txBody>
      </p:sp>
      <p:sp>
        <p:nvSpPr>
          <p:cNvPr id="12" name="TextBox 11">
            <a:extLst>
              <a:ext uri="{FF2B5EF4-FFF2-40B4-BE49-F238E27FC236}">
                <a16:creationId xmlns:a16="http://schemas.microsoft.com/office/drawing/2014/main" id="{18E09E3C-8DEB-DA74-3D69-8313B1ED85D2}"/>
              </a:ext>
            </a:extLst>
          </p:cNvPr>
          <p:cNvSpPr txBox="1"/>
          <p:nvPr/>
        </p:nvSpPr>
        <p:spPr>
          <a:xfrm>
            <a:off x="7772400" y="5852067"/>
            <a:ext cx="3081867" cy="646331"/>
          </a:xfrm>
          <a:prstGeom prst="rect">
            <a:avLst/>
          </a:prstGeom>
          <a:noFill/>
        </p:spPr>
        <p:txBody>
          <a:bodyPr wrap="square">
            <a:spAutoFit/>
          </a:bodyPr>
          <a:lstStyle/>
          <a:p>
            <a:pPr algn="ctr"/>
            <a:r>
              <a:rPr lang="en-GB" b="0" i="0" dirty="0">
                <a:solidFill>
                  <a:srgbClr val="374151"/>
                </a:solidFill>
                <a:effectLst/>
                <a:latin typeface="Söhne"/>
              </a:rPr>
              <a:t>if one variable increases, the other variable decreases.</a:t>
            </a:r>
            <a:endParaRPr lang="en-GB" dirty="0"/>
          </a:p>
        </p:txBody>
      </p:sp>
      <p:sp>
        <p:nvSpPr>
          <p:cNvPr id="14" name="TextBox 13">
            <a:extLst>
              <a:ext uri="{FF2B5EF4-FFF2-40B4-BE49-F238E27FC236}">
                <a16:creationId xmlns:a16="http://schemas.microsoft.com/office/drawing/2014/main" id="{693DE5D2-0410-4C6A-7981-E848BE701C9D}"/>
              </a:ext>
            </a:extLst>
          </p:cNvPr>
          <p:cNvSpPr txBox="1"/>
          <p:nvPr/>
        </p:nvSpPr>
        <p:spPr>
          <a:xfrm>
            <a:off x="4334934" y="5951603"/>
            <a:ext cx="3014134" cy="646331"/>
          </a:xfrm>
          <a:prstGeom prst="rect">
            <a:avLst/>
          </a:prstGeom>
          <a:noFill/>
        </p:spPr>
        <p:txBody>
          <a:bodyPr wrap="square">
            <a:spAutoFit/>
          </a:bodyPr>
          <a:lstStyle/>
          <a:p>
            <a:pPr algn="ctr"/>
            <a:r>
              <a:rPr lang="en-GB" b="0" i="0" dirty="0">
                <a:solidFill>
                  <a:srgbClr val="374151"/>
                </a:solidFill>
                <a:effectLst/>
                <a:latin typeface="Söhne"/>
              </a:rPr>
              <a:t>means that there is no relationship between them</a:t>
            </a:r>
            <a:endParaRPr lang="en-GB" dirty="0"/>
          </a:p>
        </p:txBody>
      </p:sp>
      <p:sp>
        <p:nvSpPr>
          <p:cNvPr id="2" name="Slide Number Placeholder 1">
            <a:extLst>
              <a:ext uri="{FF2B5EF4-FFF2-40B4-BE49-F238E27FC236}">
                <a16:creationId xmlns:a16="http://schemas.microsoft.com/office/drawing/2014/main" id="{0901ADEE-F639-294F-9F83-F575A5F0A7D2}"/>
              </a:ext>
            </a:extLst>
          </p:cNvPr>
          <p:cNvSpPr>
            <a:spLocks noGrp="1"/>
          </p:cNvSpPr>
          <p:nvPr>
            <p:ph type="sldNum" sz="quarter" idx="12"/>
          </p:nvPr>
        </p:nvSpPr>
        <p:spPr/>
        <p:txBody>
          <a:bodyPr/>
          <a:lstStyle/>
          <a:p>
            <a:fld id="{FCBFF33D-7869-8B46-BDE4-59ABFD8876D4}" type="slidenum">
              <a:rPr lang="en-GB" smtClean="0"/>
              <a:t>28</a:t>
            </a:fld>
            <a:endParaRPr lang="en-GB"/>
          </a:p>
        </p:txBody>
      </p:sp>
      <p:sp>
        <p:nvSpPr>
          <p:cNvPr id="3" name="Footer Placeholder 2">
            <a:extLst>
              <a:ext uri="{FF2B5EF4-FFF2-40B4-BE49-F238E27FC236}">
                <a16:creationId xmlns:a16="http://schemas.microsoft.com/office/drawing/2014/main" id="{5D212D2A-54FF-046E-A44F-A23DBC5070BE}"/>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95984319"/>
      </p:ext>
    </p:extLst>
  </p:cSld>
  <p:clrMapOvr>
    <a:masterClrMapping/>
  </p:clrMapOvr>
  <p:transition spd="slow">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F8B7691-E3F7-8195-CC87-1DC58CB8D131}"/>
              </a:ext>
            </a:extLst>
          </p:cNvPr>
          <p:cNvSpPr>
            <a:spLocks noGrp="1" noChangeArrowheads="1"/>
          </p:cNvSpPr>
          <p:nvPr>
            <p:ph type="title"/>
          </p:nvPr>
        </p:nvSpPr>
        <p:spPr>
          <a:xfrm>
            <a:off x="2297113" y="0"/>
            <a:ext cx="6683375" cy="1600200"/>
          </a:xfrm>
        </p:spPr>
        <p:txBody>
          <a:bodyPr>
            <a:normAutofit/>
          </a:bodyPr>
          <a:lstStyle/>
          <a:p>
            <a:pPr algn="ctr"/>
            <a:r>
              <a:rPr lang="en-GB" altLang="en-US" b="1" dirty="0">
                <a:solidFill>
                  <a:srgbClr val="FF0000"/>
                </a:solidFill>
                <a:latin typeface="Arial" panose="020B0604020202020204" pitchFamily="34" charset="0"/>
                <a:cs typeface="Arial" panose="020B0604020202020204" pitchFamily="34" charset="0"/>
              </a:rPr>
              <a:t>Boxplots </a:t>
            </a:r>
            <a:br>
              <a:rPr lang="en-GB" altLang="en-US" b="1" dirty="0">
                <a:solidFill>
                  <a:srgbClr val="FF0000"/>
                </a:solidFill>
                <a:latin typeface="Arial" panose="020B0604020202020204" pitchFamily="34" charset="0"/>
                <a:cs typeface="Arial" panose="020B0604020202020204" pitchFamily="34" charset="0"/>
              </a:rPr>
            </a:br>
            <a:r>
              <a:rPr lang="en-GB" altLang="en-US" sz="2400" b="1" dirty="0">
                <a:latin typeface="Arial" panose="020B0604020202020204" pitchFamily="34" charset="0"/>
                <a:cs typeface="Arial" panose="020B0604020202020204" pitchFamily="34" charset="0"/>
              </a:rPr>
              <a:t>(or Box and Whisker Plots)</a:t>
            </a:r>
            <a:endParaRPr lang="en-GB" altLang="en-US" b="1" dirty="0">
              <a:latin typeface="Arial" panose="020B0604020202020204" pitchFamily="34" charset="0"/>
              <a:cs typeface="Arial" panose="020B0604020202020204" pitchFamily="34" charset="0"/>
            </a:endParaRPr>
          </a:p>
        </p:txBody>
      </p:sp>
      <p:sp>
        <p:nvSpPr>
          <p:cNvPr id="5" name="Rectangle 7">
            <a:extLst>
              <a:ext uri="{FF2B5EF4-FFF2-40B4-BE49-F238E27FC236}">
                <a16:creationId xmlns:a16="http://schemas.microsoft.com/office/drawing/2014/main" id="{C960355F-1F37-0675-0249-C85E1F3D78DC}"/>
              </a:ext>
            </a:extLst>
          </p:cNvPr>
          <p:cNvSpPr>
            <a:spLocks noChangeArrowheads="1"/>
          </p:cNvSpPr>
          <p:nvPr/>
        </p:nvSpPr>
        <p:spPr bwMode="auto">
          <a:xfrm>
            <a:off x="4268788" y="499110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6" name="Rectangle 8">
            <a:extLst>
              <a:ext uri="{FF2B5EF4-FFF2-40B4-BE49-F238E27FC236}">
                <a16:creationId xmlns:a16="http://schemas.microsoft.com/office/drawing/2014/main" id="{D93955EE-6618-3279-5EE6-13F5AC3DBD13}"/>
              </a:ext>
            </a:extLst>
          </p:cNvPr>
          <p:cNvSpPr>
            <a:spLocks noChangeArrowheads="1"/>
          </p:cNvSpPr>
          <p:nvPr/>
        </p:nvSpPr>
        <p:spPr bwMode="auto">
          <a:xfrm>
            <a:off x="2895600" y="499110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7" name="Rectangle 9">
            <a:extLst>
              <a:ext uri="{FF2B5EF4-FFF2-40B4-BE49-F238E27FC236}">
                <a16:creationId xmlns:a16="http://schemas.microsoft.com/office/drawing/2014/main" id="{6C972BF5-1D64-EF94-0F16-971BE2D5C6D2}"/>
              </a:ext>
            </a:extLst>
          </p:cNvPr>
          <p:cNvSpPr>
            <a:spLocks noChangeArrowheads="1"/>
          </p:cNvSpPr>
          <p:nvPr/>
        </p:nvSpPr>
        <p:spPr bwMode="auto">
          <a:xfrm>
            <a:off x="1847850" y="499110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8" name="Rectangle 10">
            <a:extLst>
              <a:ext uri="{FF2B5EF4-FFF2-40B4-BE49-F238E27FC236}">
                <a16:creationId xmlns:a16="http://schemas.microsoft.com/office/drawing/2014/main" id="{AED9389F-DB84-50B3-3F03-DCDAA0387CCE}"/>
              </a:ext>
            </a:extLst>
          </p:cNvPr>
          <p:cNvSpPr>
            <a:spLocks noChangeArrowheads="1"/>
          </p:cNvSpPr>
          <p:nvPr/>
        </p:nvSpPr>
        <p:spPr bwMode="auto">
          <a:xfrm>
            <a:off x="3514725" y="566737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9" name="Rectangle 11">
            <a:extLst>
              <a:ext uri="{FF2B5EF4-FFF2-40B4-BE49-F238E27FC236}">
                <a16:creationId xmlns:a16="http://schemas.microsoft.com/office/drawing/2014/main" id="{56DC8637-88D8-277C-EF5D-F3E56266898F}"/>
              </a:ext>
            </a:extLst>
          </p:cNvPr>
          <p:cNvSpPr>
            <a:spLocks noChangeArrowheads="1"/>
          </p:cNvSpPr>
          <p:nvPr/>
        </p:nvSpPr>
        <p:spPr bwMode="auto">
          <a:xfrm>
            <a:off x="4171950" y="522922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0" name="Rectangle 12">
            <a:extLst>
              <a:ext uri="{FF2B5EF4-FFF2-40B4-BE49-F238E27FC236}">
                <a16:creationId xmlns:a16="http://schemas.microsoft.com/office/drawing/2014/main" id="{CBC680EC-A1C1-3CEC-CBD4-7043E5040C4A}"/>
              </a:ext>
            </a:extLst>
          </p:cNvPr>
          <p:cNvSpPr>
            <a:spLocks noChangeArrowheads="1"/>
          </p:cNvSpPr>
          <p:nvPr/>
        </p:nvSpPr>
        <p:spPr bwMode="auto">
          <a:xfrm>
            <a:off x="2695575" y="522922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1" name="Rectangle 13">
            <a:extLst>
              <a:ext uri="{FF2B5EF4-FFF2-40B4-BE49-F238E27FC236}">
                <a16:creationId xmlns:a16="http://schemas.microsoft.com/office/drawing/2014/main" id="{1A08C4BC-9A6C-F20F-4790-A7B13F9FF49A}"/>
              </a:ext>
            </a:extLst>
          </p:cNvPr>
          <p:cNvSpPr>
            <a:spLocks noChangeArrowheads="1"/>
          </p:cNvSpPr>
          <p:nvPr/>
        </p:nvSpPr>
        <p:spPr bwMode="auto">
          <a:xfrm rot="16200000">
            <a:off x="1454150" y="418782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2" name="Rectangle 14">
            <a:extLst>
              <a:ext uri="{FF2B5EF4-FFF2-40B4-BE49-F238E27FC236}">
                <a16:creationId xmlns:a16="http://schemas.microsoft.com/office/drawing/2014/main" id="{DCE1450A-5585-85BE-28AC-803AF5E9375D}"/>
              </a:ext>
            </a:extLst>
          </p:cNvPr>
          <p:cNvSpPr>
            <a:spLocks noChangeArrowheads="1"/>
          </p:cNvSpPr>
          <p:nvPr/>
        </p:nvSpPr>
        <p:spPr bwMode="auto">
          <a:xfrm>
            <a:off x="1743075" y="241935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3" name="Rectangle 15">
            <a:extLst>
              <a:ext uri="{FF2B5EF4-FFF2-40B4-BE49-F238E27FC236}">
                <a16:creationId xmlns:a16="http://schemas.microsoft.com/office/drawing/2014/main" id="{2F973B9C-3C64-1022-A100-DD4CB4B08822}"/>
              </a:ext>
            </a:extLst>
          </p:cNvPr>
          <p:cNvSpPr>
            <a:spLocks noChangeArrowheads="1"/>
          </p:cNvSpPr>
          <p:nvPr/>
        </p:nvSpPr>
        <p:spPr bwMode="auto">
          <a:xfrm>
            <a:off x="1743075" y="277177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4" name="Rectangle 16">
            <a:extLst>
              <a:ext uri="{FF2B5EF4-FFF2-40B4-BE49-F238E27FC236}">
                <a16:creationId xmlns:a16="http://schemas.microsoft.com/office/drawing/2014/main" id="{F9B397EA-5798-324F-C058-1A079B9875D3}"/>
              </a:ext>
            </a:extLst>
          </p:cNvPr>
          <p:cNvSpPr>
            <a:spLocks noChangeArrowheads="1"/>
          </p:cNvSpPr>
          <p:nvPr/>
        </p:nvSpPr>
        <p:spPr bwMode="auto">
          <a:xfrm>
            <a:off x="1828800" y="312420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5" name="Rectangle 17">
            <a:extLst>
              <a:ext uri="{FF2B5EF4-FFF2-40B4-BE49-F238E27FC236}">
                <a16:creationId xmlns:a16="http://schemas.microsoft.com/office/drawing/2014/main" id="{20161126-5D5D-E341-C06A-8835D4BA6617}"/>
              </a:ext>
            </a:extLst>
          </p:cNvPr>
          <p:cNvSpPr>
            <a:spLocks noChangeArrowheads="1"/>
          </p:cNvSpPr>
          <p:nvPr/>
        </p:nvSpPr>
        <p:spPr bwMode="auto">
          <a:xfrm>
            <a:off x="1828800" y="346710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6" name="Rectangle 18">
            <a:extLst>
              <a:ext uri="{FF2B5EF4-FFF2-40B4-BE49-F238E27FC236}">
                <a16:creationId xmlns:a16="http://schemas.microsoft.com/office/drawing/2014/main" id="{87AEBAB8-5C6F-C2DB-F12B-6CEAC401535E}"/>
              </a:ext>
            </a:extLst>
          </p:cNvPr>
          <p:cNvSpPr>
            <a:spLocks noChangeArrowheads="1"/>
          </p:cNvSpPr>
          <p:nvPr/>
        </p:nvSpPr>
        <p:spPr bwMode="auto">
          <a:xfrm>
            <a:off x="1828800" y="381952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7" name="Rectangle 19">
            <a:extLst>
              <a:ext uri="{FF2B5EF4-FFF2-40B4-BE49-F238E27FC236}">
                <a16:creationId xmlns:a16="http://schemas.microsoft.com/office/drawing/2014/main" id="{BA8D836D-203E-8431-8F14-0A2369AC49E0}"/>
              </a:ext>
            </a:extLst>
          </p:cNvPr>
          <p:cNvSpPr>
            <a:spLocks noChangeArrowheads="1"/>
          </p:cNvSpPr>
          <p:nvPr/>
        </p:nvSpPr>
        <p:spPr bwMode="auto">
          <a:xfrm>
            <a:off x="1828800" y="416242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8" name="Rectangle 20">
            <a:extLst>
              <a:ext uri="{FF2B5EF4-FFF2-40B4-BE49-F238E27FC236}">
                <a16:creationId xmlns:a16="http://schemas.microsoft.com/office/drawing/2014/main" id="{A4FBDF92-1FB8-4A32-D326-4F7CD1A8C67F}"/>
              </a:ext>
            </a:extLst>
          </p:cNvPr>
          <p:cNvSpPr>
            <a:spLocks noChangeArrowheads="1"/>
          </p:cNvSpPr>
          <p:nvPr/>
        </p:nvSpPr>
        <p:spPr bwMode="auto">
          <a:xfrm>
            <a:off x="1828800" y="4514850"/>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sp>
        <p:nvSpPr>
          <p:cNvPr id="19" name="Rectangle 21">
            <a:extLst>
              <a:ext uri="{FF2B5EF4-FFF2-40B4-BE49-F238E27FC236}">
                <a16:creationId xmlns:a16="http://schemas.microsoft.com/office/drawing/2014/main" id="{CAEA5E61-AD25-BA4D-CCD3-A472919DEABE}"/>
              </a:ext>
            </a:extLst>
          </p:cNvPr>
          <p:cNvSpPr>
            <a:spLocks noChangeArrowheads="1"/>
          </p:cNvSpPr>
          <p:nvPr/>
        </p:nvSpPr>
        <p:spPr bwMode="auto">
          <a:xfrm>
            <a:off x="1771650" y="4791075"/>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endParaRPr lang="en-US" altLang="en-US"/>
          </a:p>
        </p:txBody>
      </p:sp>
      <p:graphicFrame>
        <p:nvGraphicFramePr>
          <p:cNvPr id="20" name="Object 35">
            <a:extLst>
              <a:ext uri="{FF2B5EF4-FFF2-40B4-BE49-F238E27FC236}">
                <a16:creationId xmlns:a16="http://schemas.microsoft.com/office/drawing/2014/main" id="{37A9F4DC-91E6-6303-635F-35D3446A9074}"/>
              </a:ext>
            </a:extLst>
          </p:cNvPr>
          <p:cNvGraphicFramePr>
            <a:graphicFrameLocks noChangeAspect="1"/>
          </p:cNvGraphicFramePr>
          <p:nvPr>
            <p:extLst>
              <p:ext uri="{D42A27DB-BD31-4B8C-83A1-F6EECF244321}">
                <p14:modId xmlns:p14="http://schemas.microsoft.com/office/powerpoint/2010/main" val="2431119987"/>
              </p:ext>
            </p:extLst>
          </p:nvPr>
        </p:nvGraphicFramePr>
        <p:xfrm>
          <a:off x="728134" y="2326217"/>
          <a:ext cx="4964642" cy="3676650"/>
        </p:xfrm>
        <a:graphic>
          <a:graphicData uri="http://schemas.openxmlformats.org/presentationml/2006/ole">
            <mc:AlternateContent xmlns:mc="http://schemas.openxmlformats.org/markup-compatibility/2006">
              <mc:Choice xmlns:v="urn:schemas-microsoft-com:vml" Requires="v">
                <p:oleObj name="Picture" r:id="rId3" imgW="4495800" imgH="3670300" progId="StaticEnhancedMetafile">
                  <p:embed/>
                </p:oleObj>
              </mc:Choice>
              <mc:Fallback>
                <p:oleObj name="Picture" r:id="rId3" imgW="4495800" imgH="3670300" progId="StaticEnhancedMetafile">
                  <p:embed/>
                  <p:pic>
                    <p:nvPicPr>
                      <p:cNvPr id="1026" name="Object 35">
                        <a:extLst>
                          <a:ext uri="{FF2B5EF4-FFF2-40B4-BE49-F238E27FC236}">
                            <a16:creationId xmlns:a16="http://schemas.microsoft.com/office/drawing/2014/main" id="{8BA22AA6-57AE-54D4-2C08-9BACBA019E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134" y="2326217"/>
                        <a:ext cx="4964642" cy="3676650"/>
                      </a:xfrm>
                      <a:prstGeom prst="rect">
                        <a:avLst/>
                      </a:prstGeom>
                      <a:noFill/>
                      <a:ln>
                        <a:noFill/>
                      </a:ln>
                      <a:effectLst/>
                    </p:spPr>
                  </p:pic>
                </p:oleObj>
              </mc:Fallback>
            </mc:AlternateContent>
          </a:graphicData>
        </a:graphic>
      </p:graphicFrame>
      <p:sp>
        <p:nvSpPr>
          <p:cNvPr id="21" name="AutoShape 36">
            <a:extLst>
              <a:ext uri="{FF2B5EF4-FFF2-40B4-BE49-F238E27FC236}">
                <a16:creationId xmlns:a16="http://schemas.microsoft.com/office/drawing/2014/main" id="{A8F3BA34-60C5-5BFE-9043-B602333BF778}"/>
              </a:ext>
            </a:extLst>
          </p:cNvPr>
          <p:cNvSpPr>
            <a:spLocks noChangeArrowheads="1"/>
          </p:cNvSpPr>
          <p:nvPr/>
        </p:nvSpPr>
        <p:spPr bwMode="auto">
          <a:xfrm>
            <a:off x="6096000" y="3581400"/>
            <a:ext cx="2133600" cy="762000"/>
          </a:xfrm>
          <a:prstGeom prst="wedgeRoundRectCallout">
            <a:avLst>
              <a:gd name="adj1" fmla="val -118750"/>
              <a:gd name="adj2" fmla="val 21667"/>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MEDIAN </a:t>
            </a:r>
          </a:p>
          <a:p>
            <a:pPr algn="ctr"/>
            <a:r>
              <a:rPr lang="en-GB" altLang="en-US"/>
              <a:t>(50</a:t>
            </a:r>
            <a:r>
              <a:rPr lang="en-GB" altLang="en-US" baseline="30000"/>
              <a:t>th</a:t>
            </a:r>
            <a:r>
              <a:rPr lang="en-GB" altLang="en-US"/>
              <a:t> centile)</a:t>
            </a:r>
          </a:p>
        </p:txBody>
      </p:sp>
      <p:sp>
        <p:nvSpPr>
          <p:cNvPr id="22" name="AutoShape 37">
            <a:extLst>
              <a:ext uri="{FF2B5EF4-FFF2-40B4-BE49-F238E27FC236}">
                <a16:creationId xmlns:a16="http://schemas.microsoft.com/office/drawing/2014/main" id="{9F55177A-9FCF-B9F7-6DCF-054EB0DF6D30}"/>
              </a:ext>
            </a:extLst>
          </p:cNvPr>
          <p:cNvSpPr>
            <a:spLocks noChangeArrowheads="1"/>
          </p:cNvSpPr>
          <p:nvPr/>
        </p:nvSpPr>
        <p:spPr bwMode="auto">
          <a:xfrm>
            <a:off x="6096000" y="2895600"/>
            <a:ext cx="2133600" cy="457200"/>
          </a:xfrm>
          <a:prstGeom prst="wedgeRoundRectCallout">
            <a:avLst>
              <a:gd name="adj1" fmla="val -110269"/>
              <a:gd name="adj2" fmla="val 137847"/>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75</a:t>
            </a:r>
            <a:r>
              <a:rPr lang="en-GB" altLang="en-US" baseline="30000"/>
              <a:t>th</a:t>
            </a:r>
            <a:r>
              <a:rPr lang="en-GB" altLang="en-US"/>
              <a:t> Centile</a:t>
            </a:r>
          </a:p>
        </p:txBody>
      </p:sp>
      <p:sp>
        <p:nvSpPr>
          <p:cNvPr id="23" name="AutoShape 38">
            <a:extLst>
              <a:ext uri="{FF2B5EF4-FFF2-40B4-BE49-F238E27FC236}">
                <a16:creationId xmlns:a16="http://schemas.microsoft.com/office/drawing/2014/main" id="{0F8ED0A8-AEF1-442C-9411-6F062D2E6C29}"/>
              </a:ext>
            </a:extLst>
          </p:cNvPr>
          <p:cNvSpPr>
            <a:spLocks noChangeArrowheads="1"/>
          </p:cNvSpPr>
          <p:nvPr/>
        </p:nvSpPr>
        <p:spPr bwMode="auto">
          <a:xfrm>
            <a:off x="6096000" y="4495800"/>
            <a:ext cx="2133600" cy="457200"/>
          </a:xfrm>
          <a:prstGeom prst="wedgeRoundRectCallout">
            <a:avLst>
              <a:gd name="adj1" fmla="val -109671"/>
              <a:gd name="adj2" fmla="val -35417"/>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25</a:t>
            </a:r>
            <a:r>
              <a:rPr lang="en-GB" altLang="en-US" baseline="30000"/>
              <a:t>th</a:t>
            </a:r>
            <a:r>
              <a:rPr lang="en-GB" altLang="en-US"/>
              <a:t> Centile</a:t>
            </a:r>
          </a:p>
        </p:txBody>
      </p:sp>
      <p:sp>
        <p:nvSpPr>
          <p:cNvPr id="24" name="AutoShape 39">
            <a:extLst>
              <a:ext uri="{FF2B5EF4-FFF2-40B4-BE49-F238E27FC236}">
                <a16:creationId xmlns:a16="http://schemas.microsoft.com/office/drawing/2014/main" id="{DED39AB6-8021-2808-114B-458DAC3AD97B}"/>
              </a:ext>
            </a:extLst>
          </p:cNvPr>
          <p:cNvSpPr>
            <a:spLocks noChangeArrowheads="1"/>
          </p:cNvSpPr>
          <p:nvPr/>
        </p:nvSpPr>
        <p:spPr bwMode="auto">
          <a:xfrm>
            <a:off x="6019800" y="5105400"/>
            <a:ext cx="2133600" cy="457200"/>
          </a:xfrm>
          <a:prstGeom prst="wedgeRoundRectCallout">
            <a:avLst>
              <a:gd name="adj1" fmla="val -110940"/>
              <a:gd name="adj2" fmla="val -82986"/>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2.5</a:t>
            </a:r>
            <a:r>
              <a:rPr lang="en-GB" altLang="en-US" baseline="30000"/>
              <a:t>th</a:t>
            </a:r>
            <a:r>
              <a:rPr lang="en-GB" altLang="en-US"/>
              <a:t> Centile</a:t>
            </a:r>
          </a:p>
        </p:txBody>
      </p:sp>
      <p:sp>
        <p:nvSpPr>
          <p:cNvPr id="25" name="AutoShape 40">
            <a:extLst>
              <a:ext uri="{FF2B5EF4-FFF2-40B4-BE49-F238E27FC236}">
                <a16:creationId xmlns:a16="http://schemas.microsoft.com/office/drawing/2014/main" id="{38F4D61E-C5DC-08F2-52D4-585ED8098402}"/>
              </a:ext>
            </a:extLst>
          </p:cNvPr>
          <p:cNvSpPr>
            <a:spLocks noChangeArrowheads="1"/>
          </p:cNvSpPr>
          <p:nvPr/>
        </p:nvSpPr>
        <p:spPr bwMode="auto">
          <a:xfrm>
            <a:off x="6019800" y="2286000"/>
            <a:ext cx="2133600" cy="457200"/>
          </a:xfrm>
          <a:prstGeom prst="wedgeRoundRectCallout">
            <a:avLst>
              <a:gd name="adj1" fmla="val -112870"/>
              <a:gd name="adj2" fmla="val 93056"/>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97.5</a:t>
            </a:r>
            <a:r>
              <a:rPr lang="en-GB" altLang="en-US" baseline="30000"/>
              <a:t>th</a:t>
            </a:r>
            <a:r>
              <a:rPr lang="en-GB" altLang="en-US"/>
              <a:t> Centile</a:t>
            </a:r>
          </a:p>
        </p:txBody>
      </p:sp>
      <p:sp>
        <p:nvSpPr>
          <p:cNvPr id="26" name="Line 41">
            <a:extLst>
              <a:ext uri="{FF2B5EF4-FFF2-40B4-BE49-F238E27FC236}">
                <a16:creationId xmlns:a16="http://schemas.microsoft.com/office/drawing/2014/main" id="{20EFCE12-0B18-BF0E-CA3F-6A47B5763495}"/>
              </a:ext>
            </a:extLst>
          </p:cNvPr>
          <p:cNvSpPr>
            <a:spLocks noChangeShapeType="1"/>
          </p:cNvSpPr>
          <p:nvPr/>
        </p:nvSpPr>
        <p:spPr bwMode="auto">
          <a:xfrm>
            <a:off x="2362200" y="3352800"/>
            <a:ext cx="0" cy="1219200"/>
          </a:xfrm>
          <a:prstGeom prst="line">
            <a:avLst/>
          </a:prstGeom>
          <a:noFill/>
          <a:ln w="38100">
            <a:solidFill>
              <a:srgbClr val="FF33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AutoShape 42">
            <a:extLst>
              <a:ext uri="{FF2B5EF4-FFF2-40B4-BE49-F238E27FC236}">
                <a16:creationId xmlns:a16="http://schemas.microsoft.com/office/drawing/2014/main" id="{2A6D85BA-096D-B028-235C-E5427032110E}"/>
              </a:ext>
            </a:extLst>
          </p:cNvPr>
          <p:cNvSpPr>
            <a:spLocks noChangeArrowheads="1"/>
          </p:cNvSpPr>
          <p:nvPr/>
        </p:nvSpPr>
        <p:spPr bwMode="auto">
          <a:xfrm>
            <a:off x="762000" y="5867400"/>
            <a:ext cx="2133600" cy="762000"/>
          </a:xfrm>
          <a:prstGeom prst="wedgeRoundRectCallout">
            <a:avLst>
              <a:gd name="adj1" fmla="val 25296"/>
              <a:gd name="adj2" fmla="val -212708"/>
              <a:gd name="adj3" fmla="val 16667"/>
            </a:avLst>
          </a:prstGeom>
          <a:solidFill>
            <a:srgbClr val="FFFF00"/>
          </a:solidFill>
          <a:ln w="12699">
            <a:solidFill>
              <a:schemeClr val="tx1"/>
            </a:solidFill>
            <a:miter lim="800000"/>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pPr algn="ctr"/>
            <a:r>
              <a:rPr lang="en-GB" altLang="en-US"/>
              <a:t>Inter-quartile range</a:t>
            </a:r>
          </a:p>
        </p:txBody>
      </p:sp>
      <p:sp>
        <p:nvSpPr>
          <p:cNvPr id="30" name="TextBox 29">
            <a:extLst>
              <a:ext uri="{FF2B5EF4-FFF2-40B4-BE49-F238E27FC236}">
                <a16:creationId xmlns:a16="http://schemas.microsoft.com/office/drawing/2014/main" id="{A968DCED-AE43-1A15-3B54-C2AA6D5D8CFF}"/>
              </a:ext>
            </a:extLst>
          </p:cNvPr>
          <p:cNvSpPr txBox="1"/>
          <p:nvPr/>
        </p:nvSpPr>
        <p:spPr>
          <a:xfrm>
            <a:off x="8314266" y="220134"/>
            <a:ext cx="3877733" cy="109506901"/>
          </a:xfrm>
          <a:prstGeom prst="rect">
            <a:avLst/>
          </a:prstGeom>
          <a:noFill/>
        </p:spPr>
        <p:txBody>
          <a:bodyPr wrap="square" rtlCol="0">
            <a:spAutoFit/>
          </a:bodyPr>
          <a:lstStyle/>
          <a:p>
            <a:pPr algn="l"/>
            <a:r>
              <a:rPr lang="en-GB" b="0" i="0" dirty="0">
                <a:solidFill>
                  <a:srgbClr val="374151"/>
                </a:solidFill>
                <a:effectLst/>
                <a:latin typeface="Söhne"/>
              </a:rPr>
              <a:t>A centile (=percentile) is a value that is the percentage of observations that are equal to or below it in a given set of data.</a:t>
            </a:r>
          </a:p>
          <a:p>
            <a:pPr algn="l"/>
            <a:endParaRPr lang="en-GB" dirty="0">
              <a:solidFill>
                <a:srgbClr val="374151"/>
              </a:solidFill>
              <a:latin typeface="Söhne"/>
            </a:endParaRPr>
          </a:p>
          <a:p>
            <a:pPr algn="l"/>
            <a:r>
              <a:rPr lang="en-GB" b="0" i="0" dirty="0">
                <a:solidFill>
                  <a:srgbClr val="374151"/>
                </a:solidFill>
                <a:effectLst/>
                <a:latin typeface="Söhne"/>
              </a:rPr>
              <a:t>For example, the </a:t>
            </a:r>
            <a:r>
              <a:rPr lang="en-GB" b="1" i="0" dirty="0">
                <a:solidFill>
                  <a:srgbClr val="374151"/>
                </a:solidFill>
                <a:effectLst/>
                <a:latin typeface="Söhne"/>
              </a:rPr>
              <a:t>50th centile</a:t>
            </a:r>
            <a:r>
              <a:rPr lang="en-GB" b="0" i="0" dirty="0">
                <a:solidFill>
                  <a:srgbClr val="374151"/>
                </a:solidFill>
                <a:effectLst/>
                <a:latin typeface="Söhne"/>
              </a:rPr>
              <a:t>, or median, represents the value that divides the data into two halves, with 50% of the observations above and 50% below.</a:t>
            </a:r>
          </a:p>
          <a:p>
            <a:pPr algn="l"/>
            <a:endParaRPr lang="en-GB" b="0" i="0" dirty="0">
              <a:solidFill>
                <a:srgbClr val="374151"/>
              </a:solidFill>
              <a:effectLst/>
              <a:latin typeface="Söhne"/>
            </a:endParaRPr>
          </a:p>
          <a:p>
            <a:pPr algn="l"/>
            <a:r>
              <a:rPr lang="en-GB" b="0" i="0" dirty="0">
                <a:solidFill>
                  <a:srgbClr val="374151"/>
                </a:solidFill>
                <a:effectLst/>
                <a:latin typeface="Söhne"/>
              </a:rPr>
              <a:t>Other common centiles include the </a:t>
            </a:r>
            <a:r>
              <a:rPr lang="en-GB" b="1" i="0" dirty="0">
                <a:solidFill>
                  <a:srgbClr val="374151"/>
                </a:solidFill>
                <a:effectLst/>
                <a:latin typeface="Söhne"/>
              </a:rPr>
              <a:t>25th centile </a:t>
            </a:r>
            <a:r>
              <a:rPr lang="en-GB" b="0" i="0" dirty="0">
                <a:solidFill>
                  <a:srgbClr val="374151"/>
                </a:solidFill>
                <a:effectLst/>
                <a:latin typeface="Söhne"/>
              </a:rPr>
              <a:t>(also known as the first </a:t>
            </a:r>
            <a:r>
              <a:rPr lang="en-GB" b="1" i="0" dirty="0">
                <a:solidFill>
                  <a:srgbClr val="374151"/>
                </a:solidFill>
                <a:effectLst/>
                <a:latin typeface="Söhne"/>
              </a:rPr>
              <a:t>quartile</a:t>
            </a:r>
            <a:r>
              <a:rPr lang="en-GB" b="0" i="0" dirty="0">
                <a:solidFill>
                  <a:srgbClr val="374151"/>
                </a:solidFill>
                <a:effectLst/>
                <a:latin typeface="Söhne"/>
              </a:rPr>
              <a:t>), which represents the value below which 25% of the data falls, and the </a:t>
            </a:r>
            <a:r>
              <a:rPr lang="en-GB" b="1" i="0" dirty="0">
                <a:solidFill>
                  <a:srgbClr val="374151"/>
                </a:solidFill>
                <a:effectLst/>
                <a:latin typeface="Söhne"/>
              </a:rPr>
              <a:t>75th centile </a:t>
            </a:r>
            <a:r>
              <a:rPr lang="en-GB" b="0" i="0" dirty="0">
                <a:solidFill>
                  <a:srgbClr val="374151"/>
                </a:solidFill>
                <a:effectLst/>
                <a:latin typeface="Söhne"/>
              </a:rPr>
              <a:t>(also known as the third quartile), which represents the value below which 75% of the data falls.</a:t>
            </a:r>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pPr algn="l"/>
            <a:endParaRPr lang="en-GB" b="0" i="0" dirty="0">
              <a:solidFill>
                <a:srgbClr val="374151"/>
              </a:solidFill>
              <a:effectLst/>
              <a:latin typeface="Söhne"/>
            </a:endParaRPr>
          </a:p>
          <a:p>
            <a:pPr algn="l"/>
            <a:endParaRPr lang="en-GB" b="0" i="0" dirty="0">
              <a:solidFill>
                <a:srgbClr val="374151"/>
              </a:solidFill>
              <a:effectLst/>
              <a:latin typeface="Söhne"/>
            </a:endParaRPr>
          </a:p>
        </p:txBody>
      </p:sp>
      <p:sp>
        <p:nvSpPr>
          <p:cNvPr id="31" name="TextBox 30">
            <a:extLst>
              <a:ext uri="{FF2B5EF4-FFF2-40B4-BE49-F238E27FC236}">
                <a16:creationId xmlns:a16="http://schemas.microsoft.com/office/drawing/2014/main" id="{7420542A-878E-0C39-38EB-7C9D7749FBF8}"/>
              </a:ext>
            </a:extLst>
          </p:cNvPr>
          <p:cNvSpPr txBox="1"/>
          <p:nvPr/>
        </p:nvSpPr>
        <p:spPr>
          <a:xfrm rot="16200000">
            <a:off x="-355596" y="3337468"/>
            <a:ext cx="2326342" cy="830997"/>
          </a:xfrm>
          <a:prstGeom prst="rect">
            <a:avLst/>
          </a:prstGeom>
          <a:solidFill>
            <a:schemeClr val="bg1"/>
          </a:solidFill>
        </p:spPr>
        <p:txBody>
          <a:bodyPr wrap="none" rtlCol="0">
            <a:spAutoFit/>
          </a:bodyPr>
          <a:lstStyle/>
          <a:p>
            <a:r>
              <a:rPr lang="en-GB" sz="2400" b="1" dirty="0"/>
              <a:t>Pain (VAS: Visual</a:t>
            </a:r>
            <a:br>
              <a:rPr lang="en-GB" sz="2400" b="1" dirty="0"/>
            </a:br>
            <a:r>
              <a:rPr lang="en-GB" sz="2400" b="1" dirty="0"/>
              <a:t> Analogue Scale)</a:t>
            </a:r>
          </a:p>
        </p:txBody>
      </p:sp>
      <p:pic>
        <p:nvPicPr>
          <p:cNvPr id="32" name="Picture 31">
            <a:extLst>
              <a:ext uri="{FF2B5EF4-FFF2-40B4-BE49-F238E27FC236}">
                <a16:creationId xmlns:a16="http://schemas.microsoft.com/office/drawing/2014/main" id="{E45F22BA-AA88-C7A9-4AEB-9E34FCE69194}"/>
              </a:ext>
            </a:extLst>
          </p:cNvPr>
          <p:cNvPicPr>
            <a:picLocks noChangeAspect="1"/>
          </p:cNvPicPr>
          <p:nvPr/>
        </p:nvPicPr>
        <p:blipFill>
          <a:blip r:embed="rId5"/>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C6F324A0-42B9-A793-FE1C-1D87757DA807}"/>
              </a:ext>
            </a:extLst>
          </p:cNvPr>
          <p:cNvSpPr>
            <a:spLocks noGrp="1"/>
          </p:cNvSpPr>
          <p:nvPr>
            <p:ph type="sldNum" sz="quarter" idx="12"/>
          </p:nvPr>
        </p:nvSpPr>
        <p:spPr/>
        <p:txBody>
          <a:bodyPr/>
          <a:lstStyle/>
          <a:p>
            <a:fld id="{FCBFF33D-7869-8B46-BDE4-59ABFD8876D4}" type="slidenum">
              <a:rPr lang="en-GB" smtClean="0"/>
              <a:t>29</a:t>
            </a:fld>
            <a:endParaRPr lang="en-GB"/>
          </a:p>
        </p:txBody>
      </p:sp>
      <p:sp>
        <p:nvSpPr>
          <p:cNvPr id="3" name="Footer Placeholder 2">
            <a:extLst>
              <a:ext uri="{FF2B5EF4-FFF2-40B4-BE49-F238E27FC236}">
                <a16:creationId xmlns:a16="http://schemas.microsoft.com/office/drawing/2014/main" id="{F20605AB-56A2-E9CF-AC67-ABDDB1895FC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52025931"/>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22"/>
                                        </p:tgtEl>
                                        <p:attrNameLst>
                                          <p:attrName>style.visibility</p:attrName>
                                        </p:attrNameLst>
                                      </p:cBhvr>
                                      <p:to>
                                        <p:strVal val="visible"/>
                                      </p:to>
                                    </p:set>
                                  </p:childTnLst>
                                </p:cTn>
                              </p:par>
                            </p:childTnLst>
                          </p:cTn>
                        </p:par>
                        <p:par>
                          <p:cTn id="11" fill="hold">
                            <p:stCondLst>
                              <p:cond delay="500"/>
                            </p:stCondLst>
                            <p:childTnLst>
                              <p:par>
                                <p:cTn id="12" presetID="1" presetClass="entr" presetSubtype="0" fill="hold" nodeType="afterEffect">
                                  <p:stCondLst>
                                    <p:cond delay="0"/>
                                  </p:stCondLst>
                                  <p:childTnLst>
                                    <p:set>
                                      <p:cBhvr>
                                        <p:cTn id="13" dur="1" fill="hold">
                                          <p:stCondLst>
                                            <p:cond delay="499"/>
                                          </p:stCondLst>
                                        </p:cTn>
                                        <p:tgtEl>
                                          <p:spTgt spid="2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499"/>
                                          </p:stCondLst>
                                        </p:cTn>
                                        <p:tgtEl>
                                          <p:spTgt spid="25"/>
                                        </p:tgtEl>
                                        <p:attrNameLst>
                                          <p:attrName>style.visibility</p:attrName>
                                        </p:attrNameLst>
                                      </p:cBhvr>
                                      <p:to>
                                        <p:strVal val="visible"/>
                                      </p:to>
                                    </p:set>
                                  </p:childTnLst>
                                </p:cTn>
                              </p:par>
                            </p:childTnLst>
                          </p:cTn>
                        </p:par>
                        <p:par>
                          <p:cTn id="18" fill="hold">
                            <p:stCondLst>
                              <p:cond delay="500"/>
                            </p:stCondLst>
                            <p:childTnLst>
                              <p:par>
                                <p:cTn id="19" presetID="1" presetClass="entr" presetSubtype="0" fill="hold" nodeType="afterEffect">
                                  <p:stCondLst>
                                    <p:cond delay="0"/>
                                  </p:stCondLst>
                                  <p:childTnLst>
                                    <p:set>
                                      <p:cBhvr>
                                        <p:cTn id="20" dur="1" fill="hold">
                                          <p:stCondLst>
                                            <p:cond delay="499"/>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499"/>
                                          </p:stCondLst>
                                        </p:cTn>
                                        <p:tgtEl>
                                          <p:spTgt spid="26"/>
                                        </p:tgtEl>
                                        <p:attrNameLst>
                                          <p:attrName>style.visibility</p:attrName>
                                        </p:attrNameLst>
                                      </p:cBhvr>
                                      <p:to>
                                        <p:strVal val="visible"/>
                                      </p:to>
                                    </p:set>
                                  </p:childTnLst>
                                </p:cTn>
                              </p:par>
                            </p:childTnLst>
                          </p:cTn>
                        </p:par>
                        <p:par>
                          <p:cTn id="25" fill="hold">
                            <p:stCondLst>
                              <p:cond delay="500"/>
                            </p:stCondLst>
                            <p:childTnLst>
                              <p:par>
                                <p:cTn id="26" presetID="1" presetClass="entr" presetSubtype="0" fill="hold" nodeType="afterEffect">
                                  <p:stCondLst>
                                    <p:cond delay="0"/>
                                  </p:stCondLst>
                                  <p:childTnLst>
                                    <p:set>
                                      <p:cBhvr>
                                        <p:cTn id="27" dur="1" fill="hold">
                                          <p:stCondLst>
                                            <p:cond delay="499"/>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autoUpdateAnimBg="0"/>
      <p:bldP spid="22" grpId="0" animBg="1" autoUpdateAnimBg="0"/>
      <p:bldP spid="23" grpId="0" animBg="1" autoUpdateAnimBg="0"/>
      <p:bldP spid="24" grpId="0" animBg="1" autoUpdateAnimBg="0"/>
      <p:bldP spid="25" grpId="0" animBg="1" autoUpdateAnimBg="0"/>
      <p:bldP spid="27" grpId="0" animBg="1"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B0742EA-CFF0-AD57-F7CD-A7E7322E1D10}"/>
              </a:ext>
            </a:extLst>
          </p:cNvPr>
          <p:cNvSpPr>
            <a:spLocks noGrp="1"/>
          </p:cNvSpPr>
          <p:nvPr>
            <p:ph type="title"/>
          </p:nvPr>
        </p:nvSpPr>
        <p:spPr>
          <a:xfrm>
            <a:off x="838200" y="365125"/>
            <a:ext cx="10515600" cy="1325563"/>
          </a:xfrm>
        </p:spPr>
        <p:txBody>
          <a:bodyPr anchor="t">
            <a:noAutofit/>
          </a:bodyPr>
          <a:lstStyle/>
          <a:p>
            <a:pPr algn="ctr">
              <a:lnSpc>
                <a:spcPct val="100000"/>
              </a:lnSpc>
            </a:pPr>
            <a:r>
              <a:rPr lang="en-GB" altLang="en-US" b="1" dirty="0">
                <a:solidFill>
                  <a:srgbClr val="FF0000"/>
                </a:solidFill>
                <a:latin typeface="Arial" panose="020B0604020202020204" pitchFamily="34" charset="0"/>
                <a:cs typeface="Arial" panose="020B0604020202020204" pitchFamily="34" charset="0"/>
              </a:rPr>
              <a:t>Standard Error of the Means</a:t>
            </a:r>
            <a:br>
              <a:rPr lang="en-GB" altLang="en-US"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in very simple terms</a:t>
            </a:r>
            <a:endParaRPr lang="en-GB" altLang="en-US"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FC0293D-9CFE-1A8D-37E1-F076A5687FD4}"/>
              </a:ext>
            </a:extLst>
          </p:cNvPr>
          <p:cNvSpPr txBox="1"/>
          <p:nvPr/>
        </p:nvSpPr>
        <p:spPr>
          <a:xfrm>
            <a:off x="254001" y="1849021"/>
            <a:ext cx="8212666" cy="3108543"/>
          </a:xfrm>
          <a:prstGeom prst="rect">
            <a:avLst/>
          </a:prstGeom>
          <a:noFill/>
        </p:spPr>
        <p:txBody>
          <a:bodyPr wrap="square" rtlCol="0">
            <a:spAutoFit/>
          </a:bodyPr>
          <a:lstStyle/>
          <a:p>
            <a:r>
              <a:rPr lang="en-GB" sz="2800" b="1" i="0" dirty="0">
                <a:solidFill>
                  <a:srgbClr val="374151"/>
                </a:solidFill>
                <a:effectLst/>
                <a:latin typeface="Söhne"/>
              </a:rPr>
              <a:t>The standard error of the mean (SEM) is how much sample means vary from the true population mean. </a:t>
            </a:r>
          </a:p>
          <a:p>
            <a:endParaRPr lang="en-GB" sz="2800" b="1" dirty="0">
              <a:solidFill>
                <a:srgbClr val="374151"/>
              </a:solidFill>
              <a:latin typeface="Söhne"/>
            </a:endParaRPr>
          </a:p>
          <a:p>
            <a:r>
              <a:rPr lang="en-GB" sz="2800" b="1" i="0" dirty="0">
                <a:solidFill>
                  <a:srgbClr val="374151"/>
                </a:solidFill>
                <a:effectLst/>
                <a:latin typeface="Söhne"/>
              </a:rPr>
              <a:t>In other words, it's an estimate of the amount of </a:t>
            </a:r>
            <a:r>
              <a:rPr lang="en-GB" sz="2800" b="1" i="0" dirty="0">
                <a:solidFill>
                  <a:srgbClr val="FF0000"/>
                </a:solidFill>
                <a:effectLst/>
                <a:latin typeface="Söhne"/>
              </a:rPr>
              <a:t>sampling error </a:t>
            </a:r>
            <a:r>
              <a:rPr lang="en-GB" sz="2800" b="1" i="0" dirty="0">
                <a:solidFill>
                  <a:srgbClr val="374151"/>
                </a:solidFill>
                <a:effectLst/>
                <a:latin typeface="Söhne"/>
              </a:rPr>
              <a:t>in a mean. </a:t>
            </a:r>
          </a:p>
          <a:p>
            <a:endParaRPr lang="en-GB" sz="2800" b="1" dirty="0">
              <a:solidFill>
                <a:srgbClr val="374151"/>
              </a:solidFill>
              <a:latin typeface="Söhne"/>
            </a:endParaRPr>
          </a:p>
          <a:p>
            <a:r>
              <a:rPr lang="en-GB" sz="2800" b="1" i="0" dirty="0">
                <a:solidFill>
                  <a:srgbClr val="374151"/>
                </a:solidFill>
                <a:effectLst/>
                <a:latin typeface="Söhne"/>
              </a:rPr>
              <a:t>It is calculated as:</a:t>
            </a:r>
            <a:endParaRPr lang="en-GB" sz="2800" b="1" dirty="0">
              <a:solidFill>
                <a:srgbClr val="374151"/>
              </a:solidFill>
              <a:latin typeface="Söhne"/>
            </a:endParaRPr>
          </a:p>
        </p:txBody>
      </p:sp>
      <p:sp>
        <p:nvSpPr>
          <p:cNvPr id="11" name="TextBox 10">
            <a:extLst>
              <a:ext uri="{FF2B5EF4-FFF2-40B4-BE49-F238E27FC236}">
                <a16:creationId xmlns:a16="http://schemas.microsoft.com/office/drawing/2014/main" id="{C2837E68-D8A2-0F6A-7FC0-ECFE961FC9BF}"/>
              </a:ext>
            </a:extLst>
          </p:cNvPr>
          <p:cNvSpPr txBox="1"/>
          <p:nvPr/>
        </p:nvSpPr>
        <p:spPr>
          <a:xfrm>
            <a:off x="1049866" y="5318666"/>
            <a:ext cx="9702801" cy="646331"/>
          </a:xfrm>
          <a:prstGeom prst="rect">
            <a:avLst/>
          </a:prstGeom>
          <a:solidFill>
            <a:srgbClr val="FF0000"/>
          </a:solidFill>
        </p:spPr>
        <p:txBody>
          <a:bodyPr wrap="square">
            <a:spAutoFit/>
          </a:bodyPr>
          <a:lstStyle/>
          <a:p>
            <a:pPr algn="ctr"/>
            <a:r>
              <a:rPr lang="en-GB" sz="3600" b="1" i="0" dirty="0">
                <a:solidFill>
                  <a:schemeClr val="bg1"/>
                </a:solidFill>
                <a:effectLst/>
                <a:latin typeface="Söhne"/>
              </a:rPr>
              <a:t>SEM = SD of sample means / sqrt (sample size)</a:t>
            </a:r>
          </a:p>
        </p:txBody>
      </p:sp>
      <p:grpSp>
        <p:nvGrpSpPr>
          <p:cNvPr id="14" name="Group 13">
            <a:extLst>
              <a:ext uri="{FF2B5EF4-FFF2-40B4-BE49-F238E27FC236}">
                <a16:creationId xmlns:a16="http://schemas.microsoft.com/office/drawing/2014/main" id="{D4BC770C-94A1-D315-90CF-8A6170E5554D}"/>
              </a:ext>
            </a:extLst>
          </p:cNvPr>
          <p:cNvGrpSpPr/>
          <p:nvPr/>
        </p:nvGrpSpPr>
        <p:grpSpPr>
          <a:xfrm>
            <a:off x="8398933" y="1337733"/>
            <a:ext cx="3793067" cy="3759200"/>
            <a:chOff x="8398933" y="1337733"/>
            <a:chExt cx="3793067" cy="3759200"/>
          </a:xfrm>
        </p:grpSpPr>
        <p:pic>
          <p:nvPicPr>
            <p:cNvPr id="7" name="Picture 6">
              <a:extLst>
                <a:ext uri="{FF2B5EF4-FFF2-40B4-BE49-F238E27FC236}">
                  <a16:creationId xmlns:a16="http://schemas.microsoft.com/office/drawing/2014/main" id="{38C60AED-6D9E-0181-1F51-CDEF7C05A089}"/>
                </a:ext>
              </a:extLst>
            </p:cNvPr>
            <p:cNvPicPr>
              <a:picLocks noChangeAspect="1"/>
            </p:cNvPicPr>
            <p:nvPr/>
          </p:nvPicPr>
          <p:blipFill rotWithShape="1">
            <a:blip r:embed="rId3"/>
            <a:srcRect t="1476" r="6551"/>
            <a:stretch/>
          </p:blipFill>
          <p:spPr>
            <a:xfrm>
              <a:off x="8669867" y="1337733"/>
              <a:ext cx="3522133" cy="3759200"/>
            </a:xfrm>
            <a:prstGeom prst="rect">
              <a:avLst/>
            </a:prstGeom>
          </p:spPr>
        </p:pic>
        <p:sp>
          <p:nvSpPr>
            <p:cNvPr id="12" name="Rectangle 11">
              <a:extLst>
                <a:ext uri="{FF2B5EF4-FFF2-40B4-BE49-F238E27FC236}">
                  <a16:creationId xmlns:a16="http://schemas.microsoft.com/office/drawing/2014/main" id="{D1750779-7229-DD69-A105-D872D891E584}"/>
                </a:ext>
              </a:extLst>
            </p:cNvPr>
            <p:cNvSpPr/>
            <p:nvPr/>
          </p:nvSpPr>
          <p:spPr>
            <a:xfrm>
              <a:off x="8398933" y="4080933"/>
              <a:ext cx="406400" cy="643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2FE83C2C-A9B8-D926-8D70-BBB0C602F743}"/>
                </a:ext>
              </a:extLst>
            </p:cNvPr>
            <p:cNvSpPr/>
            <p:nvPr/>
          </p:nvSpPr>
          <p:spPr>
            <a:xfrm>
              <a:off x="8517465" y="2201333"/>
              <a:ext cx="457201" cy="9482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15" name="Picture 14">
            <a:extLst>
              <a:ext uri="{FF2B5EF4-FFF2-40B4-BE49-F238E27FC236}">
                <a16:creationId xmlns:a16="http://schemas.microsoft.com/office/drawing/2014/main" id="{0A146112-A378-DB6E-639D-D9B9AAE77E4E}"/>
              </a:ext>
            </a:extLst>
          </p:cNvPr>
          <p:cNvPicPr>
            <a:picLocks noChangeAspect="1"/>
          </p:cNvPicPr>
          <p:nvPr/>
        </p:nvPicPr>
        <p:blipFill>
          <a:blip r:embed="rId4"/>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8B3AA870-2B04-5F26-CDD4-3479CD6C6FE3}"/>
              </a:ext>
            </a:extLst>
          </p:cNvPr>
          <p:cNvSpPr>
            <a:spLocks noGrp="1"/>
          </p:cNvSpPr>
          <p:nvPr>
            <p:ph type="sldNum" sz="quarter" idx="12"/>
          </p:nvPr>
        </p:nvSpPr>
        <p:spPr/>
        <p:txBody>
          <a:bodyPr/>
          <a:lstStyle/>
          <a:p>
            <a:fld id="{FCBFF33D-7869-8B46-BDE4-59ABFD8876D4}" type="slidenum">
              <a:rPr lang="en-GB" smtClean="0"/>
              <a:t>30</a:t>
            </a:fld>
            <a:endParaRPr lang="en-GB"/>
          </a:p>
        </p:txBody>
      </p:sp>
      <p:sp>
        <p:nvSpPr>
          <p:cNvPr id="3" name="Footer Placeholder 2">
            <a:extLst>
              <a:ext uri="{FF2B5EF4-FFF2-40B4-BE49-F238E27FC236}">
                <a16:creationId xmlns:a16="http://schemas.microsoft.com/office/drawing/2014/main" id="{A22D9EDD-E202-75F1-699F-E4E366668CE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042149279"/>
      </p:ext>
    </p:extLst>
  </p:cSld>
  <p:clrMapOvr>
    <a:masterClrMapping/>
  </p:clrMapOvr>
  <p:transition spd="slow">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extLst>
              <a:ext uri="{FF2B5EF4-FFF2-40B4-BE49-F238E27FC236}">
                <a16:creationId xmlns:a16="http://schemas.microsoft.com/office/drawing/2014/main" id="{5B95EC2C-3808-FC4C-4C63-C521B6E517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2100" y="1581150"/>
            <a:ext cx="2159000" cy="2781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8B4D00-95F2-8ACF-5CC8-2AE581BD72E8}"/>
              </a:ext>
            </a:extLst>
          </p:cNvPr>
          <p:cNvSpPr txBox="1"/>
          <p:nvPr/>
        </p:nvSpPr>
        <p:spPr>
          <a:xfrm>
            <a:off x="423334" y="1949021"/>
            <a:ext cx="8263466" cy="5401479"/>
          </a:xfrm>
          <a:prstGeom prst="rect">
            <a:avLst/>
          </a:prstGeom>
          <a:noFill/>
        </p:spPr>
        <p:txBody>
          <a:bodyPr wrap="square" rtlCol="0">
            <a:spAutoFit/>
          </a:bodyPr>
          <a:lstStyle/>
          <a:p>
            <a:pPr algn="l"/>
            <a:r>
              <a:rPr lang="en-GB" sz="2400" dirty="0">
                <a:latin typeface="Söhne"/>
              </a:rPr>
              <a:t>C</a:t>
            </a:r>
            <a:r>
              <a:rPr lang="en-GB" sz="2400" b="0" i="0" dirty="0">
                <a:effectLst/>
                <a:latin typeface="Söhne"/>
              </a:rPr>
              <a:t>ompares the means of two groups of data and determine if they are significantly different from each other. </a:t>
            </a:r>
          </a:p>
          <a:p>
            <a:pPr algn="l"/>
            <a:endParaRPr lang="en-GB" sz="1000" dirty="0">
              <a:latin typeface="Söhne"/>
            </a:endParaRPr>
          </a:p>
          <a:p>
            <a:pPr algn="l"/>
            <a:r>
              <a:rPr lang="en-GB" sz="2400" dirty="0">
                <a:latin typeface="Söhne"/>
              </a:rPr>
              <a:t>It </a:t>
            </a:r>
            <a:r>
              <a:rPr lang="en-GB" sz="2400" b="0" i="0" dirty="0">
                <a:effectLst/>
                <a:latin typeface="Söhne"/>
              </a:rPr>
              <a:t>works by calculating a </a:t>
            </a:r>
            <a:r>
              <a:rPr lang="en-GB" sz="2400" b="0" i="1" dirty="0">
                <a:effectLst/>
                <a:latin typeface="Söhne"/>
              </a:rPr>
              <a:t>t</a:t>
            </a:r>
            <a:r>
              <a:rPr lang="en-GB" sz="2400" b="0" i="0" dirty="0">
                <a:effectLst/>
                <a:latin typeface="Söhne"/>
              </a:rPr>
              <a:t>-value, measuring the difference between the means of the two groups relative to the variability within each group. </a:t>
            </a:r>
          </a:p>
          <a:p>
            <a:pPr algn="l"/>
            <a:endParaRPr lang="en-GB" sz="900" dirty="0">
              <a:latin typeface="Söhne"/>
            </a:endParaRPr>
          </a:p>
          <a:p>
            <a:pPr algn="l"/>
            <a:r>
              <a:rPr lang="en-GB" sz="2400" b="0" i="0" dirty="0">
                <a:effectLst/>
                <a:latin typeface="Söhne"/>
              </a:rPr>
              <a:t>If the </a:t>
            </a:r>
            <a:r>
              <a:rPr lang="en-GB" sz="2400" b="0" i="1" dirty="0">
                <a:effectLst/>
                <a:latin typeface="Söhne"/>
              </a:rPr>
              <a:t>t</a:t>
            </a:r>
            <a:r>
              <a:rPr lang="en-GB" sz="2400" b="0" i="0" dirty="0">
                <a:effectLst/>
                <a:latin typeface="Söhne"/>
              </a:rPr>
              <a:t>-value is large enough, the difference between the means is not likely due to chance alone, and there </a:t>
            </a:r>
            <a:r>
              <a:rPr lang="en-GB" sz="2400" b="1" i="0" dirty="0">
                <a:effectLst/>
                <a:latin typeface="Söhne"/>
              </a:rPr>
              <a:t>is</a:t>
            </a:r>
            <a:r>
              <a:rPr lang="en-GB" sz="2400" b="0" i="0" dirty="0">
                <a:effectLst/>
                <a:latin typeface="Söhne"/>
              </a:rPr>
              <a:t> a significant difference between the two groups.</a:t>
            </a:r>
          </a:p>
          <a:p>
            <a:pPr algn="l"/>
            <a:endParaRPr lang="en-GB" sz="1000" b="0" i="0" dirty="0">
              <a:effectLst/>
              <a:latin typeface="Söhne"/>
            </a:endParaRPr>
          </a:p>
          <a:p>
            <a:pPr algn="l"/>
            <a:r>
              <a:rPr lang="en-GB" sz="2400" b="0" i="1" dirty="0">
                <a:effectLst/>
                <a:latin typeface="Söhne"/>
              </a:rPr>
              <a:t>Used in medicine, psychology, and social sciences, to compare the effectiveness of different treatments, to test hypotheses, or to evaluate the significance of experimental results.</a:t>
            </a:r>
          </a:p>
          <a:p>
            <a:br>
              <a:rPr lang="en-GB" sz="2400" dirty="0"/>
            </a:br>
            <a:endParaRPr lang="en-GB" dirty="0"/>
          </a:p>
        </p:txBody>
      </p:sp>
      <p:sp>
        <p:nvSpPr>
          <p:cNvPr id="5" name="Title 1">
            <a:extLst>
              <a:ext uri="{FF2B5EF4-FFF2-40B4-BE49-F238E27FC236}">
                <a16:creationId xmlns:a16="http://schemas.microsoft.com/office/drawing/2014/main" id="{97EBB8D3-3A58-4765-7FDA-B84C9BA62120}"/>
              </a:ext>
            </a:extLst>
          </p:cNvPr>
          <p:cNvSpPr>
            <a:spLocks noGrp="1"/>
          </p:cNvSpPr>
          <p:nvPr>
            <p:ph type="title"/>
          </p:nvPr>
        </p:nvSpPr>
        <p:spPr>
          <a:xfrm>
            <a:off x="838200" y="365125"/>
            <a:ext cx="10515600" cy="1325563"/>
          </a:xfrm>
        </p:spPr>
        <p:txBody>
          <a:bodyPr anchor="t">
            <a:noAutofit/>
          </a:bodyPr>
          <a:lstStyle/>
          <a:p>
            <a:pPr algn="ctr">
              <a:lnSpc>
                <a:spcPct val="100000"/>
              </a:lnSpc>
            </a:pPr>
            <a:r>
              <a:rPr lang="en-GB" altLang="en-US" b="1" dirty="0">
                <a:solidFill>
                  <a:srgbClr val="FF0000"/>
                </a:solidFill>
                <a:latin typeface="Arial" panose="020B0604020202020204" pitchFamily="34" charset="0"/>
                <a:cs typeface="Arial" panose="020B0604020202020204" pitchFamily="34" charset="0"/>
              </a:rPr>
              <a:t>Student’s </a:t>
            </a:r>
            <a:r>
              <a:rPr lang="en-GB" altLang="en-US" b="1" i="1" dirty="0">
                <a:solidFill>
                  <a:srgbClr val="FF0000"/>
                </a:solidFill>
                <a:latin typeface="Arial" panose="020B0604020202020204" pitchFamily="34" charset="0"/>
                <a:cs typeface="Arial" panose="020B0604020202020204" pitchFamily="34" charset="0"/>
              </a:rPr>
              <a:t>t</a:t>
            </a:r>
            <a:r>
              <a:rPr lang="en-GB" altLang="en-US" b="1" dirty="0">
                <a:solidFill>
                  <a:srgbClr val="FF0000"/>
                </a:solidFill>
                <a:latin typeface="Arial" panose="020B0604020202020204" pitchFamily="34" charset="0"/>
                <a:cs typeface="Arial" panose="020B0604020202020204" pitchFamily="34" charset="0"/>
              </a:rPr>
              <a:t>-test</a:t>
            </a:r>
            <a:r>
              <a:rPr lang="en-GB" altLang="en-US" b="1" dirty="0">
                <a:latin typeface="Arial" panose="020B0604020202020204" pitchFamily="34" charset="0"/>
                <a:cs typeface="Arial" panose="020B0604020202020204" pitchFamily="34" charset="0"/>
              </a:rPr>
              <a:t> </a:t>
            </a:r>
            <a:br>
              <a:rPr lang="en-GB" altLang="en-US"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in very simple terms</a:t>
            </a:r>
            <a:endParaRPr lang="en-GB" altLang="en-US"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1E691CF-89F7-30BD-F164-ADCDACE03078}"/>
              </a:ext>
            </a:extLst>
          </p:cNvPr>
          <p:cNvSpPr txBox="1"/>
          <p:nvPr/>
        </p:nvSpPr>
        <p:spPr>
          <a:xfrm>
            <a:off x="9025468" y="4452035"/>
            <a:ext cx="2523066" cy="1477328"/>
          </a:xfrm>
          <a:prstGeom prst="rect">
            <a:avLst/>
          </a:prstGeom>
          <a:noFill/>
        </p:spPr>
        <p:txBody>
          <a:bodyPr wrap="square">
            <a:spAutoFit/>
          </a:bodyPr>
          <a:lstStyle/>
          <a:p>
            <a:pPr algn="ctr"/>
            <a:r>
              <a:rPr lang="en-GB" b="0" i="0" dirty="0">
                <a:effectLst/>
                <a:latin typeface="Söhne"/>
              </a:rPr>
              <a:t>William </a:t>
            </a:r>
            <a:r>
              <a:rPr lang="en-GB" b="0" i="0" dirty="0" err="1">
                <a:effectLst/>
                <a:latin typeface="Söhne"/>
              </a:rPr>
              <a:t>Gosset</a:t>
            </a:r>
            <a:r>
              <a:rPr lang="en-GB" b="0" i="0" dirty="0">
                <a:effectLst/>
                <a:latin typeface="Söhne"/>
              </a:rPr>
              <a:t>, who </a:t>
            </a:r>
          </a:p>
          <a:p>
            <a:pPr algn="ctr"/>
            <a:r>
              <a:rPr lang="en-GB" b="0" i="0" dirty="0">
                <a:effectLst/>
                <a:latin typeface="Söhne"/>
              </a:rPr>
              <a:t>published the test</a:t>
            </a:r>
          </a:p>
          <a:p>
            <a:pPr algn="ctr"/>
            <a:r>
              <a:rPr lang="en-GB" b="0" i="0" dirty="0">
                <a:effectLst/>
                <a:latin typeface="Söhne"/>
              </a:rPr>
              <a:t> under the pseudonym </a:t>
            </a:r>
          </a:p>
          <a:p>
            <a:pPr algn="ctr"/>
            <a:r>
              <a:rPr lang="en-GB" b="0" i="0" dirty="0">
                <a:effectLst/>
                <a:latin typeface="Söhne"/>
              </a:rPr>
              <a:t>"Student" in 1908. Thank you Wikipedia…</a:t>
            </a:r>
          </a:p>
        </p:txBody>
      </p:sp>
      <p:pic>
        <p:nvPicPr>
          <p:cNvPr id="8" name="Picture 7">
            <a:extLst>
              <a:ext uri="{FF2B5EF4-FFF2-40B4-BE49-F238E27FC236}">
                <a16:creationId xmlns:a16="http://schemas.microsoft.com/office/drawing/2014/main" id="{3833794C-19E1-80A1-A23B-BC3D8CF37307}"/>
              </a:ext>
            </a:extLst>
          </p:cNvPr>
          <p:cNvPicPr>
            <a:picLocks noChangeAspect="1"/>
          </p:cNvPicPr>
          <p:nvPr/>
        </p:nvPicPr>
        <p:blipFill>
          <a:blip r:embed="rId4"/>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17E665E3-1C0E-E200-CA20-55F523B55F34}"/>
              </a:ext>
            </a:extLst>
          </p:cNvPr>
          <p:cNvSpPr>
            <a:spLocks noGrp="1"/>
          </p:cNvSpPr>
          <p:nvPr>
            <p:ph type="sldNum" sz="quarter" idx="12"/>
          </p:nvPr>
        </p:nvSpPr>
        <p:spPr/>
        <p:txBody>
          <a:bodyPr/>
          <a:lstStyle/>
          <a:p>
            <a:fld id="{FCBFF33D-7869-8B46-BDE4-59ABFD8876D4}" type="slidenum">
              <a:rPr lang="en-GB" smtClean="0"/>
              <a:t>31</a:t>
            </a:fld>
            <a:endParaRPr lang="en-GB"/>
          </a:p>
        </p:txBody>
      </p:sp>
      <p:sp>
        <p:nvSpPr>
          <p:cNvPr id="3" name="Footer Placeholder 2">
            <a:extLst>
              <a:ext uri="{FF2B5EF4-FFF2-40B4-BE49-F238E27FC236}">
                <a16:creationId xmlns:a16="http://schemas.microsoft.com/office/drawing/2014/main" id="{59200238-271B-6303-8435-00C79E393B5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392724043"/>
      </p:ext>
    </p:extLst>
  </p:cSld>
  <p:clrMapOvr>
    <a:masterClrMapping/>
  </p:clrMapOvr>
  <p:transition spd="slow">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a:extLst>
              <a:ext uri="{FF2B5EF4-FFF2-40B4-BE49-F238E27FC236}">
                <a16:creationId xmlns:a16="http://schemas.microsoft.com/office/drawing/2014/main" id="{0EE1521B-7BBF-1480-672D-9D60EDA89B0C}"/>
              </a:ext>
            </a:extLst>
          </p:cNvPr>
          <p:cNvSpPr>
            <a:spLocks noGrp="1"/>
          </p:cNvSpPr>
          <p:nvPr>
            <p:ph type="title"/>
          </p:nvPr>
        </p:nvSpPr>
        <p:spPr/>
        <p:txBody>
          <a:bodyPr/>
          <a:lstStyle/>
          <a:p>
            <a:pPr algn="ctr"/>
            <a:r>
              <a:rPr lang="en-GB" altLang="en-US" b="1" dirty="0">
                <a:solidFill>
                  <a:srgbClr val="FF0000"/>
                </a:solidFill>
                <a:latin typeface="Arial" panose="020B0604020202020204" pitchFamily="34" charset="0"/>
                <a:cs typeface="Arial" panose="020B0604020202020204" pitchFamily="34" charset="0"/>
              </a:rPr>
              <a:t>Unpaired or independent-sample </a:t>
            </a:r>
            <a:r>
              <a:rPr lang="en-GB" altLang="en-US" b="1" i="1" dirty="0">
                <a:solidFill>
                  <a:srgbClr val="FF0000"/>
                </a:solidFill>
                <a:latin typeface="Arial" panose="020B0604020202020204" pitchFamily="34" charset="0"/>
                <a:cs typeface="Arial" panose="020B0604020202020204" pitchFamily="34" charset="0"/>
              </a:rPr>
              <a:t>t</a:t>
            </a:r>
            <a:r>
              <a:rPr lang="en-GB" altLang="en-US" b="1" dirty="0">
                <a:solidFill>
                  <a:srgbClr val="FF0000"/>
                </a:solidFill>
                <a:latin typeface="Arial" panose="020B0604020202020204" pitchFamily="34" charset="0"/>
                <a:cs typeface="Arial" panose="020B0604020202020204" pitchFamily="34" charset="0"/>
              </a:rPr>
              <a:t>-test</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the principle</a:t>
            </a:r>
            <a:endParaRPr lang="en-GB" altLang="en-US" b="1" dirty="0">
              <a:latin typeface="Arial" panose="020B0604020202020204" pitchFamily="34" charset="0"/>
              <a:cs typeface="Arial" panose="020B0604020202020204" pitchFamily="34" charset="0"/>
            </a:endParaRPr>
          </a:p>
        </p:txBody>
      </p:sp>
      <p:grpSp>
        <p:nvGrpSpPr>
          <p:cNvPr id="8196" name="Group 8">
            <a:extLst>
              <a:ext uri="{FF2B5EF4-FFF2-40B4-BE49-F238E27FC236}">
                <a16:creationId xmlns:a16="http://schemas.microsoft.com/office/drawing/2014/main" id="{AD40859C-EFE2-9E0C-3877-CA119FD31480}"/>
              </a:ext>
            </a:extLst>
          </p:cNvPr>
          <p:cNvGrpSpPr>
            <a:grpSpLocks/>
          </p:cNvGrpSpPr>
          <p:nvPr/>
        </p:nvGrpSpPr>
        <p:grpSpPr bwMode="auto">
          <a:xfrm>
            <a:off x="1614488" y="1785939"/>
            <a:ext cx="5695950" cy="1304925"/>
            <a:chOff x="762000" y="3657600"/>
            <a:chExt cx="6934200" cy="2362200"/>
          </a:xfrm>
        </p:grpSpPr>
        <p:sp>
          <p:nvSpPr>
            <p:cNvPr id="8208" name="Line 3">
              <a:extLst>
                <a:ext uri="{FF2B5EF4-FFF2-40B4-BE49-F238E27FC236}">
                  <a16:creationId xmlns:a16="http://schemas.microsoft.com/office/drawing/2014/main" id="{B0316775-2C7E-A63A-CC38-A66B87891996}"/>
                </a:ext>
              </a:extLst>
            </p:cNvPr>
            <p:cNvSpPr>
              <a:spLocks noChangeShapeType="1"/>
            </p:cNvSpPr>
            <p:nvPr/>
          </p:nvSpPr>
          <p:spPr bwMode="auto">
            <a:xfrm>
              <a:off x="762000" y="6019800"/>
              <a:ext cx="6934200" cy="0"/>
            </a:xfrm>
            <a:prstGeom prst="line">
              <a:avLst/>
            </a:prstGeom>
            <a:noFill/>
            <a:ln w="19050">
              <a:solidFill>
                <a:srgbClr val="77777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09" name="Freeform 4">
              <a:extLst>
                <a:ext uri="{FF2B5EF4-FFF2-40B4-BE49-F238E27FC236}">
                  <a16:creationId xmlns:a16="http://schemas.microsoft.com/office/drawing/2014/main" id="{82A4C5B2-CBCB-E07B-3BC4-EAD80AE5203D}"/>
                </a:ext>
              </a:extLst>
            </p:cNvPr>
            <p:cNvSpPr>
              <a:spLocks/>
            </p:cNvSpPr>
            <p:nvPr/>
          </p:nvSpPr>
          <p:spPr bwMode="auto">
            <a:xfrm>
              <a:off x="1981200" y="3657600"/>
              <a:ext cx="1981200" cy="22860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FF0066"/>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10" name="Line 5">
              <a:extLst>
                <a:ext uri="{FF2B5EF4-FFF2-40B4-BE49-F238E27FC236}">
                  <a16:creationId xmlns:a16="http://schemas.microsoft.com/office/drawing/2014/main" id="{DB059487-9E70-F199-8696-28A565A11215}"/>
                </a:ext>
              </a:extLst>
            </p:cNvPr>
            <p:cNvSpPr>
              <a:spLocks noChangeShapeType="1"/>
            </p:cNvSpPr>
            <p:nvPr/>
          </p:nvSpPr>
          <p:spPr bwMode="auto">
            <a:xfrm flipV="1">
              <a:off x="2971800" y="3657600"/>
              <a:ext cx="0" cy="2362200"/>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11" name="Freeform 10">
              <a:extLst>
                <a:ext uri="{FF2B5EF4-FFF2-40B4-BE49-F238E27FC236}">
                  <a16:creationId xmlns:a16="http://schemas.microsoft.com/office/drawing/2014/main" id="{7DC1E12D-D95C-8CD8-4641-6611E3581FAF}"/>
                </a:ext>
              </a:extLst>
            </p:cNvPr>
            <p:cNvSpPr>
              <a:spLocks/>
            </p:cNvSpPr>
            <p:nvPr/>
          </p:nvSpPr>
          <p:spPr bwMode="auto">
            <a:xfrm>
              <a:off x="4572000" y="3657600"/>
              <a:ext cx="1981200" cy="22860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00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12" name="Line 11">
              <a:extLst>
                <a:ext uri="{FF2B5EF4-FFF2-40B4-BE49-F238E27FC236}">
                  <a16:creationId xmlns:a16="http://schemas.microsoft.com/office/drawing/2014/main" id="{897EC977-790F-A24D-12A2-28AF8C16EBF7}"/>
                </a:ext>
              </a:extLst>
            </p:cNvPr>
            <p:cNvSpPr>
              <a:spLocks noChangeShapeType="1"/>
            </p:cNvSpPr>
            <p:nvPr/>
          </p:nvSpPr>
          <p:spPr bwMode="auto">
            <a:xfrm flipV="1">
              <a:off x="5562600" y="3657600"/>
              <a:ext cx="0" cy="236220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8197" name="Group 14">
            <a:extLst>
              <a:ext uri="{FF2B5EF4-FFF2-40B4-BE49-F238E27FC236}">
                <a16:creationId xmlns:a16="http://schemas.microsoft.com/office/drawing/2014/main" id="{52C21687-3BD2-62AE-D276-DA0B88B4EDF5}"/>
              </a:ext>
            </a:extLst>
          </p:cNvPr>
          <p:cNvGrpSpPr>
            <a:grpSpLocks/>
          </p:cNvGrpSpPr>
          <p:nvPr/>
        </p:nvGrpSpPr>
        <p:grpSpPr bwMode="auto">
          <a:xfrm>
            <a:off x="1595439" y="3300413"/>
            <a:ext cx="5857875" cy="1700212"/>
            <a:chOff x="762000" y="3657600"/>
            <a:chExt cx="6934200" cy="2362200"/>
          </a:xfrm>
        </p:grpSpPr>
        <p:sp>
          <p:nvSpPr>
            <p:cNvPr id="8203" name="Line 3">
              <a:extLst>
                <a:ext uri="{FF2B5EF4-FFF2-40B4-BE49-F238E27FC236}">
                  <a16:creationId xmlns:a16="http://schemas.microsoft.com/office/drawing/2014/main" id="{A8B133AB-28C7-AD13-8AE9-24F5EFF1E688}"/>
                </a:ext>
              </a:extLst>
            </p:cNvPr>
            <p:cNvSpPr>
              <a:spLocks noChangeShapeType="1"/>
            </p:cNvSpPr>
            <p:nvPr/>
          </p:nvSpPr>
          <p:spPr bwMode="auto">
            <a:xfrm>
              <a:off x="762000" y="6019800"/>
              <a:ext cx="6934200" cy="0"/>
            </a:xfrm>
            <a:prstGeom prst="line">
              <a:avLst/>
            </a:prstGeom>
            <a:noFill/>
            <a:ln w="19050">
              <a:solidFill>
                <a:srgbClr val="77777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04" name="Freeform 4">
              <a:extLst>
                <a:ext uri="{FF2B5EF4-FFF2-40B4-BE49-F238E27FC236}">
                  <a16:creationId xmlns:a16="http://schemas.microsoft.com/office/drawing/2014/main" id="{EA597F53-0238-A953-E873-8C22CAE22BD5}"/>
                </a:ext>
              </a:extLst>
            </p:cNvPr>
            <p:cNvSpPr>
              <a:spLocks/>
            </p:cNvSpPr>
            <p:nvPr/>
          </p:nvSpPr>
          <p:spPr bwMode="auto">
            <a:xfrm>
              <a:off x="838200" y="3657600"/>
              <a:ext cx="4191000" cy="22860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FF0066"/>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5" name="Line 5">
              <a:extLst>
                <a:ext uri="{FF2B5EF4-FFF2-40B4-BE49-F238E27FC236}">
                  <a16:creationId xmlns:a16="http://schemas.microsoft.com/office/drawing/2014/main" id="{D7B20F8A-BACF-7F21-D590-6E8C1A5CD956}"/>
                </a:ext>
              </a:extLst>
            </p:cNvPr>
            <p:cNvSpPr>
              <a:spLocks noChangeShapeType="1"/>
            </p:cNvSpPr>
            <p:nvPr/>
          </p:nvSpPr>
          <p:spPr bwMode="auto">
            <a:xfrm flipV="1">
              <a:off x="2971800" y="3657600"/>
              <a:ext cx="0" cy="2362200"/>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206" name="Freeform 6">
              <a:extLst>
                <a:ext uri="{FF2B5EF4-FFF2-40B4-BE49-F238E27FC236}">
                  <a16:creationId xmlns:a16="http://schemas.microsoft.com/office/drawing/2014/main" id="{CEB1B34B-C3B2-0EE0-449E-2165EA4A5510}"/>
                </a:ext>
              </a:extLst>
            </p:cNvPr>
            <p:cNvSpPr>
              <a:spLocks/>
            </p:cNvSpPr>
            <p:nvPr/>
          </p:nvSpPr>
          <p:spPr bwMode="auto">
            <a:xfrm>
              <a:off x="3276600" y="3657600"/>
              <a:ext cx="4191000" cy="2286000"/>
            </a:xfrm>
            <a:custGeom>
              <a:avLst/>
              <a:gdLst>
                <a:gd name="T0" fmla="*/ 2147483647 w 900"/>
                <a:gd name="T1" fmla="*/ 2147483647 h 446"/>
                <a:gd name="T2" fmla="*/ 2147483647 w 900"/>
                <a:gd name="T3" fmla="*/ 2147483647 h 446"/>
                <a:gd name="T4" fmla="*/ 2147483647 w 900"/>
                <a:gd name="T5" fmla="*/ 2147483647 h 446"/>
                <a:gd name="T6" fmla="*/ 2147483647 w 900"/>
                <a:gd name="T7" fmla="*/ 2147483647 h 446"/>
                <a:gd name="T8" fmla="*/ 2147483647 w 900"/>
                <a:gd name="T9" fmla="*/ 2147483647 h 446"/>
                <a:gd name="T10" fmla="*/ 2147483647 w 900"/>
                <a:gd name="T11" fmla="*/ 2147483647 h 446"/>
                <a:gd name="T12" fmla="*/ 2147483647 w 900"/>
                <a:gd name="T13" fmla="*/ 2147483647 h 446"/>
                <a:gd name="T14" fmla="*/ 2147483647 w 900"/>
                <a:gd name="T15" fmla="*/ 2147483647 h 446"/>
                <a:gd name="T16" fmla="*/ 2147483647 w 900"/>
                <a:gd name="T17" fmla="*/ 2147483647 h 446"/>
                <a:gd name="T18" fmla="*/ 2147483647 w 900"/>
                <a:gd name="T19" fmla="*/ 2147483647 h 446"/>
                <a:gd name="T20" fmla="*/ 2147483647 w 900"/>
                <a:gd name="T21" fmla="*/ 2147483647 h 446"/>
                <a:gd name="T22" fmla="*/ 2147483647 w 900"/>
                <a:gd name="T23" fmla="*/ 2147483647 h 446"/>
                <a:gd name="T24" fmla="*/ 2147483647 w 900"/>
                <a:gd name="T25" fmla="*/ 2147483647 h 446"/>
                <a:gd name="T26" fmla="*/ 2147483647 w 900"/>
                <a:gd name="T27" fmla="*/ 2147483647 h 446"/>
                <a:gd name="T28" fmla="*/ 2147483647 w 900"/>
                <a:gd name="T29" fmla="*/ 2147483647 h 446"/>
                <a:gd name="T30" fmla="*/ 2147483647 w 900"/>
                <a:gd name="T31" fmla="*/ 2147483647 h 446"/>
                <a:gd name="T32" fmla="*/ 2147483647 w 900"/>
                <a:gd name="T33" fmla="*/ 2147483647 h 446"/>
                <a:gd name="T34" fmla="*/ 2147483647 w 900"/>
                <a:gd name="T35" fmla="*/ 2147483647 h 446"/>
                <a:gd name="T36" fmla="*/ 2147483647 w 900"/>
                <a:gd name="T37" fmla="*/ 2147483647 h 446"/>
                <a:gd name="T38" fmla="*/ 2147483647 w 900"/>
                <a:gd name="T39" fmla="*/ 2147483647 h 446"/>
                <a:gd name="T40" fmla="*/ 2147483647 w 900"/>
                <a:gd name="T41" fmla="*/ 2147483647 h 446"/>
                <a:gd name="T42" fmla="*/ 2147483647 w 900"/>
                <a:gd name="T43" fmla="*/ 2147483647 h 446"/>
                <a:gd name="T44" fmla="*/ 2147483647 w 900"/>
                <a:gd name="T45" fmla="*/ 2147483647 h 446"/>
                <a:gd name="T46" fmla="*/ 2147483647 w 900"/>
                <a:gd name="T47" fmla="*/ 2147483647 h 446"/>
                <a:gd name="T48" fmla="*/ 2147483647 w 900"/>
                <a:gd name="T49" fmla="*/ 2147483647 h 446"/>
                <a:gd name="T50" fmla="*/ 2147483647 w 900"/>
                <a:gd name="T51" fmla="*/ 2147483647 h 446"/>
                <a:gd name="T52" fmla="*/ 2147483647 w 900"/>
                <a:gd name="T53" fmla="*/ 2147483647 h 446"/>
                <a:gd name="T54" fmla="*/ 2147483647 w 900"/>
                <a:gd name="T55" fmla="*/ 2147483647 h 446"/>
                <a:gd name="T56" fmla="*/ 2147483647 w 900"/>
                <a:gd name="T57" fmla="*/ 2147483647 h 446"/>
                <a:gd name="T58" fmla="*/ 2147483647 w 900"/>
                <a:gd name="T59" fmla="*/ 0 h 446"/>
                <a:gd name="T60" fmla="*/ 2147483647 w 900"/>
                <a:gd name="T61" fmla="*/ 0 h 446"/>
                <a:gd name="T62" fmla="*/ 2147483647 w 900"/>
                <a:gd name="T63" fmla="*/ 2147483647 h 446"/>
                <a:gd name="T64" fmla="*/ 2147483647 w 900"/>
                <a:gd name="T65" fmla="*/ 2147483647 h 446"/>
                <a:gd name="T66" fmla="*/ 2147483647 w 900"/>
                <a:gd name="T67" fmla="*/ 2147483647 h 446"/>
                <a:gd name="T68" fmla="*/ 2147483647 w 900"/>
                <a:gd name="T69" fmla="*/ 2147483647 h 446"/>
                <a:gd name="T70" fmla="*/ 2147483647 w 900"/>
                <a:gd name="T71" fmla="*/ 2147483647 h 446"/>
                <a:gd name="T72" fmla="*/ 2147483647 w 900"/>
                <a:gd name="T73" fmla="*/ 2147483647 h 446"/>
                <a:gd name="T74" fmla="*/ 2147483647 w 900"/>
                <a:gd name="T75" fmla="*/ 2147483647 h 446"/>
                <a:gd name="T76" fmla="*/ 2147483647 w 900"/>
                <a:gd name="T77" fmla="*/ 2147483647 h 446"/>
                <a:gd name="T78" fmla="*/ 2147483647 w 900"/>
                <a:gd name="T79" fmla="*/ 2147483647 h 446"/>
                <a:gd name="T80" fmla="*/ 2147483647 w 900"/>
                <a:gd name="T81" fmla="*/ 2147483647 h 446"/>
                <a:gd name="T82" fmla="*/ 2147483647 w 900"/>
                <a:gd name="T83" fmla="*/ 2147483647 h 446"/>
                <a:gd name="T84" fmla="*/ 2147483647 w 900"/>
                <a:gd name="T85" fmla="*/ 2147483647 h 446"/>
                <a:gd name="T86" fmla="*/ 2147483647 w 900"/>
                <a:gd name="T87" fmla="*/ 2147483647 h 446"/>
                <a:gd name="T88" fmla="*/ 2147483647 w 900"/>
                <a:gd name="T89" fmla="*/ 2147483647 h 446"/>
                <a:gd name="T90" fmla="*/ 2147483647 w 900"/>
                <a:gd name="T91" fmla="*/ 2147483647 h 446"/>
                <a:gd name="T92" fmla="*/ 2147483647 w 900"/>
                <a:gd name="T93" fmla="*/ 2147483647 h 446"/>
                <a:gd name="T94" fmla="*/ 2147483647 w 900"/>
                <a:gd name="T95" fmla="*/ 2147483647 h 446"/>
                <a:gd name="T96" fmla="*/ 2147483647 w 900"/>
                <a:gd name="T97" fmla="*/ 2147483647 h 446"/>
                <a:gd name="T98" fmla="*/ 2147483647 w 900"/>
                <a:gd name="T99" fmla="*/ 2147483647 h 446"/>
                <a:gd name="T100" fmla="*/ 2147483647 w 900"/>
                <a:gd name="T101" fmla="*/ 2147483647 h 446"/>
                <a:gd name="T102" fmla="*/ 2147483647 w 900"/>
                <a:gd name="T103" fmla="*/ 2147483647 h 446"/>
                <a:gd name="T104" fmla="*/ 2147483647 w 900"/>
                <a:gd name="T105" fmla="*/ 2147483647 h 446"/>
                <a:gd name="T106" fmla="*/ 2147483647 w 900"/>
                <a:gd name="T107" fmla="*/ 2147483647 h 446"/>
                <a:gd name="T108" fmla="*/ 2147483647 w 900"/>
                <a:gd name="T109" fmla="*/ 2147483647 h 446"/>
                <a:gd name="T110" fmla="*/ 2147483647 w 900"/>
                <a:gd name="T111" fmla="*/ 2147483647 h 446"/>
                <a:gd name="T112" fmla="*/ 2147483647 w 900"/>
                <a:gd name="T113" fmla="*/ 2147483647 h 446"/>
                <a:gd name="T114" fmla="*/ 2147483647 w 900"/>
                <a:gd name="T115" fmla="*/ 2147483647 h 446"/>
                <a:gd name="T116" fmla="*/ 2147483647 w 900"/>
                <a:gd name="T117" fmla="*/ 2147483647 h 446"/>
                <a:gd name="T118" fmla="*/ 2147483647 w 900"/>
                <a:gd name="T119" fmla="*/ 2147483647 h 4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900"/>
                <a:gd name="T181" fmla="*/ 0 h 446"/>
                <a:gd name="T182" fmla="*/ 900 w 900"/>
                <a:gd name="T183" fmla="*/ 446 h 4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900" h="446">
                  <a:moveTo>
                    <a:pt x="0" y="446"/>
                  </a:moveTo>
                  <a:lnTo>
                    <a:pt x="5" y="444"/>
                  </a:lnTo>
                  <a:lnTo>
                    <a:pt x="10" y="442"/>
                  </a:lnTo>
                  <a:lnTo>
                    <a:pt x="15" y="439"/>
                  </a:lnTo>
                  <a:lnTo>
                    <a:pt x="20" y="437"/>
                  </a:lnTo>
                  <a:lnTo>
                    <a:pt x="25" y="434"/>
                  </a:lnTo>
                  <a:lnTo>
                    <a:pt x="30" y="431"/>
                  </a:lnTo>
                  <a:lnTo>
                    <a:pt x="35" y="428"/>
                  </a:lnTo>
                  <a:lnTo>
                    <a:pt x="40" y="425"/>
                  </a:lnTo>
                  <a:lnTo>
                    <a:pt x="45" y="422"/>
                  </a:lnTo>
                  <a:lnTo>
                    <a:pt x="50" y="419"/>
                  </a:lnTo>
                  <a:lnTo>
                    <a:pt x="55" y="415"/>
                  </a:lnTo>
                  <a:lnTo>
                    <a:pt x="60" y="412"/>
                  </a:lnTo>
                  <a:lnTo>
                    <a:pt x="65" y="408"/>
                  </a:lnTo>
                  <a:lnTo>
                    <a:pt x="70" y="404"/>
                  </a:lnTo>
                  <a:lnTo>
                    <a:pt x="75" y="400"/>
                  </a:lnTo>
                  <a:lnTo>
                    <a:pt x="80" y="396"/>
                  </a:lnTo>
                  <a:lnTo>
                    <a:pt x="85" y="392"/>
                  </a:lnTo>
                  <a:lnTo>
                    <a:pt x="90" y="388"/>
                  </a:lnTo>
                  <a:lnTo>
                    <a:pt x="95" y="384"/>
                  </a:lnTo>
                  <a:lnTo>
                    <a:pt x="100" y="379"/>
                  </a:lnTo>
                  <a:lnTo>
                    <a:pt x="105" y="374"/>
                  </a:lnTo>
                  <a:lnTo>
                    <a:pt x="110" y="369"/>
                  </a:lnTo>
                  <a:lnTo>
                    <a:pt x="115" y="365"/>
                  </a:lnTo>
                  <a:lnTo>
                    <a:pt x="120" y="359"/>
                  </a:lnTo>
                  <a:lnTo>
                    <a:pt x="125" y="354"/>
                  </a:lnTo>
                  <a:lnTo>
                    <a:pt x="130" y="349"/>
                  </a:lnTo>
                  <a:lnTo>
                    <a:pt x="135" y="343"/>
                  </a:lnTo>
                  <a:lnTo>
                    <a:pt x="140" y="338"/>
                  </a:lnTo>
                  <a:lnTo>
                    <a:pt x="145" y="332"/>
                  </a:lnTo>
                  <a:lnTo>
                    <a:pt x="150" y="326"/>
                  </a:lnTo>
                  <a:lnTo>
                    <a:pt x="155" y="320"/>
                  </a:lnTo>
                  <a:lnTo>
                    <a:pt x="160" y="314"/>
                  </a:lnTo>
                  <a:lnTo>
                    <a:pt x="165" y="308"/>
                  </a:lnTo>
                  <a:lnTo>
                    <a:pt x="170" y="302"/>
                  </a:lnTo>
                  <a:lnTo>
                    <a:pt x="175" y="295"/>
                  </a:lnTo>
                  <a:lnTo>
                    <a:pt x="180" y="289"/>
                  </a:lnTo>
                  <a:lnTo>
                    <a:pt x="185" y="282"/>
                  </a:lnTo>
                  <a:lnTo>
                    <a:pt x="190" y="275"/>
                  </a:lnTo>
                  <a:lnTo>
                    <a:pt x="195" y="269"/>
                  </a:lnTo>
                  <a:lnTo>
                    <a:pt x="200" y="262"/>
                  </a:lnTo>
                  <a:lnTo>
                    <a:pt x="205" y="255"/>
                  </a:lnTo>
                  <a:lnTo>
                    <a:pt x="210" y="248"/>
                  </a:lnTo>
                  <a:lnTo>
                    <a:pt x="215" y="241"/>
                  </a:lnTo>
                  <a:lnTo>
                    <a:pt x="220" y="234"/>
                  </a:lnTo>
                  <a:lnTo>
                    <a:pt x="225" y="226"/>
                  </a:lnTo>
                  <a:lnTo>
                    <a:pt x="230" y="219"/>
                  </a:lnTo>
                  <a:lnTo>
                    <a:pt x="235" y="212"/>
                  </a:lnTo>
                  <a:lnTo>
                    <a:pt x="240" y="205"/>
                  </a:lnTo>
                  <a:lnTo>
                    <a:pt x="245" y="197"/>
                  </a:lnTo>
                  <a:lnTo>
                    <a:pt x="250" y="190"/>
                  </a:lnTo>
                  <a:lnTo>
                    <a:pt x="255" y="183"/>
                  </a:lnTo>
                  <a:lnTo>
                    <a:pt x="260" y="176"/>
                  </a:lnTo>
                  <a:lnTo>
                    <a:pt x="265" y="168"/>
                  </a:lnTo>
                  <a:lnTo>
                    <a:pt x="270" y="161"/>
                  </a:lnTo>
                  <a:lnTo>
                    <a:pt x="275" y="154"/>
                  </a:lnTo>
                  <a:lnTo>
                    <a:pt x="280" y="147"/>
                  </a:lnTo>
                  <a:lnTo>
                    <a:pt x="285" y="140"/>
                  </a:lnTo>
                  <a:lnTo>
                    <a:pt x="290" y="133"/>
                  </a:lnTo>
                  <a:lnTo>
                    <a:pt x="295" y="126"/>
                  </a:lnTo>
                  <a:lnTo>
                    <a:pt x="300" y="119"/>
                  </a:lnTo>
                  <a:lnTo>
                    <a:pt x="305" y="112"/>
                  </a:lnTo>
                  <a:lnTo>
                    <a:pt x="310" y="105"/>
                  </a:lnTo>
                  <a:lnTo>
                    <a:pt x="315" y="99"/>
                  </a:lnTo>
                  <a:lnTo>
                    <a:pt x="320" y="92"/>
                  </a:lnTo>
                  <a:lnTo>
                    <a:pt x="325" y="86"/>
                  </a:lnTo>
                  <a:lnTo>
                    <a:pt x="330" y="80"/>
                  </a:lnTo>
                  <a:lnTo>
                    <a:pt x="335" y="74"/>
                  </a:lnTo>
                  <a:lnTo>
                    <a:pt x="340" y="68"/>
                  </a:lnTo>
                  <a:lnTo>
                    <a:pt x="345" y="63"/>
                  </a:lnTo>
                  <a:lnTo>
                    <a:pt x="350" y="57"/>
                  </a:lnTo>
                  <a:lnTo>
                    <a:pt x="355" y="52"/>
                  </a:lnTo>
                  <a:lnTo>
                    <a:pt x="360" y="47"/>
                  </a:lnTo>
                  <a:lnTo>
                    <a:pt x="365" y="42"/>
                  </a:lnTo>
                  <a:lnTo>
                    <a:pt x="370" y="38"/>
                  </a:lnTo>
                  <a:lnTo>
                    <a:pt x="375" y="33"/>
                  </a:lnTo>
                  <a:lnTo>
                    <a:pt x="380" y="29"/>
                  </a:lnTo>
                  <a:lnTo>
                    <a:pt x="385" y="25"/>
                  </a:lnTo>
                  <a:lnTo>
                    <a:pt x="390" y="22"/>
                  </a:lnTo>
                  <a:lnTo>
                    <a:pt x="395" y="18"/>
                  </a:lnTo>
                  <a:lnTo>
                    <a:pt x="400" y="15"/>
                  </a:lnTo>
                  <a:lnTo>
                    <a:pt x="405" y="12"/>
                  </a:lnTo>
                  <a:lnTo>
                    <a:pt x="410" y="10"/>
                  </a:lnTo>
                  <a:lnTo>
                    <a:pt x="415" y="8"/>
                  </a:lnTo>
                  <a:lnTo>
                    <a:pt x="420" y="6"/>
                  </a:lnTo>
                  <a:lnTo>
                    <a:pt x="425" y="4"/>
                  </a:lnTo>
                  <a:lnTo>
                    <a:pt x="430" y="2"/>
                  </a:lnTo>
                  <a:lnTo>
                    <a:pt x="435" y="1"/>
                  </a:lnTo>
                  <a:lnTo>
                    <a:pt x="440" y="0"/>
                  </a:lnTo>
                  <a:lnTo>
                    <a:pt x="445" y="0"/>
                  </a:lnTo>
                  <a:lnTo>
                    <a:pt x="450" y="0"/>
                  </a:lnTo>
                  <a:lnTo>
                    <a:pt x="455" y="0"/>
                  </a:lnTo>
                  <a:lnTo>
                    <a:pt x="460" y="0"/>
                  </a:lnTo>
                  <a:lnTo>
                    <a:pt x="465" y="1"/>
                  </a:lnTo>
                  <a:lnTo>
                    <a:pt x="470" y="2"/>
                  </a:lnTo>
                  <a:lnTo>
                    <a:pt x="475" y="3"/>
                  </a:lnTo>
                  <a:lnTo>
                    <a:pt x="480" y="4"/>
                  </a:lnTo>
                  <a:lnTo>
                    <a:pt x="485" y="6"/>
                  </a:lnTo>
                  <a:lnTo>
                    <a:pt x="490" y="8"/>
                  </a:lnTo>
                  <a:lnTo>
                    <a:pt x="495" y="11"/>
                  </a:lnTo>
                  <a:lnTo>
                    <a:pt x="500" y="13"/>
                  </a:lnTo>
                  <a:lnTo>
                    <a:pt x="505" y="16"/>
                  </a:lnTo>
                  <a:lnTo>
                    <a:pt x="510" y="19"/>
                  </a:lnTo>
                  <a:lnTo>
                    <a:pt x="515" y="23"/>
                  </a:lnTo>
                  <a:lnTo>
                    <a:pt x="520" y="27"/>
                  </a:lnTo>
                  <a:lnTo>
                    <a:pt x="525" y="31"/>
                  </a:lnTo>
                  <a:lnTo>
                    <a:pt x="530" y="35"/>
                  </a:lnTo>
                  <a:lnTo>
                    <a:pt x="535" y="39"/>
                  </a:lnTo>
                  <a:lnTo>
                    <a:pt x="540" y="44"/>
                  </a:lnTo>
                  <a:lnTo>
                    <a:pt x="545" y="49"/>
                  </a:lnTo>
                  <a:lnTo>
                    <a:pt x="550" y="54"/>
                  </a:lnTo>
                  <a:lnTo>
                    <a:pt x="555" y="59"/>
                  </a:lnTo>
                  <a:lnTo>
                    <a:pt x="560" y="65"/>
                  </a:lnTo>
                  <a:lnTo>
                    <a:pt x="565" y="70"/>
                  </a:lnTo>
                  <a:lnTo>
                    <a:pt x="570" y="76"/>
                  </a:lnTo>
                  <a:lnTo>
                    <a:pt x="575" y="82"/>
                  </a:lnTo>
                  <a:lnTo>
                    <a:pt x="580" y="88"/>
                  </a:lnTo>
                  <a:lnTo>
                    <a:pt x="585" y="94"/>
                  </a:lnTo>
                  <a:lnTo>
                    <a:pt x="590" y="101"/>
                  </a:lnTo>
                  <a:lnTo>
                    <a:pt x="595" y="107"/>
                  </a:lnTo>
                  <a:lnTo>
                    <a:pt x="600" y="114"/>
                  </a:lnTo>
                  <a:lnTo>
                    <a:pt x="605" y="121"/>
                  </a:lnTo>
                  <a:lnTo>
                    <a:pt x="610" y="128"/>
                  </a:lnTo>
                  <a:lnTo>
                    <a:pt x="615" y="135"/>
                  </a:lnTo>
                  <a:lnTo>
                    <a:pt x="620" y="142"/>
                  </a:lnTo>
                  <a:lnTo>
                    <a:pt x="625" y="149"/>
                  </a:lnTo>
                  <a:lnTo>
                    <a:pt x="630" y="156"/>
                  </a:lnTo>
                  <a:lnTo>
                    <a:pt x="635" y="163"/>
                  </a:lnTo>
                  <a:lnTo>
                    <a:pt x="640" y="171"/>
                  </a:lnTo>
                  <a:lnTo>
                    <a:pt x="645" y="178"/>
                  </a:lnTo>
                  <a:lnTo>
                    <a:pt x="650" y="185"/>
                  </a:lnTo>
                  <a:lnTo>
                    <a:pt x="655" y="192"/>
                  </a:lnTo>
                  <a:lnTo>
                    <a:pt x="660" y="200"/>
                  </a:lnTo>
                  <a:lnTo>
                    <a:pt x="665" y="207"/>
                  </a:lnTo>
                  <a:lnTo>
                    <a:pt x="670" y="214"/>
                  </a:lnTo>
                  <a:lnTo>
                    <a:pt x="675" y="221"/>
                  </a:lnTo>
                  <a:lnTo>
                    <a:pt x="680" y="229"/>
                  </a:lnTo>
                  <a:lnTo>
                    <a:pt x="685" y="236"/>
                  </a:lnTo>
                  <a:lnTo>
                    <a:pt x="690" y="243"/>
                  </a:lnTo>
                  <a:lnTo>
                    <a:pt x="695" y="250"/>
                  </a:lnTo>
                  <a:lnTo>
                    <a:pt x="700" y="257"/>
                  </a:lnTo>
                  <a:lnTo>
                    <a:pt x="705" y="264"/>
                  </a:lnTo>
                  <a:lnTo>
                    <a:pt x="710" y="271"/>
                  </a:lnTo>
                  <a:lnTo>
                    <a:pt x="715" y="278"/>
                  </a:lnTo>
                  <a:lnTo>
                    <a:pt x="720" y="284"/>
                  </a:lnTo>
                  <a:lnTo>
                    <a:pt x="725" y="291"/>
                  </a:lnTo>
                  <a:lnTo>
                    <a:pt x="730" y="297"/>
                  </a:lnTo>
                  <a:lnTo>
                    <a:pt x="735" y="304"/>
                  </a:lnTo>
                  <a:lnTo>
                    <a:pt x="740" y="310"/>
                  </a:lnTo>
                  <a:lnTo>
                    <a:pt x="745" y="316"/>
                  </a:lnTo>
                  <a:lnTo>
                    <a:pt x="750" y="322"/>
                  </a:lnTo>
                  <a:lnTo>
                    <a:pt x="755" y="328"/>
                  </a:lnTo>
                  <a:lnTo>
                    <a:pt x="760" y="334"/>
                  </a:lnTo>
                  <a:lnTo>
                    <a:pt x="765" y="340"/>
                  </a:lnTo>
                  <a:lnTo>
                    <a:pt x="770" y="345"/>
                  </a:lnTo>
                  <a:lnTo>
                    <a:pt x="775" y="351"/>
                  </a:lnTo>
                  <a:lnTo>
                    <a:pt x="780" y="356"/>
                  </a:lnTo>
                  <a:lnTo>
                    <a:pt x="785" y="361"/>
                  </a:lnTo>
                  <a:lnTo>
                    <a:pt x="790" y="366"/>
                  </a:lnTo>
                  <a:lnTo>
                    <a:pt x="795" y="371"/>
                  </a:lnTo>
                  <a:lnTo>
                    <a:pt x="800" y="376"/>
                  </a:lnTo>
                  <a:lnTo>
                    <a:pt x="805" y="380"/>
                  </a:lnTo>
                  <a:lnTo>
                    <a:pt x="810" y="385"/>
                  </a:lnTo>
                  <a:lnTo>
                    <a:pt x="815" y="389"/>
                  </a:lnTo>
                  <a:lnTo>
                    <a:pt x="820" y="394"/>
                  </a:lnTo>
                  <a:lnTo>
                    <a:pt x="825" y="398"/>
                  </a:lnTo>
                  <a:lnTo>
                    <a:pt x="830" y="402"/>
                  </a:lnTo>
                  <a:lnTo>
                    <a:pt x="835" y="406"/>
                  </a:lnTo>
                  <a:lnTo>
                    <a:pt x="840" y="409"/>
                  </a:lnTo>
                  <a:lnTo>
                    <a:pt x="845" y="413"/>
                  </a:lnTo>
                  <a:lnTo>
                    <a:pt x="850" y="416"/>
                  </a:lnTo>
                  <a:lnTo>
                    <a:pt x="855" y="420"/>
                  </a:lnTo>
                  <a:lnTo>
                    <a:pt x="860" y="423"/>
                  </a:lnTo>
                  <a:lnTo>
                    <a:pt x="865" y="426"/>
                  </a:lnTo>
                  <a:lnTo>
                    <a:pt x="870" y="429"/>
                  </a:lnTo>
                  <a:lnTo>
                    <a:pt x="875" y="432"/>
                  </a:lnTo>
                  <a:lnTo>
                    <a:pt x="880" y="435"/>
                  </a:lnTo>
                  <a:lnTo>
                    <a:pt x="885" y="437"/>
                  </a:lnTo>
                  <a:lnTo>
                    <a:pt x="890" y="440"/>
                  </a:lnTo>
                  <a:lnTo>
                    <a:pt x="895" y="443"/>
                  </a:lnTo>
                  <a:lnTo>
                    <a:pt x="900" y="445"/>
                  </a:lnTo>
                </a:path>
              </a:pathLst>
            </a:custGeom>
            <a:noFill/>
            <a:ln w="57150">
              <a:solidFill>
                <a:srgbClr val="00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07" name="Line 7">
              <a:extLst>
                <a:ext uri="{FF2B5EF4-FFF2-40B4-BE49-F238E27FC236}">
                  <a16:creationId xmlns:a16="http://schemas.microsoft.com/office/drawing/2014/main" id="{E42C2FF0-4B5D-31AF-792E-77DDB98B149B}"/>
                </a:ext>
              </a:extLst>
            </p:cNvPr>
            <p:cNvSpPr>
              <a:spLocks noChangeShapeType="1"/>
            </p:cNvSpPr>
            <p:nvPr/>
          </p:nvSpPr>
          <p:spPr bwMode="auto">
            <a:xfrm flipV="1">
              <a:off x="5410200" y="3657600"/>
              <a:ext cx="0" cy="236220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8198" name="Left Arrow Callout 21">
            <a:extLst>
              <a:ext uri="{FF2B5EF4-FFF2-40B4-BE49-F238E27FC236}">
                <a16:creationId xmlns:a16="http://schemas.microsoft.com/office/drawing/2014/main" id="{8396A876-834D-FF37-FAED-1A223E980DD0}"/>
              </a:ext>
            </a:extLst>
          </p:cNvPr>
          <p:cNvSpPr>
            <a:spLocks noChangeArrowheads="1"/>
          </p:cNvSpPr>
          <p:nvPr/>
        </p:nvSpPr>
        <p:spPr bwMode="auto">
          <a:xfrm>
            <a:off x="6596063" y="1785939"/>
            <a:ext cx="3643312" cy="1214437"/>
          </a:xfrm>
          <a:prstGeom prst="leftArrowCallout">
            <a:avLst>
              <a:gd name="adj1" fmla="val 25000"/>
              <a:gd name="adj2" fmla="val 25000"/>
              <a:gd name="adj3" fmla="val 25000"/>
              <a:gd name="adj4" fmla="val 78088"/>
            </a:avLst>
          </a:prstGeom>
          <a:solidFill>
            <a:schemeClr val="accent1"/>
          </a:solidFill>
          <a:ln w="12699" algn="ctr">
            <a:solidFill>
              <a:schemeClr val="tx1"/>
            </a:solidFill>
            <a:round/>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1800" dirty="0">
                <a:solidFill>
                  <a:schemeClr val="bg1"/>
                </a:solidFill>
              </a:rPr>
              <a:t>The two distributions are widely separated so their means clearly different </a:t>
            </a:r>
          </a:p>
        </p:txBody>
      </p:sp>
      <p:sp>
        <p:nvSpPr>
          <p:cNvPr id="8199" name="Left Arrow Callout 22">
            <a:extLst>
              <a:ext uri="{FF2B5EF4-FFF2-40B4-BE49-F238E27FC236}">
                <a16:creationId xmlns:a16="http://schemas.microsoft.com/office/drawing/2014/main" id="{C2E70977-BD07-5D46-0E67-4A6814C8745D}"/>
              </a:ext>
            </a:extLst>
          </p:cNvPr>
          <p:cNvSpPr>
            <a:spLocks noChangeArrowheads="1"/>
          </p:cNvSpPr>
          <p:nvPr/>
        </p:nvSpPr>
        <p:spPr bwMode="auto">
          <a:xfrm>
            <a:off x="6596063" y="3286125"/>
            <a:ext cx="3643312" cy="1428750"/>
          </a:xfrm>
          <a:prstGeom prst="leftArrowCallout">
            <a:avLst>
              <a:gd name="adj1" fmla="val 25000"/>
              <a:gd name="adj2" fmla="val 25000"/>
              <a:gd name="adj3" fmla="val 25004"/>
              <a:gd name="adj4" fmla="val 78088"/>
            </a:avLst>
          </a:prstGeom>
          <a:solidFill>
            <a:schemeClr val="accent1"/>
          </a:solidFill>
          <a:ln w="12699" algn="ctr">
            <a:solidFill>
              <a:schemeClr val="tx1"/>
            </a:solidFill>
            <a:round/>
            <a:headEnd/>
            <a:tailEnd/>
          </a:ln>
        </p:spPr>
        <p:txBody>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sz="1800" dirty="0">
                <a:solidFill>
                  <a:schemeClr val="bg1"/>
                </a:solidFill>
              </a:rPr>
              <a:t>The distributions overlap, so it is unclear whether the samples come from the same population</a:t>
            </a:r>
          </a:p>
        </p:txBody>
      </p:sp>
      <p:sp>
        <p:nvSpPr>
          <p:cNvPr id="8200" name="TextBox 24">
            <a:extLst>
              <a:ext uri="{FF2B5EF4-FFF2-40B4-BE49-F238E27FC236}">
                <a16:creationId xmlns:a16="http://schemas.microsoft.com/office/drawing/2014/main" id="{3D0C6D92-5B30-0D56-0313-00DAEFB1C51D}"/>
              </a:ext>
            </a:extLst>
          </p:cNvPr>
          <p:cNvSpPr txBox="1">
            <a:spLocks noChangeArrowheads="1"/>
          </p:cNvSpPr>
          <p:nvPr/>
        </p:nvSpPr>
        <p:spPr bwMode="auto">
          <a:xfrm>
            <a:off x="6667501" y="5154613"/>
            <a:ext cx="3571875" cy="1631950"/>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Tahoma" panose="020B0604030504040204" pitchFamily="34" charset="0"/>
              </a:defRPr>
            </a:lvl1pPr>
            <a:lvl2pPr marL="742950" indent="-285750">
              <a:defRPr sz="2000" b="1">
                <a:solidFill>
                  <a:schemeClr val="tx1"/>
                </a:solidFill>
                <a:latin typeface="Tahoma" panose="020B0604030504040204" pitchFamily="34" charset="0"/>
              </a:defRPr>
            </a:lvl2pPr>
            <a:lvl3pPr marL="1143000" indent="-228600">
              <a:defRPr sz="2000" b="1">
                <a:solidFill>
                  <a:schemeClr val="tx1"/>
                </a:solidFill>
                <a:latin typeface="Tahoma" panose="020B0604030504040204" pitchFamily="34" charset="0"/>
              </a:defRPr>
            </a:lvl3pPr>
            <a:lvl4pPr marL="1600200" indent="-228600">
              <a:defRPr sz="2000" b="1">
                <a:solidFill>
                  <a:schemeClr val="tx1"/>
                </a:solidFill>
                <a:latin typeface="Tahoma" panose="020B0604030504040204" pitchFamily="34" charset="0"/>
              </a:defRPr>
            </a:lvl4pPr>
            <a:lvl5pPr marL="2057400" indent="-228600">
              <a:defRPr sz="2000" b="1">
                <a:solidFill>
                  <a:schemeClr val="tx1"/>
                </a:solidFill>
                <a:latin typeface="Tahoma" panose="020B0604030504040204" pitchFamily="34" charset="0"/>
              </a:defRPr>
            </a:lvl5pPr>
            <a:lvl6pPr marL="2514600" indent="-228600" eaLnBrk="0" fontAlgn="base" hangingPunct="0">
              <a:spcBef>
                <a:spcPct val="0"/>
              </a:spcBef>
              <a:spcAft>
                <a:spcPct val="0"/>
              </a:spcAft>
              <a:defRPr sz="2000" b="1">
                <a:solidFill>
                  <a:schemeClr val="tx1"/>
                </a:solidFill>
                <a:latin typeface="Tahoma" panose="020B0604030504040204" pitchFamily="34" charset="0"/>
              </a:defRPr>
            </a:lvl6pPr>
            <a:lvl7pPr marL="2971800" indent="-228600" eaLnBrk="0" fontAlgn="base" hangingPunct="0">
              <a:spcBef>
                <a:spcPct val="0"/>
              </a:spcBef>
              <a:spcAft>
                <a:spcPct val="0"/>
              </a:spcAft>
              <a:defRPr sz="2000" b="1">
                <a:solidFill>
                  <a:schemeClr val="tx1"/>
                </a:solidFill>
                <a:latin typeface="Tahoma" panose="020B0604030504040204" pitchFamily="34" charset="0"/>
              </a:defRPr>
            </a:lvl7pPr>
            <a:lvl8pPr marL="3429000" indent="-228600" eaLnBrk="0" fontAlgn="base" hangingPunct="0">
              <a:spcBef>
                <a:spcPct val="0"/>
              </a:spcBef>
              <a:spcAft>
                <a:spcPct val="0"/>
              </a:spcAft>
              <a:defRPr sz="2000" b="1">
                <a:solidFill>
                  <a:schemeClr val="tx1"/>
                </a:solidFill>
                <a:latin typeface="Tahoma" panose="020B0604030504040204" pitchFamily="34" charset="0"/>
              </a:defRPr>
            </a:lvl8pPr>
            <a:lvl9pPr marL="3886200" indent="-228600" eaLnBrk="0" fontAlgn="base" hangingPunct="0">
              <a:spcBef>
                <a:spcPct val="0"/>
              </a:spcBef>
              <a:spcAft>
                <a:spcPct val="0"/>
              </a:spcAft>
              <a:defRPr sz="2000" b="1">
                <a:solidFill>
                  <a:schemeClr val="tx1"/>
                </a:solidFill>
                <a:latin typeface="Tahoma" panose="020B0604030504040204" pitchFamily="34" charset="0"/>
              </a:defRPr>
            </a:lvl9pPr>
          </a:lstStyle>
          <a:p>
            <a:r>
              <a:rPr lang="en-GB" altLang="en-US" dirty="0"/>
              <a:t>In essence, the </a:t>
            </a:r>
            <a:r>
              <a:rPr lang="en-GB" altLang="en-US" i="1" dirty="0"/>
              <a:t>t</a:t>
            </a:r>
            <a:r>
              <a:rPr lang="en-GB" altLang="en-US" dirty="0"/>
              <a:t>-test gives a measure of the difference between the sample means in relation to the overall spread</a:t>
            </a:r>
          </a:p>
        </p:txBody>
      </p:sp>
      <p:graphicFrame>
        <p:nvGraphicFramePr>
          <p:cNvPr id="8194" name="Object 2">
            <a:extLst>
              <a:ext uri="{FF2B5EF4-FFF2-40B4-BE49-F238E27FC236}">
                <a16:creationId xmlns:a16="http://schemas.microsoft.com/office/drawing/2014/main" id="{E6D45F35-1AE5-CE33-0A49-A1424EAB0930}"/>
              </a:ext>
            </a:extLst>
          </p:cNvPr>
          <p:cNvGraphicFramePr>
            <a:graphicFrameLocks noChangeAspect="1"/>
          </p:cNvGraphicFramePr>
          <p:nvPr/>
        </p:nvGraphicFramePr>
        <p:xfrm>
          <a:off x="2014538" y="5522914"/>
          <a:ext cx="4367212" cy="763587"/>
        </p:xfrm>
        <a:graphic>
          <a:graphicData uri="http://schemas.openxmlformats.org/presentationml/2006/ole">
            <mc:AlternateContent xmlns:mc="http://schemas.openxmlformats.org/markup-compatibility/2006">
              <mc:Choice xmlns:v="urn:schemas-microsoft-com:vml" Requires="v">
                <p:oleObj name="Equation" r:id="rId3" imgW="53543200" imgH="9359900" progId="Equation.3">
                  <p:embed/>
                </p:oleObj>
              </mc:Choice>
              <mc:Fallback>
                <p:oleObj name="Equation" r:id="rId3" imgW="53543200" imgH="9359900" progId="Equation.3">
                  <p:embed/>
                  <p:pic>
                    <p:nvPicPr>
                      <p:cNvPr id="8194" name="Object 2">
                        <a:extLst>
                          <a:ext uri="{FF2B5EF4-FFF2-40B4-BE49-F238E27FC236}">
                            <a16:creationId xmlns:a16="http://schemas.microsoft.com/office/drawing/2014/main" id="{E6D45F35-1AE5-CE33-0A49-A1424EAB09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538" y="5522914"/>
                        <a:ext cx="4367212" cy="763587"/>
                      </a:xfrm>
                      <a:prstGeom prst="rect">
                        <a:avLst/>
                      </a:prstGeom>
                      <a:solidFill>
                        <a:schemeClr val="bg1"/>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 name="Picture 1">
            <a:extLst>
              <a:ext uri="{FF2B5EF4-FFF2-40B4-BE49-F238E27FC236}">
                <a16:creationId xmlns:a16="http://schemas.microsoft.com/office/drawing/2014/main" id="{2CEDD186-DE60-EFE3-2B86-D392E1B83DAA}"/>
              </a:ext>
            </a:extLst>
          </p:cNvPr>
          <p:cNvPicPr>
            <a:picLocks noChangeAspect="1"/>
          </p:cNvPicPr>
          <p:nvPr/>
        </p:nvPicPr>
        <p:blipFill>
          <a:blip r:embed="rId5"/>
          <a:stretch>
            <a:fillRect/>
          </a:stretch>
        </p:blipFill>
        <p:spPr>
          <a:xfrm>
            <a:off x="10101943" y="6056085"/>
            <a:ext cx="1905000" cy="628650"/>
          </a:xfrm>
          <a:prstGeom prst="rect">
            <a:avLst/>
          </a:prstGeom>
        </p:spPr>
      </p:pic>
      <p:sp>
        <p:nvSpPr>
          <p:cNvPr id="3" name="Slide Number Placeholder 2">
            <a:extLst>
              <a:ext uri="{FF2B5EF4-FFF2-40B4-BE49-F238E27FC236}">
                <a16:creationId xmlns:a16="http://schemas.microsoft.com/office/drawing/2014/main" id="{383C2D71-DE17-7F31-5A6D-1B1843443934}"/>
              </a:ext>
            </a:extLst>
          </p:cNvPr>
          <p:cNvSpPr>
            <a:spLocks noGrp="1"/>
          </p:cNvSpPr>
          <p:nvPr>
            <p:ph type="sldNum" sz="quarter" idx="12"/>
          </p:nvPr>
        </p:nvSpPr>
        <p:spPr/>
        <p:txBody>
          <a:bodyPr/>
          <a:lstStyle/>
          <a:p>
            <a:fld id="{FCBFF33D-7869-8B46-BDE4-59ABFD8876D4}" type="slidenum">
              <a:rPr lang="en-GB" smtClean="0"/>
              <a:t>32</a:t>
            </a:fld>
            <a:endParaRPr lang="en-GB"/>
          </a:p>
        </p:txBody>
      </p:sp>
      <p:sp>
        <p:nvSpPr>
          <p:cNvPr id="4" name="Footer Placeholder 3">
            <a:extLst>
              <a:ext uri="{FF2B5EF4-FFF2-40B4-BE49-F238E27FC236}">
                <a16:creationId xmlns:a16="http://schemas.microsoft.com/office/drawing/2014/main" id="{ABF8EF29-2D9E-495A-89A4-6A501868116F}"/>
              </a:ext>
            </a:extLst>
          </p:cNvPr>
          <p:cNvSpPr>
            <a:spLocks noGrp="1"/>
          </p:cNvSpPr>
          <p:nvPr>
            <p:ph type="ftr" sz="quarter" idx="11"/>
          </p:nvPr>
        </p:nvSpPr>
        <p:spPr/>
        <p:txBody>
          <a:bodyPr/>
          <a:lstStyle/>
          <a:p>
            <a:endParaRPr lang="en-GB"/>
          </a:p>
        </p:txBody>
      </p:sp>
    </p:spTree>
  </p:cSld>
  <p:clrMapOvr>
    <a:masterClrMapping/>
  </p:clrMapOvr>
  <p:transition spd="slow">
    <p:fade thruBlk="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87A9182-9650-45C6-919F-AD53949DDBF6}"/>
              </a:ext>
            </a:extLst>
          </p:cNvPr>
          <p:cNvSpPr>
            <a:spLocks noGrp="1"/>
          </p:cNvSpPr>
          <p:nvPr>
            <p:ph type="title"/>
          </p:nvPr>
        </p:nvSpPr>
        <p:spPr>
          <a:xfrm>
            <a:off x="838200" y="365125"/>
            <a:ext cx="10515600" cy="1325563"/>
          </a:xfrm>
        </p:spPr>
        <p:txBody>
          <a:bodyPr/>
          <a:lstStyle/>
          <a:p>
            <a:pPr algn="ctr"/>
            <a:r>
              <a:rPr lang="en-GB" altLang="en-US" b="1" dirty="0">
                <a:solidFill>
                  <a:srgbClr val="FF0000"/>
                </a:solidFill>
                <a:latin typeface="Arial" panose="020B0604020202020204" pitchFamily="34" charset="0"/>
                <a:cs typeface="Arial" panose="020B0604020202020204" pitchFamily="34" charset="0"/>
              </a:rPr>
              <a:t>Statistical Type I and Type II Errors</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as simple as one can make it</a:t>
            </a:r>
            <a:endParaRPr lang="en-GB" altLang="en-US" b="1"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CBD70C0B-552C-B515-EF51-FEC9F599664B}"/>
              </a:ext>
            </a:extLst>
          </p:cNvPr>
          <p:cNvGraphicFramePr>
            <a:graphicFrameLocks noGrp="1"/>
          </p:cNvGraphicFramePr>
          <p:nvPr>
            <p:extLst>
              <p:ext uri="{D42A27DB-BD31-4B8C-83A1-F6EECF244321}">
                <p14:modId xmlns:p14="http://schemas.microsoft.com/office/powerpoint/2010/main" val="2525784870"/>
              </p:ext>
            </p:extLst>
          </p:nvPr>
        </p:nvGraphicFramePr>
        <p:xfrm>
          <a:off x="643466" y="1752598"/>
          <a:ext cx="11175999" cy="4739157"/>
        </p:xfrm>
        <a:graphic>
          <a:graphicData uri="http://schemas.openxmlformats.org/drawingml/2006/table">
            <a:tbl>
              <a:tblPr firstRow="1" bandRow="1">
                <a:tableStyleId>{5C22544A-7EE6-4342-B048-85BDC9FD1C3A}</a:tableStyleId>
              </a:tblPr>
              <a:tblGrid>
                <a:gridCol w="3725333">
                  <a:extLst>
                    <a:ext uri="{9D8B030D-6E8A-4147-A177-3AD203B41FA5}">
                      <a16:colId xmlns:a16="http://schemas.microsoft.com/office/drawing/2014/main" val="1918131154"/>
                    </a:ext>
                  </a:extLst>
                </a:gridCol>
                <a:gridCol w="3725333">
                  <a:extLst>
                    <a:ext uri="{9D8B030D-6E8A-4147-A177-3AD203B41FA5}">
                      <a16:colId xmlns:a16="http://schemas.microsoft.com/office/drawing/2014/main" val="772538389"/>
                    </a:ext>
                  </a:extLst>
                </a:gridCol>
                <a:gridCol w="3725333">
                  <a:extLst>
                    <a:ext uri="{9D8B030D-6E8A-4147-A177-3AD203B41FA5}">
                      <a16:colId xmlns:a16="http://schemas.microsoft.com/office/drawing/2014/main" val="3179590407"/>
                    </a:ext>
                  </a:extLst>
                </a:gridCol>
              </a:tblGrid>
              <a:tr h="2117151">
                <a:tc>
                  <a:txBody>
                    <a:bodyPr/>
                    <a:lstStyle/>
                    <a:p>
                      <a:r>
                        <a:rPr lang="en-GB" sz="2800" dirty="0">
                          <a:ln>
                            <a:noFill/>
                          </a:ln>
                        </a:rPr>
                        <a:t>Type I error</a:t>
                      </a:r>
                    </a:p>
                  </a:txBody>
                  <a:tcPr/>
                </a:tc>
                <a:tc>
                  <a:txBody>
                    <a:bodyPr/>
                    <a:lstStyle/>
                    <a:p>
                      <a:r>
                        <a:rPr lang="en-GB" sz="2800" dirty="0">
                          <a:ln>
                            <a:noFill/>
                          </a:ln>
                        </a:rPr>
                        <a:t>When you </a:t>
                      </a:r>
                      <a:r>
                        <a:rPr lang="en-GB" sz="2800" dirty="0">
                          <a:ln>
                            <a:solidFill>
                              <a:srgbClr val="FFFF00"/>
                            </a:solidFill>
                          </a:ln>
                        </a:rPr>
                        <a:t>reject</a:t>
                      </a:r>
                      <a:r>
                        <a:rPr lang="en-GB" sz="2800" dirty="0">
                          <a:ln>
                            <a:noFill/>
                          </a:ln>
                        </a:rPr>
                        <a:t> a null hypothesis that is actually </a:t>
                      </a:r>
                      <a:r>
                        <a:rPr lang="en-GB" sz="2800" dirty="0">
                          <a:ln>
                            <a:solidFill>
                              <a:srgbClr val="FFFF00"/>
                            </a:solidFill>
                          </a:ln>
                        </a:rPr>
                        <a:t>true</a:t>
                      </a:r>
                      <a:r>
                        <a:rPr lang="en-GB" sz="2800" dirty="0">
                          <a:ln>
                            <a:noFill/>
                          </a:ln>
                        </a:rPr>
                        <a:t> (finding significance when there really isn’t any) </a:t>
                      </a:r>
                    </a:p>
                  </a:txBody>
                  <a:tcPr/>
                </a:tc>
                <a:tc>
                  <a:txBody>
                    <a:bodyPr/>
                    <a:lstStyle/>
                    <a:p>
                      <a:r>
                        <a:rPr lang="en-GB" sz="2800" dirty="0">
                          <a:ln>
                            <a:noFill/>
                          </a:ln>
                        </a:rPr>
                        <a:t>A false positive</a:t>
                      </a:r>
                    </a:p>
                  </a:txBody>
                  <a:tcPr/>
                </a:tc>
                <a:extLst>
                  <a:ext uri="{0D108BD9-81ED-4DB2-BD59-A6C34878D82A}">
                    <a16:rowId xmlns:a16="http://schemas.microsoft.com/office/drawing/2014/main" val="514220552"/>
                  </a:ext>
                </a:extLst>
              </a:tr>
              <a:tr h="25141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t>Type II error</a:t>
                      </a:r>
                    </a:p>
                    <a:p>
                      <a:endParaRPr lang="en-GB" sz="2800"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t>When you </a:t>
                      </a:r>
                      <a:r>
                        <a:rPr lang="en-GB" sz="2800" b="1" dirty="0">
                          <a:ln>
                            <a:solidFill>
                              <a:srgbClr val="FF0000"/>
                            </a:solidFill>
                          </a:ln>
                        </a:rPr>
                        <a:t>fail</a:t>
                      </a:r>
                      <a:r>
                        <a:rPr lang="en-GB" sz="2800" b="1" dirty="0"/>
                        <a:t> to reject a null hypothesis that is actually </a:t>
                      </a:r>
                      <a:r>
                        <a:rPr lang="en-GB" sz="2800" b="1" dirty="0">
                          <a:solidFill>
                            <a:srgbClr val="FF0000"/>
                          </a:solidFill>
                        </a:rPr>
                        <a:t>false</a:t>
                      </a:r>
                      <a:r>
                        <a:rPr lang="en-GB" sz="2800" b="1" dirty="0"/>
                        <a:t> (you miss finding something that is really there) </a:t>
                      </a:r>
                    </a:p>
                  </a:txBody>
                  <a:tcPr/>
                </a:tc>
                <a:tc>
                  <a:txBody>
                    <a:bodyPr/>
                    <a:lstStyle/>
                    <a:p>
                      <a:r>
                        <a:rPr lang="en-GB" sz="2800" b="1" dirty="0"/>
                        <a:t>A false negative</a:t>
                      </a:r>
                    </a:p>
                  </a:txBody>
                  <a:tcPr/>
                </a:tc>
                <a:extLst>
                  <a:ext uri="{0D108BD9-81ED-4DB2-BD59-A6C34878D82A}">
                    <a16:rowId xmlns:a16="http://schemas.microsoft.com/office/drawing/2014/main" val="2765997224"/>
                  </a:ext>
                </a:extLst>
              </a:tr>
            </a:tbl>
          </a:graphicData>
        </a:graphic>
      </p:graphicFrame>
      <p:pic>
        <p:nvPicPr>
          <p:cNvPr id="6" name="Picture 5">
            <a:extLst>
              <a:ext uri="{FF2B5EF4-FFF2-40B4-BE49-F238E27FC236}">
                <a16:creationId xmlns:a16="http://schemas.microsoft.com/office/drawing/2014/main" id="{C9242BCF-E040-E80A-F4BB-1B4F42EBFF95}"/>
              </a:ext>
            </a:extLst>
          </p:cNvPr>
          <p:cNvPicPr>
            <a:picLocks noChangeAspect="1"/>
          </p:cNvPicPr>
          <p:nvPr/>
        </p:nvPicPr>
        <p:blipFill>
          <a:blip r:embed="rId3"/>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A4A6867D-632F-B08E-8DF6-437A85D18027}"/>
              </a:ext>
            </a:extLst>
          </p:cNvPr>
          <p:cNvSpPr>
            <a:spLocks noGrp="1"/>
          </p:cNvSpPr>
          <p:nvPr>
            <p:ph type="sldNum" sz="quarter" idx="12"/>
          </p:nvPr>
        </p:nvSpPr>
        <p:spPr/>
        <p:txBody>
          <a:bodyPr/>
          <a:lstStyle/>
          <a:p>
            <a:fld id="{FCBFF33D-7869-8B46-BDE4-59ABFD8876D4}" type="slidenum">
              <a:rPr lang="en-GB" smtClean="0"/>
              <a:t>33</a:t>
            </a:fld>
            <a:endParaRPr lang="en-GB"/>
          </a:p>
        </p:txBody>
      </p:sp>
      <p:sp>
        <p:nvSpPr>
          <p:cNvPr id="3" name="Footer Placeholder 2">
            <a:extLst>
              <a:ext uri="{FF2B5EF4-FFF2-40B4-BE49-F238E27FC236}">
                <a16:creationId xmlns:a16="http://schemas.microsoft.com/office/drawing/2014/main" id="{8FBE09DD-A760-BFAC-E17A-84CB06F8686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220554489"/>
      </p:ext>
    </p:extLst>
  </p:cSld>
  <p:clrMapOvr>
    <a:masterClrMapping/>
  </p:clrMapOvr>
  <p:transition spd="slow">
    <p:fade thruBlk="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3F9863-35B1-C7A2-DE89-C5ECAF0F96F1}"/>
              </a:ext>
            </a:extLst>
          </p:cNvPr>
          <p:cNvSpPr txBox="1"/>
          <p:nvPr/>
        </p:nvSpPr>
        <p:spPr>
          <a:xfrm>
            <a:off x="0" y="1225689"/>
            <a:ext cx="6112933" cy="6063198"/>
          </a:xfrm>
          <a:prstGeom prst="rect">
            <a:avLst/>
          </a:prstGeom>
          <a:noFill/>
        </p:spPr>
        <p:txBody>
          <a:bodyPr wrap="square" rtlCol="0">
            <a:spAutoFit/>
          </a:bodyPr>
          <a:lstStyle/>
          <a:p>
            <a:pPr algn="l"/>
            <a:r>
              <a:rPr lang="en-GB" sz="2800" i="0" dirty="0">
                <a:effectLst/>
                <a:latin typeface="Söhne"/>
              </a:rPr>
              <a:t>Regression analysis estimates the relationship between the dependent variable and the independent variable(s) by fitting a regression model to the data. </a:t>
            </a:r>
          </a:p>
          <a:p>
            <a:pPr algn="l"/>
            <a:endParaRPr lang="en-GB" sz="2800" dirty="0">
              <a:latin typeface="Söhne"/>
            </a:endParaRPr>
          </a:p>
          <a:p>
            <a:pPr algn="l"/>
            <a:r>
              <a:rPr lang="en-GB" sz="2800" i="0" dirty="0">
                <a:effectLst/>
                <a:latin typeface="Söhne"/>
              </a:rPr>
              <a:t>The regression model is a mathematical equation that includes one or more independent variables and a coefficient for each independent variable that represents the strength of the relationship between that variable and the dependent variable.</a:t>
            </a:r>
          </a:p>
          <a:p>
            <a:pPr algn="l"/>
            <a:endParaRPr lang="en-GB" sz="2800" i="0" dirty="0">
              <a:effectLst/>
              <a:latin typeface="Söhne"/>
            </a:endParaRPr>
          </a:p>
          <a:p>
            <a:endParaRPr lang="en-GB" sz="2400" dirty="0"/>
          </a:p>
        </p:txBody>
      </p:sp>
      <p:sp>
        <p:nvSpPr>
          <p:cNvPr id="3" name="TextBox 2">
            <a:extLst>
              <a:ext uri="{FF2B5EF4-FFF2-40B4-BE49-F238E27FC236}">
                <a16:creationId xmlns:a16="http://schemas.microsoft.com/office/drawing/2014/main" id="{F0275B2C-97C1-C910-D247-4E6F8FE2336A}"/>
              </a:ext>
            </a:extLst>
          </p:cNvPr>
          <p:cNvSpPr txBox="1"/>
          <p:nvPr/>
        </p:nvSpPr>
        <p:spPr>
          <a:xfrm>
            <a:off x="3810000" y="0"/>
            <a:ext cx="6096000" cy="1200329"/>
          </a:xfrm>
          <a:prstGeom prst="rect">
            <a:avLst/>
          </a:prstGeom>
          <a:noFill/>
        </p:spPr>
        <p:txBody>
          <a:bodyPr wrap="square">
            <a:spAutoFit/>
          </a:bodyPr>
          <a:lstStyle/>
          <a:p>
            <a:pPr algn="ctr"/>
            <a:r>
              <a:rPr lang="en-GB" sz="4400" b="1" i="0" dirty="0">
                <a:solidFill>
                  <a:srgbClr val="FF0000"/>
                </a:solidFill>
                <a:effectLst/>
                <a:latin typeface="Söhne"/>
              </a:rPr>
              <a:t>Statistical Regression </a:t>
            </a:r>
          </a:p>
          <a:p>
            <a:pPr algn="ctr"/>
            <a:r>
              <a:rPr lang="en-GB" sz="2800" b="1" i="0" dirty="0">
                <a:effectLst/>
                <a:latin typeface="Söhne"/>
              </a:rPr>
              <a:t>(made easy)</a:t>
            </a:r>
          </a:p>
        </p:txBody>
      </p:sp>
      <p:pic>
        <p:nvPicPr>
          <p:cNvPr id="15362" name="Picture 2" descr="Analysis">
            <a:extLst>
              <a:ext uri="{FF2B5EF4-FFF2-40B4-BE49-F238E27FC236}">
                <a16:creationId xmlns:a16="http://schemas.microsoft.com/office/drawing/2014/main" id="{29738C31-FDE0-AD45-C59E-E484255DFEF4}"/>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l="4354" t="15803" r="7497" b="4444"/>
          <a:stretch/>
        </p:blipFill>
        <p:spPr bwMode="auto">
          <a:xfrm>
            <a:off x="6366725" y="1608666"/>
            <a:ext cx="5588208" cy="40470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523AFE-36EE-2A06-13F2-005A14852DAC}"/>
              </a:ext>
            </a:extLst>
          </p:cNvPr>
          <p:cNvSpPr txBox="1"/>
          <p:nvPr/>
        </p:nvSpPr>
        <p:spPr>
          <a:xfrm>
            <a:off x="7014949" y="5657671"/>
            <a:ext cx="5049671" cy="1092607"/>
          </a:xfrm>
          <a:prstGeom prst="rect">
            <a:avLst/>
          </a:prstGeom>
          <a:noFill/>
        </p:spPr>
        <p:txBody>
          <a:bodyPr wrap="square" rtlCol="0">
            <a:spAutoFit/>
          </a:bodyPr>
          <a:lstStyle/>
          <a:p>
            <a:r>
              <a:rPr lang="en-GB" b="0" i="0" dirty="0">
                <a:solidFill>
                  <a:srgbClr val="262626"/>
                </a:solidFill>
                <a:effectLst/>
                <a:latin typeface="HCLTech Roobert"/>
              </a:rPr>
              <a:t>Cost-affecting technical parameters on parts - diameter, rod diameter, weight, stroke length, pressure rating, and annual quantity driving </a:t>
            </a:r>
            <a:r>
              <a:rPr lang="en-GB" b="1" i="0" dirty="0">
                <a:solidFill>
                  <a:srgbClr val="262626"/>
                </a:solidFill>
                <a:effectLst/>
                <a:latin typeface="HCLTech Roobert"/>
              </a:rPr>
              <a:t>price</a:t>
            </a:r>
            <a:r>
              <a:rPr lang="en-GB" b="0" i="0" dirty="0">
                <a:solidFill>
                  <a:srgbClr val="262626"/>
                </a:solidFill>
                <a:effectLst/>
                <a:latin typeface="HCLTech Roobert"/>
              </a:rPr>
              <a:t>.</a:t>
            </a:r>
            <a:br>
              <a:rPr lang="en-GB" b="0" i="0" dirty="0">
                <a:solidFill>
                  <a:srgbClr val="262626"/>
                </a:solidFill>
                <a:effectLst/>
                <a:latin typeface="HCLTech Roobert"/>
              </a:rPr>
            </a:br>
            <a:r>
              <a:rPr lang="en-GB" sz="1050" b="0" i="0" dirty="0">
                <a:solidFill>
                  <a:srgbClr val="262626"/>
                </a:solidFill>
                <a:effectLst/>
                <a:latin typeface="HCLTech Roobert"/>
              </a:rPr>
              <a:t>https://</a:t>
            </a:r>
            <a:r>
              <a:rPr lang="en-GB" sz="1050" b="0" i="0" dirty="0" err="1">
                <a:solidFill>
                  <a:srgbClr val="262626"/>
                </a:solidFill>
                <a:effectLst/>
                <a:latin typeface="HCLTech Roobert"/>
              </a:rPr>
              <a:t>www.hcltech.com</a:t>
            </a:r>
            <a:r>
              <a:rPr lang="en-GB" sz="1050" b="0" i="0" dirty="0">
                <a:solidFill>
                  <a:srgbClr val="262626"/>
                </a:solidFill>
                <a:effectLst/>
                <a:latin typeface="HCLTech Roobert"/>
              </a:rPr>
              <a:t>/blogs/improved-pricing-decisions-using-regression-analysis</a:t>
            </a:r>
            <a:endParaRPr lang="en-GB" dirty="0"/>
          </a:p>
        </p:txBody>
      </p:sp>
      <p:sp>
        <p:nvSpPr>
          <p:cNvPr id="2" name="Slide Number Placeholder 1">
            <a:extLst>
              <a:ext uri="{FF2B5EF4-FFF2-40B4-BE49-F238E27FC236}">
                <a16:creationId xmlns:a16="http://schemas.microsoft.com/office/drawing/2014/main" id="{A6659336-A833-A5CA-8050-FFF57E6E0763}"/>
              </a:ext>
            </a:extLst>
          </p:cNvPr>
          <p:cNvSpPr>
            <a:spLocks noGrp="1"/>
          </p:cNvSpPr>
          <p:nvPr>
            <p:ph type="sldNum" sz="quarter" idx="12"/>
          </p:nvPr>
        </p:nvSpPr>
        <p:spPr/>
        <p:txBody>
          <a:bodyPr/>
          <a:lstStyle/>
          <a:p>
            <a:fld id="{FCBFF33D-7869-8B46-BDE4-59ABFD8876D4}" type="slidenum">
              <a:rPr lang="en-GB" smtClean="0"/>
              <a:t>34</a:t>
            </a:fld>
            <a:endParaRPr lang="en-GB"/>
          </a:p>
        </p:txBody>
      </p:sp>
      <p:sp>
        <p:nvSpPr>
          <p:cNvPr id="6" name="Footer Placeholder 5">
            <a:extLst>
              <a:ext uri="{FF2B5EF4-FFF2-40B4-BE49-F238E27FC236}">
                <a16:creationId xmlns:a16="http://schemas.microsoft.com/office/drawing/2014/main" id="{E63C31D3-2075-0DB9-6DAF-A5FB1EA37C5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822867621"/>
      </p:ext>
    </p:extLst>
  </p:cSld>
  <p:clrMapOvr>
    <a:masterClrMapping/>
  </p:clrMapOvr>
  <p:transition spd="slow">
    <p:fade thruBlk="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3F9863-35B1-C7A2-DE89-C5ECAF0F96F1}"/>
              </a:ext>
            </a:extLst>
          </p:cNvPr>
          <p:cNvSpPr txBox="1"/>
          <p:nvPr/>
        </p:nvSpPr>
        <p:spPr>
          <a:xfrm>
            <a:off x="322121" y="979468"/>
            <a:ext cx="2994285" cy="5878532"/>
          </a:xfrm>
          <a:prstGeom prst="rect">
            <a:avLst/>
          </a:prstGeom>
          <a:noFill/>
        </p:spPr>
        <p:txBody>
          <a:bodyPr wrap="square" rtlCol="0">
            <a:spAutoFit/>
          </a:bodyPr>
          <a:lstStyle/>
          <a:p>
            <a:pPr algn="l"/>
            <a:endParaRPr lang="en-GB" b="0" i="0" dirty="0">
              <a:effectLst/>
              <a:latin typeface="Söhne"/>
            </a:endParaRPr>
          </a:p>
          <a:p>
            <a:pPr algn="l"/>
            <a:r>
              <a:rPr lang="en-GB" sz="2000" b="0" i="0" dirty="0">
                <a:effectLst/>
                <a:latin typeface="Söhne"/>
              </a:rPr>
              <a:t>Linear regression assumes a linear relationship between the dependent variable and the independent variable(s). </a:t>
            </a:r>
          </a:p>
          <a:p>
            <a:pPr algn="l"/>
            <a:endParaRPr lang="en-GB" sz="2000" dirty="0">
              <a:latin typeface="Söhne"/>
            </a:endParaRPr>
          </a:p>
          <a:p>
            <a:pPr algn="l"/>
            <a:r>
              <a:rPr lang="en-GB" sz="2000" b="0" i="0" dirty="0">
                <a:effectLst/>
                <a:latin typeface="Söhne"/>
              </a:rPr>
              <a:t>Non-linear regression models can also be used to capture more complex relationships between the variables.</a:t>
            </a:r>
          </a:p>
          <a:p>
            <a:pPr algn="l"/>
            <a:endParaRPr lang="en-GB" sz="2000" b="0" i="0" dirty="0">
              <a:effectLst/>
              <a:latin typeface="Söhne"/>
            </a:endParaRPr>
          </a:p>
          <a:p>
            <a:pPr algn="l"/>
            <a:r>
              <a:rPr lang="en-GB" sz="2000" b="0" i="0" dirty="0">
                <a:effectLst/>
                <a:latin typeface="Söhne"/>
              </a:rPr>
              <a:t>Regression models capture the behaviour seen in the real world and can be used to predict unmeasured events</a:t>
            </a:r>
          </a:p>
          <a:p>
            <a:endParaRPr lang="en-GB" dirty="0"/>
          </a:p>
        </p:txBody>
      </p:sp>
      <p:sp>
        <p:nvSpPr>
          <p:cNvPr id="3" name="TextBox 2">
            <a:extLst>
              <a:ext uri="{FF2B5EF4-FFF2-40B4-BE49-F238E27FC236}">
                <a16:creationId xmlns:a16="http://schemas.microsoft.com/office/drawing/2014/main" id="{F0275B2C-97C1-C910-D247-4E6F8FE2336A}"/>
              </a:ext>
            </a:extLst>
          </p:cNvPr>
          <p:cNvSpPr txBox="1"/>
          <p:nvPr/>
        </p:nvSpPr>
        <p:spPr>
          <a:xfrm>
            <a:off x="3810000" y="0"/>
            <a:ext cx="6096000" cy="1200329"/>
          </a:xfrm>
          <a:prstGeom prst="rect">
            <a:avLst/>
          </a:prstGeom>
          <a:noFill/>
        </p:spPr>
        <p:txBody>
          <a:bodyPr wrap="square">
            <a:spAutoFit/>
          </a:bodyPr>
          <a:lstStyle/>
          <a:p>
            <a:pPr algn="ctr"/>
            <a:r>
              <a:rPr lang="en-GB" sz="4400" b="1" i="0" dirty="0">
                <a:solidFill>
                  <a:srgbClr val="FF0000"/>
                </a:solidFill>
                <a:effectLst/>
                <a:latin typeface="Söhne"/>
              </a:rPr>
              <a:t>Statistical Regression </a:t>
            </a:r>
          </a:p>
          <a:p>
            <a:pPr algn="ctr"/>
            <a:r>
              <a:rPr lang="en-GB" sz="2800" b="1" i="0" dirty="0">
                <a:effectLst/>
                <a:latin typeface="Söhne"/>
              </a:rPr>
              <a:t>(made easy)</a:t>
            </a:r>
          </a:p>
        </p:txBody>
      </p:sp>
      <p:grpSp>
        <p:nvGrpSpPr>
          <p:cNvPr id="6" name="Group 5">
            <a:extLst>
              <a:ext uri="{FF2B5EF4-FFF2-40B4-BE49-F238E27FC236}">
                <a16:creationId xmlns:a16="http://schemas.microsoft.com/office/drawing/2014/main" id="{B74E3118-80FE-21C5-82F2-3B7A356A1954}"/>
              </a:ext>
            </a:extLst>
          </p:cNvPr>
          <p:cNvGrpSpPr/>
          <p:nvPr/>
        </p:nvGrpSpPr>
        <p:grpSpPr>
          <a:xfrm>
            <a:off x="3341142" y="1323928"/>
            <a:ext cx="6819900" cy="4483100"/>
            <a:chOff x="3341142" y="1323928"/>
            <a:chExt cx="6819900" cy="4483100"/>
          </a:xfrm>
        </p:grpSpPr>
        <p:pic>
          <p:nvPicPr>
            <p:cNvPr id="2" name="Picture 1">
              <a:extLst>
                <a:ext uri="{FF2B5EF4-FFF2-40B4-BE49-F238E27FC236}">
                  <a16:creationId xmlns:a16="http://schemas.microsoft.com/office/drawing/2014/main" id="{D4504FA6-0DB2-5346-3EC6-F3728A4445AC}"/>
                </a:ext>
              </a:extLst>
            </p:cNvPr>
            <p:cNvPicPr>
              <a:picLocks noChangeAspect="1"/>
            </p:cNvPicPr>
            <p:nvPr/>
          </p:nvPicPr>
          <p:blipFill>
            <a:blip r:embed="rId3"/>
            <a:stretch>
              <a:fillRect/>
            </a:stretch>
          </p:blipFill>
          <p:spPr>
            <a:xfrm>
              <a:off x="3341142" y="1323928"/>
              <a:ext cx="6819900" cy="4483100"/>
            </a:xfrm>
            <a:prstGeom prst="rect">
              <a:avLst/>
            </a:prstGeom>
          </p:spPr>
        </p:pic>
        <p:pic>
          <p:nvPicPr>
            <p:cNvPr id="5" name="Picture 4">
              <a:extLst>
                <a:ext uri="{FF2B5EF4-FFF2-40B4-BE49-F238E27FC236}">
                  <a16:creationId xmlns:a16="http://schemas.microsoft.com/office/drawing/2014/main" id="{CA77F838-9825-F4D2-85D1-B0C4FFC2A946}"/>
                </a:ext>
              </a:extLst>
            </p:cNvPr>
            <p:cNvPicPr>
              <a:picLocks noChangeAspect="1"/>
            </p:cNvPicPr>
            <p:nvPr/>
          </p:nvPicPr>
          <p:blipFill>
            <a:blip r:embed="rId4"/>
            <a:stretch>
              <a:fillRect/>
            </a:stretch>
          </p:blipFill>
          <p:spPr>
            <a:xfrm>
              <a:off x="3343227" y="5224060"/>
              <a:ext cx="292100" cy="558800"/>
            </a:xfrm>
            <a:prstGeom prst="rect">
              <a:avLst/>
            </a:prstGeom>
            <a:ln>
              <a:noFill/>
            </a:ln>
          </p:spPr>
        </p:pic>
      </p:grpSp>
      <p:sp>
        <p:nvSpPr>
          <p:cNvPr id="7" name="TextBox 6">
            <a:extLst>
              <a:ext uri="{FF2B5EF4-FFF2-40B4-BE49-F238E27FC236}">
                <a16:creationId xmlns:a16="http://schemas.microsoft.com/office/drawing/2014/main" id="{36EB4804-05DA-23D5-AFC2-93CD38451ECA}"/>
              </a:ext>
            </a:extLst>
          </p:cNvPr>
          <p:cNvSpPr txBox="1"/>
          <p:nvPr/>
        </p:nvSpPr>
        <p:spPr>
          <a:xfrm>
            <a:off x="6209732" y="3029803"/>
            <a:ext cx="3425588" cy="2723823"/>
          </a:xfrm>
          <a:prstGeom prst="rect">
            <a:avLst/>
          </a:prstGeom>
          <a:noFill/>
        </p:spPr>
        <p:txBody>
          <a:bodyPr wrap="square" rtlCol="0">
            <a:spAutoFit/>
          </a:bodyPr>
          <a:lstStyle/>
          <a:p>
            <a:pPr algn="l"/>
            <a:r>
              <a:rPr lang="en-GB" b="1" dirty="0">
                <a:solidFill>
                  <a:srgbClr val="FF0000"/>
                </a:solidFill>
                <a:latin typeface="Arial" panose="020B0604020202020204" pitchFamily="34" charset="0"/>
                <a:cs typeface="Arial" panose="020B0604020202020204" pitchFamily="34" charset="0"/>
              </a:rPr>
              <a:t>Example of non-linear regression </a:t>
            </a:r>
            <a:r>
              <a:rPr lang="en-GB" dirty="0">
                <a:latin typeface="Arial" panose="020B0604020202020204" pitchFamily="34" charset="0"/>
                <a:cs typeface="Arial" panose="020B0604020202020204" pitchFamily="34" charset="0"/>
              </a:rPr>
              <a:t>– the </a:t>
            </a:r>
            <a:r>
              <a:rPr lang="en-GB" b="0" i="0" dirty="0">
                <a:solidFill>
                  <a:srgbClr val="333333"/>
                </a:solidFill>
                <a:effectLst/>
                <a:latin typeface="Arial" panose="020B0604020202020204" pitchFamily="34" charset="0"/>
                <a:cs typeface="Arial" panose="020B0604020202020204" pitchFamily="34" charset="0"/>
              </a:rPr>
              <a:t>relationship between the coefficient of thermal expansion for copper and the temperature in degrees Kelvin. </a:t>
            </a:r>
            <a:r>
              <a:rPr lang="en-GB" sz="900" b="0" i="0" dirty="0">
                <a:solidFill>
                  <a:srgbClr val="333333"/>
                </a:solidFill>
                <a:effectLst/>
                <a:latin typeface="Arial" panose="020B0604020202020204" pitchFamily="34" charset="0"/>
                <a:cs typeface="Arial" panose="020B0604020202020204" pitchFamily="34" charset="0"/>
              </a:rPr>
              <a:t>https://</a:t>
            </a:r>
            <a:r>
              <a:rPr lang="en-GB" sz="900" b="0" i="0" dirty="0" err="1">
                <a:solidFill>
                  <a:srgbClr val="333333"/>
                </a:solidFill>
                <a:effectLst/>
                <a:latin typeface="Arial" panose="020B0604020202020204" pitchFamily="34" charset="0"/>
                <a:cs typeface="Arial" panose="020B0604020202020204" pitchFamily="34" charset="0"/>
              </a:rPr>
              <a:t>support.minitab.com</a:t>
            </a:r>
            <a:r>
              <a:rPr lang="en-GB" sz="900" b="0" i="0" dirty="0">
                <a:solidFill>
                  <a:srgbClr val="333333"/>
                </a:solidFill>
                <a:effectLst/>
                <a:latin typeface="Arial" panose="020B0604020202020204" pitchFamily="34" charset="0"/>
                <a:cs typeface="Arial" panose="020B0604020202020204" pitchFamily="34" charset="0"/>
              </a:rPr>
              <a:t>/</a:t>
            </a:r>
            <a:r>
              <a:rPr lang="en-GB" sz="900" b="0" i="0" dirty="0" err="1">
                <a:solidFill>
                  <a:srgbClr val="333333"/>
                </a:solidFill>
                <a:effectLst/>
                <a:latin typeface="Arial" panose="020B0604020202020204" pitchFamily="34" charset="0"/>
                <a:cs typeface="Arial" panose="020B0604020202020204" pitchFamily="34" charset="0"/>
              </a:rPr>
              <a:t>en</a:t>
            </a:r>
            <a:r>
              <a:rPr lang="en-GB" sz="900" b="0" i="0" dirty="0">
                <a:solidFill>
                  <a:srgbClr val="333333"/>
                </a:solidFill>
                <a:effectLst/>
                <a:latin typeface="Arial" panose="020B0604020202020204" pitchFamily="34" charset="0"/>
                <a:cs typeface="Arial" panose="020B0604020202020204" pitchFamily="34" charset="0"/>
              </a:rPr>
              <a:t>-us/</a:t>
            </a:r>
            <a:r>
              <a:rPr lang="en-GB" sz="900" b="0" i="0" dirty="0" err="1">
                <a:solidFill>
                  <a:srgbClr val="333333"/>
                </a:solidFill>
                <a:effectLst/>
                <a:latin typeface="Arial" panose="020B0604020202020204" pitchFamily="34" charset="0"/>
                <a:cs typeface="Arial" panose="020B0604020202020204" pitchFamily="34" charset="0"/>
              </a:rPr>
              <a:t>minitab</a:t>
            </a:r>
            <a:r>
              <a:rPr lang="en-GB" sz="900" b="0" i="0" dirty="0">
                <a:solidFill>
                  <a:srgbClr val="333333"/>
                </a:solidFill>
                <a:effectLst/>
                <a:latin typeface="Arial" panose="020B0604020202020204" pitchFamily="34" charset="0"/>
                <a:cs typeface="Arial" panose="020B0604020202020204" pitchFamily="34" charset="0"/>
              </a:rPr>
              <a:t>/20/help-and-how-to/statistical-</a:t>
            </a:r>
            <a:r>
              <a:rPr lang="en-GB" sz="900" b="0" i="0" dirty="0" err="1">
                <a:solidFill>
                  <a:srgbClr val="333333"/>
                </a:solidFill>
                <a:effectLst/>
                <a:latin typeface="Arial" panose="020B0604020202020204" pitchFamily="34" charset="0"/>
                <a:cs typeface="Arial" panose="020B0604020202020204" pitchFamily="34" charset="0"/>
              </a:rPr>
              <a:t>modeling</a:t>
            </a:r>
            <a:r>
              <a:rPr lang="en-GB" sz="900" b="0" i="0" dirty="0">
                <a:solidFill>
                  <a:srgbClr val="333333"/>
                </a:solidFill>
                <a:effectLst/>
                <a:latin typeface="Arial" panose="020B0604020202020204" pitchFamily="34" charset="0"/>
                <a:cs typeface="Arial" panose="020B0604020202020204" pitchFamily="34" charset="0"/>
              </a:rPr>
              <a:t>/regression/how-to/nonlinear-regression/before-you-start/example/</a:t>
            </a:r>
          </a:p>
          <a:p>
            <a:br>
              <a:rPr lang="en-GB" dirty="0"/>
            </a:br>
            <a:endParaRPr lang="en-GB" dirty="0"/>
          </a:p>
        </p:txBody>
      </p:sp>
      <p:pic>
        <p:nvPicPr>
          <p:cNvPr id="8" name="Picture 7">
            <a:extLst>
              <a:ext uri="{FF2B5EF4-FFF2-40B4-BE49-F238E27FC236}">
                <a16:creationId xmlns:a16="http://schemas.microsoft.com/office/drawing/2014/main" id="{B8601336-A6B4-6197-2059-710F87B24694}"/>
              </a:ext>
            </a:extLst>
          </p:cNvPr>
          <p:cNvPicPr>
            <a:picLocks noChangeAspect="1"/>
          </p:cNvPicPr>
          <p:nvPr/>
        </p:nvPicPr>
        <p:blipFill>
          <a:blip r:embed="rId5"/>
          <a:stretch>
            <a:fillRect/>
          </a:stretch>
        </p:blipFill>
        <p:spPr>
          <a:xfrm>
            <a:off x="10101943" y="6056085"/>
            <a:ext cx="1905000" cy="628650"/>
          </a:xfrm>
          <a:prstGeom prst="rect">
            <a:avLst/>
          </a:prstGeom>
        </p:spPr>
      </p:pic>
      <p:sp>
        <p:nvSpPr>
          <p:cNvPr id="9" name="Slide Number Placeholder 8">
            <a:extLst>
              <a:ext uri="{FF2B5EF4-FFF2-40B4-BE49-F238E27FC236}">
                <a16:creationId xmlns:a16="http://schemas.microsoft.com/office/drawing/2014/main" id="{FE378EC2-5D21-1FF8-E123-20C5EE681907}"/>
              </a:ext>
            </a:extLst>
          </p:cNvPr>
          <p:cNvSpPr>
            <a:spLocks noGrp="1"/>
          </p:cNvSpPr>
          <p:nvPr>
            <p:ph type="sldNum" sz="quarter" idx="12"/>
          </p:nvPr>
        </p:nvSpPr>
        <p:spPr/>
        <p:txBody>
          <a:bodyPr/>
          <a:lstStyle/>
          <a:p>
            <a:fld id="{FCBFF33D-7869-8B46-BDE4-59ABFD8876D4}" type="slidenum">
              <a:rPr lang="en-GB" smtClean="0"/>
              <a:t>35</a:t>
            </a:fld>
            <a:endParaRPr lang="en-GB"/>
          </a:p>
        </p:txBody>
      </p:sp>
      <p:sp>
        <p:nvSpPr>
          <p:cNvPr id="10" name="Footer Placeholder 9">
            <a:extLst>
              <a:ext uri="{FF2B5EF4-FFF2-40B4-BE49-F238E27FC236}">
                <a16:creationId xmlns:a16="http://schemas.microsoft.com/office/drawing/2014/main" id="{63BCCACA-B23C-2EDD-45CA-73CC82B171AB}"/>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220250112"/>
      </p:ext>
    </p:extLst>
  </p:cSld>
  <p:clrMapOvr>
    <a:masterClrMapping/>
  </p:clrMapOvr>
  <p:transition spd="slow">
    <p:fade thruBlk="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301AA4-2E7F-8827-3264-B100D6199D33}"/>
              </a:ext>
            </a:extLst>
          </p:cNvPr>
          <p:cNvSpPr txBox="1"/>
          <p:nvPr/>
        </p:nvSpPr>
        <p:spPr>
          <a:xfrm>
            <a:off x="1968310" y="2478584"/>
            <a:ext cx="7386446" cy="1569660"/>
          </a:xfrm>
          <a:prstGeom prst="rect">
            <a:avLst/>
          </a:prstGeom>
          <a:noFill/>
        </p:spPr>
        <p:txBody>
          <a:bodyPr wrap="none" rtlCol="0">
            <a:spAutoFit/>
          </a:bodyPr>
          <a:lstStyle/>
          <a:p>
            <a:pPr algn="ctr"/>
            <a:r>
              <a:rPr lang="en-GB" sz="4800" dirty="0"/>
              <a:t>YouTube demo of Regression</a:t>
            </a:r>
            <a:br>
              <a:rPr lang="en-GB" sz="4800" dirty="0"/>
            </a:br>
            <a:r>
              <a:rPr lang="en-GB" sz="4800" dirty="0"/>
              <a:t>(depending on time)</a:t>
            </a:r>
          </a:p>
        </p:txBody>
      </p:sp>
      <p:pic>
        <p:nvPicPr>
          <p:cNvPr id="6" name="Picture 5">
            <a:extLst>
              <a:ext uri="{FF2B5EF4-FFF2-40B4-BE49-F238E27FC236}">
                <a16:creationId xmlns:a16="http://schemas.microsoft.com/office/drawing/2014/main" id="{31F46ECC-2E5E-0699-FF93-F13DB39FCF60}"/>
              </a:ext>
            </a:extLst>
          </p:cNvPr>
          <p:cNvPicPr>
            <a:picLocks noChangeAspect="1"/>
          </p:cNvPicPr>
          <p:nvPr/>
        </p:nvPicPr>
        <p:blipFill>
          <a:blip r:embed="rId3"/>
          <a:stretch>
            <a:fillRect/>
          </a:stretch>
        </p:blipFill>
        <p:spPr>
          <a:xfrm>
            <a:off x="10101943" y="6056085"/>
            <a:ext cx="1905000" cy="628650"/>
          </a:xfrm>
          <a:prstGeom prst="rect">
            <a:avLst/>
          </a:prstGeom>
        </p:spPr>
      </p:pic>
      <p:sp>
        <p:nvSpPr>
          <p:cNvPr id="2" name="Slide Number Placeholder 1">
            <a:extLst>
              <a:ext uri="{FF2B5EF4-FFF2-40B4-BE49-F238E27FC236}">
                <a16:creationId xmlns:a16="http://schemas.microsoft.com/office/drawing/2014/main" id="{C4212F7F-D29B-1EBB-BD09-E60EA2521916}"/>
              </a:ext>
            </a:extLst>
          </p:cNvPr>
          <p:cNvSpPr>
            <a:spLocks noGrp="1"/>
          </p:cNvSpPr>
          <p:nvPr>
            <p:ph type="sldNum" sz="quarter" idx="12"/>
          </p:nvPr>
        </p:nvSpPr>
        <p:spPr/>
        <p:txBody>
          <a:bodyPr/>
          <a:lstStyle/>
          <a:p>
            <a:fld id="{FCBFF33D-7869-8B46-BDE4-59ABFD8876D4}" type="slidenum">
              <a:rPr lang="en-GB" smtClean="0"/>
              <a:t>36</a:t>
            </a:fld>
            <a:endParaRPr lang="en-GB"/>
          </a:p>
        </p:txBody>
      </p:sp>
      <p:sp>
        <p:nvSpPr>
          <p:cNvPr id="3" name="Footer Placeholder 2">
            <a:extLst>
              <a:ext uri="{FF2B5EF4-FFF2-40B4-BE49-F238E27FC236}">
                <a16:creationId xmlns:a16="http://schemas.microsoft.com/office/drawing/2014/main" id="{1E76AC41-CBE4-A142-35A6-59FD83A0152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747279691"/>
      </p:ext>
    </p:extLst>
  </p:cSld>
  <p:clrMapOvr>
    <a:masterClrMapping/>
  </p:clrMapOvr>
  <p:transition spd="slow">
    <p:fade thruBlk="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713D39-38F2-6038-6BCA-F5AE58B9A5AE}"/>
              </a:ext>
            </a:extLst>
          </p:cNvPr>
          <p:cNvSpPr txBox="1"/>
          <p:nvPr/>
        </p:nvSpPr>
        <p:spPr>
          <a:xfrm>
            <a:off x="338668" y="846666"/>
            <a:ext cx="11006666" cy="1015663"/>
          </a:xfrm>
          <a:prstGeom prst="rect">
            <a:avLst/>
          </a:prstGeom>
          <a:noFill/>
        </p:spPr>
        <p:txBody>
          <a:bodyPr wrap="square" rtlCol="0">
            <a:spAutoFit/>
          </a:bodyPr>
          <a:lstStyle/>
          <a:p>
            <a:pPr algn="l"/>
            <a:r>
              <a:rPr lang="en-GB" sz="3600" b="1" i="0" dirty="0">
                <a:solidFill>
                  <a:srgbClr val="FF0000"/>
                </a:solidFill>
                <a:effectLst/>
                <a:latin typeface="YouTube Sans"/>
                <a:hlinkClick r:id="rId3"/>
              </a:rPr>
              <a:t>Bacon Sandwiches</a:t>
            </a:r>
            <a:endParaRPr lang="en-GB" sz="3600" b="1" i="0" dirty="0">
              <a:solidFill>
                <a:srgbClr val="FF0000"/>
              </a:solidFill>
              <a:effectLst/>
              <a:latin typeface="YouTube Sans"/>
            </a:endParaRPr>
          </a:p>
          <a:p>
            <a:pPr algn="l"/>
            <a:r>
              <a:rPr lang="en-GB" sz="2400" i="0" dirty="0">
                <a:effectLst/>
                <a:latin typeface="YouTube Sans"/>
              </a:rPr>
              <a:t>Professor David Spiegelhalter explores the actual risk</a:t>
            </a:r>
          </a:p>
        </p:txBody>
      </p:sp>
      <p:sp>
        <p:nvSpPr>
          <p:cNvPr id="6" name="TextBox 5">
            <a:extLst>
              <a:ext uri="{FF2B5EF4-FFF2-40B4-BE49-F238E27FC236}">
                <a16:creationId xmlns:a16="http://schemas.microsoft.com/office/drawing/2014/main" id="{8EEA2327-D849-68D9-8E47-964C0E31BCA1}"/>
              </a:ext>
            </a:extLst>
          </p:cNvPr>
          <p:cNvSpPr txBox="1"/>
          <p:nvPr/>
        </p:nvSpPr>
        <p:spPr>
          <a:xfrm>
            <a:off x="304800" y="1937435"/>
            <a:ext cx="8788400" cy="1015663"/>
          </a:xfrm>
          <a:prstGeom prst="rect">
            <a:avLst/>
          </a:prstGeom>
          <a:noFill/>
        </p:spPr>
        <p:txBody>
          <a:bodyPr wrap="square">
            <a:spAutoFit/>
          </a:bodyPr>
          <a:lstStyle/>
          <a:p>
            <a:pPr algn="l"/>
            <a:r>
              <a:rPr lang="en-GB" sz="3600" b="1" i="0" dirty="0">
                <a:solidFill>
                  <a:srgbClr val="0F0F0F"/>
                </a:solidFill>
                <a:effectLst/>
                <a:latin typeface="YouTube Sans"/>
                <a:hlinkClick r:id="rId4"/>
              </a:rPr>
              <a:t>Manipulative numbers</a:t>
            </a:r>
            <a:r>
              <a:rPr lang="en-GB" sz="3600" b="1" i="0" dirty="0">
                <a:solidFill>
                  <a:srgbClr val="0F0F0F"/>
                </a:solidFill>
                <a:effectLst/>
                <a:latin typeface="YouTube Sans"/>
              </a:rPr>
              <a:t>: </a:t>
            </a:r>
          </a:p>
          <a:p>
            <a:pPr algn="l"/>
            <a:r>
              <a:rPr lang="en-GB" sz="2400" i="0" dirty="0">
                <a:solidFill>
                  <a:srgbClr val="0F0F0F"/>
                </a:solidFill>
                <a:effectLst/>
                <a:latin typeface="YouTube Sans"/>
              </a:rPr>
              <a:t>how to give advice in crises by David Spiegelhalter</a:t>
            </a:r>
          </a:p>
        </p:txBody>
      </p:sp>
      <p:sp>
        <p:nvSpPr>
          <p:cNvPr id="7" name="TextBox 6">
            <a:extLst>
              <a:ext uri="{FF2B5EF4-FFF2-40B4-BE49-F238E27FC236}">
                <a16:creationId xmlns:a16="http://schemas.microsoft.com/office/drawing/2014/main" id="{983D356B-B955-D4AB-8D5E-C5CB6447EC7E}"/>
              </a:ext>
            </a:extLst>
          </p:cNvPr>
          <p:cNvSpPr txBox="1"/>
          <p:nvPr/>
        </p:nvSpPr>
        <p:spPr>
          <a:xfrm>
            <a:off x="2980265" y="186267"/>
            <a:ext cx="5983689" cy="830997"/>
          </a:xfrm>
          <a:prstGeom prst="rect">
            <a:avLst/>
          </a:prstGeom>
          <a:noFill/>
        </p:spPr>
        <p:txBody>
          <a:bodyPr wrap="none" rtlCol="0">
            <a:spAutoFit/>
          </a:bodyPr>
          <a:lstStyle/>
          <a:p>
            <a:r>
              <a:rPr lang="en-GB" sz="4800" b="1" dirty="0">
                <a:solidFill>
                  <a:srgbClr val="FF0000"/>
                </a:solidFill>
              </a:rPr>
              <a:t>Stats Doing the Talking</a:t>
            </a:r>
            <a:endParaRPr lang="en-GB" sz="1050" b="1" dirty="0">
              <a:solidFill>
                <a:srgbClr val="FF0000"/>
              </a:solidFill>
            </a:endParaRPr>
          </a:p>
        </p:txBody>
      </p:sp>
      <p:pic>
        <p:nvPicPr>
          <p:cNvPr id="9" name="Picture 8">
            <a:extLst>
              <a:ext uri="{FF2B5EF4-FFF2-40B4-BE49-F238E27FC236}">
                <a16:creationId xmlns:a16="http://schemas.microsoft.com/office/drawing/2014/main" id="{64490FDE-8514-3758-9E43-2C560EF9B7CB}"/>
              </a:ext>
            </a:extLst>
          </p:cNvPr>
          <p:cNvPicPr>
            <a:picLocks noChangeAspect="1"/>
          </p:cNvPicPr>
          <p:nvPr/>
        </p:nvPicPr>
        <p:blipFill>
          <a:blip r:embed="rId5"/>
          <a:stretch>
            <a:fillRect/>
          </a:stretch>
        </p:blipFill>
        <p:spPr>
          <a:xfrm>
            <a:off x="342901" y="2999317"/>
            <a:ext cx="7442200" cy="3060700"/>
          </a:xfrm>
          <a:prstGeom prst="rect">
            <a:avLst/>
          </a:prstGeom>
        </p:spPr>
      </p:pic>
      <p:sp>
        <p:nvSpPr>
          <p:cNvPr id="10" name="TextBox 9">
            <a:extLst>
              <a:ext uri="{FF2B5EF4-FFF2-40B4-BE49-F238E27FC236}">
                <a16:creationId xmlns:a16="http://schemas.microsoft.com/office/drawing/2014/main" id="{07E7DA31-D8B5-062C-F0AE-CE70FA56DF7E}"/>
              </a:ext>
            </a:extLst>
          </p:cNvPr>
          <p:cNvSpPr txBox="1"/>
          <p:nvPr/>
        </p:nvSpPr>
        <p:spPr>
          <a:xfrm>
            <a:off x="8602133" y="2150534"/>
            <a:ext cx="3403600" cy="3339376"/>
          </a:xfrm>
          <a:prstGeom prst="rect">
            <a:avLst/>
          </a:prstGeom>
          <a:noFill/>
        </p:spPr>
        <p:txBody>
          <a:bodyPr wrap="square" rtlCol="0">
            <a:spAutoFit/>
          </a:bodyPr>
          <a:lstStyle/>
          <a:p>
            <a:r>
              <a:rPr lang="en-GB" sz="2400" b="1" i="0" dirty="0">
                <a:solidFill>
                  <a:srgbClr val="121212"/>
                </a:solidFill>
                <a:effectLst/>
                <a:latin typeface="GuardianTextEgyptian"/>
              </a:rPr>
              <a:t>Matt Hancock, Health Secretary : Dec 2020</a:t>
            </a:r>
          </a:p>
          <a:p>
            <a:endParaRPr lang="en-GB" sz="1100" dirty="0">
              <a:solidFill>
                <a:srgbClr val="121212"/>
              </a:solidFill>
              <a:latin typeface="GuardianTextEgyptian"/>
            </a:endParaRPr>
          </a:p>
          <a:p>
            <a:r>
              <a:rPr lang="en-GB" sz="3600" b="0" i="0" dirty="0">
                <a:solidFill>
                  <a:srgbClr val="121212"/>
                </a:solidFill>
                <a:effectLst/>
                <a:latin typeface="GuardianTextEgyptian"/>
              </a:rPr>
              <a:t>“We frighten the pants of(f) everyone with the new strain”</a:t>
            </a:r>
            <a:endParaRPr lang="en-GB" sz="3600" dirty="0"/>
          </a:p>
        </p:txBody>
      </p:sp>
      <p:sp>
        <p:nvSpPr>
          <p:cNvPr id="11" name="TextBox 10">
            <a:extLst>
              <a:ext uri="{FF2B5EF4-FFF2-40B4-BE49-F238E27FC236}">
                <a16:creationId xmlns:a16="http://schemas.microsoft.com/office/drawing/2014/main" id="{10273382-3952-1D34-9029-E703A310E8E1}"/>
              </a:ext>
            </a:extLst>
          </p:cNvPr>
          <p:cNvSpPr txBox="1"/>
          <p:nvPr/>
        </p:nvSpPr>
        <p:spPr>
          <a:xfrm>
            <a:off x="5096934" y="5232401"/>
            <a:ext cx="2171685" cy="707886"/>
          </a:xfrm>
          <a:prstGeom prst="rect">
            <a:avLst/>
          </a:prstGeom>
          <a:noFill/>
        </p:spPr>
        <p:txBody>
          <a:bodyPr wrap="none" rtlCol="0">
            <a:spAutoFit/>
          </a:bodyPr>
          <a:lstStyle/>
          <a:p>
            <a:r>
              <a:rPr lang="en-GB" sz="4000" b="1" dirty="0">
                <a:solidFill>
                  <a:srgbClr val="FF0000"/>
                </a:solidFill>
              </a:rPr>
              <a:t>It wasn’t.</a:t>
            </a:r>
          </a:p>
        </p:txBody>
      </p:sp>
      <p:sp>
        <p:nvSpPr>
          <p:cNvPr id="12" name="TextBox 11">
            <a:extLst>
              <a:ext uri="{FF2B5EF4-FFF2-40B4-BE49-F238E27FC236}">
                <a16:creationId xmlns:a16="http://schemas.microsoft.com/office/drawing/2014/main" id="{A92C3CED-EF75-A91D-9F58-1C6E8F4642F9}"/>
              </a:ext>
            </a:extLst>
          </p:cNvPr>
          <p:cNvSpPr txBox="1"/>
          <p:nvPr/>
        </p:nvSpPr>
        <p:spPr>
          <a:xfrm>
            <a:off x="9245600" y="5266268"/>
            <a:ext cx="1890582" cy="707886"/>
          </a:xfrm>
          <a:prstGeom prst="rect">
            <a:avLst/>
          </a:prstGeom>
          <a:noFill/>
        </p:spPr>
        <p:txBody>
          <a:bodyPr wrap="none" rtlCol="0">
            <a:spAutoFit/>
          </a:bodyPr>
          <a:lstStyle/>
          <a:p>
            <a:r>
              <a:rPr lang="en-GB" sz="4000" b="1" dirty="0">
                <a:solidFill>
                  <a:srgbClr val="FF0000"/>
                </a:solidFill>
              </a:rPr>
              <a:t>You did.</a:t>
            </a:r>
          </a:p>
        </p:txBody>
      </p:sp>
      <p:sp>
        <p:nvSpPr>
          <p:cNvPr id="14" name="TextBox 13">
            <a:extLst>
              <a:ext uri="{FF2B5EF4-FFF2-40B4-BE49-F238E27FC236}">
                <a16:creationId xmlns:a16="http://schemas.microsoft.com/office/drawing/2014/main" id="{67AEB47E-4FFF-116F-D116-09C8E5562F88}"/>
              </a:ext>
            </a:extLst>
          </p:cNvPr>
          <p:cNvSpPr txBox="1"/>
          <p:nvPr/>
        </p:nvSpPr>
        <p:spPr>
          <a:xfrm>
            <a:off x="4622801" y="6072200"/>
            <a:ext cx="3369733" cy="379399"/>
          </a:xfrm>
          <a:prstGeom prst="rect">
            <a:avLst/>
          </a:prstGeom>
          <a:noFill/>
        </p:spPr>
        <p:txBody>
          <a:bodyPr wrap="square">
            <a:spAutoFit/>
          </a:bodyPr>
          <a:lstStyle/>
          <a:p>
            <a:r>
              <a:rPr lang="en-GB" dirty="0"/>
              <a:t>1992: BSE 1996: new variant CJD</a:t>
            </a:r>
          </a:p>
        </p:txBody>
      </p:sp>
      <p:sp>
        <p:nvSpPr>
          <p:cNvPr id="15" name="TextBox 14">
            <a:extLst>
              <a:ext uri="{FF2B5EF4-FFF2-40B4-BE49-F238E27FC236}">
                <a16:creationId xmlns:a16="http://schemas.microsoft.com/office/drawing/2014/main" id="{564E0ED5-1213-5119-1CF6-D3F6573109E7}"/>
              </a:ext>
            </a:extLst>
          </p:cNvPr>
          <p:cNvSpPr txBox="1"/>
          <p:nvPr/>
        </p:nvSpPr>
        <p:spPr>
          <a:xfrm>
            <a:off x="8246533" y="6093135"/>
            <a:ext cx="3759200" cy="646331"/>
          </a:xfrm>
          <a:prstGeom prst="rect">
            <a:avLst/>
          </a:prstGeom>
          <a:noFill/>
        </p:spPr>
        <p:txBody>
          <a:bodyPr wrap="square">
            <a:spAutoFit/>
          </a:bodyPr>
          <a:lstStyle/>
          <a:p>
            <a:pPr algn="ctr"/>
            <a:r>
              <a:rPr lang="en-GB" dirty="0"/>
              <a:t>Dec 2020: </a:t>
            </a:r>
            <a:r>
              <a:rPr lang="en-GB" i="0" dirty="0">
                <a:solidFill>
                  <a:srgbClr val="4D5156"/>
                </a:solidFill>
                <a:effectLst/>
                <a:latin typeface="arial" panose="020B0604020202020204" pitchFamily="34" charset="0"/>
              </a:rPr>
              <a:t>emergency statement on </a:t>
            </a:r>
            <a:r>
              <a:rPr lang="en-GB" i="0" dirty="0">
                <a:solidFill>
                  <a:srgbClr val="5F6368"/>
                </a:solidFill>
                <a:effectLst/>
                <a:latin typeface="arial" panose="020B0604020202020204" pitchFamily="34" charset="0"/>
              </a:rPr>
              <a:t>new variant</a:t>
            </a:r>
            <a:r>
              <a:rPr lang="en-GB" i="0" dirty="0">
                <a:solidFill>
                  <a:srgbClr val="4D5156"/>
                </a:solidFill>
                <a:effectLst/>
                <a:latin typeface="arial" panose="020B0604020202020204" pitchFamily="34" charset="0"/>
              </a:rPr>
              <a:t> of covid-19</a:t>
            </a:r>
            <a:endParaRPr lang="en-GB" dirty="0"/>
          </a:p>
        </p:txBody>
      </p:sp>
      <p:sp>
        <p:nvSpPr>
          <p:cNvPr id="16" name="Oval Callout 15">
            <a:extLst>
              <a:ext uri="{FF2B5EF4-FFF2-40B4-BE49-F238E27FC236}">
                <a16:creationId xmlns:a16="http://schemas.microsoft.com/office/drawing/2014/main" id="{AE17020B-995A-0C8A-E91B-369987DD66AD}"/>
              </a:ext>
            </a:extLst>
          </p:cNvPr>
          <p:cNvSpPr/>
          <p:nvPr/>
        </p:nvSpPr>
        <p:spPr>
          <a:xfrm>
            <a:off x="9719733" y="321733"/>
            <a:ext cx="1676399" cy="897466"/>
          </a:xfrm>
          <a:prstGeom prst="wedgeEllipseCallout">
            <a:avLst>
              <a:gd name="adj1" fmla="val -101456"/>
              <a:gd name="adj2" fmla="val -129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in the media</a:t>
            </a:r>
          </a:p>
        </p:txBody>
      </p:sp>
      <p:sp>
        <p:nvSpPr>
          <p:cNvPr id="2" name="Slide Number Placeholder 1">
            <a:extLst>
              <a:ext uri="{FF2B5EF4-FFF2-40B4-BE49-F238E27FC236}">
                <a16:creationId xmlns:a16="http://schemas.microsoft.com/office/drawing/2014/main" id="{0F13666A-2CCC-9043-F3FF-1693716FB5C0}"/>
              </a:ext>
            </a:extLst>
          </p:cNvPr>
          <p:cNvSpPr>
            <a:spLocks noGrp="1"/>
          </p:cNvSpPr>
          <p:nvPr>
            <p:ph type="sldNum" sz="quarter" idx="12"/>
          </p:nvPr>
        </p:nvSpPr>
        <p:spPr/>
        <p:txBody>
          <a:bodyPr/>
          <a:lstStyle/>
          <a:p>
            <a:fld id="{FCBFF33D-7869-8B46-BDE4-59ABFD8876D4}" type="slidenum">
              <a:rPr lang="en-GB" smtClean="0"/>
              <a:t>37</a:t>
            </a:fld>
            <a:endParaRPr lang="en-GB"/>
          </a:p>
        </p:txBody>
      </p:sp>
      <p:sp>
        <p:nvSpPr>
          <p:cNvPr id="3" name="Footer Placeholder 2">
            <a:extLst>
              <a:ext uri="{FF2B5EF4-FFF2-40B4-BE49-F238E27FC236}">
                <a16:creationId xmlns:a16="http://schemas.microsoft.com/office/drawing/2014/main" id="{DF0C2827-CFBF-5B75-8092-38F6323D1201}"/>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050590203"/>
      </p:ext>
    </p:extLst>
  </p:cSld>
  <p:clrMapOvr>
    <a:masterClrMapping/>
  </p:clrMapOvr>
  <p:transition spd="slow">
    <p:fade thruBlk="1"/>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D404DB-F61E-2191-6EE1-56B1404B9072}"/>
              </a:ext>
            </a:extLst>
          </p:cNvPr>
          <p:cNvSpPr txBox="1"/>
          <p:nvPr/>
        </p:nvSpPr>
        <p:spPr>
          <a:xfrm>
            <a:off x="2265315" y="558800"/>
            <a:ext cx="7690310" cy="5724644"/>
          </a:xfrm>
          <a:prstGeom prst="rect">
            <a:avLst/>
          </a:prstGeom>
          <a:noFill/>
        </p:spPr>
        <p:txBody>
          <a:bodyPr wrap="none" rtlCol="0">
            <a:spAutoFit/>
          </a:bodyPr>
          <a:lstStyle/>
          <a:p>
            <a:pPr algn="ctr"/>
            <a:r>
              <a:rPr lang="en-GB" sz="4400" b="1" dirty="0">
                <a:solidFill>
                  <a:srgbClr val="FF0000"/>
                </a:solidFill>
              </a:rPr>
              <a:t>Contingency slide </a:t>
            </a:r>
          </a:p>
          <a:p>
            <a:pPr algn="ctr"/>
            <a:endParaRPr lang="en-GB" sz="4400" b="1" dirty="0">
              <a:solidFill>
                <a:srgbClr val="FF0000"/>
              </a:solidFill>
            </a:endParaRPr>
          </a:p>
          <a:p>
            <a:pPr algn="ctr"/>
            <a:endParaRPr lang="en-GB" sz="4400" b="1" dirty="0">
              <a:solidFill>
                <a:srgbClr val="FF0000"/>
              </a:solidFill>
            </a:endParaRPr>
          </a:p>
          <a:p>
            <a:pPr algn="ctr"/>
            <a:endParaRPr lang="en-GB" i="1" dirty="0"/>
          </a:p>
          <a:p>
            <a:pPr algn="ctr"/>
            <a:r>
              <a:rPr lang="en-GB" i="1" dirty="0"/>
              <a:t>If time permits, an opportunity to try out SPSS </a:t>
            </a:r>
          </a:p>
          <a:p>
            <a:pPr algn="ctr"/>
            <a:r>
              <a:rPr lang="en-GB" i="1" dirty="0"/>
              <a:t>by opening the test dataset and and report some </a:t>
            </a:r>
          </a:p>
          <a:p>
            <a:pPr algn="ctr"/>
            <a:r>
              <a:rPr lang="en-GB" i="1" dirty="0"/>
              <a:t>summary statistics  - just to see if there are any problems.</a:t>
            </a:r>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endParaRPr lang="en-GB" i="1" dirty="0"/>
          </a:p>
          <a:p>
            <a:pPr algn="ctr"/>
            <a:br>
              <a:rPr lang="en-GB" i="1" dirty="0"/>
            </a:br>
            <a:r>
              <a:rPr lang="en-GB" i="1" dirty="0"/>
              <a:t>Then Polly’s talk, then a chat about approaches to assessment and dissertation…</a:t>
            </a:r>
          </a:p>
        </p:txBody>
      </p:sp>
      <p:sp>
        <p:nvSpPr>
          <p:cNvPr id="2" name="Slide Number Placeholder 1">
            <a:extLst>
              <a:ext uri="{FF2B5EF4-FFF2-40B4-BE49-F238E27FC236}">
                <a16:creationId xmlns:a16="http://schemas.microsoft.com/office/drawing/2014/main" id="{89AB1224-9BC1-0AD7-74E7-004AF9C06D36}"/>
              </a:ext>
            </a:extLst>
          </p:cNvPr>
          <p:cNvSpPr>
            <a:spLocks noGrp="1"/>
          </p:cNvSpPr>
          <p:nvPr>
            <p:ph type="sldNum" sz="quarter" idx="12"/>
          </p:nvPr>
        </p:nvSpPr>
        <p:spPr/>
        <p:txBody>
          <a:bodyPr/>
          <a:lstStyle/>
          <a:p>
            <a:fld id="{FCBFF33D-7869-8B46-BDE4-59ABFD8876D4}" type="slidenum">
              <a:rPr lang="en-GB" smtClean="0"/>
              <a:t>38</a:t>
            </a:fld>
            <a:endParaRPr lang="en-GB"/>
          </a:p>
        </p:txBody>
      </p:sp>
      <p:sp>
        <p:nvSpPr>
          <p:cNvPr id="3" name="Footer Placeholder 2">
            <a:extLst>
              <a:ext uri="{FF2B5EF4-FFF2-40B4-BE49-F238E27FC236}">
                <a16:creationId xmlns:a16="http://schemas.microsoft.com/office/drawing/2014/main" id="{0A1B311C-9728-C951-040B-A40CCF8406BE}"/>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18487692"/>
      </p:ext>
    </p:extLst>
  </p:cSld>
  <p:clrMapOvr>
    <a:masterClrMapping/>
  </p:clrMapOvr>
  <p:transition spd="slow">
    <p:fade thruBlk="1"/>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FD1C-BB5A-AFCF-F7F8-BF1E8D7CD054}"/>
              </a:ext>
            </a:extLst>
          </p:cNvPr>
          <p:cNvSpPr>
            <a:spLocks noGrp="1"/>
          </p:cNvSpPr>
          <p:nvPr>
            <p:ph type="title"/>
          </p:nvPr>
        </p:nvSpPr>
        <p:spPr>
          <a:xfrm>
            <a:off x="245532" y="1025525"/>
            <a:ext cx="11658601" cy="1325563"/>
          </a:xfrm>
        </p:spPr>
        <p:txBody>
          <a:bodyPr>
            <a:normAutofit fontScale="90000"/>
          </a:bodyPr>
          <a:lstStyle/>
          <a:p>
            <a:r>
              <a:rPr lang="en-GB" b="1" dirty="0">
                <a:solidFill>
                  <a:srgbClr val="FF0000"/>
                </a:solidFill>
                <a:latin typeface="Arial" panose="020B0604020202020204" pitchFamily="34" charset="0"/>
                <a:cs typeface="Arial" panose="020B0604020202020204" pitchFamily="34" charset="0"/>
              </a:rPr>
              <a:t>BMDS7004 Data Analysis </a:t>
            </a:r>
            <a:br>
              <a:rPr lang="en-GB" b="1"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Assessment and Approach  to Dissertation (Philip)</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Awaiting Philip’s feedback</a:t>
            </a:r>
          </a:p>
        </p:txBody>
      </p:sp>
      <p:pic>
        <p:nvPicPr>
          <p:cNvPr id="4" name="Picture 3">
            <a:extLst>
              <a:ext uri="{FF2B5EF4-FFF2-40B4-BE49-F238E27FC236}">
                <a16:creationId xmlns:a16="http://schemas.microsoft.com/office/drawing/2014/main" id="{65DCE7F4-5C29-5ADD-C697-B70447C1DA22}"/>
              </a:ext>
            </a:extLst>
          </p:cNvPr>
          <p:cNvPicPr>
            <a:picLocks noChangeAspect="1"/>
          </p:cNvPicPr>
          <p:nvPr/>
        </p:nvPicPr>
        <p:blipFill>
          <a:blip r:embed="rId3"/>
          <a:stretch>
            <a:fillRect/>
          </a:stretch>
        </p:blipFill>
        <p:spPr>
          <a:xfrm>
            <a:off x="10101943" y="6056085"/>
            <a:ext cx="1905000" cy="628650"/>
          </a:xfrm>
          <a:prstGeom prst="rect">
            <a:avLst/>
          </a:prstGeom>
        </p:spPr>
      </p:pic>
      <p:sp>
        <p:nvSpPr>
          <p:cNvPr id="3" name="Slide Number Placeholder 2">
            <a:extLst>
              <a:ext uri="{FF2B5EF4-FFF2-40B4-BE49-F238E27FC236}">
                <a16:creationId xmlns:a16="http://schemas.microsoft.com/office/drawing/2014/main" id="{4180D6CB-FE55-5BAE-A594-803E5AFA6DF8}"/>
              </a:ext>
            </a:extLst>
          </p:cNvPr>
          <p:cNvSpPr>
            <a:spLocks noGrp="1"/>
          </p:cNvSpPr>
          <p:nvPr>
            <p:ph type="sldNum" sz="quarter" idx="12"/>
          </p:nvPr>
        </p:nvSpPr>
        <p:spPr/>
        <p:txBody>
          <a:bodyPr/>
          <a:lstStyle/>
          <a:p>
            <a:fld id="{FCBFF33D-7869-8B46-BDE4-59ABFD8876D4}" type="slidenum">
              <a:rPr lang="en-GB" smtClean="0"/>
              <a:t>39</a:t>
            </a:fld>
            <a:endParaRPr lang="en-GB"/>
          </a:p>
        </p:txBody>
      </p:sp>
      <p:sp>
        <p:nvSpPr>
          <p:cNvPr id="5" name="Footer Placeholder 4">
            <a:extLst>
              <a:ext uri="{FF2B5EF4-FFF2-40B4-BE49-F238E27FC236}">
                <a16:creationId xmlns:a16="http://schemas.microsoft.com/office/drawing/2014/main" id="{AB628AFB-1DFB-AEBD-62DB-D72FC157270D}"/>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773783209"/>
      </p:ext>
    </p:extLst>
  </p:cSld>
  <p:clrMapOvr>
    <a:masterClrMapping/>
  </p:clrMapOvr>
  <p:transition spd="slow">
    <p:fade thruBlk="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4347</TotalTime>
  <Words>3808</Words>
  <Application>Microsoft Macintosh PowerPoint</Application>
  <PresentationFormat>Widescreen</PresentationFormat>
  <Paragraphs>821</Paragraphs>
  <Slides>39</Slides>
  <Notes>39</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39</vt:i4>
      </vt:variant>
    </vt:vector>
  </HeadingPairs>
  <TitlesOfParts>
    <vt:vector size="52" baseType="lpstr">
      <vt:lpstr>arial</vt:lpstr>
      <vt:lpstr>arial</vt:lpstr>
      <vt:lpstr>Calibri</vt:lpstr>
      <vt:lpstr>Calibri Light</vt:lpstr>
      <vt:lpstr>Cambria Math</vt:lpstr>
      <vt:lpstr>GuardianTextEgyptian</vt:lpstr>
      <vt:lpstr>HCLTech Roobert</vt:lpstr>
      <vt:lpstr>Söhne</vt:lpstr>
      <vt:lpstr>Tahoma</vt:lpstr>
      <vt:lpstr>YouTube Sans</vt:lpstr>
      <vt:lpstr>Office Theme</vt:lpstr>
      <vt:lpstr>Equation</vt:lpstr>
      <vt:lpstr>Picture</vt:lpstr>
      <vt:lpstr>The Digital Professional for Health and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Data as Classified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Standard Deviation and Sample Size</vt:lpstr>
      <vt:lpstr>PowerPoint Presentation</vt:lpstr>
      <vt:lpstr>The non-difficult guide to Correlational Studies</vt:lpstr>
      <vt:lpstr>PowerPoint Presentation</vt:lpstr>
      <vt:lpstr>Boxplots  (or Box and Whisker Plots)</vt:lpstr>
      <vt:lpstr>Standard Error of the Means in very simple terms</vt:lpstr>
      <vt:lpstr>Student’s t-test  in very simple terms</vt:lpstr>
      <vt:lpstr>Unpaired or independent-sample t-test  the principle</vt:lpstr>
      <vt:lpstr>Statistical Type I and Type II Errors  as simple as one can make it</vt:lpstr>
      <vt:lpstr>PowerPoint Presentation</vt:lpstr>
      <vt:lpstr>PowerPoint Presentation</vt:lpstr>
      <vt:lpstr>PowerPoint Presentation</vt:lpstr>
      <vt:lpstr>PowerPoint Presentation</vt:lpstr>
      <vt:lpstr>PowerPoint Presentation</vt:lpstr>
      <vt:lpstr>BMDS7004 Data Analysis  Assessment and Approach  to Dissertation (Philip)  Awaiting Philip’s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 Conley</dc:creator>
  <cp:lastModifiedBy>Edward Conley</cp:lastModifiedBy>
  <cp:revision>18</cp:revision>
  <cp:lastPrinted>2023-03-16T09:50:30Z</cp:lastPrinted>
  <dcterms:created xsi:type="dcterms:W3CDTF">2023-02-06T11:35:25Z</dcterms:created>
  <dcterms:modified xsi:type="dcterms:W3CDTF">2023-03-16T16:01:14Z</dcterms:modified>
</cp:coreProperties>
</file>