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1078" r:id="rId3"/>
    <p:sldId id="454" r:id="rId4"/>
    <p:sldId id="1115" r:id="rId5"/>
    <p:sldId id="1116" r:id="rId6"/>
    <p:sldId id="455" r:id="rId7"/>
    <p:sldId id="1117" r:id="rId8"/>
    <p:sldId id="1118" r:id="rId9"/>
    <p:sldId id="1119" r:id="rId10"/>
    <p:sldId id="1120" r:id="rId11"/>
    <p:sldId id="1121" r:id="rId12"/>
    <p:sldId id="1122" r:id="rId13"/>
    <p:sldId id="456" r:id="rId14"/>
    <p:sldId id="512" r:id="rId15"/>
    <p:sldId id="513" r:id="rId16"/>
    <p:sldId id="458" r:id="rId17"/>
    <p:sldId id="459" r:id="rId18"/>
    <p:sldId id="460" r:id="rId19"/>
    <p:sldId id="461" r:id="rId20"/>
    <p:sldId id="1111" r:id="rId21"/>
    <p:sldId id="1112" r:id="rId22"/>
    <p:sldId id="485" r:id="rId23"/>
    <p:sldId id="1114" r:id="rId24"/>
    <p:sldId id="518" r:id="rId25"/>
    <p:sldId id="495" r:id="rId26"/>
    <p:sldId id="521" r:id="rId27"/>
    <p:sldId id="522" r:id="rId28"/>
    <p:sldId id="496" r:id="rId29"/>
    <p:sldId id="523" r:id="rId30"/>
    <p:sldId id="524" r:id="rId31"/>
    <p:sldId id="1079"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D5C4F-43B4-580D-863C-CA6D70C28064}" v="179" dt="2025-03-16T21:02:07.158"/>
    <p1510:client id="{FACC9C6C-CC56-4508-BB77-A9291B2F1ABA}" v="157" dt="2025-03-17T09:29:50.846"/>
    <p1510:client id="{FE134373-1913-4A98-89D4-FB79BCEC8AA4}" v="5" dt="2025-03-17T14:47:44.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68" autoAdjust="0"/>
    <p:restoredTop sz="96681" autoAdjust="0"/>
  </p:normalViewPr>
  <p:slideViewPr>
    <p:cSldViewPr>
      <p:cViewPr varScale="1">
        <p:scale>
          <a:sx n="125" d="100"/>
          <a:sy n="125" d="100"/>
        </p:scale>
        <p:origin x="106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4084151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381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136231"/>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3/21/2025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77079" y="2513916"/>
            <a:ext cx="8189841"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2977745"/>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37322" y="3415067"/>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437322" y="3865643"/>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p:cNvSpPr>
            <a:spLocks noGrp="1"/>
          </p:cNvSpPr>
          <p:nvPr>
            <p:ph idx="18"/>
          </p:nvPr>
        </p:nvSpPr>
        <p:spPr>
          <a:xfrm>
            <a:off x="437322" y="4355971"/>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7322" y="4819799"/>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7322" y="5243869"/>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7079" y="58461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2"/>
          <p:cNvSpPr>
            <a:spLocks noGrp="1"/>
          </p:cNvSpPr>
          <p:nvPr>
            <p:ph idx="22"/>
          </p:nvPr>
        </p:nvSpPr>
        <p:spPr>
          <a:xfrm>
            <a:off x="457203" y="59985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156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3"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6</a:t>
            </a:r>
          </a:p>
          <a:p>
            <a:pPr eaLnBrk="1" hangingPunct="1"/>
            <a:endParaRPr lang="en-GB" altLang="en-US" dirty="0">
              <a:solidFill>
                <a:schemeClr val="accent2"/>
              </a:solidFill>
            </a:endParaRPr>
          </a:p>
          <a:p>
            <a:pPr eaLnBrk="1" hangingPunct="1"/>
            <a:r>
              <a:rPr lang="en-GB" altLang="en-US" sz="4800" b="1" dirty="0">
                <a:solidFill>
                  <a:schemeClr val="accent2"/>
                </a:solidFill>
              </a:rPr>
              <a:t>Working Capital Management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Working Capital Ratios</a:t>
            </a:r>
          </a:p>
          <a:p>
            <a:r>
              <a:rPr lang="en-GB" dirty="0"/>
              <a:t>Operational Ratios</a:t>
            </a:r>
          </a:p>
          <a:p>
            <a:r>
              <a:rPr lang="en-GB" dirty="0"/>
              <a:t>Summary of Key Financial Ratios.</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21/03/2025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altLang="en-US" sz="3600" dirty="0">
                <a:latin typeface="Arial"/>
                <a:ea typeface="ヒラギノ角ゴ Pro W3"/>
                <a:cs typeface="Arial"/>
              </a:rPr>
              <a:t>Working Capital</a:t>
            </a:r>
            <a:endParaRPr lang="en-US" sz="2000" b="0">
              <a:latin typeface="Arial"/>
              <a:cs typeface="Arial"/>
            </a:endParaRPr>
          </a:p>
        </p:txBody>
      </p:sp>
      <p:sp>
        <p:nvSpPr>
          <p:cNvPr id="3" name="Content Placeholder 2"/>
          <p:cNvSpPr>
            <a:spLocks noGrp="1"/>
          </p:cNvSpPr>
          <p:nvPr>
            <p:ph idx="1"/>
          </p:nvPr>
        </p:nvSpPr>
        <p:spPr>
          <a:xfrm>
            <a:off x="457200" y="1600201"/>
            <a:ext cx="8229600" cy="1752600"/>
          </a:xfrm>
        </p:spPr>
        <p:txBody>
          <a:bodyPr/>
          <a:lstStyle/>
          <a:p>
            <a:pPr>
              <a:lnSpc>
                <a:spcPct val="90000"/>
              </a:lnSpc>
            </a:pPr>
            <a:r>
              <a:rPr lang="en-US" altLang="en-US" sz="2400" dirty="0">
                <a:latin typeface="Arial"/>
                <a:ea typeface="ヒラギノ角ゴ Pro W3"/>
                <a:cs typeface="Arial"/>
              </a:rPr>
              <a:t>Working Capital, also known as Net Working Capital (NWC), is the difference between a company's current assets and its current liabilities.</a:t>
            </a:r>
          </a:p>
          <a:p>
            <a:pPr>
              <a:lnSpc>
                <a:spcPct val="90000"/>
              </a:lnSpc>
            </a:pPr>
            <a:r>
              <a:rPr lang="en-US" altLang="en-US" sz="2400" dirty="0">
                <a:latin typeface="Arial"/>
                <a:ea typeface="ヒラギノ角ゴ Pro W3"/>
                <a:cs typeface="Arial"/>
              </a:rPr>
              <a:t>Commonly used measurement to evaluate the short-term financial health and efficiency of an organization.</a:t>
            </a:r>
          </a:p>
          <a:p>
            <a:pPr>
              <a:lnSpc>
                <a:spcPct val="90000"/>
              </a:lnSpc>
            </a:pPr>
            <a:r>
              <a:rPr lang="en-US" altLang="en-US" sz="2400" dirty="0">
                <a:latin typeface="Arial"/>
                <a:ea typeface="ヒラギノ角ゴ Pro W3"/>
                <a:cs typeface="Arial"/>
              </a:rPr>
              <a:t>Formulas</a:t>
            </a:r>
          </a:p>
          <a:p>
            <a:pPr lvl="1"/>
            <a:r>
              <a:rPr lang="en-US" altLang="en-US" sz="2400" dirty="0">
                <a:latin typeface="Arial"/>
                <a:ea typeface="ヒラギノ角ゴ Pro W3"/>
                <a:cs typeface="Arial"/>
              </a:rPr>
              <a:t>Working Capital = Current Assets – Current Liabilities</a:t>
            </a:r>
          </a:p>
          <a:p>
            <a:pPr lvl="1"/>
            <a:r>
              <a:rPr lang="en-US" altLang="en-US" sz="2400" dirty="0">
                <a:latin typeface="Arial"/>
                <a:ea typeface="ヒラギノ角ゴ Pro W3"/>
                <a:cs typeface="Arial"/>
              </a:rPr>
              <a:t>Working Capital Ratio = Current Assets / Current Liabilities </a:t>
            </a:r>
            <a:r>
              <a:rPr lang="en-US" altLang="en-US" sz="2400" dirty="0">
                <a:solidFill>
                  <a:srgbClr val="FF0000"/>
                </a:solidFill>
                <a:latin typeface="Arial"/>
                <a:ea typeface="ヒラギノ角ゴ Pro W3"/>
                <a:cs typeface="Arial"/>
              </a:rPr>
              <a:t>(which is Current Ratio!)</a:t>
            </a:r>
            <a:endParaRPr lang="en-US" altLang="en-US" sz="2400">
              <a:solidFill>
                <a:srgbClr val="FF0000"/>
              </a:solidFill>
              <a:latin typeface="Arial"/>
              <a:ea typeface="ヒラギノ角ゴ Pro W3" pitchFamily="-65" charset="-128"/>
              <a:cs typeface="Arial"/>
            </a:endParaRPr>
          </a:p>
        </p:txBody>
      </p:sp>
    </p:spTree>
    <p:extLst>
      <p:ext uri="{BB962C8B-B14F-4D97-AF65-F5344CB8AC3E}">
        <p14:creationId xmlns:p14="http://schemas.microsoft.com/office/powerpoint/2010/main" val="192019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7973B-CE3F-3BFB-A367-CCCE915072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745EA0-A7F8-CAAC-CAF9-AB254C18C289}"/>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a:extLst>
              <a:ext uri="{FF2B5EF4-FFF2-40B4-BE49-F238E27FC236}">
                <a16:creationId xmlns:a16="http://schemas.microsoft.com/office/drawing/2014/main" id="{CE5795E4-F10E-11C1-10F0-588FD2250046}"/>
              </a:ext>
            </a:extLst>
          </p:cNvPr>
          <p:cNvSpPr>
            <a:spLocks noGrp="1"/>
          </p:cNvSpPr>
          <p:nvPr>
            <p:ph idx="1"/>
          </p:nvPr>
        </p:nvSpPr>
        <p:spPr>
          <a:xfrm>
            <a:off x="457200" y="1600201"/>
            <a:ext cx="8229600" cy="1752600"/>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dirty="0">
                <a:latin typeface="Arial"/>
                <a:ea typeface="ヒラギノ角ゴ Pro W3"/>
                <a:cs typeface="Arial"/>
              </a:rPr>
              <a:t>Accounts Receivable Days</a:t>
            </a:r>
          </a:p>
          <a:p>
            <a:pPr lvl="2"/>
            <a:r>
              <a:rPr lang="en-US" altLang="en-US" dirty="0">
                <a:latin typeface="Arial"/>
                <a:ea typeface="ＭＳ Ｐゴシック"/>
                <a:cs typeface="Arial"/>
              </a:rPr>
              <a:t>The firm’s accounts receivable in terms of the number of days’ worth of sales that it represents</a:t>
            </a: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a:p>
            <a:pPr lvl="2"/>
            <a:r>
              <a:rPr lang="en-US" altLang="en-US" dirty="0">
                <a:latin typeface="Arial"/>
                <a:ea typeface="ＭＳ Ｐゴシック"/>
                <a:cs typeface="Arial"/>
              </a:rPr>
              <a:t>Average Daily Sales = Sales / 365</a:t>
            </a:r>
          </a:p>
        </p:txBody>
      </p:sp>
      <mc:AlternateContent xmlns:mc="http://schemas.openxmlformats.org/markup-compatibility/2006">
        <mc:Choice xmlns:a14="http://schemas.microsoft.com/office/drawing/2010/main" Requires="a14">
          <p:sp>
            <p:nvSpPr>
              <p:cNvPr id="4" name="Object 3" descr="Accounts receivable days equals accounts receivable over average daily sales.">
                <a:extLst>
                  <a:ext uri="{FF2B5EF4-FFF2-40B4-BE49-F238E27FC236}">
                    <a16:creationId xmlns:a16="http://schemas.microsoft.com/office/drawing/2014/main" id="{EA23CF53-C590-A643-4888-5BAAC380D75C}"/>
                  </a:ext>
                </a:extLst>
              </p:cNvPr>
              <p:cNvSpPr txBox="1"/>
              <p:nvPr/>
            </p:nvSpPr>
            <p:spPr bwMode="auto">
              <a:xfrm>
                <a:off x="1547664" y="3789040"/>
                <a:ext cx="5644965"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sz="2000" i="1">
                          <a:solidFill>
                            <a:srgbClr val="000000"/>
                          </a:solidFill>
                          <a:latin typeface="Cambria Math" panose="02040503050406030204" pitchFamily="18" charset="0"/>
                        </a:rPr>
                        <m:t>Accounts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Receivable</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Days</m:t>
                      </m:r>
                      <m:r>
                        <a:rPr lang="en-GB" sz="2000" i="1">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Accounts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Receivable</m:t>
                          </m:r>
                        </m:num>
                        <m:den>
                          <m:r>
                            <m:rPr>
                              <m:sty m:val="p"/>
                            </m:rPr>
                            <a:rPr lang="en-GB" sz="2000" i="1">
                              <a:solidFill>
                                <a:srgbClr val="000000"/>
                              </a:solidFill>
                              <a:latin typeface="Cambria Math" panose="02040503050406030204" pitchFamily="18" charset="0"/>
                            </a:rPr>
                            <m:t>Average</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Daily</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Sales</m:t>
                          </m:r>
                        </m:den>
                      </m:f>
                    </m:oMath>
                  </m:oMathPara>
                </a14:m>
                <a:endParaRPr lang="en-GB" sz="2000" dirty="0"/>
              </a:p>
            </p:txBody>
          </p:sp>
        </mc:Choice>
        <mc:Fallback>
          <p:sp>
            <p:nvSpPr>
              <p:cNvPr id="4" name="Object 3" descr="Accounts receivable days equals accounts receivable over average daily sales.">
                <a:extLst>
                  <a:ext uri="{FF2B5EF4-FFF2-40B4-BE49-F238E27FC236}">
                    <a16:creationId xmlns:a16="http://schemas.microsoft.com/office/drawing/2014/main" id="{EA23CF53-C590-A643-4888-5BAAC380D75C}"/>
                  </a:ext>
                </a:extLst>
              </p:cNvPr>
              <p:cNvSpPr txBox="1">
                <a:spLocks noRot="1" noChangeAspect="1" noMove="1" noResize="1" noEditPoints="1" noAdjustHandles="1" noChangeArrowheads="1" noChangeShapeType="1" noTextEdit="1"/>
              </p:cNvSpPr>
              <p:nvPr/>
            </p:nvSpPr>
            <p:spPr bwMode="auto">
              <a:xfrm>
                <a:off x="1547664" y="3789040"/>
                <a:ext cx="5644965" cy="91122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305972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9878E-4B13-34A2-2D39-93F7D46D7C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830A60-9F7F-90D0-961D-8D976F58044A}"/>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a:extLst>
              <a:ext uri="{FF2B5EF4-FFF2-40B4-BE49-F238E27FC236}">
                <a16:creationId xmlns:a16="http://schemas.microsoft.com/office/drawing/2014/main" id="{08CEF9AD-2CDB-6B9F-7693-1D6ADCBEC0C2}"/>
              </a:ext>
            </a:extLst>
          </p:cNvPr>
          <p:cNvSpPr>
            <a:spLocks noGrp="1"/>
          </p:cNvSpPr>
          <p:nvPr>
            <p:ph idx="1"/>
          </p:nvPr>
        </p:nvSpPr>
        <p:spPr>
          <a:xfrm>
            <a:off x="457200" y="1600201"/>
            <a:ext cx="8229600" cy="1752600"/>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dirty="0">
                <a:latin typeface="Arial"/>
                <a:ea typeface="ヒラギノ角ゴ Pro W3"/>
                <a:cs typeface="Arial"/>
              </a:rPr>
              <a:t>Accounts Payable Days</a:t>
            </a:r>
          </a:p>
          <a:p>
            <a:pPr lvl="2"/>
            <a:r>
              <a:rPr lang="en-US" altLang="en-US" dirty="0">
                <a:latin typeface="Arial"/>
                <a:ea typeface="ＭＳ Ｐゴシック"/>
                <a:cs typeface="Arial"/>
              </a:rPr>
              <a:t>The firm’s accounts payable in terms of the number of days’ worth of COGS that it represents</a:t>
            </a: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a:p>
            <a:pPr lvl="2"/>
            <a:r>
              <a:rPr lang="en-US" altLang="en-US" dirty="0">
                <a:latin typeface="Arial"/>
                <a:ea typeface="ＭＳ Ｐゴシック"/>
                <a:cs typeface="Arial"/>
              </a:rPr>
              <a:t>Average Daily COGS = COGS / 365</a:t>
            </a:r>
          </a:p>
        </p:txBody>
      </p:sp>
      <mc:AlternateContent xmlns:mc="http://schemas.openxmlformats.org/markup-compatibility/2006">
        <mc:Choice xmlns:a14="http://schemas.microsoft.com/office/drawing/2010/main" Requires="a14">
          <p:sp>
            <p:nvSpPr>
              <p:cNvPr id="4" name="Object 3" descr="Accounts receivable days equals accounts receivable over average daily sales.">
                <a:extLst>
                  <a:ext uri="{FF2B5EF4-FFF2-40B4-BE49-F238E27FC236}">
                    <a16:creationId xmlns:a16="http://schemas.microsoft.com/office/drawing/2014/main" id="{157F6954-B9C2-0266-8CCC-A45D030C6D4A}"/>
                  </a:ext>
                </a:extLst>
              </p:cNvPr>
              <p:cNvSpPr txBox="1"/>
              <p:nvPr/>
            </p:nvSpPr>
            <p:spPr bwMode="auto">
              <a:xfrm>
                <a:off x="1310745" y="3789040"/>
                <a:ext cx="6674910" cy="911225"/>
              </a:xfrm>
              <a:prstGeom prst="rect">
                <a:avLst/>
              </a:prstGeom>
              <a:noFill/>
            </p:spPr>
            <p:txBody>
              <a:bodyPr>
                <a:noAutofit/>
              </a:bodyPr>
              <a:lstStyle/>
              <a:p>
                <a:pPr/>
                <a14:m>
                  <m:oMathPara xmlns:m="http://schemas.openxmlformats.org/officeDocument/2006/math">
                    <m:oMathParaPr>
                      <m:jc m:val="left"/>
                    </m:oMathParaPr>
                    <m:oMath xmlns:m="http://schemas.openxmlformats.org/officeDocument/2006/math">
                      <m:r>
                        <m:rPr>
                          <m:sty m:val="p"/>
                        </m:rPr>
                        <a:rPr lang="en-GB" sz="2000" i="1" smtClean="0">
                          <a:solidFill>
                            <a:srgbClr val="000000"/>
                          </a:solidFill>
                          <a:latin typeface="Cambria Math" panose="02040503050406030204" pitchFamily="18" charset="0"/>
                        </a:rPr>
                        <m:t>Accounts</m:t>
                      </m:r>
                      <m:r>
                        <a:rPr lang="en-GB" sz="2000" i="1"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Pay</m:t>
                      </m:r>
                      <m:r>
                        <m:rPr>
                          <m:sty m:val="p"/>
                        </m:rPr>
                        <a:rPr lang="en-GB" sz="2000" i="1">
                          <a:solidFill>
                            <a:srgbClr val="000000"/>
                          </a:solidFill>
                          <a:latin typeface="Cambria Math" panose="02040503050406030204" pitchFamily="18" charset="0"/>
                        </a:rPr>
                        <m:t>able</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Days</m:t>
                      </m:r>
                      <m:r>
                        <a:rPr lang="en-GB" sz="2000" i="1">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Accounts</m:t>
                          </m:r>
                          <m:r>
                            <a:rPr lang="en-GB" sz="2000" i="1">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Pay</m:t>
                          </m:r>
                          <m:r>
                            <m:rPr>
                              <m:sty m:val="p"/>
                            </m:rPr>
                            <a:rPr lang="en-GB" sz="2000" i="1">
                              <a:solidFill>
                                <a:srgbClr val="000000"/>
                              </a:solidFill>
                              <a:latin typeface="Cambria Math" panose="02040503050406030204" pitchFamily="18" charset="0"/>
                            </a:rPr>
                            <m:t>able</m:t>
                          </m:r>
                        </m:num>
                        <m:den>
                          <m:r>
                            <m:rPr>
                              <m:sty m:val="p"/>
                            </m:rPr>
                            <a:rPr lang="en-GB" sz="2000" i="1">
                              <a:solidFill>
                                <a:srgbClr val="000000"/>
                              </a:solidFill>
                              <a:latin typeface="Cambria Math" panose="02040503050406030204" pitchFamily="18" charset="0"/>
                            </a:rPr>
                            <m:t>Average</m:t>
                          </m:r>
                          <m:r>
                            <a:rPr lang="en-GB" sz="2000" i="1">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Daily</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Cost</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of</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Goods</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Sold</m:t>
                          </m:r>
                        </m:den>
                      </m:f>
                    </m:oMath>
                  </m:oMathPara>
                </a14:m>
                <a:endParaRPr lang="en-GB" sz="2000" dirty="0"/>
              </a:p>
            </p:txBody>
          </p:sp>
        </mc:Choice>
        <mc:Fallback>
          <p:sp>
            <p:nvSpPr>
              <p:cNvPr id="4" name="Object 3" descr="Accounts receivable days equals accounts receivable over average daily sales.">
                <a:extLst>
                  <a:ext uri="{FF2B5EF4-FFF2-40B4-BE49-F238E27FC236}">
                    <a16:creationId xmlns:a16="http://schemas.microsoft.com/office/drawing/2014/main" id="{157F6954-B9C2-0266-8CCC-A45D030C6D4A}"/>
                  </a:ext>
                </a:extLst>
              </p:cNvPr>
              <p:cNvSpPr txBox="1">
                <a:spLocks noRot="1" noChangeAspect="1" noMove="1" noResize="1" noEditPoints="1" noAdjustHandles="1" noChangeArrowheads="1" noChangeShapeType="1" noTextEdit="1"/>
              </p:cNvSpPr>
              <p:nvPr/>
            </p:nvSpPr>
            <p:spPr bwMode="auto">
              <a:xfrm>
                <a:off x="1310745" y="3789040"/>
                <a:ext cx="6674910" cy="91122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47709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399" y="1412776"/>
                <a:ext cx="8229600" cy="2362200"/>
              </a:xfrm>
            </p:spPr>
            <p:txBody>
              <a:bodyPr/>
              <a:lstStyle/>
              <a:p>
                <a:pPr>
                  <a:lnSpc>
                    <a:spcPct val="90000"/>
                  </a:lnSpc>
                </a:pPr>
                <a:r>
                  <a:rPr lang="en-US" altLang="en-US" sz="2600" dirty="0">
                    <a:ea typeface="ヒラギノ角ゴ Pro W3" pitchFamily="-65" charset="-128"/>
                  </a:rPr>
                  <a:t>Working Capital Ratios</a:t>
                </a:r>
              </a:p>
              <a:p>
                <a:pPr lvl="1">
                  <a:lnSpc>
                    <a:spcPct val="90000"/>
                  </a:lnSpc>
                </a:pPr>
                <a:r>
                  <a:rPr lang="en-US" altLang="en-US" sz="2400" dirty="0">
                    <a:ea typeface="ヒラギノ角ゴ Pro W3" pitchFamily="-65" charset="-128"/>
                  </a:rPr>
                  <a:t>Inventory Days and Inventory Turnover</a:t>
                </a:r>
              </a:p>
              <a:p>
                <a:pPr lvl="2">
                  <a:lnSpc>
                    <a:spcPct val="90000"/>
                  </a:lnSpc>
                </a:pPr>
                <a:r>
                  <a:rPr lang="en-US" altLang="en-US" sz="2200" dirty="0">
                    <a:ea typeface="ＭＳ Ｐゴシック" panose="020B0600070205080204" pitchFamily="34" charset="-128"/>
                  </a:rPr>
                  <a:t>Inventory Days is the number of days’ cost of goods sold represented by inventory</a:t>
                </a:r>
              </a:p>
              <a:p>
                <a:pPr lvl="2">
                  <a:lnSpc>
                    <a:spcPct val="90000"/>
                  </a:lnSpc>
                </a:pPr>
                <a:endParaRPr lang="en-US" altLang="en-US" sz="2200" dirty="0">
                  <a:ea typeface="ＭＳ Ｐゴシック" panose="020B0600070205080204" pitchFamily="34" charset="-128"/>
                </a:endParaRPr>
              </a:p>
              <a:p>
                <a:pPr marL="914400" lvl="2" indent="0">
                  <a:lnSpc>
                    <a:spcPct val="90000"/>
                  </a:lnSpc>
                  <a:buNone/>
                </a:pPr>
                <a14:m>
                  <m:oMathPara xmlns:m="http://schemas.openxmlformats.org/officeDocument/2006/math">
                    <m:oMathParaPr>
                      <m:jc m:val="centerGroup"/>
                    </m:oMathParaPr>
                    <m:oMath xmlns:m="http://schemas.openxmlformats.org/officeDocument/2006/math">
                      <m:r>
                        <m:rPr>
                          <m:sty m:val="p"/>
                        </m:rPr>
                        <a:rPr lang="en-GB" sz="2000" i="1" smtClean="0">
                          <a:solidFill>
                            <a:srgbClr val="000000"/>
                          </a:solidFill>
                          <a:latin typeface="Cambria Math" panose="02040503050406030204" pitchFamily="18" charset="0"/>
                        </a:rPr>
                        <m:t>Inventory</m:t>
                      </m:r>
                      <m:r>
                        <a:rPr lang="en-GB" sz="2000" i="1" smtClean="0">
                          <a:solidFill>
                            <a:srgbClr val="000000"/>
                          </a:solidFill>
                          <a:latin typeface="Cambria Math" panose="02040503050406030204" pitchFamily="18" charset="0"/>
                        </a:rPr>
                        <m:t> </m:t>
                      </m:r>
                      <m:r>
                        <m:rPr>
                          <m:sty m:val="p"/>
                        </m:rPr>
                        <a:rPr lang="en-GB" sz="2000" i="1" smtClean="0">
                          <a:solidFill>
                            <a:srgbClr val="000000"/>
                          </a:solidFill>
                          <a:latin typeface="Cambria Math" panose="02040503050406030204" pitchFamily="18" charset="0"/>
                        </a:rPr>
                        <m:t>days</m:t>
                      </m:r>
                      <m:r>
                        <a:rPr lang="en-GB" sz="2000" i="1" smtClean="0">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Inventory</m:t>
                          </m:r>
                        </m:num>
                        <m:den>
                          <m:r>
                            <m:rPr>
                              <m:sty m:val="p"/>
                            </m:rPr>
                            <a:rPr lang="en-GB" sz="2000" i="1">
                              <a:solidFill>
                                <a:srgbClr val="000000"/>
                              </a:solidFill>
                              <a:latin typeface="Cambria Math" panose="02040503050406030204" pitchFamily="18" charset="0"/>
                            </a:rPr>
                            <m:t>Average</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Daily</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Cost</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of</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Goods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Sold</m:t>
                          </m:r>
                        </m:den>
                      </m:f>
                    </m:oMath>
                  </m:oMathPara>
                </a14:m>
                <a:endParaRPr lang="en-US" altLang="en-US" sz="2000" dirty="0">
                  <a:ea typeface="ＭＳ Ｐゴシック" panose="020B0600070205080204" pitchFamily="34" charset="-128"/>
                </a:endParaRPr>
              </a:p>
              <a:p>
                <a:pPr marL="914400" lvl="2" indent="0">
                  <a:lnSpc>
                    <a:spcPct val="90000"/>
                  </a:lnSpc>
                  <a:buNone/>
                </a:pPr>
                <a:endParaRPr lang="en-US" altLang="en-US" sz="2200" dirty="0">
                  <a:ea typeface="ＭＳ Ｐゴシック" panose="020B0600070205080204" pitchFamily="34" charset="-128"/>
                </a:endParaRPr>
              </a:p>
              <a:p>
                <a:pPr lvl="2">
                  <a:lnSpc>
                    <a:spcPct val="90000"/>
                  </a:lnSpc>
                </a:pPr>
                <a:r>
                  <a:rPr lang="en-US" altLang="en-US" sz="2200" dirty="0">
                    <a:ea typeface="ＭＳ Ｐゴシック" panose="020B0600070205080204" pitchFamily="34" charset="-128"/>
                  </a:rPr>
                  <a:t>Inventory Turnover tells how efficiently a company turns its inventory into sales</a:t>
                </a:r>
                <a:endParaRPr lang="en-US" sz="2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399" y="1412776"/>
                <a:ext cx="8229600" cy="2362200"/>
              </a:xfrm>
              <a:blipFill>
                <a:blip r:embed="rId2"/>
                <a:stretch>
                  <a:fillRect l="-1111" t="-3876" r="-1704" b="-5323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Object 3" descr="Inventory turnover equals cost of goods sold over inventory."/>
              <p:cNvSpPr txBox="1"/>
              <p:nvPr/>
            </p:nvSpPr>
            <p:spPr bwMode="auto">
              <a:xfrm>
                <a:off x="1728786" y="4989611"/>
                <a:ext cx="5838825"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sz="2000" i="1">
                          <a:solidFill>
                            <a:srgbClr val="000000"/>
                          </a:solidFill>
                          <a:latin typeface="Cambria Math" panose="02040503050406030204" pitchFamily="18" charset="0"/>
                        </a:rPr>
                        <m:t>Inventory</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Turnover</m:t>
                      </m:r>
                      <m:r>
                        <a:rPr lang="en-GB" sz="2000" i="1">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Cost</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of</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Goods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Sold</m:t>
                          </m:r>
                        </m:num>
                        <m:den>
                          <m:r>
                            <m:rPr>
                              <m:sty m:val="p"/>
                            </m:rPr>
                            <a:rPr lang="en-GB" sz="2000" i="1">
                              <a:solidFill>
                                <a:srgbClr val="000000"/>
                              </a:solidFill>
                              <a:latin typeface="Cambria Math" panose="02040503050406030204" pitchFamily="18" charset="0"/>
                            </a:rPr>
                            <m:t>Inventory</m:t>
                          </m:r>
                        </m:den>
                      </m:f>
                    </m:oMath>
                  </m:oMathPara>
                </a14:m>
                <a:endParaRPr lang="en-GB" sz="2000" dirty="0"/>
              </a:p>
            </p:txBody>
          </p:sp>
        </mc:Choice>
        <mc:Fallback>
          <p:sp>
            <p:nvSpPr>
              <p:cNvPr id="4" name="Object 3" descr="Inventory turnover equals cost of goods sold over inventory."/>
              <p:cNvSpPr txBox="1">
                <a:spLocks noRot="1" noChangeAspect="1" noMove="1" noResize="1" noEditPoints="1" noAdjustHandles="1" noChangeArrowheads="1" noChangeShapeType="1" noTextEdit="1"/>
              </p:cNvSpPr>
              <p:nvPr/>
            </p:nvSpPr>
            <p:spPr bwMode="auto">
              <a:xfrm>
                <a:off x="1728786" y="4989611"/>
                <a:ext cx="5838825" cy="911225"/>
              </a:xfrm>
              <a:prstGeom prst="rect">
                <a:avLst/>
              </a:prstGeom>
              <a:blipFill>
                <a:blip r:embed="rId3"/>
                <a:stretch>
                  <a:fillRect/>
                </a:stretch>
              </a:blipFill>
            </p:spPr>
            <p:txBody>
              <a:bodyPr/>
              <a:lstStyle/>
              <a:p>
                <a:r>
                  <a:rPr lang="en-GB">
                    <a:noFill/>
                  </a:rPr>
                  <a:t> </a:t>
                </a:r>
              </a:p>
            </p:txBody>
          </p:sp>
        </mc:Fallback>
      </mc:AlternateContent>
      <p:sp>
        <p:nvSpPr>
          <p:cNvPr id="6" name="Title 1">
            <a:extLst>
              <a:ext uri="{FF2B5EF4-FFF2-40B4-BE49-F238E27FC236}">
                <a16:creationId xmlns:a16="http://schemas.microsoft.com/office/drawing/2014/main" id="{F8F3F10F-7176-8A87-F638-608F2D846A35}"/>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297793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94D0B-2DFF-5DF1-8F52-4D644E563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0610C7-AED9-95F7-8B04-10F7D82CAC13}"/>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a:extLst>
              <a:ext uri="{FF2B5EF4-FFF2-40B4-BE49-F238E27FC236}">
                <a16:creationId xmlns:a16="http://schemas.microsoft.com/office/drawing/2014/main" id="{048C70D5-03EC-5912-577F-BDF4B70634C7}"/>
              </a:ext>
            </a:extLst>
          </p:cNvPr>
          <p:cNvSpPr>
            <a:spLocks noGrp="1"/>
          </p:cNvSpPr>
          <p:nvPr>
            <p:ph idx="1"/>
          </p:nvPr>
        </p:nvSpPr>
        <p:spPr>
          <a:xfrm>
            <a:off x="457200" y="1651380"/>
            <a:ext cx="8229600" cy="3944771"/>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dirty="0">
                <a:latin typeface="Arial"/>
                <a:ea typeface="ヒラギノ角ゴ Pro W3"/>
                <a:cs typeface="Arial"/>
              </a:rPr>
              <a:t>Cash Conversion Cycle (CCC)</a:t>
            </a:r>
          </a:p>
          <a:p>
            <a:pPr lvl="2"/>
            <a:r>
              <a:rPr lang="en-US" altLang="en-US" dirty="0">
                <a:latin typeface="Arial"/>
                <a:ea typeface="ＭＳ Ｐゴシック"/>
                <a:cs typeface="Arial"/>
              </a:rPr>
              <a:t>The time a company takes to convert its inventories and other sources into cash flows from sales.</a:t>
            </a: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p:txBody>
      </p:sp>
      <mc:AlternateContent xmlns:mc="http://schemas.openxmlformats.org/markup-compatibility/2006">
        <mc:Choice xmlns:a14="http://schemas.microsoft.com/office/drawing/2010/main" Requires="a14">
          <p:sp>
            <p:nvSpPr>
              <p:cNvPr id="4" name="Object 3" descr="Accounts receivable days equals accounts receivable over average daily sales.">
                <a:extLst>
                  <a:ext uri="{FF2B5EF4-FFF2-40B4-BE49-F238E27FC236}">
                    <a16:creationId xmlns:a16="http://schemas.microsoft.com/office/drawing/2014/main" id="{A31464E6-F397-795A-1CFD-9B62D24AF2B1}"/>
                  </a:ext>
                </a:extLst>
              </p:cNvPr>
              <p:cNvSpPr txBox="1"/>
              <p:nvPr/>
            </p:nvSpPr>
            <p:spPr bwMode="auto">
              <a:xfrm>
                <a:off x="457200" y="4221088"/>
                <a:ext cx="8856984" cy="911225"/>
              </a:xfrm>
              <a:prstGeom prst="rect">
                <a:avLst/>
              </a:prstGeom>
              <a:noFill/>
            </p:spPr>
            <p:txBody>
              <a:bodyPr>
                <a:noAutofit/>
              </a:bodyPr>
              <a:lstStyle/>
              <a:p>
                <a:pPr/>
                <a14:m>
                  <m:oMathPara xmlns:m="http://schemas.openxmlformats.org/officeDocument/2006/math">
                    <m:oMathParaPr>
                      <m:jc m:val="left"/>
                    </m:oMathParaPr>
                    <m:oMath xmlns:m="http://schemas.openxmlformats.org/officeDocument/2006/math">
                      <m:r>
                        <m:rPr>
                          <m:sty m:val="p"/>
                        </m:rPr>
                        <a:rPr lang="en-GB" sz="2000" i="0" smtClean="0">
                          <a:solidFill>
                            <a:srgbClr val="000000"/>
                          </a:solidFill>
                          <a:latin typeface="Cambria Math" panose="02040503050406030204" pitchFamily="18" charset="0"/>
                        </a:rPr>
                        <m:t>C</m:t>
                      </m:r>
                      <m:r>
                        <m:rPr>
                          <m:sty m:val="p"/>
                        </m:rPr>
                        <a:rPr lang="en-GB" sz="2000" b="0" i="0" smtClean="0">
                          <a:solidFill>
                            <a:srgbClr val="000000"/>
                          </a:solidFill>
                          <a:latin typeface="Cambria Math" panose="02040503050406030204" pitchFamily="18" charset="0"/>
                        </a:rPr>
                        <m:t>CC</m:t>
                      </m:r>
                      <m:r>
                        <a:rPr lang="en-GB" sz="2000" i="0">
                          <a:solidFill>
                            <a:srgbClr val="000000"/>
                          </a:solidFill>
                          <a:latin typeface="Cambria Math" panose="02040503050406030204" pitchFamily="18" charset="0"/>
                        </a:rPr>
                        <m:t>=</m:t>
                      </m:r>
                      <m:r>
                        <m:rPr>
                          <m:sty m:val="p"/>
                        </m:rPr>
                        <a:rPr lang="en-GB" sz="2000" b="0" i="0" smtClean="0">
                          <a:solidFill>
                            <a:srgbClr val="000000"/>
                          </a:solidFill>
                          <a:latin typeface="Cambria Math" panose="02040503050406030204" pitchFamily="18" charset="0"/>
                        </a:rPr>
                        <m:t>Account</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Receivable</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Days</m:t>
                      </m:r>
                      <m:r>
                        <a:rPr lang="en-GB" sz="2000" b="0" i="0" smtClean="0">
                          <a:solidFill>
                            <a:srgbClr val="000000"/>
                          </a:solidFill>
                          <a:latin typeface="Cambria Math" panose="02040503050406030204" pitchFamily="18" charset="0"/>
                        </a:rPr>
                        <m:t>+</m:t>
                      </m:r>
                      <m:r>
                        <m:rPr>
                          <m:sty m:val="p"/>
                        </m:rPr>
                        <a:rPr lang="en-GB" sz="2000" b="0" i="0" smtClean="0">
                          <a:solidFill>
                            <a:srgbClr val="000000"/>
                          </a:solidFill>
                          <a:latin typeface="Cambria Math" panose="02040503050406030204" pitchFamily="18" charset="0"/>
                        </a:rPr>
                        <m:t>Inventory</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Days</m:t>
                      </m:r>
                      <m:r>
                        <a:rPr lang="en-GB" sz="2000" b="0" i="0" smtClean="0">
                          <a:solidFill>
                            <a:srgbClr val="000000"/>
                          </a:solidFill>
                          <a:latin typeface="Cambria Math" panose="02040503050406030204" pitchFamily="18" charset="0"/>
                        </a:rPr>
                        <m:t>−</m:t>
                      </m:r>
                      <m:r>
                        <m:rPr>
                          <m:sty m:val="p"/>
                        </m:rPr>
                        <a:rPr lang="en-GB" sz="2000" b="0" i="0" smtClean="0">
                          <a:solidFill>
                            <a:srgbClr val="000000"/>
                          </a:solidFill>
                          <a:latin typeface="Cambria Math" panose="02040503050406030204" pitchFamily="18" charset="0"/>
                        </a:rPr>
                        <m:t>Account</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Payable</m:t>
                      </m:r>
                      <m:r>
                        <a:rPr lang="en-GB" sz="2000" b="0" i="0" smtClean="0">
                          <a:solidFill>
                            <a:srgbClr val="000000"/>
                          </a:solidFill>
                          <a:latin typeface="Cambria Math" panose="02040503050406030204" pitchFamily="18" charset="0"/>
                        </a:rPr>
                        <m:t> </m:t>
                      </m:r>
                      <m:r>
                        <m:rPr>
                          <m:sty m:val="p"/>
                        </m:rPr>
                        <a:rPr lang="en-GB" sz="2000" b="0" i="0" smtClean="0">
                          <a:solidFill>
                            <a:srgbClr val="000000"/>
                          </a:solidFill>
                          <a:latin typeface="Cambria Math" panose="02040503050406030204" pitchFamily="18" charset="0"/>
                        </a:rPr>
                        <m:t>Days</m:t>
                      </m:r>
                    </m:oMath>
                  </m:oMathPara>
                </a14:m>
                <a:endParaRPr lang="en-GB" sz="2000" dirty="0"/>
              </a:p>
            </p:txBody>
          </p:sp>
        </mc:Choice>
        <mc:Fallback>
          <p:sp>
            <p:nvSpPr>
              <p:cNvPr id="4" name="Object 3" descr="Accounts receivable days equals accounts receivable over average daily sales.">
                <a:extLst>
                  <a:ext uri="{FF2B5EF4-FFF2-40B4-BE49-F238E27FC236}">
                    <a16:creationId xmlns:a16="http://schemas.microsoft.com/office/drawing/2014/main" id="{A31464E6-F397-795A-1CFD-9B62D24AF2B1}"/>
                  </a:ext>
                </a:extLst>
              </p:cNvPr>
              <p:cNvSpPr txBox="1">
                <a:spLocks noRot="1" noChangeAspect="1" noMove="1" noResize="1" noEditPoints="1" noAdjustHandles="1" noChangeArrowheads="1" noChangeShapeType="1" noTextEdit="1"/>
              </p:cNvSpPr>
              <p:nvPr/>
            </p:nvSpPr>
            <p:spPr bwMode="auto">
              <a:xfrm>
                <a:off x="457200" y="4221088"/>
                <a:ext cx="8856984" cy="91122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2642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0" dirty="0">
                <a:ea typeface="ヒラギノ角ゴ Pro W3" pitchFamily="-65" charset="-128"/>
              </a:rPr>
              <a:t>P</a:t>
            </a:r>
            <a:r>
              <a:rPr lang="en-US" altLang="zh-CN" sz="3600" b="0" dirty="0">
                <a:ea typeface="ヒラギノ角ゴ Pro W3" pitchFamily="-65" charset="-128"/>
              </a:rPr>
              <a:t>ractice: </a:t>
            </a:r>
            <a:r>
              <a:rPr lang="en-US" altLang="zh-CN" sz="3600" b="0" dirty="0" err="1">
                <a:ea typeface="ヒラギノ角ゴ Pro W3" pitchFamily="-65" charset="-128"/>
              </a:rPr>
              <a:t>UrbanBites</a:t>
            </a:r>
            <a:r>
              <a:rPr lang="en-US" altLang="zh-CN" sz="3600" b="0" dirty="0">
                <a:ea typeface="ヒラギノ角ゴ Pro W3" pitchFamily="-65" charset="-128"/>
              </a:rPr>
              <a:t> Cafe</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In 2023, </a:t>
            </a:r>
            <a:r>
              <a:rPr lang="en-US" sz="2800" dirty="0" err="1">
                <a:latin typeface="Arial" panose="020B0604020202020204" pitchFamily="34" charset="0"/>
                <a:cs typeface="Arial" panose="020B0604020202020204" pitchFamily="34" charset="0"/>
              </a:rPr>
              <a:t>UrbanBite</a:t>
            </a:r>
            <a:r>
              <a:rPr lang="en-US" sz="2800" dirty="0">
                <a:latin typeface="Arial" panose="020B0604020202020204" pitchFamily="34" charset="0"/>
                <a:cs typeface="Arial" panose="020B0604020202020204" pitchFamily="34" charset="0"/>
              </a:rPr>
              <a:t> Cafe has following info:</a:t>
            </a:r>
          </a:p>
          <a:p>
            <a:pPr algn="l">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Annual Revenue</a:t>
            </a:r>
            <a:r>
              <a:rPr lang="en-US" altLang="zh-CN" sz="2400" b="0" i="0" dirty="0">
                <a:solidFill>
                  <a:srgbClr val="404040"/>
                </a:solidFill>
                <a:effectLst/>
                <a:latin typeface="Arial" panose="020B0604020202020204" pitchFamily="34" charset="0"/>
                <a:cs typeface="Arial" panose="020B0604020202020204" pitchFamily="34" charset="0"/>
              </a:rPr>
              <a:t>: £1,500,000 (dine-in, takeout, catering)</a:t>
            </a: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Cost of Goods Sold (COGS)</a:t>
            </a:r>
            <a:r>
              <a:rPr lang="en-US" altLang="zh-CN" sz="2400" b="0" i="0" dirty="0">
                <a:solidFill>
                  <a:srgbClr val="404040"/>
                </a:solidFill>
                <a:effectLst/>
                <a:latin typeface="Arial" panose="020B0604020202020204" pitchFamily="34" charset="0"/>
                <a:cs typeface="Arial" panose="020B0604020202020204" pitchFamily="34" charset="0"/>
              </a:rPr>
              <a:t>: £600,000 (40% of revenue)</a:t>
            </a: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Accounts Receivable</a:t>
            </a:r>
            <a:r>
              <a:rPr lang="en-US" altLang="zh-CN" sz="2400" b="0" i="0" dirty="0">
                <a:solidFill>
                  <a:srgbClr val="404040"/>
                </a:solidFill>
                <a:effectLst/>
                <a:latin typeface="Arial" panose="020B0604020202020204" pitchFamily="34" charset="0"/>
                <a:cs typeface="Arial" panose="020B0604020202020204" pitchFamily="34" charset="0"/>
              </a:rPr>
              <a:t>: £100,000 (catering invoices)</a:t>
            </a: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Accounts Payable</a:t>
            </a:r>
            <a:r>
              <a:rPr lang="en-US" altLang="zh-CN" sz="2400" b="0" i="0" dirty="0">
                <a:solidFill>
                  <a:srgbClr val="404040"/>
                </a:solidFill>
                <a:effectLst/>
                <a:latin typeface="Arial" panose="020B0604020202020204" pitchFamily="34" charset="0"/>
                <a:cs typeface="Arial" panose="020B0604020202020204" pitchFamily="34" charset="0"/>
              </a:rPr>
              <a:t>: £50,000 (food suppliers)</a:t>
            </a: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Average Inventory</a:t>
            </a:r>
            <a:r>
              <a:rPr lang="en-US" altLang="zh-CN" sz="2400" b="0" i="0" dirty="0">
                <a:solidFill>
                  <a:srgbClr val="404040"/>
                </a:solidFill>
                <a:effectLst/>
                <a:latin typeface="Arial" panose="020B0604020202020204" pitchFamily="34" charset="0"/>
                <a:cs typeface="Arial" panose="020B0604020202020204" pitchFamily="34" charset="0"/>
              </a:rPr>
              <a:t>: £30,000 (perishable ingredients)</a:t>
            </a:r>
          </a:p>
        </p:txBody>
      </p:sp>
    </p:spTree>
    <p:extLst>
      <p:ext uri="{BB962C8B-B14F-4D97-AF65-F5344CB8AC3E}">
        <p14:creationId xmlns:p14="http://schemas.microsoft.com/office/powerpoint/2010/main" val="1849317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66CF1-7749-9469-68FC-080A78FF3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7338-FD9D-A9B6-76C2-EBBB5CAE5C71}"/>
              </a:ext>
            </a:extLst>
          </p:cNvPr>
          <p:cNvSpPr>
            <a:spLocks noGrp="1"/>
          </p:cNvSpPr>
          <p:nvPr>
            <p:ph type="title"/>
          </p:nvPr>
        </p:nvSpPr>
        <p:spPr/>
        <p:txBody>
          <a:bodyPr/>
          <a:lstStyle/>
          <a:p>
            <a:r>
              <a:rPr lang="en-US" sz="3600" b="0" dirty="0">
                <a:ea typeface="ヒラギノ角ゴ Pro W3" pitchFamily="-65" charset="-128"/>
              </a:rPr>
              <a:t>P</a:t>
            </a:r>
            <a:r>
              <a:rPr lang="en-US" altLang="zh-CN" sz="3600" b="0" dirty="0">
                <a:ea typeface="ヒラギノ角ゴ Pro W3" pitchFamily="-65" charset="-128"/>
              </a:rPr>
              <a:t>ractice: </a:t>
            </a:r>
            <a:r>
              <a:rPr lang="en-US" altLang="zh-CN" sz="3600" b="0" dirty="0" err="1">
                <a:ea typeface="ヒラギノ角ゴ Pro W3" pitchFamily="-65" charset="-128"/>
              </a:rPr>
              <a:t>UrbanBites</a:t>
            </a:r>
            <a:r>
              <a:rPr lang="en-US" altLang="zh-CN" sz="3600" b="0" dirty="0">
                <a:ea typeface="ヒラギノ角ゴ Pro W3" pitchFamily="-65" charset="-128"/>
              </a:rPr>
              <a:t> Cafe</a:t>
            </a:r>
            <a:endParaRPr lang="en-US" sz="2000" b="0" dirty="0">
              <a:latin typeface="+mj-lt"/>
            </a:endParaRPr>
          </a:p>
        </p:txBody>
      </p:sp>
      <p:sp>
        <p:nvSpPr>
          <p:cNvPr id="3" name="Content Placeholder 2">
            <a:extLst>
              <a:ext uri="{FF2B5EF4-FFF2-40B4-BE49-F238E27FC236}">
                <a16:creationId xmlns:a16="http://schemas.microsoft.com/office/drawing/2014/main" id="{F973F5E6-C252-4EAF-F8E7-3215CD4A3E6E}"/>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Exercises:</a:t>
            </a:r>
          </a:p>
          <a:p>
            <a:pPr algn="l">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Q1: What are Account Receivable Days, Account Payable Days, and Inventory Days of </a:t>
            </a:r>
            <a:r>
              <a:rPr lang="en-US" altLang="zh-CN" sz="2400" b="1" i="0" dirty="0" err="1">
                <a:solidFill>
                  <a:srgbClr val="404040"/>
                </a:solidFill>
                <a:effectLst/>
                <a:latin typeface="Arial" panose="020B0604020202020204" pitchFamily="34" charset="0"/>
                <a:cs typeface="Arial" panose="020B0604020202020204" pitchFamily="34" charset="0"/>
              </a:rPr>
              <a:t>UrbanBites</a:t>
            </a:r>
            <a:r>
              <a:rPr lang="en-US" altLang="zh-CN" sz="2400" b="1" i="0" dirty="0">
                <a:solidFill>
                  <a:srgbClr val="404040"/>
                </a:solidFill>
                <a:effectLst/>
                <a:latin typeface="Arial" panose="020B0604020202020204" pitchFamily="34" charset="0"/>
                <a:cs typeface="Arial" panose="020B0604020202020204" pitchFamily="34" charset="0"/>
              </a:rPr>
              <a:t>?</a:t>
            </a:r>
            <a:endParaRPr lang="en-US" altLang="zh-CN" sz="2400" b="0" i="0" dirty="0">
              <a:solidFill>
                <a:srgbClr val="404040"/>
              </a:solidFill>
              <a:effectLst/>
              <a:latin typeface="Arial" panose="020B0604020202020204" pitchFamily="34" charset="0"/>
              <a:cs typeface="Arial" panose="020B0604020202020204" pitchFamily="34" charset="0"/>
            </a:endParaRPr>
          </a:p>
          <a:p>
            <a:pPr algn="l">
              <a:spcBef>
                <a:spcPts val="300"/>
              </a:spcBef>
              <a:buFont typeface="Arial" panose="020B0604020202020204" pitchFamily="34" charset="0"/>
              <a:buChar char="•"/>
            </a:pPr>
            <a:r>
              <a:rPr lang="en-US" altLang="zh-CN" sz="2400" b="1" dirty="0">
                <a:solidFill>
                  <a:srgbClr val="404040"/>
                </a:solidFill>
                <a:latin typeface="Arial" panose="020B0604020202020204" pitchFamily="34" charset="0"/>
                <a:cs typeface="Arial" panose="020B0604020202020204" pitchFamily="34" charset="0"/>
              </a:rPr>
              <a:t>Q2: </a:t>
            </a:r>
            <a:r>
              <a:rPr lang="en-US" altLang="zh-CN" sz="2400" b="1" i="0" dirty="0">
                <a:solidFill>
                  <a:srgbClr val="404040"/>
                </a:solidFill>
                <a:effectLst/>
                <a:latin typeface="Arial" panose="020B0604020202020204" pitchFamily="34" charset="0"/>
                <a:cs typeface="Arial" panose="020B0604020202020204" pitchFamily="34" charset="0"/>
              </a:rPr>
              <a:t>What is the Cash Conversion Days of </a:t>
            </a:r>
            <a:r>
              <a:rPr lang="en-US" altLang="zh-CN" sz="2400" b="1" i="0" dirty="0" err="1">
                <a:solidFill>
                  <a:srgbClr val="404040"/>
                </a:solidFill>
                <a:effectLst/>
                <a:latin typeface="Arial" panose="020B0604020202020204" pitchFamily="34" charset="0"/>
                <a:cs typeface="Arial" panose="020B0604020202020204" pitchFamily="34" charset="0"/>
              </a:rPr>
              <a:t>UrbanBites</a:t>
            </a:r>
            <a:r>
              <a:rPr lang="en-US" altLang="zh-CN" sz="2400" b="1" i="0" dirty="0">
                <a:solidFill>
                  <a:srgbClr val="404040"/>
                </a:solidFill>
                <a:effectLst/>
                <a:latin typeface="Arial" panose="020B0604020202020204" pitchFamily="34" charset="0"/>
                <a:cs typeface="Arial" panose="020B0604020202020204" pitchFamily="34" charset="0"/>
              </a:rPr>
              <a:t>? What does it imply?</a:t>
            </a:r>
          </a:p>
          <a:p>
            <a:pPr algn="l">
              <a:spcBef>
                <a:spcPts val="300"/>
              </a:spcBef>
              <a:buFont typeface="Arial" panose="020B0604020202020204" pitchFamily="34" charset="0"/>
              <a:buChar char="•"/>
            </a:pPr>
            <a:r>
              <a:rPr lang="en-US" altLang="zh-CN" sz="2400" b="1" dirty="0">
                <a:solidFill>
                  <a:srgbClr val="404040"/>
                </a:solidFill>
                <a:latin typeface="Arial" panose="020B0604020202020204" pitchFamily="34" charset="0"/>
                <a:cs typeface="Arial" panose="020B0604020202020204" pitchFamily="34" charset="0"/>
              </a:rPr>
              <a:t>Q3: How to improve the working capital management of this restaurant?</a:t>
            </a:r>
            <a:endParaRPr lang="en-US" altLang="zh-CN" sz="2400" b="0" i="0" dirty="0">
              <a:solidFill>
                <a:srgbClr val="40404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082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7DD87-855C-9807-0DEB-F85678F6F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C1ED91-A07E-0186-A12B-28630A181A4A}"/>
              </a:ext>
            </a:extLst>
          </p:cNvPr>
          <p:cNvSpPr>
            <a:spLocks noGrp="1"/>
          </p:cNvSpPr>
          <p:nvPr>
            <p:ph type="title"/>
          </p:nvPr>
        </p:nvSpPr>
        <p:spPr/>
        <p:txBody>
          <a:bodyPr/>
          <a:lstStyle/>
          <a:p>
            <a:r>
              <a:rPr lang="en-US" sz="3600" b="0" dirty="0">
                <a:ea typeface="ヒラギノ角ゴ Pro W3" pitchFamily="-65" charset="-128"/>
              </a:rPr>
              <a:t>P</a:t>
            </a:r>
            <a:r>
              <a:rPr lang="en-US" altLang="zh-CN" sz="3600" b="0" dirty="0">
                <a:ea typeface="ヒラギノ角ゴ Pro W3" pitchFamily="-65" charset="-128"/>
              </a:rPr>
              <a:t>ractice: </a:t>
            </a:r>
            <a:r>
              <a:rPr lang="en-US" altLang="zh-CN" sz="3600" b="0" dirty="0" err="1">
                <a:ea typeface="ヒラギノ角ゴ Pro W3" pitchFamily="-65" charset="-128"/>
              </a:rPr>
              <a:t>UrbanBites</a:t>
            </a:r>
            <a:r>
              <a:rPr lang="en-US" altLang="zh-CN" sz="3600" b="0" dirty="0">
                <a:ea typeface="ヒラギノ角ゴ Pro W3" pitchFamily="-65" charset="-128"/>
              </a:rPr>
              <a:t> Cafe</a:t>
            </a:r>
            <a:endParaRPr lang="en-US" sz="20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9712D20-51FB-52EF-E111-5B0856BEBCC4}"/>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Then, we calculate the working capital ratios:</a:t>
                </a:r>
              </a:p>
              <a:p>
                <a:pPr algn="l">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Account Receivable Days</a:t>
                </a:r>
                <a:r>
                  <a:rPr lang="en-US" altLang="zh-CN" sz="2400" b="0" i="0" dirty="0">
                    <a:solidFill>
                      <a:srgbClr val="404040"/>
                    </a:solidFill>
                    <a:effectLst/>
                    <a:latin typeface="Arial" panose="020B0604020202020204" pitchFamily="34" charset="0"/>
                    <a:cs typeface="Arial" panose="020B0604020202020204" pitchFamily="34" charset="0"/>
                  </a:rPr>
                  <a:t>: </a:t>
                </a:r>
              </a:p>
              <a:p>
                <a:pPr algn="l">
                  <a:buFont typeface="Arial" panose="020B0604020202020204" pitchFamily="34" charset="0"/>
                  <a:buChar char="•"/>
                </a:pPr>
                <a14:m>
                  <m:oMath xmlns:m="http://schemas.openxmlformats.org/officeDocument/2006/math">
                    <m:f>
                      <m:fPr>
                        <m:ctrlPr>
                          <a:rPr lang="en-US"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𝑅𝑒𝑐𝑒𝑖𝑣𝑎𝑏𝑙𝑒</m:t>
                        </m:r>
                      </m:num>
                      <m:den>
                        <m:r>
                          <a:rPr lang="en-GB" altLang="zh-CN" sz="2400" b="0" i="1" smtClean="0">
                            <a:solidFill>
                              <a:srgbClr val="404040"/>
                            </a:solidFill>
                            <a:effectLst/>
                            <a:latin typeface="Cambria Math" panose="02040503050406030204" pitchFamily="18" charset="0"/>
                            <a:cs typeface="Arial" panose="020B0604020202020204" pitchFamily="34" charset="0"/>
                          </a:rPr>
                          <m:t>𝑆𝑎𝑙𝑒𝑠</m:t>
                        </m:r>
                        <m:r>
                          <a:rPr lang="en-GB" altLang="zh-CN" sz="2400" b="0" i="1" smtClean="0">
                            <a:solidFill>
                              <a:srgbClr val="404040"/>
                            </a:solidFill>
                            <a:effectLst/>
                            <a:latin typeface="Cambria Math" panose="02040503050406030204" pitchFamily="18" charset="0"/>
                            <a:cs typeface="Arial" panose="020B0604020202020204" pitchFamily="34" charset="0"/>
                          </a:rPr>
                          <m:t>/365</m:t>
                        </m:r>
                      </m:den>
                    </m:f>
                    <m:r>
                      <a:rPr lang="en-GB" altLang="zh-CN" sz="2400" b="0" i="1" smtClean="0">
                        <a:solidFill>
                          <a:srgbClr val="404040"/>
                        </a:solidFill>
                        <a:effectLst/>
                        <a:latin typeface="Cambria Math" panose="02040503050406030204" pitchFamily="18" charset="0"/>
                        <a:cs typeface="Arial" panose="020B0604020202020204" pitchFamily="34" charset="0"/>
                      </a:rPr>
                      <m:t>=</m:t>
                    </m:r>
                    <m:f>
                      <m:fPr>
                        <m:ctrlPr>
                          <a:rPr lang="en-GB"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100,000</m:t>
                        </m:r>
                      </m:num>
                      <m:den>
                        <m:r>
                          <a:rPr lang="en-GB" altLang="zh-CN" sz="2400" b="0" i="1" smtClean="0">
                            <a:solidFill>
                              <a:srgbClr val="404040"/>
                            </a:solidFill>
                            <a:effectLst/>
                            <a:latin typeface="Cambria Math" panose="02040503050406030204" pitchFamily="18" charset="0"/>
                            <a:cs typeface="Arial" panose="020B0604020202020204" pitchFamily="34" charset="0"/>
                          </a:rPr>
                          <m:t>1,500,000/365</m:t>
                        </m:r>
                      </m:den>
                    </m:f>
                    <m:r>
                      <a:rPr lang="en-GB" altLang="zh-CN" sz="2400" b="0" i="1" smtClean="0">
                        <a:solidFill>
                          <a:srgbClr val="404040"/>
                        </a:solidFill>
                        <a:effectLst/>
                        <a:latin typeface="Cambria Math" panose="02040503050406030204" pitchFamily="18" charset="0"/>
                        <a:cs typeface="Arial" panose="020B0604020202020204" pitchFamily="34" charset="0"/>
                      </a:rPr>
                      <m:t>=24.3 </m:t>
                    </m:r>
                    <m:r>
                      <a:rPr lang="en-GB" altLang="zh-CN" sz="24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400" b="0" i="0" dirty="0">
                  <a:solidFill>
                    <a:srgbClr val="404040"/>
                  </a:solidFill>
                  <a:effectLst/>
                  <a:latin typeface="Arial" panose="020B0604020202020204" pitchFamily="34" charset="0"/>
                  <a:cs typeface="Arial" panose="020B0604020202020204" pitchFamily="34" charset="0"/>
                </a:endParaRP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Account Payable Days:</a:t>
                </a:r>
              </a:p>
              <a:p>
                <a:pPr>
                  <a:spcBef>
                    <a:spcPts val="300"/>
                  </a:spcBef>
                </a:pPr>
                <a14:m>
                  <m:oMath xmlns:m="http://schemas.openxmlformats.org/officeDocument/2006/math">
                    <m:f>
                      <m:fPr>
                        <m:ctrlPr>
                          <a:rPr lang="en-US"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𝑃𝑎𝑦𝑎𝑏𝑙𝑒</m:t>
                        </m:r>
                      </m:num>
                      <m:den>
                        <m:r>
                          <a:rPr lang="en-GB" altLang="zh-CN" sz="2400" b="0" i="1" smtClean="0">
                            <a:solidFill>
                              <a:srgbClr val="404040"/>
                            </a:solidFill>
                            <a:effectLst/>
                            <a:latin typeface="Cambria Math" panose="02040503050406030204" pitchFamily="18" charset="0"/>
                            <a:cs typeface="Arial" panose="020B0604020202020204" pitchFamily="34" charset="0"/>
                          </a:rPr>
                          <m:t>𝐶𝑂𝐺𝑆</m:t>
                        </m:r>
                        <m:r>
                          <a:rPr lang="en-GB" altLang="zh-CN" sz="2400" b="0" i="1" smtClean="0">
                            <a:solidFill>
                              <a:srgbClr val="404040"/>
                            </a:solidFill>
                            <a:effectLst/>
                            <a:latin typeface="Cambria Math" panose="02040503050406030204" pitchFamily="18" charset="0"/>
                            <a:cs typeface="Arial" panose="020B0604020202020204" pitchFamily="34" charset="0"/>
                          </a:rPr>
                          <m:t>/365</m:t>
                        </m:r>
                      </m:den>
                    </m:f>
                    <m:r>
                      <a:rPr lang="en-GB" altLang="zh-CN" sz="2400" b="0" i="1" smtClean="0">
                        <a:solidFill>
                          <a:srgbClr val="404040"/>
                        </a:solidFill>
                        <a:effectLst/>
                        <a:latin typeface="Cambria Math" panose="02040503050406030204" pitchFamily="18" charset="0"/>
                        <a:cs typeface="Arial" panose="020B0604020202020204" pitchFamily="34" charset="0"/>
                      </a:rPr>
                      <m:t>=</m:t>
                    </m:r>
                    <m:f>
                      <m:fPr>
                        <m:ctrlPr>
                          <a:rPr lang="en-GB"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50,000</m:t>
                        </m:r>
                      </m:num>
                      <m:den>
                        <m:r>
                          <a:rPr lang="en-GB" altLang="zh-CN" sz="2400" b="0" i="1" smtClean="0">
                            <a:solidFill>
                              <a:srgbClr val="404040"/>
                            </a:solidFill>
                            <a:effectLst/>
                            <a:latin typeface="Cambria Math" panose="02040503050406030204" pitchFamily="18" charset="0"/>
                            <a:cs typeface="Arial" panose="020B0604020202020204" pitchFamily="34" charset="0"/>
                          </a:rPr>
                          <m:t>600,000/365</m:t>
                        </m:r>
                      </m:den>
                    </m:f>
                    <m:r>
                      <a:rPr lang="en-GB" altLang="zh-CN" sz="2400" b="0" i="1" smtClean="0">
                        <a:solidFill>
                          <a:srgbClr val="404040"/>
                        </a:solidFill>
                        <a:effectLst/>
                        <a:latin typeface="Cambria Math" panose="02040503050406030204" pitchFamily="18" charset="0"/>
                        <a:cs typeface="Arial" panose="020B0604020202020204" pitchFamily="34" charset="0"/>
                      </a:rPr>
                      <m:t>=30.4 </m:t>
                    </m:r>
                    <m:r>
                      <a:rPr lang="en-GB" altLang="zh-CN" sz="24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400" b="0" i="0" dirty="0">
                  <a:solidFill>
                    <a:srgbClr val="404040"/>
                  </a:solidFill>
                  <a:effectLst/>
                  <a:latin typeface="Arial" panose="020B0604020202020204" pitchFamily="34" charset="0"/>
                  <a:cs typeface="Arial" panose="020B0604020202020204" pitchFamily="34" charset="0"/>
                </a:endParaRP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Inventory Days:</a:t>
                </a:r>
              </a:p>
              <a:p>
                <a:pPr>
                  <a:spcBef>
                    <a:spcPts val="300"/>
                  </a:spcBef>
                </a:pPr>
                <a14:m>
                  <m:oMath xmlns:m="http://schemas.openxmlformats.org/officeDocument/2006/math">
                    <m:f>
                      <m:fPr>
                        <m:ctrlPr>
                          <a:rPr lang="en-US"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𝑃𝑎𝑦𝑎𝑏𝑙𝑒</m:t>
                        </m:r>
                      </m:num>
                      <m:den>
                        <m:r>
                          <a:rPr lang="en-GB" altLang="zh-CN" sz="2400" b="0" i="1" smtClean="0">
                            <a:solidFill>
                              <a:srgbClr val="404040"/>
                            </a:solidFill>
                            <a:effectLst/>
                            <a:latin typeface="Cambria Math" panose="02040503050406030204" pitchFamily="18" charset="0"/>
                            <a:cs typeface="Arial" panose="020B0604020202020204" pitchFamily="34" charset="0"/>
                          </a:rPr>
                          <m:t>𝐶𝑂𝐺𝑆</m:t>
                        </m:r>
                        <m:r>
                          <a:rPr lang="en-GB" altLang="zh-CN" sz="2400" b="0" i="1" smtClean="0">
                            <a:solidFill>
                              <a:srgbClr val="404040"/>
                            </a:solidFill>
                            <a:effectLst/>
                            <a:latin typeface="Cambria Math" panose="02040503050406030204" pitchFamily="18" charset="0"/>
                            <a:cs typeface="Arial" panose="020B0604020202020204" pitchFamily="34" charset="0"/>
                          </a:rPr>
                          <m:t>/365</m:t>
                        </m:r>
                      </m:den>
                    </m:f>
                    <m:r>
                      <a:rPr lang="en-GB" altLang="zh-CN" sz="2400" b="0" i="1" smtClean="0">
                        <a:solidFill>
                          <a:srgbClr val="404040"/>
                        </a:solidFill>
                        <a:effectLst/>
                        <a:latin typeface="Cambria Math" panose="02040503050406030204" pitchFamily="18" charset="0"/>
                        <a:cs typeface="Arial" panose="020B0604020202020204" pitchFamily="34" charset="0"/>
                      </a:rPr>
                      <m:t>=</m:t>
                    </m:r>
                    <m:f>
                      <m:fPr>
                        <m:ctrlPr>
                          <a:rPr lang="en-GB" altLang="zh-CN" sz="2400" b="0" i="1" smtClean="0">
                            <a:solidFill>
                              <a:srgbClr val="404040"/>
                            </a:solidFill>
                            <a:effectLst/>
                            <a:latin typeface="Cambria Math" panose="02040503050406030204" pitchFamily="18" charset="0"/>
                            <a:cs typeface="Arial" panose="020B0604020202020204" pitchFamily="34" charset="0"/>
                          </a:rPr>
                        </m:ctrlPr>
                      </m:fPr>
                      <m:num>
                        <m:r>
                          <a:rPr lang="en-GB" altLang="zh-CN" sz="2400" b="0" i="1" smtClean="0">
                            <a:solidFill>
                              <a:srgbClr val="404040"/>
                            </a:solidFill>
                            <a:effectLst/>
                            <a:latin typeface="Cambria Math" panose="02040503050406030204" pitchFamily="18" charset="0"/>
                            <a:cs typeface="Arial" panose="020B0604020202020204" pitchFamily="34" charset="0"/>
                          </a:rPr>
                          <m:t>30,000</m:t>
                        </m:r>
                      </m:num>
                      <m:den>
                        <m:r>
                          <a:rPr lang="en-GB" altLang="zh-CN" sz="2400" b="0" i="1" smtClean="0">
                            <a:solidFill>
                              <a:srgbClr val="404040"/>
                            </a:solidFill>
                            <a:effectLst/>
                            <a:latin typeface="Cambria Math" panose="02040503050406030204" pitchFamily="18" charset="0"/>
                            <a:cs typeface="Arial" panose="020B0604020202020204" pitchFamily="34" charset="0"/>
                          </a:rPr>
                          <m:t>600,000/365</m:t>
                        </m:r>
                      </m:den>
                    </m:f>
                    <m:r>
                      <a:rPr lang="en-GB" altLang="zh-CN" sz="2400" b="0" i="1" smtClean="0">
                        <a:solidFill>
                          <a:srgbClr val="404040"/>
                        </a:solidFill>
                        <a:effectLst/>
                        <a:latin typeface="Cambria Math" panose="02040503050406030204" pitchFamily="18" charset="0"/>
                        <a:cs typeface="Arial" panose="020B0604020202020204" pitchFamily="34" charset="0"/>
                      </a:rPr>
                      <m:t>=18.3 </m:t>
                    </m:r>
                    <m:r>
                      <a:rPr lang="en-GB" altLang="zh-CN" sz="24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400" b="0" i="0" dirty="0">
                  <a:solidFill>
                    <a:srgbClr val="404040"/>
                  </a:solidFill>
                  <a:effectLst/>
                  <a:latin typeface="Arial" panose="020B0604020202020204" pitchFamily="34" charset="0"/>
                  <a:cs typeface="Arial" panose="020B0604020202020204" pitchFamily="34" charset="0"/>
                </a:endParaRPr>
              </a:p>
              <a:p>
                <a:pPr algn="l">
                  <a:spcBef>
                    <a:spcPts val="300"/>
                  </a:spcBef>
                  <a:buFont typeface="Arial" panose="020B0604020202020204" pitchFamily="34" charset="0"/>
                  <a:buChar char="•"/>
                </a:pPr>
                <a:endParaRPr lang="en-US" altLang="zh-CN" sz="2400" b="0" i="0" dirty="0">
                  <a:solidFill>
                    <a:srgbClr val="404040"/>
                  </a:solidFill>
                  <a:effectLst/>
                  <a:latin typeface="Arial" panose="020B0604020202020204" pitchFamily="34" charset="0"/>
                  <a:cs typeface="Arial" panose="020B0604020202020204" pitchFamily="34" charset="0"/>
                </a:endParaRPr>
              </a:p>
            </p:txBody>
          </p:sp>
        </mc:Choice>
        <mc:Fallback xmlns="">
          <p:sp>
            <p:nvSpPr>
              <p:cNvPr id="3" name="Content Placeholder 2">
                <a:extLst>
                  <a:ext uri="{FF2B5EF4-FFF2-40B4-BE49-F238E27FC236}">
                    <a16:creationId xmlns:a16="http://schemas.microsoft.com/office/drawing/2014/main" id="{A9712D20-51FB-52EF-E111-5B0856BEBCC4}"/>
                  </a:ext>
                </a:extLst>
              </p:cNvPr>
              <p:cNvSpPr>
                <a:spLocks noGrp="1" noRot="1" noChangeAspect="1" noMove="1" noResize="1" noEditPoints="1" noAdjustHandles="1" noChangeArrowheads="1" noChangeShapeType="1" noTextEdit="1"/>
              </p:cNvSpPr>
              <p:nvPr>
                <p:ph idx="1"/>
              </p:nvPr>
            </p:nvSpPr>
            <p:spPr>
              <a:blipFill>
                <a:blip r:embed="rId2"/>
                <a:stretch>
                  <a:fillRect l="-1481" t="-1713"/>
                </a:stretch>
              </a:blipFill>
            </p:spPr>
            <p:txBody>
              <a:bodyPr/>
              <a:lstStyle/>
              <a:p>
                <a:r>
                  <a:rPr lang="en-GB">
                    <a:noFill/>
                  </a:rPr>
                  <a:t> </a:t>
                </a:r>
              </a:p>
            </p:txBody>
          </p:sp>
        </mc:Fallback>
      </mc:AlternateContent>
    </p:spTree>
    <p:extLst>
      <p:ext uri="{BB962C8B-B14F-4D97-AF65-F5344CB8AC3E}">
        <p14:creationId xmlns:p14="http://schemas.microsoft.com/office/powerpoint/2010/main" val="1512353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5ABB9-5600-AA02-9757-63D7626E8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02795F-841A-B475-3CEF-5AE4FFDDC99E}"/>
              </a:ext>
            </a:extLst>
          </p:cNvPr>
          <p:cNvSpPr>
            <a:spLocks noGrp="1"/>
          </p:cNvSpPr>
          <p:nvPr>
            <p:ph type="title"/>
          </p:nvPr>
        </p:nvSpPr>
        <p:spPr/>
        <p:txBody>
          <a:bodyPr/>
          <a:lstStyle/>
          <a:p>
            <a:r>
              <a:rPr lang="en-US" sz="3600" b="0" dirty="0">
                <a:ea typeface="ヒラギノ角ゴ Pro W3" pitchFamily="-65" charset="-128"/>
              </a:rPr>
              <a:t>P</a:t>
            </a:r>
            <a:r>
              <a:rPr lang="en-US" altLang="zh-CN" sz="3600" b="0" dirty="0">
                <a:ea typeface="ヒラギノ角ゴ Pro W3" pitchFamily="-65" charset="-128"/>
              </a:rPr>
              <a:t>ractice: </a:t>
            </a:r>
            <a:r>
              <a:rPr lang="en-US" altLang="zh-CN" sz="3600" b="0" dirty="0" err="1">
                <a:ea typeface="ヒラギノ角ゴ Pro W3" pitchFamily="-65" charset="-128"/>
              </a:rPr>
              <a:t>UrbanBites</a:t>
            </a:r>
            <a:r>
              <a:rPr lang="en-US" altLang="zh-CN" sz="3600" b="0" dirty="0">
                <a:ea typeface="ヒラギノ角ゴ Pro W3" pitchFamily="-65" charset="-128"/>
              </a:rPr>
              <a:t> Cafe</a:t>
            </a:r>
            <a:endParaRPr lang="en-US" sz="20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9442C68-6784-BB58-BB9D-6CCA726C1503}"/>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Finally, we find the cash conversion cycle (CCC):</a:t>
                </a:r>
              </a:p>
              <a:p>
                <a:pPr algn="l">
                  <a:buFont typeface="Arial" panose="020B0604020202020204" pitchFamily="34" charset="0"/>
                  <a:buChar char="•"/>
                </a:pPr>
                <a14:m>
                  <m:oMath xmlns:m="http://schemas.openxmlformats.org/officeDocument/2006/math">
                    <m:r>
                      <a:rPr lang="en-GB" altLang="zh-CN" sz="2400" b="0" i="1" smtClean="0">
                        <a:solidFill>
                          <a:srgbClr val="404040"/>
                        </a:solidFill>
                        <a:effectLst/>
                        <a:latin typeface="Cambria Math" panose="02040503050406030204" pitchFamily="18" charset="0"/>
                        <a:cs typeface="Arial" panose="020B0604020202020204" pitchFamily="34" charset="0"/>
                      </a:rPr>
                      <m:t>𝐶𝐶𝐶</m:t>
                    </m:r>
                    <m:r>
                      <a:rPr lang="en-GB" altLang="zh-CN" sz="2400" b="0" i="1" smtClean="0">
                        <a:solidFill>
                          <a:srgbClr val="404040"/>
                        </a:solidFill>
                        <a:effectLst/>
                        <a:latin typeface="Cambria Math" panose="02040503050406030204" pitchFamily="18" charset="0"/>
                        <a:cs typeface="Arial" panose="020B0604020202020204" pitchFamily="34" charset="0"/>
                      </a:rPr>
                      <m:t>=</m:t>
                    </m:r>
                    <m:r>
                      <a:rPr lang="en-GB" altLang="zh-CN" sz="24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𝑅𝑒𝑐𝑒𝑖𝑣𝑎𝑏𝑙𝑒</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𝐷𝑎𝑦𝑠</m:t>
                    </m:r>
                    <m:r>
                      <a:rPr lang="en-GB" altLang="zh-CN" sz="2400" b="0" i="1" smtClean="0">
                        <a:solidFill>
                          <a:srgbClr val="404040"/>
                        </a:solidFill>
                        <a:effectLst/>
                        <a:latin typeface="Cambria Math" panose="02040503050406030204" pitchFamily="18" charset="0"/>
                        <a:cs typeface="Arial" panose="020B0604020202020204" pitchFamily="34" charset="0"/>
                      </a:rPr>
                      <m:t>+</m:t>
                    </m:r>
                    <m:r>
                      <a:rPr lang="en-GB" altLang="zh-CN" sz="2400" b="0" i="1" smtClean="0">
                        <a:solidFill>
                          <a:srgbClr val="404040"/>
                        </a:solidFill>
                        <a:effectLst/>
                        <a:latin typeface="Cambria Math" panose="02040503050406030204" pitchFamily="18" charset="0"/>
                        <a:cs typeface="Arial" panose="020B0604020202020204" pitchFamily="34" charset="0"/>
                      </a:rPr>
                      <m:t>𝐼𝑛𝑣𝑒𝑛𝑡𝑜𝑟𝑦</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𝐷𝑎𝑦𝑠</m:t>
                    </m:r>
                    <m:r>
                      <a:rPr lang="en-GB" altLang="zh-CN" sz="2400" b="0" i="1" smtClean="0">
                        <a:solidFill>
                          <a:srgbClr val="404040"/>
                        </a:solidFill>
                        <a:effectLst/>
                        <a:latin typeface="Cambria Math" panose="02040503050406030204" pitchFamily="18" charset="0"/>
                        <a:cs typeface="Arial" panose="020B0604020202020204" pitchFamily="34" charset="0"/>
                      </a:rPr>
                      <m:t>−</m:t>
                    </m:r>
                    <m:r>
                      <a:rPr lang="en-GB" altLang="zh-CN" sz="24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𝑃𝑎𝑦𝑎𝑏𝑙𝑒</m:t>
                    </m:r>
                    <m:r>
                      <a:rPr lang="en-GB" altLang="zh-CN" sz="2400" b="0" i="1" smtClean="0">
                        <a:solidFill>
                          <a:srgbClr val="404040"/>
                        </a:solidFill>
                        <a:effectLst/>
                        <a:latin typeface="Cambria Math" panose="02040503050406030204" pitchFamily="18" charset="0"/>
                        <a:cs typeface="Arial" panose="020B0604020202020204" pitchFamily="34" charset="0"/>
                      </a:rPr>
                      <m:t> </m:t>
                    </m:r>
                    <m:r>
                      <a:rPr lang="en-GB" altLang="zh-CN" sz="2400" b="0" i="1" smtClean="0">
                        <a:solidFill>
                          <a:srgbClr val="404040"/>
                        </a:solidFill>
                        <a:effectLst/>
                        <a:latin typeface="Cambria Math" panose="02040503050406030204" pitchFamily="18" charset="0"/>
                        <a:cs typeface="Arial" panose="020B0604020202020204" pitchFamily="34" charset="0"/>
                      </a:rPr>
                      <m:t>𝐷𝑎𝑦𝑠</m:t>
                    </m:r>
                    <m:r>
                      <a:rPr lang="en-GB" altLang="zh-CN" sz="2400" b="0" i="1" smtClean="0">
                        <a:solidFill>
                          <a:srgbClr val="404040"/>
                        </a:solidFill>
                        <a:effectLst/>
                        <a:latin typeface="Cambria Math" panose="02040503050406030204" pitchFamily="18" charset="0"/>
                        <a:cs typeface="Arial" panose="020B0604020202020204" pitchFamily="34" charset="0"/>
                      </a:rPr>
                      <m:t>=24.3+18.3−30.4=12.2 </m:t>
                    </m:r>
                    <m:r>
                      <a:rPr lang="en-GB" altLang="zh-CN" sz="24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400" b="0" i="0" dirty="0">
                  <a:solidFill>
                    <a:srgbClr val="404040"/>
                  </a:solidFill>
                  <a:effectLst/>
                  <a:latin typeface="Arial" panose="020B0604020202020204" pitchFamily="34" charset="0"/>
                  <a:cs typeface="Arial" panose="020B0604020202020204" pitchFamily="34" charset="0"/>
                </a:endParaRPr>
              </a:p>
              <a:p>
                <a:pPr marL="0" indent="0" algn="l">
                  <a:spcBef>
                    <a:spcPts val="300"/>
                  </a:spcBef>
                  <a:buNone/>
                </a:pPr>
                <a:r>
                  <a:rPr lang="en-US" altLang="zh-CN" sz="2800" b="1" i="0" dirty="0">
                    <a:solidFill>
                      <a:srgbClr val="404040"/>
                    </a:solidFill>
                    <a:effectLst/>
                    <a:latin typeface="Arial" panose="020B0604020202020204" pitchFamily="34" charset="0"/>
                    <a:cs typeface="Arial" panose="020B0604020202020204" pitchFamily="34" charset="0"/>
                  </a:rPr>
                  <a:t>Explanation</a:t>
                </a:r>
                <a:r>
                  <a:rPr lang="en-US" altLang="zh-CN" sz="2800" b="1" dirty="0">
                    <a:solidFill>
                      <a:srgbClr val="404040"/>
                    </a:solidFill>
                    <a:latin typeface="Arial" panose="020B0604020202020204" pitchFamily="34" charset="0"/>
                    <a:cs typeface="Arial" panose="020B0604020202020204" pitchFamily="34" charset="0"/>
                  </a:rPr>
                  <a:t>:</a:t>
                </a:r>
              </a:p>
              <a:p>
                <a:pPr algn="l">
                  <a:spcBef>
                    <a:spcPts val="300"/>
                  </a:spcBef>
                  <a:buFont typeface="Arial" panose="020B0604020202020204" pitchFamily="34" charset="0"/>
                  <a:buChar char="•"/>
                </a:pPr>
                <a:r>
                  <a:rPr lang="en-US" altLang="zh-CN" sz="2400" dirty="0" err="1">
                    <a:solidFill>
                      <a:srgbClr val="404040"/>
                    </a:solidFill>
                    <a:latin typeface="Arial" panose="020B0604020202020204" pitchFamily="34" charset="0"/>
                    <a:cs typeface="Arial" panose="020B0604020202020204" pitchFamily="34" charset="0"/>
                  </a:rPr>
                  <a:t>UrbanBites</a:t>
                </a:r>
                <a:r>
                  <a:rPr lang="en-US" altLang="zh-CN" sz="2400" dirty="0">
                    <a:solidFill>
                      <a:srgbClr val="404040"/>
                    </a:solidFill>
                    <a:latin typeface="Arial" panose="020B0604020202020204" pitchFamily="34" charset="0"/>
                    <a:cs typeface="Arial" panose="020B0604020202020204" pitchFamily="34" charset="0"/>
                  </a:rPr>
                  <a:t> now takes 12 days to convert inventories and receivables into cash.</a:t>
                </a:r>
              </a:p>
              <a:p>
                <a:pPr algn="l">
                  <a:spcBef>
                    <a:spcPts val="300"/>
                  </a:spcBef>
                  <a:buFont typeface="Arial" panose="020B0604020202020204" pitchFamily="34" charset="0"/>
                  <a:buChar char="•"/>
                </a:pPr>
                <a:r>
                  <a:rPr lang="en-US" altLang="zh-CN" sz="2400" b="0" i="0" dirty="0">
                    <a:solidFill>
                      <a:srgbClr val="404040"/>
                    </a:solidFill>
                    <a:effectLst/>
                    <a:latin typeface="Arial" panose="020B0604020202020204" pitchFamily="34" charset="0"/>
                    <a:cs typeface="Arial" panose="020B0604020202020204" pitchFamily="34" charset="0"/>
                  </a:rPr>
                  <a:t>It means </a:t>
                </a:r>
                <a:r>
                  <a:rPr lang="en-US" altLang="zh-CN" sz="2400" b="0" i="0" dirty="0" err="1">
                    <a:solidFill>
                      <a:srgbClr val="404040"/>
                    </a:solidFill>
                    <a:effectLst/>
                    <a:latin typeface="Arial" panose="020B0604020202020204" pitchFamily="34" charset="0"/>
                    <a:cs typeface="Arial" panose="020B0604020202020204" pitchFamily="34" charset="0"/>
                  </a:rPr>
                  <a:t>UrbanBites</a:t>
                </a:r>
                <a:r>
                  <a:rPr lang="en-US" altLang="zh-CN" sz="2400" b="0" i="0" dirty="0">
                    <a:solidFill>
                      <a:srgbClr val="404040"/>
                    </a:solidFill>
                    <a:effectLst/>
                    <a:latin typeface="Arial" panose="020B0604020202020204" pitchFamily="34" charset="0"/>
                    <a:cs typeface="Arial" panose="020B0604020202020204" pitchFamily="34" charset="0"/>
                  </a:rPr>
                  <a:t> should require external financing like short-term loan to cover the gap.</a:t>
                </a:r>
              </a:p>
            </p:txBody>
          </p:sp>
        </mc:Choice>
        <mc:Fallback xmlns="">
          <p:sp>
            <p:nvSpPr>
              <p:cNvPr id="3" name="Content Placeholder 2">
                <a:extLst>
                  <a:ext uri="{FF2B5EF4-FFF2-40B4-BE49-F238E27FC236}">
                    <a16:creationId xmlns:a16="http://schemas.microsoft.com/office/drawing/2014/main" id="{79442C68-6784-BB58-BB9D-6CCA726C1503}"/>
                  </a:ext>
                </a:extLst>
              </p:cNvPr>
              <p:cNvSpPr>
                <a:spLocks noGrp="1" noRot="1" noChangeAspect="1" noMove="1" noResize="1" noEditPoints="1" noAdjustHandles="1" noChangeArrowheads="1" noChangeShapeType="1" noTextEdit="1"/>
              </p:cNvSpPr>
              <p:nvPr>
                <p:ph idx="1"/>
              </p:nvPr>
            </p:nvSpPr>
            <p:spPr>
              <a:blipFill>
                <a:blip r:embed="rId2"/>
                <a:stretch>
                  <a:fillRect l="-1481" t="-1713" r="-2000"/>
                </a:stretch>
              </a:blipFill>
            </p:spPr>
            <p:txBody>
              <a:bodyPr/>
              <a:lstStyle/>
              <a:p>
                <a:r>
                  <a:rPr lang="zh-CN" altLang="en-US">
                    <a:noFill/>
                  </a:rPr>
                  <a:t> </a:t>
                </a:r>
              </a:p>
            </p:txBody>
          </p:sp>
        </mc:Fallback>
      </mc:AlternateContent>
    </p:spTree>
    <p:extLst>
      <p:ext uri="{BB962C8B-B14F-4D97-AF65-F5344CB8AC3E}">
        <p14:creationId xmlns:p14="http://schemas.microsoft.com/office/powerpoint/2010/main" val="1213197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A90FD-F46F-A822-B861-2539598302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07CDF-FE8E-7D63-1574-BDF05C90BC14}"/>
              </a:ext>
            </a:extLst>
          </p:cNvPr>
          <p:cNvSpPr>
            <a:spLocks noGrp="1"/>
          </p:cNvSpPr>
          <p:nvPr>
            <p:ph type="title"/>
          </p:nvPr>
        </p:nvSpPr>
        <p:spPr/>
        <p:txBody>
          <a:bodyPr/>
          <a:lstStyle/>
          <a:p>
            <a:r>
              <a:rPr lang="en-US" sz="3600" b="0" dirty="0">
                <a:ea typeface="ヒラギノ角ゴ Pro W3" pitchFamily="-65" charset="-128"/>
              </a:rPr>
              <a:t>P</a:t>
            </a:r>
            <a:r>
              <a:rPr lang="en-US" altLang="zh-CN" sz="3600" b="0" dirty="0">
                <a:ea typeface="ヒラギノ角ゴ Pro W3" pitchFamily="-65" charset="-128"/>
              </a:rPr>
              <a:t>ractice: </a:t>
            </a:r>
            <a:r>
              <a:rPr lang="en-US" altLang="zh-CN" sz="3600" b="0" dirty="0" err="1">
                <a:ea typeface="ヒラギノ角ゴ Pro W3" pitchFamily="-65" charset="-128"/>
              </a:rPr>
              <a:t>UrbanBites</a:t>
            </a:r>
            <a:r>
              <a:rPr lang="en-US" altLang="zh-CN" sz="3600" b="0" dirty="0">
                <a:ea typeface="ヒラギノ角ゴ Pro W3" pitchFamily="-65" charset="-128"/>
              </a:rPr>
              <a:t> Cafe</a:t>
            </a:r>
            <a:endParaRPr lang="en-US" sz="2000" b="0" dirty="0">
              <a:latin typeface="+mj-lt"/>
            </a:endParaRPr>
          </a:p>
        </p:txBody>
      </p:sp>
      <p:sp>
        <p:nvSpPr>
          <p:cNvPr id="3" name="Content Placeholder 2">
            <a:extLst>
              <a:ext uri="{FF2B5EF4-FFF2-40B4-BE49-F238E27FC236}">
                <a16:creationId xmlns:a16="http://schemas.microsoft.com/office/drawing/2014/main" id="{86FD595C-CCD6-065C-4ED5-9B990470DD08}"/>
              </a:ext>
            </a:extLst>
          </p:cNvPr>
          <p:cNvSpPr>
            <a:spLocks noGrp="1"/>
          </p:cNvSpPr>
          <p:nvPr>
            <p:ph idx="1"/>
          </p:nvPr>
        </p:nvSpPr>
        <p:spPr>
          <a:xfrm>
            <a:off x="323528" y="1268760"/>
            <a:ext cx="8535534" cy="3917032"/>
          </a:xfrm>
        </p:spPr>
        <p:txBody>
          <a:bodyPr/>
          <a:lstStyle/>
          <a:p>
            <a:pPr marL="0" indent="0">
              <a:buNone/>
            </a:pPr>
            <a:r>
              <a:rPr lang="en-US" sz="2800" dirty="0">
                <a:latin typeface="Arial" panose="020B0604020202020204" pitchFamily="34" charset="0"/>
                <a:cs typeface="Arial" panose="020B0604020202020204" pitchFamily="34" charset="0"/>
              </a:rPr>
              <a:t>Strategy Analysis</a:t>
            </a:r>
          </a:p>
          <a:p>
            <a:pPr algn="l">
              <a:buFont typeface="Arial" panose="020B0604020202020204" pitchFamily="34" charset="0"/>
              <a:buChar char="•"/>
            </a:pPr>
            <a:r>
              <a:rPr lang="en-GB" altLang="zh-CN" sz="2400" b="1" dirty="0">
                <a:solidFill>
                  <a:srgbClr val="404040"/>
                </a:solidFill>
                <a:effectLst/>
                <a:cs typeface="Arial" panose="020B0604020202020204" pitchFamily="34" charset="0"/>
              </a:rPr>
              <a:t>1. Account Receivable Days (24.3 days):</a:t>
            </a:r>
          </a:p>
          <a:p>
            <a:pPr lvl="1">
              <a:buFont typeface="Arial" panose="020B0604020202020204" pitchFamily="34" charset="0"/>
              <a:buChar char="•"/>
            </a:pPr>
            <a:r>
              <a:rPr lang="en-GB" altLang="zh-CN" sz="2400" i="0" dirty="0">
                <a:solidFill>
                  <a:srgbClr val="404040"/>
                </a:solidFill>
                <a:latin typeface="Arial" panose="020B0604020202020204" pitchFamily="34" charset="0"/>
                <a:cs typeface="Arial" panose="020B0604020202020204" pitchFamily="34" charset="0"/>
              </a:rPr>
              <a:t>Ensure mostly </a:t>
            </a:r>
            <a:r>
              <a:rPr lang="en-GB" altLang="zh-CN" sz="2400" dirty="0">
                <a:solidFill>
                  <a:srgbClr val="404040"/>
                </a:solidFill>
                <a:latin typeface="Arial" panose="020B0604020202020204" pitchFamily="34" charset="0"/>
                <a:cs typeface="Arial" panose="020B0604020202020204" pitchFamily="34" charset="0"/>
              </a:rPr>
              <a:t>cash sales; collect catering invoices quickly; monitor clients to avoid delays or default.</a:t>
            </a:r>
            <a:endParaRPr lang="en-US" altLang="zh-CN" sz="2400" b="0" i="0" dirty="0">
              <a:solidFill>
                <a:srgbClr val="404040"/>
              </a:solidFill>
              <a:effectLst/>
              <a:latin typeface="Arial" panose="020B0604020202020204" pitchFamily="34" charset="0"/>
              <a:cs typeface="Arial" panose="020B0604020202020204" pitchFamily="34" charset="0"/>
            </a:endParaRPr>
          </a:p>
          <a:p>
            <a:pPr algn="l">
              <a:spcBef>
                <a:spcPts val="300"/>
              </a:spcBef>
              <a:buFont typeface="Arial" panose="020B0604020202020204" pitchFamily="34" charset="0"/>
              <a:buChar char="•"/>
            </a:pPr>
            <a:r>
              <a:rPr lang="en-US" altLang="zh-CN" sz="2400" b="1" dirty="0">
                <a:solidFill>
                  <a:srgbClr val="404040"/>
                </a:solidFill>
                <a:latin typeface="Arial" panose="020B0604020202020204" pitchFamily="34" charset="0"/>
                <a:cs typeface="Arial" panose="020B0604020202020204" pitchFamily="34" charset="0"/>
              </a:rPr>
              <a:t>2. Account Payable Days (30.4 days):</a:t>
            </a:r>
          </a:p>
          <a:p>
            <a:pPr lvl="1">
              <a:spcBef>
                <a:spcPts val="300"/>
              </a:spcBef>
              <a:buFont typeface="Arial" panose="020B0604020202020204" pitchFamily="34" charset="0"/>
              <a:buChar char="•"/>
            </a:pPr>
            <a:r>
              <a:rPr lang="en-US" altLang="zh-CN" sz="2400" dirty="0">
                <a:solidFill>
                  <a:srgbClr val="404040"/>
                </a:solidFill>
                <a:latin typeface="Arial" panose="020B0604020202020204" pitchFamily="34" charset="0"/>
                <a:cs typeface="Arial" panose="020B0604020202020204" pitchFamily="34" charset="0"/>
              </a:rPr>
              <a:t>Negotiate slightly longer terms (e.g. 40 days) with suppliers but avoid losing their trust</a:t>
            </a:r>
          </a:p>
          <a:p>
            <a:pPr algn="l">
              <a:spcBef>
                <a:spcPts val="300"/>
              </a:spcBef>
              <a:buFont typeface="Arial" panose="020B0604020202020204" pitchFamily="34" charset="0"/>
              <a:buChar char="•"/>
            </a:pPr>
            <a:r>
              <a:rPr lang="en-US" altLang="zh-CN" sz="2400" b="1" i="0" dirty="0">
                <a:solidFill>
                  <a:srgbClr val="404040"/>
                </a:solidFill>
                <a:effectLst/>
                <a:latin typeface="Arial" panose="020B0604020202020204" pitchFamily="34" charset="0"/>
                <a:cs typeface="Arial" panose="020B0604020202020204" pitchFamily="34" charset="0"/>
              </a:rPr>
              <a:t>3. Inventory Days (18.3 days):</a:t>
            </a:r>
          </a:p>
          <a:p>
            <a:pPr lvl="1">
              <a:spcBef>
                <a:spcPts val="300"/>
              </a:spcBef>
              <a:buFont typeface="Arial" panose="020B0604020202020204" pitchFamily="34" charset="0"/>
              <a:buChar char="•"/>
            </a:pPr>
            <a:r>
              <a:rPr lang="en-US" altLang="zh-CN" sz="2400" b="0" i="0" dirty="0">
                <a:solidFill>
                  <a:srgbClr val="404040"/>
                </a:solidFill>
                <a:effectLst/>
                <a:latin typeface="Arial" panose="020B0604020202020204" pitchFamily="34" charset="0"/>
                <a:cs typeface="Arial" panose="020B0604020202020204" pitchFamily="34" charset="0"/>
              </a:rPr>
              <a:t>Refine demand forecasting (seasonality); emphasize perishability and fast inventory turnover as unique</a:t>
            </a:r>
          </a:p>
        </p:txBody>
      </p:sp>
    </p:spTree>
    <p:extLst>
      <p:ext uri="{BB962C8B-B14F-4D97-AF65-F5344CB8AC3E}">
        <p14:creationId xmlns:p14="http://schemas.microsoft.com/office/powerpoint/2010/main" val="311191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Compute Global’s accounts payable days, inventory days, and inventory turnover for 2016.</a:t>
            </a:r>
          </a:p>
        </p:txBody>
      </p:sp>
    </p:spTree>
    <p:extLst>
      <p:ext uri="{BB962C8B-B14F-4D97-AF65-F5344CB8AC3E}">
        <p14:creationId xmlns:p14="http://schemas.microsoft.com/office/powerpoint/2010/main" val="3989137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a:xfrm>
            <a:off x="469964" y="1432559"/>
            <a:ext cx="8229600" cy="4648200"/>
          </a:xfrm>
        </p:spPr>
        <p:txBody>
          <a:bodyPr/>
          <a:lstStyle/>
          <a:p>
            <a:pPr marL="0" indent="0">
              <a:buNone/>
            </a:pPr>
            <a:r>
              <a:rPr lang="en-US" sz="2600" b="1" dirty="0"/>
              <a:t>Solution</a:t>
            </a:r>
          </a:p>
          <a:p>
            <a:pPr marL="0" indent="0">
              <a:buNone/>
            </a:pPr>
            <a:r>
              <a:rPr lang="en-US" sz="2600" b="1" dirty="0"/>
              <a:t>Plan and Organize</a:t>
            </a:r>
          </a:p>
          <a:p>
            <a:r>
              <a:rPr lang="en-US" sz="2400" dirty="0"/>
              <a:t>Working capital ratios require information from both the balance sheet and the income statement. For these ratios, we need inventory and accounts payable from the balance sheet and cost of goods sold from the income statement (often listed as cost of sales).</a:t>
            </a:r>
          </a:p>
          <a:p>
            <a:r>
              <a:rPr lang="en-US" sz="2400" dirty="0"/>
              <a:t>Inventory = 15.3, </a:t>
            </a:r>
          </a:p>
          <a:p>
            <a:r>
              <a:rPr lang="en-US" sz="2400" dirty="0"/>
              <a:t>Accounts payable = 29.2, </a:t>
            </a:r>
          </a:p>
          <a:p>
            <a:r>
              <a:rPr lang="en-US" sz="2400" dirty="0"/>
              <a:t>Cost of goods sold (cost of sales) = 153.4</a:t>
            </a:r>
          </a:p>
        </p:txBody>
      </p:sp>
    </p:spTree>
    <p:extLst>
      <p:ext uri="{BB962C8B-B14F-4D97-AF65-F5344CB8AC3E}">
        <p14:creationId xmlns:p14="http://schemas.microsoft.com/office/powerpoint/2010/main" val="1202967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600" b="1" dirty="0"/>
              <a:t>Execute</a:t>
            </a:r>
          </a:p>
        </p:txBody>
      </p:sp>
      <mc:AlternateContent xmlns:mc="http://schemas.openxmlformats.org/markup-compatibility/2006">
        <mc:Choice xmlns:a14="http://schemas.microsoft.com/office/drawing/2010/main" Requires="a14">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p:nvPr/>
            </p:nvSpPr>
            <p:spPr bwMode="auto">
              <a:xfrm>
                <a:off x="350548" y="2334341"/>
                <a:ext cx="8757230" cy="218931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29.2</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=69.48</m:t>
                      </m:r>
                    </m:oMath>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=36.40</m:t>
                      </m:r>
                    </m:oMath>
                    <m:oMath xmlns:m="http://schemas.openxmlformats.org/officeDocument/2006/math">
                      <m:r>
                        <m:rPr>
                          <m:sty m:val="p"/>
                        </m:rPr>
                        <a:rPr lang="en-GB" i="1">
                          <a:solidFill>
                            <a:srgbClr val="000000"/>
                          </a:solidFill>
                          <a:latin typeface="Cambria Math" panose="02040503050406030204" pitchFamily="18" charset="0"/>
                        </a:rPr>
                        <m:t>Inventoryturnover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153.4</m:t>
                          </m:r>
                        </m:num>
                        <m:den>
                          <m:r>
                            <a:rPr lang="en-GB" i="1">
                              <a:solidFill>
                                <a:srgbClr val="000000"/>
                              </a:solidFill>
                              <a:latin typeface="Cambria Math" panose="02040503050406030204" pitchFamily="18" charset="0"/>
                            </a:rPr>
                            <m:t>15.3</m:t>
                          </m:r>
                        </m:den>
                      </m:f>
                      <m:r>
                        <a:rPr lang="en-GB" i="1">
                          <a:solidFill>
                            <a:srgbClr val="000000"/>
                          </a:solidFill>
                          <a:latin typeface="Cambria Math" panose="02040503050406030204" pitchFamily="18" charset="0"/>
                        </a:rPr>
                        <m:t>=10.03</m:t>
                      </m:r>
                    </m:oMath>
                  </m:oMathPara>
                </a14:m>
                <a:endParaRPr lang="en-GB" dirty="0"/>
              </a:p>
            </p:txBody>
          </p:sp>
        </mc:Choice>
        <mc:Fallback>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a:spLocks noRot="1" noChangeAspect="1" noMove="1" noResize="1" noEditPoints="1" noAdjustHandles="1" noChangeArrowheads="1" noChangeShapeType="1" noTextEdit="1"/>
              </p:cNvSpPr>
              <p:nvPr/>
            </p:nvSpPr>
            <p:spPr bwMode="auto">
              <a:xfrm>
                <a:off x="350548" y="2334341"/>
                <a:ext cx="8757230" cy="218931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77582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Problem:</a:t>
            </a:r>
          </a:p>
          <a:p>
            <a:r>
              <a:rPr lang="en-US" altLang="en-US" sz="2600" dirty="0">
                <a:ea typeface="ヒラギノ角ゴ Pro W3" pitchFamily="-65" charset="-128"/>
              </a:rPr>
              <a:t>Compute Rylan’s accounts receivable days, accounts payable days, and inventory days based on the following information:</a:t>
            </a:r>
          </a:p>
          <a:p>
            <a:pPr lvl="1">
              <a:lnSpc>
                <a:spcPct val="90000"/>
              </a:lnSpc>
            </a:pPr>
            <a:r>
              <a:rPr lang="en-US" altLang="en-US" sz="2400" dirty="0">
                <a:ea typeface="ヒラギノ角ゴ Pro W3" pitchFamily="-65" charset="-128"/>
              </a:rPr>
              <a:t>Accounts Receivable = $635</a:t>
            </a:r>
          </a:p>
          <a:p>
            <a:pPr lvl="1">
              <a:lnSpc>
                <a:spcPct val="90000"/>
              </a:lnSpc>
            </a:pPr>
            <a:r>
              <a:rPr lang="en-US" altLang="en-US" sz="2400" dirty="0">
                <a:ea typeface="ヒラギノ角ゴ Pro W3" pitchFamily="-65" charset="-128"/>
              </a:rPr>
              <a:t>Inventory= $925.0</a:t>
            </a:r>
          </a:p>
          <a:p>
            <a:pPr lvl="1">
              <a:lnSpc>
                <a:spcPct val="90000"/>
              </a:lnSpc>
            </a:pPr>
            <a:r>
              <a:rPr lang="en-US" altLang="en-US" sz="2400" dirty="0">
                <a:ea typeface="ヒラギノ角ゴ Pro W3" pitchFamily="-65" charset="-128"/>
              </a:rPr>
              <a:t>Accounts payable = $1,259</a:t>
            </a:r>
          </a:p>
          <a:p>
            <a:pPr lvl="1">
              <a:lnSpc>
                <a:spcPct val="90000"/>
              </a:lnSpc>
            </a:pPr>
            <a:r>
              <a:rPr lang="en-US" altLang="en-US" sz="2400" dirty="0">
                <a:ea typeface="ヒラギノ角ゴ Pro W3" pitchFamily="-65" charset="-128"/>
              </a:rPr>
              <a:t>Sales = $8,052</a:t>
            </a:r>
          </a:p>
          <a:p>
            <a:pPr lvl="1">
              <a:lnSpc>
                <a:spcPct val="90000"/>
              </a:lnSpc>
            </a:pPr>
            <a:r>
              <a:rPr lang="en-US" altLang="en-US" sz="2400" dirty="0">
                <a:ea typeface="ヒラギノ角ゴ Pro W3" pitchFamily="-65" charset="-128"/>
              </a:rPr>
              <a:t>Cost of goods sold (cost of sales) = $5,140</a:t>
            </a:r>
            <a:endParaRPr lang="en-US" sz="2400" dirty="0"/>
          </a:p>
        </p:txBody>
      </p:sp>
    </p:spTree>
    <p:extLst>
      <p:ext uri="{BB962C8B-B14F-4D97-AF65-F5344CB8AC3E}">
        <p14:creationId xmlns:p14="http://schemas.microsoft.com/office/powerpoint/2010/main" val="394154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Solution:</a:t>
            </a:r>
          </a:p>
          <a:p>
            <a:pPr>
              <a:spcBef>
                <a:spcPct val="40000"/>
              </a:spcBef>
              <a:buNone/>
            </a:pPr>
            <a:r>
              <a:rPr lang="en-US" altLang="en-US" sz="2800" b="1" dirty="0">
                <a:ea typeface="ヒラギノ角ゴ Pro W3" pitchFamily="-65" charset="-128"/>
              </a:rPr>
              <a:t>Plan and Organize:</a:t>
            </a:r>
          </a:p>
          <a:p>
            <a:pPr>
              <a:lnSpc>
                <a:spcPct val="90000"/>
              </a:lnSpc>
            </a:pPr>
            <a:r>
              <a:rPr lang="en-US" altLang="en-US" sz="2600" dirty="0">
                <a:ea typeface="ヒラギノ角ゴ Pro W3" pitchFamily="-65" charset="-128"/>
              </a:rPr>
              <a:t>Working capital ratios require information from both the balance sheet and the income statement</a:t>
            </a:r>
            <a:endParaRPr lang="en-US" sz="2600" dirty="0"/>
          </a:p>
        </p:txBody>
      </p:sp>
    </p:spTree>
    <p:extLst>
      <p:ext uri="{BB962C8B-B14F-4D97-AF65-F5344CB8AC3E}">
        <p14:creationId xmlns:p14="http://schemas.microsoft.com/office/powerpoint/2010/main" val="3315821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mc:AlternateContent xmlns:mc="http://schemas.openxmlformats.org/markup-compatibility/2006">
        <mc:Choice xmlns:a14="http://schemas.microsoft.com/office/drawing/2010/main" Requires="a14">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Grp="1"/>
              </p:cNvSpPr>
              <p:nvPr>
                <p:ph idx="1"/>
              </p:nvPr>
            </p:nvSpPr>
            <p:spPr bwMode="auto">
              <a:xfrm>
                <a:off x="473204" y="1758407"/>
                <a:ext cx="8311896" cy="2352152"/>
              </a:xfrm>
              <a:prstGeom prst="rect">
                <a:avLst/>
              </a:prstGeom>
              <a:noFill/>
            </p:spPr>
            <p:txBody>
              <a:bodyPr>
                <a:normAutofit fontScale="62500" lnSpcReduction="20000"/>
              </a:bodyPr>
              <a:lstStyle/>
              <a:p>
                <a:pPr>
                  <a:buNone/>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AccountsReceivableDays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AccountsReceivable</m:t>
                          </m:r>
                        </m:num>
                        <m:den>
                          <m:r>
                            <m:rPr>
                              <m:sty m:val="p"/>
                            </m:rPr>
                            <a:rPr lang="en-GB" i="1">
                              <a:solidFill>
                                <a:srgbClr val="000000"/>
                              </a:solidFill>
                              <a:latin typeface="Cambria Math" panose="02040503050406030204" pitchFamily="18" charset="0"/>
                            </a:rPr>
                            <m:t>Sales</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635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8,052/365</m:t>
                              </m:r>
                            </m:e>
                          </m:d>
                        </m:den>
                      </m:f>
                      <m:r>
                        <a:rPr lang="en-GB" i="1">
                          <a:solidFill>
                            <a:srgbClr val="000000"/>
                          </a:solidFill>
                          <a:latin typeface="Cambria Math" panose="02040503050406030204" pitchFamily="18" charset="0"/>
                        </a:rPr>
                        <m:t>=28.8</m:t>
                      </m:r>
                    </m:oMath>
                    <m:oMath xmlns:m="http://schemas.openxmlformats.org/officeDocument/2006/math">
                      <m:r>
                        <m:rPr>
                          <m:sty m:val="p"/>
                        </m:rPr>
                        <a:rPr lang="en-GB" i="1">
                          <a:solidFill>
                            <a:srgbClr val="000000"/>
                          </a:solidFill>
                          <a:latin typeface="Cambria Math" panose="02040503050406030204" pitchFamily="18" charset="0"/>
                        </a:rPr>
                        <m:t>InventoryDays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925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=65.7</m:t>
                      </m:r>
                    </m:oMath>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1,259</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=89.4</m:t>
                      </m:r>
                    </m:oMath>
                  </m:oMathPara>
                </a14:m>
                <a:endParaRPr lang="en-GB"/>
              </a:p>
            </p:txBody>
          </p:sp>
        </mc:Choice>
        <mc:Fallback>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Grp="1" noRot="1" noChangeAspect="1" noMove="1" noResize="1" noEditPoints="1" noAdjustHandles="1" noChangeArrowheads="1" noChangeShapeType="1" noTextEdit="1"/>
              </p:cNvSpPr>
              <p:nvPr>
                <p:ph idx="1"/>
              </p:nvPr>
            </p:nvSpPr>
            <p:spPr bwMode="auto">
              <a:xfrm>
                <a:off x="473204" y="1758407"/>
                <a:ext cx="8311896" cy="2352152"/>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897189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Evaluate:</a:t>
            </a:r>
          </a:p>
          <a:p>
            <a:r>
              <a:rPr lang="en-US" altLang="en-US" sz="2600" dirty="0">
                <a:ea typeface="ヒラギノ角ゴ Pro W3" pitchFamily="-65" charset="-128"/>
              </a:rPr>
              <a:t>Assuming that Rylan’s accounts payable at year-end on its balance sheet is representative of the normal amount during the year, Rylan is able, on average, to take about 89.4 days to pay its suppliers</a:t>
            </a:r>
          </a:p>
          <a:p>
            <a:r>
              <a:rPr lang="en-US" altLang="en-US" sz="2600" dirty="0">
                <a:ea typeface="ヒラギノ角ゴ Pro W3" pitchFamily="-65" charset="-128"/>
              </a:rPr>
              <a:t>This compares with the 28.8 days that it waits on average to be paid (its accounts receivable days)</a:t>
            </a:r>
          </a:p>
          <a:p>
            <a:r>
              <a:rPr lang="en-US" altLang="en-US" sz="2600" dirty="0">
                <a:ea typeface="ヒラギノ角ゴ Pro W3" pitchFamily="-65" charset="-128"/>
              </a:rPr>
              <a:t>Rylan typically takes 65.7 days to sell its inventory</a:t>
            </a:r>
            <a:endParaRPr lang="en-US" sz="2600" dirty="0"/>
          </a:p>
        </p:txBody>
      </p:sp>
    </p:spTree>
    <p:extLst>
      <p:ext uri="{BB962C8B-B14F-4D97-AF65-F5344CB8AC3E}">
        <p14:creationId xmlns:p14="http://schemas.microsoft.com/office/powerpoint/2010/main" val="617437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382000" cy="1097280"/>
          </a:xfrm>
        </p:spPr>
        <p:txBody>
          <a:bodyPr/>
          <a:lstStyle/>
          <a:p>
            <a:r>
              <a:rPr lang="en-US" altLang="en-US" sz="3600" dirty="0">
                <a:latin typeface="+mj-lt"/>
                <a:ea typeface="ヒラギノ角ゴ Pro W3" pitchFamily="-65" charset="-128"/>
              </a:rPr>
              <a:t>Financial Statement Analysis</a:t>
            </a:r>
            <a:endParaRPr lang="en-US" sz="2000" b="0" dirty="0">
              <a:latin typeface="+mj-lt"/>
            </a:endParaRPr>
          </a:p>
        </p:txBody>
      </p:sp>
      <p:sp>
        <p:nvSpPr>
          <p:cNvPr id="3" name="Content Placeholder 2"/>
          <p:cNvSpPr>
            <a:spLocks noGrp="1"/>
          </p:cNvSpPr>
          <p:nvPr>
            <p:ph idx="1"/>
          </p:nvPr>
        </p:nvSpPr>
        <p:spPr>
          <a:xfrm>
            <a:off x="457200" y="1600201"/>
            <a:ext cx="8229600" cy="15240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Equity</a:t>
            </a:r>
          </a:p>
          <a:p>
            <a:pPr lvl="2"/>
            <a:r>
              <a:rPr lang="en-US" altLang="en-US" sz="2200" dirty="0">
                <a:ea typeface="ＭＳ Ｐゴシック" panose="020B0600070205080204" pitchFamily="34" charset="-128"/>
              </a:rPr>
              <a:t>Evaluating the firm’s return on investment by comparing its income to its investment </a:t>
            </a:r>
            <a:endParaRPr lang="en-US" sz="2200" dirty="0"/>
          </a:p>
        </p:txBody>
      </p:sp>
      <mc:AlternateContent xmlns:mc="http://schemas.openxmlformats.org/markup-compatibility/2006">
        <mc:Choice xmlns:a14="http://schemas.microsoft.com/office/drawing/2010/main" Requires="a14">
          <p:sp>
            <p:nvSpPr>
              <p:cNvPr id="4" name="Object 3" descr="Return on equity equals net income over book value of equity."/>
              <p:cNvSpPr txBox="1"/>
              <p:nvPr/>
            </p:nvSpPr>
            <p:spPr bwMode="auto">
              <a:xfrm>
                <a:off x="1536243" y="3452226"/>
                <a:ext cx="5528582" cy="896528"/>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Book</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Value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of</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den>
                      </m:f>
                    </m:oMath>
                  </m:oMathPara>
                </a14:m>
                <a:endParaRPr lang="en-GB"/>
              </a:p>
            </p:txBody>
          </p:sp>
        </mc:Choice>
        <mc:Fallback>
          <p:sp>
            <p:nvSpPr>
              <p:cNvPr id="4" name="Object 3" descr="Return on equity equals net income over book value of equity."/>
              <p:cNvSpPr txBox="1">
                <a:spLocks noRot="1" noChangeAspect="1" noMove="1" noResize="1" noEditPoints="1" noAdjustHandles="1" noChangeArrowheads="1" noChangeShapeType="1" noTextEdit="1"/>
              </p:cNvSpPr>
              <p:nvPr/>
            </p:nvSpPr>
            <p:spPr bwMode="auto">
              <a:xfrm>
                <a:off x="1536243" y="3452226"/>
                <a:ext cx="5528582" cy="896528"/>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34096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16764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Assets</a:t>
            </a:r>
          </a:p>
          <a:p>
            <a:pPr lvl="2"/>
            <a:r>
              <a:rPr lang="en-US" altLang="en-US" sz="2200" dirty="0">
                <a:ea typeface="ＭＳ Ｐゴシック" panose="020B0600070205080204" pitchFamily="34" charset="-128"/>
              </a:rPr>
              <a:t>Evaluating the firm’s return on investment by comparing its income to its assets</a:t>
            </a:r>
            <a:endParaRPr lang="en-US" sz="2200" dirty="0"/>
          </a:p>
        </p:txBody>
      </p:sp>
      <mc:AlternateContent xmlns:mc="http://schemas.openxmlformats.org/markup-compatibility/2006">
        <mc:Choice xmlns:a14="http://schemas.microsoft.com/office/drawing/2010/main" Requires="a14">
          <p:sp>
            <p:nvSpPr>
              <p:cNvPr id="4" name="Object 3" descr="Return on assets equals net income over total assets."/>
              <p:cNvSpPr txBox="1"/>
              <p:nvPr/>
            </p:nvSpPr>
            <p:spPr bwMode="auto">
              <a:xfrm>
                <a:off x="1555019" y="3603338"/>
                <a:ext cx="4497271" cy="84512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Total</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den>
                      </m:f>
                    </m:oMath>
                  </m:oMathPara>
                </a14:m>
                <a:endParaRPr lang="en-GB"/>
              </a:p>
            </p:txBody>
          </p:sp>
        </mc:Choice>
        <mc:Fallback>
          <p:sp>
            <p:nvSpPr>
              <p:cNvPr id="4" name="Object 3" descr="Return on assets equals net income over total assets."/>
              <p:cNvSpPr txBox="1">
                <a:spLocks noRot="1" noChangeAspect="1" noMove="1" noResize="1" noEditPoints="1" noAdjustHandles="1" noChangeArrowheads="1" noChangeShapeType="1" noTextEdit="1"/>
              </p:cNvSpPr>
              <p:nvPr/>
            </p:nvSpPr>
            <p:spPr bwMode="auto">
              <a:xfrm>
                <a:off x="1555019" y="3603338"/>
                <a:ext cx="4497271" cy="845121"/>
              </a:xfrm>
              <a:prstGeom prst="rect">
                <a:avLst/>
              </a:prstGeom>
              <a:blipFill>
                <a:blip r:embed="rId2"/>
                <a:stretch>
                  <a:fillRect/>
                </a:stretch>
              </a:blipFill>
            </p:spPr>
            <p:txBody>
              <a:bodyPr/>
              <a:lstStyle/>
              <a:p>
                <a:r>
                  <a:rPr lang="en-GB">
                    <a:noFill/>
                  </a:rPr>
                  <a:t> </a:t>
                </a:r>
              </a:p>
            </p:txBody>
          </p:sp>
        </mc:Fallback>
      </mc:AlternateContent>
      <p:sp>
        <p:nvSpPr>
          <p:cNvPr id="5" name="Title 1">
            <a:extLst>
              <a:ext uri="{FF2B5EF4-FFF2-40B4-BE49-F238E27FC236}">
                <a16:creationId xmlns:a16="http://schemas.microsoft.com/office/drawing/2014/main" id="{48F3F44C-3571-2905-E78C-396AD56C0DE2}"/>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891425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 </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Assess how Global’s ability to use its assets effectively has changed in the last year by computing the change in its return on assets.</a:t>
            </a:r>
          </a:p>
        </p:txBody>
      </p:sp>
    </p:spTree>
    <p:extLst>
      <p:ext uri="{BB962C8B-B14F-4D97-AF65-F5344CB8AC3E}">
        <p14:creationId xmlns:p14="http://schemas.microsoft.com/office/powerpoint/2010/main" val="3253208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3" name="Content Placeholder 2"/>
          <p:cNvSpPr>
            <a:spLocks noGrp="1"/>
          </p:cNvSpPr>
          <p:nvPr>
            <p:ph idx="1"/>
          </p:nvPr>
        </p:nvSpPr>
        <p:spPr>
          <a:xfrm>
            <a:off x="457200" y="1600201"/>
            <a:ext cx="8229600" cy="2057400"/>
          </a:xfrm>
        </p:spPr>
        <p:txBody>
          <a:bodyPr/>
          <a:lstStyle/>
          <a:p>
            <a:pPr marL="0" indent="0">
              <a:buNone/>
            </a:pPr>
            <a:r>
              <a:rPr lang="en-US" sz="2800" b="1" dirty="0"/>
              <a:t>Solution</a:t>
            </a:r>
          </a:p>
          <a:p>
            <a:pPr marL="0" indent="0">
              <a:buNone/>
            </a:pPr>
            <a:r>
              <a:rPr lang="en-US" sz="2800" b="1" dirty="0"/>
              <a:t>Plan and Organize</a:t>
            </a:r>
          </a:p>
          <a:p>
            <a:r>
              <a:rPr lang="en-US" sz="2600" dirty="0"/>
              <a:t>In order to compute ROA, we need net income, interest expense, and total assets.</a:t>
            </a:r>
          </a:p>
        </p:txBody>
      </p:sp>
      <p:graphicFrame>
        <p:nvGraphicFramePr>
          <p:cNvPr id="4" name="Table 3" descr="A table with 3 columns: blank, 2015, and 2016. Row 1: net income: 1.9 and 2.0. Row 2: interest expense: 4.6 and 7.7. Row 3: total assets: 128.9 and 170.1."/>
          <p:cNvGraphicFramePr>
            <a:graphicFrameLocks noGrp="1"/>
          </p:cNvGraphicFramePr>
          <p:nvPr/>
        </p:nvGraphicFramePr>
        <p:xfrm>
          <a:off x="1524000" y="3911608"/>
          <a:ext cx="4343400" cy="1483360"/>
        </p:xfrm>
        <a:graphic>
          <a:graphicData uri="http://schemas.openxmlformats.org/drawingml/2006/table">
            <a:tbl>
              <a:tblPr firstRow="1" bandRow="1">
                <a:tableStyleId>{3B4B98B0-60AC-42C2-AFA5-B58CD77FA1E5}</a:tableStyleId>
              </a:tblPr>
              <a:tblGrid>
                <a:gridCol w="2032000">
                  <a:extLst>
                    <a:ext uri="{9D8B030D-6E8A-4147-A177-3AD203B41FA5}">
                      <a16:colId xmlns:a16="http://schemas.microsoft.com/office/drawing/2014/main" val="20000"/>
                    </a:ext>
                  </a:extLst>
                </a:gridCol>
                <a:gridCol w="11684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tblGrid>
              <a:tr h="370840">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70840">
                <a:tc>
                  <a:txBody>
                    <a:bodyPr/>
                    <a:lstStyle/>
                    <a:p>
                      <a:r>
                        <a:rPr lang="en-US" sz="1800" b="1" i="0" u="none" strike="noStrike" kern="1200" baseline="0" dirty="0">
                          <a:solidFill>
                            <a:schemeClr val="tx1"/>
                          </a:solidFill>
                          <a:latin typeface="+mn-lt"/>
                          <a:ea typeface="+mn-ea"/>
                          <a:cs typeface="+mn-cs"/>
                        </a:rPr>
                        <a:t>Net Income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370840">
                <a:tc>
                  <a:txBody>
                    <a:bodyPr/>
                    <a:lstStyle/>
                    <a:p>
                      <a:r>
                        <a:rPr lang="en-US" sz="1800" b="1" i="0" u="none" strike="noStrike" kern="1200" baseline="0" dirty="0">
                          <a:solidFill>
                            <a:schemeClr val="tx1"/>
                          </a:solidFill>
                          <a:latin typeface="+mn-lt"/>
                          <a:ea typeface="+mn-ea"/>
                          <a:cs typeface="+mn-cs"/>
                        </a:rPr>
                        <a:t>Interest Expense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4.6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7.7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370840">
                <a:tc>
                  <a:txBody>
                    <a:bodyPr/>
                    <a:lstStyle/>
                    <a:p>
                      <a:r>
                        <a:rPr lang="en-US" sz="1800" b="1" i="0" u="none" strike="noStrike" kern="1200" baseline="0" dirty="0">
                          <a:solidFill>
                            <a:schemeClr val="tx1"/>
                          </a:solidFill>
                          <a:latin typeface="+mn-lt"/>
                          <a:ea typeface="+mn-ea"/>
                          <a:cs typeface="+mn-cs"/>
                        </a:rPr>
                        <a:t>Total Assets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128.9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170.1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12412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4" name="Content Placeholder 3"/>
          <p:cNvSpPr>
            <a:spLocks noGrp="1"/>
          </p:cNvSpPr>
          <p:nvPr>
            <p:ph idx="1"/>
          </p:nvPr>
        </p:nvSpPr>
        <p:spPr/>
        <p:txBody>
          <a:bodyPr/>
          <a:lstStyle/>
          <a:p>
            <a:pPr marL="0" indent="0">
              <a:buNone/>
            </a:pPr>
            <a:r>
              <a:rPr lang="en-US" sz="2600" b="1" dirty="0"/>
              <a:t>Execute</a:t>
            </a:r>
            <a:endParaRPr lang="en-US" sz="2600" dirty="0"/>
          </a:p>
        </p:txBody>
      </p:sp>
      <p:sp>
        <p:nvSpPr>
          <p:cNvPr id="5" name="Content Placeholder 4"/>
          <p:cNvSpPr>
            <a:spLocks noGrp="1"/>
          </p:cNvSpPr>
          <p:nvPr>
            <p:ph idx="13"/>
          </p:nvPr>
        </p:nvSpPr>
        <p:spPr>
          <a:xfrm>
            <a:off x="457200" y="2136230"/>
            <a:ext cx="3714263" cy="378369"/>
          </a:xfrm>
        </p:spPr>
        <p:txBody>
          <a:bodyPr/>
          <a:lstStyle/>
          <a:p>
            <a:pPr marL="0" indent="0">
              <a:buNone/>
            </a:pPr>
            <a:r>
              <a:rPr lang="en-US" sz="2400" dirty="0"/>
              <a:t>In 2016, Global’s ROA was</a:t>
            </a:r>
          </a:p>
        </p:txBody>
      </p:sp>
      <mc:AlternateContent xmlns:mc="http://schemas.openxmlformats.org/markup-compatibility/2006">
        <mc:Choice xmlns:a14="http://schemas.microsoft.com/office/drawing/2010/main" Requires="a14">
          <p:sp>
            <p:nvSpPr>
              <p:cNvPr id="15" name="Object" descr="2.0 plus 7.7 over 170.1 equals 5.7%."/>
              <p:cNvSpPr txBox="1">
                <a:spLocks noGrp="1"/>
              </p:cNvSpPr>
              <p:nvPr>
                <p:ph idx="15"/>
              </p:nvPr>
            </p:nvSpPr>
            <p:spPr bwMode="auto">
              <a:xfrm>
                <a:off x="4128599" y="1938781"/>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2.0+7.7</m:t>
                              </m:r>
                            </m:e>
                          </m:d>
                        </m:num>
                        <m:den>
                          <m:r>
                            <a:rPr lang="en-GB" i="1">
                              <a:solidFill>
                                <a:srgbClr val="000000"/>
                              </a:solidFill>
                              <a:latin typeface="Cambria Math" panose="02040503050406030204" pitchFamily="18" charset="0"/>
                            </a:rPr>
                            <m:t>170.1</m:t>
                          </m:r>
                        </m:den>
                      </m:f>
                      <m:r>
                        <a:rPr lang="en-GB" i="1">
                          <a:solidFill>
                            <a:srgbClr val="000000"/>
                          </a:solidFill>
                          <a:latin typeface="Cambria Math" panose="02040503050406030204" pitchFamily="18" charset="0"/>
                        </a:rPr>
                        <m:t>=5.7%,</m:t>
                      </m:r>
                    </m:oMath>
                  </m:oMathPara>
                </a14:m>
                <a:endParaRPr lang="en-GB"/>
              </a:p>
            </p:txBody>
          </p:sp>
        </mc:Choice>
        <mc:Fallback>
          <p:sp>
            <p:nvSpPr>
              <p:cNvPr id="15" name="Object" descr="2.0 plus 7.7 over 170.1 equals 5.7%."/>
              <p:cNvSpPr txBox="1">
                <a:spLocks noGrp="1" noRot="1" noChangeAspect="1" noMove="1" noResize="1" noEditPoints="1" noAdjustHandles="1" noChangeArrowheads="1" noChangeShapeType="1" noTextEdit="1"/>
              </p:cNvSpPr>
              <p:nvPr>
                <p:ph idx="15"/>
              </p:nvPr>
            </p:nvSpPr>
            <p:spPr bwMode="auto">
              <a:xfrm>
                <a:off x="4128599" y="1938781"/>
                <a:ext cx="2312392" cy="829360"/>
              </a:xfrm>
              <a:prstGeom prst="rect">
                <a:avLst/>
              </a:prstGeom>
              <a:blipFill>
                <a:blip r:embed="rId2"/>
                <a:stretch>
                  <a:fillRect/>
                </a:stretch>
              </a:blipFill>
            </p:spPr>
            <p:txBody>
              <a:bodyPr/>
              <a:lstStyle/>
              <a:p>
                <a:r>
                  <a:rPr lang="en-GB">
                    <a:noFill/>
                  </a:rPr>
                  <a:t> </a:t>
                </a:r>
              </a:p>
            </p:txBody>
          </p:sp>
        </mc:Fallback>
      </mc:AlternateContent>
      <p:sp>
        <p:nvSpPr>
          <p:cNvPr id="6" name="Content Placeholder 5"/>
          <p:cNvSpPr>
            <a:spLocks noGrp="1"/>
          </p:cNvSpPr>
          <p:nvPr>
            <p:ph idx="14"/>
          </p:nvPr>
        </p:nvSpPr>
        <p:spPr>
          <a:xfrm>
            <a:off x="462791" y="2871110"/>
            <a:ext cx="4399721" cy="358642"/>
          </a:xfrm>
        </p:spPr>
        <p:txBody>
          <a:bodyPr/>
          <a:lstStyle/>
          <a:p>
            <a:pPr marL="0" indent="0">
              <a:buNone/>
            </a:pPr>
            <a:r>
              <a:rPr lang="en-US" sz="2400" dirty="0"/>
              <a:t>compared to an ROA in 2015 of</a:t>
            </a:r>
          </a:p>
        </p:txBody>
      </p:sp>
      <mc:AlternateContent xmlns:mc="http://schemas.openxmlformats.org/markup-compatibility/2006">
        <mc:Choice xmlns:a14="http://schemas.microsoft.com/office/drawing/2010/main" Requires="a14">
          <p:sp>
            <p:nvSpPr>
              <p:cNvPr id="16" name="Object" descr="1.9 plus 4.6 over 128.9 equals 5.0%."/>
              <p:cNvSpPr txBox="1">
                <a:spLocks noGrp="1"/>
              </p:cNvSpPr>
              <p:nvPr>
                <p:ph idx="15"/>
              </p:nvPr>
            </p:nvSpPr>
            <p:spPr bwMode="auto">
              <a:xfrm>
                <a:off x="4795358" y="2734127"/>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1.9+4.6</m:t>
                              </m:r>
                            </m:e>
                          </m:d>
                        </m:num>
                        <m:den>
                          <m:r>
                            <a:rPr lang="en-GB" i="1">
                              <a:solidFill>
                                <a:srgbClr val="000000"/>
                              </a:solidFill>
                              <a:latin typeface="Cambria Math" panose="02040503050406030204" pitchFamily="18" charset="0"/>
                            </a:rPr>
                            <m:t>128.9</m:t>
                          </m:r>
                        </m:den>
                      </m:f>
                      <m:r>
                        <a:rPr lang="en-GB" i="1">
                          <a:solidFill>
                            <a:srgbClr val="000000"/>
                          </a:solidFill>
                          <a:latin typeface="Cambria Math" panose="02040503050406030204" pitchFamily="18" charset="0"/>
                        </a:rPr>
                        <m:t>=5.0%,</m:t>
                      </m:r>
                    </m:oMath>
                  </m:oMathPara>
                </a14:m>
                <a:endParaRPr lang="en-GB"/>
              </a:p>
            </p:txBody>
          </p:sp>
        </mc:Choice>
        <mc:Fallback>
          <p:sp>
            <p:nvSpPr>
              <p:cNvPr id="16" name="Object" descr="1.9 plus 4.6 over 128.9 equals 5.0%."/>
              <p:cNvSpPr txBox="1">
                <a:spLocks noGrp="1" noRot="1" noChangeAspect="1" noMove="1" noResize="1" noEditPoints="1" noAdjustHandles="1" noChangeArrowheads="1" noChangeShapeType="1" noTextEdit="1"/>
              </p:cNvSpPr>
              <p:nvPr>
                <p:ph idx="15"/>
              </p:nvPr>
            </p:nvSpPr>
            <p:spPr bwMode="auto">
              <a:xfrm>
                <a:off x="4795358" y="2734127"/>
                <a:ext cx="2312392" cy="829360"/>
              </a:xfrm>
              <a:prstGeom prst="rect">
                <a:avLst/>
              </a:prstGeom>
              <a:blipFill>
                <a:blip r:embed="rId3"/>
                <a:stretch>
                  <a:fillRect/>
                </a:stretch>
              </a:blipFill>
            </p:spPr>
            <p:txBody>
              <a:bodyPr/>
              <a:lstStyle/>
              <a:p>
                <a:r>
                  <a:rPr lang="en-GB">
                    <a:noFill/>
                  </a:rPr>
                  <a:t> </a:t>
                </a:r>
              </a:p>
            </p:txBody>
          </p:sp>
        </mc:Fallback>
      </mc:AlternateContent>
      <p:sp>
        <p:nvSpPr>
          <p:cNvPr id="8" name="Content Placeholder 7"/>
          <p:cNvSpPr>
            <a:spLocks noGrp="1"/>
          </p:cNvSpPr>
          <p:nvPr>
            <p:ph idx="16"/>
          </p:nvPr>
        </p:nvSpPr>
        <p:spPr>
          <a:xfrm>
            <a:off x="437322" y="3624261"/>
            <a:ext cx="8269358" cy="1676400"/>
          </a:xfrm>
        </p:spPr>
        <p:txBody>
          <a:bodyPr/>
          <a:lstStyle/>
          <a:p>
            <a:pPr marL="0" indent="0">
              <a:buNone/>
            </a:pPr>
            <a:r>
              <a:rPr lang="en-US" sz="2400" b="1" dirty="0"/>
              <a:t>Evaluate</a:t>
            </a:r>
          </a:p>
          <a:p>
            <a:r>
              <a:rPr lang="en-US" sz="2400" dirty="0"/>
              <a:t>The improvement in Global’s ROA from 2015 to 2016 suggests that Global was able to use its assets more effectively and increase its return over this period.</a:t>
            </a:r>
          </a:p>
        </p:txBody>
      </p:sp>
    </p:spTree>
    <p:extLst>
      <p:ext uri="{BB962C8B-B14F-4D97-AF65-F5344CB8AC3E}">
        <p14:creationId xmlns:p14="http://schemas.microsoft.com/office/powerpoint/2010/main" val="206010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533400"/>
          </a:xfrm>
        </p:spPr>
        <p:txBody>
          <a:bodyPr/>
          <a:lstStyle/>
          <a:p>
            <a:pPr marL="0" indent="0">
              <a:buNone/>
            </a:pPr>
            <a:r>
              <a:rPr lang="en-US" sz="2400" b="1" dirty="0"/>
              <a:t>Table 2.4 A Summary of Key Financial Ratios</a:t>
            </a:r>
          </a:p>
        </p:txBody>
      </p:sp>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nvGraphicFramePr>
        <p:xfrm>
          <a:off x="523873" y="2297114"/>
          <a:ext cx="8391529" cy="3951286"/>
        </p:xfrm>
        <a:graphic>
          <a:graphicData uri="http://schemas.openxmlformats.org/drawingml/2006/table">
            <a:tbl>
              <a:tblPr firstRow="1" bandRow="1">
                <a:tableStyleId>{3B4B98B0-60AC-42C2-AFA5-B58CD77FA1E5}</a:tableStyleId>
              </a:tblPr>
              <a:tblGrid>
                <a:gridCol w="1457327">
                  <a:extLst>
                    <a:ext uri="{9D8B030D-6E8A-4147-A177-3AD203B41FA5}">
                      <a16:colId xmlns:a16="http://schemas.microsoft.com/office/drawing/2014/main" val="20000"/>
                    </a:ext>
                  </a:extLst>
                </a:gridCol>
                <a:gridCol w="19050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143001">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Profitability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Gross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33.8%</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30.1%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51.4%</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39.0%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Operating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8.1%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7.3%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12.2%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16.2%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Net Profit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2.6%</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4.5%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Gross profit over sales."/>
              <p:cNvSpPr txBox="1"/>
              <p:nvPr/>
            </p:nvSpPr>
            <p:spPr bwMode="auto">
              <a:xfrm>
                <a:off x="2119955" y="3448622"/>
                <a:ext cx="1446502" cy="70370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GrossProfit</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5" name="Object 4" descr="A formula: Gross profit over sales."/>
              <p:cNvSpPr txBox="1">
                <a:spLocks noRot="1" noChangeAspect="1" noMove="1" noResize="1" noEditPoints="1" noAdjustHandles="1" noChangeArrowheads="1" noChangeShapeType="1" noTextEdit="1"/>
              </p:cNvSpPr>
              <p:nvPr/>
            </p:nvSpPr>
            <p:spPr bwMode="auto">
              <a:xfrm>
                <a:off x="2119955" y="3448622"/>
                <a:ext cx="1446502" cy="70370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Operating income over sales."/>
              <p:cNvSpPr txBox="1"/>
              <p:nvPr/>
            </p:nvSpPr>
            <p:spPr bwMode="auto">
              <a:xfrm>
                <a:off x="1913845" y="4410917"/>
                <a:ext cx="2050822" cy="68412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Operating</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6" name="Object 5" descr="A formula: Operating income over sales."/>
              <p:cNvSpPr txBox="1">
                <a:spLocks noRot="1" noChangeAspect="1" noMove="1" noResize="1" noEditPoints="1" noAdjustHandles="1" noChangeArrowheads="1" noChangeShapeType="1" noTextEdit="1"/>
              </p:cNvSpPr>
              <p:nvPr/>
            </p:nvSpPr>
            <p:spPr bwMode="auto">
              <a:xfrm>
                <a:off x="1913845" y="4410917"/>
                <a:ext cx="2050822" cy="68412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Net income over sales."/>
              <p:cNvSpPr txBox="1"/>
              <p:nvPr/>
            </p:nvSpPr>
            <p:spPr bwMode="auto">
              <a:xfrm>
                <a:off x="2254250" y="5286375"/>
                <a:ext cx="1368425" cy="70485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p:sp>
            <p:nvSpPr>
              <p:cNvPr id="7" name="Object 6" descr="A formula: Net income over sales."/>
              <p:cNvSpPr txBox="1">
                <a:spLocks noRot="1" noChangeAspect="1" noMove="1" noResize="1" noEditPoints="1" noAdjustHandles="1" noChangeArrowheads="1" noChangeShapeType="1" noTextEdit="1"/>
              </p:cNvSpPr>
              <p:nvPr/>
            </p:nvSpPr>
            <p:spPr bwMode="auto">
              <a:xfrm>
                <a:off x="2254250" y="5286375"/>
                <a:ext cx="1368425" cy="7048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84665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nvGraphicFramePr>
        <p:xfrm>
          <a:off x="509585" y="2054222"/>
          <a:ext cx="8391536" cy="4220526"/>
        </p:xfrm>
        <a:graphic>
          <a:graphicData uri="http://schemas.openxmlformats.org/drawingml/2006/table">
            <a:tbl>
              <a:tblPr firstRow="1" bandRow="1">
                <a:tableStyleId>{3B4B98B0-60AC-42C2-AFA5-B58CD77FA1E5}</a:tableStyleId>
              </a:tblPr>
              <a:tblGrid>
                <a:gridCol w="1152527">
                  <a:extLst>
                    <a:ext uri="{9D8B030D-6E8A-4147-A177-3AD203B41FA5}">
                      <a16:colId xmlns:a16="http://schemas.microsoft.com/office/drawing/2014/main" val="20000"/>
                    </a:ext>
                  </a:extLst>
                </a:gridCol>
                <a:gridCol w="2605088">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900121">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Liquidity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a:solidFill>
                            <a:schemeClr val="bg1"/>
                          </a:solidFill>
                        </a:rPr>
                        <a:t>blank</a:t>
                      </a:r>
                      <a:endParaRPr lang="en-US"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Current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Quick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Cash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Current assets minus inventory over current liabilities."/>
              <p:cNvSpPr txBox="1"/>
              <p:nvPr/>
            </p:nvSpPr>
            <p:spPr bwMode="auto">
              <a:xfrm>
                <a:off x="1593068" y="4399811"/>
                <a:ext cx="2774950"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5" name="Object 4" descr="A formula: Current assets minus inventory over current liabilities."/>
              <p:cNvSpPr txBox="1">
                <a:spLocks noRot="1" noChangeAspect="1" noMove="1" noResize="1" noEditPoints="1" noAdjustHandles="1" noChangeArrowheads="1" noChangeShapeType="1" noTextEdit="1"/>
              </p:cNvSpPr>
              <p:nvPr/>
            </p:nvSpPr>
            <p:spPr bwMode="auto">
              <a:xfrm>
                <a:off x="1593068" y="4399811"/>
                <a:ext cx="2774950" cy="6826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Current assets over current liabilities."/>
              <p:cNvSpPr txBox="1"/>
              <p:nvPr/>
            </p:nvSpPr>
            <p:spPr bwMode="auto">
              <a:xfrm>
                <a:off x="1960562" y="3454398"/>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6" name="Object 5" descr="A formula: Current assets over current liabilities."/>
              <p:cNvSpPr txBox="1">
                <a:spLocks noRot="1" noChangeAspect="1" noMove="1" noResize="1" noEditPoints="1" noAdjustHandles="1" noChangeArrowheads="1" noChangeShapeType="1" noTextEdit="1"/>
              </p:cNvSpPr>
              <p:nvPr/>
            </p:nvSpPr>
            <p:spPr bwMode="auto">
              <a:xfrm>
                <a:off x="1960562" y="3454398"/>
                <a:ext cx="2014537" cy="682625"/>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Cash over current liabilities."/>
              <p:cNvSpPr txBox="1"/>
              <p:nvPr/>
            </p:nvSpPr>
            <p:spPr bwMode="auto">
              <a:xfrm>
                <a:off x="1941511" y="5307013"/>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Cash</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p:sp>
            <p:nvSpPr>
              <p:cNvPr id="7" name="Object 6" descr="A formula: Cash over current liabilities."/>
              <p:cNvSpPr txBox="1">
                <a:spLocks noRot="1" noChangeAspect="1" noMove="1" noResize="1" noEditPoints="1" noAdjustHandles="1" noChangeArrowheads="1" noChangeShapeType="1" noTextEdit="1"/>
              </p:cNvSpPr>
              <p:nvPr/>
            </p:nvSpPr>
            <p:spPr bwMode="auto">
              <a:xfrm>
                <a:off x="1941511" y="5307013"/>
                <a:ext cx="2014537" cy="682625"/>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77829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nvGraphicFramePr>
        <p:xfrm>
          <a:off x="423857" y="2239962"/>
          <a:ext cx="8601081" cy="3703638"/>
        </p:xfrm>
        <a:graphic>
          <a:graphicData uri="http://schemas.openxmlformats.org/drawingml/2006/table">
            <a:tbl>
              <a:tblPr firstRow="1" bandRow="1">
                <a:tableStyleId>{3B4B98B0-60AC-42C2-AFA5-B58CD77FA1E5}</a:tableStyleId>
              </a:tblPr>
              <a:tblGrid>
                <a:gridCol w="1938343">
                  <a:extLst>
                    <a:ext uri="{9D8B030D-6E8A-4147-A177-3AD203B41FA5}">
                      <a16:colId xmlns:a16="http://schemas.microsoft.com/office/drawing/2014/main" val="20000"/>
                    </a:ext>
                  </a:extLst>
                </a:gridCol>
                <a:gridCol w="22098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28673">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728664">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06158">
                <a:tc>
                  <a:txBody>
                    <a:bodyPr/>
                    <a:lstStyle/>
                    <a:p>
                      <a:r>
                        <a:rPr lang="en-US" sz="1800" b="1" i="0" u="none" strike="noStrike" kern="1200" baseline="0" dirty="0">
                          <a:solidFill>
                            <a:schemeClr val="tx1"/>
                          </a:solidFill>
                          <a:latin typeface="+mn-lt"/>
                          <a:ea typeface="+mn-ea"/>
                          <a:cs typeface="+mn-cs"/>
                        </a:rPr>
                        <a:t>Efficiency and Working Capital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143000">
                <a:tc>
                  <a:txBody>
                    <a:bodyPr/>
                    <a:lstStyle/>
                    <a:p>
                      <a:r>
                        <a:rPr lang="en-US" sz="1800" b="0" i="0" u="none" strike="noStrike" kern="1200" baseline="0" dirty="0">
                          <a:solidFill>
                            <a:schemeClr val="tx1"/>
                          </a:solidFill>
                          <a:latin typeface="+mn-lt"/>
                          <a:ea typeface="+mn-ea"/>
                          <a:cs typeface="+mn-cs"/>
                        </a:rPr>
                        <a:t>Accounts Receivable</a:t>
                      </a:r>
                    </a:p>
                    <a:p>
                      <a:r>
                        <a:rPr lang="en-US" sz="1800" b="0" i="0" u="none" strike="noStrike" kern="1200" baseline="0" dirty="0">
                          <a:solidFill>
                            <a:schemeClr val="tx1"/>
                          </a:solidFill>
                          <a:latin typeface="+mn-lt"/>
                          <a:ea typeface="+mn-ea"/>
                          <a:cs typeface="+mn-cs"/>
                        </a:rPr>
                        <a:t>Days</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7.8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60.2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Fixed Asset Turnover</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mc:Choice xmlns:a14="http://schemas.microsoft.com/office/drawing/2010/main" Requires="a14">
          <p:sp>
            <p:nvSpPr>
              <p:cNvPr id="5" name="Object 4" descr="A formula: Accounts receivable over average daily sales."/>
              <p:cNvSpPr txBox="1"/>
              <p:nvPr/>
            </p:nvSpPr>
            <p:spPr bwMode="auto">
              <a:xfrm>
                <a:off x="2311401" y="4133855"/>
                <a:ext cx="2355850" cy="7207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Accounts</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Receivable</m:t>
                          </m:r>
                        </m:num>
                        <m:den>
                          <m:r>
                            <m:rPr>
                              <m:nor/>
                            </m:rPr>
                            <a:rPr lang="en-GB" i="0">
                              <a:solidFill>
                                <a:srgbClr val="000000"/>
                              </a:solidFill>
                              <a:latin typeface="Cambria Math" panose="02040503050406030204" pitchFamily="18" charset="0"/>
                            </a:rPr>
                            <m:t>Average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Daily</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Sales</m:t>
                          </m:r>
                        </m:den>
                      </m:f>
                    </m:oMath>
                  </m:oMathPara>
                </a14:m>
                <a:endParaRPr lang="en-GB"/>
              </a:p>
            </p:txBody>
          </p:sp>
        </mc:Choice>
        <mc:Fallback>
          <p:sp>
            <p:nvSpPr>
              <p:cNvPr id="5" name="Object 4" descr="A formula: Accounts receivable over average daily sales."/>
              <p:cNvSpPr txBox="1">
                <a:spLocks noRot="1" noChangeAspect="1" noMove="1" noResize="1" noEditPoints="1" noAdjustHandles="1" noChangeArrowheads="1" noChangeShapeType="1" noTextEdit="1"/>
              </p:cNvSpPr>
              <p:nvPr/>
            </p:nvSpPr>
            <p:spPr bwMode="auto">
              <a:xfrm>
                <a:off x="2311401" y="4133855"/>
                <a:ext cx="2355850" cy="7207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Sales over fixed assets."/>
              <p:cNvSpPr txBox="1"/>
              <p:nvPr/>
            </p:nvSpPr>
            <p:spPr bwMode="auto">
              <a:xfrm>
                <a:off x="2678113" y="5121275"/>
                <a:ext cx="1482725"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Fixed</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6" name="Object 5" descr="A formula: Sales over fixed assets."/>
              <p:cNvSpPr txBox="1">
                <a:spLocks noRot="1" noChangeAspect="1" noMove="1" noResize="1" noEditPoints="1" noAdjustHandles="1" noChangeArrowheads="1" noChangeShapeType="1" noTextEdit="1"/>
              </p:cNvSpPr>
              <p:nvPr/>
            </p:nvSpPr>
            <p:spPr bwMode="auto">
              <a:xfrm>
                <a:off x="2678113" y="5121275"/>
                <a:ext cx="1482725" cy="68262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378595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4676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3144733175"/>
              </p:ext>
            </p:extLst>
          </p:nvPr>
        </p:nvGraphicFramePr>
        <p:xfrm>
          <a:off x="490536" y="2039936"/>
          <a:ext cx="8458205" cy="1998664"/>
        </p:xfrm>
        <a:graphic>
          <a:graphicData uri="http://schemas.openxmlformats.org/drawingml/2006/table">
            <a:tbl>
              <a:tblPr firstRow="1" bandRow="1">
                <a:tableStyleId>{3B4B98B0-60AC-42C2-AFA5-B58CD77FA1E5}</a:tableStyleId>
              </a:tblPr>
              <a:tblGrid>
                <a:gridCol w="1666874">
                  <a:extLst>
                    <a:ext uri="{9D8B030D-6E8A-4147-A177-3AD203B41FA5}">
                      <a16:colId xmlns:a16="http://schemas.microsoft.com/office/drawing/2014/main" val="20000"/>
                    </a:ext>
                  </a:extLst>
                </a:gridCol>
                <a:gridCol w="2066926">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4">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gridCol w="1066801">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33744">
                <a:tc>
                  <a:txBody>
                    <a:bodyPr/>
                    <a:lstStyle/>
                    <a:p>
                      <a:r>
                        <a:rPr lang="en-US" sz="1600" b="0" i="0" u="none" strike="noStrike" kern="1200" baseline="0" dirty="0">
                          <a:solidFill>
                            <a:schemeClr val="tx1"/>
                          </a:solidFill>
                          <a:latin typeface="+mn-lt"/>
                          <a:ea typeface="+mn-ea"/>
                          <a:cs typeface="+mn-cs"/>
                        </a:rPr>
                        <a:t>Total Asset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0.7</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85800">
                <a:tc>
                  <a:txBody>
                    <a:bodyPr/>
                    <a:lstStyle/>
                    <a:p>
                      <a:r>
                        <a:rPr lang="en-US" sz="1600" b="0" i="0" u="none" strike="noStrike" kern="1200" baseline="0" dirty="0">
                          <a:solidFill>
                            <a:schemeClr val="tx1"/>
                          </a:solidFill>
                          <a:latin typeface="+mn-lt"/>
                          <a:ea typeface="+mn-ea"/>
                          <a:cs typeface="+mn-cs"/>
                        </a:rPr>
                        <a:t>Inventory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4.2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26.9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mc:AlternateContent xmlns:mc="http://schemas.openxmlformats.org/markup-compatibility/2006">
        <mc:Choice xmlns:a14="http://schemas.microsoft.com/office/drawing/2010/main" Requires="a14">
          <p:sp>
            <p:nvSpPr>
              <p:cNvPr id="5" name="Object 4" descr="A formula: Sales over total assets."/>
              <p:cNvSpPr txBox="1"/>
              <p:nvPr/>
            </p:nvSpPr>
            <p:spPr bwMode="auto">
              <a:xfrm>
                <a:off x="2446943" y="2616713"/>
                <a:ext cx="1402139" cy="662549"/>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5" name="Object 4" descr="A formula: Sales over total assets."/>
              <p:cNvSpPr txBox="1">
                <a:spLocks noRot="1" noChangeAspect="1" noMove="1" noResize="1" noEditPoints="1" noAdjustHandles="1" noChangeArrowheads="1" noChangeShapeType="1" noTextEdit="1"/>
              </p:cNvSpPr>
              <p:nvPr/>
            </p:nvSpPr>
            <p:spPr bwMode="auto">
              <a:xfrm>
                <a:off x="2446943" y="2616713"/>
                <a:ext cx="1402139" cy="662549"/>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Cost of goods sold over inventory."/>
              <p:cNvSpPr txBox="1"/>
              <p:nvPr/>
            </p:nvSpPr>
            <p:spPr bwMode="auto">
              <a:xfrm>
                <a:off x="2183968" y="3377589"/>
                <a:ext cx="1947137" cy="66101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oMath>
                  </m:oMathPara>
                </a14:m>
                <a:endParaRPr lang="en-GB"/>
              </a:p>
            </p:txBody>
          </p:sp>
        </mc:Choice>
        <mc:Fallback>
          <p:sp>
            <p:nvSpPr>
              <p:cNvPr id="6" name="Object 5" descr="A formula: Cost of goods sold over inventory."/>
              <p:cNvSpPr txBox="1">
                <a:spLocks noRot="1" noChangeAspect="1" noMove="1" noResize="1" noEditPoints="1" noAdjustHandles="1" noChangeArrowheads="1" noChangeShapeType="1" noTextEdit="1"/>
              </p:cNvSpPr>
              <p:nvPr/>
            </p:nvSpPr>
            <p:spPr bwMode="auto">
              <a:xfrm>
                <a:off x="2183968" y="3377589"/>
                <a:ext cx="1947137" cy="661011"/>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848478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5438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4063522455"/>
              </p:ext>
            </p:extLst>
          </p:nvPr>
        </p:nvGraphicFramePr>
        <p:xfrm>
          <a:off x="447672" y="2068513"/>
          <a:ext cx="8543928" cy="2773680"/>
        </p:xfrm>
        <a:graphic>
          <a:graphicData uri="http://schemas.openxmlformats.org/drawingml/2006/table">
            <a:tbl>
              <a:tblPr firstRow="1" bandRow="1">
                <a:tableStyleId>{3B4B98B0-60AC-42C2-AFA5-B58CD77FA1E5}</a:tableStyleId>
              </a:tblPr>
              <a:tblGrid>
                <a:gridCol w="1762128">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94640">
                <a:tc>
                  <a:txBody>
                    <a:bodyPr/>
                    <a:lstStyle/>
                    <a:p>
                      <a:r>
                        <a:rPr lang="en-US" sz="1600" b="1" i="0" u="none" strike="noStrike" kern="1200" baseline="0" dirty="0">
                          <a:solidFill>
                            <a:schemeClr val="tx1"/>
                          </a:solidFill>
                          <a:latin typeface="+mn-lt"/>
                          <a:ea typeface="+mn-ea"/>
                          <a:cs typeface="+mn-cs"/>
                        </a:rPr>
                        <a:t>Leverage Ratios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09600">
                <a:tc>
                  <a:txBody>
                    <a:bodyPr/>
                    <a:lstStyle/>
                    <a:p>
                      <a:r>
                        <a:rPr lang="en-US" sz="1600" b="0" i="0" u="none" strike="noStrike" kern="1200" baseline="0" dirty="0">
                          <a:solidFill>
                            <a:schemeClr val="tx1"/>
                          </a:solidFill>
                          <a:latin typeface="+mn-lt"/>
                          <a:ea typeface="+mn-ea"/>
                          <a:cs typeface="+mn-cs"/>
                        </a:rPr>
                        <a:t>Book Debt-to-Equity 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46.6%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09600">
                <a:tc>
                  <a:txBody>
                    <a:bodyPr/>
                    <a:lstStyle/>
                    <a:p>
                      <a:r>
                        <a:rPr lang="en-US" sz="1600" b="0" i="0" u="none" strike="noStrike" kern="1200" baseline="0" dirty="0">
                          <a:solidFill>
                            <a:schemeClr val="tx1"/>
                          </a:solidFill>
                          <a:latin typeface="+mn-lt"/>
                          <a:ea typeface="+mn-ea"/>
                          <a:cs typeface="+mn-cs"/>
                        </a:rPr>
                        <a:t>Market Debt-to-</a:t>
                      </a:r>
                    </a:p>
                    <a:p>
                      <a:r>
                        <a:rPr lang="en-US" sz="1600" b="0" i="0" u="none" strike="noStrike" kern="1200" baseline="0" dirty="0">
                          <a:solidFill>
                            <a:schemeClr val="tx1"/>
                          </a:solidFill>
                          <a:latin typeface="+mn-lt"/>
                          <a:ea typeface="+mn-ea"/>
                          <a:cs typeface="+mn-cs"/>
                        </a:rPr>
                        <a:t>Equity Ratio</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6.2%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09600">
                <a:tc>
                  <a:txBody>
                    <a:bodyPr/>
                    <a:lstStyle/>
                    <a:p>
                      <a:r>
                        <a:rPr lang="en-US" sz="1600" b="0" i="0" u="none" strike="noStrike" kern="1200" baseline="0" dirty="0">
                          <a:solidFill>
                            <a:schemeClr val="tx1"/>
                          </a:solidFill>
                          <a:latin typeface="+mn-lt"/>
                          <a:ea typeface="+mn-ea"/>
                          <a:cs typeface="+mn-cs"/>
                        </a:rPr>
                        <a:t>Debt-to-Capital</a:t>
                      </a:r>
                    </a:p>
                    <a:p>
                      <a:r>
                        <a:rPr lang="en-US" sz="1600" b="0" i="0" u="none" strike="noStrike" kern="1200" baseline="0" dirty="0">
                          <a:solidFill>
                            <a:schemeClr val="tx1"/>
                          </a:solidFill>
                          <a:latin typeface="+mn-lt"/>
                          <a:ea typeface="+mn-ea"/>
                          <a:cs typeface="+mn-cs"/>
                        </a:rPr>
                        <a:t>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20.9%</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30.6%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32.0%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mc:Choice xmlns:a14="http://schemas.microsoft.com/office/drawing/2010/main" Requires="a14">
          <p:sp>
            <p:nvSpPr>
              <p:cNvPr id="5" name="Object 4" descr="A formula: Total debt over book value of total equity."/>
              <p:cNvSpPr txBox="1"/>
              <p:nvPr/>
            </p:nvSpPr>
            <p:spPr bwMode="auto">
              <a:xfrm>
                <a:off x="2201864" y="2959099"/>
                <a:ext cx="25971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p:sp>
            <p:nvSpPr>
              <p:cNvPr id="5" name="Object 4" descr="A formula: Total debt over book value of total equity."/>
              <p:cNvSpPr txBox="1">
                <a:spLocks noRot="1" noChangeAspect="1" noMove="1" noResize="1" noEditPoints="1" noAdjustHandles="1" noChangeArrowheads="1" noChangeShapeType="1" noTextEdit="1"/>
              </p:cNvSpPr>
              <p:nvPr/>
            </p:nvSpPr>
            <p:spPr bwMode="auto">
              <a:xfrm>
                <a:off x="2201864" y="2959099"/>
                <a:ext cx="25971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Object 5" descr="A formula: Total debt over book value of total equity."/>
              <p:cNvSpPr txBox="1"/>
              <p:nvPr/>
            </p:nvSpPr>
            <p:spPr bwMode="auto">
              <a:xfrm>
                <a:off x="2282825" y="3568700"/>
                <a:ext cx="2597150"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smtClean="0">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a:rPr lang="en-GB" b="0" i="1" smtClean="0">
                              <a:solidFill>
                                <a:srgbClr val="000000"/>
                              </a:solidFill>
                              <a:latin typeface="Cambria Math" panose="02040503050406030204" pitchFamily="18" charset="0"/>
                            </a:rPr>
                            <m:t>𝑀𝑎𝑟𝑘𝑒𝑡</m:t>
                          </m:r>
                          <m:r>
                            <a:rPr lang="en-GB" b="0" i="1" smtClean="0">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p:sp>
            <p:nvSpPr>
              <p:cNvPr id="6" name="Object 5" descr="A formula: Total debt over book value of total equity."/>
              <p:cNvSpPr txBox="1">
                <a:spLocks noRot="1" noChangeAspect="1" noMove="1" noResize="1" noEditPoints="1" noAdjustHandles="1" noChangeArrowheads="1" noChangeShapeType="1" noTextEdit="1"/>
              </p:cNvSpPr>
              <p:nvPr/>
            </p:nvSpPr>
            <p:spPr bwMode="auto">
              <a:xfrm>
                <a:off x="2282825" y="3568700"/>
                <a:ext cx="2597150" cy="64135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Object 6" descr="A formula: Total debt over total equity plus total debt."/>
              <p:cNvSpPr txBox="1"/>
              <p:nvPr/>
            </p:nvSpPr>
            <p:spPr bwMode="auto">
              <a:xfrm>
                <a:off x="2320925" y="4197350"/>
                <a:ext cx="2462213"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den>
                      </m:f>
                    </m:oMath>
                  </m:oMathPara>
                </a14:m>
                <a:endParaRPr lang="en-GB" dirty="0"/>
              </a:p>
            </p:txBody>
          </p:sp>
        </mc:Choice>
        <mc:Fallback>
          <p:sp>
            <p:nvSpPr>
              <p:cNvPr id="7" name="Object 6" descr="A formula: Total debt over total equity plus total debt."/>
              <p:cNvSpPr txBox="1">
                <a:spLocks noRot="1" noChangeAspect="1" noMove="1" noResize="1" noEditPoints="1" noAdjustHandles="1" noChangeArrowheads="1" noChangeShapeType="1" noTextEdit="1"/>
              </p:cNvSpPr>
              <p:nvPr/>
            </p:nvSpPr>
            <p:spPr bwMode="auto">
              <a:xfrm>
                <a:off x="2320925" y="4197350"/>
                <a:ext cx="2462213" cy="6413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920474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n-lt"/>
                <a:ea typeface="ヒラギノ角ゴ Pro W3" pitchFamily="-65" charset="-128"/>
              </a:rPr>
              <a:t>A Summary of Key Financial Ratios</a:t>
            </a:r>
            <a:endParaRPr lang="en-US" sz="2000" b="0" dirty="0">
              <a:latin typeface="+mn-lt"/>
            </a:endParaRPr>
          </a:p>
        </p:txBody>
      </p:sp>
      <p:sp>
        <p:nvSpPr>
          <p:cNvPr id="3" name="Content Placeholder 2"/>
          <p:cNvSpPr>
            <a:spLocks noGrp="1"/>
          </p:cNvSpPr>
          <p:nvPr>
            <p:ph idx="1"/>
          </p:nvPr>
        </p:nvSpPr>
        <p:spPr>
          <a:xfrm>
            <a:off x="457200" y="1600201"/>
            <a:ext cx="8229600" cy="380999"/>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3012398790"/>
              </p:ext>
            </p:extLst>
          </p:nvPr>
        </p:nvGraphicFramePr>
        <p:xfrm>
          <a:off x="447672" y="2068513"/>
          <a:ext cx="8543928" cy="2808287"/>
        </p:xfrm>
        <a:graphic>
          <a:graphicData uri="http://schemas.openxmlformats.org/drawingml/2006/table">
            <a:tbl>
              <a:tblPr firstRow="1" bandRow="1">
                <a:tableStyleId>{3B4B98B0-60AC-42C2-AFA5-B58CD77FA1E5}</a:tableStyleId>
              </a:tblPr>
              <a:tblGrid>
                <a:gridCol w="1685928">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52767">
                <a:tc>
                  <a:txBody>
                    <a:bodyPr/>
                    <a:lstStyle/>
                    <a:p>
                      <a:r>
                        <a:rPr lang="en-US" sz="1600" b="1" i="0" u="none" strike="noStrike" kern="1200" baseline="0" dirty="0">
                          <a:solidFill>
                            <a:schemeClr val="tx1"/>
                          </a:solidFill>
                          <a:latin typeface="+mn-lt"/>
                          <a:ea typeface="+mn-ea"/>
                          <a:cs typeface="+mn-cs"/>
                        </a:rPr>
                        <a:t>Operating Returns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11847">
                <a:tc>
                  <a:txBody>
                    <a:bodyPr/>
                    <a:lstStyle/>
                    <a:p>
                      <a:r>
                        <a:rPr lang="en-US" sz="1600" b="0" i="0" u="none" strike="noStrike" kern="1200" baseline="0" dirty="0">
                          <a:solidFill>
                            <a:schemeClr val="tx1"/>
                          </a:solidFill>
                          <a:latin typeface="+mn-lt"/>
                          <a:ea typeface="+mn-ea"/>
                          <a:cs typeface="+mn-cs"/>
                        </a:rPr>
                        <a:t>Return on Equity</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10.4%</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38200">
                <a:tc>
                  <a:txBody>
                    <a:bodyPr/>
                    <a:lstStyle/>
                    <a:p>
                      <a:r>
                        <a:rPr lang="en-US" sz="1600" b="0" i="0" u="none" strike="noStrike" kern="1200" baseline="0" dirty="0">
                          <a:solidFill>
                            <a:schemeClr val="tx1"/>
                          </a:solidFill>
                          <a:latin typeface="+mn-lt"/>
                          <a:ea typeface="+mn-ea"/>
                          <a:cs typeface="+mn-cs"/>
                        </a:rPr>
                        <a:t>Return on Assets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5.8%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mc:Choice xmlns:a14="http://schemas.microsoft.com/office/drawing/2010/main" Requires="a14">
          <p:sp>
            <p:nvSpPr>
              <p:cNvPr id="5" name="Object 4" descr="A formula: Net income over book value of equity."/>
              <p:cNvSpPr txBox="1"/>
              <p:nvPr/>
            </p:nvSpPr>
            <p:spPr bwMode="auto">
              <a:xfrm>
                <a:off x="2490788" y="3292475"/>
                <a:ext cx="20256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a:p>
            </p:txBody>
          </p:sp>
        </mc:Choice>
        <mc:Fallback>
          <p:sp>
            <p:nvSpPr>
              <p:cNvPr id="5" name="Object 4" descr="A formula: Net income over book value of equity."/>
              <p:cNvSpPr txBox="1">
                <a:spLocks noRot="1" noChangeAspect="1" noMove="1" noResize="1" noEditPoints="1" noAdjustHandles="1" noChangeArrowheads="1" noChangeShapeType="1" noTextEdit="1"/>
              </p:cNvSpPr>
              <p:nvPr/>
            </p:nvSpPr>
            <p:spPr bwMode="auto">
              <a:xfrm>
                <a:off x="2490788" y="3292475"/>
                <a:ext cx="20256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Object 7" descr="A formula: Net income plus interest expense over total assets."/>
              <p:cNvSpPr txBox="1"/>
              <p:nvPr/>
            </p:nvSpPr>
            <p:spPr bwMode="auto">
              <a:xfrm>
                <a:off x="2182538" y="4175555"/>
                <a:ext cx="2727876" cy="576992"/>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Interest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Expense</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p:sp>
            <p:nvSpPr>
              <p:cNvPr id="8" name="Object 7" descr="A formula: Net income plus interest expense over total assets."/>
              <p:cNvSpPr txBox="1">
                <a:spLocks noRot="1" noChangeAspect="1" noMove="1" noResize="1" noEditPoints="1" noAdjustHandles="1" noChangeArrowheads="1" noChangeShapeType="1" noTextEdit="1"/>
              </p:cNvSpPr>
              <p:nvPr/>
            </p:nvSpPr>
            <p:spPr bwMode="auto">
              <a:xfrm>
                <a:off x="2182538" y="4175555"/>
                <a:ext cx="2727876" cy="57699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124687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21/03/2025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122</TotalTime>
  <Words>1416</Words>
  <Application>Microsoft Office PowerPoint</Application>
  <PresentationFormat>On-screen Show (4:3)</PresentationFormat>
  <Paragraphs>333</Paragraphs>
  <Slides>31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ＭＳ Ｐゴシック</vt:lpstr>
      <vt:lpstr>Myriad Pro</vt:lpstr>
      <vt:lpstr>ヒラギノ角ゴ Pro W3</vt:lpstr>
      <vt:lpstr>Arial</vt:lpstr>
      <vt:lpstr>Cambria Math</vt:lpstr>
      <vt:lpstr>Verdana</vt:lpstr>
      <vt:lpstr>20140311PresentationUWTSDTemplate</vt:lpstr>
      <vt:lpstr>MBA</vt:lpstr>
      <vt:lpstr>Week Outline</vt:lpstr>
      <vt:lpstr>Working Capital</vt:lpstr>
      <vt:lpstr>Financial Statement Analysis </vt:lpstr>
      <vt:lpstr>Financial Statement Analysis </vt:lpstr>
      <vt:lpstr>Financial Statement Analysis </vt:lpstr>
      <vt:lpstr>Financial Statement Analysis </vt:lpstr>
      <vt:lpstr>Practice: UrbanBites Cafe</vt:lpstr>
      <vt:lpstr>Practice: UrbanBites Cafe</vt:lpstr>
      <vt:lpstr>Practice: UrbanBites Cafe</vt:lpstr>
      <vt:lpstr>Practice: UrbanBites Cafe</vt:lpstr>
      <vt:lpstr>Practice: UrbanBites Cafe</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Financial Statement Analysis</vt:lpstr>
      <vt:lpstr>Financial Statement Analysis </vt:lpstr>
      <vt:lpstr>Example Computing Operating Returns </vt:lpstr>
      <vt:lpstr>Example: Computing Operating Returns</vt:lpstr>
      <vt:lpstr>Example Computing Operating Returns</vt:lpstr>
      <vt:lpstr>A Summary of Key Financial Ratios</vt:lpstr>
      <vt:lpstr>A Summary of Key Financial Ratios</vt:lpstr>
      <vt:lpstr>A Summary of Key Financial Ratios</vt:lpstr>
      <vt:lpstr>A Summary of Key Financial Ratios</vt:lpstr>
      <vt:lpstr>A Summary of Key Financial Ratios</vt:lpstr>
      <vt:lpstr>A Summary of Key Financial Ratios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225</cp:revision>
  <cp:lastPrinted>2018-07-09T15:27:01Z</cp:lastPrinted>
  <dcterms:created xsi:type="dcterms:W3CDTF">2002-10-07T19:43:58Z</dcterms:created>
  <dcterms:modified xsi:type="dcterms:W3CDTF">2025-03-21T12:56:19Z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