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60" r:id="rId1"/>
  </p:sldMasterIdLst>
  <p:notesMasterIdLst>
    <p:notesMasterId r:id="rId48"/>
  </p:notesMasterIdLst>
  <p:sldIdLst>
    <p:sldId id="257" r:id="rId2"/>
    <p:sldId id="348" r:id="rId3"/>
    <p:sldId id="307" r:id="rId4"/>
    <p:sldId id="263" r:id="rId5"/>
    <p:sldId id="262" r:id="rId6"/>
    <p:sldId id="464" r:id="rId7"/>
    <p:sldId id="465" r:id="rId8"/>
    <p:sldId id="304" r:id="rId9"/>
    <p:sldId id="278" r:id="rId10"/>
    <p:sldId id="280" r:id="rId11"/>
    <p:sldId id="317" r:id="rId12"/>
    <p:sldId id="319" r:id="rId13"/>
    <p:sldId id="296" r:id="rId14"/>
    <p:sldId id="292" r:id="rId15"/>
    <p:sldId id="293" r:id="rId16"/>
    <p:sldId id="294" r:id="rId17"/>
    <p:sldId id="295" r:id="rId18"/>
    <p:sldId id="349" r:id="rId19"/>
    <p:sldId id="297" r:id="rId20"/>
    <p:sldId id="298" r:id="rId21"/>
    <p:sldId id="299" r:id="rId22"/>
    <p:sldId id="350" r:id="rId23"/>
    <p:sldId id="301" r:id="rId24"/>
    <p:sldId id="302" r:id="rId25"/>
    <p:sldId id="351" r:id="rId26"/>
    <p:sldId id="352" r:id="rId27"/>
    <p:sldId id="305" r:id="rId28"/>
    <p:sldId id="283" r:id="rId29"/>
    <p:sldId id="270" r:id="rId30"/>
    <p:sldId id="460" r:id="rId31"/>
    <p:sldId id="354" r:id="rId32"/>
    <p:sldId id="355" r:id="rId33"/>
    <p:sldId id="282" r:id="rId34"/>
    <p:sldId id="466" r:id="rId35"/>
    <p:sldId id="357" r:id="rId36"/>
    <p:sldId id="439" r:id="rId37"/>
    <p:sldId id="440" r:id="rId38"/>
    <p:sldId id="446" r:id="rId39"/>
    <p:sldId id="468" r:id="rId40"/>
    <p:sldId id="447" r:id="rId41"/>
    <p:sldId id="448" r:id="rId42"/>
    <p:sldId id="450" r:id="rId43"/>
    <p:sldId id="454" r:id="rId44"/>
    <p:sldId id="452" r:id="rId45"/>
    <p:sldId id="358" r:id="rId46"/>
    <p:sldId id="467"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59"/>
  </p:normalViewPr>
  <p:slideViewPr>
    <p:cSldViewPr snapToGrid="0" snapToObjects="1">
      <p:cViewPr varScale="1">
        <p:scale>
          <a:sx n="108" d="100"/>
          <a:sy n="108" d="100"/>
        </p:scale>
        <p:origin x="73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9850BA-6ABB-D949-BF5F-032817F1CB08}" type="datetimeFigureOut">
              <a:rPr lang="en-US" smtClean="0"/>
              <a:t>11/1/21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779526-D353-1149-A824-B5ADD38B4A71}" type="slidenum">
              <a:rPr lang="en-US" smtClean="0"/>
              <a:t>‹#›</a:t>
            </a:fld>
            <a:endParaRPr lang="en-US"/>
          </a:p>
        </p:txBody>
      </p:sp>
    </p:spTree>
    <p:extLst>
      <p:ext uri="{BB962C8B-B14F-4D97-AF65-F5344CB8AC3E}">
        <p14:creationId xmlns:p14="http://schemas.microsoft.com/office/powerpoint/2010/main" val="1626515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then, we are going to tackle the big question WHY?</a:t>
            </a:r>
          </a:p>
          <a:p>
            <a:endParaRPr lang="en-US" dirty="0"/>
          </a:p>
          <a:p>
            <a:r>
              <a:rPr lang="en-US" dirty="0"/>
              <a:t>Due to the dramatic decrease in number of Welsh speakers between the 1911 census and 2011 census, the Welsh government came up with a new strategy.  This strategy known as:</a:t>
            </a:r>
          </a:p>
          <a:p>
            <a:endParaRPr lang="en-US" dirty="0"/>
          </a:p>
          <a:p>
            <a:r>
              <a:rPr lang="en-US" dirty="0" err="1"/>
              <a:t>Cymraeg</a:t>
            </a:r>
            <a:r>
              <a:rPr lang="en-US" dirty="0"/>
              <a:t> 2050 Million Welsh Speakers</a:t>
            </a:r>
          </a:p>
          <a:p>
            <a:endParaRPr lang="en-US" dirty="0"/>
          </a:p>
          <a:p>
            <a:r>
              <a:rPr lang="en-US" dirty="0"/>
              <a:t>Notes that we as a </a:t>
            </a:r>
            <a:r>
              <a:rPr lang="en-US" dirty="0" err="1"/>
              <a:t>nataion</a:t>
            </a:r>
            <a:r>
              <a:rPr lang="en-US" dirty="0"/>
              <a:t> have a target of reaching a million Welsh speakers by 2050.  It became clear that we were not going to be able to reach that target if we carried on doing what we were doing and in this strategy it clearly states that </a:t>
            </a:r>
          </a:p>
          <a:p>
            <a:endParaRPr lang="en-US" dirty="0"/>
          </a:p>
          <a:p>
            <a:r>
              <a:rPr lang="en-US" dirty="0"/>
              <a:t>“education ………</a:t>
            </a:r>
          </a:p>
          <a:p>
            <a:endParaRPr lang="en-US" dirty="0"/>
          </a:p>
          <a:p>
            <a:r>
              <a:rPr lang="en-US" dirty="0"/>
              <a:t>And for further interesting read find the link in your PGCE folder on the OneDrive - there is a Word Document with all the links needed with on for the Million Welsh Speakers Strategy.</a:t>
            </a:r>
          </a:p>
          <a:p>
            <a:endParaRPr lang="en-US" dirty="0"/>
          </a:p>
          <a:p>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4</a:t>
            </a:fld>
            <a:endParaRPr lang="en-US"/>
          </a:p>
        </p:txBody>
      </p:sp>
    </p:spTree>
    <p:extLst>
      <p:ext uri="{BB962C8B-B14F-4D97-AF65-F5344CB8AC3E}">
        <p14:creationId xmlns:p14="http://schemas.microsoft.com/office/powerpoint/2010/main" val="3379674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we ask you to watch a short film.</a:t>
            </a:r>
          </a:p>
          <a:p>
            <a:r>
              <a:rPr lang="en-US" dirty="0"/>
              <a:t>You can follow the link in the word document with links.</a:t>
            </a:r>
          </a:p>
          <a:p>
            <a:r>
              <a:rPr lang="en-US" dirty="0"/>
              <a:t>I would encourage you to sit back and enjoy the film – the narrator is the highly talented </a:t>
            </a:r>
            <a:r>
              <a:rPr lang="en-US" dirty="0" err="1"/>
              <a:t>Mererid</a:t>
            </a:r>
            <a:r>
              <a:rPr lang="en-US" dirty="0"/>
              <a:t> Hopwood – she is a Professor of languages and is a vey inspirational person.</a:t>
            </a:r>
          </a:p>
          <a:p>
            <a:endParaRPr lang="en-US" dirty="0"/>
          </a:p>
          <a:p>
            <a:r>
              <a:rPr lang="en-US" dirty="0"/>
              <a:t>After the film, think of the above discussion points:</a:t>
            </a:r>
          </a:p>
          <a:p>
            <a:pPr marL="228600" indent="-228600">
              <a:buAutoNum type="arabicPeriod"/>
            </a:pPr>
            <a:r>
              <a:rPr lang="en-US" dirty="0"/>
              <a:t>(</a:t>
            </a:r>
            <a:r>
              <a:rPr lang="en-US" dirty="0" err="1"/>
              <a:t>cwestiwn</a:t>
            </a:r>
            <a:r>
              <a:rPr lang="en-US" dirty="0"/>
              <a:t>)  - within your subject / are – this could be Mathematics / Science / to KS2 and Foundation Phase</a:t>
            </a:r>
          </a:p>
          <a:p>
            <a:pPr marL="228600" indent="-228600">
              <a:buAutoNum type="arabicPeriod"/>
            </a:pPr>
            <a:r>
              <a:rPr lang="en-US" dirty="0"/>
              <a:t>The second point is a personal question – what </a:t>
            </a:r>
            <a:r>
              <a:rPr lang="en-US" dirty="0" err="1"/>
              <a:t>skilld</a:t>
            </a:r>
            <a:r>
              <a:rPr lang="en-US" dirty="0"/>
              <a:t> are you most </a:t>
            </a:r>
            <a:r>
              <a:rPr lang="en-US" dirty="0" err="1"/>
              <a:t>loking</a:t>
            </a:r>
            <a:r>
              <a:rPr lang="en-US" dirty="0"/>
              <a:t> ….?</a:t>
            </a:r>
          </a:p>
          <a:p>
            <a:pPr marL="228600" indent="-228600">
              <a:buAutoNum type="arabicPeriod"/>
            </a:pPr>
            <a:r>
              <a:rPr lang="en-US" dirty="0"/>
              <a:t>And thirdly, from the film, what new information did you gain?																	</a:t>
            </a:r>
            <a:r>
              <a:rPr lang="en-US" dirty="0" err="1"/>
              <a:t>Catrin</a:t>
            </a:r>
            <a:r>
              <a:rPr lang="en-US" dirty="0"/>
              <a:t>, how do they find the correct link for the film?																		What time?  How long?  Can you come back and discuss at ………</a:t>
            </a:r>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5</a:t>
            </a:fld>
            <a:endParaRPr lang="en-US"/>
          </a:p>
        </p:txBody>
      </p:sp>
    </p:spTree>
    <p:extLst>
      <p:ext uri="{BB962C8B-B14F-4D97-AF65-F5344CB8AC3E}">
        <p14:creationId xmlns:p14="http://schemas.microsoft.com/office/powerpoint/2010/main" val="2033691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7</a:t>
            </a:fld>
            <a:endParaRPr lang="en-US"/>
          </a:p>
        </p:txBody>
      </p:sp>
    </p:spTree>
    <p:extLst>
      <p:ext uri="{BB962C8B-B14F-4D97-AF65-F5344CB8AC3E}">
        <p14:creationId xmlns:p14="http://schemas.microsoft.com/office/powerpoint/2010/main" val="1926742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sz="2400">
                <a:solidFill>
                  <a:schemeClr val="tx1"/>
                </a:solidFill>
                <a:latin typeface="Times New Roman" charset="0"/>
                <a:ea typeface="ＭＳ Ｐゴシック" charset="0"/>
                <a:cs typeface="Times New Roman" charset="0"/>
              </a:defRPr>
            </a:lvl1pPr>
            <a:lvl2pPr marL="739458" indent="-284407" eaLnBrk="0" hangingPunct="0">
              <a:defRPr sz="2400">
                <a:solidFill>
                  <a:schemeClr val="tx1"/>
                </a:solidFill>
                <a:latin typeface="Times New Roman" charset="0"/>
                <a:ea typeface="Times New Roman" charset="0"/>
                <a:cs typeface="Times New Roman" charset="0"/>
              </a:defRPr>
            </a:lvl2pPr>
            <a:lvl3pPr marL="1137628" indent="-227526" eaLnBrk="0" hangingPunct="0">
              <a:defRPr sz="2400">
                <a:solidFill>
                  <a:schemeClr val="tx1"/>
                </a:solidFill>
                <a:latin typeface="Times New Roman" charset="0"/>
                <a:ea typeface="Times New Roman" charset="0"/>
                <a:cs typeface="Times New Roman" charset="0"/>
              </a:defRPr>
            </a:lvl3pPr>
            <a:lvl4pPr marL="1592679" indent="-227526" eaLnBrk="0" hangingPunct="0">
              <a:defRPr sz="2400">
                <a:solidFill>
                  <a:schemeClr val="tx1"/>
                </a:solidFill>
                <a:latin typeface="Times New Roman" charset="0"/>
                <a:ea typeface="Times New Roman" charset="0"/>
                <a:cs typeface="Times New Roman" charset="0"/>
              </a:defRPr>
            </a:lvl4pPr>
            <a:lvl5pPr marL="2047730" indent="-227526" eaLnBrk="0" hangingPunct="0">
              <a:defRPr sz="2400">
                <a:solidFill>
                  <a:schemeClr val="tx1"/>
                </a:solidFill>
                <a:latin typeface="Times New Roman" charset="0"/>
                <a:ea typeface="Times New Roman" charset="0"/>
                <a:cs typeface="Times New Roman" charset="0"/>
              </a:defRPr>
            </a:lvl5pPr>
            <a:lvl6pPr marL="2502781"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6pPr>
            <a:lvl7pPr marL="2957833"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7pPr>
            <a:lvl8pPr marL="3412884"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8pPr>
            <a:lvl9pPr marL="3867935"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9pPr>
          </a:lstStyle>
          <a:p>
            <a:pPr eaLnBrk="1" hangingPunct="1"/>
            <a:fld id="{4AFB278B-5FA3-2E4F-AD74-53446B273C13}" type="slidenum">
              <a:rPr lang="en-GB" sz="1200"/>
              <a:pPr eaLnBrk="1" hangingPunct="1"/>
              <a:t>10</a:t>
            </a:fld>
            <a:endParaRPr lang="en-GB"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extLst>
            <a:ext uri="{FAA26D3D-D897-4be2-8F04-BA451C77F1D7}">
              <ma14:placeholderFlag xmlns=""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r>
              <a:rPr lang="en-GB" dirty="0"/>
              <a:t>Note the similarities between all these languages ​​... Who would have thought that the Welsh language was related to Sanskrit?</a:t>
            </a:r>
            <a:endParaRPr lang="en-GB" dirty="0">
              <a:latin typeface="Times New Roman" charset="0"/>
              <a:cs typeface="Times New Roman" charset="0"/>
            </a:endParaRPr>
          </a:p>
        </p:txBody>
      </p:sp>
    </p:spTree>
    <p:extLst>
      <p:ext uri="{BB962C8B-B14F-4D97-AF65-F5344CB8AC3E}">
        <p14:creationId xmlns:p14="http://schemas.microsoft.com/office/powerpoint/2010/main" val="1477213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is an opportunity here to dispel the belief held by some that Welsh words such as 'phone' etc are somehow a loan of the English language and thus reinforce the prejudice that the Welsh language is 'poor'. Languages ​​are something that are constantly evolving and naturally evolve because of the relationship with other languages. A number of Welsh words were derived from Latin - some because of the Roman visit, and some because Latin (and Greek) was the language of learning. The same thing happens today - can you think of modern Welsh terms / words that come from another language? (Phone / Text…)</a:t>
            </a:r>
            <a:endParaRPr lang="en-GB" dirty="0">
              <a:latin typeface="Times New Roman" charset="0"/>
              <a:cs typeface="Times New Roman" charset="0"/>
            </a:endParaRPr>
          </a:p>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11</a:t>
            </a:fld>
            <a:endParaRPr lang="en-US"/>
          </a:p>
        </p:txBody>
      </p:sp>
    </p:spTree>
    <p:extLst>
      <p:ext uri="{BB962C8B-B14F-4D97-AF65-F5344CB8AC3E}">
        <p14:creationId xmlns:p14="http://schemas.microsoft.com/office/powerpoint/2010/main" val="27349644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sz="1200" b="0" i="0" kern="1200" dirty="0">
                <a:solidFill>
                  <a:schemeClr val="tx1"/>
                </a:solidFill>
                <a:effectLst/>
                <a:latin typeface="+mn-lt"/>
                <a:ea typeface="+mn-ea"/>
                <a:cs typeface="+mn-cs"/>
              </a:rPr>
              <a:t>How about something as fundamentally important as water? Something vital to the survival of the human race - you can see here all the variations of the word and how they relate to each other. Note the similarities between the Celtic languages….</a:t>
            </a:r>
          </a:p>
          <a:p>
            <a:r>
              <a:rPr lang="en-GB" sz="1200" b="0" i="0" kern="1200" dirty="0" err="1">
                <a:solidFill>
                  <a:schemeClr val="tx1"/>
                </a:solidFill>
                <a:effectLst/>
                <a:latin typeface="+mn-lt"/>
                <a:ea typeface="+mn-ea"/>
                <a:cs typeface="+mn-cs"/>
              </a:rPr>
              <a:t>D’ubros</a:t>
            </a:r>
            <a:r>
              <a:rPr lang="en-GB" sz="1200" b="0" i="0" kern="1200" dirty="0">
                <a:solidFill>
                  <a:schemeClr val="tx1"/>
                </a:solidFill>
                <a:effectLst/>
                <a:latin typeface="+mn-lt"/>
                <a:ea typeface="+mn-ea"/>
                <a:cs typeface="+mn-cs"/>
              </a:rPr>
              <a:t> = deep</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13</a:t>
            </a:fld>
            <a:endParaRPr lang="en-US"/>
          </a:p>
        </p:txBody>
      </p:sp>
    </p:spTree>
    <p:extLst>
      <p:ext uri="{BB962C8B-B14F-4D97-AF65-F5344CB8AC3E}">
        <p14:creationId xmlns:p14="http://schemas.microsoft.com/office/powerpoint/2010/main" val="1897003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dirty="0" err="1">
                <a:solidFill>
                  <a:schemeClr val="dk1"/>
                </a:solidFill>
                <a:latin typeface="Calibri"/>
                <a:ea typeface="Calibri"/>
                <a:cs typeface="Calibri"/>
                <a:sym typeface="Calibri"/>
              </a:rPr>
              <a:t>Doedd</a:t>
            </a:r>
            <a:r>
              <a:rPr lang="en-US" sz="1200" b="0" i="0" u="none" strike="noStrike" cap="none" dirty="0">
                <a:solidFill>
                  <a:schemeClr val="dk1"/>
                </a:solidFill>
                <a:latin typeface="Calibri"/>
                <a:ea typeface="Calibri"/>
                <a:cs typeface="Calibri"/>
                <a:sym typeface="Calibri"/>
              </a:rPr>
              <a:t> dim </a:t>
            </a:r>
            <a:r>
              <a:rPr lang="en-US" sz="1200" b="0" i="0" u="none" strike="noStrike" cap="none" dirty="0" err="1">
                <a:solidFill>
                  <a:schemeClr val="dk1"/>
                </a:solidFill>
                <a:latin typeface="Calibri"/>
                <a:ea typeface="Calibri"/>
                <a:cs typeface="Calibri"/>
                <a:sym typeface="Calibri"/>
              </a:rPr>
              <a:t>digon</a:t>
            </a:r>
            <a:r>
              <a:rPr lang="en-US" sz="1200" b="0" i="0" u="none" strike="noStrike" cap="none" dirty="0">
                <a:solidFill>
                  <a:schemeClr val="dk1"/>
                </a:solidFill>
                <a:latin typeface="Calibri"/>
                <a:ea typeface="Calibri"/>
                <a:cs typeface="Calibri"/>
                <a:sym typeface="Calibri"/>
              </a:rPr>
              <a:t> o </a:t>
            </a:r>
            <a:r>
              <a:rPr lang="en-US" sz="1200" b="0" i="0" u="none" strike="noStrike" cap="none" dirty="0" err="1">
                <a:solidFill>
                  <a:schemeClr val="dk1"/>
                </a:solidFill>
                <a:latin typeface="Calibri"/>
                <a:ea typeface="Calibri"/>
                <a:cs typeface="Calibri"/>
                <a:sym typeface="Calibri"/>
              </a:rPr>
              <a:t>fanylder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yn</a:t>
            </a:r>
            <a:r>
              <a:rPr lang="en-US" sz="1200" b="0" i="0" u="none" strike="noStrike" cap="none" dirty="0">
                <a:solidFill>
                  <a:schemeClr val="dk1"/>
                </a:solidFill>
                <a:latin typeface="Calibri"/>
                <a:ea typeface="Calibri"/>
                <a:cs typeface="Calibri"/>
                <a:sym typeface="Calibri"/>
              </a:rPr>
              <a:t> y </a:t>
            </a:r>
            <a:r>
              <a:rPr lang="en-US" sz="1200" b="0" i="0" u="none" strike="noStrike" cap="none" dirty="0" err="1">
                <a:solidFill>
                  <a:schemeClr val="dk1"/>
                </a:solidFill>
                <a:latin typeface="Calibri"/>
                <a:ea typeface="Calibri"/>
                <a:cs typeface="Calibri"/>
                <a:sym typeface="Calibri"/>
              </a:rPr>
              <a:t>ddeddf</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gyntaf</a:t>
            </a:r>
            <a:r>
              <a:rPr lang="en-US" sz="1200" b="0" i="0" u="none" strike="noStrike" cap="none" dirty="0">
                <a:solidFill>
                  <a:schemeClr val="dk1"/>
                </a:solidFill>
                <a:latin typeface="Calibri"/>
                <a:ea typeface="Calibri"/>
                <a:cs typeface="Calibri"/>
                <a:sym typeface="Calibri"/>
              </a:rPr>
              <a:t> felly </a:t>
            </a:r>
            <a:r>
              <a:rPr lang="en-US" sz="1200" b="0" i="0" u="none" strike="noStrike" cap="none" dirty="0" err="1">
                <a:solidFill>
                  <a:schemeClr val="dk1"/>
                </a:solidFill>
                <a:latin typeface="Calibri"/>
                <a:ea typeface="Calibri"/>
                <a:cs typeface="Calibri"/>
                <a:sym typeface="Calibri"/>
              </a:rPr>
              <a:t>roedd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rhaid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cael</a:t>
            </a:r>
            <a:r>
              <a:rPr lang="en-US" sz="1200" b="0" i="0" u="none" strike="noStrike" cap="none" dirty="0">
                <a:solidFill>
                  <a:schemeClr val="dk1"/>
                </a:solidFill>
                <a:latin typeface="Calibri"/>
                <a:ea typeface="Calibri"/>
                <a:cs typeface="Calibri"/>
                <a:sym typeface="Calibri"/>
              </a:rPr>
              <a:t> ail </a:t>
            </a:r>
            <a:r>
              <a:rPr lang="en-US" sz="1200" b="0" i="0" u="none" strike="noStrike" cap="none" dirty="0" err="1">
                <a:solidFill>
                  <a:schemeClr val="dk1"/>
                </a:solidFill>
                <a:latin typeface="Calibri"/>
                <a:ea typeface="Calibri"/>
                <a:cs typeface="Calibri"/>
                <a:sym typeface="Calibri"/>
              </a:rPr>
              <a:t>ddeddf</a:t>
            </a:r>
            <a:r>
              <a:rPr lang="en-US" sz="1200" b="0" i="0" u="none" strike="noStrike" cap="none" dirty="0">
                <a:solidFill>
                  <a:schemeClr val="dk1"/>
                </a:solidFill>
                <a:latin typeface="Calibri"/>
                <a:ea typeface="Calibri"/>
                <a:cs typeface="Calibri"/>
                <a:sym typeface="Calibri"/>
              </a:rPr>
              <a:t> I </a:t>
            </a:r>
            <a:r>
              <a:rPr lang="en-US" sz="1200" b="0" i="0" u="none" strike="noStrike" cap="none" dirty="0" err="1">
                <a:solidFill>
                  <a:schemeClr val="dk1"/>
                </a:solidFill>
                <a:latin typeface="Calibri"/>
                <a:ea typeface="Calibri"/>
                <a:cs typeface="Calibri"/>
                <a:sym typeface="Calibri"/>
              </a:rPr>
              <a:t>lenwi’r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bylchau</a:t>
            </a:r>
            <a:r>
              <a:rPr lang="en-US" sz="1200" b="0" i="0" u="none" strike="noStrike" cap="none" dirty="0">
                <a:solidFill>
                  <a:schemeClr val="dk1"/>
                </a:solidFill>
                <a:latin typeface="Calibri"/>
                <a:ea typeface="Calibri"/>
                <a:cs typeface="Calibri"/>
                <a:sym typeface="Calibri"/>
              </a:rPr>
              <a:t>.</a:t>
            </a:r>
            <a:endParaRPr dirty="0"/>
          </a:p>
          <a:p>
            <a:pPr marL="0" marR="0" lvl="0" indent="0" algn="l" rtl="0">
              <a:spcBef>
                <a:spcPts val="0"/>
              </a:spcBef>
              <a:spcAft>
                <a:spcPts val="0"/>
              </a:spcAft>
              <a:buNone/>
            </a:pPr>
            <a:r>
              <a:rPr lang="en-US" sz="1200" b="0" i="0" u="none" strike="noStrike" cap="none" dirty="0">
                <a:solidFill>
                  <a:schemeClr val="dk1"/>
                </a:solidFill>
                <a:latin typeface="Calibri"/>
                <a:ea typeface="Calibri"/>
                <a:cs typeface="Calibri"/>
                <a:sym typeface="Calibri"/>
              </a:rPr>
              <a:t>The people of Wales... do daily use a speech nothing like the natural mother tongue used in England... From henceforth no persons that use the Welsh speech or language shall enjoy any... office or fees within this realm of England and Wales.</a:t>
            </a:r>
            <a:endParaRPr sz="1200" b="0" i="0" u="none" strike="noStrike" cap="none" dirty="0">
              <a:solidFill>
                <a:schemeClr val="dk1"/>
              </a:solidFill>
              <a:latin typeface="Calibri"/>
              <a:ea typeface="Calibri"/>
              <a:cs typeface="Calibri"/>
              <a:sym typeface="Calibri"/>
            </a:endParaRPr>
          </a:p>
        </p:txBody>
      </p:sp>
      <p:sp>
        <p:nvSpPr>
          <p:cNvPr id="174" name="Google Shape;17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14</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47355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Roedd fersiynau, ond dyma’r tro cyntaf I’r Beibl cael ei gyfeithu yn ei gyfanrwydd.</a:t>
            </a:r>
            <a:endParaRPr sz="1200" b="0" i="0" u="none" strike="noStrike" cap="none">
              <a:solidFill>
                <a:schemeClr val="dk1"/>
              </a:solidFill>
              <a:latin typeface="Calibri"/>
              <a:ea typeface="Calibri"/>
              <a:cs typeface="Calibri"/>
              <a:sym typeface="Calibri"/>
            </a:endParaRPr>
          </a:p>
        </p:txBody>
      </p:sp>
      <p:sp>
        <p:nvSpPr>
          <p:cNvPr id="181" name="Google Shape;181;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15</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68089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7" name="Google Shape;187;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286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3" name="Google Shape;193;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46429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dirty="0" err="1">
                <a:solidFill>
                  <a:schemeClr val="dk1"/>
                </a:solidFill>
                <a:latin typeface="Calibri"/>
                <a:ea typeface="Calibri"/>
                <a:cs typeface="Calibri"/>
                <a:sym typeface="Calibri"/>
              </a:rPr>
              <a:t>Agorwyd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gan</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Syr</a:t>
            </a:r>
            <a:r>
              <a:rPr lang="en-US" sz="1200" b="0" i="0" u="none" strike="noStrike" cap="none" dirty="0">
                <a:solidFill>
                  <a:schemeClr val="dk1"/>
                </a:solidFill>
                <a:latin typeface="Calibri"/>
                <a:ea typeface="Calibri"/>
                <a:cs typeface="Calibri"/>
                <a:sym typeface="Calibri"/>
              </a:rPr>
              <a:t> O.M. Edwards (</a:t>
            </a:r>
            <a:r>
              <a:rPr lang="en-US" sz="1200" b="0" i="0" u="none" strike="noStrike" cap="none" dirty="0" err="1">
                <a:solidFill>
                  <a:schemeClr val="dk1"/>
                </a:solidFill>
                <a:latin typeface="Calibri"/>
                <a:ea typeface="Calibri"/>
                <a:cs typeface="Calibri"/>
                <a:sym typeface="Calibri"/>
              </a:rPr>
              <a:t>sylfaenydd</a:t>
            </a:r>
            <a:r>
              <a:rPr lang="en-US" sz="1200" b="0" i="0" u="none" strike="noStrike" cap="none" dirty="0">
                <a:solidFill>
                  <a:schemeClr val="dk1"/>
                </a:solidFill>
                <a:latin typeface="Calibri"/>
                <a:ea typeface="Calibri"/>
                <a:cs typeface="Calibri"/>
                <a:sym typeface="Calibri"/>
              </a:rPr>
              <a:t> yr </a:t>
            </a:r>
            <a:r>
              <a:rPr lang="en-US" sz="1200" b="0" i="0" u="none" strike="noStrike" cap="none" dirty="0" err="1">
                <a:solidFill>
                  <a:schemeClr val="dk1"/>
                </a:solidFill>
                <a:latin typeface="Calibri"/>
                <a:ea typeface="Calibri"/>
                <a:cs typeface="Calibri"/>
                <a:sym typeface="Calibri"/>
              </a:rPr>
              <a:t>Urdd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Mae’r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ysgol</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ar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safle</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arall</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ond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yn</a:t>
            </a:r>
            <a:r>
              <a:rPr lang="en-US" sz="1200" b="0" i="0" u="none" strike="noStrike" cap="none" dirty="0">
                <a:solidFill>
                  <a:schemeClr val="dk1"/>
                </a:solidFill>
                <a:latin typeface="Calibri"/>
                <a:ea typeface="Calibri"/>
                <a:cs typeface="Calibri"/>
                <a:sym typeface="Calibri"/>
              </a:rPr>
              <a:t> dal I </a:t>
            </a:r>
            <a:r>
              <a:rPr lang="en-US" sz="1200" b="0" i="0" u="none" strike="noStrike" cap="none" dirty="0" err="1">
                <a:solidFill>
                  <a:schemeClr val="dk1"/>
                </a:solidFill>
                <a:latin typeface="Calibri"/>
                <a:ea typeface="Calibri"/>
                <a:cs typeface="Calibri"/>
                <a:sym typeface="Calibri"/>
              </a:rPr>
              <a:t>fodoli</a:t>
            </a:r>
            <a:r>
              <a:rPr lang="en-US" sz="1200" b="0" i="0" u="none" strike="noStrike" cap="none" dirty="0">
                <a:solidFill>
                  <a:schemeClr val="dk1"/>
                </a:solidFill>
                <a:latin typeface="Calibri"/>
                <a:ea typeface="Calibri"/>
                <a:cs typeface="Calibri"/>
                <a:sym typeface="Calibri"/>
              </a:rPr>
              <a:t>.</a:t>
            </a:r>
            <a:endParaRPr sz="1200" b="0" i="0" u="none" strike="noStrike" cap="none" dirty="0">
              <a:solidFill>
                <a:schemeClr val="dk1"/>
              </a:solidFill>
              <a:latin typeface="Calibri"/>
              <a:ea typeface="Calibri"/>
              <a:cs typeface="Calibri"/>
              <a:sym typeface="Calibri"/>
            </a:endParaRPr>
          </a:p>
        </p:txBody>
      </p:sp>
      <p:sp>
        <p:nvSpPr>
          <p:cNvPr id="202" name="Google Shape;202;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18</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65780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22: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19202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23: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4" name="Google Shape;214;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556518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24: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9346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2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6" name="Google Shape;226;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360357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26: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2" name="Google Shape;232;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45438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27: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8" name="Google Shape;238;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21494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2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4" name="Google Shape;244;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093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2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0" name="Google Shape;250;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419673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30: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6" name="Google Shape;256;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323659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Deddfwriaethau</a:t>
            </a:r>
            <a:r>
              <a:rPr lang="en-US" dirty="0"/>
              <a:t> a </a:t>
            </a:r>
            <a:r>
              <a:rPr lang="en-US" dirty="0" err="1"/>
              <a:t>pholisïau</a:t>
            </a:r>
            <a:r>
              <a:rPr lang="en-US" baseline="0" dirty="0"/>
              <a:t> </a:t>
            </a:r>
            <a:r>
              <a:rPr lang="en-US" baseline="0" dirty="0" err="1"/>
              <a:t>pwysig</a:t>
            </a:r>
            <a:r>
              <a:rPr lang="mr-IN" baseline="0" dirty="0"/>
              <a:t>…</a:t>
            </a:r>
            <a:br>
              <a:rPr lang="en-GB" baseline="0" dirty="0"/>
            </a:br>
            <a:r>
              <a:rPr lang="en-GB" baseline="0" dirty="0" err="1"/>
              <a:t>Mesur</a:t>
            </a:r>
            <a:r>
              <a:rPr lang="en-GB" baseline="0" dirty="0"/>
              <a:t> </a:t>
            </a:r>
            <a:r>
              <a:rPr lang="en-GB" baseline="0" dirty="0" err="1"/>
              <a:t>yr</a:t>
            </a:r>
            <a:r>
              <a:rPr lang="en-GB" baseline="0" dirty="0"/>
              <a:t> </a:t>
            </a:r>
            <a:r>
              <a:rPr lang="en-GB" baseline="0" dirty="0" err="1"/>
              <a:t>Iaith</a:t>
            </a:r>
            <a:r>
              <a:rPr lang="en-GB" baseline="0" dirty="0"/>
              <a:t> </a:t>
            </a:r>
            <a:r>
              <a:rPr lang="en-GB" baseline="0" dirty="0" err="1"/>
              <a:t>Gymraeg</a:t>
            </a:r>
            <a:endParaRPr lang="en-GB" baseline="0" dirty="0"/>
          </a:p>
          <a:p>
            <a:r>
              <a:rPr lang="en-GB" baseline="0" dirty="0" err="1"/>
              <a:t>Mesuriadau</a:t>
            </a:r>
            <a:r>
              <a:rPr lang="en-GB" baseline="0" dirty="0"/>
              <a:t> </a:t>
            </a:r>
            <a:r>
              <a:rPr lang="en-GB" baseline="0" dirty="0" err="1"/>
              <a:t>Answadd</a:t>
            </a:r>
            <a:r>
              <a:rPr lang="en-GB" baseline="0" dirty="0"/>
              <a:t> Estyn</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28</a:t>
            </a:fld>
            <a:endParaRPr lang="en-US"/>
          </a:p>
        </p:txBody>
      </p:sp>
    </p:spTree>
    <p:extLst>
      <p:ext uri="{BB962C8B-B14F-4D97-AF65-F5344CB8AC3E}">
        <p14:creationId xmlns:p14="http://schemas.microsoft.com/office/powerpoint/2010/main" val="26048041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now to focus on the Welsh language itself… Maybe go back to the 'post-its' to see what they wrote there - were there any facts about the language? Someone might have written something about the Welsh Not, for example. Let's say we now want to understand more about the history of the Welsh language through this film.</a:t>
            </a:r>
          </a:p>
          <a:p>
            <a:endParaRPr lang="en-GB" dirty="0"/>
          </a:p>
          <a:p>
            <a:r>
              <a:rPr lang="en-US" dirty="0" err="1"/>
              <a:t>Cwestiynau</a:t>
            </a:r>
            <a:r>
              <a:rPr lang="en-US" dirty="0"/>
              <a:t> </a:t>
            </a:r>
            <a:r>
              <a:rPr lang="en-US" dirty="0" err="1"/>
              <a:t>Sbardun</a:t>
            </a:r>
            <a:endParaRPr lang="en-US" dirty="0"/>
          </a:p>
          <a:p>
            <a:r>
              <a:rPr lang="en-US" dirty="0" err="1"/>
              <a:t>Ffilm</a:t>
            </a:r>
            <a:r>
              <a:rPr lang="en-US" dirty="0"/>
              <a:t> </a:t>
            </a:r>
            <a:r>
              <a:rPr lang="en-US" dirty="0" err="1"/>
              <a:t>gyntaf</a:t>
            </a:r>
            <a:r>
              <a:rPr lang="en-US" dirty="0"/>
              <a:t> </a:t>
            </a:r>
            <a:r>
              <a:rPr lang="en-US" dirty="0" err="1"/>
              <a:t>Colegau</a:t>
            </a:r>
            <a:r>
              <a:rPr lang="en-US" dirty="0"/>
              <a:t> Cymru</a:t>
            </a:r>
          </a:p>
          <a:p>
            <a:r>
              <a:rPr lang="en-US" dirty="0"/>
              <a:t> Beth </a:t>
            </a:r>
            <a:r>
              <a:rPr lang="en-US" dirty="0" err="1"/>
              <a:t>ydy</a:t>
            </a:r>
            <a:r>
              <a:rPr lang="en-US" dirty="0"/>
              <a:t> </a:t>
            </a:r>
            <a:r>
              <a:rPr lang="en-US" dirty="0" err="1"/>
              <a:t>Cymreictod</a:t>
            </a:r>
            <a:r>
              <a:rPr lang="en-US" dirty="0"/>
              <a:t> i chi?</a:t>
            </a:r>
          </a:p>
          <a:p>
            <a:r>
              <a:rPr lang="en-US" dirty="0"/>
              <a:t>What does being Welsh mean to you?</a:t>
            </a:r>
          </a:p>
          <a:p>
            <a:r>
              <a:rPr lang="en-US" dirty="0"/>
              <a:t> Pa </a:t>
            </a:r>
            <a:r>
              <a:rPr lang="en-US" dirty="0" err="1"/>
              <a:t>fath</a:t>
            </a:r>
            <a:r>
              <a:rPr lang="en-US" dirty="0"/>
              <a:t> o </a:t>
            </a:r>
            <a:r>
              <a:rPr lang="en-US" dirty="0" err="1"/>
              <a:t>bobl</a:t>
            </a:r>
            <a:r>
              <a:rPr lang="en-US" dirty="0"/>
              <a:t> </a:t>
            </a:r>
            <a:r>
              <a:rPr lang="en-US" dirty="0" err="1"/>
              <a:t>sy’n</a:t>
            </a:r>
            <a:r>
              <a:rPr lang="en-US" dirty="0"/>
              <a:t> </a:t>
            </a:r>
            <a:r>
              <a:rPr lang="en-US" dirty="0" err="1"/>
              <a:t>siarad</a:t>
            </a:r>
            <a:r>
              <a:rPr lang="en-US" dirty="0"/>
              <a:t> </a:t>
            </a:r>
            <a:r>
              <a:rPr lang="en-US" dirty="0" err="1"/>
              <a:t>Cymraeg</a:t>
            </a:r>
            <a:r>
              <a:rPr lang="en-US" dirty="0"/>
              <a:t>?</a:t>
            </a:r>
          </a:p>
          <a:p>
            <a:r>
              <a:rPr lang="en-US" dirty="0"/>
              <a:t>Who do you think speaks welsh?</a:t>
            </a:r>
          </a:p>
          <a:p>
            <a:r>
              <a:rPr lang="en-US" dirty="0"/>
              <a:t> </a:t>
            </a:r>
            <a:r>
              <a:rPr lang="en-US" dirty="0" err="1"/>
              <a:t>Oeddwch</a:t>
            </a:r>
            <a:r>
              <a:rPr lang="en-US" dirty="0"/>
              <a:t> </a:t>
            </a:r>
            <a:r>
              <a:rPr lang="en-US" dirty="0" err="1"/>
              <a:t>chi’n</a:t>
            </a:r>
            <a:r>
              <a:rPr lang="en-US" dirty="0"/>
              <a:t> </a:t>
            </a:r>
            <a:r>
              <a:rPr lang="en-US" dirty="0" err="1"/>
              <a:t>gwybod</a:t>
            </a:r>
            <a:r>
              <a:rPr lang="en-US" dirty="0"/>
              <a:t> bod 1 o bob 5 yn </a:t>
            </a:r>
            <a:r>
              <a:rPr lang="en-US" dirty="0" err="1"/>
              <a:t>siarad</a:t>
            </a:r>
            <a:r>
              <a:rPr lang="en-US" dirty="0"/>
              <a:t> </a:t>
            </a:r>
            <a:r>
              <a:rPr lang="en-US" dirty="0" err="1"/>
              <a:t>Cymraeg</a:t>
            </a:r>
            <a:r>
              <a:rPr lang="en-US" dirty="0"/>
              <a:t>?</a:t>
            </a:r>
          </a:p>
          <a:p>
            <a:r>
              <a:rPr lang="en-US" dirty="0"/>
              <a:t>1 in 5 speak Welsh? Did you know this?</a:t>
            </a:r>
          </a:p>
          <a:p>
            <a:r>
              <a:rPr lang="en-US" dirty="0"/>
              <a:t> Mae ½ </a:t>
            </a:r>
            <a:r>
              <a:rPr lang="en-US" dirty="0" err="1"/>
              <a:t>poblogaeth</a:t>
            </a:r>
            <a:r>
              <a:rPr lang="en-US" dirty="0"/>
              <a:t> Cymru </a:t>
            </a:r>
            <a:r>
              <a:rPr lang="en-US" dirty="0" err="1"/>
              <a:t>â</a:t>
            </a:r>
            <a:r>
              <a:rPr lang="en-US" dirty="0"/>
              <a:t> </a:t>
            </a:r>
            <a:r>
              <a:rPr lang="en-US" dirty="0" err="1"/>
              <a:t>rhywfaint</a:t>
            </a:r>
            <a:r>
              <a:rPr lang="en-US" dirty="0"/>
              <a:t> o </a:t>
            </a:r>
            <a:r>
              <a:rPr lang="en-US" dirty="0" err="1"/>
              <a:t>Gymraeg</a:t>
            </a:r>
            <a:r>
              <a:rPr lang="en-US" dirty="0"/>
              <a:t>...</a:t>
            </a:r>
          </a:p>
          <a:p>
            <a:r>
              <a:rPr lang="en-US" dirty="0"/>
              <a:t>½ population has some knowledge...</a:t>
            </a:r>
          </a:p>
          <a:p>
            <a:r>
              <a:rPr lang="en-US" dirty="0"/>
              <a:t> </a:t>
            </a:r>
            <a:r>
              <a:rPr lang="en-US" dirty="0" err="1"/>
              <a:t>Ydy’ch</a:t>
            </a:r>
            <a:r>
              <a:rPr lang="en-US" dirty="0"/>
              <a:t> </a:t>
            </a:r>
            <a:r>
              <a:rPr lang="en-US" dirty="0" err="1"/>
              <a:t>teulu’n</a:t>
            </a:r>
            <a:r>
              <a:rPr lang="en-US" dirty="0"/>
              <a:t> </a:t>
            </a:r>
            <a:r>
              <a:rPr lang="en-US" dirty="0" err="1"/>
              <a:t>siarad</a:t>
            </a:r>
            <a:r>
              <a:rPr lang="en-US" dirty="0"/>
              <a:t> </a:t>
            </a:r>
            <a:r>
              <a:rPr lang="en-US" dirty="0" err="1"/>
              <a:t>Cymraeg</a:t>
            </a:r>
            <a:r>
              <a:rPr lang="en-US" dirty="0"/>
              <a:t>? </a:t>
            </a:r>
            <a:r>
              <a:rPr lang="en-US" dirty="0" err="1"/>
              <a:t>Oedd</a:t>
            </a:r>
            <a:r>
              <a:rPr lang="en-US" dirty="0"/>
              <a:t> </a:t>
            </a:r>
            <a:r>
              <a:rPr lang="en-US" dirty="0" err="1"/>
              <a:t>Cymraeg</a:t>
            </a:r>
            <a:r>
              <a:rPr lang="en-US" dirty="0"/>
              <a:t> yn </a:t>
            </a:r>
            <a:r>
              <a:rPr lang="en-US" dirty="0" err="1"/>
              <a:t>cael</a:t>
            </a:r>
            <a:r>
              <a:rPr lang="en-US" dirty="0"/>
              <a:t> </a:t>
            </a:r>
            <a:r>
              <a:rPr lang="en-US" dirty="0" err="1"/>
              <a:t>ei</a:t>
            </a:r>
            <a:r>
              <a:rPr lang="en-US" dirty="0"/>
              <a:t> </a:t>
            </a:r>
            <a:r>
              <a:rPr lang="en-US" dirty="0" err="1"/>
              <a:t>siarad</a:t>
            </a:r>
            <a:r>
              <a:rPr lang="en-US" dirty="0"/>
              <a:t> yn </a:t>
            </a:r>
            <a:r>
              <a:rPr lang="en-US" dirty="0" err="1"/>
              <a:t>eich</a:t>
            </a:r>
            <a:endParaRPr lang="en-US" dirty="0"/>
          </a:p>
          <a:p>
            <a:r>
              <a:rPr lang="en-US" dirty="0" err="1"/>
              <a:t>teuluoedd</a:t>
            </a:r>
            <a:r>
              <a:rPr lang="en-US" dirty="0"/>
              <a:t>?</a:t>
            </a:r>
          </a:p>
          <a:p>
            <a:r>
              <a:rPr lang="en-US" dirty="0"/>
              <a:t>Is there Welsh in your family? Was there Welsh?</a:t>
            </a:r>
          </a:p>
          <a:p>
            <a:r>
              <a:rPr lang="en-US" dirty="0"/>
              <a:t> Beth </a:t>
            </a:r>
            <a:r>
              <a:rPr lang="en-US" dirty="0" err="1"/>
              <a:t>yw</a:t>
            </a:r>
            <a:r>
              <a:rPr lang="en-US" dirty="0"/>
              <a:t> </a:t>
            </a:r>
            <a:r>
              <a:rPr lang="en-US" dirty="0" err="1"/>
              <a:t>dy</a:t>
            </a:r>
            <a:r>
              <a:rPr lang="en-US" dirty="0"/>
              <a:t> </a:t>
            </a:r>
            <a:r>
              <a:rPr lang="en-US" dirty="0" err="1"/>
              <a:t>farn</a:t>
            </a:r>
            <a:r>
              <a:rPr lang="en-US" dirty="0"/>
              <a:t> am </a:t>
            </a:r>
            <a:r>
              <a:rPr lang="en-US" dirty="0" err="1"/>
              <a:t>yr</a:t>
            </a:r>
            <a:r>
              <a:rPr lang="en-US" dirty="0"/>
              <a:t> </a:t>
            </a:r>
            <a:r>
              <a:rPr lang="en-US" dirty="0" err="1"/>
              <a:t>hyn</a:t>
            </a:r>
            <a:r>
              <a:rPr lang="en-US" dirty="0"/>
              <a:t> a </a:t>
            </a:r>
            <a:r>
              <a:rPr lang="en-US" dirty="0" err="1"/>
              <a:t>ddigwyddodd</a:t>
            </a:r>
            <a:r>
              <a:rPr lang="en-US" dirty="0"/>
              <a:t> </a:t>
            </a:r>
            <a:r>
              <a:rPr lang="en-US" dirty="0" err="1"/>
              <a:t>i’r</a:t>
            </a:r>
            <a:r>
              <a:rPr lang="en-US" dirty="0"/>
              <a:t> </a:t>
            </a:r>
            <a:r>
              <a:rPr lang="en-US" dirty="0" err="1"/>
              <a:t>Gymraeg</a:t>
            </a:r>
            <a:r>
              <a:rPr lang="en-US" dirty="0"/>
              <a:t>? </a:t>
            </a:r>
            <a:r>
              <a:rPr lang="en-US" dirty="0" err="1"/>
              <a:t>Oedd</a:t>
            </a:r>
            <a:r>
              <a:rPr lang="en-US" dirty="0"/>
              <a:t> </a:t>
            </a:r>
            <a:r>
              <a:rPr lang="en-US" dirty="0" err="1"/>
              <a:t>e’n</a:t>
            </a:r>
            <a:endParaRPr lang="en-US" dirty="0"/>
          </a:p>
          <a:p>
            <a:r>
              <a:rPr lang="en-US" dirty="0" err="1"/>
              <a:t>angenrheidiol</a:t>
            </a:r>
            <a:r>
              <a:rPr lang="en-US" dirty="0"/>
              <a:t> </a:t>
            </a:r>
            <a:r>
              <a:rPr lang="en-US" dirty="0" err="1"/>
              <a:t>i’r</a:t>
            </a:r>
            <a:r>
              <a:rPr lang="en-US" dirty="0"/>
              <a:t> </a:t>
            </a:r>
            <a:r>
              <a:rPr lang="en-US" dirty="0" err="1"/>
              <a:t>genedl</a:t>
            </a:r>
            <a:r>
              <a:rPr lang="en-US" dirty="0"/>
              <a:t> uno </a:t>
            </a:r>
            <a:r>
              <a:rPr lang="en-US" dirty="0" err="1"/>
              <a:t>â</a:t>
            </a:r>
            <a:r>
              <a:rPr lang="en-US" dirty="0"/>
              <a:t> </a:t>
            </a:r>
            <a:r>
              <a:rPr lang="en-US" dirty="0" err="1"/>
              <a:t>Lloegr</a:t>
            </a:r>
            <a:r>
              <a:rPr lang="en-US" dirty="0"/>
              <a:t>?</a:t>
            </a:r>
          </a:p>
          <a:p>
            <a:r>
              <a:rPr lang="en-US" dirty="0"/>
              <a:t>What do you think about what happened to the Welsh language? Was it</a:t>
            </a:r>
          </a:p>
          <a:p>
            <a:r>
              <a:rPr lang="en-US" dirty="0"/>
              <a:t>necessary to unify Wales and England?</a:t>
            </a:r>
          </a:p>
          <a:p>
            <a:r>
              <a:rPr lang="en-US" dirty="0"/>
              <a:t> Pam </a:t>
            </a:r>
            <a:r>
              <a:rPr lang="en-US" dirty="0" err="1"/>
              <a:t>oedd</a:t>
            </a:r>
            <a:r>
              <a:rPr lang="en-US" dirty="0"/>
              <a:t> </a:t>
            </a:r>
            <a:r>
              <a:rPr lang="en-US" dirty="0" err="1"/>
              <a:t>gostyngiad</a:t>
            </a:r>
            <a:r>
              <a:rPr lang="en-US" dirty="0"/>
              <a:t> yn </a:t>
            </a:r>
            <a:r>
              <a:rPr lang="en-US" dirty="0" err="1"/>
              <a:t>nifer</a:t>
            </a:r>
            <a:r>
              <a:rPr lang="en-US" dirty="0"/>
              <a:t> y </a:t>
            </a:r>
            <a:r>
              <a:rPr lang="en-US" dirty="0" err="1"/>
              <a:t>siaradwyr</a:t>
            </a:r>
            <a:r>
              <a:rPr lang="en-US" dirty="0"/>
              <a:t> </a:t>
            </a:r>
            <a:r>
              <a:rPr lang="en-US" dirty="0" err="1"/>
              <a:t>Cymraeg</a:t>
            </a:r>
            <a:r>
              <a:rPr lang="en-US" dirty="0"/>
              <a:t> yn </a:t>
            </a:r>
            <a:r>
              <a:rPr lang="en-US" dirty="0" err="1"/>
              <a:t>ystod</a:t>
            </a:r>
            <a:r>
              <a:rPr lang="en-US" dirty="0"/>
              <a:t> </a:t>
            </a:r>
            <a:r>
              <a:rPr lang="en-US" dirty="0" err="1"/>
              <a:t>yr</a:t>
            </a:r>
            <a:r>
              <a:rPr lang="en-US" dirty="0"/>
              <a:t> 20fed</a:t>
            </a:r>
          </a:p>
          <a:p>
            <a:r>
              <a:rPr lang="en-US" dirty="0" err="1"/>
              <a:t>ganrif</a:t>
            </a:r>
            <a:r>
              <a:rPr lang="en-US" dirty="0"/>
              <a:t>?</a:t>
            </a:r>
          </a:p>
          <a:p>
            <a:r>
              <a:rPr lang="en-US" dirty="0"/>
              <a:t>Why did the number of Welsh speakers decrease so much during the</a:t>
            </a:r>
          </a:p>
          <a:p>
            <a:r>
              <a:rPr lang="en-US" dirty="0"/>
              <a:t>20th century?</a:t>
            </a:r>
          </a:p>
          <a:p>
            <a:r>
              <a:rPr lang="en-US" dirty="0"/>
              <a:t> Beth </a:t>
            </a:r>
            <a:r>
              <a:rPr lang="en-US" dirty="0" err="1"/>
              <a:t>yw</a:t>
            </a:r>
            <a:r>
              <a:rPr lang="en-US" dirty="0"/>
              <a:t> </a:t>
            </a:r>
            <a:r>
              <a:rPr lang="en-US" dirty="0" err="1"/>
              <a:t>effeithiau</a:t>
            </a:r>
            <a:r>
              <a:rPr lang="en-US" dirty="0"/>
              <a:t> </a:t>
            </a:r>
            <a:r>
              <a:rPr lang="en-US" dirty="0" err="1"/>
              <a:t>hir</a:t>
            </a:r>
            <a:r>
              <a:rPr lang="en-US" dirty="0"/>
              <a:t> </a:t>
            </a:r>
            <a:r>
              <a:rPr lang="en-US" dirty="0" err="1"/>
              <a:t>dymor</a:t>
            </a:r>
            <a:r>
              <a:rPr lang="en-US" dirty="0"/>
              <a:t> y </a:t>
            </a:r>
            <a:r>
              <a:rPr lang="en-US" dirty="0" err="1"/>
              <a:t>deddfau</a:t>
            </a:r>
            <a:r>
              <a:rPr lang="en-US" dirty="0"/>
              <a:t> uno a brad y </a:t>
            </a:r>
            <a:r>
              <a:rPr lang="en-US" dirty="0" err="1"/>
              <a:t>llyfrau</a:t>
            </a:r>
            <a:r>
              <a:rPr lang="en-US" dirty="0"/>
              <a:t> </a:t>
            </a:r>
            <a:r>
              <a:rPr lang="en-US" dirty="0" err="1"/>
              <a:t>gleision</a:t>
            </a:r>
            <a:r>
              <a:rPr lang="en-US" dirty="0"/>
              <a:t>.</a:t>
            </a:r>
          </a:p>
          <a:p>
            <a:r>
              <a:rPr lang="en-US" dirty="0"/>
              <a:t>What are the lasting effects of the acts of Union and the Welsh not?</a:t>
            </a:r>
          </a:p>
        </p:txBody>
      </p:sp>
      <p:sp>
        <p:nvSpPr>
          <p:cNvPr id="4" name="Slide Number Placeholder 3"/>
          <p:cNvSpPr>
            <a:spLocks noGrp="1"/>
          </p:cNvSpPr>
          <p:nvPr>
            <p:ph type="sldNum" sz="quarter" idx="10"/>
          </p:nvPr>
        </p:nvSpPr>
        <p:spPr/>
        <p:txBody>
          <a:bodyPr/>
          <a:lstStyle/>
          <a:p>
            <a:fld id="{DB641BB8-44C0-934B-86DB-E8BE9DF68C78}" type="slidenum">
              <a:rPr lang="en-US" smtClean="0"/>
              <a:t>29</a:t>
            </a:fld>
            <a:endParaRPr lang="en-US"/>
          </a:p>
        </p:txBody>
      </p:sp>
    </p:spTree>
    <p:extLst>
      <p:ext uri="{BB962C8B-B14F-4D97-AF65-F5344CB8AC3E}">
        <p14:creationId xmlns:p14="http://schemas.microsoft.com/office/powerpoint/2010/main" val="16492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t>
            </a:r>
          </a:p>
        </p:txBody>
      </p:sp>
      <p:sp>
        <p:nvSpPr>
          <p:cNvPr id="4" name="Slide Number Placeholder 3"/>
          <p:cNvSpPr>
            <a:spLocks noGrp="1"/>
          </p:cNvSpPr>
          <p:nvPr>
            <p:ph type="sldNum" sz="quarter" idx="10"/>
          </p:nvPr>
        </p:nvSpPr>
        <p:spPr/>
        <p:txBody>
          <a:bodyPr/>
          <a:lstStyle/>
          <a:p>
            <a:fld id="{DB641BB8-44C0-934B-86DB-E8BE9DF68C78}" type="slidenum">
              <a:rPr lang="en-US" smtClean="0"/>
              <a:t>30</a:t>
            </a:fld>
            <a:endParaRPr lang="en-US"/>
          </a:p>
        </p:txBody>
      </p:sp>
    </p:spTree>
    <p:extLst>
      <p:ext uri="{BB962C8B-B14F-4D97-AF65-F5344CB8AC3E}">
        <p14:creationId xmlns:p14="http://schemas.microsoft.com/office/powerpoint/2010/main" val="6289934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Niferoedd</a:t>
            </a:r>
            <a:r>
              <a:rPr lang="en-US" dirty="0"/>
              <a:t> y </a:t>
            </a:r>
            <a:r>
              <a:rPr lang="en-US" dirty="0" err="1"/>
              <a:t>cyfrifiad</a:t>
            </a:r>
            <a:r>
              <a:rPr lang="en-US" dirty="0"/>
              <a:t> </a:t>
            </a:r>
            <a:r>
              <a:rPr lang="en-US" dirty="0" err="1"/>
              <a:t>yn</a:t>
            </a:r>
            <a:r>
              <a:rPr lang="en-US" dirty="0"/>
              <a:t> </a:t>
            </a:r>
            <a:r>
              <a:rPr lang="en-US" dirty="0" err="1"/>
              <a:t>dangos</a:t>
            </a:r>
            <a:r>
              <a:rPr lang="en-US" dirty="0"/>
              <a:t> bod </a:t>
            </a:r>
            <a:r>
              <a:rPr lang="en-US" dirty="0" err="1"/>
              <a:t>nifer</a:t>
            </a:r>
            <a:r>
              <a:rPr lang="en-US" dirty="0"/>
              <a:t> o </a:t>
            </a:r>
            <a:r>
              <a:rPr lang="en-US" dirty="0" err="1"/>
              <a:t>Gymry</a:t>
            </a:r>
            <a:r>
              <a:rPr lang="en-US" dirty="0"/>
              <a:t> </a:t>
            </a:r>
            <a:r>
              <a:rPr lang="en-US" dirty="0" err="1"/>
              <a:t>yn</a:t>
            </a:r>
            <a:r>
              <a:rPr lang="en-US" baseline="0" dirty="0"/>
              <a:t> </a:t>
            </a:r>
            <a:r>
              <a:rPr lang="en-US" baseline="0" dirty="0" err="1"/>
              <a:t>nodi</a:t>
            </a:r>
            <a:r>
              <a:rPr lang="en-US" baseline="0" dirty="0"/>
              <a:t> bod </a:t>
            </a:r>
            <a:r>
              <a:rPr lang="en-US" baseline="0" dirty="0" err="1"/>
              <a:t>peth</a:t>
            </a:r>
            <a:r>
              <a:rPr lang="en-US" baseline="0" dirty="0"/>
              <a:t> </a:t>
            </a:r>
            <a:r>
              <a:rPr lang="en-US" baseline="0" dirty="0" err="1"/>
              <a:t>gallu</a:t>
            </a:r>
            <a:r>
              <a:rPr lang="en-US" baseline="0" dirty="0"/>
              <a:t> </a:t>
            </a:r>
            <a:r>
              <a:rPr lang="en-US" baseline="0" dirty="0" err="1"/>
              <a:t>ganddynt</a:t>
            </a:r>
            <a:r>
              <a:rPr lang="en-US" baseline="0" dirty="0"/>
              <a:t> </a:t>
            </a:r>
            <a:r>
              <a:rPr lang="en-US" baseline="0" dirty="0" err="1"/>
              <a:t>i</a:t>
            </a:r>
            <a:r>
              <a:rPr lang="en-US" baseline="0" dirty="0"/>
              <a:t> </a:t>
            </a:r>
            <a:r>
              <a:rPr lang="en-US" baseline="0" dirty="0" err="1"/>
              <a:t>siarad</a:t>
            </a:r>
            <a:r>
              <a:rPr lang="en-US" baseline="0" dirty="0"/>
              <a:t> </a:t>
            </a:r>
            <a:r>
              <a:rPr lang="en-US" baseline="0" dirty="0" err="1"/>
              <a:t>Cymraeg</a:t>
            </a:r>
            <a:r>
              <a:rPr lang="mr-IN" baseline="0" dirty="0"/>
              <a:t>…</a:t>
            </a:r>
            <a:r>
              <a:rPr lang="en-GB" baseline="0" dirty="0"/>
              <a:t> </a:t>
            </a:r>
            <a:r>
              <a:rPr lang="en-GB" baseline="0" dirty="0" err="1"/>
              <a:t>Efallai</a:t>
            </a:r>
            <a:r>
              <a:rPr lang="en-GB" baseline="0" dirty="0"/>
              <a:t> y </a:t>
            </a:r>
            <a:r>
              <a:rPr lang="en-GB" baseline="0" dirty="0" err="1"/>
              <a:t>bydd</a:t>
            </a:r>
            <a:r>
              <a:rPr lang="en-GB" baseline="0" dirty="0"/>
              <a:t> y </a:t>
            </a:r>
            <a:r>
              <a:rPr lang="en-GB" baseline="0" dirty="0" err="1"/>
              <a:t>ffigyrau</a:t>
            </a:r>
            <a:r>
              <a:rPr lang="en-GB" baseline="0" dirty="0"/>
              <a:t> </a:t>
            </a:r>
            <a:r>
              <a:rPr lang="en-GB" baseline="0" dirty="0" err="1"/>
              <a:t>yn</a:t>
            </a:r>
            <a:r>
              <a:rPr lang="en-GB" baseline="0" dirty="0"/>
              <a:t> </a:t>
            </a:r>
            <a:r>
              <a:rPr lang="en-GB" baseline="0" dirty="0" err="1"/>
              <a:t>peri</a:t>
            </a:r>
            <a:r>
              <a:rPr lang="en-GB" baseline="0" dirty="0"/>
              <a:t> </a:t>
            </a:r>
            <a:r>
              <a:rPr lang="en-GB" baseline="0" dirty="0" err="1"/>
              <a:t>syndod</a:t>
            </a:r>
            <a:r>
              <a:rPr lang="en-GB" baseline="0" dirty="0"/>
              <a:t>. </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34</a:t>
            </a:fld>
            <a:endParaRPr lang="en-US"/>
          </a:p>
        </p:txBody>
      </p:sp>
    </p:spTree>
    <p:extLst>
      <p:ext uri="{BB962C8B-B14F-4D97-AF65-F5344CB8AC3E}">
        <p14:creationId xmlns:p14="http://schemas.microsoft.com/office/powerpoint/2010/main" val="29762588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35</a:t>
            </a:fld>
            <a:endParaRPr lang="en-US"/>
          </a:p>
        </p:txBody>
      </p:sp>
    </p:spTree>
    <p:extLst>
      <p:ext uri="{BB962C8B-B14F-4D97-AF65-F5344CB8AC3E}">
        <p14:creationId xmlns:p14="http://schemas.microsoft.com/office/powerpoint/2010/main" val="31587083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36</a:t>
            </a:fld>
            <a:endParaRPr lang="en-US"/>
          </a:p>
        </p:txBody>
      </p:sp>
    </p:spTree>
    <p:extLst>
      <p:ext uri="{BB962C8B-B14F-4D97-AF65-F5344CB8AC3E}">
        <p14:creationId xmlns:p14="http://schemas.microsoft.com/office/powerpoint/2010/main" val="9612552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answer is on page 31 of the document itself and it reads ……</a:t>
            </a:r>
          </a:p>
          <a:p>
            <a:endParaRPr lang="en-US" dirty="0"/>
          </a:p>
          <a:p>
            <a:endParaRPr lang="en-US" dirty="0"/>
          </a:p>
          <a:p>
            <a:endParaRPr lang="en-US" dirty="0"/>
          </a:p>
          <a:p>
            <a:endParaRPr lang="en-US" dirty="0"/>
          </a:p>
          <a:p>
            <a:r>
              <a:rPr lang="en-US" dirty="0"/>
              <a:t>So, we have a HUGE responsibility on OUR shoulders!</a:t>
            </a:r>
          </a:p>
          <a:p>
            <a:endParaRPr lang="en-US" dirty="0"/>
          </a:p>
        </p:txBody>
      </p:sp>
      <p:sp>
        <p:nvSpPr>
          <p:cNvPr id="4" name="Slide Number Placeholder 3"/>
          <p:cNvSpPr>
            <a:spLocks noGrp="1"/>
          </p:cNvSpPr>
          <p:nvPr>
            <p:ph type="sldNum" sz="quarter" idx="5"/>
          </p:nvPr>
        </p:nvSpPr>
        <p:spPr/>
        <p:txBody>
          <a:bodyPr/>
          <a:lstStyle/>
          <a:p>
            <a:fld id="{607BB3B2-CA97-F948-93DC-EE3FA4133FB0}" type="slidenum">
              <a:rPr lang="en-US" smtClean="0"/>
              <a:t>37</a:t>
            </a:fld>
            <a:endParaRPr lang="en-US"/>
          </a:p>
        </p:txBody>
      </p:sp>
    </p:spTree>
    <p:extLst>
      <p:ext uri="{BB962C8B-B14F-4D97-AF65-F5344CB8AC3E}">
        <p14:creationId xmlns:p14="http://schemas.microsoft.com/office/powerpoint/2010/main" val="3503385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moment we are in the transitioning period between our current Curriculum and the new Curriculum which will be established in September 2020.</a:t>
            </a:r>
          </a:p>
          <a:p>
            <a:r>
              <a:rPr lang="en-US" dirty="0"/>
              <a:t>But, what you will find is that schools are experimenting with new ways of teaching and new ways of organizing classes and subjects.</a:t>
            </a:r>
          </a:p>
          <a:p>
            <a:r>
              <a:rPr lang="en-US" dirty="0"/>
              <a:t>The most important facts to remember about this curriculum is that it is NOT a translation is a new Curriculum written for Wales with Wales and the Welsh language central to its vision.</a:t>
            </a:r>
          </a:p>
          <a:p>
            <a:r>
              <a:rPr lang="en-US" dirty="0"/>
              <a:t>Some of the main differences between our current curriculum and the new curriculum is that the education system will be driven by four purposes. The aim of the school’s curriculum is to support its learners to become:</a:t>
            </a:r>
          </a:p>
          <a:p>
            <a:r>
              <a:rPr lang="en-US" dirty="0"/>
              <a:t>1. ambitious, capable learners, ready to learn throughout their lives;</a:t>
            </a:r>
          </a:p>
          <a:p>
            <a:r>
              <a:rPr lang="en-US" dirty="0"/>
              <a:t>2. enterprising, creative contributors, ready to play a full part in life and work;</a:t>
            </a:r>
          </a:p>
          <a:p>
            <a:r>
              <a:rPr lang="en-US" dirty="0"/>
              <a:t>3. ethical, informed citizens of Wales and the world;</a:t>
            </a:r>
          </a:p>
          <a:p>
            <a:r>
              <a:rPr lang="en-US" dirty="0"/>
              <a:t>4. healthy, confident individuals, ready to lead fulfilling lives as valued members of society.</a:t>
            </a:r>
          </a:p>
          <a:p>
            <a:r>
              <a:rPr lang="en-US" dirty="0"/>
              <a:t>And another huge change, especially when teaching in the secondary sector is that the curriculum is lead by six different Areas of learning and Experiences and NOT by the traditional 11 or 12 subjects.</a:t>
            </a:r>
          </a:p>
          <a:p>
            <a:r>
              <a:rPr lang="en-US" dirty="0"/>
              <a:t>1. Expressive Arts</a:t>
            </a:r>
          </a:p>
          <a:p>
            <a:r>
              <a:rPr lang="en-US" dirty="0"/>
              <a:t>2.Health and Well-being</a:t>
            </a:r>
          </a:p>
          <a:p>
            <a:r>
              <a:rPr lang="en-US" dirty="0"/>
              <a:t>3. Humanities</a:t>
            </a:r>
          </a:p>
          <a:p>
            <a:r>
              <a:rPr lang="en-US" dirty="0"/>
              <a:t>4.Languages, Literacy and Communication</a:t>
            </a:r>
          </a:p>
          <a:p>
            <a:r>
              <a:rPr lang="en-US" dirty="0"/>
              <a:t>5.Mathematics and Numeracy</a:t>
            </a:r>
          </a:p>
          <a:p>
            <a:r>
              <a:rPr lang="en-US" dirty="0"/>
              <a:t>6.Science and Technology</a:t>
            </a:r>
          </a:p>
          <a:p>
            <a:endParaRPr lang="en-US" dirty="0"/>
          </a:p>
          <a:p>
            <a:r>
              <a:rPr lang="en-US" dirty="0"/>
              <a:t>Mandatory curriculum elements:</a:t>
            </a:r>
          </a:p>
          <a:p>
            <a:pPr marL="228600" indent="-228600">
              <a:buAutoNum type="arabicPeriod"/>
            </a:pPr>
            <a:r>
              <a:rPr lang="en-US" dirty="0"/>
              <a:t>Religion, values and ethics.</a:t>
            </a:r>
          </a:p>
          <a:p>
            <a:pPr marL="228600" indent="-228600">
              <a:buAutoNum type="arabicPeriod"/>
            </a:pPr>
            <a:r>
              <a:rPr lang="en-US" dirty="0"/>
              <a:t>Relationships and sexuality education (RSE)</a:t>
            </a:r>
          </a:p>
          <a:p>
            <a:pPr marL="228600" indent="-228600">
              <a:buAutoNum type="arabicPeriod"/>
            </a:pPr>
            <a:r>
              <a:rPr lang="en-US" dirty="0"/>
              <a:t>WELSH</a:t>
            </a:r>
          </a:p>
          <a:p>
            <a:pPr marL="228600" indent="-228600">
              <a:buAutoNum type="arabicPeriod"/>
            </a:pPr>
            <a:r>
              <a:rPr lang="en-US" dirty="0"/>
              <a:t>English														Mandatory cross-curricular skills   are Literacy, Numeracy and digital competence.  So, as you can see WELSH is stated clearly as in integral part of the new curriculum for Wales.</a:t>
            </a:r>
          </a:p>
        </p:txBody>
      </p:sp>
      <p:sp>
        <p:nvSpPr>
          <p:cNvPr id="4" name="Slide Number Placeholder 3"/>
          <p:cNvSpPr>
            <a:spLocks noGrp="1"/>
          </p:cNvSpPr>
          <p:nvPr>
            <p:ph type="sldNum" sz="quarter" idx="5"/>
          </p:nvPr>
        </p:nvSpPr>
        <p:spPr/>
        <p:txBody>
          <a:bodyPr/>
          <a:lstStyle/>
          <a:p>
            <a:fld id="{607BB3B2-CA97-F948-93DC-EE3FA4133FB0}" type="slidenum">
              <a:rPr lang="en-US" smtClean="0"/>
              <a:t>38</a:t>
            </a:fld>
            <a:endParaRPr lang="en-US"/>
          </a:p>
        </p:txBody>
      </p:sp>
    </p:spTree>
    <p:extLst>
      <p:ext uri="{BB962C8B-B14F-4D97-AF65-F5344CB8AC3E}">
        <p14:creationId xmlns:p14="http://schemas.microsoft.com/office/powerpoint/2010/main" val="34080078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GYMRAEG yn </a:t>
            </a:r>
            <a:r>
              <a:rPr lang="en-US" dirty="0" err="1"/>
              <a:t>cael</a:t>
            </a:r>
            <a:r>
              <a:rPr lang="en-US" dirty="0"/>
              <a:t> </a:t>
            </a:r>
            <a:r>
              <a:rPr lang="en-US" dirty="0" err="1"/>
              <a:t>lle</a:t>
            </a:r>
            <a:r>
              <a:rPr lang="en-US" dirty="0"/>
              <a:t> </a:t>
            </a:r>
            <a:r>
              <a:rPr lang="en-US" dirty="0" err="1"/>
              <a:t>amlwg</a:t>
            </a:r>
            <a:r>
              <a:rPr lang="en-US" dirty="0"/>
              <a:t> yn y </a:t>
            </a:r>
            <a:r>
              <a:rPr lang="en-US" dirty="0" err="1"/>
              <a:t>cyflwyniad</a:t>
            </a:r>
            <a:r>
              <a:rPr lang="en-US" dirty="0"/>
              <a:t> </a:t>
            </a:r>
            <a:r>
              <a:rPr lang="en-US" dirty="0" err="1"/>
              <a:t>i’r</a:t>
            </a:r>
            <a:r>
              <a:rPr lang="en-US" dirty="0"/>
              <a:t> </a:t>
            </a:r>
            <a:r>
              <a:rPr lang="en-US" dirty="0" err="1"/>
              <a:t>Maes</a:t>
            </a:r>
            <a:r>
              <a:rPr lang="en-US" dirty="0"/>
              <a:t> </a:t>
            </a:r>
            <a:r>
              <a:rPr lang="en-US" dirty="0" err="1"/>
              <a:t>Dysgu</a:t>
            </a:r>
            <a:r>
              <a:rPr lang="en-US" dirty="0"/>
              <a:t> a </a:t>
            </a:r>
            <a:r>
              <a:rPr lang="en-US" dirty="0" err="1"/>
              <a:t>Phrofiad</a:t>
            </a:r>
            <a:r>
              <a:rPr lang="en-US" dirty="0"/>
              <a:t> </a:t>
            </a:r>
            <a:r>
              <a:rPr lang="en-US" dirty="0" err="1"/>
              <a:t>Ieithoedd</a:t>
            </a:r>
            <a:r>
              <a:rPr lang="en-US" dirty="0"/>
              <a:t>, </a:t>
            </a:r>
            <a:r>
              <a:rPr lang="en-US" dirty="0" err="1"/>
              <a:t>Llythrennedd</a:t>
            </a:r>
            <a:r>
              <a:rPr lang="en-US" dirty="0"/>
              <a:t> a </a:t>
            </a:r>
            <a:r>
              <a:rPr lang="en-US" dirty="0" err="1"/>
              <a:t>Chyfathrebu</a:t>
            </a:r>
            <a:r>
              <a:rPr lang="en-US" dirty="0"/>
              <a:t>.</a:t>
            </a:r>
          </a:p>
          <a:p>
            <a:endParaRPr lang="en-US" dirty="0"/>
          </a:p>
          <a:p>
            <a:r>
              <a:rPr lang="en-US" dirty="0"/>
              <a:t>In the introduction to the “Languages, Literacy and Communication Area of Learning and Experience – WELSH language is obvious and plays a central role.</a:t>
            </a:r>
          </a:p>
        </p:txBody>
      </p:sp>
      <p:sp>
        <p:nvSpPr>
          <p:cNvPr id="4" name="Slide Number Placeholder 3"/>
          <p:cNvSpPr>
            <a:spLocks noGrp="1"/>
          </p:cNvSpPr>
          <p:nvPr>
            <p:ph type="sldNum" sz="quarter" idx="5"/>
          </p:nvPr>
        </p:nvSpPr>
        <p:spPr/>
        <p:txBody>
          <a:bodyPr/>
          <a:lstStyle/>
          <a:p>
            <a:fld id="{607BB3B2-CA97-F948-93DC-EE3FA4133FB0}" type="slidenum">
              <a:rPr lang="en-US" smtClean="0"/>
              <a:t>41</a:t>
            </a:fld>
            <a:endParaRPr lang="en-US"/>
          </a:p>
        </p:txBody>
      </p:sp>
    </p:spTree>
    <p:extLst>
      <p:ext uri="{BB962C8B-B14F-4D97-AF65-F5344CB8AC3E}">
        <p14:creationId xmlns:p14="http://schemas.microsoft.com/office/powerpoint/2010/main" val="13099410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schools (Primary and Secondary sectors) you will see the Welsh Language Charter gaining momentum with the whole school community working together to develop all aspects of what it is to be Welsh.</a:t>
            </a:r>
          </a:p>
          <a:p>
            <a:r>
              <a:rPr lang="en-US" dirty="0"/>
              <a:t>Welsh will probably be quite visible in schools with bilingual posters and signs but we need to move towards HEARING Welsh in schools – in classrooms, in the corridor, staffroom, playing fields, etc.</a:t>
            </a:r>
          </a:p>
          <a:p>
            <a:endParaRPr lang="en-US" dirty="0"/>
          </a:p>
        </p:txBody>
      </p:sp>
      <p:sp>
        <p:nvSpPr>
          <p:cNvPr id="4" name="Slide Number Placeholder 3"/>
          <p:cNvSpPr>
            <a:spLocks noGrp="1"/>
          </p:cNvSpPr>
          <p:nvPr>
            <p:ph type="sldNum" sz="quarter" idx="5"/>
          </p:nvPr>
        </p:nvSpPr>
        <p:spPr/>
        <p:txBody>
          <a:bodyPr/>
          <a:lstStyle/>
          <a:p>
            <a:fld id="{3F8AED8A-F357-D24F-B67B-0021F2FF37E1}" type="slidenum">
              <a:rPr lang="en-US" smtClean="0"/>
              <a:t>42</a:t>
            </a:fld>
            <a:endParaRPr lang="en-US"/>
          </a:p>
        </p:txBody>
      </p:sp>
    </p:spTree>
    <p:extLst>
      <p:ext uri="{BB962C8B-B14F-4D97-AF65-F5344CB8AC3E}">
        <p14:creationId xmlns:p14="http://schemas.microsoft.com/office/powerpoint/2010/main" val="1124494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Shape 17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
        <p:nvSpPr>
          <p:cNvPr id="175" name="Shape 1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252303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46</a:t>
            </a:fld>
            <a:endParaRPr lang="en-US"/>
          </a:p>
        </p:txBody>
      </p:sp>
    </p:spTree>
    <p:extLst>
      <p:ext uri="{BB962C8B-B14F-4D97-AF65-F5344CB8AC3E}">
        <p14:creationId xmlns:p14="http://schemas.microsoft.com/office/powerpoint/2010/main" val="28747266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AAB8CE0-2747-0E4F-9C87-6B338DEAFFE9}" type="datetimeFigureOut">
              <a:rPr lang="en-US" smtClean="0"/>
              <a:t>11/1/21</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3004952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AB8CE0-2747-0E4F-9C87-6B338DEAFFE9}" type="datetimeFigureOut">
              <a:rPr lang="en-US" smtClean="0"/>
              <a:t>11/1/21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663666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AAB8CE0-2747-0E4F-9C87-6B338DEAFFE9}" type="datetimeFigureOut">
              <a:rPr lang="en-US" smtClean="0"/>
              <a:t>11/1/21</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32442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AAB8CE0-2747-0E4F-9C87-6B338DEAFFE9}" type="datetimeFigureOut">
              <a:rPr lang="en-US" smtClean="0"/>
              <a:t>11/1/21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1486634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AAB8CE0-2747-0E4F-9C87-6B338DEAFFE9}" type="datetimeFigureOut">
              <a:rPr lang="en-US" smtClean="0"/>
              <a:t>11/1/21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4207337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AAB8CE0-2747-0E4F-9C87-6B338DEAFFE9}" type="datetimeFigureOut">
              <a:rPr lang="en-US" smtClean="0"/>
              <a:t>11/1/21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1218212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AB8CE0-2747-0E4F-9C87-6B338DEAFFE9}" type="datetimeFigureOut">
              <a:rPr lang="en-US" smtClean="0"/>
              <a:t>11/1/21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1419820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AB8CE0-2747-0E4F-9C87-6B338DEAFFE9}" type="datetimeFigureOut">
              <a:rPr lang="en-US" smtClean="0"/>
              <a:t>11/1/21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3274912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AB8CE0-2747-0E4F-9C87-6B338DEAFFE9}" type="datetimeFigureOut">
              <a:rPr lang="en-US" smtClean="0"/>
              <a:t>11/1/21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2806940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AAB8CE0-2747-0E4F-9C87-6B338DEAFFE9}" type="datetimeFigureOut">
              <a:rPr lang="en-US" smtClean="0"/>
              <a:t>11/1/21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492381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AAB8CE0-2747-0E4F-9C87-6B338DEAFFE9}" type="datetimeFigureOut">
              <a:rPr lang="en-US" smtClean="0"/>
              <a:t>11/1/21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22064766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AAB8CE0-2747-0E4F-9C87-6B338DEAFFE9}" type="datetimeFigureOut">
              <a:rPr lang="en-US" smtClean="0"/>
              <a:t>11/1/21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653226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AAB8CE0-2747-0E4F-9C87-6B338DEAFFE9}" type="datetimeFigureOut">
              <a:rPr lang="en-US" smtClean="0"/>
              <a:t>11/1/21</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697384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AAB8CE0-2747-0E4F-9C87-6B338DEAFFE9}" type="datetimeFigureOut">
              <a:rPr lang="en-US" smtClean="0"/>
              <a:t>11/1/21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6408005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AAB8CE0-2747-0E4F-9C87-6B338DEAFFE9}" type="datetimeFigureOut">
              <a:rPr lang="en-US" smtClean="0"/>
              <a:t>11/1/21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1480422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AB8CE0-2747-0E4F-9C87-6B338DEAFFE9}" type="datetimeFigureOut">
              <a:rPr lang="en-US" smtClean="0"/>
              <a:t>11/1/21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20232798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AAB8CE0-2747-0E4F-9C87-6B338DEAFFE9}" type="datetimeFigureOut">
              <a:rPr lang="en-US" smtClean="0"/>
              <a:t>11/1/21</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9FE946C3-D799-A84A-9F1E-7DA20C581F4F}" type="slidenum">
              <a:rPr lang="en-US" smtClean="0"/>
              <a:t>‹#›</a:t>
            </a:fld>
            <a:endParaRPr lang="en-US"/>
          </a:p>
        </p:txBody>
      </p:sp>
    </p:spTree>
    <p:extLst>
      <p:ext uri="{BB962C8B-B14F-4D97-AF65-F5344CB8AC3E}">
        <p14:creationId xmlns:p14="http://schemas.microsoft.com/office/powerpoint/2010/main" val="3190734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AAB8CE0-2747-0E4F-9C87-6B338DEAFFE9}" type="datetimeFigureOut">
              <a:rPr lang="en-US" smtClean="0"/>
              <a:t>11/1/21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FE946C3-D799-A84A-9F1E-7DA20C581F4F}" type="slidenum">
              <a:rPr lang="en-US" smtClean="0"/>
              <a:t>‹#›</a:t>
            </a:fld>
            <a:endParaRPr lang="en-US"/>
          </a:p>
        </p:txBody>
      </p:sp>
    </p:spTree>
    <p:extLst>
      <p:ext uri="{BB962C8B-B14F-4D97-AF65-F5344CB8AC3E}">
        <p14:creationId xmlns:p14="http://schemas.microsoft.com/office/powerpoint/2010/main" val="2713930543"/>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 id="2147483872" r:id="rId12"/>
    <p:sldLayoutId id="2147483873" r:id="rId13"/>
    <p:sldLayoutId id="2147483874" r:id="rId14"/>
    <p:sldLayoutId id="2147483875" r:id="rId15"/>
    <p:sldLayoutId id="2147483876" r:id="rId16"/>
    <p:sldLayoutId id="21474838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hyperlink" Target="https://gov.wales/sites/default/files/publications/2018-12/cymraeg-2050-welsh-language-strategy.pdf"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OlOybP0DLZY&amp;feature=youtu.be"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uwtsd.hosted.panopto.com/Panopto/Pages/Viewer.aspx?id=01ed66df-6bb7-4273-866a-ac3f012876b0"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hyperlink" Target="https://moodle.uwtsd.ac.uk/course/view.php?id=8445"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geiriaduracademi.org/" TargetMode="External"/><Relationship Id="rId2" Type="http://schemas.openxmlformats.org/officeDocument/2006/relationships/hyperlink" Target="https://geiriadur.uwtsd.ac.uk/" TargetMode="External"/><Relationship Id="rId1" Type="http://schemas.openxmlformats.org/officeDocument/2006/relationships/slideLayout" Target="../slideLayouts/slideLayout7.xml"/><Relationship Id="rId6" Type="http://schemas.openxmlformats.org/officeDocument/2006/relationships/hyperlink" Target="http://www.learnwelsh.cymru/" TargetMode="External"/><Relationship Id="rId5" Type="http://schemas.openxmlformats.org/officeDocument/2006/relationships/hyperlink" Target="https://peniarth.cymru/" TargetMode="External"/><Relationship Id="rId4" Type="http://schemas.openxmlformats.org/officeDocument/2006/relationships/hyperlink" Target="http://www.colegcymraeg.ac.uk/en/porthresources/termau"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bbc.co.uk/cymrufyw/44255322"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5eiMMBEPhfE"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hyperlink" Target="https://www.youtube.com/watch?v=b4Ha8rQN--M"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www.youtube.com/watch?v=WCr8_TgdS60" TargetMode="External"/><Relationship Id="rId5" Type="http://schemas.openxmlformats.org/officeDocument/2006/relationships/hyperlink" Target="https://www.youtube.com/watch?v=x5L6L-1UgjQ" TargetMode="External"/><Relationship Id="rId4" Type="http://schemas.openxmlformats.org/officeDocument/2006/relationships/hyperlink" Target="https://www.youtube.com/watch?v=aKhvyg79mVo"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xfD0SRJ8MUc"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LOFDdndeQXU"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35.tif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0.png"/><Relationship Id="rId4" Type="http://schemas.openxmlformats.org/officeDocument/2006/relationships/notesSlide" Target="../notesSlides/notesSlide2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41.tiff"/></Relationships>
</file>

<file path=ppt/slides/_rels/slide3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hwb.gov.wales/cwricwlwm-i-gymru/cynllunio-eich-cwricwlwm/datblygu-gweledigaeth-ar-gyfer-dylunio-cwricwlwm/#cynllunio-cwricwlwm-a'r-pedwar-diben"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5.tif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1.xml"/><Relationship Id="rId1" Type="http://schemas.openxmlformats.org/officeDocument/2006/relationships/slideLayout" Target="../slideLayouts/slideLayout5.xml"/><Relationship Id="rId4" Type="http://schemas.openxmlformats.org/officeDocument/2006/relationships/image" Target="../media/image47.png"/></Relationships>
</file>

<file path=ppt/slides/_rels/slide46.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hyperlink" Target="https://www.duolingo.com/course/cy/en/Learn-Welsh" TargetMode="External"/><Relationship Id="rId7" Type="http://schemas.openxmlformats.org/officeDocument/2006/relationships/hyperlink" Target="https://www.open.edu/openlearn/languages/welsh/croeso-beginners-welsh/content-section-0?active-tab=description-tab"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hyperlink" Target="https://learnwelsh.cymru/" TargetMode="External"/><Relationship Id="rId10" Type="http://schemas.openxmlformats.org/officeDocument/2006/relationships/image" Target="../media/image51.png"/><Relationship Id="rId4" Type="http://schemas.openxmlformats.org/officeDocument/2006/relationships/image" Target="../media/image48.png"/><Relationship Id="rId9" Type="http://schemas.openxmlformats.org/officeDocument/2006/relationships/hyperlink" Target="https://www.saysomethingin.com/wels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A536084-C0DD-CA42-AEFE-D8AC70BF1C6C}"/>
              </a:ext>
            </a:extLst>
          </p:cNvPr>
          <p:cNvSpPr txBox="1"/>
          <p:nvPr/>
        </p:nvSpPr>
        <p:spPr>
          <a:xfrm>
            <a:off x="3578382" y="3815992"/>
            <a:ext cx="5035233" cy="1107996"/>
          </a:xfrm>
          <a:prstGeom prst="rect">
            <a:avLst/>
          </a:prstGeom>
          <a:solidFill>
            <a:schemeClr val="bg1"/>
          </a:solidFill>
        </p:spPr>
        <p:txBody>
          <a:bodyPr wrap="square" rtlCol="0">
            <a:spAutoFit/>
          </a:bodyPr>
          <a:lstStyle/>
          <a:p>
            <a:pPr algn="ctr"/>
            <a:r>
              <a:rPr lang="en-US" sz="2400" dirty="0" err="1">
                <a:solidFill>
                  <a:schemeClr val="accent3">
                    <a:lumMod val="50000"/>
                  </a:schemeClr>
                </a:solidFill>
                <a:latin typeface="SASSOON PRIMARY" pitchFamily="2" charset="0"/>
              </a:rPr>
              <a:t>Gr</a:t>
            </a:r>
            <a:r>
              <a:rPr lang="en-US" sz="2200" dirty="0" err="1">
                <a:solidFill>
                  <a:schemeClr val="accent3">
                    <a:lumMod val="50000"/>
                  </a:schemeClr>
                </a:solidFill>
                <a:latin typeface="SASSOON PRIMARY" pitchFamily="2" charset="0"/>
              </a:rPr>
              <a:t>ŵ</a:t>
            </a:r>
            <a:r>
              <a:rPr lang="en-US" sz="2400" dirty="0" err="1">
                <a:solidFill>
                  <a:schemeClr val="accent3">
                    <a:lumMod val="50000"/>
                  </a:schemeClr>
                </a:solidFill>
                <a:latin typeface="SASSOON PRIMARY" pitchFamily="2" charset="0"/>
              </a:rPr>
              <a:t>p</a:t>
            </a:r>
            <a:r>
              <a:rPr lang="en-US" sz="2400" dirty="0">
                <a:solidFill>
                  <a:schemeClr val="accent3">
                    <a:lumMod val="50000"/>
                  </a:schemeClr>
                </a:solidFill>
                <a:latin typeface="SASSOON PRIMARY" pitchFamily="2" charset="0"/>
              </a:rPr>
              <a:t> Ch - Mari Powell</a:t>
            </a:r>
          </a:p>
          <a:p>
            <a:pPr algn="ctr"/>
            <a:endParaRPr lang="en-US" sz="200" dirty="0">
              <a:solidFill>
                <a:schemeClr val="accent3">
                  <a:lumMod val="50000"/>
                </a:schemeClr>
              </a:solidFill>
              <a:latin typeface="SASSOON PRIMARY" pitchFamily="2" charset="0"/>
            </a:endParaRPr>
          </a:p>
          <a:p>
            <a:pPr algn="ctr"/>
            <a:endParaRPr lang="en-US" sz="200" dirty="0">
              <a:solidFill>
                <a:schemeClr val="accent3">
                  <a:lumMod val="50000"/>
                </a:schemeClr>
              </a:solidFill>
              <a:latin typeface="SASSOON PRIMARY" pitchFamily="2" charset="0"/>
            </a:endParaRPr>
          </a:p>
          <a:p>
            <a:pPr algn="ctr"/>
            <a:endParaRPr lang="en-US" sz="200" dirty="0">
              <a:solidFill>
                <a:schemeClr val="accent3">
                  <a:lumMod val="50000"/>
                </a:schemeClr>
              </a:solidFill>
              <a:latin typeface="SASSOON PRIMARY" pitchFamily="2" charset="0"/>
            </a:endParaRPr>
          </a:p>
          <a:p>
            <a:pPr algn="ctr"/>
            <a:endParaRPr lang="en-US" sz="200" dirty="0">
              <a:solidFill>
                <a:schemeClr val="accent3">
                  <a:lumMod val="50000"/>
                </a:schemeClr>
              </a:solidFill>
              <a:latin typeface="SASSOON PRIMARY" pitchFamily="2" charset="0"/>
            </a:endParaRPr>
          </a:p>
          <a:p>
            <a:pPr algn="ctr"/>
            <a:endParaRPr lang="en-US" sz="200" dirty="0">
              <a:solidFill>
                <a:schemeClr val="accent3">
                  <a:lumMod val="50000"/>
                </a:schemeClr>
              </a:solidFill>
              <a:latin typeface="SASSOON PRIMARY" pitchFamily="2" charset="0"/>
            </a:endParaRPr>
          </a:p>
          <a:p>
            <a:pPr algn="ctr"/>
            <a:r>
              <a:rPr lang="en-US" sz="3200" b="1" dirty="0" err="1">
                <a:solidFill>
                  <a:schemeClr val="accent3">
                    <a:lumMod val="50000"/>
                  </a:schemeClr>
                </a:solidFill>
                <a:latin typeface="SASSOON PRIMARY" pitchFamily="2" charset="0"/>
              </a:rPr>
              <a:t>mari.powell@uwtsd.ac.uk</a:t>
            </a:r>
            <a:endParaRPr lang="en-US" sz="3200" b="1" dirty="0">
              <a:solidFill>
                <a:schemeClr val="accent3">
                  <a:lumMod val="50000"/>
                </a:schemeClr>
              </a:solidFill>
              <a:latin typeface="SASSOON PRIMARY" pitchFamily="2" charset="0"/>
            </a:endParaRPr>
          </a:p>
        </p:txBody>
      </p:sp>
      <p:pic>
        <p:nvPicPr>
          <p:cNvPr id="9" name="Picture 8" descr="A picture containing drawing&#10;&#10;Description automatically generated">
            <a:extLst>
              <a:ext uri="{FF2B5EF4-FFF2-40B4-BE49-F238E27FC236}">
                <a16:creationId xmlns:a16="http://schemas.microsoft.com/office/drawing/2014/main" id="{2EC07D1F-50C1-4541-B8CE-C6816F40F55B}"/>
              </a:ext>
            </a:extLst>
          </p:cNvPr>
          <p:cNvPicPr>
            <a:picLocks noChangeAspect="1"/>
          </p:cNvPicPr>
          <p:nvPr/>
        </p:nvPicPr>
        <p:blipFill>
          <a:blip r:embed="rId2"/>
          <a:stretch>
            <a:fillRect/>
          </a:stretch>
        </p:blipFill>
        <p:spPr>
          <a:xfrm>
            <a:off x="7949085" y="264578"/>
            <a:ext cx="3993483" cy="897497"/>
          </a:xfrm>
          <a:prstGeom prst="rect">
            <a:avLst/>
          </a:prstGeom>
        </p:spPr>
      </p:pic>
      <p:sp>
        <p:nvSpPr>
          <p:cNvPr id="2" name="TextBox 1">
            <a:extLst>
              <a:ext uri="{FF2B5EF4-FFF2-40B4-BE49-F238E27FC236}">
                <a16:creationId xmlns:a16="http://schemas.microsoft.com/office/drawing/2014/main" id="{C7DBBD31-3A6F-5346-BBF1-69840F1AB4E4}"/>
              </a:ext>
            </a:extLst>
          </p:cNvPr>
          <p:cNvSpPr txBox="1"/>
          <p:nvPr/>
        </p:nvSpPr>
        <p:spPr>
          <a:xfrm>
            <a:off x="1627402" y="1438746"/>
            <a:ext cx="8937194" cy="2100575"/>
          </a:xfrm>
          <a:prstGeom prst="rect">
            <a:avLst/>
          </a:prstGeom>
          <a:noFill/>
        </p:spPr>
        <p:txBody>
          <a:bodyPr wrap="square" rtlCol="0">
            <a:spAutoFit/>
          </a:bodyPr>
          <a:lstStyle/>
          <a:p>
            <a:pPr algn="ctr"/>
            <a:r>
              <a:rPr lang="en-US" sz="4800" b="1" dirty="0" err="1">
                <a:solidFill>
                  <a:schemeClr val="accent3">
                    <a:lumMod val="50000"/>
                  </a:schemeClr>
                </a:solidFill>
                <a:latin typeface="SASSOON PRIMARY" pitchFamily="2" charset="0"/>
              </a:rPr>
              <a:t>Llwybr</a:t>
            </a:r>
            <a:r>
              <a:rPr lang="en-US" sz="4800" b="1" dirty="0">
                <a:solidFill>
                  <a:schemeClr val="accent3">
                    <a:lumMod val="50000"/>
                  </a:schemeClr>
                </a:solidFill>
                <a:latin typeface="SASSOON PRIMARY" pitchFamily="2" charset="0"/>
              </a:rPr>
              <a:t> </a:t>
            </a:r>
            <a:r>
              <a:rPr lang="en-US" sz="4800" b="1" dirty="0" err="1">
                <a:solidFill>
                  <a:schemeClr val="accent3">
                    <a:lumMod val="50000"/>
                  </a:schemeClr>
                </a:solidFill>
                <a:latin typeface="SASSOON PRIMARY" pitchFamily="2" charset="0"/>
              </a:rPr>
              <a:t>Datblygu’r</a:t>
            </a:r>
            <a:r>
              <a:rPr lang="en-US" sz="4800" b="1" dirty="0">
                <a:solidFill>
                  <a:schemeClr val="accent3">
                    <a:lumMod val="50000"/>
                  </a:schemeClr>
                </a:solidFill>
                <a:latin typeface="SASSOON PRIMARY" pitchFamily="2" charset="0"/>
              </a:rPr>
              <a:t> </a:t>
            </a:r>
            <a:r>
              <a:rPr lang="en-US" sz="4800" b="1" dirty="0" err="1">
                <a:solidFill>
                  <a:schemeClr val="accent3">
                    <a:lumMod val="50000"/>
                  </a:schemeClr>
                </a:solidFill>
                <a:latin typeface="SASSOON PRIMARY" pitchFamily="2" charset="0"/>
              </a:rPr>
              <a:t>Gymraeg</a:t>
            </a:r>
            <a:r>
              <a:rPr lang="en-US" sz="4800" b="1" dirty="0">
                <a:solidFill>
                  <a:schemeClr val="accent3">
                    <a:lumMod val="50000"/>
                  </a:schemeClr>
                </a:solidFill>
                <a:latin typeface="SASSOON PRIMARY" pitchFamily="2" charset="0"/>
              </a:rPr>
              <a:t>          </a:t>
            </a:r>
          </a:p>
          <a:p>
            <a:pPr algn="ctr"/>
            <a:r>
              <a:rPr lang="en-US" dirty="0">
                <a:solidFill>
                  <a:schemeClr val="accent3">
                    <a:lumMod val="50000"/>
                  </a:schemeClr>
                </a:solidFill>
                <a:latin typeface="SASSOON PRIMARY" pitchFamily="2" charset="0"/>
              </a:rPr>
              <a:t> </a:t>
            </a:r>
            <a:r>
              <a:rPr lang="en-US" sz="3200" dirty="0">
                <a:solidFill>
                  <a:schemeClr val="accent3">
                    <a:lumMod val="50000"/>
                  </a:schemeClr>
                </a:solidFill>
                <a:latin typeface="SASSOON PRIMARY" pitchFamily="2" charset="0"/>
              </a:rPr>
              <a:t>Welsh Language Development Pathway</a:t>
            </a:r>
          </a:p>
          <a:p>
            <a:pPr algn="ctr"/>
            <a:endParaRPr lang="en-US" sz="1050" dirty="0">
              <a:latin typeface="SASSOON PRIMARY" pitchFamily="2" charset="0"/>
            </a:endParaRPr>
          </a:p>
          <a:p>
            <a:pPr algn="ctr"/>
            <a:r>
              <a:rPr lang="en-US" sz="4000" dirty="0">
                <a:solidFill>
                  <a:schemeClr val="accent3">
                    <a:lumMod val="50000"/>
                  </a:schemeClr>
                </a:solidFill>
                <a:latin typeface="SASSOON PRIMARY" pitchFamily="2" charset="0"/>
              </a:rPr>
              <a:t>BA1 2021-2022</a:t>
            </a:r>
          </a:p>
        </p:txBody>
      </p:sp>
    </p:spTree>
    <p:extLst>
      <p:ext uri="{BB962C8B-B14F-4D97-AF65-F5344CB8AC3E}">
        <p14:creationId xmlns:p14="http://schemas.microsoft.com/office/powerpoint/2010/main" val="153221704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B173E096-BB55-472B-BC17-90588069DAE9}"/>
              </a:ext>
            </a:extLst>
          </p:cNvPr>
          <p:cNvSpPr txBox="1"/>
          <p:nvPr/>
        </p:nvSpPr>
        <p:spPr>
          <a:xfrm>
            <a:off x="2964792" y="611062"/>
            <a:ext cx="8823959" cy="1323439"/>
          </a:xfrm>
          <a:prstGeom prst="rect">
            <a:avLst/>
          </a:prstGeom>
          <a:noFill/>
        </p:spPr>
        <p:txBody>
          <a:bodyPr wrap="square" rtlCol="0">
            <a:spAutoFit/>
          </a:bodyPr>
          <a:lstStyle/>
          <a:p>
            <a:pPr algn="r"/>
            <a:r>
              <a:rPr lang="en-US" sz="4400" b="1" dirty="0" err="1">
                <a:solidFill>
                  <a:schemeClr val="accent3">
                    <a:lumMod val="50000"/>
                  </a:schemeClr>
                </a:solidFill>
                <a:latin typeface="SASSOON PRIMARY" pitchFamily="2" charset="0"/>
              </a:rPr>
              <a:t>Sesiwn</a:t>
            </a:r>
            <a:r>
              <a:rPr lang="en-US" sz="4400" b="1" dirty="0">
                <a:solidFill>
                  <a:schemeClr val="accent3">
                    <a:lumMod val="50000"/>
                  </a:schemeClr>
                </a:solidFill>
                <a:latin typeface="SASSOON PRIMARY" pitchFamily="2" charset="0"/>
              </a:rPr>
              <a:t> 1 - Nod Ac </a:t>
            </a:r>
            <a:r>
              <a:rPr lang="en-US" sz="4400" b="1" dirty="0" err="1">
                <a:solidFill>
                  <a:schemeClr val="accent3">
                    <a:lumMod val="50000"/>
                  </a:schemeClr>
                </a:solidFill>
                <a:latin typeface="SASSOON PRIMARY" pitchFamily="2" charset="0"/>
              </a:rPr>
              <a:t>Amcanion</a:t>
            </a:r>
            <a:br>
              <a:rPr lang="en-US" sz="3600" b="1" dirty="0">
                <a:solidFill>
                  <a:schemeClr val="accent3">
                    <a:lumMod val="50000"/>
                  </a:schemeClr>
                </a:solidFill>
                <a:latin typeface="SASSOON PRIMARY" pitchFamily="2" charset="0"/>
              </a:rPr>
            </a:br>
            <a:r>
              <a:rPr lang="en-US" sz="3600" b="1" dirty="0">
                <a:solidFill>
                  <a:schemeClr val="accent3">
                    <a:lumMod val="50000"/>
                  </a:schemeClr>
                </a:solidFill>
                <a:latin typeface="SASSOON PRIMARY" pitchFamily="2" charset="0"/>
              </a:rPr>
              <a:t>                 </a:t>
            </a:r>
            <a:r>
              <a:rPr lang="en-US" sz="3600" i="1" dirty="0">
                <a:solidFill>
                  <a:schemeClr val="accent3">
                    <a:lumMod val="50000"/>
                  </a:schemeClr>
                </a:solidFill>
                <a:latin typeface="SASSOON PRIMARY" pitchFamily="2" charset="0"/>
              </a:rPr>
              <a:t>Aims and Objectives</a:t>
            </a:r>
          </a:p>
        </p:txBody>
      </p:sp>
      <p:sp>
        <p:nvSpPr>
          <p:cNvPr id="53" name="Title 6">
            <a:extLst>
              <a:ext uri="{FF2B5EF4-FFF2-40B4-BE49-F238E27FC236}">
                <a16:creationId xmlns:a16="http://schemas.microsoft.com/office/drawing/2014/main" id="{6F218D6E-5B42-814F-9A3A-F1AF83B2F5CA}"/>
              </a:ext>
            </a:extLst>
          </p:cNvPr>
          <p:cNvSpPr txBox="1">
            <a:spLocks/>
          </p:cNvSpPr>
          <p:nvPr/>
        </p:nvSpPr>
        <p:spPr>
          <a:xfrm>
            <a:off x="5830253" y="-170256"/>
            <a:ext cx="6065376" cy="2705503"/>
          </a:xfrm>
          <a:prstGeom prst="rect">
            <a:avLst/>
          </a:prstGeom>
        </p:spPr>
        <p:txBody>
          <a:bodyPr vert="horz" lIns="91440" tIns="45720" rIns="91440" bIns="45720" rtlCol="0" anchor="b">
            <a:norm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endParaRPr lang="en-US" sz="4500" b="1" cap="none" dirty="0">
              <a:solidFill>
                <a:schemeClr val="tx1">
                  <a:lumMod val="95000"/>
                  <a:lumOff val="5000"/>
                </a:schemeClr>
              </a:solidFill>
              <a:latin typeface="Ink Free" panose="03080402000500000000" pitchFamily="66" charset="0"/>
            </a:endParaRPr>
          </a:p>
        </p:txBody>
      </p:sp>
      <p:sp>
        <p:nvSpPr>
          <p:cNvPr id="4" name="TextBox 3">
            <a:extLst>
              <a:ext uri="{FF2B5EF4-FFF2-40B4-BE49-F238E27FC236}">
                <a16:creationId xmlns:a16="http://schemas.microsoft.com/office/drawing/2014/main" id="{1739937E-2886-984A-8BC2-EB8D1AFFEC7E}"/>
              </a:ext>
            </a:extLst>
          </p:cNvPr>
          <p:cNvSpPr txBox="1"/>
          <p:nvPr/>
        </p:nvSpPr>
        <p:spPr>
          <a:xfrm>
            <a:off x="5715000" y="3800475"/>
            <a:ext cx="184731" cy="369332"/>
          </a:xfrm>
          <a:prstGeom prst="rect">
            <a:avLst/>
          </a:prstGeom>
          <a:noFill/>
        </p:spPr>
        <p:txBody>
          <a:bodyPr wrap="none" rtlCol="0">
            <a:spAutoFit/>
          </a:bodyPr>
          <a:lstStyle/>
          <a:p>
            <a:endParaRPr lang="en-US" dirty="0"/>
          </a:p>
        </p:txBody>
      </p:sp>
      <p:sp>
        <p:nvSpPr>
          <p:cNvPr id="74" name="Content Placeholder 8">
            <a:extLst>
              <a:ext uri="{FF2B5EF4-FFF2-40B4-BE49-F238E27FC236}">
                <a16:creationId xmlns:a16="http://schemas.microsoft.com/office/drawing/2014/main" id="{1AF83F23-D99C-0540-B15E-E691075B7E3A}"/>
              </a:ext>
            </a:extLst>
          </p:cNvPr>
          <p:cNvSpPr txBox="1">
            <a:spLocks/>
          </p:cNvSpPr>
          <p:nvPr/>
        </p:nvSpPr>
        <p:spPr>
          <a:xfrm>
            <a:off x="1466626" y="2310691"/>
            <a:ext cx="7059857" cy="4024125"/>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a:lnSpc>
                <a:spcPct val="100000"/>
              </a:lnSpc>
              <a:spcBef>
                <a:spcPts val="0"/>
              </a:spcBef>
              <a:defRPr/>
            </a:pPr>
            <a:r>
              <a:rPr lang="en-US" sz="3600" dirty="0">
                <a:solidFill>
                  <a:schemeClr val="accent3">
                    <a:lumMod val="50000"/>
                  </a:schemeClr>
                </a:solidFill>
                <a:latin typeface="SASSOON PRIMARY" pitchFamily="2" charset="0"/>
              </a:rPr>
              <a:t>Hanes y </a:t>
            </a:r>
            <a:r>
              <a:rPr lang="en-US" sz="3600" dirty="0" err="1">
                <a:solidFill>
                  <a:schemeClr val="accent3">
                    <a:lumMod val="50000"/>
                  </a:schemeClr>
                </a:solidFill>
                <a:latin typeface="SASSOON PRIMARY" pitchFamily="2" charset="0"/>
              </a:rPr>
              <a:t>Gymraeg</a:t>
            </a:r>
            <a:endParaRPr lang="en-US" sz="3600" dirty="0">
              <a:solidFill>
                <a:schemeClr val="accent3">
                  <a:lumMod val="50000"/>
                </a:schemeClr>
              </a:solidFill>
              <a:latin typeface="SASSOON PRIMARY" pitchFamily="2" charset="0"/>
            </a:endParaRPr>
          </a:p>
          <a:p>
            <a:pPr marL="0" indent="0">
              <a:lnSpc>
                <a:spcPct val="100000"/>
              </a:lnSpc>
              <a:spcBef>
                <a:spcPts val="0"/>
              </a:spcBef>
              <a:buNone/>
              <a:defRPr/>
            </a:pPr>
            <a:r>
              <a:rPr lang="en-US" sz="3600" i="1" dirty="0">
                <a:solidFill>
                  <a:schemeClr val="accent3">
                    <a:lumMod val="50000"/>
                  </a:schemeClr>
                </a:solidFill>
                <a:latin typeface="SASSOON PRIMARY" pitchFamily="2" charset="0"/>
              </a:rPr>
              <a:t> </a:t>
            </a:r>
            <a:r>
              <a:rPr lang="en-US" sz="2800" i="1" dirty="0">
                <a:solidFill>
                  <a:schemeClr val="accent3">
                    <a:lumMod val="50000"/>
                  </a:schemeClr>
                </a:solidFill>
                <a:latin typeface="SASSOON PRIMARY" pitchFamily="2" charset="0"/>
              </a:rPr>
              <a:t>The History of the Welsh Language</a:t>
            </a:r>
          </a:p>
          <a:p>
            <a:pPr marL="0" indent="0">
              <a:lnSpc>
                <a:spcPct val="100000"/>
              </a:lnSpc>
              <a:spcBef>
                <a:spcPts val="0"/>
              </a:spcBef>
              <a:buNone/>
              <a:defRPr/>
            </a:pPr>
            <a:endParaRPr lang="en-US" sz="3600" dirty="0">
              <a:solidFill>
                <a:schemeClr val="accent3">
                  <a:lumMod val="50000"/>
                </a:schemeClr>
              </a:solidFill>
              <a:latin typeface="SASSOON PRIMARY" pitchFamily="2" charset="0"/>
            </a:endParaRPr>
          </a:p>
          <a:p>
            <a:pPr>
              <a:lnSpc>
                <a:spcPct val="100000"/>
              </a:lnSpc>
              <a:spcBef>
                <a:spcPts val="0"/>
              </a:spcBef>
              <a:defRPr/>
            </a:pPr>
            <a:r>
              <a:rPr lang="en-US" sz="3600" dirty="0">
                <a:solidFill>
                  <a:schemeClr val="accent3">
                    <a:lumMod val="50000"/>
                  </a:schemeClr>
                </a:solidFill>
                <a:latin typeface="SASSOON PRIMARY" pitchFamily="2" charset="0"/>
              </a:rPr>
              <a:t>Y </a:t>
            </a:r>
            <a:r>
              <a:rPr lang="en-US" sz="3600" dirty="0" err="1">
                <a:solidFill>
                  <a:schemeClr val="accent3">
                    <a:lumMod val="50000"/>
                  </a:schemeClr>
                </a:solidFill>
                <a:latin typeface="SASSOON PRIMARY" pitchFamily="2" charset="0"/>
              </a:rPr>
              <a:t>Fframwaith</a:t>
            </a:r>
            <a:r>
              <a:rPr lang="en-US" sz="3600" dirty="0">
                <a:solidFill>
                  <a:schemeClr val="accent3">
                    <a:lumMod val="50000"/>
                  </a:schemeClr>
                </a:solidFill>
                <a:latin typeface="SASSOON PRIMARY" pitchFamily="2" charset="0"/>
              </a:rPr>
              <a:t> </a:t>
            </a:r>
          </a:p>
          <a:p>
            <a:pPr marL="0" indent="0">
              <a:lnSpc>
                <a:spcPct val="100000"/>
              </a:lnSpc>
              <a:spcBef>
                <a:spcPts val="0"/>
              </a:spcBef>
              <a:buNone/>
              <a:defRPr/>
            </a:pPr>
            <a:r>
              <a:rPr lang="en-US" sz="3200" dirty="0">
                <a:solidFill>
                  <a:schemeClr val="accent3">
                    <a:lumMod val="50000"/>
                  </a:schemeClr>
                </a:solidFill>
                <a:latin typeface="SASSOON PRIMARY" pitchFamily="2" charset="0"/>
              </a:rPr>
              <a:t>  </a:t>
            </a:r>
            <a:r>
              <a:rPr lang="en-US" sz="2800" i="1" dirty="0">
                <a:solidFill>
                  <a:schemeClr val="accent3">
                    <a:lumMod val="50000"/>
                  </a:schemeClr>
                </a:solidFill>
                <a:latin typeface="SASSOON PRIMARY" pitchFamily="2" charset="0"/>
              </a:rPr>
              <a:t>The Welsh Language Competency Framework </a:t>
            </a:r>
          </a:p>
          <a:p>
            <a:pPr marL="0" indent="0">
              <a:lnSpc>
                <a:spcPct val="100000"/>
              </a:lnSpc>
              <a:spcBef>
                <a:spcPts val="0"/>
              </a:spcBef>
              <a:buNone/>
              <a:defRPr/>
            </a:pPr>
            <a:endParaRPr lang="en-US" sz="2800" dirty="0">
              <a:solidFill>
                <a:schemeClr val="accent3">
                  <a:lumMod val="50000"/>
                </a:schemeClr>
              </a:solidFill>
              <a:latin typeface="SASSOON PRIMARY" pitchFamily="2" charset="0"/>
            </a:endParaRPr>
          </a:p>
          <a:p>
            <a:pPr>
              <a:lnSpc>
                <a:spcPct val="100000"/>
              </a:lnSpc>
              <a:spcBef>
                <a:spcPts val="0"/>
              </a:spcBef>
              <a:defRPr/>
            </a:pPr>
            <a:r>
              <a:rPr lang="en-US" sz="3200" dirty="0">
                <a:solidFill>
                  <a:schemeClr val="accent3">
                    <a:lumMod val="50000"/>
                  </a:schemeClr>
                </a:solidFill>
                <a:latin typeface="SASSOON PRIMARY" pitchFamily="2" charset="0"/>
              </a:rPr>
              <a:t>Y </a:t>
            </a:r>
            <a:r>
              <a:rPr lang="en-US" sz="3200" dirty="0" err="1">
                <a:solidFill>
                  <a:schemeClr val="accent3">
                    <a:lumMod val="50000"/>
                  </a:schemeClr>
                </a:solidFill>
                <a:latin typeface="SASSOON PRIMARY" pitchFamily="2" charset="0"/>
              </a:rPr>
              <a:t>Cwricwlwm</a:t>
            </a:r>
            <a:r>
              <a:rPr lang="en-US" sz="3200" dirty="0">
                <a:solidFill>
                  <a:schemeClr val="accent3">
                    <a:lumMod val="50000"/>
                  </a:schemeClr>
                </a:solidFill>
                <a:latin typeface="SASSOON PRIMARY" pitchFamily="2" charset="0"/>
              </a:rPr>
              <a:t> Newydd</a:t>
            </a:r>
          </a:p>
          <a:p>
            <a:pPr marL="0" indent="0">
              <a:lnSpc>
                <a:spcPct val="100000"/>
              </a:lnSpc>
              <a:spcBef>
                <a:spcPts val="0"/>
              </a:spcBef>
              <a:buNone/>
              <a:defRPr/>
            </a:pPr>
            <a:r>
              <a:rPr lang="en-US" sz="2800" dirty="0">
                <a:solidFill>
                  <a:schemeClr val="accent3">
                    <a:lumMod val="50000"/>
                  </a:schemeClr>
                </a:solidFill>
                <a:latin typeface="SASSOON PRIMARY" pitchFamily="2" charset="0"/>
              </a:rPr>
              <a:t>  </a:t>
            </a:r>
            <a:r>
              <a:rPr lang="en-US" sz="2400" i="1" dirty="0">
                <a:solidFill>
                  <a:schemeClr val="accent3">
                    <a:lumMod val="50000"/>
                  </a:schemeClr>
                </a:solidFill>
                <a:latin typeface="SASSOON PRIMARY" pitchFamily="2" charset="0"/>
              </a:rPr>
              <a:t>The New Curriculum</a:t>
            </a:r>
          </a:p>
          <a:p>
            <a:pPr>
              <a:lnSpc>
                <a:spcPct val="100000"/>
              </a:lnSpc>
              <a:spcBef>
                <a:spcPts val="0"/>
              </a:spcBef>
              <a:defRPr/>
            </a:pPr>
            <a:endParaRPr lang="en-US" sz="2800" dirty="0">
              <a:solidFill>
                <a:schemeClr val="accent3">
                  <a:lumMod val="50000"/>
                </a:schemeClr>
              </a:solidFill>
              <a:latin typeface="SASSOON PRIMARY" pitchFamily="2" charset="0"/>
            </a:endParaRPr>
          </a:p>
          <a:p>
            <a:pPr>
              <a:lnSpc>
                <a:spcPct val="100000"/>
              </a:lnSpc>
              <a:spcBef>
                <a:spcPts val="0"/>
              </a:spcBef>
              <a:defRPr/>
            </a:pPr>
            <a:endParaRPr lang="en-US" dirty="0"/>
          </a:p>
        </p:txBody>
      </p:sp>
      <p:pic>
        <p:nvPicPr>
          <p:cNvPr id="9" name="Picture 8" descr="A picture containing drawing&#10;&#10;Description automatically generated">
            <a:extLst>
              <a:ext uri="{FF2B5EF4-FFF2-40B4-BE49-F238E27FC236}">
                <a16:creationId xmlns:a16="http://schemas.microsoft.com/office/drawing/2014/main" id="{FD79E84C-FB82-E84D-AC02-C909C6F57F0E}"/>
              </a:ext>
            </a:extLst>
          </p:cNvPr>
          <p:cNvPicPr>
            <a:picLocks noChangeAspect="1"/>
          </p:cNvPicPr>
          <p:nvPr/>
        </p:nvPicPr>
        <p:blipFill>
          <a:blip r:embed="rId2"/>
          <a:stretch>
            <a:fillRect/>
          </a:stretch>
        </p:blipFill>
        <p:spPr>
          <a:xfrm>
            <a:off x="8106631" y="5798189"/>
            <a:ext cx="3993483" cy="897497"/>
          </a:xfrm>
          <a:prstGeom prst="rect">
            <a:avLst/>
          </a:prstGeom>
        </p:spPr>
      </p:pic>
    </p:spTree>
    <p:extLst>
      <p:ext uri="{BB962C8B-B14F-4D97-AF65-F5344CB8AC3E}">
        <p14:creationId xmlns:p14="http://schemas.microsoft.com/office/powerpoint/2010/main" val="8578878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471486" y="2664045"/>
            <a:ext cx="5334000" cy="3130965"/>
          </a:xfrm>
        </p:spPr>
        <p:txBody>
          <a:bodyPr>
            <a:noAutofit/>
          </a:bodyPr>
          <a:lstStyle/>
          <a:p>
            <a:pPr marL="0" indent="0">
              <a:buNone/>
            </a:pPr>
            <a:r>
              <a:rPr lang="en-US" sz="2800" dirty="0" err="1">
                <a:solidFill>
                  <a:schemeClr val="accent3">
                    <a:lumMod val="50000"/>
                  </a:schemeClr>
                </a:solidFill>
                <a:latin typeface="SASSOON PRIMARY" pitchFamily="2" charset="0"/>
              </a:rPr>
              <a:t>Ar</a:t>
            </a:r>
            <a:r>
              <a:rPr lang="en-US" sz="2800" dirty="0">
                <a:solidFill>
                  <a:schemeClr val="accent3">
                    <a:lumMod val="50000"/>
                  </a:schemeClr>
                </a:solidFill>
                <a:latin typeface="SASSOON PRIMARY" pitchFamily="2" charset="0"/>
              </a:rPr>
              <a:t> </a:t>
            </a:r>
            <a:r>
              <a:rPr lang="en-US" sz="2800" dirty="0" err="1">
                <a:solidFill>
                  <a:schemeClr val="accent3">
                    <a:lumMod val="50000"/>
                  </a:schemeClr>
                </a:solidFill>
                <a:latin typeface="SASSOON PRIMARY" pitchFamily="2" charset="0"/>
              </a:rPr>
              <a:t>ddarn</a:t>
            </a:r>
            <a:r>
              <a:rPr lang="en-US" sz="2800" dirty="0">
                <a:solidFill>
                  <a:schemeClr val="accent3">
                    <a:lumMod val="50000"/>
                  </a:schemeClr>
                </a:solidFill>
                <a:latin typeface="SASSOON PRIMARY" pitchFamily="2" charset="0"/>
              </a:rPr>
              <a:t> o </a:t>
            </a:r>
            <a:r>
              <a:rPr lang="en-US" sz="2800" dirty="0" err="1">
                <a:solidFill>
                  <a:schemeClr val="accent3">
                    <a:lumMod val="50000"/>
                  </a:schemeClr>
                </a:solidFill>
                <a:latin typeface="SASSOON PRIMARY" pitchFamily="2" charset="0"/>
              </a:rPr>
              <a:t>bapur</a:t>
            </a:r>
            <a:r>
              <a:rPr lang="en-US" sz="2800" dirty="0">
                <a:solidFill>
                  <a:schemeClr val="accent3">
                    <a:lumMod val="50000"/>
                  </a:schemeClr>
                </a:solidFill>
                <a:latin typeface="SASSOON PRIMARY" pitchFamily="2" charset="0"/>
              </a:rPr>
              <a:t> </a:t>
            </a:r>
            <a:r>
              <a:rPr lang="en-US" sz="2800" dirty="0" err="1">
                <a:solidFill>
                  <a:schemeClr val="accent3">
                    <a:lumMod val="50000"/>
                  </a:schemeClr>
                </a:solidFill>
                <a:latin typeface="SASSOON PRIMARY" pitchFamily="2" charset="0"/>
              </a:rPr>
              <a:t>ysgrifennwch</a:t>
            </a:r>
            <a:r>
              <a:rPr lang="en-US" sz="2800" dirty="0">
                <a:solidFill>
                  <a:schemeClr val="accent3">
                    <a:lumMod val="50000"/>
                  </a:schemeClr>
                </a:solidFill>
                <a:latin typeface="SASSOON PRIMARY" pitchFamily="2" charset="0"/>
              </a:rPr>
              <a:t> am:</a:t>
            </a:r>
            <a:br>
              <a:rPr lang="en-US" sz="2800" dirty="0">
                <a:solidFill>
                  <a:schemeClr val="accent3">
                    <a:lumMod val="50000"/>
                  </a:schemeClr>
                </a:solidFill>
                <a:latin typeface="SASSOON PRIMARY" pitchFamily="2" charset="0"/>
              </a:rPr>
            </a:br>
            <a:endParaRPr lang="en-US" sz="2800" dirty="0">
              <a:solidFill>
                <a:schemeClr val="accent3">
                  <a:lumMod val="50000"/>
                </a:schemeClr>
              </a:solidFill>
              <a:latin typeface="SASSOON PRIMARY" pitchFamily="2" charset="0"/>
            </a:endParaRPr>
          </a:p>
          <a:p>
            <a:pPr>
              <a:lnSpc>
                <a:spcPct val="100000"/>
              </a:lnSpc>
            </a:pPr>
            <a:r>
              <a:rPr lang="en-US" sz="2400" dirty="0" err="1">
                <a:solidFill>
                  <a:schemeClr val="accent3">
                    <a:lumMod val="50000"/>
                  </a:schemeClr>
                </a:solidFill>
                <a:latin typeface="SASSOON PRIMARY" pitchFamily="2" charset="0"/>
              </a:rPr>
              <a:t>eich</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profiadau</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o’r</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iaith</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Gymraeg</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fel</a:t>
            </a:r>
            <a:r>
              <a:rPr lang="en-US" sz="2400" dirty="0">
                <a:solidFill>
                  <a:schemeClr val="accent3">
                    <a:lumMod val="50000"/>
                  </a:schemeClr>
                </a:solidFill>
                <a:latin typeface="SASSOON PRIMARY" pitchFamily="2" charset="0"/>
              </a:rPr>
              <a:t> </a:t>
            </a:r>
            <a:r>
              <a:rPr lang="en-US" sz="2400" b="1" dirty="0" err="1">
                <a:solidFill>
                  <a:srgbClr val="7030A0"/>
                </a:solidFill>
                <a:latin typeface="SASSOON PRIMARY" pitchFamily="2" charset="0"/>
              </a:rPr>
              <a:t>dysgwr</a:t>
            </a:r>
            <a:r>
              <a:rPr lang="en-US" sz="2400" b="1" dirty="0">
                <a:solidFill>
                  <a:srgbClr val="7030A0"/>
                </a:solidFill>
                <a:latin typeface="SASSOON PRIMARY" pitchFamily="2" charset="0"/>
              </a:rPr>
              <a:t> </a:t>
            </a:r>
            <a:r>
              <a:rPr lang="en-US" sz="2400" dirty="0">
                <a:solidFill>
                  <a:schemeClr val="accent3">
                    <a:lumMod val="50000"/>
                  </a:schemeClr>
                </a:solidFill>
                <a:latin typeface="SASSOON PRIMARY" pitchFamily="2" charset="0"/>
              </a:rPr>
              <a:t>(</a:t>
            </a:r>
            <a:r>
              <a:rPr lang="en-US" sz="2400" dirty="0" err="1">
                <a:solidFill>
                  <a:schemeClr val="accent3">
                    <a:lumMod val="50000"/>
                  </a:schemeClr>
                </a:solidFill>
                <a:latin typeface="SASSOON PRIMARY" pitchFamily="2" charset="0"/>
              </a:rPr>
              <a:t>ysgol</a:t>
            </a:r>
            <a:r>
              <a:rPr lang="en-US" sz="2400" dirty="0">
                <a:solidFill>
                  <a:schemeClr val="accent3">
                    <a:lumMod val="50000"/>
                  </a:schemeClr>
                </a:solidFill>
                <a:latin typeface="SASSOON PRIMARY" pitchFamily="2" charset="0"/>
              </a:rPr>
              <a:t> / </a:t>
            </a:r>
            <a:r>
              <a:rPr lang="en-US" sz="2400" dirty="0" err="1">
                <a:solidFill>
                  <a:schemeClr val="accent3">
                    <a:lumMod val="50000"/>
                  </a:schemeClr>
                </a:solidFill>
                <a:latin typeface="SASSOON PRIMARY" pitchFamily="2" charset="0"/>
              </a:rPr>
              <a:t>cyrsiau</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iaith</a:t>
            </a:r>
            <a:r>
              <a:rPr lang="en-US" sz="2400" dirty="0">
                <a:solidFill>
                  <a:schemeClr val="accent3">
                    <a:lumMod val="50000"/>
                  </a:schemeClr>
                </a:solidFill>
                <a:latin typeface="SASSOON PRIMARY" pitchFamily="2" charset="0"/>
              </a:rPr>
              <a:t>)</a:t>
            </a:r>
            <a:r>
              <a:rPr lang="en-US" sz="2400" dirty="0">
                <a:latin typeface="SASSOON PRIMARY" pitchFamily="2" charset="0"/>
              </a:rPr>
              <a:t>.</a:t>
            </a:r>
          </a:p>
          <a:p>
            <a:pPr>
              <a:lnSpc>
                <a:spcPct val="100000"/>
              </a:lnSpc>
            </a:pPr>
            <a:r>
              <a:rPr lang="en-US" sz="2400" dirty="0" err="1">
                <a:solidFill>
                  <a:schemeClr val="accent3">
                    <a:lumMod val="50000"/>
                  </a:schemeClr>
                </a:solidFill>
                <a:latin typeface="SASSOON PRIMARY" pitchFamily="2" charset="0"/>
              </a:rPr>
              <a:t>eich</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profiadau</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o’r</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iaith</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Gymraeg</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yn</a:t>
            </a:r>
            <a:r>
              <a:rPr lang="en-US" sz="2400" dirty="0">
                <a:solidFill>
                  <a:schemeClr val="accent3">
                    <a:lumMod val="50000"/>
                  </a:schemeClr>
                </a:solidFill>
                <a:latin typeface="SASSOON PRIMARY" pitchFamily="2" charset="0"/>
              </a:rPr>
              <a:t> </a:t>
            </a:r>
            <a:r>
              <a:rPr lang="en-US" sz="2400" b="1" dirty="0" err="1">
                <a:solidFill>
                  <a:srgbClr val="7030A0"/>
                </a:solidFill>
                <a:latin typeface="SASSOON PRIMARY" pitchFamily="2" charset="0"/>
              </a:rPr>
              <a:t>allgyrsiol</a:t>
            </a:r>
            <a:r>
              <a:rPr lang="en-US" sz="2400" dirty="0">
                <a:latin typeface="SASSOON PRIMARY" pitchFamily="2" charset="0"/>
              </a:rPr>
              <a:t>.</a:t>
            </a:r>
          </a:p>
        </p:txBody>
      </p:sp>
      <p:sp>
        <p:nvSpPr>
          <p:cNvPr id="9" name="Content Placeholder 8"/>
          <p:cNvSpPr>
            <a:spLocks noGrp="1"/>
          </p:cNvSpPr>
          <p:nvPr>
            <p:ph sz="half" idx="2"/>
          </p:nvPr>
        </p:nvSpPr>
        <p:spPr>
          <a:xfrm>
            <a:off x="6386516" y="2664044"/>
            <a:ext cx="5334000" cy="3130965"/>
          </a:xfrm>
        </p:spPr>
        <p:txBody>
          <a:bodyPr>
            <a:normAutofit lnSpcReduction="10000"/>
          </a:bodyPr>
          <a:lstStyle/>
          <a:p>
            <a:pPr marL="0" indent="0">
              <a:lnSpc>
                <a:spcPct val="100000"/>
              </a:lnSpc>
              <a:spcBef>
                <a:spcPts val="0"/>
              </a:spcBef>
              <a:buNone/>
              <a:defRPr/>
            </a:pPr>
            <a:r>
              <a:rPr lang="en-US" sz="2800" i="1" dirty="0">
                <a:solidFill>
                  <a:schemeClr val="accent3">
                    <a:lumMod val="50000"/>
                  </a:schemeClr>
                </a:solidFill>
                <a:latin typeface="SASSOON PRIMARY" pitchFamily="2" charset="0"/>
              </a:rPr>
              <a:t>On a piece of paper write about:</a:t>
            </a:r>
            <a:br>
              <a:rPr lang="en-US" sz="2800" i="1" dirty="0">
                <a:solidFill>
                  <a:schemeClr val="accent3">
                    <a:lumMod val="50000"/>
                  </a:schemeClr>
                </a:solidFill>
                <a:latin typeface="SASSOON PRIMARY" pitchFamily="2" charset="0"/>
              </a:rPr>
            </a:br>
            <a:endParaRPr lang="en-US" sz="2800" i="1" dirty="0">
              <a:solidFill>
                <a:schemeClr val="accent3">
                  <a:lumMod val="50000"/>
                </a:schemeClr>
              </a:solidFill>
              <a:latin typeface="SASSOON PRIMARY" pitchFamily="2" charset="0"/>
            </a:endParaRPr>
          </a:p>
          <a:p>
            <a:pPr marL="0" indent="0">
              <a:lnSpc>
                <a:spcPct val="100000"/>
              </a:lnSpc>
              <a:spcBef>
                <a:spcPts val="0"/>
              </a:spcBef>
              <a:buNone/>
              <a:defRPr/>
            </a:pPr>
            <a:endParaRPr lang="en-US" sz="800" i="1" dirty="0">
              <a:solidFill>
                <a:schemeClr val="accent3">
                  <a:lumMod val="50000"/>
                </a:schemeClr>
              </a:solidFill>
              <a:latin typeface="SASSOON PRIMARY" pitchFamily="2" charset="0"/>
            </a:endParaRPr>
          </a:p>
          <a:p>
            <a:pPr>
              <a:spcBef>
                <a:spcPts val="0"/>
              </a:spcBef>
            </a:pPr>
            <a:r>
              <a:rPr lang="en-US" sz="2400" i="1" dirty="0">
                <a:solidFill>
                  <a:schemeClr val="accent3">
                    <a:lumMod val="50000"/>
                  </a:schemeClr>
                </a:solidFill>
                <a:latin typeface="SASSOON PRIMARY" pitchFamily="2" charset="0"/>
              </a:rPr>
              <a:t>your experiences of the Welsh language as a </a:t>
            </a:r>
            <a:r>
              <a:rPr lang="en-US" sz="2400" b="1" i="1" dirty="0">
                <a:solidFill>
                  <a:srgbClr val="7030A0"/>
                </a:solidFill>
                <a:latin typeface="SASSOON PRIMARY" pitchFamily="2" charset="0"/>
              </a:rPr>
              <a:t>learner </a:t>
            </a:r>
            <a:r>
              <a:rPr lang="en-US" sz="2400" i="1" dirty="0">
                <a:solidFill>
                  <a:schemeClr val="accent3">
                    <a:lumMod val="50000"/>
                  </a:schemeClr>
                </a:solidFill>
                <a:latin typeface="SASSOON PRIMARY" pitchFamily="2" charset="0"/>
              </a:rPr>
              <a:t>(in the classroom / language courses)</a:t>
            </a:r>
            <a:r>
              <a:rPr lang="en-US" sz="2400" i="1" dirty="0">
                <a:latin typeface="SASSOON PRIMARY" pitchFamily="2" charset="0"/>
              </a:rPr>
              <a:t>.</a:t>
            </a:r>
          </a:p>
          <a:p>
            <a:pPr marL="0" indent="0">
              <a:spcBef>
                <a:spcPts val="0"/>
              </a:spcBef>
              <a:buNone/>
            </a:pPr>
            <a:endParaRPr lang="en-US" sz="1200" i="1" dirty="0">
              <a:latin typeface="SASSOON PRIMARY" pitchFamily="2" charset="0"/>
            </a:endParaRPr>
          </a:p>
          <a:p>
            <a:pPr>
              <a:spcBef>
                <a:spcPts val="0"/>
              </a:spcBef>
            </a:pPr>
            <a:r>
              <a:rPr lang="en-US" sz="2400" i="1" dirty="0">
                <a:solidFill>
                  <a:schemeClr val="accent3">
                    <a:lumMod val="50000"/>
                  </a:schemeClr>
                </a:solidFill>
                <a:latin typeface="SASSOON PRIMARY" pitchFamily="2" charset="0"/>
              </a:rPr>
              <a:t>your experiences of the Welsh language </a:t>
            </a:r>
            <a:r>
              <a:rPr lang="en-US" sz="2400" b="1" i="1" dirty="0">
                <a:solidFill>
                  <a:srgbClr val="7030A0"/>
                </a:solidFill>
                <a:latin typeface="SASSOON PRIMARY" pitchFamily="2" charset="0"/>
              </a:rPr>
              <a:t>outside the classroom environment</a:t>
            </a:r>
            <a:r>
              <a:rPr lang="en-US" sz="2400" i="1" dirty="0">
                <a:latin typeface="SASSOON PRIMARY" pitchFamily="2" charset="0"/>
              </a:rPr>
              <a:t>.</a:t>
            </a:r>
          </a:p>
          <a:p>
            <a:pPr marL="0" indent="0">
              <a:spcBef>
                <a:spcPts val="0"/>
              </a:spcBef>
              <a:buNone/>
            </a:pPr>
            <a:endParaRPr lang="en-US" dirty="0">
              <a:latin typeface="SASSOON PRIMARY" pitchFamily="2" charset="0"/>
            </a:endParaRPr>
          </a:p>
        </p:txBody>
      </p:sp>
      <p:sp>
        <p:nvSpPr>
          <p:cNvPr id="5" name="TextBox 4">
            <a:extLst>
              <a:ext uri="{FF2B5EF4-FFF2-40B4-BE49-F238E27FC236}">
                <a16:creationId xmlns:a16="http://schemas.microsoft.com/office/drawing/2014/main" id="{A4C200AB-C00A-C64B-9D48-38FB88E4FB66}"/>
              </a:ext>
            </a:extLst>
          </p:cNvPr>
          <p:cNvSpPr txBox="1"/>
          <p:nvPr/>
        </p:nvSpPr>
        <p:spPr>
          <a:xfrm>
            <a:off x="2895600" y="467009"/>
            <a:ext cx="8610600" cy="1323439"/>
          </a:xfrm>
          <a:prstGeom prst="rect">
            <a:avLst/>
          </a:prstGeom>
          <a:noFill/>
        </p:spPr>
        <p:txBody>
          <a:bodyPr wrap="square" rtlCol="0">
            <a:spAutoFit/>
          </a:bodyPr>
          <a:lstStyle/>
          <a:p>
            <a:pPr algn="r"/>
            <a:r>
              <a:rPr lang="en-US" sz="4400" b="1" dirty="0" err="1">
                <a:solidFill>
                  <a:schemeClr val="accent3">
                    <a:lumMod val="50000"/>
                  </a:schemeClr>
                </a:solidFill>
                <a:latin typeface="SASSOON PRIMARY" pitchFamily="2" charset="0"/>
              </a:rPr>
              <a:t>Eich</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Cymraeg</a:t>
            </a:r>
            <a:r>
              <a:rPr lang="en-US" sz="4400" b="1" dirty="0">
                <a:solidFill>
                  <a:schemeClr val="accent3">
                    <a:lumMod val="50000"/>
                  </a:schemeClr>
                </a:solidFill>
                <a:latin typeface="SASSOON PRIMARY" pitchFamily="2" charset="0"/>
              </a:rPr>
              <a:t> Chi</a:t>
            </a:r>
            <a:br>
              <a:rPr lang="en-US" sz="3600" dirty="0">
                <a:solidFill>
                  <a:schemeClr val="accent3">
                    <a:lumMod val="50000"/>
                  </a:schemeClr>
                </a:solidFill>
                <a:latin typeface="SASSOON PRIMARY" pitchFamily="2" charset="0"/>
              </a:rPr>
            </a:br>
            <a:r>
              <a:rPr lang="en-US" sz="3600" dirty="0">
                <a:solidFill>
                  <a:schemeClr val="accent3">
                    <a:lumMod val="50000"/>
                  </a:schemeClr>
                </a:solidFill>
                <a:latin typeface="SASSOON PRIMARY" pitchFamily="2" charset="0"/>
              </a:rPr>
              <a:t>                 </a:t>
            </a:r>
            <a:r>
              <a:rPr lang="en-US" sz="3600" i="1" dirty="0">
                <a:solidFill>
                  <a:schemeClr val="accent3">
                    <a:lumMod val="50000"/>
                  </a:schemeClr>
                </a:solidFill>
                <a:latin typeface="SASSOON PRIMARY" pitchFamily="2" charset="0"/>
              </a:rPr>
              <a:t>The Welsh Language and You</a:t>
            </a:r>
          </a:p>
        </p:txBody>
      </p:sp>
      <p:pic>
        <p:nvPicPr>
          <p:cNvPr id="8" name="Picture 7" descr="A picture containing drawing&#10;&#10;Description automatically generated">
            <a:extLst>
              <a:ext uri="{FF2B5EF4-FFF2-40B4-BE49-F238E27FC236}">
                <a16:creationId xmlns:a16="http://schemas.microsoft.com/office/drawing/2014/main" id="{C7A65CAA-2998-0B41-A39D-7358B08685DF}"/>
              </a:ext>
            </a:extLst>
          </p:cNvPr>
          <p:cNvPicPr>
            <a:picLocks noChangeAspect="1"/>
          </p:cNvPicPr>
          <p:nvPr/>
        </p:nvPicPr>
        <p:blipFill>
          <a:blip r:embed="rId2"/>
          <a:stretch>
            <a:fillRect/>
          </a:stretch>
        </p:blipFill>
        <p:spPr>
          <a:xfrm>
            <a:off x="8118507" y="5960503"/>
            <a:ext cx="3993483" cy="897497"/>
          </a:xfrm>
          <a:prstGeom prst="rect">
            <a:avLst/>
          </a:prstGeom>
        </p:spPr>
      </p:pic>
    </p:spTree>
    <p:extLst>
      <p:ext uri="{BB962C8B-B14F-4D97-AF65-F5344CB8AC3E}">
        <p14:creationId xmlns:p14="http://schemas.microsoft.com/office/powerpoint/2010/main" val="22610305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7F50F4-66F0-8F4D-84BA-3641A4CCF360}"/>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pitchFamily="2" charset="0"/>
              </a:rPr>
              <a:t> </a:t>
            </a:r>
            <a:endParaRPr lang="en-US" dirty="0"/>
          </a:p>
        </p:txBody>
      </p:sp>
      <p:pic>
        <p:nvPicPr>
          <p:cNvPr id="6" name="Picture 2" descr="/var/folders/h5/b_5y40vj3mb82_twlbgzrcq00000gs/T/com.microsoft.Powerpoint/WebArchiveCopyPasteTempFiles/9k=">
            <a:extLst>
              <a:ext uri="{FF2B5EF4-FFF2-40B4-BE49-F238E27FC236}">
                <a16:creationId xmlns:a16="http://schemas.microsoft.com/office/drawing/2014/main" id="{0F358E4A-0EE2-CB4B-BBD6-31553AB8BF6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674260" y="2147673"/>
            <a:ext cx="5427293" cy="293198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picture containing person, person, boy, young&#10;&#10;Description automatically generated">
            <a:hlinkClick r:id="rId4"/>
            <a:extLst>
              <a:ext uri="{FF2B5EF4-FFF2-40B4-BE49-F238E27FC236}">
                <a16:creationId xmlns:a16="http://schemas.microsoft.com/office/drawing/2014/main" id="{4E78996F-6B0B-584A-BB8A-2F6E8452EC81}"/>
              </a:ext>
            </a:extLst>
          </p:cNvPr>
          <p:cNvPicPr>
            <a:picLocks noChangeAspect="1"/>
          </p:cNvPicPr>
          <p:nvPr/>
        </p:nvPicPr>
        <p:blipFill>
          <a:blip r:embed="rId5"/>
          <a:stretch>
            <a:fillRect/>
          </a:stretch>
        </p:blipFill>
        <p:spPr>
          <a:xfrm>
            <a:off x="1395149" y="1868091"/>
            <a:ext cx="2908727" cy="4106862"/>
          </a:xfrm>
          <a:prstGeom prst="rect">
            <a:avLst/>
          </a:prstGeom>
        </p:spPr>
      </p:pic>
      <p:pic>
        <p:nvPicPr>
          <p:cNvPr id="11" name="Picture 10" descr="A picture containing drawing&#10;&#10;Description automatically generated">
            <a:extLst>
              <a:ext uri="{FF2B5EF4-FFF2-40B4-BE49-F238E27FC236}">
                <a16:creationId xmlns:a16="http://schemas.microsoft.com/office/drawing/2014/main" id="{E2A003A9-4098-DB42-B5ED-A2819B60248A}"/>
              </a:ext>
            </a:extLst>
          </p:cNvPr>
          <p:cNvPicPr>
            <a:picLocks noChangeAspect="1"/>
          </p:cNvPicPr>
          <p:nvPr/>
        </p:nvPicPr>
        <p:blipFill>
          <a:blip r:embed="rId6"/>
          <a:stretch>
            <a:fillRect/>
          </a:stretch>
        </p:blipFill>
        <p:spPr>
          <a:xfrm>
            <a:off x="8118507" y="5986341"/>
            <a:ext cx="3993483" cy="897497"/>
          </a:xfrm>
          <a:prstGeom prst="rect">
            <a:avLst/>
          </a:prstGeom>
        </p:spPr>
      </p:pic>
      <p:sp>
        <p:nvSpPr>
          <p:cNvPr id="7" name="TextBox 6">
            <a:extLst>
              <a:ext uri="{FF2B5EF4-FFF2-40B4-BE49-F238E27FC236}">
                <a16:creationId xmlns:a16="http://schemas.microsoft.com/office/drawing/2014/main" id="{169DA958-7A59-5740-A53D-A6F84D22F40F}"/>
              </a:ext>
            </a:extLst>
          </p:cNvPr>
          <p:cNvSpPr txBox="1"/>
          <p:nvPr/>
        </p:nvSpPr>
        <p:spPr>
          <a:xfrm>
            <a:off x="8118507" y="540171"/>
            <a:ext cx="1547283" cy="769441"/>
          </a:xfrm>
          <a:prstGeom prst="rect">
            <a:avLst/>
          </a:prstGeom>
          <a:noFill/>
        </p:spPr>
        <p:txBody>
          <a:bodyPr wrap="none" rtlCol="0">
            <a:spAutoFit/>
          </a:bodyPr>
          <a:lstStyle/>
          <a:p>
            <a:r>
              <a:rPr lang="en-US" sz="4400" b="1" dirty="0">
                <a:solidFill>
                  <a:schemeClr val="accent3">
                    <a:lumMod val="50000"/>
                  </a:schemeClr>
                </a:solidFill>
                <a:latin typeface="SASSOON PRIMARY" pitchFamily="2" charset="0"/>
              </a:rPr>
              <a:t>Pam?</a:t>
            </a:r>
          </a:p>
        </p:txBody>
      </p:sp>
    </p:spTree>
    <p:extLst>
      <p:ext uri="{BB962C8B-B14F-4D97-AF65-F5344CB8AC3E}">
        <p14:creationId xmlns:p14="http://schemas.microsoft.com/office/powerpoint/2010/main" val="2046901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246FC5-433D-394E-9FC3-53B8607CA6AB}"/>
              </a:ext>
            </a:extLst>
          </p:cNvPr>
          <p:cNvSpPr>
            <a:spLocks noGrp="1"/>
          </p:cNvSpPr>
          <p:nvPr>
            <p:ph idx="1"/>
          </p:nvPr>
        </p:nvSpPr>
        <p:spPr>
          <a:xfrm>
            <a:off x="707773" y="2433373"/>
            <a:ext cx="4519930" cy="3842572"/>
          </a:xfrm>
        </p:spPr>
        <p:txBody>
          <a:bodyPr>
            <a:normAutofit/>
          </a:bodyPr>
          <a:lstStyle/>
          <a:p>
            <a:pPr marL="0" indent="0">
              <a:lnSpc>
                <a:spcPct val="100000"/>
              </a:lnSpc>
              <a:spcBef>
                <a:spcPts val="1200"/>
              </a:spcBef>
              <a:buNone/>
            </a:pPr>
            <a:r>
              <a:rPr lang="en-US" dirty="0" err="1">
                <a:solidFill>
                  <a:schemeClr val="accent3">
                    <a:lumMod val="50000"/>
                  </a:schemeClr>
                </a:solidFill>
                <a:latin typeface="SASSOON PRIMARY" pitchFamily="2" charset="0"/>
              </a:rPr>
              <a:t>Wrth</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wylio’r</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ffilm</a:t>
            </a:r>
            <a:r>
              <a:rPr lang="en-US" dirty="0">
                <a:solidFill>
                  <a:schemeClr val="accent3">
                    <a:lumMod val="50000"/>
                  </a:schemeClr>
                </a:solidFill>
                <a:latin typeface="SASSOON PRIMARY" pitchFamily="2" charset="0"/>
              </a:rPr>
              <a:t> fer, </a:t>
            </a:r>
            <a:r>
              <a:rPr lang="en-US" dirty="0" err="1">
                <a:solidFill>
                  <a:schemeClr val="accent3">
                    <a:lumMod val="50000"/>
                  </a:schemeClr>
                </a:solidFill>
                <a:latin typeface="SASSOON PRIMARY" pitchFamily="2" charset="0"/>
              </a:rPr>
              <a:t>meddyliwch</a:t>
            </a:r>
            <a:r>
              <a:rPr lang="en-US" dirty="0">
                <a:solidFill>
                  <a:schemeClr val="accent3">
                    <a:lumMod val="50000"/>
                  </a:schemeClr>
                </a:solidFill>
                <a:latin typeface="SASSOON PRIMARY" pitchFamily="2" charset="0"/>
              </a:rPr>
              <a:t> am y </a:t>
            </a:r>
            <a:r>
              <a:rPr lang="en-US" dirty="0" err="1">
                <a:solidFill>
                  <a:schemeClr val="accent3">
                    <a:lumMod val="50000"/>
                  </a:schemeClr>
                </a:solidFill>
                <a:latin typeface="SASSOON PRIMARY" pitchFamily="2" charset="0"/>
              </a:rPr>
              <a:t>canlynol</a:t>
            </a:r>
            <a:r>
              <a:rPr lang="en-US" dirty="0">
                <a:solidFill>
                  <a:schemeClr val="accent3">
                    <a:lumMod val="50000"/>
                  </a:schemeClr>
                </a:solidFill>
                <a:latin typeface="SASSOON PRIMARY" pitchFamily="2" charset="0"/>
              </a:rPr>
              <a:t>:</a:t>
            </a:r>
            <a:endParaRPr lang="en-US" sz="800" dirty="0">
              <a:solidFill>
                <a:schemeClr val="accent3">
                  <a:lumMod val="50000"/>
                </a:schemeClr>
              </a:solidFill>
              <a:latin typeface="SASSOON PRIMARY" pitchFamily="2" charset="0"/>
            </a:endParaRPr>
          </a:p>
          <a:p>
            <a:pPr>
              <a:lnSpc>
                <a:spcPct val="100000"/>
              </a:lnSpc>
              <a:spcBef>
                <a:spcPts val="1200"/>
              </a:spcBef>
            </a:pPr>
            <a:r>
              <a:rPr lang="en-US" dirty="0">
                <a:solidFill>
                  <a:schemeClr val="accent3">
                    <a:lumMod val="50000"/>
                  </a:schemeClr>
                </a:solidFill>
                <a:latin typeface="SASSOON PRIMARY" pitchFamily="2" charset="0"/>
              </a:rPr>
              <a:t>Beth </a:t>
            </a:r>
            <a:r>
              <a:rPr lang="en-US" dirty="0" err="1">
                <a:solidFill>
                  <a:schemeClr val="accent3">
                    <a:lumMod val="50000"/>
                  </a:schemeClr>
                </a:solidFill>
                <a:latin typeface="SASSOON PRIMARY" pitchFamily="2" charset="0"/>
              </a:rPr>
              <a:t>ydy</a:t>
            </a:r>
            <a:r>
              <a:rPr lang="en-US" dirty="0">
                <a:solidFill>
                  <a:schemeClr val="accent3">
                    <a:lumMod val="50000"/>
                  </a:schemeClr>
                </a:solidFill>
                <a:latin typeface="SASSOON PRIMARY" pitchFamily="2" charset="0"/>
              </a:rPr>
              <a:t> </a:t>
            </a:r>
            <a:r>
              <a:rPr lang="en-US" b="1" u="sng" dirty="0" err="1">
                <a:solidFill>
                  <a:schemeClr val="accent3">
                    <a:lumMod val="50000"/>
                  </a:schemeClr>
                </a:solidFill>
                <a:latin typeface="SASSOON PRIMARY" pitchFamily="2" charset="0"/>
              </a:rPr>
              <a:t>eich</a:t>
            </a:r>
            <a:r>
              <a:rPr lang="en-US" b="1" u="sng" dirty="0">
                <a:solidFill>
                  <a:schemeClr val="accent3">
                    <a:lumMod val="50000"/>
                  </a:schemeClr>
                </a:solidFill>
                <a:latin typeface="SASSOON PRIMARY" pitchFamily="2" charset="0"/>
              </a:rPr>
              <a:t> </a:t>
            </a:r>
            <a:r>
              <a:rPr lang="en-US" b="1" u="sng" dirty="0" err="1">
                <a:solidFill>
                  <a:schemeClr val="accent3">
                    <a:lumMod val="50000"/>
                  </a:schemeClr>
                </a:solidFill>
                <a:latin typeface="SASSOON PRIMARY" pitchFamily="2" charset="0"/>
              </a:rPr>
              <a:t>cryfderau</a:t>
            </a:r>
            <a:r>
              <a:rPr lang="en-US" b="1" u="sng" dirty="0">
                <a:solidFill>
                  <a:schemeClr val="accent3">
                    <a:lumMod val="50000"/>
                  </a:schemeClr>
                </a:solidFill>
                <a:latin typeface="SASSOON PRIMARY" pitchFamily="2" charset="0"/>
              </a:rPr>
              <a:t> chi</a:t>
            </a:r>
            <a:r>
              <a:rPr lang="en-US" b="1"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wrth</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ddatblygu</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sgiliau</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Cymraeg</a:t>
            </a:r>
            <a:r>
              <a:rPr lang="en-US" dirty="0">
                <a:solidFill>
                  <a:schemeClr val="accent3">
                    <a:lumMod val="50000"/>
                  </a:schemeClr>
                </a:solidFill>
                <a:latin typeface="SASSOON PRIMARY" pitchFamily="2" charset="0"/>
              </a:rPr>
              <a:t> y </a:t>
            </a:r>
            <a:r>
              <a:rPr lang="en-US" dirty="0" err="1">
                <a:solidFill>
                  <a:schemeClr val="accent3">
                    <a:lumMod val="50000"/>
                  </a:schemeClr>
                </a:solidFill>
                <a:latin typeface="SASSOON PRIMARY" pitchFamily="2" charset="0"/>
              </a:rPr>
              <a:t>dysgwyr</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yn</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eich</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pwnc</a:t>
            </a:r>
            <a:r>
              <a:rPr lang="en-US" dirty="0">
                <a:solidFill>
                  <a:schemeClr val="accent3">
                    <a:lumMod val="50000"/>
                  </a:schemeClr>
                </a:solidFill>
                <a:latin typeface="SASSOON PRIMARY" pitchFamily="2" charset="0"/>
              </a:rPr>
              <a:t>/sector?</a:t>
            </a:r>
          </a:p>
          <a:p>
            <a:pPr>
              <a:lnSpc>
                <a:spcPct val="100000"/>
              </a:lnSpc>
              <a:spcBef>
                <a:spcPts val="1200"/>
              </a:spcBef>
            </a:pPr>
            <a:r>
              <a:rPr lang="en-US" dirty="0">
                <a:solidFill>
                  <a:schemeClr val="accent3">
                    <a:lumMod val="50000"/>
                  </a:schemeClr>
                </a:solidFill>
                <a:latin typeface="SASSOON PRIMARY" pitchFamily="2" charset="0"/>
              </a:rPr>
              <a:t>Pa </a:t>
            </a:r>
            <a:r>
              <a:rPr lang="en-US" b="1" u="sng" dirty="0" err="1">
                <a:solidFill>
                  <a:schemeClr val="accent3">
                    <a:lumMod val="50000"/>
                  </a:schemeClr>
                </a:solidFill>
                <a:latin typeface="SASSOON PRIMARY" pitchFamily="2" charset="0"/>
              </a:rPr>
              <a:t>sgiliau</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ydych</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chi’n</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edrych</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ymlaen</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fwyaf</a:t>
            </a:r>
            <a:r>
              <a:rPr lang="en-US" dirty="0">
                <a:solidFill>
                  <a:schemeClr val="accent3">
                    <a:lumMod val="50000"/>
                  </a:schemeClr>
                </a:solidFill>
                <a:latin typeface="SASSOON PRIMARY" pitchFamily="2" charset="0"/>
              </a:rPr>
              <a:t> at </a:t>
            </a:r>
            <a:r>
              <a:rPr lang="en-US" dirty="0" err="1">
                <a:solidFill>
                  <a:schemeClr val="accent3">
                    <a:lumMod val="50000"/>
                  </a:schemeClr>
                </a:solidFill>
                <a:latin typeface="SASSOON PRIMARY" pitchFamily="2" charset="0"/>
              </a:rPr>
              <a:t>eu</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datblygu</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eleni</a:t>
            </a:r>
            <a:r>
              <a:rPr lang="en-US" dirty="0">
                <a:solidFill>
                  <a:schemeClr val="accent3">
                    <a:lumMod val="50000"/>
                  </a:schemeClr>
                </a:solidFill>
                <a:latin typeface="SASSOON PRIMARY" pitchFamily="2" charset="0"/>
              </a:rPr>
              <a:t>?</a:t>
            </a:r>
          </a:p>
          <a:p>
            <a:pPr>
              <a:lnSpc>
                <a:spcPct val="100000"/>
              </a:lnSpc>
              <a:spcBef>
                <a:spcPts val="1200"/>
              </a:spcBef>
            </a:pPr>
            <a:r>
              <a:rPr lang="en-US" dirty="0">
                <a:solidFill>
                  <a:schemeClr val="accent3">
                    <a:lumMod val="50000"/>
                  </a:schemeClr>
                </a:solidFill>
                <a:latin typeface="SASSOON PRIMARY" pitchFamily="2" charset="0"/>
              </a:rPr>
              <a:t>Pa </a:t>
            </a:r>
            <a:r>
              <a:rPr lang="en-US" b="1" u="sng" dirty="0" err="1">
                <a:solidFill>
                  <a:schemeClr val="accent3">
                    <a:lumMod val="50000"/>
                  </a:schemeClr>
                </a:solidFill>
                <a:latin typeface="SASSOON PRIMARY" pitchFamily="2" charset="0"/>
              </a:rPr>
              <a:t>wybodaeth</a:t>
            </a:r>
            <a:r>
              <a:rPr lang="en-US" b="1" u="sng" dirty="0">
                <a:solidFill>
                  <a:schemeClr val="accent3">
                    <a:lumMod val="50000"/>
                  </a:schemeClr>
                </a:solidFill>
                <a:latin typeface="SASSOON PRIMARY" pitchFamily="2" charset="0"/>
              </a:rPr>
              <a:t> </a:t>
            </a:r>
            <a:r>
              <a:rPr lang="en-US" b="1" u="sng" dirty="0" err="1">
                <a:solidFill>
                  <a:schemeClr val="accent3">
                    <a:lumMod val="50000"/>
                  </a:schemeClr>
                </a:solidFill>
                <a:latin typeface="SASSOON PRIMARY" pitchFamily="2" charset="0"/>
              </a:rPr>
              <a:t>newydd</a:t>
            </a:r>
            <a:r>
              <a:rPr lang="en-US" b="1" u="sng"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ddysgoch</a:t>
            </a:r>
            <a:r>
              <a:rPr lang="en-US" dirty="0">
                <a:solidFill>
                  <a:schemeClr val="accent3">
                    <a:lumMod val="50000"/>
                  </a:schemeClr>
                </a:solidFill>
                <a:latin typeface="SASSOON PRIMARY" pitchFamily="2" charset="0"/>
              </a:rPr>
              <a:t> chi </a:t>
            </a:r>
            <a:r>
              <a:rPr lang="en-US" dirty="0" err="1">
                <a:solidFill>
                  <a:schemeClr val="accent3">
                    <a:lumMod val="50000"/>
                  </a:schemeClr>
                </a:solidFill>
                <a:latin typeface="SASSOON PRIMARY" pitchFamily="2" charset="0"/>
              </a:rPr>
              <a:t>o’r</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ffilm</a:t>
            </a:r>
            <a:r>
              <a:rPr lang="en-US" dirty="0">
                <a:solidFill>
                  <a:schemeClr val="accent3">
                    <a:lumMod val="50000"/>
                  </a:schemeClr>
                </a:solidFill>
                <a:latin typeface="SASSOON PRIMARY" pitchFamily="2" charset="0"/>
              </a:rPr>
              <a:t>?</a:t>
            </a:r>
          </a:p>
          <a:p>
            <a:pPr marL="0" indent="0">
              <a:buNone/>
            </a:pPr>
            <a:endParaRPr lang="en-US" dirty="0"/>
          </a:p>
        </p:txBody>
      </p:sp>
      <p:sp>
        <p:nvSpPr>
          <p:cNvPr id="4" name="Content Placeholder 2">
            <a:extLst>
              <a:ext uri="{FF2B5EF4-FFF2-40B4-BE49-F238E27FC236}">
                <a16:creationId xmlns:a16="http://schemas.microsoft.com/office/drawing/2014/main" id="{D60823D5-0A53-B341-8F38-A068E1BD8C78}"/>
              </a:ext>
            </a:extLst>
          </p:cNvPr>
          <p:cNvSpPr txBox="1">
            <a:spLocks/>
          </p:cNvSpPr>
          <p:nvPr/>
        </p:nvSpPr>
        <p:spPr>
          <a:xfrm>
            <a:off x="6381538" y="2433373"/>
            <a:ext cx="5236210" cy="4298897"/>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400" i="1" dirty="0">
                <a:solidFill>
                  <a:schemeClr val="accent3">
                    <a:lumMod val="50000"/>
                  </a:schemeClr>
                </a:solidFill>
                <a:latin typeface="SASSOON PRIMARY" pitchFamily="2" charset="0"/>
              </a:rPr>
              <a:t>While watching this short film, think about the following:</a:t>
            </a:r>
          </a:p>
          <a:p>
            <a:r>
              <a:rPr lang="en-US" sz="2400" i="1" dirty="0">
                <a:solidFill>
                  <a:schemeClr val="accent3">
                    <a:lumMod val="50000"/>
                  </a:schemeClr>
                </a:solidFill>
                <a:latin typeface="SASSOON PRIMARY" pitchFamily="2" charset="0"/>
              </a:rPr>
              <a:t>What are </a:t>
            </a:r>
            <a:r>
              <a:rPr lang="en-US" sz="2400" b="1" i="1" u="sng" dirty="0">
                <a:solidFill>
                  <a:schemeClr val="accent3">
                    <a:lumMod val="50000"/>
                  </a:schemeClr>
                </a:solidFill>
                <a:latin typeface="SASSOON PRIMARY" pitchFamily="2" charset="0"/>
              </a:rPr>
              <a:t>your strengths</a:t>
            </a:r>
            <a:r>
              <a:rPr lang="en-US" sz="2400" b="1" i="1" dirty="0">
                <a:solidFill>
                  <a:schemeClr val="accent3">
                    <a:lumMod val="50000"/>
                  </a:schemeClr>
                </a:solidFill>
                <a:latin typeface="SASSOON PRIMARY" pitchFamily="2" charset="0"/>
              </a:rPr>
              <a:t> </a:t>
            </a:r>
            <a:r>
              <a:rPr lang="en-US" sz="2400" i="1" dirty="0">
                <a:solidFill>
                  <a:schemeClr val="accent3">
                    <a:lumMod val="50000"/>
                  </a:schemeClr>
                </a:solidFill>
                <a:latin typeface="SASSOON PRIMARY" pitchFamily="2" charset="0"/>
              </a:rPr>
              <a:t>in terms of your ability to develop learners’ Welsh language skills within your subject area/sector?</a:t>
            </a:r>
          </a:p>
          <a:p>
            <a:r>
              <a:rPr lang="en-US" sz="2400" i="1" dirty="0">
                <a:solidFill>
                  <a:schemeClr val="accent3">
                    <a:lumMod val="50000"/>
                  </a:schemeClr>
                </a:solidFill>
                <a:latin typeface="SASSOON PRIMARY" pitchFamily="2" charset="0"/>
              </a:rPr>
              <a:t>What </a:t>
            </a:r>
            <a:r>
              <a:rPr lang="en-US" sz="2400" b="1" i="1" u="sng" dirty="0">
                <a:solidFill>
                  <a:schemeClr val="accent3">
                    <a:lumMod val="50000"/>
                  </a:schemeClr>
                </a:solidFill>
                <a:latin typeface="SASSOON PRIMARY" pitchFamily="2" charset="0"/>
              </a:rPr>
              <a:t>skills</a:t>
            </a:r>
            <a:r>
              <a:rPr lang="en-US" sz="2400" b="1" i="1" dirty="0">
                <a:solidFill>
                  <a:schemeClr val="accent3">
                    <a:lumMod val="50000"/>
                  </a:schemeClr>
                </a:solidFill>
                <a:latin typeface="SASSOON PRIMARY" pitchFamily="2" charset="0"/>
              </a:rPr>
              <a:t> </a:t>
            </a:r>
            <a:r>
              <a:rPr lang="en-US" sz="2400" i="1" dirty="0">
                <a:solidFill>
                  <a:schemeClr val="accent3">
                    <a:lumMod val="50000"/>
                  </a:schemeClr>
                </a:solidFill>
                <a:latin typeface="SASSOON PRIMARY" pitchFamily="2" charset="0"/>
              </a:rPr>
              <a:t>are you most looking forward to being able to develop this year?</a:t>
            </a:r>
          </a:p>
          <a:p>
            <a:r>
              <a:rPr lang="en-US" sz="2400" i="1" dirty="0">
                <a:solidFill>
                  <a:schemeClr val="accent3">
                    <a:lumMod val="50000"/>
                  </a:schemeClr>
                </a:solidFill>
                <a:latin typeface="SASSOON PRIMARY" pitchFamily="2" charset="0"/>
              </a:rPr>
              <a:t>What </a:t>
            </a:r>
            <a:r>
              <a:rPr lang="en-US" sz="2400" b="1" i="1" u="sng" dirty="0">
                <a:solidFill>
                  <a:schemeClr val="accent3">
                    <a:lumMod val="50000"/>
                  </a:schemeClr>
                </a:solidFill>
                <a:latin typeface="SASSOON PRIMARY" pitchFamily="2" charset="0"/>
              </a:rPr>
              <a:t>new information</a:t>
            </a:r>
            <a:r>
              <a:rPr lang="en-US" sz="2400" b="1" i="1" dirty="0">
                <a:solidFill>
                  <a:schemeClr val="accent3">
                    <a:lumMod val="50000"/>
                  </a:schemeClr>
                </a:solidFill>
                <a:latin typeface="SASSOON PRIMARY" pitchFamily="2" charset="0"/>
              </a:rPr>
              <a:t> </a:t>
            </a:r>
            <a:r>
              <a:rPr lang="en-US" sz="2400" i="1" dirty="0">
                <a:solidFill>
                  <a:schemeClr val="accent3">
                    <a:lumMod val="50000"/>
                  </a:schemeClr>
                </a:solidFill>
                <a:latin typeface="SASSOON PRIMARY" pitchFamily="2" charset="0"/>
              </a:rPr>
              <a:t>did you gain from the film?</a:t>
            </a:r>
          </a:p>
          <a:p>
            <a:pPr marL="0" indent="0">
              <a:buFont typeface="Arial" panose="020B0604020202020204" pitchFamily="34" charset="0"/>
              <a:buNone/>
            </a:pPr>
            <a:endParaRPr lang="en-US" dirty="0"/>
          </a:p>
          <a:p>
            <a:endParaRPr lang="en-US" dirty="0"/>
          </a:p>
          <a:p>
            <a:pPr marL="0" indent="0">
              <a:buFont typeface="Arial" panose="020B0604020202020204" pitchFamily="34" charset="0"/>
              <a:buNone/>
            </a:pPr>
            <a:endParaRPr lang="en-US" dirty="0"/>
          </a:p>
        </p:txBody>
      </p:sp>
      <p:pic>
        <p:nvPicPr>
          <p:cNvPr id="12" name="Picture 11" descr="A person sitting at a table&#10;&#10;Description automatically generated">
            <a:hlinkClick r:id="rId3"/>
            <a:extLst>
              <a:ext uri="{FF2B5EF4-FFF2-40B4-BE49-F238E27FC236}">
                <a16:creationId xmlns:a16="http://schemas.microsoft.com/office/drawing/2014/main" id="{508CFBAA-2387-F640-86FE-EA03AD50B6F1}"/>
              </a:ext>
            </a:extLst>
          </p:cNvPr>
          <p:cNvPicPr>
            <a:picLocks noChangeAspect="1"/>
          </p:cNvPicPr>
          <p:nvPr/>
        </p:nvPicPr>
        <p:blipFill rotWithShape="1">
          <a:blip r:embed="rId4"/>
          <a:srcRect t="11472"/>
          <a:stretch/>
        </p:blipFill>
        <p:spPr>
          <a:xfrm>
            <a:off x="7212330" y="267840"/>
            <a:ext cx="1547283" cy="1869339"/>
          </a:xfrm>
          <a:prstGeom prst="rect">
            <a:avLst/>
          </a:prstGeom>
        </p:spPr>
      </p:pic>
      <p:sp>
        <p:nvSpPr>
          <p:cNvPr id="8" name="TextBox 7">
            <a:extLst>
              <a:ext uri="{FF2B5EF4-FFF2-40B4-BE49-F238E27FC236}">
                <a16:creationId xmlns:a16="http://schemas.microsoft.com/office/drawing/2014/main" id="{D40EC875-D593-344E-A80A-26FC55F1C08D}"/>
              </a:ext>
            </a:extLst>
          </p:cNvPr>
          <p:cNvSpPr txBox="1"/>
          <p:nvPr/>
        </p:nvSpPr>
        <p:spPr>
          <a:xfrm>
            <a:off x="9182523" y="817790"/>
            <a:ext cx="1547283" cy="769441"/>
          </a:xfrm>
          <a:prstGeom prst="rect">
            <a:avLst/>
          </a:prstGeom>
          <a:noFill/>
        </p:spPr>
        <p:txBody>
          <a:bodyPr wrap="none" rtlCol="0">
            <a:spAutoFit/>
          </a:bodyPr>
          <a:lstStyle/>
          <a:p>
            <a:r>
              <a:rPr lang="en-US" sz="4400" b="1" dirty="0">
                <a:solidFill>
                  <a:schemeClr val="accent3">
                    <a:lumMod val="50000"/>
                  </a:schemeClr>
                </a:solidFill>
                <a:latin typeface="SASSOON PRIMARY" pitchFamily="2" charset="0"/>
              </a:rPr>
              <a:t>Pam?</a:t>
            </a:r>
          </a:p>
        </p:txBody>
      </p:sp>
    </p:spTree>
    <p:extLst>
      <p:ext uri="{BB962C8B-B14F-4D97-AF65-F5344CB8AC3E}">
        <p14:creationId xmlns:p14="http://schemas.microsoft.com/office/powerpoint/2010/main" val="4275119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card&#10;&#10;Description automatically generated">
            <a:hlinkClick r:id="rId2"/>
            <a:extLst>
              <a:ext uri="{FF2B5EF4-FFF2-40B4-BE49-F238E27FC236}">
                <a16:creationId xmlns:a16="http://schemas.microsoft.com/office/drawing/2014/main" id="{3DAA2EBC-9D8D-CB43-994C-3DA78A8433E4}"/>
              </a:ext>
            </a:extLst>
          </p:cNvPr>
          <p:cNvPicPr>
            <a:picLocks noChangeAspect="1"/>
          </p:cNvPicPr>
          <p:nvPr/>
        </p:nvPicPr>
        <p:blipFill>
          <a:blip r:embed="rId3"/>
          <a:stretch>
            <a:fillRect/>
          </a:stretch>
        </p:blipFill>
        <p:spPr>
          <a:xfrm>
            <a:off x="1727611" y="1766326"/>
            <a:ext cx="8736778" cy="4827070"/>
          </a:xfrm>
          <a:prstGeom prst="rect">
            <a:avLst/>
          </a:prstGeom>
          <a:ln w="31750" cap="sq">
            <a:noFill/>
            <a:miter lim="800000"/>
          </a:ln>
        </p:spPr>
      </p:pic>
      <p:sp>
        <p:nvSpPr>
          <p:cNvPr id="5" name="TextBox 4">
            <a:extLst>
              <a:ext uri="{FF2B5EF4-FFF2-40B4-BE49-F238E27FC236}">
                <a16:creationId xmlns:a16="http://schemas.microsoft.com/office/drawing/2014/main" id="{E18DCBC8-F380-2A47-9CF2-C72722684EA0}"/>
              </a:ext>
            </a:extLst>
          </p:cNvPr>
          <p:cNvSpPr txBox="1"/>
          <p:nvPr/>
        </p:nvSpPr>
        <p:spPr>
          <a:xfrm>
            <a:off x="2534098" y="264604"/>
            <a:ext cx="8610600" cy="1323439"/>
          </a:xfrm>
          <a:prstGeom prst="rect">
            <a:avLst/>
          </a:prstGeom>
          <a:noFill/>
        </p:spPr>
        <p:txBody>
          <a:bodyPr wrap="square" rtlCol="0">
            <a:spAutoFit/>
          </a:bodyPr>
          <a:lstStyle/>
          <a:p>
            <a:pPr algn="r"/>
            <a:r>
              <a:rPr lang="en-US" sz="4400" b="1" dirty="0" err="1">
                <a:solidFill>
                  <a:schemeClr val="accent3">
                    <a:lumMod val="50000"/>
                  </a:schemeClr>
                </a:solidFill>
                <a:latin typeface="SASSOON PRIMARY" pitchFamily="2" charset="0"/>
              </a:rPr>
              <a:t>Eich</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Sgiliau</a:t>
            </a:r>
            <a:r>
              <a:rPr lang="en-US" sz="4400" b="1" dirty="0">
                <a:solidFill>
                  <a:schemeClr val="accent3">
                    <a:lumMod val="50000"/>
                  </a:schemeClr>
                </a:solidFill>
                <a:latin typeface="SASSOON PRIMARY" pitchFamily="2" charset="0"/>
              </a:rPr>
              <a:t> Chi</a:t>
            </a:r>
            <a:br>
              <a:rPr lang="en-US" sz="3600" dirty="0">
                <a:solidFill>
                  <a:schemeClr val="accent3">
                    <a:lumMod val="50000"/>
                  </a:schemeClr>
                </a:solidFill>
                <a:latin typeface="SASSOON PRIMARY" pitchFamily="2" charset="0"/>
              </a:rPr>
            </a:br>
            <a:r>
              <a:rPr lang="en-US" sz="3600" dirty="0">
                <a:solidFill>
                  <a:schemeClr val="accent3">
                    <a:lumMod val="50000"/>
                  </a:schemeClr>
                </a:solidFill>
                <a:latin typeface="SASSOON PRIMARY" pitchFamily="2" charset="0"/>
              </a:rPr>
              <a:t>                 </a:t>
            </a:r>
            <a:r>
              <a:rPr lang="en-US" sz="3600" i="1" dirty="0">
                <a:solidFill>
                  <a:schemeClr val="accent3">
                    <a:lumMod val="50000"/>
                  </a:schemeClr>
                </a:solidFill>
                <a:latin typeface="SASSOON PRIMARY" pitchFamily="2" charset="0"/>
              </a:rPr>
              <a:t>Your Skills</a:t>
            </a:r>
          </a:p>
        </p:txBody>
      </p:sp>
    </p:spTree>
    <p:extLst>
      <p:ext uri="{BB962C8B-B14F-4D97-AF65-F5344CB8AC3E}">
        <p14:creationId xmlns:p14="http://schemas.microsoft.com/office/powerpoint/2010/main" val="2464095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6B8CACEA-DBCA-F04A-8F44-688D83A89BB7}"/>
              </a:ext>
            </a:extLst>
          </p:cNvPr>
          <p:cNvPicPr>
            <a:picLocks noChangeAspect="1"/>
          </p:cNvPicPr>
          <p:nvPr/>
        </p:nvPicPr>
        <p:blipFill rotWithShape="1">
          <a:blip r:embed="rId3"/>
          <a:srcRect t="5988"/>
          <a:stretch/>
        </p:blipFill>
        <p:spPr>
          <a:xfrm>
            <a:off x="2325687" y="1054418"/>
            <a:ext cx="7540625" cy="4329594"/>
          </a:xfrm>
          <a:prstGeom prst="rect">
            <a:avLst/>
          </a:prstGeom>
        </p:spPr>
      </p:pic>
      <p:sp>
        <p:nvSpPr>
          <p:cNvPr id="4" name="Title 1">
            <a:extLst>
              <a:ext uri="{FF2B5EF4-FFF2-40B4-BE49-F238E27FC236}">
                <a16:creationId xmlns:a16="http://schemas.microsoft.com/office/drawing/2014/main" id="{D6EA5F26-6701-7847-9EBE-4571FBAE80F8}"/>
              </a:ext>
            </a:extLst>
          </p:cNvPr>
          <p:cNvSpPr txBox="1">
            <a:spLocks/>
          </p:cNvSpPr>
          <p:nvPr/>
        </p:nvSpPr>
        <p:spPr>
          <a:xfrm>
            <a:off x="3131091" y="5680612"/>
            <a:ext cx="3143250" cy="438788"/>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US" sz="2000" cap="none" dirty="0">
                <a:latin typeface="SASSOON PRIMARY" pitchFamily="2" charset="0"/>
              </a:rPr>
              <a:t>Linc </a:t>
            </a:r>
            <a:r>
              <a:rPr lang="en-US" sz="2000" cap="none" dirty="0" err="1">
                <a:latin typeface="SASSOON PRIMARY" pitchFamily="2" charset="0"/>
              </a:rPr>
              <a:t>i’r</a:t>
            </a:r>
            <a:r>
              <a:rPr lang="en-US" sz="2000" cap="none" dirty="0">
                <a:latin typeface="SASSOON PRIMARY" pitchFamily="2" charset="0"/>
              </a:rPr>
              <a:t> </a:t>
            </a:r>
            <a:r>
              <a:rPr lang="en-US" sz="2000" cap="none" dirty="0" err="1">
                <a:latin typeface="SASSOON PRIMARY" pitchFamily="2" charset="0"/>
              </a:rPr>
              <a:t>ddogfen</a:t>
            </a:r>
            <a:r>
              <a:rPr lang="en-US" sz="2000" cap="none" dirty="0">
                <a:latin typeface="SASSOON PRIMARY" pitchFamily="2" charset="0"/>
              </a:rPr>
              <a:t> </a:t>
            </a:r>
            <a:r>
              <a:rPr lang="en-US" sz="2000" cap="none" dirty="0" err="1">
                <a:latin typeface="SASSOON PRIMARY" pitchFamily="2" charset="0"/>
              </a:rPr>
              <a:t>ar</a:t>
            </a:r>
            <a:r>
              <a:rPr lang="en-US" sz="2000" cap="none" dirty="0">
                <a:latin typeface="SASSOON PRIMARY" pitchFamily="2" charset="0"/>
              </a:rPr>
              <a:t> Moodle: </a:t>
            </a:r>
            <a:endParaRPr lang="en-US" sz="2000" i="1" cap="none" dirty="0">
              <a:latin typeface="SASSOON PRIMARY" pitchFamily="2" charset="0"/>
            </a:endParaRPr>
          </a:p>
        </p:txBody>
      </p:sp>
      <p:pic>
        <p:nvPicPr>
          <p:cNvPr id="8" name="Picture 7">
            <a:hlinkClick r:id="rId4"/>
            <a:extLst>
              <a:ext uri="{FF2B5EF4-FFF2-40B4-BE49-F238E27FC236}">
                <a16:creationId xmlns:a16="http://schemas.microsoft.com/office/drawing/2014/main" id="{135BEBF9-9BEB-4442-A9D3-D555F7A5A2CC}"/>
              </a:ext>
            </a:extLst>
          </p:cNvPr>
          <p:cNvPicPr>
            <a:picLocks noChangeAspect="1"/>
          </p:cNvPicPr>
          <p:nvPr/>
        </p:nvPicPr>
        <p:blipFill>
          <a:blip r:embed="rId5"/>
          <a:stretch>
            <a:fillRect/>
          </a:stretch>
        </p:blipFill>
        <p:spPr>
          <a:xfrm>
            <a:off x="6274341" y="5130140"/>
            <a:ext cx="2074069" cy="1539732"/>
          </a:xfrm>
          <a:prstGeom prst="rect">
            <a:avLst/>
          </a:prstGeom>
        </p:spPr>
      </p:pic>
    </p:spTree>
    <p:extLst>
      <p:ext uri="{BB962C8B-B14F-4D97-AF65-F5344CB8AC3E}">
        <p14:creationId xmlns:p14="http://schemas.microsoft.com/office/powerpoint/2010/main" val="1438387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75A054-6282-EB4C-B0CE-5FEA74D28F2C}"/>
              </a:ext>
            </a:extLst>
          </p:cNvPr>
          <p:cNvSpPr txBox="1"/>
          <p:nvPr/>
        </p:nvSpPr>
        <p:spPr>
          <a:xfrm>
            <a:off x="1741170" y="1592305"/>
            <a:ext cx="8709660" cy="4893647"/>
          </a:xfrm>
          <a:prstGeom prst="rect">
            <a:avLst/>
          </a:prstGeom>
          <a:noFill/>
        </p:spPr>
        <p:txBody>
          <a:bodyPr wrap="square" rtlCol="0">
            <a:spAutoFit/>
          </a:bodyPr>
          <a:lstStyle/>
          <a:p>
            <a:pPr marL="342900" indent="-342900">
              <a:buFont typeface="Arial" panose="020B0604020202020204" pitchFamily="34" charset="0"/>
              <a:buChar char="•"/>
            </a:pPr>
            <a:r>
              <a:rPr lang="en-US" sz="2400" dirty="0">
                <a:solidFill>
                  <a:schemeClr val="accent3">
                    <a:lumMod val="50000"/>
                  </a:schemeClr>
                </a:solidFill>
                <a:latin typeface="SASSOON PRIMARY" pitchFamily="2" charset="0"/>
                <a:hlinkClick r:id="rId2">
                  <a:extLst>
                    <a:ext uri="{A12FA001-AC4F-418D-AE19-62706E023703}">
                      <ahyp:hlinkClr xmlns:ahyp="http://schemas.microsoft.com/office/drawing/2018/hyperlinkcolor" val="tx"/>
                    </a:ext>
                  </a:extLst>
                </a:hlinkClick>
              </a:rPr>
              <a:t>geiriadur.uwtsd.ac.uk</a:t>
            </a:r>
            <a:endParaRPr lang="en-US" sz="2400" dirty="0">
              <a:solidFill>
                <a:schemeClr val="accent3">
                  <a:lumMod val="50000"/>
                </a:schemeClr>
              </a:solidFill>
              <a:latin typeface="SASSOON PRIMARY" pitchFamily="2" charset="0"/>
            </a:endParaRPr>
          </a:p>
          <a:p>
            <a:endParaRPr lang="en-US" sz="2400" dirty="0">
              <a:solidFill>
                <a:schemeClr val="accent3">
                  <a:lumMod val="50000"/>
                </a:schemeClr>
              </a:solidFill>
              <a:latin typeface="SASSOON PRIMARY" pitchFamily="2" charset="0"/>
            </a:endParaRPr>
          </a:p>
          <a:p>
            <a:pPr marL="342900" indent="-342900">
              <a:buFont typeface="Arial" panose="020B0604020202020204" pitchFamily="34" charset="0"/>
              <a:buChar char="•"/>
            </a:pPr>
            <a:r>
              <a:rPr lang="en-US" sz="2400" dirty="0" err="1">
                <a:solidFill>
                  <a:schemeClr val="accent3">
                    <a:lumMod val="50000"/>
                  </a:schemeClr>
                </a:solidFill>
                <a:latin typeface="SASSOON PRIMARY" pitchFamily="2" charset="0"/>
                <a:hlinkClick r:id="rId3">
                  <a:extLst>
                    <a:ext uri="{A12FA001-AC4F-418D-AE19-62706E023703}">
                      <ahyp:hlinkClr xmlns:ahyp="http://schemas.microsoft.com/office/drawing/2018/hyperlinkcolor" val="tx"/>
                    </a:ext>
                  </a:extLst>
                </a:hlinkClick>
              </a:rPr>
              <a:t>geiriaduracademi.or</a:t>
            </a:r>
            <a:r>
              <a:rPr lang="en-US" sz="2400" dirty="0" err="1">
                <a:solidFill>
                  <a:schemeClr val="accent3">
                    <a:lumMod val="50000"/>
                  </a:schemeClr>
                </a:solidFill>
                <a:latin typeface="SASSOON PRIMARY" pitchFamily="2" charset="0"/>
              </a:rPr>
              <a:t>g</a:t>
            </a:r>
            <a:endParaRPr lang="en-US" sz="2400" dirty="0">
              <a:solidFill>
                <a:schemeClr val="accent3">
                  <a:lumMod val="50000"/>
                </a:schemeClr>
              </a:solidFill>
              <a:latin typeface="SASSOON PRIMARY" pitchFamily="2" charset="0"/>
            </a:endParaRPr>
          </a:p>
          <a:p>
            <a:pPr marL="342900" indent="-342900">
              <a:buFont typeface="Arial" panose="020B0604020202020204" pitchFamily="34" charset="0"/>
              <a:buChar char="•"/>
            </a:pPr>
            <a:endParaRPr lang="en-US" sz="2400" dirty="0">
              <a:solidFill>
                <a:schemeClr val="accent3">
                  <a:lumMod val="50000"/>
                </a:schemeClr>
              </a:solidFill>
              <a:latin typeface="SASSOON PRIMARY" pitchFamily="2" charset="0"/>
            </a:endParaRPr>
          </a:p>
          <a:p>
            <a:pPr marL="342900" indent="-342900">
              <a:buFont typeface="Arial" panose="020B0604020202020204" pitchFamily="34" charset="0"/>
              <a:buChar char="•"/>
            </a:pPr>
            <a:r>
              <a:rPr lang="en-US" sz="2400" dirty="0">
                <a:solidFill>
                  <a:schemeClr val="accent3">
                    <a:lumMod val="50000"/>
                  </a:schemeClr>
                </a:solidFill>
                <a:latin typeface="SASSOON PRIMARY" pitchFamily="2" charset="0"/>
              </a:rPr>
              <a:t>Ap </a:t>
            </a:r>
            <a:r>
              <a:rPr lang="en-US" sz="2400" dirty="0" err="1">
                <a:solidFill>
                  <a:schemeClr val="accent3">
                    <a:lumMod val="50000"/>
                  </a:schemeClr>
                </a:solidFill>
                <a:latin typeface="SASSOON PRIMARY" pitchFamily="2" charset="0"/>
              </a:rPr>
              <a:t>Treiglo</a:t>
            </a:r>
            <a:endParaRPr lang="en-US" sz="2400" dirty="0">
              <a:solidFill>
                <a:schemeClr val="accent3">
                  <a:lumMod val="50000"/>
                </a:schemeClr>
              </a:solidFill>
              <a:latin typeface="SASSOON PRIMARY" pitchFamily="2" charset="0"/>
            </a:endParaRPr>
          </a:p>
          <a:p>
            <a:pPr marL="342900" indent="-342900">
              <a:buFont typeface="Arial" panose="020B0604020202020204" pitchFamily="34" charset="0"/>
              <a:buChar char="•"/>
            </a:pPr>
            <a:endParaRPr lang="en-US" sz="2400" dirty="0">
              <a:solidFill>
                <a:schemeClr val="accent3">
                  <a:lumMod val="50000"/>
                </a:schemeClr>
              </a:solidFill>
              <a:latin typeface="SASSOON PRIMARY" pitchFamily="2" charset="0"/>
            </a:endParaRPr>
          </a:p>
          <a:p>
            <a:pPr marL="342900" indent="-342900">
              <a:buFont typeface="Arial" panose="020B0604020202020204" pitchFamily="34" charset="0"/>
              <a:buChar char="•"/>
            </a:pPr>
            <a:r>
              <a:rPr lang="en-US" sz="2400" dirty="0">
                <a:solidFill>
                  <a:schemeClr val="accent3">
                    <a:lumMod val="50000"/>
                  </a:schemeClr>
                </a:solidFill>
                <a:latin typeface="SASSOON PRIMARY" pitchFamily="2" charset="0"/>
              </a:rPr>
              <a:t>Ap </a:t>
            </a:r>
            <a:r>
              <a:rPr lang="en-US" sz="2400" dirty="0" err="1">
                <a:solidFill>
                  <a:schemeClr val="accent3">
                    <a:lumMod val="50000"/>
                  </a:schemeClr>
                </a:solidFill>
                <a:latin typeface="SASSOON PRIMARY" pitchFamily="2" charset="0"/>
              </a:rPr>
              <a:t>Geiriaduron</a:t>
            </a:r>
            <a:endParaRPr lang="en-US" sz="2400" dirty="0">
              <a:solidFill>
                <a:schemeClr val="accent3">
                  <a:lumMod val="50000"/>
                </a:schemeClr>
              </a:solidFill>
              <a:latin typeface="SASSOON PRIMARY" pitchFamily="2" charset="0"/>
            </a:endParaRPr>
          </a:p>
          <a:p>
            <a:endParaRPr lang="en-US" sz="2400" dirty="0">
              <a:solidFill>
                <a:schemeClr val="accent3">
                  <a:lumMod val="50000"/>
                </a:schemeClr>
              </a:solidFill>
              <a:latin typeface="SASSOON PRIMARY" pitchFamily="2" charset="0"/>
            </a:endParaRPr>
          </a:p>
          <a:p>
            <a:pPr marL="342900" indent="-342900">
              <a:buFont typeface="Arial" panose="020B0604020202020204" pitchFamily="34" charset="0"/>
              <a:buChar char="•"/>
            </a:pPr>
            <a:r>
              <a:rPr lang="en-US" sz="2400" dirty="0">
                <a:solidFill>
                  <a:schemeClr val="accent3">
                    <a:lumMod val="50000"/>
                  </a:schemeClr>
                </a:solidFill>
                <a:latin typeface="SASSOON PRIMARY" pitchFamily="2" charset="0"/>
                <a:hlinkClick r:id="rId4">
                  <a:extLst>
                    <a:ext uri="{A12FA001-AC4F-418D-AE19-62706E023703}">
                      <ahyp:hlinkClr xmlns:ahyp="http://schemas.microsoft.com/office/drawing/2018/hyperlinkcolor" val="tx"/>
                    </a:ext>
                  </a:extLst>
                </a:hlinkClick>
              </a:rPr>
              <a:t>www.colegcymraeg.ac.uk/en/porthresources/termau</a:t>
            </a:r>
            <a:endParaRPr lang="en-US" sz="2400" dirty="0">
              <a:solidFill>
                <a:schemeClr val="accent3">
                  <a:lumMod val="50000"/>
                </a:schemeClr>
              </a:solidFill>
              <a:latin typeface="SASSOON PRIMARY" pitchFamily="2" charset="0"/>
            </a:endParaRPr>
          </a:p>
          <a:p>
            <a:endParaRPr lang="en-US" sz="2400" dirty="0">
              <a:solidFill>
                <a:schemeClr val="accent3">
                  <a:lumMod val="50000"/>
                </a:schemeClr>
              </a:solidFill>
              <a:latin typeface="SASSOON PRIMARY" pitchFamily="2" charset="0"/>
            </a:endParaRPr>
          </a:p>
          <a:p>
            <a:pPr marL="342900" indent="-342900">
              <a:buFont typeface="Arial" panose="020B0604020202020204" pitchFamily="34" charset="0"/>
              <a:buChar char="•"/>
            </a:pPr>
            <a:r>
              <a:rPr lang="en-US" sz="2400" dirty="0" err="1">
                <a:solidFill>
                  <a:schemeClr val="accent3">
                    <a:lumMod val="50000"/>
                  </a:schemeClr>
                </a:solidFill>
                <a:latin typeface="SASSOON PRIMARY" pitchFamily="2" charset="0"/>
              </a:rPr>
              <a:t>Peniarth</a:t>
            </a:r>
            <a:r>
              <a:rPr lang="en-US" sz="2400" dirty="0">
                <a:solidFill>
                  <a:schemeClr val="accent3">
                    <a:lumMod val="50000"/>
                  </a:schemeClr>
                </a:solidFill>
                <a:latin typeface="SASSOON PRIMARY" pitchFamily="2" charset="0"/>
              </a:rPr>
              <a:t> - </a:t>
            </a:r>
            <a:r>
              <a:rPr lang="en-US" sz="2400" dirty="0">
                <a:solidFill>
                  <a:srgbClr val="FB4AB6"/>
                </a:solidFill>
                <a:latin typeface="SASSOON PRIMARY" pitchFamily="2" charset="0"/>
                <a:hlinkClick r:id="rId5">
                  <a:extLst>
                    <a:ext uri="{A12FA001-AC4F-418D-AE19-62706E023703}">
                      <ahyp:hlinkClr xmlns:ahyp="http://schemas.microsoft.com/office/drawing/2018/hyperlinkcolor" val="tx"/>
                    </a:ext>
                  </a:extLst>
                </a:hlinkClick>
              </a:rPr>
              <a:t>https://peniarth.cymru</a:t>
            </a:r>
            <a:endParaRPr lang="en-US" sz="2400" dirty="0">
              <a:solidFill>
                <a:schemeClr val="accent3">
                  <a:lumMod val="50000"/>
                </a:schemeClr>
              </a:solidFill>
              <a:latin typeface="SASSOON PRIMARY" pitchFamily="2" charset="0"/>
            </a:endParaRPr>
          </a:p>
          <a:p>
            <a:pPr marL="342900" indent="-342900">
              <a:buFont typeface="Arial" panose="020B0604020202020204" pitchFamily="34" charset="0"/>
              <a:buChar char="•"/>
            </a:pPr>
            <a:endParaRPr lang="en-US" sz="2400" dirty="0">
              <a:solidFill>
                <a:schemeClr val="accent3">
                  <a:lumMod val="50000"/>
                </a:schemeClr>
              </a:solidFill>
              <a:latin typeface="SASSOON PRIMARY" pitchFamily="2" charset="0"/>
            </a:endParaRPr>
          </a:p>
          <a:p>
            <a:pPr marL="342900" indent="-342900">
              <a:buFont typeface="Arial" panose="020B0604020202020204" pitchFamily="34" charset="0"/>
              <a:buChar char="•"/>
            </a:pPr>
            <a:r>
              <a:rPr lang="en-US" sz="2400" dirty="0" err="1">
                <a:solidFill>
                  <a:schemeClr val="accent3">
                    <a:lumMod val="50000"/>
                  </a:schemeClr>
                </a:solidFill>
                <a:latin typeface="SASSOON PRIMARY" pitchFamily="2" charset="0"/>
              </a:rPr>
              <a:t>Dysgu</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Cymraeg</a:t>
            </a:r>
            <a:r>
              <a:rPr lang="en-US" sz="2400" dirty="0">
                <a:solidFill>
                  <a:schemeClr val="accent3">
                    <a:lumMod val="50000"/>
                  </a:schemeClr>
                </a:solidFill>
                <a:latin typeface="SASSOON PRIMARY" pitchFamily="2" charset="0"/>
              </a:rPr>
              <a:t> -  </a:t>
            </a:r>
            <a:r>
              <a:rPr lang="en-US" sz="2400" dirty="0">
                <a:solidFill>
                  <a:schemeClr val="accent3">
                    <a:lumMod val="50000"/>
                  </a:schemeClr>
                </a:solidFill>
                <a:latin typeface="SASSOON PRIMARY" pitchFamily="2" charset="0"/>
                <a:hlinkClick r:id="rId6">
                  <a:extLst>
                    <a:ext uri="{A12FA001-AC4F-418D-AE19-62706E023703}">
                      <ahyp:hlinkClr xmlns:ahyp="http://schemas.microsoft.com/office/drawing/2018/hyperlinkcolor" val="tx"/>
                    </a:ext>
                  </a:extLst>
                </a:hlinkClick>
              </a:rPr>
              <a:t>www.learnwelsh.cymru</a:t>
            </a:r>
            <a:r>
              <a:rPr lang="en-US" sz="2400" dirty="0">
                <a:solidFill>
                  <a:schemeClr val="accent3">
                    <a:lumMod val="50000"/>
                  </a:schemeClr>
                </a:solidFill>
                <a:latin typeface="SASSOON PRIMARY" pitchFamily="2" charset="0"/>
              </a:rPr>
              <a:t> </a:t>
            </a:r>
          </a:p>
        </p:txBody>
      </p:sp>
      <p:sp>
        <p:nvSpPr>
          <p:cNvPr id="4" name="TextBox 3">
            <a:extLst>
              <a:ext uri="{FF2B5EF4-FFF2-40B4-BE49-F238E27FC236}">
                <a16:creationId xmlns:a16="http://schemas.microsoft.com/office/drawing/2014/main" id="{5040BE6E-FD17-DB49-AC54-713334273101}"/>
              </a:ext>
            </a:extLst>
          </p:cNvPr>
          <p:cNvSpPr txBox="1"/>
          <p:nvPr/>
        </p:nvSpPr>
        <p:spPr>
          <a:xfrm>
            <a:off x="7879833" y="372048"/>
            <a:ext cx="3021981" cy="1323439"/>
          </a:xfrm>
          <a:prstGeom prst="rect">
            <a:avLst/>
          </a:prstGeom>
          <a:noFill/>
        </p:spPr>
        <p:txBody>
          <a:bodyPr wrap="none" rtlCol="0">
            <a:spAutoFit/>
          </a:bodyPr>
          <a:lstStyle/>
          <a:p>
            <a:pPr algn="r"/>
            <a:r>
              <a:rPr lang="en-US" sz="4400" b="1" dirty="0">
                <a:solidFill>
                  <a:schemeClr val="accent3">
                    <a:lumMod val="50000"/>
                  </a:schemeClr>
                </a:solidFill>
                <a:latin typeface="SASSOON PRIMARY" pitchFamily="2" charset="0"/>
              </a:rPr>
              <a:t>Help </a:t>
            </a:r>
            <a:r>
              <a:rPr lang="en-US" sz="4400" b="1" dirty="0" err="1">
                <a:solidFill>
                  <a:schemeClr val="accent3">
                    <a:lumMod val="50000"/>
                  </a:schemeClr>
                </a:solidFill>
                <a:latin typeface="SASSOON PRIMARY" pitchFamily="2" charset="0"/>
              </a:rPr>
              <a:t>Llaw</a:t>
            </a:r>
            <a:endParaRPr lang="en-US" sz="4400" b="1" dirty="0">
              <a:solidFill>
                <a:schemeClr val="accent3">
                  <a:lumMod val="50000"/>
                </a:schemeClr>
              </a:solidFill>
              <a:latin typeface="SASSOON PRIMARY" pitchFamily="2" charset="0"/>
            </a:endParaRPr>
          </a:p>
          <a:p>
            <a:pPr algn="r"/>
            <a:r>
              <a:rPr lang="en-US" sz="3600" i="1" dirty="0">
                <a:solidFill>
                  <a:schemeClr val="accent3">
                    <a:lumMod val="50000"/>
                  </a:schemeClr>
                </a:solidFill>
                <a:latin typeface="SASSOON PRIMARY" pitchFamily="2" charset="0"/>
              </a:rPr>
              <a:t>A helping hand</a:t>
            </a:r>
          </a:p>
        </p:txBody>
      </p:sp>
    </p:spTree>
    <p:extLst>
      <p:ext uri="{BB962C8B-B14F-4D97-AF65-F5344CB8AC3E}">
        <p14:creationId xmlns:p14="http://schemas.microsoft.com/office/powerpoint/2010/main" val="29827648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29" t="5131" r="549" b="6306"/>
          <a:stretch/>
        </p:blipFill>
        <p:spPr>
          <a:xfrm>
            <a:off x="2104833" y="1568187"/>
            <a:ext cx="7574625" cy="5072144"/>
          </a:xfrm>
          <a:prstGeom prst="rect">
            <a:avLst/>
          </a:prstGeom>
        </p:spPr>
      </p:pic>
      <p:sp>
        <p:nvSpPr>
          <p:cNvPr id="3" name="Frame 2"/>
          <p:cNvSpPr/>
          <p:nvPr/>
        </p:nvSpPr>
        <p:spPr>
          <a:xfrm>
            <a:off x="2512542" y="2718487"/>
            <a:ext cx="506627" cy="172995"/>
          </a:xfrm>
          <a:prstGeom prst="fram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27E1CBAA-673B-544D-9CAD-A40129A0A7FB}"/>
              </a:ext>
            </a:extLst>
          </p:cNvPr>
          <p:cNvSpPr txBox="1"/>
          <p:nvPr/>
        </p:nvSpPr>
        <p:spPr>
          <a:xfrm>
            <a:off x="6096000" y="217669"/>
            <a:ext cx="5482591" cy="1323439"/>
          </a:xfrm>
          <a:prstGeom prst="rect">
            <a:avLst/>
          </a:prstGeom>
          <a:noFill/>
        </p:spPr>
        <p:txBody>
          <a:bodyPr wrap="none" rtlCol="0">
            <a:spAutoFit/>
          </a:bodyPr>
          <a:lstStyle/>
          <a:p>
            <a:pPr algn="r"/>
            <a:r>
              <a:rPr lang="en-US" sz="4400" b="1" dirty="0">
                <a:solidFill>
                  <a:schemeClr val="accent3">
                    <a:lumMod val="50000"/>
                  </a:schemeClr>
                </a:solidFill>
                <a:latin typeface="SASSOON PRIMARY" pitchFamily="2" charset="0"/>
              </a:rPr>
              <a:t>Hanes </a:t>
            </a:r>
            <a:r>
              <a:rPr lang="en-US" sz="4400" b="1" dirty="0" err="1">
                <a:solidFill>
                  <a:schemeClr val="accent3">
                    <a:lumMod val="50000"/>
                  </a:schemeClr>
                </a:solidFill>
                <a:latin typeface="SASSOON PRIMARY" pitchFamily="2" charset="0"/>
              </a:rPr>
              <a:t>yr</a:t>
            </a:r>
            <a:r>
              <a:rPr lang="en-US" sz="4400" b="1" dirty="0">
                <a:solidFill>
                  <a:schemeClr val="accent3">
                    <a:lumMod val="50000"/>
                  </a:schemeClr>
                </a:solidFill>
                <a:latin typeface="SASSOON PRIMARY" pitchFamily="2" charset="0"/>
              </a:rPr>
              <a:t> Iaith</a:t>
            </a:r>
          </a:p>
          <a:p>
            <a:pPr algn="r"/>
            <a:r>
              <a:rPr lang="en-US" sz="3600" i="1" dirty="0">
                <a:solidFill>
                  <a:schemeClr val="accent3">
                    <a:lumMod val="50000"/>
                  </a:schemeClr>
                </a:solidFill>
                <a:latin typeface="SASSOON PRIMARY" pitchFamily="2" charset="0"/>
              </a:rPr>
              <a:t>The History of the Language</a:t>
            </a:r>
          </a:p>
        </p:txBody>
      </p:sp>
    </p:spTree>
    <p:extLst>
      <p:ext uri="{BB962C8B-B14F-4D97-AF65-F5344CB8AC3E}">
        <p14:creationId xmlns:p14="http://schemas.microsoft.com/office/powerpoint/2010/main" val="383919388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194" name="Group 112"/>
          <p:cNvGrpSpPr>
            <a:grpSpLocks/>
          </p:cNvGrpSpPr>
          <p:nvPr/>
        </p:nvGrpSpPr>
        <p:grpSpPr bwMode="auto">
          <a:xfrm>
            <a:off x="777916" y="1918072"/>
            <a:ext cx="10636167" cy="4722259"/>
            <a:chOff x="-2" y="-2"/>
            <a:chExt cx="2777" cy="3072"/>
          </a:xfrm>
        </p:grpSpPr>
        <p:grpSp>
          <p:nvGrpSpPr>
            <p:cNvPr id="8195" name="Group 110"/>
            <p:cNvGrpSpPr>
              <a:grpSpLocks/>
            </p:cNvGrpSpPr>
            <p:nvPr/>
          </p:nvGrpSpPr>
          <p:grpSpPr bwMode="auto">
            <a:xfrm>
              <a:off x="0" y="0"/>
              <a:ext cx="2773" cy="3068"/>
              <a:chOff x="0" y="0"/>
              <a:chExt cx="2773" cy="3068"/>
            </a:xfrm>
          </p:grpSpPr>
          <p:grpSp>
            <p:nvGrpSpPr>
              <p:cNvPr id="8197" name="Group 39"/>
              <p:cNvGrpSpPr>
                <a:grpSpLocks/>
              </p:cNvGrpSpPr>
              <p:nvPr/>
            </p:nvGrpSpPr>
            <p:grpSpPr bwMode="auto">
              <a:xfrm>
                <a:off x="0" y="0"/>
                <a:ext cx="470" cy="556"/>
                <a:chOff x="0" y="0"/>
                <a:chExt cx="470" cy="556"/>
              </a:xfrm>
            </p:grpSpPr>
            <p:sp>
              <p:nvSpPr>
                <p:cNvPr id="8303" name="Rectangle 2"/>
                <p:cNvSpPr>
                  <a:spLocks noChangeArrowheads="1"/>
                </p:cNvSpPr>
                <p:nvPr/>
              </p:nvSpPr>
              <p:spPr bwMode="auto">
                <a:xfrm>
                  <a:off x="43" y="0"/>
                  <a:ext cx="384"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sz="2400" b="1" dirty="0" err="1">
                      <a:solidFill>
                        <a:schemeClr val="accent3">
                          <a:lumMod val="50000"/>
                        </a:schemeClr>
                      </a:solidFill>
                      <a:latin typeface="SASSOON PRIMARY" pitchFamily="2" charset="0"/>
                    </a:rPr>
                    <a:t>Cymraeg</a:t>
                  </a:r>
                  <a:endParaRPr lang="en-US" sz="2400" b="1" dirty="0">
                    <a:solidFill>
                      <a:schemeClr val="accent3">
                        <a:lumMod val="50000"/>
                      </a:schemeClr>
                    </a:solidFill>
                    <a:latin typeface="SASSOON PRIMARY" pitchFamily="2" charset="0"/>
                  </a:endParaRPr>
                </a:p>
                <a:p>
                  <a:pPr algn="ctr" eaLnBrk="0" hangingPunct="0"/>
                  <a:endParaRPr lang="en-US" b="1" dirty="0">
                    <a:solidFill>
                      <a:schemeClr val="accent3">
                        <a:lumMod val="50000"/>
                      </a:schemeClr>
                    </a:solidFill>
                    <a:latin typeface="SASSOON PRIMARY" pitchFamily="2" charset="0"/>
                  </a:endParaRPr>
                </a:p>
              </p:txBody>
            </p:sp>
            <p:sp>
              <p:nvSpPr>
                <p:cNvPr id="8304" name="Rectangle 38"/>
                <p:cNvSpPr>
                  <a:spLocks noChangeArrowheads="1"/>
                </p:cNvSpPr>
                <p:nvPr/>
              </p:nvSpPr>
              <p:spPr bwMode="auto">
                <a:xfrm>
                  <a:off x="0" y="0"/>
                  <a:ext cx="470"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198" name="Group 41"/>
              <p:cNvGrpSpPr>
                <a:grpSpLocks/>
              </p:cNvGrpSpPr>
              <p:nvPr/>
            </p:nvGrpSpPr>
            <p:grpSpPr bwMode="auto">
              <a:xfrm>
                <a:off x="470" y="0"/>
                <a:ext cx="447" cy="556"/>
                <a:chOff x="470" y="0"/>
                <a:chExt cx="447" cy="556"/>
              </a:xfrm>
            </p:grpSpPr>
            <p:sp>
              <p:nvSpPr>
                <p:cNvPr id="8301" name="Rectangle 3"/>
                <p:cNvSpPr>
                  <a:spLocks noChangeArrowheads="1"/>
                </p:cNvSpPr>
                <p:nvPr/>
              </p:nvSpPr>
              <p:spPr bwMode="auto">
                <a:xfrm>
                  <a:off x="513" y="0"/>
                  <a:ext cx="361"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sz="2400" b="1" dirty="0" err="1">
                      <a:solidFill>
                        <a:schemeClr val="accent3">
                          <a:lumMod val="50000"/>
                        </a:schemeClr>
                      </a:solidFill>
                      <a:latin typeface="SASSOON PRIMARY" pitchFamily="2" charset="0"/>
                    </a:rPr>
                    <a:t>Lladin</a:t>
                  </a:r>
                </a:p>
                <a:p>
                  <a:pPr algn="ctr" eaLnBrk="0" hangingPunct="0"/>
                  <a:endParaRPr lang="en-US" dirty="0">
                    <a:solidFill>
                      <a:schemeClr val="accent3">
                        <a:lumMod val="50000"/>
                      </a:schemeClr>
                    </a:solidFill>
                    <a:latin typeface="SASSOON PRIMARY" pitchFamily="2" charset="0"/>
                  </a:endParaRPr>
                </a:p>
              </p:txBody>
            </p:sp>
            <p:sp>
              <p:nvSpPr>
                <p:cNvPr id="8302" name="Rectangle 40"/>
                <p:cNvSpPr>
                  <a:spLocks noChangeArrowheads="1"/>
                </p:cNvSpPr>
                <p:nvPr/>
              </p:nvSpPr>
              <p:spPr bwMode="auto">
                <a:xfrm>
                  <a:off x="470" y="0"/>
                  <a:ext cx="447"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199" name="Group 43"/>
              <p:cNvGrpSpPr>
                <a:grpSpLocks/>
              </p:cNvGrpSpPr>
              <p:nvPr/>
            </p:nvGrpSpPr>
            <p:grpSpPr bwMode="auto">
              <a:xfrm>
                <a:off x="917" y="0"/>
                <a:ext cx="456" cy="556"/>
                <a:chOff x="917" y="0"/>
                <a:chExt cx="456" cy="556"/>
              </a:xfrm>
            </p:grpSpPr>
            <p:sp>
              <p:nvSpPr>
                <p:cNvPr id="8299" name="Rectangle 4"/>
                <p:cNvSpPr>
                  <a:spLocks noChangeArrowheads="1"/>
                </p:cNvSpPr>
                <p:nvPr/>
              </p:nvSpPr>
              <p:spPr bwMode="auto">
                <a:xfrm>
                  <a:off x="960" y="0"/>
                  <a:ext cx="370"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sz="2400" b="1" dirty="0" err="1">
                      <a:solidFill>
                        <a:schemeClr val="accent3">
                          <a:lumMod val="50000"/>
                        </a:schemeClr>
                      </a:solidFill>
                      <a:latin typeface="SASSOON PRIMARY" pitchFamily="2" charset="0"/>
                    </a:rPr>
                    <a:t>Saesneg</a:t>
                  </a:r>
                </a:p>
                <a:p>
                  <a:pPr algn="ctr" eaLnBrk="0" hangingPunct="0"/>
                  <a:endParaRPr lang="en-US" b="1" dirty="0">
                    <a:solidFill>
                      <a:schemeClr val="accent3">
                        <a:lumMod val="50000"/>
                      </a:schemeClr>
                    </a:solidFill>
                    <a:latin typeface="SASSOON PRIMARY" pitchFamily="2" charset="0"/>
                  </a:endParaRPr>
                </a:p>
              </p:txBody>
            </p:sp>
            <p:sp>
              <p:nvSpPr>
                <p:cNvPr id="8300" name="Rectangle 42"/>
                <p:cNvSpPr>
                  <a:spLocks noChangeArrowheads="1"/>
                </p:cNvSpPr>
                <p:nvPr/>
              </p:nvSpPr>
              <p:spPr bwMode="auto">
                <a:xfrm>
                  <a:off x="917" y="0"/>
                  <a:ext cx="456"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00" name="Group 45"/>
              <p:cNvGrpSpPr>
                <a:grpSpLocks/>
              </p:cNvGrpSpPr>
              <p:nvPr/>
            </p:nvGrpSpPr>
            <p:grpSpPr bwMode="auto">
              <a:xfrm>
                <a:off x="1373" y="0"/>
                <a:ext cx="469" cy="556"/>
                <a:chOff x="1373" y="0"/>
                <a:chExt cx="469" cy="556"/>
              </a:xfrm>
            </p:grpSpPr>
            <p:sp>
              <p:nvSpPr>
                <p:cNvPr id="8297" name="Rectangle 5"/>
                <p:cNvSpPr>
                  <a:spLocks noChangeArrowheads="1"/>
                </p:cNvSpPr>
                <p:nvPr/>
              </p:nvSpPr>
              <p:spPr bwMode="auto">
                <a:xfrm>
                  <a:off x="1400" y="0"/>
                  <a:ext cx="424"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sz="2400" b="1" dirty="0" err="1">
                      <a:solidFill>
                        <a:schemeClr val="accent3">
                          <a:lumMod val="50000"/>
                        </a:schemeClr>
                      </a:solidFill>
                      <a:latin typeface="SASSOON PRIMARY" pitchFamily="2" charset="0"/>
                    </a:rPr>
                    <a:t>Almaeneg</a:t>
                  </a:r>
                </a:p>
                <a:p>
                  <a:pPr algn="ctr" eaLnBrk="0" hangingPunct="0"/>
                  <a:endParaRPr lang="en-US" dirty="0">
                    <a:solidFill>
                      <a:schemeClr val="accent3">
                        <a:lumMod val="50000"/>
                      </a:schemeClr>
                    </a:solidFill>
                    <a:latin typeface="SASSOON PRIMARY" pitchFamily="2" charset="0"/>
                  </a:endParaRPr>
                </a:p>
              </p:txBody>
            </p:sp>
            <p:sp>
              <p:nvSpPr>
                <p:cNvPr id="8298" name="Rectangle 44"/>
                <p:cNvSpPr>
                  <a:spLocks noChangeArrowheads="1"/>
                </p:cNvSpPr>
                <p:nvPr/>
              </p:nvSpPr>
              <p:spPr bwMode="auto">
                <a:xfrm>
                  <a:off x="1373" y="0"/>
                  <a:ext cx="469"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01" name="Group 47"/>
              <p:cNvGrpSpPr>
                <a:grpSpLocks/>
              </p:cNvGrpSpPr>
              <p:nvPr/>
            </p:nvGrpSpPr>
            <p:grpSpPr bwMode="auto">
              <a:xfrm>
                <a:off x="1842" y="0"/>
                <a:ext cx="475" cy="556"/>
                <a:chOff x="1842" y="0"/>
                <a:chExt cx="475" cy="556"/>
              </a:xfrm>
            </p:grpSpPr>
            <p:sp>
              <p:nvSpPr>
                <p:cNvPr id="8295" name="Rectangle 6"/>
                <p:cNvSpPr>
                  <a:spLocks noChangeArrowheads="1"/>
                </p:cNvSpPr>
                <p:nvPr/>
              </p:nvSpPr>
              <p:spPr bwMode="auto">
                <a:xfrm>
                  <a:off x="1885" y="0"/>
                  <a:ext cx="389"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sz="2400" b="1" dirty="0" err="1">
                      <a:solidFill>
                        <a:schemeClr val="accent3">
                          <a:lumMod val="50000"/>
                        </a:schemeClr>
                      </a:solidFill>
                      <a:latin typeface="SASSOON PRIMARY" pitchFamily="2" charset="0"/>
                    </a:rPr>
                    <a:t>Sbaeneg</a:t>
                  </a:r>
                  <a:r>
                    <a:rPr lang="en-US" b="1" dirty="0">
                      <a:solidFill>
                        <a:schemeClr val="accent3">
                          <a:lumMod val="50000"/>
                        </a:schemeClr>
                      </a:solidFill>
                      <a:latin typeface="SASSOON PRIMARY" pitchFamily="2" charset="0"/>
                    </a:rPr>
                    <a:t> </a:t>
                  </a:r>
                </a:p>
                <a:p>
                  <a:pPr algn="ctr" eaLnBrk="0" hangingPunct="0"/>
                  <a:endParaRPr lang="en-US" b="1" dirty="0">
                    <a:solidFill>
                      <a:schemeClr val="accent3">
                        <a:lumMod val="50000"/>
                      </a:schemeClr>
                    </a:solidFill>
                    <a:latin typeface="SASSOON PRIMARY" pitchFamily="2" charset="0"/>
                  </a:endParaRPr>
                </a:p>
              </p:txBody>
            </p:sp>
            <p:sp>
              <p:nvSpPr>
                <p:cNvPr id="8296" name="Rectangle 46"/>
                <p:cNvSpPr>
                  <a:spLocks noChangeArrowheads="1"/>
                </p:cNvSpPr>
                <p:nvPr/>
              </p:nvSpPr>
              <p:spPr bwMode="auto">
                <a:xfrm>
                  <a:off x="1842" y="0"/>
                  <a:ext cx="475"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02" name="Group 49"/>
              <p:cNvGrpSpPr>
                <a:grpSpLocks/>
              </p:cNvGrpSpPr>
              <p:nvPr/>
            </p:nvGrpSpPr>
            <p:grpSpPr bwMode="auto">
              <a:xfrm>
                <a:off x="2317" y="0"/>
                <a:ext cx="456" cy="556"/>
                <a:chOff x="2317" y="0"/>
                <a:chExt cx="456" cy="556"/>
              </a:xfrm>
            </p:grpSpPr>
            <p:sp>
              <p:nvSpPr>
                <p:cNvPr id="8293" name="Rectangle 7"/>
                <p:cNvSpPr>
                  <a:spLocks noChangeArrowheads="1"/>
                </p:cNvSpPr>
                <p:nvPr/>
              </p:nvSpPr>
              <p:spPr bwMode="auto">
                <a:xfrm>
                  <a:off x="2360" y="0"/>
                  <a:ext cx="370"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sz="2400" b="1" dirty="0">
                      <a:solidFill>
                        <a:schemeClr val="accent3">
                          <a:lumMod val="50000"/>
                        </a:schemeClr>
                      </a:solidFill>
                      <a:latin typeface="SASSOON PRIMARY" pitchFamily="2" charset="0"/>
                    </a:rPr>
                    <a:t>Sanskrit</a:t>
                  </a:r>
                </a:p>
                <a:p>
                  <a:pPr algn="ctr" eaLnBrk="0" hangingPunct="0"/>
                  <a:endParaRPr lang="en-US" b="1" dirty="0">
                    <a:solidFill>
                      <a:schemeClr val="accent3">
                        <a:lumMod val="50000"/>
                      </a:schemeClr>
                    </a:solidFill>
                    <a:latin typeface="SASSOON PRIMARY" pitchFamily="2" charset="0"/>
                  </a:endParaRPr>
                </a:p>
              </p:txBody>
            </p:sp>
            <p:sp>
              <p:nvSpPr>
                <p:cNvPr id="8294" name="Rectangle 48"/>
                <p:cNvSpPr>
                  <a:spLocks noChangeArrowheads="1"/>
                </p:cNvSpPr>
                <p:nvPr/>
              </p:nvSpPr>
              <p:spPr bwMode="auto">
                <a:xfrm>
                  <a:off x="2317" y="0"/>
                  <a:ext cx="456"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03" name="Group 51"/>
              <p:cNvGrpSpPr>
                <a:grpSpLocks/>
              </p:cNvGrpSpPr>
              <p:nvPr/>
            </p:nvGrpSpPr>
            <p:grpSpPr bwMode="auto">
              <a:xfrm>
                <a:off x="0" y="556"/>
                <a:ext cx="470" cy="556"/>
                <a:chOff x="0" y="556"/>
                <a:chExt cx="470" cy="556"/>
              </a:xfrm>
            </p:grpSpPr>
            <p:sp>
              <p:nvSpPr>
                <p:cNvPr id="8291" name="Rectangle 8"/>
                <p:cNvSpPr>
                  <a:spLocks noChangeArrowheads="1"/>
                </p:cNvSpPr>
                <p:nvPr/>
              </p:nvSpPr>
              <p:spPr bwMode="auto">
                <a:xfrm>
                  <a:off x="43" y="556"/>
                  <a:ext cx="384"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err="1">
                      <a:solidFill>
                        <a:schemeClr val="accent3">
                          <a:lumMod val="50000"/>
                        </a:schemeClr>
                      </a:solidFill>
                      <a:latin typeface="SASSOON PRIMARY" pitchFamily="2" charset="0"/>
                    </a:rPr>
                    <a:t>Ieuanc</a:t>
                  </a:r>
                  <a:endParaRPr lang="en-US" dirty="0">
                    <a:solidFill>
                      <a:schemeClr val="accent3">
                        <a:lumMod val="50000"/>
                      </a:schemeClr>
                    </a:solidFill>
                    <a:latin typeface="SASSOON PRIMARY" pitchFamily="2" charset="0"/>
                  </a:endParaRPr>
                </a:p>
                <a:p>
                  <a:pPr algn="ctr" eaLnBrk="0" hangingPunct="0"/>
                  <a:endParaRPr lang="en-US" dirty="0">
                    <a:solidFill>
                      <a:schemeClr val="accent3">
                        <a:lumMod val="50000"/>
                      </a:schemeClr>
                    </a:solidFill>
                    <a:latin typeface="SASSOON PRIMARY" pitchFamily="2" charset="0"/>
                  </a:endParaRPr>
                </a:p>
              </p:txBody>
            </p:sp>
            <p:sp>
              <p:nvSpPr>
                <p:cNvPr id="8292" name="Rectangle 50"/>
                <p:cNvSpPr>
                  <a:spLocks noChangeArrowheads="1"/>
                </p:cNvSpPr>
                <p:nvPr/>
              </p:nvSpPr>
              <p:spPr bwMode="auto">
                <a:xfrm>
                  <a:off x="0" y="556"/>
                  <a:ext cx="470"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04" name="Group 53"/>
              <p:cNvGrpSpPr>
                <a:grpSpLocks/>
              </p:cNvGrpSpPr>
              <p:nvPr/>
            </p:nvGrpSpPr>
            <p:grpSpPr bwMode="auto">
              <a:xfrm>
                <a:off x="470" y="556"/>
                <a:ext cx="447" cy="556"/>
                <a:chOff x="470" y="556"/>
                <a:chExt cx="447" cy="556"/>
              </a:xfrm>
            </p:grpSpPr>
            <p:sp>
              <p:nvSpPr>
                <p:cNvPr id="8289" name="Rectangle 9"/>
                <p:cNvSpPr>
                  <a:spLocks noChangeArrowheads="1"/>
                </p:cNvSpPr>
                <p:nvPr/>
              </p:nvSpPr>
              <p:spPr bwMode="auto">
                <a:xfrm>
                  <a:off x="513" y="556"/>
                  <a:ext cx="361"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err="1">
                      <a:solidFill>
                        <a:schemeClr val="accent3">
                          <a:lumMod val="50000"/>
                        </a:schemeClr>
                      </a:solidFill>
                      <a:latin typeface="SASSOON PRIMARY" pitchFamily="2" charset="0"/>
                    </a:rPr>
                    <a:t>Juvenis</a:t>
                  </a:r>
                </a:p>
                <a:p>
                  <a:pPr algn="ctr" eaLnBrk="0" hangingPunct="0"/>
                  <a:endParaRPr lang="en-US">
                    <a:solidFill>
                      <a:schemeClr val="accent3">
                        <a:lumMod val="50000"/>
                      </a:schemeClr>
                    </a:solidFill>
                    <a:latin typeface="SASSOON PRIMARY" pitchFamily="2" charset="0"/>
                  </a:endParaRPr>
                </a:p>
              </p:txBody>
            </p:sp>
            <p:sp>
              <p:nvSpPr>
                <p:cNvPr id="8290" name="Rectangle 52"/>
                <p:cNvSpPr>
                  <a:spLocks noChangeArrowheads="1"/>
                </p:cNvSpPr>
                <p:nvPr/>
              </p:nvSpPr>
              <p:spPr bwMode="auto">
                <a:xfrm>
                  <a:off x="470" y="556"/>
                  <a:ext cx="447"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05" name="Group 55"/>
              <p:cNvGrpSpPr>
                <a:grpSpLocks/>
              </p:cNvGrpSpPr>
              <p:nvPr/>
            </p:nvGrpSpPr>
            <p:grpSpPr bwMode="auto">
              <a:xfrm>
                <a:off x="917" y="556"/>
                <a:ext cx="456" cy="556"/>
                <a:chOff x="917" y="556"/>
                <a:chExt cx="456" cy="556"/>
              </a:xfrm>
            </p:grpSpPr>
            <p:sp>
              <p:nvSpPr>
                <p:cNvPr id="8287" name="Rectangle 10"/>
                <p:cNvSpPr>
                  <a:spLocks noChangeArrowheads="1"/>
                </p:cNvSpPr>
                <p:nvPr/>
              </p:nvSpPr>
              <p:spPr bwMode="auto">
                <a:xfrm>
                  <a:off x="960" y="556"/>
                  <a:ext cx="370"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a:solidFill>
                        <a:schemeClr val="accent3">
                          <a:lumMod val="50000"/>
                        </a:schemeClr>
                      </a:solidFill>
                      <a:latin typeface="SASSOON PRIMARY" pitchFamily="2" charset="0"/>
                    </a:rPr>
                    <a:t>Young</a:t>
                  </a:r>
                </a:p>
                <a:p>
                  <a:pPr algn="ctr" eaLnBrk="0" hangingPunct="0"/>
                  <a:endParaRPr lang="en-US">
                    <a:solidFill>
                      <a:schemeClr val="accent3">
                        <a:lumMod val="50000"/>
                      </a:schemeClr>
                    </a:solidFill>
                    <a:latin typeface="SASSOON PRIMARY" pitchFamily="2" charset="0"/>
                  </a:endParaRPr>
                </a:p>
              </p:txBody>
            </p:sp>
            <p:sp>
              <p:nvSpPr>
                <p:cNvPr id="8288" name="Rectangle 54"/>
                <p:cNvSpPr>
                  <a:spLocks noChangeArrowheads="1"/>
                </p:cNvSpPr>
                <p:nvPr/>
              </p:nvSpPr>
              <p:spPr bwMode="auto">
                <a:xfrm>
                  <a:off x="917" y="556"/>
                  <a:ext cx="456"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06" name="Group 57"/>
              <p:cNvGrpSpPr>
                <a:grpSpLocks/>
              </p:cNvGrpSpPr>
              <p:nvPr/>
            </p:nvGrpSpPr>
            <p:grpSpPr bwMode="auto">
              <a:xfrm>
                <a:off x="1373" y="556"/>
                <a:ext cx="469" cy="556"/>
                <a:chOff x="1373" y="556"/>
                <a:chExt cx="469" cy="556"/>
              </a:xfrm>
            </p:grpSpPr>
            <p:sp>
              <p:nvSpPr>
                <p:cNvPr id="8285" name="Rectangle 11"/>
                <p:cNvSpPr>
                  <a:spLocks noChangeArrowheads="1"/>
                </p:cNvSpPr>
                <p:nvPr/>
              </p:nvSpPr>
              <p:spPr bwMode="auto">
                <a:xfrm>
                  <a:off x="1416" y="556"/>
                  <a:ext cx="383"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a:solidFill>
                        <a:schemeClr val="accent3">
                          <a:lumMod val="50000"/>
                        </a:schemeClr>
                      </a:solidFill>
                      <a:latin typeface="SASSOON PRIMARY" pitchFamily="2" charset="0"/>
                    </a:rPr>
                    <a:t>Jung</a:t>
                  </a:r>
                </a:p>
                <a:p>
                  <a:pPr algn="ctr" eaLnBrk="0" hangingPunct="0"/>
                  <a:endParaRPr lang="en-US">
                    <a:solidFill>
                      <a:schemeClr val="accent3">
                        <a:lumMod val="50000"/>
                      </a:schemeClr>
                    </a:solidFill>
                    <a:latin typeface="SASSOON PRIMARY" pitchFamily="2" charset="0"/>
                  </a:endParaRPr>
                </a:p>
              </p:txBody>
            </p:sp>
            <p:sp>
              <p:nvSpPr>
                <p:cNvPr id="8286" name="Rectangle 56"/>
                <p:cNvSpPr>
                  <a:spLocks noChangeArrowheads="1"/>
                </p:cNvSpPr>
                <p:nvPr/>
              </p:nvSpPr>
              <p:spPr bwMode="auto">
                <a:xfrm>
                  <a:off x="1373" y="556"/>
                  <a:ext cx="469"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07" name="Group 59"/>
              <p:cNvGrpSpPr>
                <a:grpSpLocks/>
              </p:cNvGrpSpPr>
              <p:nvPr/>
            </p:nvGrpSpPr>
            <p:grpSpPr bwMode="auto">
              <a:xfrm>
                <a:off x="1842" y="556"/>
                <a:ext cx="475" cy="556"/>
                <a:chOff x="1842" y="556"/>
                <a:chExt cx="475" cy="556"/>
              </a:xfrm>
            </p:grpSpPr>
            <p:sp>
              <p:nvSpPr>
                <p:cNvPr id="8283" name="Rectangle 12"/>
                <p:cNvSpPr>
                  <a:spLocks noChangeArrowheads="1"/>
                </p:cNvSpPr>
                <p:nvPr/>
              </p:nvSpPr>
              <p:spPr bwMode="auto">
                <a:xfrm>
                  <a:off x="1885" y="556"/>
                  <a:ext cx="389"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err="1">
                      <a:solidFill>
                        <a:schemeClr val="accent3">
                          <a:lumMod val="50000"/>
                        </a:schemeClr>
                      </a:solidFill>
                      <a:latin typeface="SASSOON PRIMARY" pitchFamily="2" charset="0"/>
                    </a:rPr>
                    <a:t>Jóven</a:t>
                  </a:r>
                  <a:r>
                    <a:rPr lang="en-US" dirty="0">
                      <a:solidFill>
                        <a:schemeClr val="accent3">
                          <a:lumMod val="50000"/>
                        </a:schemeClr>
                      </a:solidFill>
                      <a:latin typeface="SASSOON PRIMARY" pitchFamily="2" charset="0"/>
                    </a:rPr>
                    <a:t> / </a:t>
                  </a:r>
                </a:p>
                <a:p>
                  <a:pPr algn="ctr" eaLnBrk="0" hangingPunct="0"/>
                  <a:endParaRPr lang="en-US">
                    <a:solidFill>
                      <a:schemeClr val="accent3">
                        <a:lumMod val="50000"/>
                      </a:schemeClr>
                    </a:solidFill>
                    <a:latin typeface="SASSOON PRIMARY" pitchFamily="2" charset="0"/>
                  </a:endParaRPr>
                </a:p>
              </p:txBody>
            </p:sp>
            <p:sp>
              <p:nvSpPr>
                <p:cNvPr id="8284" name="Rectangle 58"/>
                <p:cNvSpPr>
                  <a:spLocks noChangeArrowheads="1"/>
                </p:cNvSpPr>
                <p:nvPr/>
              </p:nvSpPr>
              <p:spPr bwMode="auto">
                <a:xfrm>
                  <a:off x="1842" y="556"/>
                  <a:ext cx="475"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08" name="Group 61"/>
              <p:cNvGrpSpPr>
                <a:grpSpLocks/>
              </p:cNvGrpSpPr>
              <p:nvPr/>
            </p:nvGrpSpPr>
            <p:grpSpPr bwMode="auto">
              <a:xfrm>
                <a:off x="2317" y="556"/>
                <a:ext cx="456" cy="556"/>
                <a:chOff x="2317" y="556"/>
                <a:chExt cx="456" cy="556"/>
              </a:xfrm>
            </p:grpSpPr>
            <p:sp>
              <p:nvSpPr>
                <p:cNvPr id="8281" name="Rectangle 13"/>
                <p:cNvSpPr>
                  <a:spLocks noChangeArrowheads="1"/>
                </p:cNvSpPr>
                <p:nvPr/>
              </p:nvSpPr>
              <p:spPr bwMode="auto">
                <a:xfrm>
                  <a:off x="2360" y="556"/>
                  <a:ext cx="370"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a:solidFill>
                        <a:schemeClr val="accent3">
                          <a:lumMod val="50000"/>
                        </a:schemeClr>
                      </a:solidFill>
                      <a:latin typeface="SASSOON PRIMARY" pitchFamily="2" charset="0"/>
                    </a:rPr>
                    <a:t>Yuvan-</a:t>
                  </a:r>
                </a:p>
                <a:p>
                  <a:pPr algn="ctr" eaLnBrk="0" hangingPunct="0"/>
                  <a:endParaRPr lang="en-US">
                    <a:solidFill>
                      <a:schemeClr val="accent3">
                        <a:lumMod val="50000"/>
                      </a:schemeClr>
                    </a:solidFill>
                    <a:latin typeface="SASSOON PRIMARY" pitchFamily="2" charset="0"/>
                  </a:endParaRPr>
                </a:p>
              </p:txBody>
            </p:sp>
            <p:sp>
              <p:nvSpPr>
                <p:cNvPr id="8282" name="Rectangle 60"/>
                <p:cNvSpPr>
                  <a:spLocks noChangeArrowheads="1"/>
                </p:cNvSpPr>
                <p:nvPr/>
              </p:nvSpPr>
              <p:spPr bwMode="auto">
                <a:xfrm>
                  <a:off x="2317" y="556"/>
                  <a:ext cx="456"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09" name="Group 63"/>
              <p:cNvGrpSpPr>
                <a:grpSpLocks/>
              </p:cNvGrpSpPr>
              <p:nvPr/>
            </p:nvGrpSpPr>
            <p:grpSpPr bwMode="auto">
              <a:xfrm>
                <a:off x="0" y="1112"/>
                <a:ext cx="470" cy="422"/>
                <a:chOff x="0" y="1112"/>
                <a:chExt cx="470" cy="422"/>
              </a:xfrm>
            </p:grpSpPr>
            <p:sp>
              <p:nvSpPr>
                <p:cNvPr id="8279" name="Rectangle 14"/>
                <p:cNvSpPr>
                  <a:spLocks noChangeArrowheads="1"/>
                </p:cNvSpPr>
                <p:nvPr/>
              </p:nvSpPr>
              <p:spPr bwMode="auto">
                <a:xfrm>
                  <a:off x="43" y="1112"/>
                  <a:ext cx="384"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a:solidFill>
                        <a:schemeClr val="accent3">
                          <a:lumMod val="50000"/>
                        </a:schemeClr>
                      </a:solidFill>
                      <a:latin typeface="SASSOON PRIMARY" pitchFamily="2" charset="0"/>
                    </a:rPr>
                    <a:t>Dant</a:t>
                  </a:r>
                </a:p>
                <a:p>
                  <a:pPr algn="ctr" eaLnBrk="0" hangingPunct="0"/>
                  <a:endParaRPr lang="en-US">
                    <a:solidFill>
                      <a:schemeClr val="accent3">
                        <a:lumMod val="50000"/>
                      </a:schemeClr>
                    </a:solidFill>
                    <a:latin typeface="SASSOON PRIMARY" pitchFamily="2" charset="0"/>
                  </a:endParaRPr>
                </a:p>
              </p:txBody>
            </p:sp>
            <p:sp>
              <p:nvSpPr>
                <p:cNvPr id="8280" name="Rectangle 62"/>
                <p:cNvSpPr>
                  <a:spLocks noChangeArrowheads="1"/>
                </p:cNvSpPr>
                <p:nvPr/>
              </p:nvSpPr>
              <p:spPr bwMode="auto">
                <a:xfrm>
                  <a:off x="0" y="1112"/>
                  <a:ext cx="470"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10" name="Group 65"/>
              <p:cNvGrpSpPr>
                <a:grpSpLocks/>
              </p:cNvGrpSpPr>
              <p:nvPr/>
            </p:nvGrpSpPr>
            <p:grpSpPr bwMode="auto">
              <a:xfrm>
                <a:off x="470" y="1112"/>
                <a:ext cx="447" cy="422"/>
                <a:chOff x="470" y="1112"/>
                <a:chExt cx="447" cy="422"/>
              </a:xfrm>
            </p:grpSpPr>
            <p:sp>
              <p:nvSpPr>
                <p:cNvPr id="8277" name="Rectangle 15"/>
                <p:cNvSpPr>
                  <a:spLocks noChangeArrowheads="1"/>
                </p:cNvSpPr>
                <p:nvPr/>
              </p:nvSpPr>
              <p:spPr bwMode="auto">
                <a:xfrm>
                  <a:off x="513" y="1112"/>
                  <a:ext cx="361"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a:solidFill>
                        <a:schemeClr val="accent3">
                          <a:lumMod val="50000"/>
                        </a:schemeClr>
                      </a:solidFill>
                      <a:latin typeface="SASSOON PRIMARY" pitchFamily="2" charset="0"/>
                    </a:rPr>
                    <a:t>Dens</a:t>
                  </a:r>
                </a:p>
                <a:p>
                  <a:pPr algn="ctr" eaLnBrk="0" hangingPunct="0"/>
                  <a:endParaRPr lang="en-US">
                    <a:solidFill>
                      <a:schemeClr val="accent3">
                        <a:lumMod val="50000"/>
                      </a:schemeClr>
                    </a:solidFill>
                    <a:latin typeface="SASSOON PRIMARY" pitchFamily="2" charset="0"/>
                  </a:endParaRPr>
                </a:p>
              </p:txBody>
            </p:sp>
            <p:sp>
              <p:nvSpPr>
                <p:cNvPr id="8278" name="Rectangle 64"/>
                <p:cNvSpPr>
                  <a:spLocks noChangeArrowheads="1"/>
                </p:cNvSpPr>
                <p:nvPr/>
              </p:nvSpPr>
              <p:spPr bwMode="auto">
                <a:xfrm>
                  <a:off x="470" y="1112"/>
                  <a:ext cx="447"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11" name="Group 67"/>
              <p:cNvGrpSpPr>
                <a:grpSpLocks/>
              </p:cNvGrpSpPr>
              <p:nvPr/>
            </p:nvGrpSpPr>
            <p:grpSpPr bwMode="auto">
              <a:xfrm>
                <a:off x="917" y="1112"/>
                <a:ext cx="456" cy="422"/>
                <a:chOff x="917" y="1112"/>
                <a:chExt cx="456" cy="422"/>
              </a:xfrm>
            </p:grpSpPr>
            <p:sp>
              <p:nvSpPr>
                <p:cNvPr id="8275" name="Rectangle 16"/>
                <p:cNvSpPr>
                  <a:spLocks noChangeArrowheads="1"/>
                </p:cNvSpPr>
                <p:nvPr/>
              </p:nvSpPr>
              <p:spPr bwMode="auto">
                <a:xfrm>
                  <a:off x="960" y="1112"/>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Tooth</a:t>
                  </a:r>
                </a:p>
                <a:p>
                  <a:pPr algn="ctr" eaLnBrk="0" hangingPunct="0"/>
                  <a:endParaRPr lang="en-US">
                    <a:solidFill>
                      <a:schemeClr val="accent3">
                        <a:lumMod val="50000"/>
                      </a:schemeClr>
                    </a:solidFill>
                    <a:latin typeface="SASSOON PRIMARY" pitchFamily="2" charset="0"/>
                  </a:endParaRPr>
                </a:p>
              </p:txBody>
            </p:sp>
            <p:sp>
              <p:nvSpPr>
                <p:cNvPr id="8276" name="Rectangle 66"/>
                <p:cNvSpPr>
                  <a:spLocks noChangeArrowheads="1"/>
                </p:cNvSpPr>
                <p:nvPr/>
              </p:nvSpPr>
              <p:spPr bwMode="auto">
                <a:xfrm>
                  <a:off x="917" y="1112"/>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12" name="Group 69"/>
              <p:cNvGrpSpPr>
                <a:grpSpLocks/>
              </p:cNvGrpSpPr>
              <p:nvPr/>
            </p:nvGrpSpPr>
            <p:grpSpPr bwMode="auto">
              <a:xfrm>
                <a:off x="1373" y="1112"/>
                <a:ext cx="469" cy="422"/>
                <a:chOff x="1373" y="1112"/>
                <a:chExt cx="469" cy="422"/>
              </a:xfrm>
            </p:grpSpPr>
            <p:sp>
              <p:nvSpPr>
                <p:cNvPr id="8273" name="Rectangle 17"/>
                <p:cNvSpPr>
                  <a:spLocks noChangeArrowheads="1"/>
                </p:cNvSpPr>
                <p:nvPr/>
              </p:nvSpPr>
              <p:spPr bwMode="auto">
                <a:xfrm>
                  <a:off x="1416" y="1112"/>
                  <a:ext cx="383"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Zahn</a:t>
                  </a:r>
                </a:p>
                <a:p>
                  <a:pPr algn="ctr" eaLnBrk="0" hangingPunct="0"/>
                  <a:endParaRPr lang="en-US">
                    <a:solidFill>
                      <a:schemeClr val="accent3">
                        <a:lumMod val="50000"/>
                      </a:schemeClr>
                    </a:solidFill>
                    <a:latin typeface="SASSOON PRIMARY" pitchFamily="2" charset="0"/>
                  </a:endParaRPr>
                </a:p>
              </p:txBody>
            </p:sp>
            <p:sp>
              <p:nvSpPr>
                <p:cNvPr id="8274" name="Rectangle 68"/>
                <p:cNvSpPr>
                  <a:spLocks noChangeArrowheads="1"/>
                </p:cNvSpPr>
                <p:nvPr/>
              </p:nvSpPr>
              <p:spPr bwMode="auto">
                <a:xfrm>
                  <a:off x="1373" y="1112"/>
                  <a:ext cx="469"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13" name="Group 71"/>
              <p:cNvGrpSpPr>
                <a:grpSpLocks/>
              </p:cNvGrpSpPr>
              <p:nvPr/>
            </p:nvGrpSpPr>
            <p:grpSpPr bwMode="auto">
              <a:xfrm>
                <a:off x="1842" y="1112"/>
                <a:ext cx="475" cy="422"/>
                <a:chOff x="1842" y="1112"/>
                <a:chExt cx="475" cy="422"/>
              </a:xfrm>
            </p:grpSpPr>
            <p:sp>
              <p:nvSpPr>
                <p:cNvPr id="8271" name="Rectangle 18"/>
                <p:cNvSpPr>
                  <a:spLocks noChangeArrowheads="1"/>
                </p:cNvSpPr>
                <p:nvPr/>
              </p:nvSpPr>
              <p:spPr bwMode="auto">
                <a:xfrm>
                  <a:off x="1885" y="1112"/>
                  <a:ext cx="389"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a:solidFill>
                        <a:schemeClr val="accent3">
                          <a:lumMod val="50000"/>
                        </a:schemeClr>
                      </a:solidFill>
                      <a:latin typeface="SASSOON PRIMARY" pitchFamily="2" charset="0"/>
                    </a:rPr>
                    <a:t>Diente</a:t>
                  </a:r>
                </a:p>
                <a:p>
                  <a:pPr algn="ctr" eaLnBrk="0" hangingPunct="0"/>
                  <a:endParaRPr lang="en-US" dirty="0">
                    <a:solidFill>
                      <a:schemeClr val="accent3">
                        <a:lumMod val="50000"/>
                      </a:schemeClr>
                    </a:solidFill>
                    <a:latin typeface="SASSOON PRIMARY" pitchFamily="2" charset="0"/>
                  </a:endParaRPr>
                </a:p>
              </p:txBody>
            </p:sp>
            <p:sp>
              <p:nvSpPr>
                <p:cNvPr id="8272" name="Rectangle 70"/>
                <p:cNvSpPr>
                  <a:spLocks noChangeArrowheads="1"/>
                </p:cNvSpPr>
                <p:nvPr/>
              </p:nvSpPr>
              <p:spPr bwMode="auto">
                <a:xfrm>
                  <a:off x="1842" y="1112"/>
                  <a:ext cx="475"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14" name="Group 73"/>
              <p:cNvGrpSpPr>
                <a:grpSpLocks/>
              </p:cNvGrpSpPr>
              <p:nvPr/>
            </p:nvGrpSpPr>
            <p:grpSpPr bwMode="auto">
              <a:xfrm>
                <a:off x="2317" y="1112"/>
                <a:ext cx="456" cy="422"/>
                <a:chOff x="2317" y="1112"/>
                <a:chExt cx="456" cy="422"/>
              </a:xfrm>
            </p:grpSpPr>
            <p:sp>
              <p:nvSpPr>
                <p:cNvPr id="8269" name="Rectangle 19"/>
                <p:cNvSpPr>
                  <a:spLocks noChangeArrowheads="1"/>
                </p:cNvSpPr>
                <p:nvPr/>
              </p:nvSpPr>
              <p:spPr bwMode="auto">
                <a:xfrm>
                  <a:off x="2360" y="1112"/>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Danta</a:t>
                  </a:r>
                </a:p>
                <a:p>
                  <a:pPr algn="ctr" eaLnBrk="0" hangingPunct="0"/>
                  <a:endParaRPr lang="en-US">
                    <a:solidFill>
                      <a:schemeClr val="accent3">
                        <a:lumMod val="50000"/>
                      </a:schemeClr>
                    </a:solidFill>
                    <a:latin typeface="SASSOON PRIMARY" pitchFamily="2" charset="0"/>
                  </a:endParaRPr>
                </a:p>
              </p:txBody>
            </p:sp>
            <p:sp>
              <p:nvSpPr>
                <p:cNvPr id="8270" name="Rectangle 72"/>
                <p:cNvSpPr>
                  <a:spLocks noChangeArrowheads="1"/>
                </p:cNvSpPr>
                <p:nvPr/>
              </p:nvSpPr>
              <p:spPr bwMode="auto">
                <a:xfrm>
                  <a:off x="2317" y="1112"/>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15" name="Group 75"/>
              <p:cNvGrpSpPr>
                <a:grpSpLocks/>
              </p:cNvGrpSpPr>
              <p:nvPr/>
            </p:nvGrpSpPr>
            <p:grpSpPr bwMode="auto">
              <a:xfrm>
                <a:off x="0" y="1534"/>
                <a:ext cx="470" cy="422"/>
                <a:chOff x="0" y="1534"/>
                <a:chExt cx="470" cy="422"/>
              </a:xfrm>
            </p:grpSpPr>
            <p:sp>
              <p:nvSpPr>
                <p:cNvPr id="8267" name="Rectangle 20"/>
                <p:cNvSpPr>
                  <a:spLocks noChangeArrowheads="1"/>
                </p:cNvSpPr>
                <p:nvPr/>
              </p:nvSpPr>
              <p:spPr bwMode="auto">
                <a:xfrm>
                  <a:off x="43" y="1534"/>
                  <a:ext cx="384"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Tenau</a:t>
                  </a:r>
                </a:p>
                <a:p>
                  <a:pPr algn="ctr" eaLnBrk="0" hangingPunct="0"/>
                  <a:endParaRPr lang="en-US">
                    <a:solidFill>
                      <a:schemeClr val="accent3">
                        <a:lumMod val="50000"/>
                      </a:schemeClr>
                    </a:solidFill>
                    <a:latin typeface="SASSOON PRIMARY" pitchFamily="2" charset="0"/>
                  </a:endParaRPr>
                </a:p>
              </p:txBody>
            </p:sp>
            <p:sp>
              <p:nvSpPr>
                <p:cNvPr id="8268" name="Rectangle 74"/>
                <p:cNvSpPr>
                  <a:spLocks noChangeArrowheads="1"/>
                </p:cNvSpPr>
                <p:nvPr/>
              </p:nvSpPr>
              <p:spPr bwMode="auto">
                <a:xfrm>
                  <a:off x="0" y="1534"/>
                  <a:ext cx="470"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16" name="Group 77"/>
              <p:cNvGrpSpPr>
                <a:grpSpLocks/>
              </p:cNvGrpSpPr>
              <p:nvPr/>
            </p:nvGrpSpPr>
            <p:grpSpPr bwMode="auto">
              <a:xfrm>
                <a:off x="470" y="1534"/>
                <a:ext cx="447" cy="422"/>
                <a:chOff x="470" y="1534"/>
                <a:chExt cx="447" cy="422"/>
              </a:xfrm>
            </p:grpSpPr>
            <p:sp>
              <p:nvSpPr>
                <p:cNvPr id="8265" name="Rectangle 21"/>
                <p:cNvSpPr>
                  <a:spLocks noChangeArrowheads="1"/>
                </p:cNvSpPr>
                <p:nvPr/>
              </p:nvSpPr>
              <p:spPr bwMode="auto">
                <a:xfrm>
                  <a:off x="513" y="1534"/>
                  <a:ext cx="361"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Tenuis</a:t>
                  </a:r>
                </a:p>
                <a:p>
                  <a:pPr algn="ctr" eaLnBrk="0" hangingPunct="0"/>
                  <a:endParaRPr lang="en-US">
                    <a:solidFill>
                      <a:schemeClr val="accent3">
                        <a:lumMod val="50000"/>
                      </a:schemeClr>
                    </a:solidFill>
                    <a:latin typeface="SASSOON PRIMARY" pitchFamily="2" charset="0"/>
                  </a:endParaRPr>
                </a:p>
              </p:txBody>
            </p:sp>
            <p:sp>
              <p:nvSpPr>
                <p:cNvPr id="8266" name="Rectangle 76"/>
                <p:cNvSpPr>
                  <a:spLocks noChangeArrowheads="1"/>
                </p:cNvSpPr>
                <p:nvPr/>
              </p:nvSpPr>
              <p:spPr bwMode="auto">
                <a:xfrm>
                  <a:off x="470" y="1534"/>
                  <a:ext cx="447"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17" name="Group 79"/>
              <p:cNvGrpSpPr>
                <a:grpSpLocks/>
              </p:cNvGrpSpPr>
              <p:nvPr/>
            </p:nvGrpSpPr>
            <p:grpSpPr bwMode="auto">
              <a:xfrm>
                <a:off x="917" y="1534"/>
                <a:ext cx="456" cy="422"/>
                <a:chOff x="917" y="1534"/>
                <a:chExt cx="456" cy="422"/>
              </a:xfrm>
            </p:grpSpPr>
            <p:sp>
              <p:nvSpPr>
                <p:cNvPr id="8263" name="Rectangle 22"/>
                <p:cNvSpPr>
                  <a:spLocks noChangeArrowheads="1"/>
                </p:cNvSpPr>
                <p:nvPr/>
              </p:nvSpPr>
              <p:spPr bwMode="auto">
                <a:xfrm>
                  <a:off x="960" y="1534"/>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Thin</a:t>
                  </a:r>
                </a:p>
                <a:p>
                  <a:pPr algn="ctr" eaLnBrk="0" hangingPunct="0"/>
                  <a:endParaRPr lang="en-US">
                    <a:solidFill>
                      <a:schemeClr val="accent3">
                        <a:lumMod val="50000"/>
                      </a:schemeClr>
                    </a:solidFill>
                    <a:latin typeface="SASSOON PRIMARY" pitchFamily="2" charset="0"/>
                  </a:endParaRPr>
                </a:p>
              </p:txBody>
            </p:sp>
            <p:sp>
              <p:nvSpPr>
                <p:cNvPr id="8264" name="Rectangle 78"/>
                <p:cNvSpPr>
                  <a:spLocks noChangeArrowheads="1"/>
                </p:cNvSpPr>
                <p:nvPr/>
              </p:nvSpPr>
              <p:spPr bwMode="auto">
                <a:xfrm>
                  <a:off x="917" y="1534"/>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18" name="Group 81"/>
              <p:cNvGrpSpPr>
                <a:grpSpLocks/>
              </p:cNvGrpSpPr>
              <p:nvPr/>
            </p:nvGrpSpPr>
            <p:grpSpPr bwMode="auto">
              <a:xfrm>
                <a:off x="1373" y="1534"/>
                <a:ext cx="469" cy="422"/>
                <a:chOff x="1373" y="1534"/>
                <a:chExt cx="469" cy="422"/>
              </a:xfrm>
            </p:grpSpPr>
            <p:sp>
              <p:nvSpPr>
                <p:cNvPr id="8261" name="Rectangle 23"/>
                <p:cNvSpPr>
                  <a:spLocks noChangeArrowheads="1"/>
                </p:cNvSpPr>
                <p:nvPr/>
              </p:nvSpPr>
              <p:spPr bwMode="auto">
                <a:xfrm>
                  <a:off x="1416" y="1534"/>
                  <a:ext cx="383"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Dünn</a:t>
                  </a:r>
                </a:p>
                <a:p>
                  <a:pPr algn="ctr" eaLnBrk="0" hangingPunct="0"/>
                  <a:endParaRPr lang="en-US">
                    <a:solidFill>
                      <a:schemeClr val="accent3">
                        <a:lumMod val="50000"/>
                      </a:schemeClr>
                    </a:solidFill>
                    <a:latin typeface="SASSOON PRIMARY" pitchFamily="2" charset="0"/>
                  </a:endParaRPr>
                </a:p>
              </p:txBody>
            </p:sp>
            <p:sp>
              <p:nvSpPr>
                <p:cNvPr id="8262" name="Rectangle 80"/>
                <p:cNvSpPr>
                  <a:spLocks noChangeArrowheads="1"/>
                </p:cNvSpPr>
                <p:nvPr/>
              </p:nvSpPr>
              <p:spPr bwMode="auto">
                <a:xfrm>
                  <a:off x="1373" y="1534"/>
                  <a:ext cx="469"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19" name="Group 83"/>
              <p:cNvGrpSpPr>
                <a:grpSpLocks/>
              </p:cNvGrpSpPr>
              <p:nvPr/>
            </p:nvGrpSpPr>
            <p:grpSpPr bwMode="auto">
              <a:xfrm>
                <a:off x="1842" y="1359"/>
                <a:ext cx="475" cy="597"/>
                <a:chOff x="1842" y="1359"/>
                <a:chExt cx="475" cy="597"/>
              </a:xfrm>
            </p:grpSpPr>
            <p:sp>
              <p:nvSpPr>
                <p:cNvPr id="8259" name="Rectangle 24"/>
                <p:cNvSpPr>
                  <a:spLocks noChangeArrowheads="1"/>
                </p:cNvSpPr>
                <p:nvPr/>
              </p:nvSpPr>
              <p:spPr bwMode="auto">
                <a:xfrm>
                  <a:off x="1885" y="1359"/>
                  <a:ext cx="389"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a:solidFill>
                        <a:schemeClr val="accent3">
                          <a:lumMod val="50000"/>
                        </a:schemeClr>
                      </a:solidFill>
                      <a:latin typeface="SASSOON PRIMARY" pitchFamily="2" charset="0"/>
                    </a:rPr>
                    <a:t> </a:t>
                  </a:r>
                </a:p>
                <a:p>
                  <a:pPr algn="ctr" eaLnBrk="0" hangingPunct="0"/>
                  <a:r>
                    <a:rPr lang="en-US" dirty="0">
                      <a:solidFill>
                        <a:schemeClr val="accent3">
                          <a:lumMod val="50000"/>
                        </a:schemeClr>
                      </a:solidFill>
                      <a:latin typeface="SASSOON PRIMARY" pitchFamily="2" charset="0"/>
                    </a:rPr>
                    <a:t>Delgado</a:t>
                  </a:r>
                </a:p>
                <a:p>
                  <a:pPr algn="ctr" eaLnBrk="0" hangingPunct="0"/>
                  <a:endParaRPr lang="en-US" dirty="0">
                    <a:solidFill>
                      <a:schemeClr val="accent3">
                        <a:lumMod val="50000"/>
                      </a:schemeClr>
                    </a:solidFill>
                    <a:latin typeface="SASSOON PRIMARY" pitchFamily="2" charset="0"/>
                  </a:endParaRPr>
                </a:p>
              </p:txBody>
            </p:sp>
            <p:sp>
              <p:nvSpPr>
                <p:cNvPr id="8260" name="Rectangle 82"/>
                <p:cNvSpPr>
                  <a:spLocks noChangeArrowheads="1"/>
                </p:cNvSpPr>
                <p:nvPr/>
              </p:nvSpPr>
              <p:spPr bwMode="auto">
                <a:xfrm>
                  <a:off x="1842" y="1534"/>
                  <a:ext cx="475"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20" name="Group 85"/>
              <p:cNvGrpSpPr>
                <a:grpSpLocks/>
              </p:cNvGrpSpPr>
              <p:nvPr/>
            </p:nvGrpSpPr>
            <p:grpSpPr bwMode="auto">
              <a:xfrm>
                <a:off x="2317" y="1534"/>
                <a:ext cx="456" cy="422"/>
                <a:chOff x="2317" y="1534"/>
                <a:chExt cx="456" cy="422"/>
              </a:xfrm>
            </p:grpSpPr>
            <p:sp>
              <p:nvSpPr>
                <p:cNvPr id="8257" name="Rectangle 25"/>
                <p:cNvSpPr>
                  <a:spLocks noChangeArrowheads="1"/>
                </p:cNvSpPr>
                <p:nvPr/>
              </p:nvSpPr>
              <p:spPr bwMode="auto">
                <a:xfrm>
                  <a:off x="2360" y="1534"/>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Tanas</a:t>
                  </a:r>
                </a:p>
                <a:p>
                  <a:pPr algn="ctr" eaLnBrk="0" hangingPunct="0"/>
                  <a:endParaRPr lang="en-US">
                    <a:solidFill>
                      <a:schemeClr val="accent3">
                        <a:lumMod val="50000"/>
                      </a:schemeClr>
                    </a:solidFill>
                    <a:latin typeface="SASSOON PRIMARY" pitchFamily="2" charset="0"/>
                  </a:endParaRPr>
                </a:p>
              </p:txBody>
            </p:sp>
            <p:sp>
              <p:nvSpPr>
                <p:cNvPr id="8258" name="Rectangle 84"/>
                <p:cNvSpPr>
                  <a:spLocks noChangeArrowheads="1"/>
                </p:cNvSpPr>
                <p:nvPr/>
              </p:nvSpPr>
              <p:spPr bwMode="auto">
                <a:xfrm>
                  <a:off x="2317" y="1534"/>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21" name="Group 87"/>
              <p:cNvGrpSpPr>
                <a:grpSpLocks/>
              </p:cNvGrpSpPr>
              <p:nvPr/>
            </p:nvGrpSpPr>
            <p:grpSpPr bwMode="auto">
              <a:xfrm>
                <a:off x="0" y="1956"/>
                <a:ext cx="470" cy="690"/>
                <a:chOff x="0" y="1956"/>
                <a:chExt cx="470" cy="690"/>
              </a:xfrm>
            </p:grpSpPr>
            <p:sp>
              <p:nvSpPr>
                <p:cNvPr id="8255" name="Rectangle 26"/>
                <p:cNvSpPr>
                  <a:spLocks noChangeArrowheads="1"/>
                </p:cNvSpPr>
                <p:nvPr/>
              </p:nvSpPr>
              <p:spPr bwMode="auto">
                <a:xfrm>
                  <a:off x="43" y="1956"/>
                  <a:ext cx="384"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err="1">
                      <a:solidFill>
                        <a:schemeClr val="accent3">
                          <a:lumMod val="50000"/>
                        </a:schemeClr>
                      </a:solidFill>
                      <a:latin typeface="SASSOON PRIMARY" pitchFamily="2" charset="0"/>
                    </a:rPr>
                    <a:t>Gweddw</a:t>
                  </a:r>
                  <a:endParaRPr lang="en-US" dirty="0">
                    <a:solidFill>
                      <a:schemeClr val="accent3">
                        <a:lumMod val="50000"/>
                      </a:schemeClr>
                    </a:solidFill>
                    <a:latin typeface="SASSOON PRIMARY" pitchFamily="2" charset="0"/>
                  </a:endParaRPr>
                </a:p>
                <a:p>
                  <a:pPr algn="ctr" eaLnBrk="0" hangingPunct="0"/>
                  <a:endParaRPr lang="en-US" dirty="0">
                    <a:solidFill>
                      <a:schemeClr val="accent3">
                        <a:lumMod val="50000"/>
                      </a:schemeClr>
                    </a:solidFill>
                    <a:latin typeface="SASSOON PRIMARY" pitchFamily="2" charset="0"/>
                  </a:endParaRPr>
                </a:p>
              </p:txBody>
            </p:sp>
            <p:sp>
              <p:nvSpPr>
                <p:cNvPr id="8256" name="Rectangle 86"/>
                <p:cNvSpPr>
                  <a:spLocks noChangeArrowheads="1"/>
                </p:cNvSpPr>
                <p:nvPr/>
              </p:nvSpPr>
              <p:spPr bwMode="auto">
                <a:xfrm>
                  <a:off x="0" y="1956"/>
                  <a:ext cx="470"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22" name="Group 89"/>
              <p:cNvGrpSpPr>
                <a:grpSpLocks/>
              </p:cNvGrpSpPr>
              <p:nvPr/>
            </p:nvGrpSpPr>
            <p:grpSpPr bwMode="auto">
              <a:xfrm>
                <a:off x="470" y="1956"/>
                <a:ext cx="447" cy="690"/>
                <a:chOff x="470" y="1956"/>
                <a:chExt cx="447" cy="690"/>
              </a:xfrm>
            </p:grpSpPr>
            <p:sp>
              <p:nvSpPr>
                <p:cNvPr id="8253" name="Rectangle 27"/>
                <p:cNvSpPr>
                  <a:spLocks noChangeArrowheads="1"/>
                </p:cNvSpPr>
                <p:nvPr/>
              </p:nvSpPr>
              <p:spPr bwMode="auto">
                <a:xfrm>
                  <a:off x="513" y="1956"/>
                  <a:ext cx="361"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err="1">
                      <a:solidFill>
                        <a:schemeClr val="accent3">
                          <a:lumMod val="50000"/>
                        </a:schemeClr>
                      </a:solidFill>
                      <a:latin typeface="SASSOON PRIMARY" pitchFamily="2" charset="0"/>
                    </a:rPr>
                    <a:t>Vidua</a:t>
                  </a:r>
                  <a:endParaRPr lang="en-US" dirty="0">
                    <a:solidFill>
                      <a:schemeClr val="accent3">
                        <a:lumMod val="50000"/>
                      </a:schemeClr>
                    </a:solidFill>
                    <a:latin typeface="SASSOON PRIMARY" pitchFamily="2" charset="0"/>
                  </a:endParaRPr>
                </a:p>
                <a:p>
                  <a:pPr algn="ctr" eaLnBrk="0" hangingPunct="0"/>
                  <a:endParaRPr lang="en-US" dirty="0">
                    <a:solidFill>
                      <a:schemeClr val="accent3">
                        <a:lumMod val="50000"/>
                      </a:schemeClr>
                    </a:solidFill>
                    <a:latin typeface="SASSOON PRIMARY" pitchFamily="2" charset="0"/>
                  </a:endParaRPr>
                </a:p>
              </p:txBody>
            </p:sp>
            <p:sp>
              <p:nvSpPr>
                <p:cNvPr id="8254" name="Rectangle 88"/>
                <p:cNvSpPr>
                  <a:spLocks noChangeArrowheads="1"/>
                </p:cNvSpPr>
                <p:nvPr/>
              </p:nvSpPr>
              <p:spPr bwMode="auto">
                <a:xfrm>
                  <a:off x="470" y="1956"/>
                  <a:ext cx="447"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23" name="Group 91"/>
              <p:cNvGrpSpPr>
                <a:grpSpLocks/>
              </p:cNvGrpSpPr>
              <p:nvPr/>
            </p:nvGrpSpPr>
            <p:grpSpPr bwMode="auto">
              <a:xfrm>
                <a:off x="917" y="1956"/>
                <a:ext cx="456" cy="690"/>
                <a:chOff x="917" y="1956"/>
                <a:chExt cx="456" cy="690"/>
              </a:xfrm>
            </p:grpSpPr>
            <p:sp>
              <p:nvSpPr>
                <p:cNvPr id="8251" name="Rectangle 28"/>
                <p:cNvSpPr>
                  <a:spLocks noChangeArrowheads="1"/>
                </p:cNvSpPr>
                <p:nvPr/>
              </p:nvSpPr>
              <p:spPr bwMode="auto">
                <a:xfrm>
                  <a:off x="960" y="1956"/>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a:solidFill>
                        <a:schemeClr val="accent3">
                          <a:lumMod val="50000"/>
                        </a:schemeClr>
                      </a:solidFill>
                      <a:latin typeface="SASSOON PRIMARY" pitchFamily="2" charset="0"/>
                    </a:rPr>
                    <a:t>Widow</a:t>
                  </a:r>
                </a:p>
                <a:p>
                  <a:pPr algn="ctr" eaLnBrk="0" hangingPunct="0"/>
                  <a:endParaRPr lang="en-US" dirty="0">
                    <a:solidFill>
                      <a:schemeClr val="accent3">
                        <a:lumMod val="50000"/>
                      </a:schemeClr>
                    </a:solidFill>
                    <a:latin typeface="SASSOON PRIMARY" pitchFamily="2" charset="0"/>
                  </a:endParaRPr>
                </a:p>
              </p:txBody>
            </p:sp>
            <p:sp>
              <p:nvSpPr>
                <p:cNvPr id="8252" name="Rectangle 90"/>
                <p:cNvSpPr>
                  <a:spLocks noChangeArrowheads="1"/>
                </p:cNvSpPr>
                <p:nvPr/>
              </p:nvSpPr>
              <p:spPr bwMode="auto">
                <a:xfrm>
                  <a:off x="917" y="1956"/>
                  <a:ext cx="456"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24" name="Group 93"/>
              <p:cNvGrpSpPr>
                <a:grpSpLocks/>
              </p:cNvGrpSpPr>
              <p:nvPr/>
            </p:nvGrpSpPr>
            <p:grpSpPr bwMode="auto">
              <a:xfrm>
                <a:off x="1373" y="1956"/>
                <a:ext cx="469" cy="690"/>
                <a:chOff x="1373" y="1956"/>
                <a:chExt cx="469" cy="690"/>
              </a:xfrm>
            </p:grpSpPr>
            <p:sp>
              <p:nvSpPr>
                <p:cNvPr id="8249" name="Rectangle 29"/>
                <p:cNvSpPr>
                  <a:spLocks noChangeArrowheads="1"/>
                </p:cNvSpPr>
                <p:nvPr/>
              </p:nvSpPr>
              <p:spPr bwMode="auto">
                <a:xfrm>
                  <a:off x="1416" y="1956"/>
                  <a:ext cx="383"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err="1">
                      <a:solidFill>
                        <a:schemeClr val="accent3">
                          <a:lumMod val="50000"/>
                        </a:schemeClr>
                      </a:solidFill>
                      <a:latin typeface="SASSOON PRIMARY" pitchFamily="2" charset="0"/>
                    </a:rPr>
                    <a:t>Witwe</a:t>
                  </a:r>
                  <a:endParaRPr lang="en-US" dirty="0">
                    <a:solidFill>
                      <a:schemeClr val="accent3">
                        <a:lumMod val="50000"/>
                      </a:schemeClr>
                    </a:solidFill>
                    <a:latin typeface="SASSOON PRIMARY" pitchFamily="2" charset="0"/>
                  </a:endParaRPr>
                </a:p>
                <a:p>
                  <a:pPr algn="ctr" eaLnBrk="0" hangingPunct="0"/>
                  <a:endParaRPr lang="en-US" dirty="0">
                    <a:solidFill>
                      <a:schemeClr val="accent3">
                        <a:lumMod val="50000"/>
                      </a:schemeClr>
                    </a:solidFill>
                    <a:latin typeface="SASSOON PRIMARY" pitchFamily="2" charset="0"/>
                  </a:endParaRPr>
                </a:p>
              </p:txBody>
            </p:sp>
            <p:sp>
              <p:nvSpPr>
                <p:cNvPr id="8250" name="Rectangle 92"/>
                <p:cNvSpPr>
                  <a:spLocks noChangeArrowheads="1"/>
                </p:cNvSpPr>
                <p:nvPr/>
              </p:nvSpPr>
              <p:spPr bwMode="auto">
                <a:xfrm>
                  <a:off x="1373" y="1956"/>
                  <a:ext cx="469"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25" name="Group 95"/>
              <p:cNvGrpSpPr>
                <a:grpSpLocks/>
              </p:cNvGrpSpPr>
              <p:nvPr/>
            </p:nvGrpSpPr>
            <p:grpSpPr bwMode="auto">
              <a:xfrm>
                <a:off x="1842" y="1956"/>
                <a:ext cx="475" cy="690"/>
                <a:chOff x="1842" y="1956"/>
                <a:chExt cx="475" cy="690"/>
              </a:xfrm>
            </p:grpSpPr>
            <p:sp>
              <p:nvSpPr>
                <p:cNvPr id="8247" name="Rectangle 30"/>
                <p:cNvSpPr>
                  <a:spLocks noChangeArrowheads="1"/>
                </p:cNvSpPr>
                <p:nvPr/>
              </p:nvSpPr>
              <p:spPr bwMode="auto">
                <a:xfrm>
                  <a:off x="1885" y="1956"/>
                  <a:ext cx="389"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err="1">
                      <a:solidFill>
                        <a:schemeClr val="accent3">
                          <a:lumMod val="50000"/>
                        </a:schemeClr>
                      </a:solidFill>
                      <a:latin typeface="SASSOON PRIMARY" pitchFamily="2" charset="0"/>
                    </a:rPr>
                    <a:t>Viuda</a:t>
                  </a:r>
                  <a:endParaRPr lang="en-US" dirty="0">
                    <a:solidFill>
                      <a:schemeClr val="accent3">
                        <a:lumMod val="50000"/>
                      </a:schemeClr>
                    </a:solidFill>
                    <a:latin typeface="SASSOON PRIMARY" pitchFamily="2" charset="0"/>
                  </a:endParaRPr>
                </a:p>
                <a:p>
                  <a:pPr algn="ctr" eaLnBrk="0" hangingPunct="0"/>
                  <a:endParaRPr lang="en-US" dirty="0">
                    <a:solidFill>
                      <a:schemeClr val="accent3">
                        <a:lumMod val="50000"/>
                      </a:schemeClr>
                    </a:solidFill>
                    <a:latin typeface="SASSOON PRIMARY" pitchFamily="2" charset="0"/>
                  </a:endParaRPr>
                </a:p>
              </p:txBody>
            </p:sp>
            <p:sp>
              <p:nvSpPr>
                <p:cNvPr id="8248" name="Rectangle 94"/>
                <p:cNvSpPr>
                  <a:spLocks noChangeArrowheads="1"/>
                </p:cNvSpPr>
                <p:nvPr/>
              </p:nvSpPr>
              <p:spPr bwMode="auto">
                <a:xfrm>
                  <a:off x="1842" y="1956"/>
                  <a:ext cx="475"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26" name="Group 97"/>
              <p:cNvGrpSpPr>
                <a:grpSpLocks/>
              </p:cNvGrpSpPr>
              <p:nvPr/>
            </p:nvGrpSpPr>
            <p:grpSpPr bwMode="auto">
              <a:xfrm>
                <a:off x="2317" y="1956"/>
                <a:ext cx="456" cy="690"/>
                <a:chOff x="2317" y="1956"/>
                <a:chExt cx="456" cy="690"/>
              </a:xfrm>
            </p:grpSpPr>
            <p:sp>
              <p:nvSpPr>
                <p:cNvPr id="8245" name="Rectangle 31"/>
                <p:cNvSpPr>
                  <a:spLocks noChangeArrowheads="1"/>
                </p:cNvSpPr>
                <p:nvPr/>
              </p:nvSpPr>
              <p:spPr bwMode="auto">
                <a:xfrm>
                  <a:off x="2360" y="1956"/>
                  <a:ext cx="370" cy="2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Mi vidhava</a:t>
                  </a:r>
                </a:p>
                <a:p>
                  <a:pPr algn="ctr" eaLnBrk="0" hangingPunct="0"/>
                  <a:endParaRPr lang="en-US">
                    <a:solidFill>
                      <a:schemeClr val="accent3">
                        <a:lumMod val="50000"/>
                      </a:schemeClr>
                    </a:solidFill>
                    <a:latin typeface="SASSOON PRIMARY" pitchFamily="2" charset="0"/>
                  </a:endParaRPr>
                </a:p>
              </p:txBody>
            </p:sp>
            <p:sp>
              <p:nvSpPr>
                <p:cNvPr id="8246" name="Rectangle 96"/>
                <p:cNvSpPr>
                  <a:spLocks noChangeArrowheads="1"/>
                </p:cNvSpPr>
                <p:nvPr/>
              </p:nvSpPr>
              <p:spPr bwMode="auto">
                <a:xfrm>
                  <a:off x="2317" y="1956"/>
                  <a:ext cx="456"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27" name="Group 99"/>
              <p:cNvGrpSpPr>
                <a:grpSpLocks/>
              </p:cNvGrpSpPr>
              <p:nvPr/>
            </p:nvGrpSpPr>
            <p:grpSpPr bwMode="auto">
              <a:xfrm>
                <a:off x="0" y="2646"/>
                <a:ext cx="470" cy="422"/>
                <a:chOff x="0" y="2646"/>
                <a:chExt cx="470" cy="422"/>
              </a:xfrm>
            </p:grpSpPr>
            <p:sp>
              <p:nvSpPr>
                <p:cNvPr id="8243" name="Rectangle 32"/>
                <p:cNvSpPr>
                  <a:spLocks noChangeArrowheads="1"/>
                </p:cNvSpPr>
                <p:nvPr/>
              </p:nvSpPr>
              <p:spPr bwMode="auto">
                <a:xfrm>
                  <a:off x="43" y="2646"/>
                  <a:ext cx="384"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Tri</a:t>
                  </a:r>
                </a:p>
                <a:p>
                  <a:pPr algn="ctr" eaLnBrk="0" hangingPunct="0"/>
                  <a:endParaRPr lang="en-US">
                    <a:solidFill>
                      <a:schemeClr val="accent3">
                        <a:lumMod val="50000"/>
                      </a:schemeClr>
                    </a:solidFill>
                    <a:latin typeface="SASSOON PRIMARY" pitchFamily="2" charset="0"/>
                  </a:endParaRPr>
                </a:p>
              </p:txBody>
            </p:sp>
            <p:sp>
              <p:nvSpPr>
                <p:cNvPr id="8244" name="Rectangle 98"/>
                <p:cNvSpPr>
                  <a:spLocks noChangeArrowheads="1"/>
                </p:cNvSpPr>
                <p:nvPr/>
              </p:nvSpPr>
              <p:spPr bwMode="auto">
                <a:xfrm>
                  <a:off x="0" y="2646"/>
                  <a:ext cx="470"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28" name="Group 101"/>
              <p:cNvGrpSpPr>
                <a:grpSpLocks/>
              </p:cNvGrpSpPr>
              <p:nvPr/>
            </p:nvGrpSpPr>
            <p:grpSpPr bwMode="auto">
              <a:xfrm>
                <a:off x="470" y="2646"/>
                <a:ext cx="447" cy="422"/>
                <a:chOff x="470" y="2646"/>
                <a:chExt cx="447" cy="422"/>
              </a:xfrm>
            </p:grpSpPr>
            <p:sp>
              <p:nvSpPr>
                <p:cNvPr id="8241" name="Rectangle 33"/>
                <p:cNvSpPr>
                  <a:spLocks noChangeArrowheads="1"/>
                </p:cNvSpPr>
                <p:nvPr/>
              </p:nvSpPr>
              <p:spPr bwMode="auto">
                <a:xfrm>
                  <a:off x="513" y="2646"/>
                  <a:ext cx="361"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Tres</a:t>
                  </a:r>
                </a:p>
                <a:p>
                  <a:pPr algn="ctr" eaLnBrk="0" hangingPunct="0"/>
                  <a:endParaRPr lang="en-US">
                    <a:solidFill>
                      <a:schemeClr val="accent3">
                        <a:lumMod val="50000"/>
                      </a:schemeClr>
                    </a:solidFill>
                    <a:latin typeface="SASSOON PRIMARY" pitchFamily="2" charset="0"/>
                  </a:endParaRPr>
                </a:p>
              </p:txBody>
            </p:sp>
            <p:sp>
              <p:nvSpPr>
                <p:cNvPr id="8242" name="Rectangle 100"/>
                <p:cNvSpPr>
                  <a:spLocks noChangeArrowheads="1"/>
                </p:cNvSpPr>
                <p:nvPr/>
              </p:nvSpPr>
              <p:spPr bwMode="auto">
                <a:xfrm>
                  <a:off x="470" y="2646"/>
                  <a:ext cx="447"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29" name="Group 103"/>
              <p:cNvGrpSpPr>
                <a:grpSpLocks/>
              </p:cNvGrpSpPr>
              <p:nvPr/>
            </p:nvGrpSpPr>
            <p:grpSpPr bwMode="auto">
              <a:xfrm>
                <a:off x="917" y="2646"/>
                <a:ext cx="456" cy="422"/>
                <a:chOff x="917" y="2646"/>
                <a:chExt cx="456" cy="422"/>
              </a:xfrm>
            </p:grpSpPr>
            <p:sp>
              <p:nvSpPr>
                <p:cNvPr id="8239" name="Rectangle 34"/>
                <p:cNvSpPr>
                  <a:spLocks noChangeArrowheads="1"/>
                </p:cNvSpPr>
                <p:nvPr/>
              </p:nvSpPr>
              <p:spPr bwMode="auto">
                <a:xfrm>
                  <a:off x="960" y="2646"/>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Three</a:t>
                  </a:r>
                </a:p>
                <a:p>
                  <a:pPr algn="ctr" eaLnBrk="0" hangingPunct="0"/>
                  <a:endParaRPr lang="en-US">
                    <a:solidFill>
                      <a:schemeClr val="accent3">
                        <a:lumMod val="50000"/>
                      </a:schemeClr>
                    </a:solidFill>
                    <a:latin typeface="SASSOON PRIMARY" pitchFamily="2" charset="0"/>
                  </a:endParaRPr>
                </a:p>
              </p:txBody>
            </p:sp>
            <p:sp>
              <p:nvSpPr>
                <p:cNvPr id="8240" name="Rectangle 102"/>
                <p:cNvSpPr>
                  <a:spLocks noChangeArrowheads="1"/>
                </p:cNvSpPr>
                <p:nvPr/>
              </p:nvSpPr>
              <p:spPr bwMode="auto">
                <a:xfrm>
                  <a:off x="917" y="2646"/>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30" name="Group 105"/>
              <p:cNvGrpSpPr>
                <a:grpSpLocks/>
              </p:cNvGrpSpPr>
              <p:nvPr/>
            </p:nvGrpSpPr>
            <p:grpSpPr bwMode="auto">
              <a:xfrm>
                <a:off x="1373" y="2646"/>
                <a:ext cx="469" cy="422"/>
                <a:chOff x="1373" y="2646"/>
                <a:chExt cx="469" cy="422"/>
              </a:xfrm>
            </p:grpSpPr>
            <p:sp>
              <p:nvSpPr>
                <p:cNvPr id="8237" name="Rectangle 35"/>
                <p:cNvSpPr>
                  <a:spLocks noChangeArrowheads="1"/>
                </p:cNvSpPr>
                <p:nvPr/>
              </p:nvSpPr>
              <p:spPr bwMode="auto">
                <a:xfrm>
                  <a:off x="1416" y="2646"/>
                  <a:ext cx="383"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Drei</a:t>
                  </a:r>
                </a:p>
                <a:p>
                  <a:pPr algn="ctr" eaLnBrk="0" hangingPunct="0"/>
                  <a:endParaRPr lang="en-US">
                    <a:solidFill>
                      <a:schemeClr val="accent3">
                        <a:lumMod val="50000"/>
                      </a:schemeClr>
                    </a:solidFill>
                    <a:latin typeface="SASSOON PRIMARY" pitchFamily="2" charset="0"/>
                  </a:endParaRPr>
                </a:p>
              </p:txBody>
            </p:sp>
            <p:sp>
              <p:nvSpPr>
                <p:cNvPr id="8238" name="Rectangle 104"/>
                <p:cNvSpPr>
                  <a:spLocks noChangeArrowheads="1"/>
                </p:cNvSpPr>
                <p:nvPr/>
              </p:nvSpPr>
              <p:spPr bwMode="auto">
                <a:xfrm>
                  <a:off x="1373" y="2646"/>
                  <a:ext cx="469"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31" name="Group 107"/>
              <p:cNvGrpSpPr>
                <a:grpSpLocks/>
              </p:cNvGrpSpPr>
              <p:nvPr/>
            </p:nvGrpSpPr>
            <p:grpSpPr bwMode="auto">
              <a:xfrm>
                <a:off x="1842" y="2646"/>
                <a:ext cx="475" cy="422"/>
                <a:chOff x="1842" y="2646"/>
                <a:chExt cx="475" cy="422"/>
              </a:xfrm>
            </p:grpSpPr>
            <p:sp>
              <p:nvSpPr>
                <p:cNvPr id="8235" name="Rectangle 36"/>
                <p:cNvSpPr>
                  <a:spLocks noChangeArrowheads="1"/>
                </p:cNvSpPr>
                <p:nvPr/>
              </p:nvSpPr>
              <p:spPr bwMode="auto">
                <a:xfrm>
                  <a:off x="1885" y="2646"/>
                  <a:ext cx="389"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dirty="0">
                      <a:solidFill>
                        <a:schemeClr val="accent3">
                          <a:lumMod val="50000"/>
                        </a:schemeClr>
                      </a:solidFill>
                      <a:latin typeface="SASSOON PRIMARY" pitchFamily="2" charset="0"/>
                    </a:rPr>
                    <a:t>Tres</a:t>
                  </a:r>
                </a:p>
                <a:p>
                  <a:pPr algn="ctr" eaLnBrk="0" hangingPunct="0"/>
                  <a:endParaRPr lang="en-US" dirty="0">
                    <a:solidFill>
                      <a:schemeClr val="accent3">
                        <a:lumMod val="50000"/>
                      </a:schemeClr>
                    </a:solidFill>
                    <a:latin typeface="SASSOON PRIMARY" pitchFamily="2" charset="0"/>
                  </a:endParaRPr>
                </a:p>
              </p:txBody>
            </p:sp>
            <p:sp>
              <p:nvSpPr>
                <p:cNvPr id="8236" name="Rectangle 106"/>
                <p:cNvSpPr>
                  <a:spLocks noChangeArrowheads="1"/>
                </p:cNvSpPr>
                <p:nvPr/>
              </p:nvSpPr>
              <p:spPr bwMode="auto">
                <a:xfrm>
                  <a:off x="1842" y="2646"/>
                  <a:ext cx="475"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nvGrpSpPr>
              <p:cNvPr id="8232" name="Group 109"/>
              <p:cNvGrpSpPr>
                <a:grpSpLocks/>
              </p:cNvGrpSpPr>
              <p:nvPr/>
            </p:nvGrpSpPr>
            <p:grpSpPr bwMode="auto">
              <a:xfrm>
                <a:off x="2317" y="2646"/>
                <a:ext cx="456" cy="422"/>
                <a:chOff x="2317" y="2646"/>
                <a:chExt cx="456" cy="422"/>
              </a:xfrm>
            </p:grpSpPr>
            <p:sp>
              <p:nvSpPr>
                <p:cNvPr id="8233" name="Rectangle 37"/>
                <p:cNvSpPr>
                  <a:spLocks noChangeArrowheads="1"/>
                </p:cNvSpPr>
                <p:nvPr/>
              </p:nvSpPr>
              <p:spPr bwMode="auto">
                <a:xfrm>
                  <a:off x="2360" y="2646"/>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algn="ctr"/>
                  <a:r>
                    <a:rPr lang="en-US">
                      <a:solidFill>
                        <a:schemeClr val="accent3">
                          <a:lumMod val="50000"/>
                        </a:schemeClr>
                      </a:solidFill>
                      <a:latin typeface="SASSOON PRIMARY" pitchFamily="2" charset="0"/>
                    </a:rPr>
                    <a:t>Trayas</a:t>
                  </a:r>
                </a:p>
                <a:p>
                  <a:pPr algn="ctr" eaLnBrk="0" hangingPunct="0"/>
                  <a:endParaRPr lang="en-US">
                    <a:solidFill>
                      <a:schemeClr val="accent3">
                        <a:lumMod val="50000"/>
                      </a:schemeClr>
                    </a:solidFill>
                    <a:latin typeface="SASSOON PRIMARY" pitchFamily="2" charset="0"/>
                  </a:endParaRPr>
                </a:p>
              </p:txBody>
            </p:sp>
            <p:sp>
              <p:nvSpPr>
                <p:cNvPr id="8234" name="Rectangle 108"/>
                <p:cNvSpPr>
                  <a:spLocks noChangeArrowheads="1"/>
                </p:cNvSpPr>
                <p:nvPr/>
              </p:nvSpPr>
              <p:spPr bwMode="auto">
                <a:xfrm>
                  <a:off x="2317" y="2646"/>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a:solidFill>
                      <a:schemeClr val="accent3">
                        <a:lumMod val="50000"/>
                      </a:schemeClr>
                    </a:solidFill>
                    <a:latin typeface="SASSOON PRIMARY" pitchFamily="2" charset="0"/>
                  </a:endParaRPr>
                </a:p>
              </p:txBody>
            </p:sp>
          </p:grpSp>
        </p:grpSp>
        <p:sp>
          <p:nvSpPr>
            <p:cNvPr id="8196" name="Rectangle 111"/>
            <p:cNvSpPr>
              <a:spLocks noChangeArrowheads="1"/>
            </p:cNvSpPr>
            <p:nvPr/>
          </p:nvSpPr>
          <p:spPr bwMode="auto">
            <a:xfrm>
              <a:off x="-2" y="-2"/>
              <a:ext cx="2777" cy="3072"/>
            </a:xfrm>
            <a:prstGeom prst="rect">
              <a:avLst/>
            </a:prstGeom>
            <a:noFill/>
            <a:ln w="793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pPr algn="ctr"/>
              <a:endParaRPr lang="en-GB" dirty="0">
                <a:solidFill>
                  <a:schemeClr val="accent3">
                    <a:lumMod val="50000"/>
                  </a:schemeClr>
                </a:solidFill>
                <a:latin typeface="SASSOON PRIMARY" pitchFamily="2" charset="0"/>
              </a:endParaRPr>
            </a:p>
          </p:txBody>
        </p:sp>
      </p:grpSp>
      <p:sp>
        <p:nvSpPr>
          <p:cNvPr id="114" name="TextBox 113">
            <a:extLst>
              <a:ext uri="{FF2B5EF4-FFF2-40B4-BE49-F238E27FC236}">
                <a16:creationId xmlns:a16="http://schemas.microsoft.com/office/drawing/2014/main" id="{203F1B2D-0D90-2749-96A1-AF98E50F5D95}"/>
              </a:ext>
            </a:extLst>
          </p:cNvPr>
          <p:cNvSpPr txBox="1"/>
          <p:nvPr/>
        </p:nvSpPr>
        <p:spPr>
          <a:xfrm>
            <a:off x="6096000" y="217669"/>
            <a:ext cx="5482591" cy="1323439"/>
          </a:xfrm>
          <a:prstGeom prst="rect">
            <a:avLst/>
          </a:prstGeom>
          <a:noFill/>
        </p:spPr>
        <p:txBody>
          <a:bodyPr wrap="none" rtlCol="0">
            <a:spAutoFit/>
          </a:bodyPr>
          <a:lstStyle/>
          <a:p>
            <a:pPr algn="r"/>
            <a:r>
              <a:rPr lang="en-US" sz="4400" b="1" dirty="0">
                <a:solidFill>
                  <a:schemeClr val="accent3">
                    <a:lumMod val="50000"/>
                  </a:schemeClr>
                </a:solidFill>
                <a:latin typeface="SASSOON PRIMARY" pitchFamily="2" charset="0"/>
              </a:rPr>
              <a:t>Hanes </a:t>
            </a:r>
            <a:r>
              <a:rPr lang="en-US" sz="4400" b="1" dirty="0" err="1">
                <a:solidFill>
                  <a:schemeClr val="accent3">
                    <a:lumMod val="50000"/>
                  </a:schemeClr>
                </a:solidFill>
                <a:latin typeface="SASSOON PRIMARY" pitchFamily="2" charset="0"/>
              </a:rPr>
              <a:t>yr</a:t>
            </a:r>
            <a:r>
              <a:rPr lang="en-US" sz="4400" b="1" dirty="0">
                <a:solidFill>
                  <a:schemeClr val="accent3">
                    <a:lumMod val="50000"/>
                  </a:schemeClr>
                </a:solidFill>
                <a:latin typeface="SASSOON PRIMARY" pitchFamily="2" charset="0"/>
              </a:rPr>
              <a:t> Iaith</a:t>
            </a:r>
          </a:p>
          <a:p>
            <a:pPr algn="r"/>
            <a:r>
              <a:rPr lang="en-US" sz="3600" i="1" dirty="0">
                <a:solidFill>
                  <a:schemeClr val="accent3">
                    <a:lumMod val="50000"/>
                  </a:schemeClr>
                </a:solidFill>
                <a:latin typeface="SASSOON PRIMARY" pitchFamily="2" charset="0"/>
              </a:rPr>
              <a:t>The History of the Language</a:t>
            </a:r>
          </a:p>
        </p:txBody>
      </p:sp>
    </p:spTree>
    <p:extLst>
      <p:ext uri="{BB962C8B-B14F-4D97-AF65-F5344CB8AC3E}">
        <p14:creationId xmlns:p14="http://schemas.microsoft.com/office/powerpoint/2010/main" val="20508472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895574185"/>
              </p:ext>
            </p:extLst>
          </p:nvPr>
        </p:nvGraphicFramePr>
        <p:xfrm>
          <a:off x="4156250" y="1650983"/>
          <a:ext cx="6096000" cy="2286000"/>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pPr algn="ctr"/>
                      <a:r>
                        <a:rPr lang="en-US" sz="2000" dirty="0" err="1">
                          <a:latin typeface="SASSOON PRIMARY" pitchFamily="2" charset="0"/>
                        </a:rPr>
                        <a:t>Cymraeg</a:t>
                      </a:r>
                      <a:endParaRPr lang="en-US" sz="2000" dirty="0">
                        <a:latin typeface="SASSOON PRIMARY" pitchFamily="2" charset="0"/>
                      </a:endParaRPr>
                    </a:p>
                  </a:txBody>
                  <a:tcPr/>
                </a:tc>
                <a:tc>
                  <a:txBody>
                    <a:bodyPr/>
                    <a:lstStyle/>
                    <a:p>
                      <a:pPr algn="ctr"/>
                      <a:r>
                        <a:rPr lang="en-US" sz="2000" dirty="0" err="1">
                          <a:latin typeface="SASSOON PRIMARY" pitchFamily="2" charset="0"/>
                        </a:rPr>
                        <a:t>Llydaweg</a:t>
                      </a:r>
                      <a:endParaRPr lang="en-US" sz="2000" dirty="0">
                        <a:latin typeface="SASSOON PRIMARY" pitchFamily="2" charset="0"/>
                      </a:endParaRPr>
                    </a:p>
                    <a:p>
                      <a:pPr algn="ctr"/>
                      <a:r>
                        <a:rPr lang="en-US" sz="2000" b="0" i="1" dirty="0">
                          <a:latin typeface="SASSOON PRIMARY" pitchFamily="2" charset="0"/>
                        </a:rPr>
                        <a:t>Breton</a:t>
                      </a:r>
                    </a:p>
                  </a:txBody>
                  <a:tcPr/>
                </a:tc>
                <a:tc>
                  <a:txBody>
                    <a:bodyPr/>
                    <a:lstStyle/>
                    <a:p>
                      <a:pPr algn="ctr"/>
                      <a:r>
                        <a:rPr lang="en-US" sz="2000" dirty="0" err="1">
                          <a:latin typeface="SASSOON PRIMARY" pitchFamily="2" charset="0"/>
                        </a:rPr>
                        <a:t>Gwyddeleg</a:t>
                      </a:r>
                      <a:endParaRPr lang="en-US" sz="2000" dirty="0">
                        <a:latin typeface="SASSOON PRIMARY" pitchFamily="2" charset="0"/>
                      </a:endParaRPr>
                    </a:p>
                    <a:p>
                      <a:pPr algn="ctr"/>
                      <a:r>
                        <a:rPr lang="en-US" sz="2000" b="0" i="1" dirty="0">
                          <a:latin typeface="SASSOON PRIMARY" pitchFamily="2" charset="0"/>
                        </a:rPr>
                        <a:t>Irish</a:t>
                      </a:r>
                    </a:p>
                  </a:txBody>
                  <a:tcPr/>
                </a:tc>
                <a:tc>
                  <a:txBody>
                    <a:bodyPr/>
                    <a:lstStyle/>
                    <a:p>
                      <a:pPr algn="ctr"/>
                      <a:r>
                        <a:rPr lang="en-US" sz="2000" dirty="0" err="1">
                          <a:latin typeface="SASSOON PRIMARY" pitchFamily="2" charset="0"/>
                        </a:rPr>
                        <a:t>Gaeleg</a:t>
                      </a:r>
                      <a:endParaRPr lang="en-US" sz="2000" dirty="0">
                        <a:latin typeface="SASSOON PRIMARY" pitchFamily="2" charset="0"/>
                      </a:endParaRPr>
                    </a:p>
                    <a:p>
                      <a:pPr algn="ctr"/>
                      <a:r>
                        <a:rPr lang="en-US" sz="2000" b="0" i="1" dirty="0">
                          <a:latin typeface="SASSOON PRIMARY" pitchFamily="2" charset="0"/>
                        </a:rPr>
                        <a:t>Gaelic</a:t>
                      </a:r>
                    </a:p>
                  </a:txBody>
                  <a:tcPr/>
                </a:tc>
                <a:extLst>
                  <a:ext uri="{0D108BD9-81ED-4DB2-BD59-A6C34878D82A}">
                    <a16:rowId xmlns:a16="http://schemas.microsoft.com/office/drawing/2014/main" val="10000"/>
                  </a:ext>
                </a:extLst>
              </a:tr>
              <a:tr h="370840">
                <a:tc>
                  <a:txBody>
                    <a:bodyPr/>
                    <a:lstStyle/>
                    <a:p>
                      <a:r>
                        <a:rPr lang="en-US" sz="2000" dirty="0">
                          <a:latin typeface="SASSOON PRIMARY" pitchFamily="2" charset="0"/>
                        </a:rPr>
                        <a:t>ci</a:t>
                      </a:r>
                    </a:p>
                  </a:txBody>
                  <a:tcPr/>
                </a:tc>
                <a:tc>
                  <a:txBody>
                    <a:bodyPr/>
                    <a:lstStyle/>
                    <a:p>
                      <a:r>
                        <a:rPr lang="en-US" sz="2000" dirty="0" err="1">
                          <a:latin typeface="SASSOON PRIMARY" pitchFamily="2" charset="0"/>
                        </a:rPr>
                        <a:t>ki</a:t>
                      </a:r>
                      <a:endParaRPr lang="en-US" sz="2000" dirty="0">
                        <a:latin typeface="SASSOON PRIMARY" pitchFamily="2" charset="0"/>
                      </a:endParaRPr>
                    </a:p>
                  </a:txBody>
                  <a:tcPr/>
                </a:tc>
                <a:tc>
                  <a:txBody>
                    <a:bodyPr/>
                    <a:lstStyle/>
                    <a:p>
                      <a:r>
                        <a:rPr lang="en-US" sz="2000" dirty="0">
                          <a:latin typeface="SASSOON PRIMARY" pitchFamily="2" charset="0"/>
                        </a:rPr>
                        <a:t>cu</a:t>
                      </a:r>
                    </a:p>
                  </a:txBody>
                  <a:tcPr/>
                </a:tc>
                <a:tc>
                  <a:txBody>
                    <a:bodyPr/>
                    <a:lstStyle/>
                    <a:p>
                      <a:r>
                        <a:rPr lang="en-US" sz="2000" dirty="0">
                          <a:latin typeface="SASSOON PRIMARY" pitchFamily="2" charset="0"/>
                        </a:rPr>
                        <a:t>cu</a:t>
                      </a:r>
                    </a:p>
                  </a:txBody>
                  <a:tcPr/>
                </a:tc>
                <a:extLst>
                  <a:ext uri="{0D108BD9-81ED-4DB2-BD59-A6C34878D82A}">
                    <a16:rowId xmlns:a16="http://schemas.microsoft.com/office/drawing/2014/main" val="10001"/>
                  </a:ext>
                </a:extLst>
              </a:tr>
              <a:tr h="370840">
                <a:tc>
                  <a:txBody>
                    <a:bodyPr/>
                    <a:lstStyle/>
                    <a:p>
                      <a:r>
                        <a:rPr lang="en-US" sz="2000" dirty="0">
                          <a:latin typeface="SASSOON PRIMARY" pitchFamily="2" charset="0"/>
                        </a:rPr>
                        <a:t>du</a:t>
                      </a:r>
                    </a:p>
                  </a:txBody>
                  <a:tcPr/>
                </a:tc>
                <a:tc>
                  <a:txBody>
                    <a:bodyPr/>
                    <a:lstStyle/>
                    <a:p>
                      <a:r>
                        <a:rPr lang="en-US" sz="2000" dirty="0">
                          <a:latin typeface="SASSOON PRIMARY" pitchFamily="2" charset="0"/>
                        </a:rPr>
                        <a:t>du</a:t>
                      </a:r>
                    </a:p>
                  </a:txBody>
                  <a:tcPr/>
                </a:tc>
                <a:tc>
                  <a:txBody>
                    <a:bodyPr/>
                    <a:lstStyle/>
                    <a:p>
                      <a:r>
                        <a:rPr lang="en-US" sz="2000" dirty="0" err="1">
                          <a:latin typeface="SASSOON PRIMARY" pitchFamily="2" charset="0"/>
                        </a:rPr>
                        <a:t>dubh</a:t>
                      </a:r>
                      <a:endParaRPr lang="en-US" sz="2000" dirty="0">
                        <a:latin typeface="SASSOON PRIMARY" pitchFamily="2" charset="0"/>
                      </a:endParaRPr>
                    </a:p>
                  </a:txBody>
                  <a:tcPr/>
                </a:tc>
                <a:tc>
                  <a:txBody>
                    <a:bodyPr/>
                    <a:lstStyle/>
                    <a:p>
                      <a:r>
                        <a:rPr lang="en-US" sz="2000" dirty="0" err="1">
                          <a:latin typeface="SASSOON PRIMARY" pitchFamily="2" charset="0"/>
                        </a:rPr>
                        <a:t>dubh</a:t>
                      </a:r>
                      <a:endParaRPr lang="en-US" sz="2000" dirty="0">
                        <a:latin typeface="SASSOON PRIMARY" pitchFamily="2" charset="0"/>
                      </a:endParaRPr>
                    </a:p>
                  </a:txBody>
                  <a:tcPr/>
                </a:tc>
                <a:extLst>
                  <a:ext uri="{0D108BD9-81ED-4DB2-BD59-A6C34878D82A}">
                    <a16:rowId xmlns:a16="http://schemas.microsoft.com/office/drawing/2014/main" val="10002"/>
                  </a:ext>
                </a:extLst>
              </a:tr>
              <a:tr h="370840">
                <a:tc>
                  <a:txBody>
                    <a:bodyPr/>
                    <a:lstStyle/>
                    <a:p>
                      <a:r>
                        <a:rPr lang="en-US" sz="2000" dirty="0" err="1">
                          <a:latin typeface="SASSOON PRIMARY" pitchFamily="2" charset="0"/>
                        </a:rPr>
                        <a:t>cadair</a:t>
                      </a:r>
                      <a:endParaRPr lang="en-US" sz="2000" dirty="0">
                        <a:latin typeface="SASSOON PRIMARY" pitchFamily="2" charset="0"/>
                      </a:endParaRPr>
                    </a:p>
                  </a:txBody>
                  <a:tcPr/>
                </a:tc>
                <a:tc>
                  <a:txBody>
                    <a:bodyPr/>
                    <a:lstStyle/>
                    <a:p>
                      <a:r>
                        <a:rPr lang="en-US" sz="2000" dirty="0" err="1">
                          <a:latin typeface="SASSOON PRIMARY" pitchFamily="2" charset="0"/>
                        </a:rPr>
                        <a:t>kador</a:t>
                      </a:r>
                      <a:endParaRPr lang="en-US" sz="2000" dirty="0">
                        <a:latin typeface="SASSOON PRIMARY" pitchFamily="2" charset="0"/>
                      </a:endParaRPr>
                    </a:p>
                  </a:txBody>
                  <a:tcPr/>
                </a:tc>
                <a:tc>
                  <a:txBody>
                    <a:bodyPr/>
                    <a:lstStyle/>
                    <a:p>
                      <a:r>
                        <a:rPr lang="en-US" sz="2000" dirty="0" err="1">
                          <a:latin typeface="SASSOON PRIMARY" pitchFamily="2" charset="0"/>
                        </a:rPr>
                        <a:t>cathaoir</a:t>
                      </a:r>
                      <a:endParaRPr lang="en-US" sz="2000" dirty="0">
                        <a:latin typeface="SASSOON PRIMARY" pitchFamily="2" charset="0"/>
                      </a:endParaRPr>
                    </a:p>
                  </a:txBody>
                  <a:tcPr/>
                </a:tc>
                <a:tc>
                  <a:txBody>
                    <a:bodyPr/>
                    <a:lstStyle/>
                    <a:p>
                      <a:r>
                        <a:rPr lang="en-US" sz="2000" dirty="0" err="1">
                          <a:latin typeface="SASSOON PRIMARY" pitchFamily="2" charset="0"/>
                        </a:rPr>
                        <a:t>cathair</a:t>
                      </a:r>
                      <a:endParaRPr lang="en-US" sz="2000" dirty="0">
                        <a:latin typeface="SASSOON PRIMARY" pitchFamily="2" charset="0"/>
                      </a:endParaRPr>
                    </a:p>
                  </a:txBody>
                  <a:tcPr/>
                </a:tc>
                <a:extLst>
                  <a:ext uri="{0D108BD9-81ED-4DB2-BD59-A6C34878D82A}">
                    <a16:rowId xmlns:a16="http://schemas.microsoft.com/office/drawing/2014/main" val="10003"/>
                  </a:ext>
                </a:extLst>
              </a:tr>
              <a:tr h="370840">
                <a:tc>
                  <a:txBody>
                    <a:bodyPr/>
                    <a:lstStyle/>
                    <a:p>
                      <a:r>
                        <a:rPr lang="en-US" sz="2000" dirty="0" err="1">
                          <a:latin typeface="SASSOON PRIMARY" pitchFamily="2" charset="0"/>
                        </a:rPr>
                        <a:t>gwin</a:t>
                      </a:r>
                      <a:endParaRPr lang="en-US" sz="2000" dirty="0">
                        <a:latin typeface="SASSOON PRIMARY" pitchFamily="2" charset="0"/>
                      </a:endParaRPr>
                    </a:p>
                  </a:txBody>
                  <a:tcPr/>
                </a:tc>
                <a:tc>
                  <a:txBody>
                    <a:bodyPr/>
                    <a:lstStyle/>
                    <a:p>
                      <a:r>
                        <a:rPr lang="en-US" sz="2000" dirty="0" err="1">
                          <a:latin typeface="SASSOON PRIMARY" pitchFamily="2" charset="0"/>
                        </a:rPr>
                        <a:t>gwin</a:t>
                      </a:r>
                      <a:endParaRPr lang="en-US" sz="2000" dirty="0">
                        <a:latin typeface="SASSOON PRIMARY" pitchFamily="2" charset="0"/>
                      </a:endParaRPr>
                    </a:p>
                  </a:txBody>
                  <a:tcPr/>
                </a:tc>
                <a:tc>
                  <a:txBody>
                    <a:bodyPr/>
                    <a:lstStyle/>
                    <a:p>
                      <a:r>
                        <a:rPr lang="en-US" sz="2000" dirty="0" err="1">
                          <a:latin typeface="SASSOON PRIMARY" pitchFamily="2" charset="0"/>
                        </a:rPr>
                        <a:t>fion</a:t>
                      </a:r>
                      <a:endParaRPr lang="en-US" sz="2000" dirty="0">
                        <a:latin typeface="SASSOON PRIMARY" pitchFamily="2" charset="0"/>
                      </a:endParaRPr>
                    </a:p>
                  </a:txBody>
                  <a:tcPr/>
                </a:tc>
                <a:tc>
                  <a:txBody>
                    <a:bodyPr/>
                    <a:lstStyle/>
                    <a:p>
                      <a:r>
                        <a:rPr lang="en-US" sz="2000" dirty="0" err="1">
                          <a:latin typeface="SASSOON PRIMARY" pitchFamily="2" charset="0"/>
                        </a:rPr>
                        <a:t>fion</a:t>
                      </a:r>
                      <a:endParaRPr lang="en-US" sz="2000" dirty="0">
                        <a:latin typeface="SASSOON PRIMARY" pitchFamily="2" charset="0"/>
                      </a:endParaRPr>
                    </a:p>
                  </a:txBody>
                  <a:tcPr/>
                </a:tc>
                <a:extLst>
                  <a:ext uri="{0D108BD9-81ED-4DB2-BD59-A6C34878D82A}">
                    <a16:rowId xmlns:a16="http://schemas.microsoft.com/office/drawing/2014/main" val="10004"/>
                  </a:ext>
                </a:extLst>
              </a:tr>
            </a:tbl>
          </a:graphicData>
        </a:graphic>
      </p:graphicFrame>
      <p:sp>
        <p:nvSpPr>
          <p:cNvPr id="5" name="TextBox 4"/>
          <p:cNvSpPr txBox="1"/>
          <p:nvPr/>
        </p:nvSpPr>
        <p:spPr>
          <a:xfrm>
            <a:off x="1595366" y="1771008"/>
            <a:ext cx="3148052" cy="769441"/>
          </a:xfrm>
          <a:prstGeom prst="rect">
            <a:avLst/>
          </a:prstGeom>
          <a:noFill/>
        </p:spPr>
        <p:txBody>
          <a:bodyPr wrap="square" rtlCol="0">
            <a:spAutoFit/>
          </a:bodyPr>
          <a:lstStyle/>
          <a:p>
            <a:r>
              <a:rPr lang="en-US" sz="2400" dirty="0">
                <a:solidFill>
                  <a:schemeClr val="accent3">
                    <a:lumMod val="50000"/>
                  </a:schemeClr>
                </a:solidFill>
                <a:latin typeface="SASSOON PRIMARY" pitchFamily="2" charset="0"/>
              </a:rPr>
              <a:t>Y </a:t>
            </a:r>
            <a:r>
              <a:rPr lang="en-US" sz="2400" dirty="0" err="1">
                <a:solidFill>
                  <a:schemeClr val="accent3">
                    <a:lumMod val="50000"/>
                  </a:schemeClr>
                </a:solidFill>
                <a:latin typeface="SASSOON PRIMARY" pitchFamily="2" charset="0"/>
              </a:rPr>
              <a:t>Teulu</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Celtaidd</a:t>
            </a:r>
            <a:endParaRPr lang="en-US" sz="2400" dirty="0">
              <a:solidFill>
                <a:schemeClr val="accent3">
                  <a:lumMod val="50000"/>
                </a:schemeClr>
              </a:solidFill>
              <a:latin typeface="SASSOON PRIMARY" pitchFamily="2" charset="0"/>
            </a:endParaRPr>
          </a:p>
          <a:p>
            <a:r>
              <a:rPr lang="en-US" sz="2000" i="1" dirty="0">
                <a:solidFill>
                  <a:schemeClr val="accent3">
                    <a:lumMod val="50000"/>
                  </a:schemeClr>
                </a:solidFill>
                <a:latin typeface="SASSOON PRIMARY" pitchFamily="2" charset="0"/>
              </a:rPr>
              <a:t>The Celtic Family</a:t>
            </a:r>
          </a:p>
        </p:txBody>
      </p:sp>
      <p:sp>
        <p:nvSpPr>
          <p:cNvPr id="6" name="TextBox 5"/>
          <p:cNvSpPr txBox="1"/>
          <p:nvPr/>
        </p:nvSpPr>
        <p:spPr>
          <a:xfrm>
            <a:off x="3012600" y="4247567"/>
            <a:ext cx="3958541" cy="1138773"/>
          </a:xfrm>
          <a:prstGeom prst="rect">
            <a:avLst/>
          </a:prstGeom>
          <a:noFill/>
        </p:spPr>
        <p:txBody>
          <a:bodyPr wrap="square" rtlCol="0">
            <a:spAutoFit/>
          </a:bodyPr>
          <a:lstStyle/>
          <a:p>
            <a:r>
              <a:rPr lang="en-US" sz="2400" dirty="0" err="1">
                <a:solidFill>
                  <a:schemeClr val="accent3">
                    <a:lumMod val="50000"/>
                  </a:schemeClr>
                </a:solidFill>
                <a:latin typeface="SASSOON PRIMARY" pitchFamily="2" charset="0"/>
              </a:rPr>
              <a:t>Geiriau</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Cymraeg</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â’u</a:t>
            </a:r>
            <a:r>
              <a:rPr lang="en-US" sz="2400" dirty="0">
                <a:solidFill>
                  <a:schemeClr val="accent3">
                    <a:lumMod val="50000"/>
                  </a:schemeClr>
                </a:solidFill>
                <a:latin typeface="SASSOON PRIMARY" pitchFamily="2" charset="0"/>
              </a:rPr>
              <a:t> </a:t>
            </a:r>
          </a:p>
          <a:p>
            <a:r>
              <a:rPr lang="en-US" sz="2400" dirty="0" err="1">
                <a:solidFill>
                  <a:schemeClr val="accent3">
                    <a:lumMod val="50000"/>
                  </a:schemeClr>
                </a:solidFill>
                <a:latin typeface="SASSOON PRIMARY" pitchFamily="2" charset="0"/>
              </a:rPr>
              <a:t>gwreiddiau</a:t>
            </a:r>
            <a:r>
              <a:rPr lang="en-US" sz="2400" dirty="0">
                <a:solidFill>
                  <a:schemeClr val="accent3">
                    <a:lumMod val="50000"/>
                  </a:schemeClr>
                </a:solidFill>
                <a:latin typeface="SASSOON PRIMARY" pitchFamily="2" charset="0"/>
              </a:rPr>
              <a:t> </a:t>
            </a:r>
            <a:r>
              <a:rPr lang="en-US" sz="2400" dirty="0" err="1">
                <a:solidFill>
                  <a:schemeClr val="accent3">
                    <a:lumMod val="50000"/>
                  </a:schemeClr>
                </a:solidFill>
                <a:latin typeface="SASSOON PRIMARY" pitchFamily="2" charset="0"/>
              </a:rPr>
              <a:t>yn</a:t>
            </a:r>
            <a:r>
              <a:rPr lang="en-US" sz="2400" dirty="0">
                <a:solidFill>
                  <a:schemeClr val="accent3">
                    <a:lumMod val="50000"/>
                  </a:schemeClr>
                </a:solidFill>
                <a:latin typeface="SASSOON PRIMARY" pitchFamily="2" charset="0"/>
              </a:rPr>
              <a:t> y </a:t>
            </a:r>
            <a:r>
              <a:rPr lang="en-US" sz="2400" dirty="0" err="1">
                <a:solidFill>
                  <a:schemeClr val="accent3">
                    <a:lumMod val="50000"/>
                  </a:schemeClr>
                </a:solidFill>
                <a:latin typeface="SASSOON PRIMARY" pitchFamily="2" charset="0"/>
              </a:rPr>
              <a:t>Lladin</a:t>
            </a:r>
            <a:endParaRPr lang="en-US" sz="2400" dirty="0">
              <a:solidFill>
                <a:schemeClr val="accent3">
                  <a:lumMod val="50000"/>
                </a:schemeClr>
              </a:solidFill>
              <a:latin typeface="SASSOON PRIMARY" pitchFamily="2" charset="0"/>
            </a:endParaRPr>
          </a:p>
          <a:p>
            <a:r>
              <a:rPr lang="en-US" sz="2000" i="1" dirty="0">
                <a:solidFill>
                  <a:schemeClr val="accent3">
                    <a:lumMod val="50000"/>
                  </a:schemeClr>
                </a:solidFill>
                <a:latin typeface="SASSOON PRIMARY" pitchFamily="2" charset="0"/>
              </a:rPr>
              <a:t>Welsh Words with Latin origin </a:t>
            </a:r>
          </a:p>
        </p:txBody>
      </p:sp>
      <p:graphicFrame>
        <p:nvGraphicFramePr>
          <p:cNvPr id="7" name="Table 6"/>
          <p:cNvGraphicFramePr>
            <a:graphicFrameLocks noGrp="1"/>
          </p:cNvGraphicFramePr>
          <p:nvPr>
            <p:extLst>
              <p:ext uri="{D42A27DB-BD31-4B8C-83A1-F6EECF244321}">
                <p14:modId xmlns:p14="http://schemas.microsoft.com/office/powerpoint/2010/main" val="528742209"/>
              </p:ext>
            </p:extLst>
          </p:nvPr>
        </p:nvGraphicFramePr>
        <p:xfrm>
          <a:off x="7200130" y="4046858"/>
          <a:ext cx="3052120" cy="2773680"/>
        </p:xfrm>
        <a:graphic>
          <a:graphicData uri="http://schemas.openxmlformats.org/drawingml/2006/table">
            <a:tbl>
              <a:tblPr firstRow="1" bandRow="1">
                <a:tableStyleId>{5C22544A-7EE6-4342-B048-85BDC9FD1C3A}</a:tableStyleId>
              </a:tblPr>
              <a:tblGrid>
                <a:gridCol w="1526060">
                  <a:extLst>
                    <a:ext uri="{9D8B030D-6E8A-4147-A177-3AD203B41FA5}">
                      <a16:colId xmlns:a16="http://schemas.microsoft.com/office/drawing/2014/main" val="20000"/>
                    </a:ext>
                  </a:extLst>
                </a:gridCol>
                <a:gridCol w="1526060">
                  <a:extLst>
                    <a:ext uri="{9D8B030D-6E8A-4147-A177-3AD203B41FA5}">
                      <a16:colId xmlns:a16="http://schemas.microsoft.com/office/drawing/2014/main" val="20001"/>
                    </a:ext>
                  </a:extLst>
                </a:gridCol>
              </a:tblGrid>
              <a:tr h="342374">
                <a:tc>
                  <a:txBody>
                    <a:bodyPr/>
                    <a:lstStyle/>
                    <a:p>
                      <a:pPr algn="ctr"/>
                      <a:r>
                        <a:rPr lang="en-US" sz="2000" dirty="0" err="1">
                          <a:latin typeface="SASSOON PRIMARY" pitchFamily="2" charset="0"/>
                        </a:rPr>
                        <a:t>Lladin</a:t>
                      </a:r>
                      <a:endParaRPr lang="en-US" sz="2000" dirty="0">
                        <a:latin typeface="SASSOON PRIMARY" pitchFamily="2" charset="0"/>
                      </a:endParaRPr>
                    </a:p>
                  </a:txBody>
                  <a:tcPr/>
                </a:tc>
                <a:tc>
                  <a:txBody>
                    <a:bodyPr/>
                    <a:lstStyle/>
                    <a:p>
                      <a:pPr algn="ctr"/>
                      <a:r>
                        <a:rPr lang="en-US" sz="2000" dirty="0" err="1">
                          <a:latin typeface="SASSOON PRIMARY" pitchFamily="2" charset="0"/>
                        </a:rPr>
                        <a:t>Cymraeg</a:t>
                      </a:r>
                      <a:endParaRPr lang="en-US" sz="2000" dirty="0">
                        <a:latin typeface="SASSOON PRIMARY" pitchFamily="2" charset="0"/>
                      </a:endParaRPr>
                    </a:p>
                  </a:txBody>
                  <a:tcPr/>
                </a:tc>
                <a:extLst>
                  <a:ext uri="{0D108BD9-81ED-4DB2-BD59-A6C34878D82A}">
                    <a16:rowId xmlns:a16="http://schemas.microsoft.com/office/drawing/2014/main" val="10000"/>
                  </a:ext>
                </a:extLst>
              </a:tr>
              <a:tr h="342374">
                <a:tc>
                  <a:txBody>
                    <a:bodyPr/>
                    <a:lstStyle/>
                    <a:p>
                      <a:r>
                        <a:rPr lang="en-US" sz="2000" dirty="0">
                          <a:latin typeface="SASSOON PRIMARY" pitchFamily="2" charset="0"/>
                        </a:rPr>
                        <a:t>pons</a:t>
                      </a:r>
                    </a:p>
                  </a:txBody>
                  <a:tcPr/>
                </a:tc>
                <a:tc>
                  <a:txBody>
                    <a:bodyPr/>
                    <a:lstStyle/>
                    <a:p>
                      <a:r>
                        <a:rPr lang="en-US" sz="2000" dirty="0" err="1">
                          <a:latin typeface="SASSOON PRIMARY" pitchFamily="2" charset="0"/>
                        </a:rPr>
                        <a:t>pont</a:t>
                      </a:r>
                      <a:endParaRPr lang="en-US" sz="2000" dirty="0">
                        <a:latin typeface="SASSOON PRIMARY" pitchFamily="2" charset="0"/>
                      </a:endParaRPr>
                    </a:p>
                  </a:txBody>
                  <a:tcPr/>
                </a:tc>
                <a:extLst>
                  <a:ext uri="{0D108BD9-81ED-4DB2-BD59-A6C34878D82A}">
                    <a16:rowId xmlns:a16="http://schemas.microsoft.com/office/drawing/2014/main" val="10001"/>
                  </a:ext>
                </a:extLst>
              </a:tr>
              <a:tr h="342374">
                <a:tc>
                  <a:txBody>
                    <a:bodyPr/>
                    <a:lstStyle/>
                    <a:p>
                      <a:r>
                        <a:rPr lang="en-US" sz="2000" dirty="0">
                          <a:latin typeface="SASSOON PRIMARY" pitchFamily="2" charset="0"/>
                        </a:rPr>
                        <a:t>ecclesia</a:t>
                      </a:r>
                    </a:p>
                  </a:txBody>
                  <a:tcPr/>
                </a:tc>
                <a:tc>
                  <a:txBody>
                    <a:bodyPr/>
                    <a:lstStyle/>
                    <a:p>
                      <a:r>
                        <a:rPr lang="en-US" sz="2000" dirty="0" err="1">
                          <a:latin typeface="SASSOON PRIMARY" pitchFamily="2" charset="0"/>
                        </a:rPr>
                        <a:t>eglwys</a:t>
                      </a:r>
                      <a:endParaRPr lang="en-US" sz="2000" dirty="0">
                        <a:latin typeface="SASSOON PRIMARY" pitchFamily="2" charset="0"/>
                      </a:endParaRPr>
                    </a:p>
                  </a:txBody>
                  <a:tcPr/>
                </a:tc>
                <a:extLst>
                  <a:ext uri="{0D108BD9-81ED-4DB2-BD59-A6C34878D82A}">
                    <a16:rowId xmlns:a16="http://schemas.microsoft.com/office/drawing/2014/main" val="10002"/>
                  </a:ext>
                </a:extLst>
              </a:tr>
              <a:tr h="342374">
                <a:tc>
                  <a:txBody>
                    <a:bodyPr/>
                    <a:lstStyle/>
                    <a:p>
                      <a:r>
                        <a:rPr lang="en-US" sz="2000" dirty="0" err="1">
                          <a:latin typeface="SASSOON PRIMARY" pitchFamily="2" charset="0"/>
                        </a:rPr>
                        <a:t>legio</a:t>
                      </a:r>
                      <a:endParaRPr lang="en-US" sz="2000" dirty="0">
                        <a:latin typeface="SASSOON PRIMARY" pitchFamily="2" charset="0"/>
                      </a:endParaRPr>
                    </a:p>
                  </a:txBody>
                  <a:tcPr/>
                </a:tc>
                <a:tc>
                  <a:txBody>
                    <a:bodyPr/>
                    <a:lstStyle/>
                    <a:p>
                      <a:r>
                        <a:rPr lang="en-US" sz="2000" dirty="0" err="1">
                          <a:latin typeface="SASSOON PRIMARY" pitchFamily="2" charset="0"/>
                        </a:rPr>
                        <a:t>lleng</a:t>
                      </a:r>
                      <a:endParaRPr lang="en-US" sz="2000" dirty="0">
                        <a:latin typeface="SASSOON PRIMARY" pitchFamily="2" charset="0"/>
                      </a:endParaRPr>
                    </a:p>
                  </a:txBody>
                  <a:tcPr/>
                </a:tc>
                <a:extLst>
                  <a:ext uri="{0D108BD9-81ED-4DB2-BD59-A6C34878D82A}">
                    <a16:rowId xmlns:a16="http://schemas.microsoft.com/office/drawing/2014/main" val="10003"/>
                  </a:ext>
                </a:extLst>
              </a:tr>
              <a:tr h="342374">
                <a:tc>
                  <a:txBody>
                    <a:bodyPr/>
                    <a:lstStyle/>
                    <a:p>
                      <a:r>
                        <a:rPr lang="en-US" sz="2000" dirty="0" err="1">
                          <a:latin typeface="SASSOON PRIMARY" pitchFamily="2" charset="0"/>
                        </a:rPr>
                        <a:t>stabellum</a:t>
                      </a:r>
                      <a:endParaRPr lang="en-US" sz="2000" dirty="0">
                        <a:latin typeface="SASSOON PRIMARY" pitchFamily="2" charset="0"/>
                      </a:endParaRPr>
                    </a:p>
                  </a:txBody>
                  <a:tcPr/>
                </a:tc>
                <a:tc>
                  <a:txBody>
                    <a:bodyPr/>
                    <a:lstStyle/>
                    <a:p>
                      <a:r>
                        <a:rPr lang="en-US" sz="2000" dirty="0" err="1">
                          <a:latin typeface="SASSOON PRIMARY" pitchFamily="2" charset="0"/>
                        </a:rPr>
                        <a:t>ystafell</a:t>
                      </a:r>
                      <a:endParaRPr lang="en-US" sz="2000" dirty="0">
                        <a:latin typeface="SASSOON PRIMARY" pitchFamily="2" charset="0"/>
                      </a:endParaRPr>
                    </a:p>
                  </a:txBody>
                  <a:tcPr/>
                </a:tc>
                <a:extLst>
                  <a:ext uri="{0D108BD9-81ED-4DB2-BD59-A6C34878D82A}">
                    <a16:rowId xmlns:a16="http://schemas.microsoft.com/office/drawing/2014/main" val="10004"/>
                  </a:ext>
                </a:extLst>
              </a:tr>
              <a:tr h="342374">
                <a:tc>
                  <a:txBody>
                    <a:bodyPr/>
                    <a:lstStyle/>
                    <a:p>
                      <a:r>
                        <a:rPr lang="en-US" sz="2000" dirty="0" err="1">
                          <a:latin typeface="SASSOON PRIMARY" pitchFamily="2" charset="0"/>
                        </a:rPr>
                        <a:t>transtrum</a:t>
                      </a:r>
                      <a:endParaRPr lang="en-US" sz="2000" dirty="0">
                        <a:latin typeface="SASSOON PRIMARY" pitchFamily="2" charset="0"/>
                      </a:endParaRPr>
                    </a:p>
                  </a:txBody>
                  <a:tcPr/>
                </a:tc>
                <a:tc>
                  <a:txBody>
                    <a:bodyPr/>
                    <a:lstStyle/>
                    <a:p>
                      <a:r>
                        <a:rPr lang="en-US" sz="2000" dirty="0" err="1">
                          <a:latin typeface="SASSOON PRIMARY" pitchFamily="2" charset="0"/>
                        </a:rPr>
                        <a:t>trawst</a:t>
                      </a:r>
                      <a:endParaRPr lang="en-US" sz="2000" dirty="0">
                        <a:latin typeface="SASSOON PRIMARY" pitchFamily="2" charset="0"/>
                      </a:endParaRPr>
                    </a:p>
                  </a:txBody>
                  <a:tcPr/>
                </a:tc>
                <a:extLst>
                  <a:ext uri="{0D108BD9-81ED-4DB2-BD59-A6C34878D82A}">
                    <a16:rowId xmlns:a16="http://schemas.microsoft.com/office/drawing/2014/main" val="10005"/>
                  </a:ext>
                </a:extLst>
              </a:tr>
              <a:tr h="342374">
                <a:tc>
                  <a:txBody>
                    <a:bodyPr/>
                    <a:lstStyle/>
                    <a:p>
                      <a:r>
                        <a:rPr lang="en-US" sz="2000" dirty="0">
                          <a:latin typeface="SASSOON PRIMARY" pitchFamily="2" charset="0"/>
                        </a:rPr>
                        <a:t>brassica</a:t>
                      </a:r>
                    </a:p>
                  </a:txBody>
                  <a:tcPr/>
                </a:tc>
                <a:tc>
                  <a:txBody>
                    <a:bodyPr/>
                    <a:lstStyle/>
                    <a:p>
                      <a:r>
                        <a:rPr lang="en-US" sz="2000" dirty="0" err="1">
                          <a:latin typeface="SASSOON PRIMARY" pitchFamily="2" charset="0"/>
                        </a:rPr>
                        <a:t>bresych</a:t>
                      </a:r>
                      <a:endParaRPr lang="en-US" sz="2000" dirty="0">
                        <a:latin typeface="SASSOON PRIMARY" pitchFamily="2" charset="0"/>
                      </a:endParaRPr>
                    </a:p>
                  </a:txBody>
                  <a:tcPr/>
                </a:tc>
                <a:extLst>
                  <a:ext uri="{0D108BD9-81ED-4DB2-BD59-A6C34878D82A}">
                    <a16:rowId xmlns:a16="http://schemas.microsoft.com/office/drawing/2014/main" val="10006"/>
                  </a:ext>
                </a:extLst>
              </a:tr>
            </a:tbl>
          </a:graphicData>
        </a:graphic>
      </p:graphicFrame>
      <p:sp>
        <p:nvSpPr>
          <p:cNvPr id="9" name="TextBox 8">
            <a:extLst>
              <a:ext uri="{FF2B5EF4-FFF2-40B4-BE49-F238E27FC236}">
                <a16:creationId xmlns:a16="http://schemas.microsoft.com/office/drawing/2014/main" id="{37CC149F-5041-5848-9650-AEA9E59E4270}"/>
              </a:ext>
            </a:extLst>
          </p:cNvPr>
          <p:cNvSpPr txBox="1"/>
          <p:nvPr/>
        </p:nvSpPr>
        <p:spPr>
          <a:xfrm>
            <a:off x="6761247" y="217669"/>
            <a:ext cx="4817344" cy="1323439"/>
          </a:xfrm>
          <a:prstGeom prst="rect">
            <a:avLst/>
          </a:prstGeom>
          <a:noFill/>
        </p:spPr>
        <p:txBody>
          <a:bodyPr wrap="none" rtlCol="0">
            <a:spAutoFit/>
          </a:bodyPr>
          <a:lstStyle/>
          <a:p>
            <a:pPr algn="r"/>
            <a:r>
              <a:rPr lang="en-US" sz="4400" b="1" dirty="0" err="1">
                <a:solidFill>
                  <a:schemeClr val="accent3">
                    <a:lumMod val="50000"/>
                  </a:schemeClr>
                </a:solidFill>
                <a:latin typeface="SASSOON PRIMARY" pitchFamily="2" charset="0"/>
              </a:rPr>
              <a:t>Perthynas</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Geiriau</a:t>
            </a:r>
            <a:endParaRPr lang="en-US" sz="4400" b="1" dirty="0">
              <a:solidFill>
                <a:schemeClr val="accent3">
                  <a:lumMod val="50000"/>
                </a:schemeClr>
              </a:solidFill>
              <a:latin typeface="SASSOON PRIMARY" pitchFamily="2" charset="0"/>
            </a:endParaRPr>
          </a:p>
          <a:p>
            <a:pPr algn="r"/>
            <a:r>
              <a:rPr lang="en-US" sz="3600" i="1" dirty="0">
                <a:solidFill>
                  <a:schemeClr val="accent3">
                    <a:lumMod val="50000"/>
                  </a:schemeClr>
                </a:solidFill>
                <a:latin typeface="SASSOON PRIMARY" pitchFamily="2" charset="0"/>
              </a:rPr>
              <a:t>Word Relationships</a:t>
            </a:r>
          </a:p>
        </p:txBody>
      </p:sp>
    </p:spTree>
    <p:extLst>
      <p:ext uri="{BB962C8B-B14F-4D97-AF65-F5344CB8AC3E}">
        <p14:creationId xmlns:p14="http://schemas.microsoft.com/office/powerpoint/2010/main" val="333167740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23203" y="2658990"/>
            <a:ext cx="3294528" cy="684995"/>
          </a:xfrm>
        </p:spPr>
        <p:txBody>
          <a:bodyPr>
            <a:normAutofit/>
          </a:bodyPr>
          <a:lstStyle/>
          <a:p>
            <a:r>
              <a:rPr lang="en-US" dirty="0">
                <a:hlinkClick r:id="rId2"/>
              </a:rPr>
              <a:t>BBC Radio Cymru</a:t>
            </a:r>
            <a:endParaRPr lang="en-US" dirty="0"/>
          </a:p>
        </p:txBody>
      </p:sp>
      <p:pic>
        <p:nvPicPr>
          <p:cNvPr id="1026" name="Picture 2" descr="Celtic nations - Wikipedia">
            <a:extLst>
              <a:ext uri="{FF2B5EF4-FFF2-40B4-BE49-F238E27FC236}">
                <a16:creationId xmlns:a16="http://schemas.microsoft.com/office/drawing/2014/main" id="{40CF2361-0540-BF4B-B40F-5E2C6DCDE9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64" r="-2" b="123"/>
          <a:stretch/>
        </p:blipFill>
        <p:spPr bwMode="auto">
          <a:xfrm>
            <a:off x="8955663" y="1909757"/>
            <a:ext cx="2504025" cy="464744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 shot of a person&#10;&#10;Description automatically generated">
            <a:extLst>
              <a:ext uri="{FF2B5EF4-FFF2-40B4-BE49-F238E27FC236}">
                <a16:creationId xmlns:a16="http://schemas.microsoft.com/office/drawing/2014/main" id="{04EDAB9E-15C9-A145-972A-BED83BF717D8}"/>
              </a:ext>
            </a:extLst>
          </p:cNvPr>
          <p:cNvPicPr>
            <a:picLocks noChangeAspect="1"/>
          </p:cNvPicPr>
          <p:nvPr/>
        </p:nvPicPr>
        <p:blipFill>
          <a:blip r:embed="rId4"/>
          <a:stretch>
            <a:fillRect/>
          </a:stretch>
        </p:blipFill>
        <p:spPr>
          <a:xfrm>
            <a:off x="732312" y="2276513"/>
            <a:ext cx="4344583" cy="3608436"/>
          </a:xfrm>
          <a:prstGeom prst="rect">
            <a:avLst/>
          </a:prstGeom>
        </p:spPr>
      </p:pic>
      <p:sp>
        <p:nvSpPr>
          <p:cNvPr id="9" name="TextBox 8">
            <a:extLst>
              <a:ext uri="{FF2B5EF4-FFF2-40B4-BE49-F238E27FC236}">
                <a16:creationId xmlns:a16="http://schemas.microsoft.com/office/drawing/2014/main" id="{3B62991C-D6A6-2E45-9D99-E03DC20C4DE0}"/>
              </a:ext>
            </a:extLst>
          </p:cNvPr>
          <p:cNvSpPr txBox="1"/>
          <p:nvPr/>
        </p:nvSpPr>
        <p:spPr>
          <a:xfrm>
            <a:off x="5730100" y="431425"/>
            <a:ext cx="5622053" cy="1323439"/>
          </a:xfrm>
          <a:prstGeom prst="rect">
            <a:avLst/>
          </a:prstGeom>
          <a:noFill/>
        </p:spPr>
        <p:txBody>
          <a:bodyPr wrap="none" rtlCol="0">
            <a:spAutoFit/>
          </a:bodyPr>
          <a:lstStyle/>
          <a:p>
            <a:pPr algn="r"/>
            <a:r>
              <a:rPr lang="en-US" sz="4400" b="1" dirty="0" err="1">
                <a:solidFill>
                  <a:schemeClr val="accent3">
                    <a:lumMod val="50000"/>
                  </a:schemeClr>
                </a:solidFill>
                <a:latin typeface="SASSOON PRIMARY" pitchFamily="2" charset="0"/>
              </a:rPr>
              <a:t>Yr</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ieithoedd</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Celtaidd</a:t>
            </a:r>
            <a:endParaRPr lang="en-US" sz="4400" b="1" dirty="0">
              <a:solidFill>
                <a:schemeClr val="accent3">
                  <a:lumMod val="50000"/>
                </a:schemeClr>
              </a:solidFill>
              <a:latin typeface="SASSOON PRIMARY" pitchFamily="2" charset="0"/>
            </a:endParaRPr>
          </a:p>
          <a:p>
            <a:pPr algn="r"/>
            <a:r>
              <a:rPr lang="en-US" sz="3600" i="1" dirty="0">
                <a:solidFill>
                  <a:schemeClr val="accent3">
                    <a:lumMod val="50000"/>
                  </a:schemeClr>
                </a:solidFill>
                <a:latin typeface="SASSOON PRIMARY" pitchFamily="2" charset="0"/>
              </a:rPr>
              <a:t>The Celtic Languages</a:t>
            </a:r>
          </a:p>
        </p:txBody>
      </p:sp>
    </p:spTree>
    <p:extLst>
      <p:ext uri="{BB962C8B-B14F-4D97-AF65-F5344CB8AC3E}">
        <p14:creationId xmlns:p14="http://schemas.microsoft.com/office/powerpoint/2010/main" val="407317030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5DF59A33-FDC7-3942-8C91-B22F9BE616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255" y="825614"/>
            <a:ext cx="10027574" cy="5821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240418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graphicFrame>
        <p:nvGraphicFramePr>
          <p:cNvPr id="176" name="Google Shape;176;p20"/>
          <p:cNvGraphicFramePr/>
          <p:nvPr>
            <p:extLst>
              <p:ext uri="{D42A27DB-BD31-4B8C-83A1-F6EECF244321}">
                <p14:modId xmlns:p14="http://schemas.microsoft.com/office/powerpoint/2010/main" val="291309582"/>
              </p:ext>
            </p:extLst>
          </p:nvPr>
        </p:nvGraphicFramePr>
        <p:xfrm>
          <a:off x="1275298" y="1578870"/>
          <a:ext cx="9641399" cy="2843907"/>
        </p:xfrm>
        <a:graphic>
          <a:graphicData uri="http://schemas.openxmlformats.org/drawingml/2006/table">
            <a:tbl>
              <a:tblPr>
                <a:noFill/>
              </a:tblPr>
              <a:tblGrid>
                <a:gridCol w="770021">
                  <a:extLst>
                    <a:ext uri="{9D8B030D-6E8A-4147-A177-3AD203B41FA5}">
                      <a16:colId xmlns:a16="http://schemas.microsoft.com/office/drawing/2014/main" val="20000"/>
                    </a:ext>
                  </a:extLst>
                </a:gridCol>
                <a:gridCol w="1943245">
                  <a:extLst>
                    <a:ext uri="{9D8B030D-6E8A-4147-A177-3AD203B41FA5}">
                      <a16:colId xmlns:a16="http://schemas.microsoft.com/office/drawing/2014/main" val="20001"/>
                    </a:ext>
                  </a:extLst>
                </a:gridCol>
                <a:gridCol w="3480433">
                  <a:extLst>
                    <a:ext uri="{9D8B030D-6E8A-4147-A177-3AD203B41FA5}">
                      <a16:colId xmlns:a16="http://schemas.microsoft.com/office/drawing/2014/main" val="20002"/>
                    </a:ext>
                  </a:extLst>
                </a:gridCol>
                <a:gridCol w="3447700">
                  <a:extLst>
                    <a:ext uri="{9D8B030D-6E8A-4147-A177-3AD203B41FA5}">
                      <a16:colId xmlns:a16="http://schemas.microsoft.com/office/drawing/2014/main" val="20003"/>
                    </a:ext>
                  </a:extLst>
                </a:gridCol>
              </a:tblGrid>
              <a:tr h="1624707">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1536</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Deddf</a:t>
                      </a:r>
                      <a:r>
                        <a:rPr lang="en-US" sz="2000" b="1" dirty="0">
                          <a:solidFill>
                            <a:schemeClr val="accent3">
                              <a:lumMod val="50000"/>
                            </a:schemeClr>
                          </a:solidFill>
                          <a:latin typeface="SASSOON PRIMARY" pitchFamily="2" charset="0"/>
                          <a:ea typeface="Arial"/>
                          <a:cs typeface="Arial"/>
                          <a:sym typeface="Arial"/>
                        </a:rPr>
                        <a:t> Uno</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a typeface="Arial"/>
                        <a:cs typeface="Arial"/>
                        <a:sym typeface="Arial"/>
                      </a:endParaRPr>
                    </a:p>
                    <a:p>
                      <a:pPr marL="0" marR="0" lvl="0" indent="0" algn="l" rtl="0">
                        <a:spcBef>
                          <a:spcPts val="0"/>
                        </a:spcBef>
                        <a:spcAft>
                          <a:spcPts val="0"/>
                        </a:spcAft>
                        <a:buNone/>
                      </a:pPr>
                      <a:r>
                        <a:rPr lang="en-US" sz="2000" b="1" i="1" dirty="0">
                          <a:solidFill>
                            <a:schemeClr val="accent3">
                              <a:lumMod val="50000"/>
                            </a:schemeClr>
                          </a:solidFill>
                          <a:latin typeface="SASSOON PRIMARY" pitchFamily="2" charset="0"/>
                          <a:ea typeface="Arial"/>
                          <a:cs typeface="Arial"/>
                          <a:sym typeface="Arial"/>
                        </a:rPr>
                        <a:t>Act of Union</a:t>
                      </a:r>
                      <a:endParaRPr sz="2000" b="1"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a:solidFill>
                            <a:schemeClr val="accent3">
                              <a:lumMod val="50000"/>
                            </a:schemeClr>
                          </a:solidFill>
                          <a:latin typeface="SASSOON PRIMARY" pitchFamily="2" charset="0"/>
                          <a:ea typeface="Arial"/>
                          <a:cs typeface="Arial"/>
                          <a:sym typeface="Arial"/>
                        </a:rPr>
                        <a:t>Mae </a:t>
                      </a:r>
                      <a:r>
                        <a:rPr lang="en-US" sz="2000" dirty="0" err="1">
                          <a:solidFill>
                            <a:schemeClr val="accent3">
                              <a:lumMod val="50000"/>
                            </a:schemeClr>
                          </a:solidFill>
                          <a:latin typeface="SASSOON PRIMARY" pitchFamily="2" charset="0"/>
                          <a:ea typeface="Arial"/>
                          <a:cs typeface="Arial"/>
                          <a:sym typeface="Arial"/>
                        </a:rPr>
                        <a:t>Harri</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Tudur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eisiau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unffurfiaeth</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rhwng</a:t>
                      </a:r>
                      <a:r>
                        <a:rPr lang="en-US" sz="2000" dirty="0">
                          <a:solidFill>
                            <a:schemeClr val="accent3">
                              <a:lumMod val="50000"/>
                            </a:schemeClr>
                          </a:solidFill>
                          <a:latin typeface="SASSOON PRIMARY" pitchFamily="2" charset="0"/>
                          <a:ea typeface="Arial"/>
                          <a:cs typeface="Arial"/>
                          <a:sym typeface="Arial"/>
                        </a:rPr>
                        <a:t> Cymru a </a:t>
                      </a:r>
                      <a:r>
                        <a:rPr lang="en-US" sz="2000" dirty="0" err="1">
                          <a:solidFill>
                            <a:schemeClr val="accent3">
                              <a:lumMod val="50000"/>
                            </a:schemeClr>
                          </a:solidFill>
                          <a:latin typeface="SASSOON PRIMARY" pitchFamily="2" charset="0"/>
                          <a:ea typeface="Arial"/>
                          <a:cs typeface="Arial"/>
                          <a:sym typeface="Arial"/>
                        </a:rPr>
                        <a:t>Lloegr</a:t>
                      </a:r>
                      <a:r>
                        <a:rPr lang="en-US" sz="2000" dirty="0">
                          <a:solidFill>
                            <a:schemeClr val="accent3">
                              <a:lumMod val="50000"/>
                            </a:schemeClr>
                          </a:solidFill>
                          <a:latin typeface="SASSOON PRIMARY" pitchFamily="2" charset="0"/>
                          <a:ea typeface="Arial"/>
                          <a:cs typeface="Arial"/>
                          <a:sym typeface="Arial"/>
                        </a:rPr>
                        <a:t>, er </a:t>
                      </a:r>
                      <a:r>
                        <a:rPr lang="en-US" sz="2000" dirty="0" err="1">
                          <a:solidFill>
                            <a:schemeClr val="accent3">
                              <a:lumMod val="50000"/>
                            </a:schemeClr>
                          </a:solidFill>
                          <a:latin typeface="SASSOON PRIMARY" pitchFamily="2" charset="0"/>
                          <a:ea typeface="Arial"/>
                          <a:cs typeface="Arial"/>
                          <a:sym typeface="Arial"/>
                        </a:rPr>
                        <a:t>mwyn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undod</a:t>
                      </a:r>
                      <a:r>
                        <a:rPr lang="en-US" sz="2000" dirty="0">
                          <a:solidFill>
                            <a:schemeClr val="accent3">
                              <a:lumMod val="50000"/>
                            </a:schemeClr>
                          </a:solidFill>
                          <a:latin typeface="SASSOON PRIMARY" pitchFamily="2" charset="0"/>
                          <a:ea typeface="Arial"/>
                          <a:cs typeface="Arial"/>
                          <a:sym typeface="Arial"/>
                        </a:rPr>
                        <a:t> a </a:t>
                      </a:r>
                      <a:r>
                        <a:rPr lang="en-US" sz="2000" dirty="0" err="1">
                          <a:solidFill>
                            <a:schemeClr val="accent3">
                              <a:lumMod val="50000"/>
                            </a:schemeClr>
                          </a:solidFill>
                          <a:latin typeface="SASSOON PRIMARY" pitchFamily="2" charset="0"/>
                          <a:ea typeface="Arial"/>
                          <a:cs typeface="Arial"/>
                          <a:sym typeface="Arial"/>
                        </a:rPr>
                        <a:t>gweinyddiaeth</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effeithiol</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chemeClr val="accent3">
                              <a:lumMod val="50000"/>
                            </a:schemeClr>
                          </a:solidFill>
                          <a:latin typeface="SASSOON PRIMARY" pitchFamily="2" charset="0"/>
                          <a:ea typeface="Arial"/>
                          <a:cs typeface="Arial"/>
                          <a:sym typeface="Arial"/>
                        </a:rPr>
                        <a:t>In order to create unity and effective administration between Wales and England, Henry Tudor orders this Act of Union. </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r h="1203483">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1542</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Deddf</a:t>
                      </a:r>
                      <a:r>
                        <a:rPr lang="en-US" sz="2000" b="1" dirty="0">
                          <a:solidFill>
                            <a:schemeClr val="accent3">
                              <a:lumMod val="50000"/>
                            </a:schemeClr>
                          </a:solidFill>
                          <a:latin typeface="SASSOON PRIMARY" pitchFamily="2" charset="0"/>
                          <a:ea typeface="Arial"/>
                          <a:cs typeface="Arial"/>
                          <a:sym typeface="Arial"/>
                        </a:rPr>
                        <a:t> Uno</a:t>
                      </a:r>
                      <a:endParaRPr sz="2000" b="1" dirty="0">
                        <a:solidFill>
                          <a:schemeClr val="accent3">
                            <a:lumMod val="50000"/>
                          </a:schemeClr>
                        </a:solidFill>
                        <a:latin typeface="SASSOON PRIMARY" pitchFamily="2" charset="0"/>
                      </a:endParaRPr>
                    </a:p>
                    <a:p>
                      <a:pPr marL="0" marR="0" lvl="0" indent="0" algn="l" rtl="0">
                        <a:spcBef>
                          <a:spcPts val="0"/>
                        </a:spcBef>
                        <a:spcAft>
                          <a:spcPts val="0"/>
                        </a:spcAft>
                        <a:buNone/>
                      </a:pPr>
                      <a:br>
                        <a:rPr lang="en-US" sz="2000" b="1" dirty="0">
                          <a:solidFill>
                            <a:schemeClr val="accent3">
                              <a:lumMod val="50000"/>
                            </a:schemeClr>
                          </a:solidFill>
                          <a:latin typeface="SASSOON PRIMARY" pitchFamily="2" charset="0"/>
                          <a:ea typeface="Arial"/>
                          <a:cs typeface="Arial"/>
                          <a:sym typeface="Arial"/>
                        </a:rPr>
                      </a:br>
                      <a:r>
                        <a:rPr lang="en-US" sz="2000" b="1" i="1" dirty="0">
                          <a:solidFill>
                            <a:schemeClr val="accent3">
                              <a:lumMod val="50000"/>
                            </a:schemeClr>
                          </a:solidFill>
                          <a:latin typeface="SASSOON PRIMARY" pitchFamily="2" charset="0"/>
                          <a:ea typeface="Arial"/>
                          <a:cs typeface="Arial"/>
                          <a:sym typeface="Arial"/>
                        </a:rPr>
                        <a:t>Second Act of Union</a:t>
                      </a:r>
                      <a:endParaRPr sz="2000" b="1"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a:solidFill>
                            <a:schemeClr val="accent3">
                              <a:lumMod val="50000"/>
                            </a:schemeClr>
                          </a:solidFill>
                          <a:latin typeface="SASSOON PRIMARY" pitchFamily="2" charset="0"/>
                          <a:ea typeface="Arial"/>
                          <a:cs typeface="Arial"/>
                          <a:sym typeface="Arial"/>
                        </a:rPr>
                        <a:t>Ail Ddeddf Uno</a:t>
                      </a:r>
                      <a:endParaRPr sz="200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a:solidFill>
                            <a:schemeClr val="accent3">
                              <a:lumMod val="50000"/>
                            </a:schemeClr>
                          </a:solidFill>
                          <a:latin typeface="SASSOON PRIMARY" pitchFamily="2" charset="0"/>
                          <a:ea typeface="Arial"/>
                          <a:cs typeface="Arial"/>
                          <a:sym typeface="Arial"/>
                        </a:rPr>
                        <a:t>Second Act of Union</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bl>
          </a:graphicData>
        </a:graphic>
      </p:graphicFrame>
      <p:pic>
        <p:nvPicPr>
          <p:cNvPr id="177" name="Google Shape;177;p20"/>
          <p:cNvPicPr preferRelativeResize="0"/>
          <p:nvPr/>
        </p:nvPicPr>
        <p:blipFill rotWithShape="1">
          <a:blip r:embed="rId3">
            <a:alphaModFix/>
          </a:blip>
          <a:srcRect/>
          <a:stretch/>
        </p:blipFill>
        <p:spPr>
          <a:xfrm>
            <a:off x="4878645" y="4667274"/>
            <a:ext cx="2434707" cy="1909031"/>
          </a:xfrm>
          <a:prstGeom prst="rect">
            <a:avLst/>
          </a:prstGeom>
          <a:noFill/>
          <a:ln>
            <a:noFill/>
          </a:ln>
        </p:spPr>
      </p:pic>
      <p:pic>
        <p:nvPicPr>
          <p:cNvPr id="2050" name="Picture 2" descr="Map of the British Isles before the Act of Union of 1707 [OS] [800x682] :  MapPorn">
            <a:extLst>
              <a:ext uri="{FF2B5EF4-FFF2-40B4-BE49-F238E27FC236}">
                <a16:creationId xmlns:a16="http://schemas.microsoft.com/office/drawing/2014/main" id="{70277805-3695-6045-9BE9-75146C06D8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00069" y="4687064"/>
            <a:ext cx="2241799" cy="190903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ritannia And Hibernia High Resolution Stock Photography and Images - Alamy">
            <a:extLst>
              <a:ext uri="{FF2B5EF4-FFF2-40B4-BE49-F238E27FC236}">
                <a16:creationId xmlns:a16="http://schemas.microsoft.com/office/drawing/2014/main" id="{71CC3E87-4D6B-8147-8F1B-7C51A5BA99D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30"/>
          <a:stretch/>
        </p:blipFill>
        <p:spPr bwMode="auto">
          <a:xfrm>
            <a:off x="2150132" y="4667274"/>
            <a:ext cx="2238122" cy="19090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FB6233B-9FB4-DE43-886F-7DE9818EEBFD}"/>
              </a:ext>
            </a:extLst>
          </p:cNvPr>
          <p:cNvSpPr txBox="1"/>
          <p:nvPr/>
        </p:nvSpPr>
        <p:spPr>
          <a:xfrm>
            <a:off x="7574081" y="157143"/>
            <a:ext cx="3568605" cy="1323439"/>
          </a:xfrm>
          <a:prstGeom prst="rect">
            <a:avLst/>
          </a:prstGeom>
          <a:noFill/>
        </p:spPr>
        <p:txBody>
          <a:bodyPr wrap="none" rtlCol="0">
            <a:spAutoFit/>
          </a:bodyPr>
          <a:lstStyle/>
          <a:p>
            <a:pPr algn="r"/>
            <a:r>
              <a:rPr lang="en-US" sz="4400" b="1" dirty="0" err="1">
                <a:solidFill>
                  <a:schemeClr val="accent3">
                    <a:lumMod val="50000"/>
                  </a:schemeClr>
                </a:solidFill>
                <a:latin typeface="SASSOON PRIMARY" pitchFamily="2" charset="0"/>
              </a:rPr>
              <a:t>Llinell</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Amser</a:t>
            </a:r>
            <a:endParaRPr lang="en-US" sz="4400" b="1" dirty="0">
              <a:solidFill>
                <a:schemeClr val="accent3">
                  <a:lumMod val="50000"/>
                </a:schemeClr>
              </a:solidFill>
              <a:latin typeface="SASSOON PRIMARY" pitchFamily="2" charset="0"/>
            </a:endParaRPr>
          </a:p>
          <a:p>
            <a:pPr algn="r"/>
            <a:r>
              <a:rPr lang="en-US" sz="3600" i="1" dirty="0">
                <a:solidFill>
                  <a:schemeClr val="accent3">
                    <a:lumMod val="50000"/>
                  </a:schemeClr>
                </a:solidFill>
                <a:latin typeface="SASSOON PRIMARY" pitchFamily="2" charset="0"/>
              </a:rPr>
              <a:t>Timeline</a:t>
            </a:r>
          </a:p>
        </p:txBody>
      </p:sp>
    </p:spTree>
    <p:extLst>
      <p:ext uri="{BB962C8B-B14F-4D97-AF65-F5344CB8AC3E}">
        <p14:creationId xmlns:p14="http://schemas.microsoft.com/office/powerpoint/2010/main" val="320512365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aphicFrame>
        <p:nvGraphicFramePr>
          <p:cNvPr id="183" name="Google Shape;183;p21"/>
          <p:cNvGraphicFramePr/>
          <p:nvPr>
            <p:extLst>
              <p:ext uri="{D42A27DB-BD31-4B8C-83A1-F6EECF244321}">
                <p14:modId xmlns:p14="http://schemas.microsoft.com/office/powerpoint/2010/main" val="3945654763"/>
              </p:ext>
            </p:extLst>
          </p:nvPr>
        </p:nvGraphicFramePr>
        <p:xfrm>
          <a:off x="1814576" y="1569701"/>
          <a:ext cx="8562848" cy="1371600"/>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1735836">
                  <a:extLst>
                    <a:ext uri="{9D8B030D-6E8A-4147-A177-3AD203B41FA5}">
                      <a16:colId xmlns:a16="http://schemas.microsoft.com/office/drawing/2014/main" val="20001"/>
                    </a:ext>
                  </a:extLst>
                </a:gridCol>
                <a:gridCol w="2928000">
                  <a:extLst>
                    <a:ext uri="{9D8B030D-6E8A-4147-A177-3AD203B41FA5}">
                      <a16:colId xmlns:a16="http://schemas.microsoft.com/office/drawing/2014/main" val="20002"/>
                    </a:ext>
                  </a:extLst>
                </a:gridCol>
                <a:gridCol w="3161075">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1588</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Beibl</a:t>
                      </a:r>
                      <a:r>
                        <a:rPr lang="en-US" sz="2000" b="1" dirty="0">
                          <a:solidFill>
                            <a:schemeClr val="accent3">
                              <a:lumMod val="50000"/>
                            </a:schemeClr>
                          </a:solidFill>
                          <a:latin typeface="SASSOON PRIMARY" pitchFamily="2" charset="0"/>
                          <a:ea typeface="Arial"/>
                          <a:cs typeface="Arial"/>
                          <a:sym typeface="Arial"/>
                        </a:rPr>
                        <a:t> </a:t>
                      </a:r>
                      <a:r>
                        <a:rPr lang="en-US" sz="2000" b="1" dirty="0" err="1">
                          <a:solidFill>
                            <a:schemeClr val="accent3">
                              <a:lumMod val="50000"/>
                            </a:schemeClr>
                          </a:solidFill>
                          <a:latin typeface="SASSOON PRIMARY" pitchFamily="2" charset="0"/>
                          <a:ea typeface="Arial"/>
                          <a:cs typeface="Arial"/>
                          <a:sym typeface="Arial"/>
                        </a:rPr>
                        <a:t>Cymraeg</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2000" b="1" i="1" dirty="0">
                          <a:solidFill>
                            <a:schemeClr val="accent3">
                              <a:lumMod val="50000"/>
                            </a:schemeClr>
                          </a:solidFill>
                          <a:latin typeface="SASSOON PRIMARY" pitchFamily="2" charset="0"/>
                          <a:ea typeface="Arial"/>
                          <a:cs typeface="Arial"/>
                          <a:sym typeface="Arial"/>
                        </a:rPr>
                        <a:t>Welsh Bible </a:t>
                      </a:r>
                      <a:endParaRPr sz="2000" b="1"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a:solidFill>
                            <a:schemeClr val="accent3">
                              <a:lumMod val="50000"/>
                            </a:schemeClr>
                          </a:solidFill>
                          <a:latin typeface="SASSOON PRIMARY" pitchFamily="2" charset="0"/>
                          <a:ea typeface="Arial"/>
                          <a:cs typeface="Arial"/>
                          <a:sym typeface="Arial"/>
                        </a:rPr>
                        <a:t>Cyhoeddir Beibl Cymraeg William Morgan</a:t>
                      </a:r>
                      <a:endParaRPr sz="200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i="1" dirty="0">
                          <a:solidFill>
                            <a:schemeClr val="accent3">
                              <a:lumMod val="50000"/>
                            </a:schemeClr>
                          </a:solidFill>
                          <a:latin typeface="SASSOON PRIMARY" pitchFamily="2" charset="0"/>
                          <a:ea typeface="Arial"/>
                          <a:cs typeface="Arial"/>
                          <a:sym typeface="Arial"/>
                        </a:rPr>
                        <a:t>Bishop William Morgan’s Welsh Bible is published</a:t>
                      </a: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84" name="Google Shape;184;p21"/>
          <p:cNvPicPr preferRelativeResize="0"/>
          <p:nvPr/>
        </p:nvPicPr>
        <p:blipFill rotWithShape="1">
          <a:blip r:embed="rId3">
            <a:alphaModFix/>
          </a:blip>
          <a:srcRect/>
          <a:stretch/>
        </p:blipFill>
        <p:spPr>
          <a:xfrm>
            <a:off x="4769425" y="3280922"/>
            <a:ext cx="2653150" cy="3208087"/>
          </a:xfrm>
          <a:prstGeom prst="rect">
            <a:avLst/>
          </a:prstGeom>
          <a:noFill/>
          <a:ln>
            <a:noFill/>
          </a:ln>
          <a:effectLst>
            <a:outerShdw blurRad="50800" dist="279400" dir="2700000" algn="tl" rotWithShape="0">
              <a:prstClr val="black">
                <a:alpha val="40000"/>
              </a:prstClr>
            </a:outerShdw>
          </a:effectLst>
        </p:spPr>
      </p:pic>
    </p:spTree>
    <p:extLst>
      <p:ext uri="{BB962C8B-B14F-4D97-AF65-F5344CB8AC3E}">
        <p14:creationId xmlns:p14="http://schemas.microsoft.com/office/powerpoint/2010/main" val="41629309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graphicFrame>
        <p:nvGraphicFramePr>
          <p:cNvPr id="189" name="Google Shape;189;p22"/>
          <p:cNvGraphicFramePr/>
          <p:nvPr>
            <p:extLst>
              <p:ext uri="{D42A27DB-BD31-4B8C-83A1-F6EECF244321}">
                <p14:modId xmlns:p14="http://schemas.microsoft.com/office/powerpoint/2010/main" val="3350187746"/>
              </p:ext>
            </p:extLst>
          </p:nvPr>
        </p:nvGraphicFramePr>
        <p:xfrm>
          <a:off x="1034715" y="1439506"/>
          <a:ext cx="10122569" cy="3048000"/>
        </p:xfrm>
        <a:graphic>
          <a:graphicData uri="http://schemas.openxmlformats.org/drawingml/2006/table">
            <a:tbl>
              <a:tblPr>
                <a:noFill/>
              </a:tblPr>
              <a:tblGrid>
                <a:gridCol w="689811">
                  <a:extLst>
                    <a:ext uri="{9D8B030D-6E8A-4147-A177-3AD203B41FA5}">
                      <a16:colId xmlns:a16="http://schemas.microsoft.com/office/drawing/2014/main" val="20000"/>
                    </a:ext>
                  </a:extLst>
                </a:gridCol>
                <a:gridCol w="2349526">
                  <a:extLst>
                    <a:ext uri="{9D8B030D-6E8A-4147-A177-3AD203B41FA5}">
                      <a16:colId xmlns:a16="http://schemas.microsoft.com/office/drawing/2014/main" val="20001"/>
                    </a:ext>
                  </a:extLst>
                </a:gridCol>
                <a:gridCol w="3345875">
                  <a:extLst>
                    <a:ext uri="{9D8B030D-6E8A-4147-A177-3AD203B41FA5}">
                      <a16:colId xmlns:a16="http://schemas.microsoft.com/office/drawing/2014/main" val="20002"/>
                    </a:ext>
                  </a:extLst>
                </a:gridCol>
                <a:gridCol w="3737357">
                  <a:extLst>
                    <a:ext uri="{9D8B030D-6E8A-4147-A177-3AD203B41FA5}">
                      <a16:colId xmlns:a16="http://schemas.microsoft.com/office/drawing/2014/main" val="20003"/>
                    </a:ext>
                  </a:extLst>
                </a:gridCol>
              </a:tblGrid>
              <a:tr h="3017525">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1847</a:t>
                      </a:r>
                      <a:r>
                        <a:rPr lang="en-US" sz="2400" dirty="0">
                          <a:solidFill>
                            <a:schemeClr val="bg1"/>
                          </a:solidFill>
                          <a:latin typeface="SASSOON PRIMARY" pitchFamily="2" charset="0"/>
                          <a:ea typeface="Arial"/>
                          <a:cs typeface="Arial"/>
                          <a:sym typeface="Arial"/>
                        </a:rPr>
                        <a:t> </a:t>
                      </a:r>
                      <a:endParaRPr sz="2400" dirty="0">
                        <a:solidFill>
                          <a:schemeClr val="bg1"/>
                        </a:solidFill>
                        <a:latin typeface="SASSOON PRIMARY" pitchFamily="2" charset="0"/>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2000" b="1" dirty="0">
                          <a:solidFill>
                            <a:schemeClr val="accent3">
                              <a:lumMod val="50000"/>
                            </a:schemeClr>
                          </a:solidFill>
                          <a:latin typeface="SASSOON PRIMARY" pitchFamily="2" charset="0"/>
                          <a:ea typeface="Arial"/>
                          <a:cs typeface="Arial"/>
                          <a:sym typeface="Arial"/>
                        </a:rPr>
                        <a:t>Brad y </a:t>
                      </a:r>
                      <a:r>
                        <a:rPr lang="en-US" sz="2000" b="1" dirty="0" err="1">
                          <a:solidFill>
                            <a:schemeClr val="accent3">
                              <a:lumMod val="50000"/>
                            </a:schemeClr>
                          </a:solidFill>
                          <a:latin typeface="SASSOON PRIMARY" pitchFamily="2" charset="0"/>
                          <a:ea typeface="Arial"/>
                          <a:cs typeface="Arial"/>
                          <a:sym typeface="Arial"/>
                        </a:rPr>
                        <a:t>Llyfrau</a:t>
                      </a:r>
                      <a:r>
                        <a:rPr lang="en-US" sz="2000" b="1" dirty="0">
                          <a:solidFill>
                            <a:schemeClr val="accent3">
                              <a:lumMod val="50000"/>
                            </a:schemeClr>
                          </a:solidFill>
                          <a:latin typeface="SASSOON PRIMARY" pitchFamily="2" charset="0"/>
                          <a:ea typeface="Arial"/>
                          <a:cs typeface="Arial"/>
                          <a:sym typeface="Arial"/>
                        </a:rPr>
                        <a:t> </a:t>
                      </a:r>
                      <a:r>
                        <a:rPr lang="en-US" sz="2000" b="1" dirty="0" err="1">
                          <a:solidFill>
                            <a:schemeClr val="accent3">
                              <a:lumMod val="50000"/>
                            </a:schemeClr>
                          </a:solidFill>
                          <a:latin typeface="SASSOON PRIMARY" pitchFamily="2" charset="0"/>
                          <a:ea typeface="Arial"/>
                          <a:cs typeface="Arial"/>
                          <a:sym typeface="Arial"/>
                        </a:rPr>
                        <a:t>Gleision</a:t>
                      </a:r>
                      <a:r>
                        <a:rPr lang="en-US" sz="2000" b="1" dirty="0">
                          <a:solidFill>
                            <a:schemeClr val="accent3">
                              <a:lumMod val="50000"/>
                            </a:schemeClr>
                          </a:solidFill>
                          <a:latin typeface="SASSOON PRIMARY" pitchFamily="2" charset="0"/>
                          <a:ea typeface="Arial"/>
                          <a:cs typeface="Arial"/>
                          <a:sym typeface="Arial"/>
                        </a:rPr>
                        <a:t> </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a typeface="Arial"/>
                        <a:cs typeface="Arial"/>
                        <a:sym typeface="Arial"/>
                      </a:endParaRPr>
                    </a:p>
                    <a:p>
                      <a:pPr marL="0" marR="0" lvl="0" indent="0" algn="l" rtl="0">
                        <a:spcBef>
                          <a:spcPts val="0"/>
                        </a:spcBef>
                        <a:spcAft>
                          <a:spcPts val="0"/>
                        </a:spcAft>
                        <a:buNone/>
                      </a:pPr>
                      <a:r>
                        <a:rPr lang="en-US" sz="2000" b="1" i="1" dirty="0">
                          <a:solidFill>
                            <a:schemeClr val="accent3">
                              <a:lumMod val="50000"/>
                            </a:schemeClr>
                          </a:solidFill>
                          <a:latin typeface="SASSOON PRIMARY" pitchFamily="2" charset="0"/>
                          <a:ea typeface="Arial"/>
                          <a:cs typeface="Arial"/>
                          <a:sym typeface="Arial"/>
                        </a:rPr>
                        <a:t>Treason of the Blue Books </a:t>
                      </a:r>
                      <a:endParaRPr sz="2000" b="1" i="1" dirty="0">
                        <a:solidFill>
                          <a:schemeClr val="accent3">
                            <a:lumMod val="50000"/>
                          </a:schemeClr>
                        </a:solidFill>
                        <a:latin typeface="SASSOON PRIMARY" pitchFamily="2" charset="0"/>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000000"/>
                        </a:buClr>
                        <a:buFont typeface="Arial"/>
                        <a:buNone/>
                      </a:pPr>
                      <a:r>
                        <a:rPr lang="en-US" sz="2000" dirty="0" err="1">
                          <a:solidFill>
                            <a:schemeClr val="accent3">
                              <a:lumMod val="50000"/>
                            </a:schemeClr>
                          </a:solidFill>
                          <a:latin typeface="SASSOON PRIMARY" pitchFamily="2" charset="0"/>
                          <a:ea typeface="Arial"/>
                          <a:cs typeface="Arial"/>
                          <a:sym typeface="Arial"/>
                        </a:rPr>
                        <a:t>Dyma’r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enw</a:t>
                      </a:r>
                      <a:r>
                        <a:rPr lang="en-US" sz="2000" dirty="0">
                          <a:solidFill>
                            <a:schemeClr val="accent3">
                              <a:lumMod val="50000"/>
                            </a:schemeClr>
                          </a:solidFill>
                          <a:latin typeface="SASSOON PRIMARY" pitchFamily="2" charset="0"/>
                          <a:ea typeface="Arial"/>
                          <a:cs typeface="Arial"/>
                          <a:sym typeface="Arial"/>
                        </a:rPr>
                        <a:t> a </a:t>
                      </a:r>
                      <a:r>
                        <a:rPr lang="en-US" sz="2000" dirty="0" err="1">
                          <a:solidFill>
                            <a:schemeClr val="accent3">
                              <a:lumMod val="50000"/>
                            </a:schemeClr>
                          </a:solidFill>
                          <a:latin typeface="SASSOON PRIMARY" pitchFamily="2" charset="0"/>
                          <a:ea typeface="Arial"/>
                          <a:cs typeface="Arial"/>
                          <a:sym typeface="Arial"/>
                        </a:rPr>
                        <a:t>roddir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gyfnod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adroddiad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gyflwr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addysg</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yng</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Nghymru</a:t>
                      </a:r>
                      <a:r>
                        <a:rPr lang="en-US" sz="2000" dirty="0">
                          <a:solidFill>
                            <a:schemeClr val="accent3">
                              <a:lumMod val="50000"/>
                            </a:schemeClr>
                          </a:solidFill>
                          <a:latin typeface="SASSOON PRIMARY" pitchFamily="2" charset="0"/>
                          <a:ea typeface="Arial"/>
                          <a:cs typeface="Arial"/>
                          <a:sym typeface="Arial"/>
                        </a:rPr>
                        <a:t> a </a:t>
                      </a:r>
                      <a:r>
                        <a:rPr lang="en-US" sz="2000" dirty="0" err="1">
                          <a:solidFill>
                            <a:schemeClr val="accent3">
                              <a:lumMod val="50000"/>
                            </a:schemeClr>
                          </a:solidFill>
                          <a:latin typeface="SASSOON PRIMARY" pitchFamily="2" charset="0"/>
                          <a:ea typeface="Arial"/>
                          <a:cs typeface="Arial"/>
                          <a:sym typeface="Arial"/>
                        </a:rPr>
                        <a:t>gomisiynwyd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gan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llywodraeth</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Lloegr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a’i</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effeithiau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Gwelwyd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arfer</a:t>
                      </a:r>
                      <a:r>
                        <a:rPr lang="en-US" sz="2000" dirty="0">
                          <a:solidFill>
                            <a:schemeClr val="accent3">
                              <a:lumMod val="50000"/>
                            </a:schemeClr>
                          </a:solidFill>
                          <a:latin typeface="SASSOON PRIMARY" pitchFamily="2" charset="0"/>
                          <a:ea typeface="Arial"/>
                          <a:cs typeface="Arial"/>
                          <a:sym typeface="Arial"/>
                        </a:rPr>
                        <a:t> y “Welsh Not” a </a:t>
                      </a:r>
                      <a:r>
                        <a:rPr lang="en-US" sz="2000" dirty="0" err="1">
                          <a:solidFill>
                            <a:schemeClr val="accent3">
                              <a:lumMod val="50000"/>
                            </a:schemeClr>
                          </a:solidFill>
                          <a:latin typeface="SASSOON PRIMARY" pitchFamily="2" charset="0"/>
                          <a:ea typeface="Arial"/>
                          <a:cs typeface="Arial"/>
                          <a:sym typeface="Arial"/>
                        </a:rPr>
                        <a:t>chosb</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gorfforol</a:t>
                      </a:r>
                      <a:r>
                        <a:rPr lang="en-US" sz="2000" dirty="0">
                          <a:solidFill>
                            <a:schemeClr val="accent3">
                              <a:lumMod val="50000"/>
                            </a:schemeClr>
                          </a:solidFill>
                          <a:latin typeface="SASSOON PRIMARY" pitchFamily="2" charset="0"/>
                          <a:ea typeface="Arial"/>
                          <a:cs typeface="Arial"/>
                          <a:sym typeface="Arial"/>
                        </a:rPr>
                        <a:t> am </a:t>
                      </a:r>
                      <a:r>
                        <a:rPr lang="en-US" sz="2000" dirty="0" err="1">
                          <a:solidFill>
                            <a:schemeClr val="accent3">
                              <a:lumMod val="50000"/>
                            </a:schemeClr>
                          </a:solidFill>
                          <a:latin typeface="SASSOON PRIMARY" pitchFamily="2" charset="0"/>
                          <a:ea typeface="Arial"/>
                          <a:cs typeface="Arial"/>
                          <a:sym typeface="Arial"/>
                        </a:rPr>
                        <a:t>gyfathrebu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y Gymraeg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sgil</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argymhellion</a:t>
                      </a:r>
                      <a:r>
                        <a:rPr lang="en-US" sz="2000" dirty="0">
                          <a:solidFill>
                            <a:schemeClr val="accent3">
                              <a:lumMod val="50000"/>
                            </a:schemeClr>
                          </a:solidFill>
                          <a:latin typeface="SASSOON PRIMARY" pitchFamily="2" charset="0"/>
                          <a:ea typeface="Arial"/>
                          <a:cs typeface="Arial"/>
                          <a:sym typeface="Arial"/>
                        </a:rPr>
                        <a:t> yr </a:t>
                      </a:r>
                      <a:r>
                        <a:rPr lang="en-US" sz="2000" dirty="0" err="1">
                          <a:solidFill>
                            <a:schemeClr val="accent3">
                              <a:lumMod val="50000"/>
                            </a:schemeClr>
                          </a:solidFill>
                          <a:latin typeface="SASSOON PRIMARY" pitchFamily="2" charset="0"/>
                          <a:ea typeface="Arial"/>
                          <a:cs typeface="Arial"/>
                          <a:sym typeface="Arial"/>
                        </a:rPr>
                        <a:t>adroddiad</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chemeClr val="accent3">
                              <a:lumMod val="50000"/>
                            </a:schemeClr>
                          </a:solidFill>
                          <a:latin typeface="SASSOON PRIMARY" pitchFamily="2" charset="0"/>
                          <a:ea typeface="Arial"/>
                          <a:cs typeface="Arial"/>
                          <a:sym typeface="Arial"/>
                        </a:rPr>
                        <a:t>This is the name given to the period of the reports into education in Wales commissioned by the government in England, and its effects. The use of the Welsh Not and physical punishment were used to prevent the use of Welsh in schools as a result of the report.</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lang="en-GB" sz="2000" dirty="0">
                        <a:solidFill>
                          <a:schemeClr val="accent3">
                            <a:lumMod val="50000"/>
                          </a:schemeClr>
                        </a:solidFill>
                        <a:latin typeface="SASSOON PRIMARY" pitchFamily="2" charset="0"/>
                        <a:ea typeface="Calibri"/>
                        <a:cs typeface="Calibri"/>
                        <a:sym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u="sng" dirty="0">
                          <a:solidFill>
                            <a:schemeClr val="accent3">
                              <a:lumMod val="50000"/>
                            </a:schemeClr>
                          </a:solidFill>
                          <a:latin typeface="SASSOON PRIMARY" pitchFamily="2" charset="0"/>
                          <a:ea typeface="Calibri"/>
                          <a:cs typeface="Calibri"/>
                          <a:sym typeface="Calibri"/>
                          <a:hlinkClick r:id="rId3">
                            <a:extLst>
                              <a:ext uri="{A12FA001-AC4F-418D-AE19-62706E023703}">
                                <ahyp:hlinkClr xmlns:ahyp="http://schemas.microsoft.com/office/drawing/2018/hyperlinkcolor" val="tx"/>
                              </a:ext>
                            </a:extLst>
                          </a:hlinkClick>
                        </a:rPr>
                        <a:t>YouTube</a:t>
                      </a:r>
                      <a:endParaRPr lang="en-US" sz="2000" dirty="0">
                        <a:solidFill>
                          <a:schemeClr val="accent3">
                            <a:lumMod val="50000"/>
                          </a:schemeClr>
                        </a:solidFill>
                        <a:latin typeface="SASSOON PRIMARY" pitchFamily="2" charset="0"/>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0" name="Google Shape;190;p22"/>
          <p:cNvPicPr preferRelativeResize="0"/>
          <p:nvPr/>
        </p:nvPicPr>
        <p:blipFill rotWithShape="1">
          <a:blip r:embed="rId4">
            <a:alphaModFix/>
          </a:blip>
          <a:srcRect l="16217" r="15161"/>
          <a:stretch/>
        </p:blipFill>
        <p:spPr>
          <a:xfrm>
            <a:off x="4645547" y="4591897"/>
            <a:ext cx="2900903" cy="2138971"/>
          </a:xfrm>
          <a:prstGeom prst="rect">
            <a:avLst/>
          </a:prstGeom>
          <a:noFill/>
          <a:ln>
            <a:noFill/>
          </a:ln>
        </p:spPr>
      </p:pic>
    </p:spTree>
    <p:extLst>
      <p:ext uri="{BB962C8B-B14F-4D97-AF65-F5344CB8AC3E}">
        <p14:creationId xmlns:p14="http://schemas.microsoft.com/office/powerpoint/2010/main" val="286430293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graphicFrame>
        <p:nvGraphicFramePr>
          <p:cNvPr id="195" name="Google Shape;195;p23"/>
          <p:cNvGraphicFramePr/>
          <p:nvPr>
            <p:extLst>
              <p:ext uri="{D42A27DB-BD31-4B8C-83A1-F6EECF244321}">
                <p14:modId xmlns:p14="http://schemas.microsoft.com/office/powerpoint/2010/main" val="3144506700"/>
              </p:ext>
            </p:extLst>
          </p:nvPr>
        </p:nvGraphicFramePr>
        <p:xfrm>
          <a:off x="1026695" y="1179969"/>
          <a:ext cx="9994231" cy="3352800"/>
        </p:xfrm>
        <a:graphic>
          <a:graphicData uri="http://schemas.openxmlformats.org/drawingml/2006/table">
            <a:tbl>
              <a:tblPr>
                <a:noFill/>
              </a:tblPr>
              <a:tblGrid>
                <a:gridCol w="721894">
                  <a:extLst>
                    <a:ext uri="{9D8B030D-6E8A-4147-A177-3AD203B41FA5}">
                      <a16:colId xmlns:a16="http://schemas.microsoft.com/office/drawing/2014/main" val="20000"/>
                    </a:ext>
                  </a:extLst>
                </a:gridCol>
                <a:gridCol w="2400642">
                  <a:extLst>
                    <a:ext uri="{9D8B030D-6E8A-4147-A177-3AD203B41FA5}">
                      <a16:colId xmlns:a16="http://schemas.microsoft.com/office/drawing/2014/main" val="20001"/>
                    </a:ext>
                  </a:extLst>
                </a:gridCol>
                <a:gridCol w="3140118">
                  <a:extLst>
                    <a:ext uri="{9D8B030D-6E8A-4147-A177-3AD203B41FA5}">
                      <a16:colId xmlns:a16="http://schemas.microsoft.com/office/drawing/2014/main" val="20002"/>
                    </a:ext>
                  </a:extLst>
                </a:gridCol>
                <a:gridCol w="3731577">
                  <a:extLst>
                    <a:ext uri="{9D8B030D-6E8A-4147-A177-3AD203B41FA5}">
                      <a16:colId xmlns:a16="http://schemas.microsoft.com/office/drawing/2014/main" val="20003"/>
                    </a:ext>
                  </a:extLst>
                </a:gridCol>
              </a:tblGrid>
              <a:tr h="3137120">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1922</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Urdd</a:t>
                      </a:r>
                      <a:r>
                        <a:rPr lang="en-US" sz="2000" b="1" dirty="0">
                          <a:solidFill>
                            <a:schemeClr val="accent3">
                              <a:lumMod val="50000"/>
                            </a:schemeClr>
                          </a:solidFill>
                          <a:latin typeface="SASSOON PRIMARY" pitchFamily="2" charset="0"/>
                          <a:ea typeface="Arial"/>
                          <a:cs typeface="Arial"/>
                          <a:sym typeface="Arial"/>
                        </a:rPr>
                        <a:t> </a:t>
                      </a:r>
                      <a:r>
                        <a:rPr lang="en-US" sz="2000" b="1" dirty="0" err="1">
                          <a:solidFill>
                            <a:schemeClr val="accent3">
                              <a:lumMod val="50000"/>
                            </a:schemeClr>
                          </a:solidFill>
                          <a:latin typeface="SASSOON PRIMARY" pitchFamily="2" charset="0"/>
                          <a:ea typeface="Arial"/>
                          <a:cs typeface="Arial"/>
                          <a:sym typeface="Arial"/>
                        </a:rPr>
                        <a:t>Gobaith</a:t>
                      </a:r>
                      <a:r>
                        <a:rPr lang="en-US" sz="2000" b="1" dirty="0">
                          <a:solidFill>
                            <a:schemeClr val="accent3">
                              <a:lumMod val="50000"/>
                            </a:schemeClr>
                          </a:solidFill>
                          <a:latin typeface="SASSOON PRIMARY" pitchFamily="2" charset="0"/>
                          <a:ea typeface="Arial"/>
                          <a:cs typeface="Arial"/>
                          <a:sym typeface="Arial"/>
                        </a:rPr>
                        <a:t> Cymru</a:t>
                      </a: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pitchFamily="2" charset="0"/>
                          <a:ea typeface="Arial"/>
                          <a:cs typeface="Arial"/>
                          <a:sym typeface="Arial"/>
                        </a:rPr>
                        <a:t>Sefydlir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Urdd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Gobaith</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Cymru</a:t>
                      </a:r>
                      <a:endParaRPr sz="2000"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r>
                        <a:rPr lang="en-US" sz="2000" dirty="0">
                          <a:solidFill>
                            <a:schemeClr val="accent3">
                              <a:lumMod val="50000"/>
                            </a:schemeClr>
                          </a:solidFill>
                          <a:latin typeface="SASSOON PRIMARY" pitchFamily="2" charset="0"/>
                          <a:ea typeface="Arial"/>
                          <a:cs typeface="Arial"/>
                          <a:sym typeface="Arial"/>
                        </a:rPr>
                        <a:t>“Nod yr </a:t>
                      </a:r>
                      <a:r>
                        <a:rPr lang="en-US" sz="2000" dirty="0" err="1">
                          <a:solidFill>
                            <a:schemeClr val="accent3">
                              <a:lumMod val="50000"/>
                            </a:schemeClr>
                          </a:solidFill>
                          <a:latin typeface="SASSOON PRIMARY" pitchFamily="2" charset="0"/>
                          <a:ea typeface="Arial"/>
                          <a:cs typeface="Arial"/>
                          <a:sym typeface="Arial"/>
                        </a:rPr>
                        <a:t>Urdd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yw</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sicrhau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cyfle</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trwy</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gyfrwng</a:t>
                      </a:r>
                      <a:r>
                        <a:rPr lang="en-US" sz="2000" dirty="0">
                          <a:solidFill>
                            <a:schemeClr val="accent3">
                              <a:lumMod val="50000"/>
                            </a:schemeClr>
                          </a:solidFill>
                          <a:latin typeface="SASSOON PRIMARY" pitchFamily="2" charset="0"/>
                          <a:ea typeface="Arial"/>
                          <a:cs typeface="Arial"/>
                          <a:sym typeface="Arial"/>
                        </a:rPr>
                        <a:t> yr </a:t>
                      </a:r>
                      <a:r>
                        <a:rPr lang="en-US" sz="2000" dirty="0" err="1">
                          <a:solidFill>
                            <a:schemeClr val="accent3">
                              <a:lumMod val="50000"/>
                            </a:schemeClr>
                          </a:solidFill>
                          <a:latin typeface="SASSOON PRIMARY" pitchFamily="2" charset="0"/>
                          <a:ea typeface="Arial"/>
                          <a:cs typeface="Arial"/>
                          <a:sym typeface="Arial"/>
                        </a:rPr>
                        <a:t>iaith</a:t>
                      </a:r>
                      <a:r>
                        <a:rPr lang="en-US" sz="2000" dirty="0">
                          <a:solidFill>
                            <a:schemeClr val="accent3">
                              <a:lumMod val="50000"/>
                            </a:schemeClr>
                          </a:solidFill>
                          <a:latin typeface="SASSOON PRIMARY" pitchFamily="2" charset="0"/>
                          <a:ea typeface="Arial"/>
                          <a:cs typeface="Arial"/>
                          <a:sym typeface="Arial"/>
                        </a:rPr>
                        <a:t> Gymraeg, </a:t>
                      </a:r>
                      <a:r>
                        <a:rPr lang="en-US" sz="2000" dirty="0" err="1">
                          <a:solidFill>
                            <a:schemeClr val="accent3">
                              <a:lumMod val="50000"/>
                            </a:schemeClr>
                          </a:solidFill>
                          <a:latin typeface="SASSOON PRIMARY" pitchFamily="2" charset="0"/>
                          <a:ea typeface="Arial"/>
                          <a:cs typeface="Arial"/>
                          <a:sym typeface="Arial"/>
                        </a:rPr>
                        <a:t>i</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holl</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ieuenctid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Cymru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rhwng</a:t>
                      </a:r>
                      <a:r>
                        <a:rPr lang="en-US" sz="2000" dirty="0">
                          <a:solidFill>
                            <a:schemeClr val="accent3">
                              <a:lumMod val="50000"/>
                            </a:schemeClr>
                          </a:solidFill>
                          <a:latin typeface="SASSOON PRIMARY" pitchFamily="2" charset="0"/>
                          <a:ea typeface="Arial"/>
                          <a:cs typeface="Arial"/>
                          <a:sym typeface="Arial"/>
                        </a:rPr>
                        <a:t> 8 a 25 </a:t>
                      </a:r>
                      <a:r>
                        <a:rPr lang="en-US" sz="2000" dirty="0" err="1">
                          <a:solidFill>
                            <a:schemeClr val="accent3">
                              <a:lumMod val="50000"/>
                            </a:schemeClr>
                          </a:solidFill>
                          <a:latin typeface="SASSOON PRIMARY" pitchFamily="2" charset="0"/>
                          <a:ea typeface="Arial"/>
                          <a:cs typeface="Arial"/>
                          <a:sym typeface="Arial"/>
                        </a:rPr>
                        <a:t>oed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ddatblygu’n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unigolion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cyflawn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galluogi</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i</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chwarae</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rhan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adeiladol</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y </a:t>
                      </a:r>
                      <a:r>
                        <a:rPr lang="en-US" sz="2000" dirty="0" err="1">
                          <a:solidFill>
                            <a:schemeClr val="accent3">
                              <a:lumMod val="50000"/>
                            </a:schemeClr>
                          </a:solidFill>
                          <a:latin typeface="SASSOON PRIMARY" pitchFamily="2" charset="0"/>
                          <a:ea typeface="Arial"/>
                          <a:cs typeface="Arial"/>
                          <a:sym typeface="Arial"/>
                        </a:rPr>
                        <a:t>gymdeithas</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gan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feithrin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sgiliau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personol</a:t>
                      </a:r>
                      <a:r>
                        <a:rPr lang="en-US" sz="2000" dirty="0">
                          <a:solidFill>
                            <a:schemeClr val="accent3">
                              <a:lumMod val="50000"/>
                            </a:schemeClr>
                          </a:solidFill>
                          <a:latin typeface="SASSOON PRIMARY" pitchFamily="2" charset="0"/>
                          <a:ea typeface="Arial"/>
                          <a:cs typeface="Arial"/>
                          <a:sym typeface="Arial"/>
                        </a:rPr>
                        <a:t> a </a:t>
                      </a:r>
                      <a:r>
                        <a:rPr lang="en-US" sz="2000" dirty="0" err="1">
                          <a:solidFill>
                            <a:schemeClr val="accent3">
                              <a:lumMod val="50000"/>
                            </a:schemeClr>
                          </a:solidFill>
                          <a:latin typeface="SASSOON PRIMARY" pitchFamily="2" charset="0"/>
                          <a:ea typeface="Arial"/>
                          <a:cs typeface="Arial"/>
                          <a:sym typeface="Arial"/>
                        </a:rPr>
                        <a:t>chymdeithasol</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err="1">
                          <a:solidFill>
                            <a:schemeClr val="accent3">
                              <a:lumMod val="50000"/>
                            </a:schemeClr>
                          </a:solidFill>
                          <a:latin typeface="SASSOON PRIMARY" pitchFamily="2" charset="0"/>
                          <a:ea typeface="Arial"/>
                          <a:cs typeface="Arial"/>
                          <a:sym typeface="Arial"/>
                        </a:rPr>
                        <a:t>Urdd</a:t>
                      </a:r>
                      <a:r>
                        <a:rPr lang="en-US" sz="2000" i="1" dirty="0">
                          <a:solidFill>
                            <a:schemeClr val="accent3">
                              <a:lumMod val="50000"/>
                            </a:schemeClr>
                          </a:solidFill>
                          <a:latin typeface="SASSOON PRIMARY" pitchFamily="2" charset="0"/>
                          <a:ea typeface="Arial"/>
                          <a:cs typeface="Arial"/>
                          <a:sym typeface="Arial"/>
                        </a:rPr>
                        <a:t> </a:t>
                      </a:r>
                      <a:r>
                        <a:rPr lang="en-US" sz="2000" i="1" dirty="0" err="1">
                          <a:solidFill>
                            <a:schemeClr val="accent3">
                              <a:lumMod val="50000"/>
                            </a:schemeClr>
                          </a:solidFill>
                          <a:latin typeface="SASSOON PRIMARY" pitchFamily="2" charset="0"/>
                          <a:ea typeface="Arial"/>
                          <a:cs typeface="Arial"/>
                          <a:sym typeface="Arial"/>
                        </a:rPr>
                        <a:t>Gobaith</a:t>
                      </a:r>
                      <a:r>
                        <a:rPr lang="en-US" sz="2000" i="1" dirty="0">
                          <a:solidFill>
                            <a:schemeClr val="accent3">
                              <a:lumMod val="50000"/>
                            </a:schemeClr>
                          </a:solidFill>
                          <a:latin typeface="SASSOON PRIMARY" pitchFamily="2" charset="0"/>
                          <a:ea typeface="Arial"/>
                          <a:cs typeface="Arial"/>
                          <a:sym typeface="Arial"/>
                        </a:rPr>
                        <a:t> Cymru (Welsh Youth Movement) is founded. “</a:t>
                      </a:r>
                      <a:r>
                        <a:rPr lang="en-US" sz="2000" i="1" dirty="0" err="1">
                          <a:solidFill>
                            <a:schemeClr val="accent3">
                              <a:lumMod val="50000"/>
                            </a:schemeClr>
                          </a:solidFill>
                          <a:latin typeface="SASSOON PRIMARY" pitchFamily="2" charset="0"/>
                          <a:ea typeface="Arial"/>
                          <a:cs typeface="Arial"/>
                          <a:sym typeface="Arial"/>
                        </a:rPr>
                        <a:t>Urdd</a:t>
                      </a:r>
                      <a:r>
                        <a:rPr lang="en-US" sz="2000" i="1" dirty="0">
                          <a:solidFill>
                            <a:schemeClr val="accent3">
                              <a:lumMod val="50000"/>
                            </a:schemeClr>
                          </a:solidFill>
                          <a:latin typeface="SASSOON PRIMARY" pitchFamily="2" charset="0"/>
                          <a:ea typeface="Arial"/>
                          <a:cs typeface="Arial"/>
                          <a:sym typeface="Arial"/>
                        </a:rPr>
                        <a:t> </a:t>
                      </a:r>
                      <a:r>
                        <a:rPr lang="en-US" sz="2000" i="1" dirty="0" err="1">
                          <a:solidFill>
                            <a:schemeClr val="accent3">
                              <a:lumMod val="50000"/>
                            </a:schemeClr>
                          </a:solidFill>
                          <a:latin typeface="SASSOON PRIMARY" pitchFamily="2" charset="0"/>
                          <a:ea typeface="Arial"/>
                          <a:cs typeface="Arial"/>
                          <a:sym typeface="Arial"/>
                        </a:rPr>
                        <a:t>Gobaith</a:t>
                      </a:r>
                      <a:r>
                        <a:rPr lang="en-US" sz="2000" i="1" dirty="0">
                          <a:solidFill>
                            <a:schemeClr val="accent3">
                              <a:lumMod val="50000"/>
                            </a:schemeClr>
                          </a:solidFill>
                          <a:latin typeface="SASSOON PRIMARY" pitchFamily="2" charset="0"/>
                          <a:ea typeface="Arial"/>
                          <a:cs typeface="Arial"/>
                          <a:sym typeface="Arial"/>
                        </a:rPr>
                        <a:t> Cymru's aim is to provide the opportunity, through the medium of Welsh, for the children and young people in Wales to become fully rounded individuals, developing personal and social skills that will enable them to make a positive contribution to the community.”</a:t>
                      </a: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6" name="Google Shape;196;p23"/>
          <p:cNvPicPr preferRelativeResize="0"/>
          <p:nvPr/>
        </p:nvPicPr>
        <p:blipFill rotWithShape="1">
          <a:blip r:embed="rId3">
            <a:alphaModFix/>
          </a:blip>
          <a:srcRect/>
          <a:stretch/>
        </p:blipFill>
        <p:spPr>
          <a:xfrm>
            <a:off x="1026695" y="4845133"/>
            <a:ext cx="1515177" cy="1369307"/>
          </a:xfrm>
          <a:prstGeom prst="rect">
            <a:avLst/>
          </a:prstGeom>
          <a:noFill/>
          <a:ln>
            <a:noFill/>
          </a:ln>
        </p:spPr>
      </p:pic>
      <p:pic>
        <p:nvPicPr>
          <p:cNvPr id="197" name="Google Shape;197;p23"/>
          <p:cNvPicPr preferRelativeResize="0"/>
          <p:nvPr/>
        </p:nvPicPr>
        <p:blipFill rotWithShape="1">
          <a:blip r:embed="rId4">
            <a:alphaModFix/>
          </a:blip>
          <a:srcRect/>
          <a:stretch/>
        </p:blipFill>
        <p:spPr>
          <a:xfrm>
            <a:off x="2687851" y="4845133"/>
            <a:ext cx="3919895" cy="1657450"/>
          </a:xfrm>
          <a:prstGeom prst="rect">
            <a:avLst/>
          </a:prstGeom>
          <a:noFill/>
          <a:ln>
            <a:noFill/>
          </a:ln>
        </p:spPr>
      </p:pic>
      <p:pic>
        <p:nvPicPr>
          <p:cNvPr id="198" name="Google Shape;198;p23"/>
          <p:cNvPicPr preferRelativeResize="0"/>
          <p:nvPr/>
        </p:nvPicPr>
        <p:blipFill rotWithShape="1">
          <a:blip r:embed="rId5">
            <a:alphaModFix/>
          </a:blip>
          <a:srcRect/>
          <a:stretch/>
        </p:blipFill>
        <p:spPr>
          <a:xfrm>
            <a:off x="6753726" y="4845133"/>
            <a:ext cx="4267200" cy="1657450"/>
          </a:xfrm>
          <a:prstGeom prst="rect">
            <a:avLst/>
          </a:prstGeom>
          <a:noFill/>
          <a:ln>
            <a:noFill/>
          </a:ln>
        </p:spPr>
      </p:pic>
    </p:spTree>
    <p:extLst>
      <p:ext uri="{BB962C8B-B14F-4D97-AF65-F5344CB8AC3E}">
        <p14:creationId xmlns:p14="http://schemas.microsoft.com/office/powerpoint/2010/main" val="427259568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graphicFrame>
        <p:nvGraphicFramePr>
          <p:cNvPr id="204" name="Google Shape;204;p24"/>
          <p:cNvGraphicFramePr/>
          <p:nvPr>
            <p:extLst>
              <p:ext uri="{D42A27DB-BD31-4B8C-83A1-F6EECF244321}">
                <p14:modId xmlns:p14="http://schemas.microsoft.com/office/powerpoint/2010/main" val="2341835120"/>
              </p:ext>
            </p:extLst>
          </p:nvPr>
        </p:nvGraphicFramePr>
        <p:xfrm>
          <a:off x="1410756" y="1295400"/>
          <a:ext cx="9370488" cy="2133600"/>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2382426">
                  <a:extLst>
                    <a:ext uri="{9D8B030D-6E8A-4147-A177-3AD203B41FA5}">
                      <a16:colId xmlns:a16="http://schemas.microsoft.com/office/drawing/2014/main" val="20001"/>
                    </a:ext>
                  </a:extLst>
                </a:gridCol>
                <a:gridCol w="3313725">
                  <a:extLst>
                    <a:ext uri="{9D8B030D-6E8A-4147-A177-3AD203B41FA5}">
                      <a16:colId xmlns:a16="http://schemas.microsoft.com/office/drawing/2014/main" val="20002"/>
                    </a:ext>
                  </a:extLst>
                </a:gridCol>
                <a:gridCol w="2936400">
                  <a:extLst>
                    <a:ext uri="{9D8B030D-6E8A-4147-A177-3AD203B41FA5}">
                      <a16:colId xmlns:a16="http://schemas.microsoft.com/office/drawing/2014/main" val="20003"/>
                    </a:ext>
                  </a:extLst>
                </a:gridCol>
              </a:tblGrid>
              <a:tr h="1505223">
                <a:tc>
                  <a:txBody>
                    <a:bodyPr/>
                    <a:lstStyle/>
                    <a:p>
                      <a:pPr marL="0" marR="0" lvl="0" indent="0" algn="l" rtl="0">
                        <a:spcBef>
                          <a:spcPts val="0"/>
                        </a:spcBef>
                        <a:spcAft>
                          <a:spcPts val="0"/>
                        </a:spcAft>
                        <a:buNone/>
                      </a:pPr>
                      <a:r>
                        <a:rPr lang="en-US" sz="2000" b="1" dirty="0">
                          <a:solidFill>
                            <a:schemeClr val="bg1"/>
                          </a:solidFill>
                          <a:latin typeface="SASSOON PRIMARY" pitchFamily="2" charset="0"/>
                          <a:ea typeface="Arial"/>
                          <a:cs typeface="Arial"/>
                          <a:sym typeface="Arial"/>
                        </a:rPr>
                        <a:t>1939</a:t>
                      </a:r>
                      <a:endParaRPr sz="20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2000" b="1" dirty="0" err="1">
                          <a:solidFill>
                            <a:schemeClr val="accent3">
                              <a:lumMod val="50000"/>
                            </a:schemeClr>
                          </a:solidFill>
                          <a:latin typeface="SASSOON PRIMARY" pitchFamily="2" charset="0"/>
                          <a:ea typeface="Arial"/>
                          <a:cs typeface="Arial"/>
                          <a:sym typeface="Arial"/>
                        </a:rPr>
                        <a:t>Ysgol</a:t>
                      </a:r>
                      <a:r>
                        <a:rPr lang="en-US" sz="2000" b="1" dirty="0">
                          <a:solidFill>
                            <a:schemeClr val="accent3">
                              <a:lumMod val="50000"/>
                            </a:schemeClr>
                          </a:solidFill>
                          <a:latin typeface="SASSOON PRIMARY" pitchFamily="2" charset="0"/>
                          <a:ea typeface="Arial"/>
                          <a:cs typeface="Arial"/>
                          <a:sym typeface="Arial"/>
                        </a:rPr>
                        <a:t> </a:t>
                      </a:r>
                      <a:r>
                        <a:rPr lang="en-US" sz="2000" b="1" dirty="0" err="1">
                          <a:solidFill>
                            <a:schemeClr val="accent3">
                              <a:lumMod val="50000"/>
                            </a:schemeClr>
                          </a:solidFill>
                          <a:latin typeface="SASSOON PRIMARY" pitchFamily="2" charset="0"/>
                          <a:ea typeface="Arial"/>
                          <a:cs typeface="Arial"/>
                          <a:sym typeface="Arial"/>
                        </a:rPr>
                        <a:t>gynradd</a:t>
                      </a:r>
                      <a:r>
                        <a:rPr lang="en-US" sz="2000" b="1" dirty="0">
                          <a:solidFill>
                            <a:schemeClr val="accent3">
                              <a:lumMod val="50000"/>
                            </a:schemeClr>
                          </a:solidFill>
                          <a:latin typeface="SASSOON PRIMARY" pitchFamily="2" charset="0"/>
                          <a:ea typeface="Arial"/>
                          <a:cs typeface="Arial"/>
                          <a:sym typeface="Arial"/>
                        </a:rPr>
                        <a:t> </a:t>
                      </a:r>
                      <a:r>
                        <a:rPr lang="en-US" sz="2000" b="1" dirty="0" err="1">
                          <a:solidFill>
                            <a:schemeClr val="accent3">
                              <a:lumMod val="50000"/>
                            </a:schemeClr>
                          </a:solidFill>
                          <a:latin typeface="SASSOON PRIMARY" pitchFamily="2" charset="0"/>
                          <a:ea typeface="Arial"/>
                          <a:cs typeface="Arial"/>
                          <a:sym typeface="Arial"/>
                        </a:rPr>
                        <a:t>gyfrwng</a:t>
                      </a:r>
                      <a:r>
                        <a:rPr lang="en-US" sz="2000" b="1" dirty="0">
                          <a:solidFill>
                            <a:schemeClr val="accent3">
                              <a:lumMod val="50000"/>
                            </a:schemeClr>
                          </a:solidFill>
                          <a:latin typeface="SASSOON PRIMARY" pitchFamily="2" charset="0"/>
                          <a:ea typeface="Arial"/>
                          <a:cs typeface="Arial"/>
                          <a:sym typeface="Arial"/>
                        </a:rPr>
                        <a:t> Gymraeg </a:t>
                      </a:r>
                      <a:r>
                        <a:rPr lang="en-US" sz="2000" b="1" dirty="0" err="1">
                          <a:solidFill>
                            <a:schemeClr val="accent3">
                              <a:lumMod val="50000"/>
                            </a:schemeClr>
                          </a:solidFill>
                          <a:latin typeface="SASSOON PRIMARY" pitchFamily="2" charset="0"/>
                          <a:ea typeface="Arial"/>
                          <a:cs typeface="Arial"/>
                          <a:sym typeface="Arial"/>
                        </a:rPr>
                        <a:t>gyntaf</a:t>
                      </a:r>
                      <a:r>
                        <a:rPr lang="en-US" sz="2000" b="1" dirty="0">
                          <a:solidFill>
                            <a:schemeClr val="accent3">
                              <a:lumMod val="50000"/>
                            </a:schemeClr>
                          </a:solidFill>
                          <a:latin typeface="SASSOON PRIMARY" pitchFamily="2" charset="0"/>
                          <a:ea typeface="Arial"/>
                          <a:cs typeface="Arial"/>
                          <a:sym typeface="Arial"/>
                        </a:rPr>
                        <a:t> </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2000" b="1" i="1" dirty="0">
                          <a:solidFill>
                            <a:schemeClr val="accent3">
                              <a:lumMod val="50000"/>
                            </a:schemeClr>
                          </a:solidFill>
                          <a:latin typeface="SASSOON PRIMARY" pitchFamily="2" charset="0"/>
                          <a:ea typeface="Arial"/>
                          <a:cs typeface="Arial"/>
                          <a:sym typeface="Arial"/>
                        </a:rPr>
                        <a:t>First Welsh language private primary school</a:t>
                      </a:r>
                      <a:endParaRPr sz="2000" b="1"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pitchFamily="2" charset="0"/>
                          <a:ea typeface="Arial"/>
                          <a:cs typeface="Arial"/>
                          <a:sym typeface="Arial"/>
                        </a:rPr>
                        <a:t>Agorir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Ysgol</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Lluest</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Aberystwyth</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Ysgol</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breifat</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ndParaRPr>
                    </a:p>
                    <a:p>
                      <a:pPr marL="0" marR="0" lvl="0" indent="0" algn="l" rtl="0">
                        <a:spcBef>
                          <a:spcPts val="0"/>
                        </a:spcBef>
                        <a:spcAft>
                          <a:spcPts val="0"/>
                        </a:spcAft>
                        <a:buNone/>
                      </a:pP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err="1">
                          <a:solidFill>
                            <a:schemeClr val="accent3">
                              <a:lumMod val="50000"/>
                            </a:schemeClr>
                          </a:solidFill>
                          <a:latin typeface="SASSOON PRIMARY" pitchFamily="2" charset="0"/>
                          <a:ea typeface="Arial"/>
                          <a:cs typeface="Arial"/>
                          <a:sym typeface="Arial"/>
                        </a:rPr>
                        <a:t>Ysgol</a:t>
                      </a:r>
                      <a:r>
                        <a:rPr lang="en-US" sz="2000" i="1" dirty="0">
                          <a:solidFill>
                            <a:schemeClr val="accent3">
                              <a:lumMod val="50000"/>
                            </a:schemeClr>
                          </a:solidFill>
                          <a:latin typeface="SASSOON PRIMARY" pitchFamily="2" charset="0"/>
                          <a:ea typeface="Arial"/>
                          <a:cs typeface="Arial"/>
                          <a:sym typeface="Arial"/>
                        </a:rPr>
                        <a:t> </a:t>
                      </a:r>
                      <a:r>
                        <a:rPr lang="en-US" sz="2000" i="1" dirty="0" err="1">
                          <a:solidFill>
                            <a:schemeClr val="accent3">
                              <a:lumMod val="50000"/>
                            </a:schemeClr>
                          </a:solidFill>
                          <a:latin typeface="SASSOON PRIMARY" pitchFamily="2" charset="0"/>
                          <a:ea typeface="Arial"/>
                          <a:cs typeface="Arial"/>
                          <a:sym typeface="Arial"/>
                        </a:rPr>
                        <a:t>Lluest</a:t>
                      </a:r>
                      <a:r>
                        <a:rPr lang="en-US" sz="2000" i="1" dirty="0">
                          <a:solidFill>
                            <a:schemeClr val="accent3">
                              <a:lumMod val="50000"/>
                            </a:schemeClr>
                          </a:solidFill>
                          <a:latin typeface="SASSOON PRIMARY" pitchFamily="2" charset="0"/>
                          <a:ea typeface="Arial"/>
                          <a:cs typeface="Arial"/>
                          <a:sym typeface="Arial"/>
                        </a:rPr>
                        <a:t> in </a:t>
                      </a:r>
                      <a:r>
                        <a:rPr lang="en-US" sz="2000" i="1" dirty="0" err="1">
                          <a:solidFill>
                            <a:schemeClr val="accent3">
                              <a:lumMod val="50000"/>
                            </a:schemeClr>
                          </a:solidFill>
                          <a:latin typeface="SASSOON PRIMARY" pitchFamily="2" charset="0"/>
                          <a:ea typeface="Arial"/>
                          <a:cs typeface="Arial"/>
                          <a:sym typeface="Arial"/>
                        </a:rPr>
                        <a:t>Aberystwyth</a:t>
                      </a:r>
                      <a:r>
                        <a:rPr lang="en-US" sz="2000" i="1" dirty="0">
                          <a:solidFill>
                            <a:schemeClr val="accent3">
                              <a:lumMod val="50000"/>
                            </a:schemeClr>
                          </a:solidFill>
                          <a:latin typeface="SASSOON PRIMARY" pitchFamily="2" charset="0"/>
                          <a:ea typeface="Arial"/>
                          <a:cs typeface="Arial"/>
                          <a:sym typeface="Arial"/>
                        </a:rPr>
                        <a:t> opens. Private school.</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05" name="Google Shape;205;p24"/>
          <p:cNvPicPr preferRelativeResize="0"/>
          <p:nvPr/>
        </p:nvPicPr>
        <p:blipFill rotWithShape="1">
          <a:blip r:embed="rId3">
            <a:alphaModFix/>
          </a:blip>
          <a:srcRect/>
          <a:stretch/>
        </p:blipFill>
        <p:spPr>
          <a:xfrm>
            <a:off x="3322539" y="3687282"/>
            <a:ext cx="5546922" cy="2896602"/>
          </a:xfrm>
          <a:prstGeom prst="rect">
            <a:avLst/>
          </a:prstGeom>
          <a:noFill/>
          <a:ln>
            <a:noFill/>
          </a:ln>
          <a:effectLst>
            <a:outerShdw blurRad="50800" dist="228600" dir="2700000" algn="tl" rotWithShape="0">
              <a:prstClr val="black">
                <a:alpha val="40000"/>
              </a:prstClr>
            </a:outerShdw>
          </a:effectLst>
        </p:spPr>
      </p:pic>
    </p:spTree>
    <p:extLst>
      <p:ext uri="{BB962C8B-B14F-4D97-AF65-F5344CB8AC3E}">
        <p14:creationId xmlns:p14="http://schemas.microsoft.com/office/powerpoint/2010/main" val="3356861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graphicFrame>
        <p:nvGraphicFramePr>
          <p:cNvPr id="210" name="Google Shape;210;p25"/>
          <p:cNvGraphicFramePr/>
          <p:nvPr>
            <p:extLst>
              <p:ext uri="{D42A27DB-BD31-4B8C-83A1-F6EECF244321}">
                <p14:modId xmlns:p14="http://schemas.microsoft.com/office/powerpoint/2010/main" val="146605010"/>
              </p:ext>
            </p:extLst>
          </p:nvPr>
        </p:nvGraphicFramePr>
        <p:xfrm>
          <a:off x="1515029" y="1497862"/>
          <a:ext cx="9161942" cy="1828800"/>
        </p:xfrm>
        <a:graphic>
          <a:graphicData uri="http://schemas.openxmlformats.org/drawingml/2006/table">
            <a:tbl>
              <a:tblPr>
                <a:noFill/>
              </a:tblPr>
              <a:tblGrid>
                <a:gridCol w="802105">
                  <a:extLst>
                    <a:ext uri="{9D8B030D-6E8A-4147-A177-3AD203B41FA5}">
                      <a16:colId xmlns:a16="http://schemas.microsoft.com/office/drawing/2014/main" val="20000"/>
                    </a:ext>
                  </a:extLst>
                </a:gridCol>
                <a:gridCol w="2727158">
                  <a:extLst>
                    <a:ext uri="{9D8B030D-6E8A-4147-A177-3AD203B41FA5}">
                      <a16:colId xmlns:a16="http://schemas.microsoft.com/office/drawing/2014/main" val="20001"/>
                    </a:ext>
                  </a:extLst>
                </a:gridCol>
                <a:gridCol w="3185179">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1510723">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1947</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Ysgol</a:t>
                      </a:r>
                      <a:r>
                        <a:rPr lang="en-US" sz="2000" b="1" dirty="0">
                          <a:solidFill>
                            <a:schemeClr val="accent3">
                              <a:lumMod val="50000"/>
                            </a:schemeClr>
                          </a:solidFill>
                          <a:latin typeface="SASSOON PRIMARY" pitchFamily="2" charset="0"/>
                          <a:ea typeface="Arial"/>
                          <a:cs typeface="Arial"/>
                          <a:sym typeface="Arial"/>
                        </a:rPr>
                        <a:t> </a:t>
                      </a:r>
                      <a:r>
                        <a:rPr lang="en-US" sz="2000" b="1" dirty="0" err="1">
                          <a:solidFill>
                            <a:schemeClr val="accent3">
                              <a:lumMod val="50000"/>
                            </a:schemeClr>
                          </a:solidFill>
                          <a:latin typeface="SASSOON PRIMARY" pitchFamily="2" charset="0"/>
                          <a:ea typeface="Arial"/>
                          <a:cs typeface="Arial"/>
                          <a:sym typeface="Arial"/>
                        </a:rPr>
                        <a:t>gynradd</a:t>
                      </a:r>
                      <a:r>
                        <a:rPr lang="en-US" sz="2000" b="1" dirty="0">
                          <a:solidFill>
                            <a:schemeClr val="accent3">
                              <a:lumMod val="50000"/>
                            </a:schemeClr>
                          </a:solidFill>
                          <a:latin typeface="SASSOON PRIMARY" pitchFamily="2" charset="0"/>
                          <a:ea typeface="Arial"/>
                          <a:cs typeface="Arial"/>
                          <a:sym typeface="Arial"/>
                        </a:rPr>
                        <a:t> Gymraeg </a:t>
                      </a:r>
                      <a:r>
                        <a:rPr lang="en-US" sz="2000" b="1" dirty="0" err="1">
                          <a:solidFill>
                            <a:schemeClr val="accent3">
                              <a:lumMod val="50000"/>
                            </a:schemeClr>
                          </a:solidFill>
                          <a:latin typeface="SASSOON PRIMARY" pitchFamily="2" charset="0"/>
                          <a:ea typeface="Arial"/>
                          <a:cs typeface="Arial"/>
                          <a:sym typeface="Arial"/>
                        </a:rPr>
                        <a:t>gyntaf</a:t>
                      </a:r>
                      <a:r>
                        <a:rPr lang="en-US" sz="2000" b="1" dirty="0">
                          <a:solidFill>
                            <a:schemeClr val="accent3">
                              <a:lumMod val="50000"/>
                            </a:schemeClr>
                          </a:solidFill>
                          <a:latin typeface="SASSOON PRIMARY" pitchFamily="2" charset="0"/>
                          <a:ea typeface="Arial"/>
                          <a:cs typeface="Arial"/>
                          <a:sym typeface="Arial"/>
                        </a:rPr>
                        <a:t> </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a typeface="Arial"/>
                        <a:cs typeface="Arial"/>
                        <a:sym typeface="Arial"/>
                      </a:endParaRPr>
                    </a:p>
                    <a:p>
                      <a:pPr marL="0" marR="0" lvl="0" indent="0" algn="l" rtl="0">
                        <a:spcBef>
                          <a:spcPts val="0"/>
                        </a:spcBef>
                        <a:spcAft>
                          <a:spcPts val="0"/>
                        </a:spcAft>
                        <a:buNone/>
                      </a:pPr>
                      <a:r>
                        <a:rPr lang="en-US" sz="2000" b="1" i="1" dirty="0">
                          <a:solidFill>
                            <a:schemeClr val="accent3">
                              <a:lumMod val="50000"/>
                            </a:schemeClr>
                          </a:solidFill>
                          <a:latin typeface="SASSOON PRIMARY" pitchFamily="2" charset="0"/>
                          <a:ea typeface="Arial"/>
                          <a:cs typeface="Arial"/>
                          <a:sym typeface="Arial"/>
                        </a:rPr>
                        <a:t>First Welsh language state primary school</a:t>
                      </a:r>
                      <a:endParaRPr sz="2000" b="1"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pitchFamily="2" charset="0"/>
                          <a:ea typeface="Arial"/>
                          <a:cs typeface="Arial"/>
                          <a:sym typeface="Arial"/>
                        </a:rPr>
                        <a:t>Agorir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Ysgol</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Dewi</a:t>
                      </a:r>
                      <a:r>
                        <a:rPr lang="en-US" sz="2000" dirty="0">
                          <a:solidFill>
                            <a:schemeClr val="accent3">
                              <a:lumMod val="50000"/>
                            </a:schemeClr>
                          </a:solidFill>
                          <a:latin typeface="SASSOON PRIMARY" pitchFamily="2" charset="0"/>
                          <a:ea typeface="Arial"/>
                          <a:cs typeface="Arial"/>
                          <a:sym typeface="Arial"/>
                        </a:rPr>
                        <a:t> Sant, </a:t>
                      </a:r>
                      <a:r>
                        <a:rPr lang="en-US" sz="2000" dirty="0" err="1">
                          <a:solidFill>
                            <a:schemeClr val="accent3">
                              <a:lumMod val="50000"/>
                            </a:schemeClr>
                          </a:solidFill>
                          <a:latin typeface="SASSOON PRIMARY" pitchFamily="2" charset="0"/>
                          <a:ea typeface="Arial"/>
                          <a:cs typeface="Arial"/>
                          <a:sym typeface="Arial"/>
                        </a:rPr>
                        <a:t>Llanelli</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Ysgol</a:t>
                      </a:r>
                      <a:r>
                        <a:rPr lang="en-US" sz="2000" dirty="0">
                          <a:solidFill>
                            <a:schemeClr val="accent3">
                              <a:lumMod val="50000"/>
                            </a:schemeClr>
                          </a:solidFill>
                          <a:latin typeface="SASSOON PRIMARY" pitchFamily="2" charset="0"/>
                          <a:ea typeface="Arial"/>
                          <a:cs typeface="Arial"/>
                          <a:sym typeface="Arial"/>
                        </a:rPr>
                        <a:t> o </a:t>
                      </a:r>
                      <a:r>
                        <a:rPr lang="en-US" sz="2000" dirty="0" err="1">
                          <a:solidFill>
                            <a:schemeClr val="accent3">
                              <a:lumMod val="50000"/>
                            </a:schemeClr>
                          </a:solidFill>
                          <a:latin typeface="SASSOON PRIMARY" pitchFamily="2" charset="0"/>
                          <a:ea typeface="Arial"/>
                          <a:cs typeface="Arial"/>
                          <a:sym typeface="Arial"/>
                        </a:rPr>
                        <a:t>dan</a:t>
                      </a:r>
                      <a:r>
                        <a:rPr lang="en-US" sz="2000" dirty="0">
                          <a:solidFill>
                            <a:schemeClr val="accent3">
                              <a:lumMod val="50000"/>
                            </a:schemeClr>
                          </a:solidFill>
                          <a:latin typeface="SASSOON PRIMARY" pitchFamily="2" charset="0"/>
                          <a:ea typeface="Arial"/>
                          <a:cs typeface="Arial"/>
                          <a:sym typeface="Arial"/>
                        </a:rPr>
                        <a:t> yr </a:t>
                      </a:r>
                      <a:r>
                        <a:rPr lang="en-US" sz="2000" dirty="0" err="1">
                          <a:solidFill>
                            <a:schemeClr val="accent3">
                              <a:lumMod val="50000"/>
                            </a:schemeClr>
                          </a:solidFill>
                          <a:latin typeface="SASSOON PRIMARY" pitchFamily="2" charset="0"/>
                          <a:ea typeface="Arial"/>
                          <a:cs typeface="Arial"/>
                          <a:sym typeface="Arial"/>
                        </a:rPr>
                        <a:t>awdurdod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lleol</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chemeClr val="accent3">
                              <a:lumMod val="50000"/>
                            </a:schemeClr>
                          </a:solidFill>
                          <a:latin typeface="SASSOON PRIMARY" pitchFamily="2" charset="0"/>
                          <a:ea typeface="Arial"/>
                          <a:cs typeface="Arial"/>
                          <a:sym typeface="Arial"/>
                        </a:rPr>
                        <a:t>Ysgol </a:t>
                      </a:r>
                      <a:r>
                        <a:rPr lang="en-US" sz="2000" i="1" dirty="0" err="1">
                          <a:solidFill>
                            <a:schemeClr val="accent3">
                              <a:lumMod val="50000"/>
                            </a:schemeClr>
                          </a:solidFill>
                          <a:latin typeface="SASSOON PRIMARY" pitchFamily="2" charset="0"/>
                          <a:ea typeface="Arial"/>
                          <a:cs typeface="Arial"/>
                          <a:sym typeface="Arial"/>
                        </a:rPr>
                        <a:t>Dewi</a:t>
                      </a:r>
                      <a:r>
                        <a:rPr lang="en-US" sz="2000" i="1" dirty="0">
                          <a:solidFill>
                            <a:schemeClr val="accent3">
                              <a:lumMod val="50000"/>
                            </a:schemeClr>
                          </a:solidFill>
                          <a:latin typeface="SASSOON PRIMARY" pitchFamily="2" charset="0"/>
                          <a:ea typeface="Arial"/>
                          <a:cs typeface="Arial"/>
                          <a:sym typeface="Arial"/>
                        </a:rPr>
                        <a:t> Sant, </a:t>
                      </a:r>
                      <a:r>
                        <a:rPr lang="en-US" sz="2000" i="1" dirty="0" err="1">
                          <a:solidFill>
                            <a:schemeClr val="accent3">
                              <a:lumMod val="50000"/>
                            </a:schemeClr>
                          </a:solidFill>
                          <a:latin typeface="SASSOON PRIMARY" pitchFamily="2" charset="0"/>
                          <a:ea typeface="Arial"/>
                          <a:cs typeface="Arial"/>
                          <a:sym typeface="Arial"/>
                        </a:rPr>
                        <a:t>Llanelli</a:t>
                      </a:r>
                      <a:r>
                        <a:rPr lang="en-US" sz="2000" i="1" dirty="0">
                          <a:solidFill>
                            <a:schemeClr val="accent3">
                              <a:lumMod val="50000"/>
                            </a:schemeClr>
                          </a:solidFill>
                          <a:latin typeface="SASSOON PRIMARY" pitchFamily="2" charset="0"/>
                          <a:ea typeface="Arial"/>
                          <a:cs typeface="Arial"/>
                          <a:sym typeface="Arial"/>
                        </a:rPr>
                        <a:t> opens. Local authority school.</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3074" name="Picture 2" descr="Llanerch Committee takes issue with Llanelli Star – Llanelli Online">
            <a:extLst>
              <a:ext uri="{FF2B5EF4-FFF2-40B4-BE49-F238E27FC236}">
                <a16:creationId xmlns:a16="http://schemas.microsoft.com/office/drawing/2014/main" id="{0DE0239D-1D7A-9443-A725-77601BD5B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0177" y="3557058"/>
            <a:ext cx="1933074" cy="289961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OMMEMERATIVE PLATE. YSGOL Gymraeg Dewi Sant Llanelli. - £2.99 | PicClick UK">
            <a:extLst>
              <a:ext uri="{FF2B5EF4-FFF2-40B4-BE49-F238E27FC236}">
                <a16:creationId xmlns:a16="http://schemas.microsoft.com/office/drawing/2014/main" id="{F21B5D90-64EC-F14E-83D9-7DF4289139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34" t="21702" r="24090" b="25989"/>
          <a:stretch/>
        </p:blipFill>
        <p:spPr bwMode="auto">
          <a:xfrm>
            <a:off x="3130086" y="3544198"/>
            <a:ext cx="3128210" cy="2912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07568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graphicFrame>
        <p:nvGraphicFramePr>
          <p:cNvPr id="216" name="Google Shape;216;p26"/>
          <p:cNvGraphicFramePr/>
          <p:nvPr>
            <p:extLst>
              <p:ext uri="{D42A27DB-BD31-4B8C-83A1-F6EECF244321}">
                <p14:modId xmlns:p14="http://schemas.microsoft.com/office/powerpoint/2010/main" val="448159666"/>
              </p:ext>
            </p:extLst>
          </p:nvPr>
        </p:nvGraphicFramePr>
        <p:xfrm>
          <a:off x="946484" y="1640426"/>
          <a:ext cx="9994232" cy="2133600"/>
        </p:xfrm>
        <a:graphic>
          <a:graphicData uri="http://schemas.openxmlformats.org/drawingml/2006/table">
            <a:tbl>
              <a:tblPr>
                <a:noFill/>
              </a:tblPr>
              <a:tblGrid>
                <a:gridCol w="818148">
                  <a:extLst>
                    <a:ext uri="{9D8B030D-6E8A-4147-A177-3AD203B41FA5}">
                      <a16:colId xmlns:a16="http://schemas.microsoft.com/office/drawing/2014/main" val="20000"/>
                    </a:ext>
                  </a:extLst>
                </a:gridCol>
                <a:gridCol w="2193833">
                  <a:extLst>
                    <a:ext uri="{9D8B030D-6E8A-4147-A177-3AD203B41FA5}">
                      <a16:colId xmlns:a16="http://schemas.microsoft.com/office/drawing/2014/main" val="20001"/>
                    </a:ext>
                  </a:extLst>
                </a:gridCol>
                <a:gridCol w="3501114">
                  <a:extLst>
                    <a:ext uri="{9D8B030D-6E8A-4147-A177-3AD203B41FA5}">
                      <a16:colId xmlns:a16="http://schemas.microsoft.com/office/drawing/2014/main" val="20002"/>
                    </a:ext>
                  </a:extLst>
                </a:gridCol>
                <a:gridCol w="3481137">
                  <a:extLst>
                    <a:ext uri="{9D8B030D-6E8A-4147-A177-3AD203B41FA5}">
                      <a16:colId xmlns:a16="http://schemas.microsoft.com/office/drawing/2014/main" val="20003"/>
                    </a:ext>
                  </a:extLst>
                </a:gridCol>
              </a:tblGrid>
              <a:tr h="1760985">
                <a:tc>
                  <a:txBody>
                    <a:bodyPr/>
                    <a:lstStyle/>
                    <a:p>
                      <a:pPr marL="0" marR="0" lvl="0" indent="0" algn="l" rtl="0">
                        <a:spcBef>
                          <a:spcPts val="0"/>
                        </a:spcBef>
                        <a:spcAft>
                          <a:spcPts val="0"/>
                        </a:spcAft>
                        <a:buNone/>
                      </a:pPr>
                      <a:r>
                        <a:rPr lang="en-US" sz="2400" b="1" i="0" dirty="0">
                          <a:solidFill>
                            <a:schemeClr val="bg1"/>
                          </a:solidFill>
                          <a:latin typeface="SASSOON PRIMARY" pitchFamily="2" charset="0"/>
                          <a:ea typeface="Arial"/>
                          <a:cs typeface="Arial"/>
                          <a:sym typeface="Arial"/>
                        </a:rPr>
                        <a:t>1956</a:t>
                      </a:r>
                      <a:endParaRPr sz="2400" i="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i="0" dirty="0">
                          <a:solidFill>
                            <a:schemeClr val="accent3">
                              <a:lumMod val="50000"/>
                            </a:schemeClr>
                          </a:solidFill>
                          <a:latin typeface="SASSOON PRIMARY" pitchFamily="2" charset="0"/>
                          <a:ea typeface="Arial"/>
                          <a:cs typeface="Arial"/>
                          <a:sym typeface="Arial"/>
                        </a:rPr>
                        <a:t>Ysgol </a:t>
                      </a:r>
                      <a:r>
                        <a:rPr lang="en-US" sz="2000" b="1" i="0" dirty="0" err="1">
                          <a:solidFill>
                            <a:schemeClr val="accent3">
                              <a:lumMod val="50000"/>
                            </a:schemeClr>
                          </a:solidFill>
                          <a:latin typeface="SASSOON PRIMARY" pitchFamily="2" charset="0"/>
                          <a:ea typeface="Arial"/>
                          <a:cs typeface="Arial"/>
                          <a:sym typeface="Arial"/>
                        </a:rPr>
                        <a:t>Uwchradd</a:t>
                      </a:r>
                      <a:r>
                        <a:rPr lang="en-US" sz="2000" b="1" i="0" dirty="0">
                          <a:solidFill>
                            <a:schemeClr val="accent3">
                              <a:lumMod val="50000"/>
                            </a:schemeClr>
                          </a:solidFill>
                          <a:latin typeface="SASSOON PRIMARY" pitchFamily="2" charset="0"/>
                          <a:ea typeface="Arial"/>
                          <a:cs typeface="Arial"/>
                          <a:sym typeface="Arial"/>
                        </a:rPr>
                        <a:t> </a:t>
                      </a:r>
                      <a:r>
                        <a:rPr lang="en-US" sz="2000" b="1" i="0" dirty="0" err="1">
                          <a:solidFill>
                            <a:schemeClr val="accent3">
                              <a:lumMod val="50000"/>
                            </a:schemeClr>
                          </a:solidFill>
                          <a:latin typeface="SASSOON PRIMARY" pitchFamily="2" charset="0"/>
                          <a:ea typeface="Arial"/>
                          <a:cs typeface="Arial"/>
                          <a:sym typeface="Arial"/>
                        </a:rPr>
                        <a:t>Gyfrwng</a:t>
                      </a:r>
                      <a:r>
                        <a:rPr lang="en-US" sz="2000" b="1" i="0" dirty="0">
                          <a:solidFill>
                            <a:schemeClr val="accent3">
                              <a:lumMod val="50000"/>
                            </a:schemeClr>
                          </a:solidFill>
                          <a:latin typeface="SASSOON PRIMARY" pitchFamily="2" charset="0"/>
                          <a:ea typeface="Arial"/>
                          <a:cs typeface="Arial"/>
                          <a:sym typeface="Arial"/>
                        </a:rPr>
                        <a:t> </a:t>
                      </a:r>
                      <a:r>
                        <a:rPr lang="en-US" sz="2000" b="1" i="0" dirty="0" err="1">
                          <a:solidFill>
                            <a:schemeClr val="accent3">
                              <a:lumMod val="50000"/>
                            </a:schemeClr>
                          </a:solidFill>
                          <a:latin typeface="SASSOON PRIMARY" pitchFamily="2" charset="0"/>
                          <a:ea typeface="Arial"/>
                          <a:cs typeface="Arial"/>
                          <a:sym typeface="Arial"/>
                        </a:rPr>
                        <a:t>Cymraeg</a:t>
                      </a:r>
                      <a:r>
                        <a:rPr lang="en-US" sz="2000" b="1" i="0" dirty="0">
                          <a:solidFill>
                            <a:schemeClr val="accent3">
                              <a:lumMod val="50000"/>
                            </a:schemeClr>
                          </a:solidFill>
                          <a:latin typeface="SASSOON PRIMARY" pitchFamily="2" charset="0"/>
                          <a:ea typeface="Arial"/>
                          <a:cs typeface="Arial"/>
                          <a:sym typeface="Arial"/>
                        </a:rPr>
                        <a:t> </a:t>
                      </a:r>
                      <a:r>
                        <a:rPr lang="en-US" sz="2000" b="1" i="0" dirty="0" err="1">
                          <a:solidFill>
                            <a:schemeClr val="accent3">
                              <a:lumMod val="50000"/>
                            </a:schemeClr>
                          </a:solidFill>
                          <a:latin typeface="SASSOON PRIMARY" pitchFamily="2" charset="0"/>
                          <a:ea typeface="Arial"/>
                          <a:cs typeface="Arial"/>
                          <a:sym typeface="Arial"/>
                        </a:rPr>
                        <a:t>gyntaf</a:t>
                      </a:r>
                      <a:r>
                        <a:rPr lang="en-US" sz="2000" b="1" i="0" dirty="0">
                          <a:solidFill>
                            <a:schemeClr val="accent3">
                              <a:lumMod val="50000"/>
                            </a:schemeClr>
                          </a:solidFill>
                          <a:latin typeface="SASSOON PRIMARY" pitchFamily="2" charset="0"/>
                          <a:ea typeface="Arial"/>
                          <a:cs typeface="Arial"/>
                          <a:sym typeface="Arial"/>
                        </a:rPr>
                        <a:t> </a:t>
                      </a:r>
                      <a:br>
                        <a:rPr lang="en-US" sz="2000" b="1" i="0" dirty="0">
                          <a:solidFill>
                            <a:schemeClr val="accent3">
                              <a:lumMod val="50000"/>
                            </a:schemeClr>
                          </a:solidFill>
                          <a:latin typeface="SASSOON PRIMARY" pitchFamily="2" charset="0"/>
                          <a:ea typeface="Arial"/>
                          <a:cs typeface="Arial"/>
                          <a:sym typeface="Arial"/>
                        </a:rPr>
                      </a:br>
                      <a:endParaRPr sz="2000" b="1" i="0" dirty="0">
                        <a:solidFill>
                          <a:schemeClr val="accent3">
                            <a:lumMod val="50000"/>
                          </a:schemeClr>
                        </a:solidFill>
                        <a:latin typeface="SASSOON PRIMARY" pitchFamily="2" charset="0"/>
                        <a:ea typeface="Arial"/>
                        <a:cs typeface="Arial"/>
                        <a:sym typeface="Arial"/>
                      </a:endParaRPr>
                    </a:p>
                    <a:p>
                      <a:pPr marL="0" marR="0" lvl="0" indent="0" algn="l" rtl="0">
                        <a:spcBef>
                          <a:spcPts val="0"/>
                        </a:spcBef>
                        <a:spcAft>
                          <a:spcPts val="0"/>
                        </a:spcAft>
                        <a:buNone/>
                      </a:pPr>
                      <a:r>
                        <a:rPr lang="en-US" sz="2000" b="1" i="1" dirty="0">
                          <a:solidFill>
                            <a:schemeClr val="accent3">
                              <a:lumMod val="50000"/>
                            </a:schemeClr>
                          </a:solidFill>
                          <a:latin typeface="SASSOON PRIMARY" pitchFamily="2" charset="0"/>
                          <a:ea typeface="Arial"/>
                          <a:cs typeface="Arial"/>
                          <a:sym typeface="Arial"/>
                        </a:rPr>
                        <a:t>First Welsh language state secondary school</a:t>
                      </a:r>
                      <a:endParaRPr sz="2000" b="1" i="1" dirty="0">
                        <a:solidFill>
                          <a:schemeClr val="accent3">
                            <a:lumMod val="50000"/>
                          </a:schemeClr>
                        </a:solidFill>
                        <a:latin typeface="SASSOON PRIMARY" pitchFamily="2" charset="0"/>
                        <a:ea typeface="Arial"/>
                        <a:cs typeface="Arial"/>
                        <a:sym typeface="Arial"/>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i="0" dirty="0" err="1">
                          <a:solidFill>
                            <a:schemeClr val="accent3">
                              <a:lumMod val="50000"/>
                            </a:schemeClr>
                          </a:solidFill>
                          <a:latin typeface="SASSOON PRIMARY" pitchFamily="2" charset="0"/>
                          <a:ea typeface="Arial"/>
                          <a:cs typeface="Arial"/>
                          <a:sym typeface="Arial"/>
                        </a:rPr>
                        <a:t>Agorir</a:t>
                      </a:r>
                      <a:r>
                        <a:rPr lang="en-US" sz="2000" i="0" dirty="0">
                          <a:solidFill>
                            <a:schemeClr val="accent3">
                              <a:lumMod val="50000"/>
                            </a:schemeClr>
                          </a:solidFill>
                          <a:latin typeface="SASSOON PRIMARY" pitchFamily="2" charset="0"/>
                          <a:ea typeface="Arial"/>
                          <a:cs typeface="Arial"/>
                          <a:sym typeface="Arial"/>
                        </a:rPr>
                        <a:t> Ysgol Glan </a:t>
                      </a:r>
                      <a:r>
                        <a:rPr lang="en-US" sz="2000" i="0" dirty="0" err="1">
                          <a:solidFill>
                            <a:schemeClr val="accent3">
                              <a:lumMod val="50000"/>
                            </a:schemeClr>
                          </a:solidFill>
                          <a:latin typeface="SASSOON PRIMARY" pitchFamily="2" charset="0"/>
                          <a:ea typeface="Arial"/>
                          <a:cs typeface="Arial"/>
                          <a:sym typeface="Arial"/>
                        </a:rPr>
                        <a:t>Clwyd</a:t>
                      </a:r>
                      <a:r>
                        <a:rPr lang="en-US" sz="2000" i="0" dirty="0">
                          <a:solidFill>
                            <a:schemeClr val="accent3">
                              <a:lumMod val="50000"/>
                            </a:schemeClr>
                          </a:solidFill>
                          <a:latin typeface="SASSOON PRIMARY" pitchFamily="2" charset="0"/>
                          <a:ea typeface="Arial"/>
                          <a:cs typeface="Arial"/>
                          <a:sym typeface="Arial"/>
                        </a:rPr>
                        <a:t>, Y Rhyl. </a:t>
                      </a:r>
                      <a:endParaRPr sz="2000" i="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chemeClr val="accent3">
                              <a:lumMod val="50000"/>
                            </a:schemeClr>
                          </a:solidFill>
                          <a:latin typeface="SASSOON PRIMARY" pitchFamily="2" charset="0"/>
                          <a:ea typeface="Arial"/>
                          <a:cs typeface="Arial"/>
                          <a:sym typeface="Arial"/>
                        </a:rPr>
                        <a:t>Ysgol Glan </a:t>
                      </a:r>
                      <a:r>
                        <a:rPr lang="en-US" sz="2000" i="1" dirty="0" err="1">
                          <a:solidFill>
                            <a:schemeClr val="accent3">
                              <a:lumMod val="50000"/>
                            </a:schemeClr>
                          </a:solidFill>
                          <a:latin typeface="SASSOON PRIMARY" pitchFamily="2" charset="0"/>
                          <a:ea typeface="Arial"/>
                          <a:cs typeface="Arial"/>
                          <a:sym typeface="Arial"/>
                        </a:rPr>
                        <a:t>Clwyd</a:t>
                      </a:r>
                      <a:r>
                        <a:rPr lang="en-US" sz="2000" i="1" dirty="0">
                          <a:solidFill>
                            <a:schemeClr val="accent3">
                              <a:lumMod val="50000"/>
                            </a:schemeClr>
                          </a:solidFill>
                          <a:latin typeface="SASSOON PRIMARY" pitchFamily="2" charset="0"/>
                          <a:ea typeface="Arial"/>
                          <a:cs typeface="Arial"/>
                          <a:sym typeface="Arial"/>
                        </a:rPr>
                        <a:t>, Y Rhyl opens. </a:t>
                      </a: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17" name="Google Shape;217;p26"/>
          <p:cNvPicPr preferRelativeResize="0"/>
          <p:nvPr/>
        </p:nvPicPr>
        <p:blipFill rotWithShape="1">
          <a:blip r:embed="rId3">
            <a:alphaModFix/>
          </a:blip>
          <a:srcRect/>
          <a:stretch/>
        </p:blipFill>
        <p:spPr>
          <a:xfrm>
            <a:off x="4991100" y="4277774"/>
            <a:ext cx="1905000" cy="1879600"/>
          </a:xfrm>
          <a:prstGeom prst="rect">
            <a:avLst/>
          </a:prstGeom>
          <a:noFill/>
          <a:ln>
            <a:noFill/>
          </a:ln>
        </p:spPr>
      </p:pic>
    </p:spTree>
    <p:extLst>
      <p:ext uri="{BB962C8B-B14F-4D97-AF65-F5344CB8AC3E}">
        <p14:creationId xmlns:p14="http://schemas.microsoft.com/office/powerpoint/2010/main" val="357199253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graphicFrame>
        <p:nvGraphicFramePr>
          <p:cNvPr id="222" name="Google Shape;222;p27"/>
          <p:cNvGraphicFramePr/>
          <p:nvPr>
            <p:extLst>
              <p:ext uri="{D42A27DB-BD31-4B8C-83A1-F6EECF244321}">
                <p14:modId xmlns:p14="http://schemas.microsoft.com/office/powerpoint/2010/main" val="1186606041"/>
              </p:ext>
            </p:extLst>
          </p:nvPr>
        </p:nvGraphicFramePr>
        <p:xfrm>
          <a:off x="1240968" y="1355397"/>
          <a:ext cx="9428111" cy="2743200"/>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045364">
                  <a:extLst>
                    <a:ext uri="{9D8B030D-6E8A-4147-A177-3AD203B41FA5}">
                      <a16:colId xmlns:a16="http://schemas.microsoft.com/office/drawing/2014/main" val="20001"/>
                    </a:ext>
                  </a:extLst>
                </a:gridCol>
                <a:gridCol w="3178025">
                  <a:extLst>
                    <a:ext uri="{9D8B030D-6E8A-4147-A177-3AD203B41FA5}">
                      <a16:colId xmlns:a16="http://schemas.microsoft.com/office/drawing/2014/main" val="20002"/>
                    </a:ext>
                  </a:extLst>
                </a:gridCol>
                <a:gridCol w="3386575">
                  <a:extLst>
                    <a:ext uri="{9D8B030D-6E8A-4147-A177-3AD203B41FA5}">
                      <a16:colId xmlns:a16="http://schemas.microsoft.com/office/drawing/2014/main" val="20003"/>
                    </a:ext>
                  </a:extLst>
                </a:gridCol>
              </a:tblGrid>
              <a:tr h="2267984">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1962</a:t>
                      </a:r>
                      <a:endParaRPr sz="2400" b="1"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a:solidFill>
                            <a:schemeClr val="accent3">
                              <a:lumMod val="50000"/>
                            </a:schemeClr>
                          </a:solidFill>
                          <a:latin typeface="SASSOON PRIMARY" pitchFamily="2" charset="0"/>
                          <a:ea typeface="Arial"/>
                          <a:cs typeface="Arial"/>
                          <a:sym typeface="Arial"/>
                        </a:rPr>
                        <a:t>‘</a:t>
                      </a:r>
                      <a:r>
                        <a:rPr lang="en-US" sz="2000" b="1" dirty="0" err="1">
                          <a:solidFill>
                            <a:schemeClr val="accent3">
                              <a:lumMod val="50000"/>
                            </a:schemeClr>
                          </a:solidFill>
                          <a:latin typeface="SASSOON PRIMARY" pitchFamily="2" charset="0"/>
                          <a:ea typeface="Arial"/>
                          <a:cs typeface="Arial"/>
                          <a:sym typeface="Arial"/>
                        </a:rPr>
                        <a:t>Tynged</a:t>
                      </a:r>
                      <a:r>
                        <a:rPr lang="en-US" sz="2000" b="1" dirty="0">
                          <a:solidFill>
                            <a:schemeClr val="accent3">
                              <a:lumMod val="50000"/>
                            </a:schemeClr>
                          </a:solidFill>
                          <a:latin typeface="SASSOON PRIMARY" pitchFamily="2" charset="0"/>
                          <a:ea typeface="Arial"/>
                          <a:cs typeface="Arial"/>
                          <a:sym typeface="Arial"/>
                        </a:rPr>
                        <a:t> yr Iaith’</a:t>
                      </a:r>
                      <a:endParaRPr sz="2000" b="1" dirty="0">
                        <a:solidFill>
                          <a:schemeClr val="accent3">
                            <a:lumMod val="50000"/>
                          </a:schemeClr>
                        </a:solidFill>
                        <a:latin typeface="SASSOON PRIMARY" pitchFamily="2" charset="0"/>
                      </a:endParaRPr>
                    </a:p>
                    <a:p>
                      <a:pPr marL="0" marR="0" lvl="0" indent="0" algn="l" rtl="0">
                        <a:lnSpc>
                          <a:spcPct val="100000"/>
                        </a:lnSpc>
                        <a:spcBef>
                          <a:spcPts val="0"/>
                        </a:spcBef>
                        <a:spcAft>
                          <a:spcPts val="0"/>
                        </a:spcAft>
                        <a:buClr>
                          <a:srgbClr val="3B3B3B"/>
                        </a:buClr>
                        <a:buFont typeface="Arial"/>
                        <a:buNone/>
                      </a:pPr>
                      <a:endParaRPr lang="en-US" sz="2000" b="1" i="1" dirty="0">
                        <a:solidFill>
                          <a:schemeClr val="accent3">
                            <a:lumMod val="50000"/>
                          </a:schemeClr>
                        </a:solidFill>
                        <a:latin typeface="SASSOON PRIMARY" pitchFamily="2" charset="0"/>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2000" b="1" i="1" dirty="0">
                          <a:solidFill>
                            <a:schemeClr val="accent3">
                              <a:lumMod val="50000"/>
                            </a:schemeClr>
                          </a:solidFill>
                          <a:latin typeface="SASSOON PRIMARY" pitchFamily="2" charset="0"/>
                          <a:ea typeface="Arial"/>
                          <a:cs typeface="Arial"/>
                          <a:sym typeface="Arial"/>
                        </a:rPr>
                        <a:t>The Fate of the Language’ </a:t>
                      </a:r>
                      <a:endParaRPr sz="2000" b="1"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pitchFamily="2" charset="0"/>
                          <a:ea typeface="Arial"/>
                          <a:cs typeface="Arial"/>
                          <a:sym typeface="Arial"/>
                        </a:rPr>
                        <a:t>Darlledir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darlith</a:t>
                      </a:r>
                      <a:r>
                        <a:rPr lang="en-US" sz="2000" dirty="0">
                          <a:solidFill>
                            <a:schemeClr val="accent3">
                              <a:lumMod val="50000"/>
                            </a:schemeClr>
                          </a:solidFill>
                          <a:latin typeface="SASSOON PRIMARY" pitchFamily="2" charset="0"/>
                          <a:ea typeface="Arial"/>
                          <a:cs typeface="Arial"/>
                          <a:sym typeface="Arial"/>
                        </a:rPr>
                        <a:t> Saunders Lewis ‘</a:t>
                      </a:r>
                      <a:r>
                        <a:rPr lang="en-US" sz="2000" dirty="0" err="1">
                          <a:solidFill>
                            <a:schemeClr val="accent3">
                              <a:lumMod val="50000"/>
                            </a:schemeClr>
                          </a:solidFill>
                          <a:latin typeface="SASSOON PRIMARY" pitchFamily="2" charset="0"/>
                          <a:ea typeface="Arial"/>
                          <a:cs typeface="Arial"/>
                          <a:sym typeface="Arial"/>
                        </a:rPr>
                        <a:t>Tynged</a:t>
                      </a:r>
                      <a:r>
                        <a:rPr lang="en-US" sz="2000" dirty="0">
                          <a:solidFill>
                            <a:schemeClr val="accent3">
                              <a:lumMod val="50000"/>
                            </a:schemeClr>
                          </a:solidFill>
                          <a:latin typeface="SASSOON PRIMARY" pitchFamily="2" charset="0"/>
                          <a:ea typeface="Arial"/>
                          <a:cs typeface="Arial"/>
                          <a:sym typeface="Arial"/>
                        </a:rPr>
                        <a:t> yr Iaith’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annog</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sefydlu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Cymdeithas</a:t>
                      </a:r>
                      <a:r>
                        <a:rPr lang="en-US" sz="2000" dirty="0">
                          <a:solidFill>
                            <a:schemeClr val="accent3">
                              <a:lumMod val="50000"/>
                            </a:schemeClr>
                          </a:solidFill>
                          <a:latin typeface="SASSOON PRIMARY" pitchFamily="2" charset="0"/>
                          <a:ea typeface="Arial"/>
                          <a:cs typeface="Arial"/>
                          <a:sym typeface="Arial"/>
                        </a:rPr>
                        <a:t> yr Iaith Gymraeg. Mae Lewis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rhagweld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marwolaeth</a:t>
                      </a:r>
                      <a:r>
                        <a:rPr lang="en-US" sz="2000" dirty="0">
                          <a:solidFill>
                            <a:schemeClr val="accent3">
                              <a:lumMod val="50000"/>
                            </a:schemeClr>
                          </a:solidFill>
                          <a:latin typeface="SASSOON PRIMARY" pitchFamily="2" charset="0"/>
                          <a:ea typeface="Arial"/>
                          <a:cs typeface="Arial"/>
                          <a:sym typeface="Arial"/>
                        </a:rPr>
                        <a:t> y Gymraeg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gynnar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yr unfed </a:t>
                      </a:r>
                      <a:r>
                        <a:rPr lang="en-US" sz="2000" dirty="0" err="1">
                          <a:solidFill>
                            <a:schemeClr val="accent3">
                              <a:lumMod val="50000"/>
                            </a:schemeClr>
                          </a:solidFill>
                          <a:latin typeface="SASSOON PRIMARY" pitchFamily="2" charset="0"/>
                          <a:ea typeface="Arial"/>
                          <a:cs typeface="Arial"/>
                          <a:sym typeface="Arial"/>
                        </a:rPr>
                        <a:t>ganrif</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hugain</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a:solidFill>
                            <a:schemeClr val="accent3">
                              <a:lumMod val="50000"/>
                            </a:schemeClr>
                          </a:solidFill>
                          <a:latin typeface="SASSOON PRIMARY" pitchFamily="2" charset="0"/>
                          <a:ea typeface="Arial"/>
                          <a:cs typeface="Arial"/>
                          <a:sym typeface="Arial"/>
                        </a:rPr>
                        <a:t>Saunders Lewis delivers his lecture ‘The Fate of the Language.’ This encourages the formation of the Welsh Language Society. Lewis foresees the death of the Welsh Language by the start of the 21</a:t>
                      </a:r>
                      <a:r>
                        <a:rPr lang="en-US" sz="2000" i="1" baseline="30000" dirty="0">
                          <a:solidFill>
                            <a:schemeClr val="accent3">
                              <a:lumMod val="50000"/>
                            </a:schemeClr>
                          </a:solidFill>
                          <a:latin typeface="SASSOON PRIMARY" pitchFamily="2" charset="0"/>
                          <a:ea typeface="Arial"/>
                          <a:cs typeface="Arial"/>
                          <a:sym typeface="Arial"/>
                        </a:rPr>
                        <a:t>st</a:t>
                      </a:r>
                      <a:r>
                        <a:rPr lang="en-US" sz="2000" i="1" dirty="0">
                          <a:solidFill>
                            <a:schemeClr val="accent3">
                              <a:lumMod val="50000"/>
                            </a:schemeClr>
                          </a:solidFill>
                          <a:latin typeface="SASSOON PRIMARY" pitchFamily="2" charset="0"/>
                          <a:ea typeface="Arial"/>
                          <a:cs typeface="Arial"/>
                          <a:sym typeface="Arial"/>
                        </a:rPr>
                        <a:t> century.</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3" name="Google Shape;223;p27"/>
          <p:cNvPicPr preferRelativeResize="0"/>
          <p:nvPr/>
        </p:nvPicPr>
        <p:blipFill rotWithShape="1">
          <a:blip r:embed="rId3">
            <a:alphaModFix/>
          </a:blip>
          <a:srcRect/>
          <a:stretch/>
        </p:blipFill>
        <p:spPr>
          <a:xfrm>
            <a:off x="4019902" y="4366220"/>
            <a:ext cx="4152196" cy="2272766"/>
          </a:xfrm>
          <a:prstGeom prst="rect">
            <a:avLst/>
          </a:prstGeom>
          <a:noFill/>
          <a:ln>
            <a:noFill/>
          </a:ln>
        </p:spPr>
      </p:pic>
    </p:spTree>
    <p:extLst>
      <p:ext uri="{BB962C8B-B14F-4D97-AF65-F5344CB8AC3E}">
        <p14:creationId xmlns:p14="http://schemas.microsoft.com/office/powerpoint/2010/main" val="29390076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graphicFrame>
        <p:nvGraphicFramePr>
          <p:cNvPr id="228" name="Google Shape;228;p28"/>
          <p:cNvGraphicFramePr/>
          <p:nvPr>
            <p:extLst>
              <p:ext uri="{D42A27DB-BD31-4B8C-83A1-F6EECF244321}">
                <p14:modId xmlns:p14="http://schemas.microsoft.com/office/powerpoint/2010/main" val="2993844707"/>
              </p:ext>
            </p:extLst>
          </p:nvPr>
        </p:nvGraphicFramePr>
        <p:xfrm>
          <a:off x="1566424" y="1339714"/>
          <a:ext cx="9059151" cy="3048000"/>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831454">
                  <a:extLst>
                    <a:ext uri="{9D8B030D-6E8A-4147-A177-3AD203B41FA5}">
                      <a16:colId xmlns:a16="http://schemas.microsoft.com/office/drawing/2014/main" val="20001"/>
                    </a:ext>
                  </a:extLst>
                </a:gridCol>
                <a:gridCol w="2962050">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2743200">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1962</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Cymdeithas</a:t>
                      </a:r>
                      <a:r>
                        <a:rPr lang="en-US" sz="2000" b="1" dirty="0">
                          <a:solidFill>
                            <a:schemeClr val="accent3">
                              <a:lumMod val="50000"/>
                            </a:schemeClr>
                          </a:solidFill>
                          <a:latin typeface="SASSOON PRIMARY" pitchFamily="2" charset="0"/>
                          <a:ea typeface="Arial"/>
                          <a:cs typeface="Arial"/>
                          <a:sym typeface="Arial"/>
                        </a:rPr>
                        <a:t> yr Iaith </a:t>
                      </a:r>
                      <a:r>
                        <a:rPr lang="en-US" sz="2000" b="1" dirty="0" err="1">
                          <a:solidFill>
                            <a:schemeClr val="accent3">
                              <a:lumMod val="50000"/>
                            </a:schemeClr>
                          </a:solidFill>
                          <a:latin typeface="SASSOON PRIMARY" pitchFamily="2" charset="0"/>
                          <a:ea typeface="Arial"/>
                          <a:cs typeface="Arial"/>
                          <a:sym typeface="Arial"/>
                        </a:rPr>
                        <a:t>Gymraeg</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ndParaRPr>
                    </a:p>
                    <a:p>
                      <a:pPr marL="0" marR="0" lvl="0" indent="0" algn="l" rtl="0">
                        <a:lnSpc>
                          <a:spcPct val="100000"/>
                        </a:lnSpc>
                        <a:spcBef>
                          <a:spcPts val="0"/>
                        </a:spcBef>
                        <a:spcAft>
                          <a:spcPts val="0"/>
                        </a:spcAft>
                        <a:buClr>
                          <a:srgbClr val="3B3B3B"/>
                        </a:buClr>
                        <a:buFont typeface="Arial"/>
                        <a:buNone/>
                      </a:pPr>
                      <a:r>
                        <a:rPr lang="en-US" sz="2000" b="1" i="1" dirty="0">
                          <a:solidFill>
                            <a:schemeClr val="accent3">
                              <a:lumMod val="50000"/>
                            </a:schemeClr>
                          </a:solidFill>
                          <a:latin typeface="SASSOON PRIMARY" pitchFamily="2" charset="0"/>
                          <a:ea typeface="Arial"/>
                          <a:cs typeface="Arial"/>
                          <a:sym typeface="Arial"/>
                        </a:rPr>
                        <a:t>Welsh Language Society</a:t>
                      </a:r>
                      <a:endParaRPr sz="2000" b="1"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pitchFamily="2" charset="0"/>
                          <a:ea typeface="Arial"/>
                          <a:cs typeface="Arial"/>
                          <a:sym typeface="Arial"/>
                        </a:rPr>
                        <a:t>Sefydlir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Cymdeithas</a:t>
                      </a:r>
                      <a:r>
                        <a:rPr lang="en-US" sz="2000" dirty="0">
                          <a:solidFill>
                            <a:schemeClr val="accent3">
                              <a:lumMod val="50000"/>
                            </a:schemeClr>
                          </a:solidFill>
                          <a:latin typeface="SASSOON PRIMARY" pitchFamily="2" charset="0"/>
                          <a:ea typeface="Arial"/>
                          <a:cs typeface="Arial"/>
                          <a:sym typeface="Arial"/>
                        </a:rPr>
                        <a:t> yr Iaith </a:t>
                      </a:r>
                      <a:r>
                        <a:rPr lang="en-US" sz="2000" dirty="0" err="1">
                          <a:solidFill>
                            <a:schemeClr val="accent3">
                              <a:lumMod val="50000"/>
                            </a:schemeClr>
                          </a:solidFill>
                          <a:latin typeface="SASSOON PRIMARY" pitchFamily="2" charset="0"/>
                          <a:ea typeface="Arial"/>
                          <a:cs typeface="Arial"/>
                          <a:sym typeface="Arial"/>
                        </a:rPr>
                        <a:t>er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mwyn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codi</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proffil</a:t>
                      </a:r>
                      <a:r>
                        <a:rPr lang="en-US" sz="2000" dirty="0">
                          <a:solidFill>
                            <a:schemeClr val="accent3">
                              <a:lumMod val="50000"/>
                            </a:schemeClr>
                          </a:solidFill>
                          <a:latin typeface="SASSOON PRIMARY" pitchFamily="2" charset="0"/>
                          <a:ea typeface="Arial"/>
                          <a:cs typeface="Arial"/>
                          <a:sym typeface="Arial"/>
                        </a:rPr>
                        <a:t> a </a:t>
                      </a:r>
                      <a:r>
                        <a:rPr lang="en-US" sz="2000" dirty="0" err="1">
                          <a:solidFill>
                            <a:schemeClr val="accent3">
                              <a:lumMod val="50000"/>
                            </a:schemeClr>
                          </a:solidFill>
                          <a:latin typeface="SASSOON PRIMARY" pitchFamily="2" charset="0"/>
                          <a:ea typeface="Arial"/>
                          <a:cs typeface="Arial"/>
                          <a:sym typeface="Arial"/>
                        </a:rPr>
                        <a:t>statws</a:t>
                      </a:r>
                      <a:r>
                        <a:rPr lang="en-US" sz="2000" dirty="0">
                          <a:solidFill>
                            <a:schemeClr val="accent3">
                              <a:lumMod val="50000"/>
                            </a:schemeClr>
                          </a:solidFill>
                          <a:latin typeface="SASSOON PRIMARY" pitchFamily="2" charset="0"/>
                          <a:ea typeface="Arial"/>
                          <a:cs typeface="Arial"/>
                          <a:sym typeface="Arial"/>
                        </a:rPr>
                        <a:t> y Gymraeg, </a:t>
                      </a:r>
                      <a:r>
                        <a:rPr lang="en-US" sz="2000" dirty="0" err="1">
                          <a:solidFill>
                            <a:schemeClr val="accent3">
                              <a:lumMod val="50000"/>
                            </a:schemeClr>
                          </a:solidFill>
                          <a:latin typeface="SASSOON PRIMARY" pitchFamily="2" charset="0"/>
                          <a:ea typeface="Arial"/>
                          <a:cs typeface="Arial"/>
                          <a:sym typeface="Arial"/>
                        </a:rPr>
                        <a:t>gan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ganolbwyntio</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bennaf</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wysion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Cymraeg</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gwasanaeth</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swyddfeydd</a:t>
                      </a:r>
                      <a:r>
                        <a:rPr lang="en-US" sz="2000" dirty="0">
                          <a:solidFill>
                            <a:schemeClr val="accent3">
                              <a:lumMod val="50000"/>
                            </a:schemeClr>
                          </a:solidFill>
                          <a:latin typeface="SASSOON PRIMARY" pitchFamily="2" charset="0"/>
                          <a:ea typeface="Arial"/>
                          <a:cs typeface="Arial"/>
                          <a:sym typeface="Arial"/>
                        </a:rPr>
                        <a:t> post a </a:t>
                      </a:r>
                      <a:r>
                        <a:rPr lang="en-US" sz="2000" dirty="0" err="1">
                          <a:solidFill>
                            <a:schemeClr val="accent3">
                              <a:lumMod val="50000"/>
                            </a:schemeClr>
                          </a:solidFill>
                          <a:latin typeface="SASSOON PRIMARY" pitchFamily="2" charset="0"/>
                          <a:ea typeface="Arial"/>
                          <a:cs typeface="Arial"/>
                          <a:sym typeface="Arial"/>
                        </a:rPr>
                        <a:t>thrwyddedau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cerbydau</a:t>
                      </a:r>
                      <a:r>
                        <a:rPr lang="en-US" sz="2000" dirty="0">
                          <a:solidFill>
                            <a:schemeClr val="accent3">
                              <a:lumMod val="50000"/>
                            </a:schemeClr>
                          </a:solidFill>
                          <a:latin typeface="SASSOON PRIMARY" pitchFamily="2" charset="0"/>
                          <a:ea typeface="Arial"/>
                          <a:cs typeface="Arial"/>
                          <a:sym typeface="Arial"/>
                        </a:rPr>
                        <a:t> a </a:t>
                      </a:r>
                      <a:r>
                        <a:rPr lang="en-US" sz="2000" dirty="0" err="1">
                          <a:solidFill>
                            <a:schemeClr val="accent3">
                              <a:lumMod val="50000"/>
                            </a:schemeClr>
                          </a:solidFill>
                          <a:latin typeface="SASSOON PRIMARY" pitchFamily="2" charset="0"/>
                          <a:ea typeface="Arial"/>
                          <a:cs typeface="Arial"/>
                          <a:sym typeface="Arial"/>
                        </a:rPr>
                        <a:t>gweld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arwyddion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dwyieithog</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cael</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eu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codi</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chemeClr val="accent3">
                              <a:lumMod val="50000"/>
                            </a:schemeClr>
                          </a:solidFill>
                          <a:latin typeface="SASSOON PRIMARY" pitchFamily="2" charset="0"/>
                          <a:ea typeface="Arial"/>
                          <a:cs typeface="Arial"/>
                          <a:sym typeface="Arial"/>
                        </a:rPr>
                        <a:t>‘</a:t>
                      </a:r>
                      <a:r>
                        <a:rPr lang="en-US" sz="2000" i="1" dirty="0" err="1">
                          <a:solidFill>
                            <a:schemeClr val="accent3">
                              <a:lumMod val="50000"/>
                            </a:schemeClr>
                          </a:solidFill>
                          <a:latin typeface="SASSOON PRIMARY" pitchFamily="2" charset="0"/>
                          <a:ea typeface="Arial"/>
                          <a:cs typeface="Arial"/>
                          <a:sym typeface="Arial"/>
                        </a:rPr>
                        <a:t>Cymdeithas</a:t>
                      </a:r>
                      <a:r>
                        <a:rPr lang="en-US" sz="2000" i="1" dirty="0">
                          <a:solidFill>
                            <a:schemeClr val="accent3">
                              <a:lumMod val="50000"/>
                            </a:schemeClr>
                          </a:solidFill>
                          <a:latin typeface="SASSOON PRIMARY" pitchFamily="2" charset="0"/>
                          <a:ea typeface="Arial"/>
                          <a:cs typeface="Arial"/>
                          <a:sym typeface="Arial"/>
                        </a:rPr>
                        <a:t> yr Iaith </a:t>
                      </a:r>
                      <a:r>
                        <a:rPr lang="en-US" sz="2000" i="1" dirty="0" err="1">
                          <a:solidFill>
                            <a:schemeClr val="accent3">
                              <a:lumMod val="50000"/>
                            </a:schemeClr>
                          </a:solidFill>
                          <a:latin typeface="SASSOON PRIMARY" pitchFamily="2" charset="0"/>
                          <a:ea typeface="Arial"/>
                          <a:cs typeface="Arial"/>
                          <a:sym typeface="Arial"/>
                        </a:rPr>
                        <a:t>Gymraeg</a:t>
                      </a:r>
                      <a:r>
                        <a:rPr lang="en-US" sz="2000" i="1" dirty="0">
                          <a:solidFill>
                            <a:schemeClr val="accent3">
                              <a:lumMod val="50000"/>
                            </a:schemeClr>
                          </a:solidFill>
                          <a:latin typeface="SASSOON PRIMARY" pitchFamily="2" charset="0"/>
                          <a:ea typeface="Arial"/>
                          <a:cs typeface="Arial"/>
                          <a:sym typeface="Arial"/>
                        </a:rPr>
                        <a:t>’ is established to raise the profile of Welsh, by focusing primarily on Welsh services, post office services and licenses, as well as bilingual signs.</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9" name="Google Shape;229;p28"/>
          <p:cNvPicPr preferRelativeResize="0"/>
          <p:nvPr/>
        </p:nvPicPr>
        <p:blipFill rotWithShape="1">
          <a:blip r:embed="rId3">
            <a:alphaModFix/>
          </a:blip>
          <a:srcRect/>
          <a:stretch/>
        </p:blipFill>
        <p:spPr>
          <a:xfrm>
            <a:off x="2917996" y="4665231"/>
            <a:ext cx="3531755" cy="1706109"/>
          </a:xfrm>
          <a:prstGeom prst="rect">
            <a:avLst/>
          </a:prstGeom>
          <a:noFill/>
          <a:ln>
            <a:noFill/>
          </a:ln>
        </p:spPr>
      </p:pic>
      <p:sp>
        <p:nvSpPr>
          <p:cNvPr id="4" name="Content Placeholder 2">
            <a:extLst>
              <a:ext uri="{FF2B5EF4-FFF2-40B4-BE49-F238E27FC236}">
                <a16:creationId xmlns:a16="http://schemas.microsoft.com/office/drawing/2014/main" id="{6191FC05-49AA-DB49-BA52-4A193F213660}"/>
              </a:ext>
            </a:extLst>
          </p:cNvPr>
          <p:cNvSpPr txBox="1">
            <a:spLocks/>
          </p:cNvSpPr>
          <p:nvPr/>
        </p:nvSpPr>
        <p:spPr>
          <a:xfrm>
            <a:off x="6675381" y="4819016"/>
            <a:ext cx="4523050" cy="13985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1200" dirty="0">
                <a:hlinkClick r:id="rId4"/>
              </a:rPr>
              <a:t>https://www.youtube.com/watch?v=aKhvyg79mVo</a:t>
            </a:r>
            <a:endParaRPr lang="cy-GB" sz="1200" dirty="0"/>
          </a:p>
          <a:p>
            <a:r>
              <a:rPr lang="cy-GB" sz="1200" dirty="0">
                <a:hlinkClick r:id="rId5"/>
              </a:rPr>
              <a:t>https://www.youtube.com/watch?v=x5L6L-1UgjQ</a:t>
            </a:r>
            <a:endParaRPr lang="cy-GB" sz="1200" dirty="0"/>
          </a:p>
          <a:p>
            <a:r>
              <a:rPr lang="cy-GB" sz="1200" dirty="0">
                <a:hlinkClick r:id="rId6"/>
              </a:rPr>
              <a:t>https://www.youtube.com/watch?v=WCr8_TgdS60</a:t>
            </a:r>
            <a:r>
              <a:rPr lang="cy-GB" sz="1200" dirty="0"/>
              <a:t> </a:t>
            </a:r>
          </a:p>
          <a:p>
            <a:r>
              <a:rPr lang="cy-GB" sz="1200" dirty="0">
                <a:hlinkClick r:id="rId7"/>
              </a:rPr>
              <a:t>https://www.youtube.com/watch?v=b4Ha8rQN--M</a:t>
            </a:r>
            <a:endParaRPr lang="cy-GB" sz="1200" dirty="0"/>
          </a:p>
        </p:txBody>
      </p:sp>
    </p:spTree>
    <p:extLst>
      <p:ext uri="{BB962C8B-B14F-4D97-AF65-F5344CB8AC3E}">
        <p14:creationId xmlns:p14="http://schemas.microsoft.com/office/powerpoint/2010/main" val="157487983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graphicFrame>
        <p:nvGraphicFramePr>
          <p:cNvPr id="234" name="Google Shape;234;p29"/>
          <p:cNvGraphicFramePr/>
          <p:nvPr>
            <p:extLst>
              <p:ext uri="{D42A27DB-BD31-4B8C-83A1-F6EECF244321}">
                <p14:modId xmlns:p14="http://schemas.microsoft.com/office/powerpoint/2010/main" val="258874396"/>
              </p:ext>
            </p:extLst>
          </p:nvPr>
        </p:nvGraphicFramePr>
        <p:xfrm>
          <a:off x="954505" y="1600200"/>
          <a:ext cx="10282989" cy="1828800"/>
        </p:xfrm>
        <a:graphic>
          <a:graphicData uri="http://schemas.openxmlformats.org/drawingml/2006/table">
            <a:tbl>
              <a:tblPr>
                <a:noFill/>
              </a:tblPr>
              <a:tblGrid>
                <a:gridCol w="897403">
                  <a:extLst>
                    <a:ext uri="{9D8B030D-6E8A-4147-A177-3AD203B41FA5}">
                      <a16:colId xmlns:a16="http://schemas.microsoft.com/office/drawing/2014/main" val="20000"/>
                    </a:ext>
                  </a:extLst>
                </a:gridCol>
                <a:gridCol w="2381572">
                  <a:extLst>
                    <a:ext uri="{9D8B030D-6E8A-4147-A177-3AD203B41FA5}">
                      <a16:colId xmlns:a16="http://schemas.microsoft.com/office/drawing/2014/main" val="20001"/>
                    </a:ext>
                  </a:extLst>
                </a:gridCol>
                <a:gridCol w="3490793">
                  <a:extLst>
                    <a:ext uri="{9D8B030D-6E8A-4147-A177-3AD203B41FA5}">
                      <a16:colId xmlns:a16="http://schemas.microsoft.com/office/drawing/2014/main" val="20002"/>
                    </a:ext>
                  </a:extLst>
                </a:gridCol>
                <a:gridCol w="3513221">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1967, 1993</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Deddfau’r</a:t>
                      </a:r>
                      <a:r>
                        <a:rPr lang="en-US" sz="2000" b="1" dirty="0">
                          <a:solidFill>
                            <a:schemeClr val="accent3">
                              <a:lumMod val="50000"/>
                            </a:schemeClr>
                          </a:solidFill>
                          <a:latin typeface="SASSOON PRIMARY" pitchFamily="2" charset="0"/>
                          <a:ea typeface="Arial"/>
                          <a:cs typeface="Arial"/>
                          <a:sym typeface="Arial"/>
                        </a:rPr>
                        <a:t> Iaith Gymraeg</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2000" b="1" i="1" dirty="0">
                          <a:solidFill>
                            <a:schemeClr val="accent3">
                              <a:lumMod val="50000"/>
                            </a:schemeClr>
                          </a:solidFill>
                          <a:latin typeface="SASSOON PRIMARY" pitchFamily="2" charset="0"/>
                          <a:ea typeface="Arial"/>
                          <a:cs typeface="Arial"/>
                          <a:sym typeface="Arial"/>
                        </a:rPr>
                        <a:t>Welsh Language Acts</a:t>
                      </a:r>
                      <a:endParaRPr sz="2000" b="1"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pitchFamily="2" charset="0"/>
                          <a:ea typeface="Arial"/>
                          <a:cs typeface="Arial"/>
                          <a:sym typeface="Arial"/>
                        </a:rPr>
                        <a:t>Rhoddir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dilysrwydd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cyfreithiol</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i’r</a:t>
                      </a:r>
                      <a:r>
                        <a:rPr lang="en-US" sz="2000" dirty="0">
                          <a:solidFill>
                            <a:schemeClr val="accent3">
                              <a:lumMod val="50000"/>
                            </a:schemeClr>
                          </a:solidFill>
                          <a:latin typeface="SASSOON PRIMARY" pitchFamily="2" charset="0"/>
                          <a:ea typeface="Arial"/>
                          <a:cs typeface="Arial"/>
                          <a:sym typeface="Arial"/>
                        </a:rPr>
                        <a:t> Gymraeg ac </a:t>
                      </a:r>
                      <a:r>
                        <a:rPr lang="en-US" sz="2000" dirty="0" err="1">
                          <a:solidFill>
                            <a:schemeClr val="accent3">
                              <a:lumMod val="50000"/>
                            </a:schemeClr>
                          </a:solidFill>
                          <a:latin typeface="SASSOON PRIMARY" pitchFamily="2" charset="0"/>
                          <a:ea typeface="Arial"/>
                          <a:cs typeface="Arial"/>
                          <a:sym typeface="Arial"/>
                        </a:rPr>
                        <a:t>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Saesneg</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000" i="1" dirty="0">
                          <a:solidFill>
                            <a:schemeClr val="accent3">
                              <a:lumMod val="50000"/>
                            </a:schemeClr>
                          </a:solidFill>
                          <a:latin typeface="SASSOON PRIMARY" pitchFamily="2" charset="0"/>
                          <a:ea typeface="Arial"/>
                          <a:cs typeface="Arial"/>
                          <a:sym typeface="Arial"/>
                        </a:rPr>
                        <a:t>Legal validation is given to both Welsh and English.</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35" name="Google Shape;235;p29"/>
          <p:cNvPicPr preferRelativeResize="0"/>
          <p:nvPr/>
        </p:nvPicPr>
        <p:blipFill rotWithShape="1">
          <a:blip r:embed="rId3">
            <a:alphaModFix/>
          </a:blip>
          <a:srcRect/>
          <a:stretch/>
        </p:blipFill>
        <p:spPr>
          <a:xfrm>
            <a:off x="4334162" y="3807942"/>
            <a:ext cx="3523673" cy="2642755"/>
          </a:xfrm>
          <a:prstGeom prst="rect">
            <a:avLst/>
          </a:prstGeom>
          <a:noFill/>
          <a:ln>
            <a:noFill/>
          </a:ln>
        </p:spPr>
      </p:pic>
    </p:spTree>
    <p:extLst>
      <p:ext uri="{BB962C8B-B14F-4D97-AF65-F5344CB8AC3E}">
        <p14:creationId xmlns:p14="http://schemas.microsoft.com/office/powerpoint/2010/main" val="16410187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graphicFrame>
        <p:nvGraphicFramePr>
          <p:cNvPr id="240" name="Google Shape;240;p30"/>
          <p:cNvGraphicFramePr/>
          <p:nvPr>
            <p:extLst>
              <p:ext uri="{D42A27DB-BD31-4B8C-83A1-F6EECF244321}">
                <p14:modId xmlns:p14="http://schemas.microsoft.com/office/powerpoint/2010/main" val="2000872518"/>
              </p:ext>
            </p:extLst>
          </p:nvPr>
        </p:nvGraphicFramePr>
        <p:xfrm>
          <a:off x="721894" y="1805710"/>
          <a:ext cx="10315074" cy="1623290"/>
        </p:xfrm>
        <a:graphic>
          <a:graphicData uri="http://schemas.openxmlformats.org/drawingml/2006/table">
            <a:tbl>
              <a:tblPr>
                <a:noFill/>
              </a:tblPr>
              <a:tblGrid>
                <a:gridCol w="903778">
                  <a:extLst>
                    <a:ext uri="{9D8B030D-6E8A-4147-A177-3AD203B41FA5}">
                      <a16:colId xmlns:a16="http://schemas.microsoft.com/office/drawing/2014/main" val="20000"/>
                    </a:ext>
                  </a:extLst>
                </a:gridCol>
                <a:gridCol w="2407735">
                  <a:extLst>
                    <a:ext uri="{9D8B030D-6E8A-4147-A177-3AD203B41FA5}">
                      <a16:colId xmlns:a16="http://schemas.microsoft.com/office/drawing/2014/main" val="20001"/>
                    </a:ext>
                  </a:extLst>
                </a:gridCol>
                <a:gridCol w="3334950">
                  <a:extLst>
                    <a:ext uri="{9D8B030D-6E8A-4147-A177-3AD203B41FA5}">
                      <a16:colId xmlns:a16="http://schemas.microsoft.com/office/drawing/2014/main" val="20002"/>
                    </a:ext>
                  </a:extLst>
                </a:gridCol>
                <a:gridCol w="3668611">
                  <a:extLst>
                    <a:ext uri="{9D8B030D-6E8A-4147-A177-3AD203B41FA5}">
                      <a16:colId xmlns:a16="http://schemas.microsoft.com/office/drawing/2014/main" val="20003"/>
                    </a:ext>
                  </a:extLst>
                </a:gridCol>
              </a:tblGrid>
              <a:tr h="1623290">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1971</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Mudiad</a:t>
                      </a:r>
                      <a:r>
                        <a:rPr lang="en-US" sz="2000" b="1" dirty="0">
                          <a:solidFill>
                            <a:schemeClr val="accent3">
                              <a:lumMod val="50000"/>
                            </a:schemeClr>
                          </a:solidFill>
                          <a:latin typeface="SASSOON PRIMARY" pitchFamily="2" charset="0"/>
                          <a:ea typeface="Arial"/>
                          <a:cs typeface="Arial"/>
                          <a:sym typeface="Arial"/>
                        </a:rPr>
                        <a:t> </a:t>
                      </a:r>
                      <a:r>
                        <a:rPr lang="en-US" sz="2000" b="1" dirty="0" err="1">
                          <a:solidFill>
                            <a:schemeClr val="accent3">
                              <a:lumMod val="50000"/>
                            </a:schemeClr>
                          </a:solidFill>
                          <a:latin typeface="SASSOON PRIMARY" pitchFamily="2" charset="0"/>
                          <a:ea typeface="Arial"/>
                          <a:cs typeface="Arial"/>
                          <a:sym typeface="Arial"/>
                        </a:rPr>
                        <a:t>Meithrin</a:t>
                      </a:r>
                      <a:r>
                        <a:rPr lang="en-US" sz="2000" b="1" dirty="0">
                          <a:solidFill>
                            <a:schemeClr val="accent3">
                              <a:lumMod val="50000"/>
                            </a:schemeClr>
                          </a:solidFill>
                          <a:latin typeface="SASSOON PRIMARY" pitchFamily="2" charset="0"/>
                          <a:ea typeface="Arial"/>
                          <a:cs typeface="Arial"/>
                          <a:sym typeface="Arial"/>
                        </a:rPr>
                        <a:t> </a:t>
                      </a: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pitchFamily="2" charset="0"/>
                          <a:ea typeface="Arial"/>
                          <a:cs typeface="Arial"/>
                          <a:sym typeface="Arial"/>
                        </a:rPr>
                        <a:t>Sefydlir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Mudiad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Ysgolion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Meithrin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gynt</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er</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mwyn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hybu</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addysg</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feithrin</a:t>
                      </a:r>
                      <a:r>
                        <a:rPr lang="en-US" sz="2000" dirty="0">
                          <a:solidFill>
                            <a:schemeClr val="accent3">
                              <a:lumMod val="50000"/>
                            </a:schemeClr>
                          </a:solidFill>
                          <a:latin typeface="SASSOON PRIMARY" pitchFamily="2" charset="0"/>
                          <a:ea typeface="Arial"/>
                          <a:cs typeface="Arial"/>
                          <a:sym typeface="Arial"/>
                        </a:rPr>
                        <a:t> Gymraeg.</a:t>
                      </a: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i="1" dirty="0">
                          <a:solidFill>
                            <a:schemeClr val="accent3">
                              <a:lumMod val="50000"/>
                            </a:schemeClr>
                          </a:solidFill>
                          <a:latin typeface="SASSOON PRIMARY" pitchFamily="2" charset="0"/>
                          <a:ea typeface="Arial"/>
                          <a:cs typeface="Arial"/>
                          <a:sym typeface="Arial"/>
                        </a:rPr>
                        <a:t>Formerly, </a:t>
                      </a:r>
                      <a:r>
                        <a:rPr lang="en-US" sz="2000" i="1" dirty="0" err="1">
                          <a:solidFill>
                            <a:schemeClr val="accent3">
                              <a:lumMod val="50000"/>
                            </a:schemeClr>
                          </a:solidFill>
                          <a:latin typeface="SASSOON PRIMARY" pitchFamily="2" charset="0"/>
                          <a:ea typeface="Arial"/>
                          <a:cs typeface="Arial"/>
                          <a:sym typeface="Arial"/>
                        </a:rPr>
                        <a:t>Mudiad</a:t>
                      </a:r>
                      <a:r>
                        <a:rPr lang="en-US" sz="2000" i="1" dirty="0">
                          <a:solidFill>
                            <a:schemeClr val="accent3">
                              <a:lumMod val="50000"/>
                            </a:schemeClr>
                          </a:solidFill>
                          <a:latin typeface="SASSOON PRIMARY" pitchFamily="2" charset="0"/>
                          <a:ea typeface="Arial"/>
                          <a:cs typeface="Arial"/>
                          <a:sym typeface="Arial"/>
                        </a:rPr>
                        <a:t> </a:t>
                      </a:r>
                      <a:r>
                        <a:rPr lang="en-US" sz="2000" i="1" dirty="0" err="1">
                          <a:solidFill>
                            <a:schemeClr val="accent3">
                              <a:lumMod val="50000"/>
                            </a:schemeClr>
                          </a:solidFill>
                          <a:latin typeface="SASSOON PRIMARY" pitchFamily="2" charset="0"/>
                          <a:ea typeface="Arial"/>
                          <a:cs typeface="Arial"/>
                          <a:sym typeface="Arial"/>
                        </a:rPr>
                        <a:t>Ysgolion</a:t>
                      </a:r>
                      <a:r>
                        <a:rPr lang="en-US" sz="2000" i="1" dirty="0">
                          <a:solidFill>
                            <a:schemeClr val="accent3">
                              <a:lumMod val="50000"/>
                            </a:schemeClr>
                          </a:solidFill>
                          <a:latin typeface="SASSOON PRIMARY" pitchFamily="2" charset="0"/>
                          <a:ea typeface="Arial"/>
                          <a:cs typeface="Arial"/>
                          <a:sym typeface="Arial"/>
                        </a:rPr>
                        <a:t> </a:t>
                      </a:r>
                      <a:r>
                        <a:rPr lang="en-US" sz="2000" i="1" dirty="0" err="1">
                          <a:solidFill>
                            <a:schemeClr val="accent3">
                              <a:lumMod val="50000"/>
                            </a:schemeClr>
                          </a:solidFill>
                          <a:latin typeface="SASSOON PRIMARY" pitchFamily="2" charset="0"/>
                          <a:ea typeface="Arial"/>
                          <a:cs typeface="Arial"/>
                          <a:sym typeface="Arial"/>
                        </a:rPr>
                        <a:t>Meithrin</a:t>
                      </a:r>
                      <a:r>
                        <a:rPr lang="en-US" sz="2000" i="1" dirty="0">
                          <a:solidFill>
                            <a:schemeClr val="accent3">
                              <a:lumMod val="50000"/>
                            </a:schemeClr>
                          </a:solidFill>
                          <a:latin typeface="SASSOON PRIMARY" pitchFamily="2" charset="0"/>
                          <a:ea typeface="Arial"/>
                          <a:cs typeface="Arial"/>
                          <a:sym typeface="Arial"/>
                        </a:rPr>
                        <a:t>, the movement is established to promote Welsh medium nursery education.</a:t>
                      </a: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1" name="Google Shape;241;p30"/>
          <p:cNvPicPr preferRelativeResize="0"/>
          <p:nvPr/>
        </p:nvPicPr>
        <p:blipFill rotWithShape="1">
          <a:blip r:embed="rId3">
            <a:alphaModFix/>
          </a:blip>
          <a:srcRect/>
          <a:stretch/>
        </p:blipFill>
        <p:spPr>
          <a:xfrm>
            <a:off x="3511990" y="4110770"/>
            <a:ext cx="4734883" cy="1600201"/>
          </a:xfrm>
          <a:prstGeom prst="rect">
            <a:avLst/>
          </a:prstGeom>
          <a:noFill/>
          <a:ln>
            <a:noFill/>
          </a:ln>
        </p:spPr>
      </p:pic>
    </p:spTree>
    <p:extLst>
      <p:ext uri="{BB962C8B-B14F-4D97-AF65-F5344CB8AC3E}">
        <p14:creationId xmlns:p14="http://schemas.microsoft.com/office/powerpoint/2010/main" val="11645119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graphicFrame>
        <p:nvGraphicFramePr>
          <p:cNvPr id="246" name="Google Shape;246;p31"/>
          <p:cNvGraphicFramePr/>
          <p:nvPr>
            <p:extLst>
              <p:ext uri="{D42A27DB-BD31-4B8C-83A1-F6EECF244321}">
                <p14:modId xmlns:p14="http://schemas.microsoft.com/office/powerpoint/2010/main" val="591661266"/>
              </p:ext>
            </p:extLst>
          </p:nvPr>
        </p:nvGraphicFramePr>
        <p:xfrm>
          <a:off x="1354922" y="1444246"/>
          <a:ext cx="9216826" cy="960125"/>
        </p:xfrm>
        <a:graphic>
          <a:graphicData uri="http://schemas.openxmlformats.org/drawingml/2006/table">
            <a:tbl>
              <a:tblPr>
                <a:noFill/>
              </a:tblPr>
              <a:tblGrid>
                <a:gridCol w="785520">
                  <a:extLst>
                    <a:ext uri="{9D8B030D-6E8A-4147-A177-3AD203B41FA5}">
                      <a16:colId xmlns:a16="http://schemas.microsoft.com/office/drawing/2014/main" val="20000"/>
                    </a:ext>
                  </a:extLst>
                </a:gridCol>
                <a:gridCol w="1388024">
                  <a:extLst>
                    <a:ext uri="{9D8B030D-6E8A-4147-A177-3AD203B41FA5}">
                      <a16:colId xmlns:a16="http://schemas.microsoft.com/office/drawing/2014/main" val="20001"/>
                    </a:ext>
                  </a:extLst>
                </a:gridCol>
                <a:gridCol w="3521641">
                  <a:extLst>
                    <a:ext uri="{9D8B030D-6E8A-4147-A177-3AD203B41FA5}">
                      <a16:colId xmlns:a16="http://schemas.microsoft.com/office/drawing/2014/main" val="20002"/>
                    </a:ext>
                  </a:extLst>
                </a:gridCol>
                <a:gridCol w="3521641">
                  <a:extLst>
                    <a:ext uri="{9D8B030D-6E8A-4147-A177-3AD203B41FA5}">
                      <a16:colId xmlns:a16="http://schemas.microsoft.com/office/drawing/2014/main" val="20003"/>
                    </a:ext>
                  </a:extLst>
                </a:gridCol>
              </a:tblGrid>
              <a:tr h="960125">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1982</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a:solidFill>
                            <a:schemeClr val="accent3">
                              <a:lumMod val="50000"/>
                            </a:schemeClr>
                          </a:solidFill>
                          <a:latin typeface="SASSOON PRIMARY" pitchFamily="2" charset="0"/>
                          <a:ea typeface="Arial"/>
                          <a:cs typeface="Arial"/>
                          <a:sym typeface="Arial"/>
                        </a:rPr>
                        <a:t>S4C</a:t>
                      </a: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a:solidFill>
                            <a:schemeClr val="accent3">
                              <a:lumMod val="50000"/>
                            </a:schemeClr>
                          </a:solidFill>
                          <a:latin typeface="SASSOON PRIMARY" pitchFamily="2" charset="0"/>
                          <a:ea typeface="Arial"/>
                          <a:cs typeface="Arial"/>
                          <a:sym typeface="Arial"/>
                        </a:rPr>
                        <a:t>Mae S4C yn dechrau darlledu</a:t>
                      </a:r>
                      <a:endParaRPr sz="200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a:solidFill>
                            <a:schemeClr val="accent3">
                              <a:lumMod val="50000"/>
                            </a:schemeClr>
                          </a:solidFill>
                          <a:latin typeface="SASSOON PRIMARY" pitchFamily="2" charset="0"/>
                          <a:ea typeface="Arial"/>
                          <a:cs typeface="Arial"/>
                          <a:sym typeface="Arial"/>
                        </a:rPr>
                        <a:t>Welsh medium television channel starts broadcasting.</a:t>
                      </a: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7" name="Google Shape;247;p31"/>
          <p:cNvPicPr preferRelativeResize="0"/>
          <p:nvPr/>
        </p:nvPicPr>
        <p:blipFill rotWithShape="1">
          <a:blip r:embed="rId3">
            <a:alphaModFix/>
          </a:blip>
          <a:srcRect/>
          <a:stretch/>
        </p:blipFill>
        <p:spPr>
          <a:xfrm>
            <a:off x="3556000" y="2864757"/>
            <a:ext cx="5080000" cy="3479800"/>
          </a:xfrm>
          <a:prstGeom prst="rect">
            <a:avLst/>
          </a:prstGeom>
          <a:noFill/>
          <a:ln>
            <a:noFill/>
          </a:ln>
        </p:spPr>
      </p:pic>
    </p:spTree>
    <p:extLst>
      <p:ext uri="{BB962C8B-B14F-4D97-AF65-F5344CB8AC3E}">
        <p14:creationId xmlns:p14="http://schemas.microsoft.com/office/powerpoint/2010/main" val="28842705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graphicFrame>
        <p:nvGraphicFramePr>
          <p:cNvPr id="252" name="Google Shape;252;p32"/>
          <p:cNvGraphicFramePr/>
          <p:nvPr>
            <p:extLst>
              <p:ext uri="{D42A27DB-BD31-4B8C-83A1-F6EECF244321}">
                <p14:modId xmlns:p14="http://schemas.microsoft.com/office/powerpoint/2010/main" val="1391475565"/>
              </p:ext>
            </p:extLst>
          </p:nvPr>
        </p:nvGraphicFramePr>
        <p:xfrm>
          <a:off x="1206074" y="1623367"/>
          <a:ext cx="9946106" cy="1024671"/>
        </p:xfrm>
        <a:graphic>
          <a:graphicData uri="http://schemas.openxmlformats.org/drawingml/2006/table">
            <a:tbl>
              <a:tblPr>
                <a:noFill/>
              </a:tblPr>
              <a:tblGrid>
                <a:gridCol w="884092">
                  <a:extLst>
                    <a:ext uri="{9D8B030D-6E8A-4147-A177-3AD203B41FA5}">
                      <a16:colId xmlns:a16="http://schemas.microsoft.com/office/drawing/2014/main" val="20000"/>
                    </a:ext>
                  </a:extLst>
                </a:gridCol>
                <a:gridCol w="2109524">
                  <a:extLst>
                    <a:ext uri="{9D8B030D-6E8A-4147-A177-3AD203B41FA5}">
                      <a16:colId xmlns:a16="http://schemas.microsoft.com/office/drawing/2014/main" val="20001"/>
                    </a:ext>
                  </a:extLst>
                </a:gridCol>
                <a:gridCol w="3422629">
                  <a:extLst>
                    <a:ext uri="{9D8B030D-6E8A-4147-A177-3AD203B41FA5}">
                      <a16:colId xmlns:a16="http://schemas.microsoft.com/office/drawing/2014/main" val="20002"/>
                    </a:ext>
                  </a:extLst>
                </a:gridCol>
                <a:gridCol w="3529861">
                  <a:extLst>
                    <a:ext uri="{9D8B030D-6E8A-4147-A177-3AD203B41FA5}">
                      <a16:colId xmlns:a16="http://schemas.microsoft.com/office/drawing/2014/main" val="20003"/>
                    </a:ext>
                  </a:extLst>
                </a:gridCol>
              </a:tblGrid>
              <a:tr h="1024671">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1993</a:t>
                      </a:r>
                      <a:endParaRPr sz="2400"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Deddf</a:t>
                      </a:r>
                      <a:r>
                        <a:rPr lang="en-US" sz="2000" b="1" dirty="0">
                          <a:solidFill>
                            <a:schemeClr val="accent3">
                              <a:lumMod val="50000"/>
                            </a:schemeClr>
                          </a:solidFill>
                          <a:latin typeface="SASSOON PRIMARY" pitchFamily="2" charset="0"/>
                          <a:ea typeface="Arial"/>
                          <a:cs typeface="Arial"/>
                          <a:sym typeface="Arial"/>
                        </a:rPr>
                        <a:t> yr Iaith Gymraeg </a:t>
                      </a: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dirty="0" err="1">
                          <a:solidFill>
                            <a:schemeClr val="accent3">
                              <a:lumMod val="50000"/>
                            </a:schemeClr>
                          </a:solidFill>
                          <a:latin typeface="SASSOON PRIMARY" pitchFamily="2" charset="0"/>
                          <a:ea typeface="Arial"/>
                          <a:cs typeface="Arial"/>
                          <a:sym typeface="Arial"/>
                        </a:rPr>
                        <a:t>Mae’r</a:t>
                      </a:r>
                      <a:r>
                        <a:rPr lang="en-US" sz="2000" dirty="0">
                          <a:solidFill>
                            <a:schemeClr val="accent3">
                              <a:lumMod val="50000"/>
                            </a:schemeClr>
                          </a:solidFill>
                          <a:latin typeface="SASSOON PRIMARY" pitchFamily="2" charset="0"/>
                          <a:ea typeface="Arial"/>
                          <a:cs typeface="Arial"/>
                          <a:sym typeface="Arial"/>
                        </a:rPr>
                        <a:t> Gymraeg </a:t>
                      </a:r>
                      <a:r>
                        <a:rPr lang="en-US" sz="2000" dirty="0" err="1">
                          <a:solidFill>
                            <a:schemeClr val="accent3">
                              <a:lumMod val="50000"/>
                            </a:schemeClr>
                          </a:solidFill>
                          <a:latin typeface="SASSOON PRIMARY" pitchFamily="2" charset="0"/>
                          <a:ea typeface="Arial"/>
                          <a:cs typeface="Arial"/>
                          <a:sym typeface="Arial"/>
                        </a:rPr>
                        <a:t>yn</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cael</a:t>
                      </a:r>
                      <a:r>
                        <a:rPr lang="en-US" sz="2000" dirty="0">
                          <a:solidFill>
                            <a:schemeClr val="accent3">
                              <a:lumMod val="50000"/>
                            </a:schemeClr>
                          </a:solidFill>
                          <a:latin typeface="SASSOON PRIMARY" pitchFamily="2" charset="0"/>
                          <a:ea typeface="Arial"/>
                          <a:cs typeface="Arial"/>
                          <a:sym typeface="Arial"/>
                        </a:rPr>
                        <a:t> yr un </a:t>
                      </a:r>
                      <a:r>
                        <a:rPr lang="en-US" sz="2000" dirty="0" err="1">
                          <a:solidFill>
                            <a:schemeClr val="accent3">
                              <a:lumMod val="50000"/>
                            </a:schemeClr>
                          </a:solidFill>
                          <a:latin typeface="SASSOON PRIMARY" pitchFamily="2" charset="0"/>
                          <a:ea typeface="Arial"/>
                          <a:cs typeface="Arial"/>
                          <a:sym typeface="Arial"/>
                        </a:rPr>
                        <a:t>statws</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â</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Saesneg</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ym</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mywyd</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cyhoeddus</a:t>
                      </a:r>
                      <a:r>
                        <a:rPr lang="en-US" sz="2000" dirty="0">
                          <a:solidFill>
                            <a:schemeClr val="accent3">
                              <a:lumMod val="50000"/>
                            </a:schemeClr>
                          </a:solidFill>
                          <a:latin typeface="SASSOON PRIMARY" pitchFamily="2" charset="0"/>
                          <a:ea typeface="Arial"/>
                          <a:cs typeface="Arial"/>
                          <a:sym typeface="Arial"/>
                        </a:rPr>
                        <a:t> </a:t>
                      </a:r>
                      <a:r>
                        <a:rPr lang="en-US" sz="2000" dirty="0" err="1">
                          <a:solidFill>
                            <a:schemeClr val="accent3">
                              <a:lumMod val="50000"/>
                            </a:schemeClr>
                          </a:solidFill>
                          <a:latin typeface="SASSOON PRIMARY" pitchFamily="2" charset="0"/>
                          <a:ea typeface="Arial"/>
                          <a:cs typeface="Arial"/>
                          <a:sym typeface="Arial"/>
                        </a:rPr>
                        <a:t>Cymru</a:t>
                      </a:r>
                      <a:r>
                        <a:rPr lang="en-US" sz="2000" dirty="0">
                          <a:solidFill>
                            <a:schemeClr val="accent3">
                              <a:lumMod val="50000"/>
                            </a:schemeClr>
                          </a:solidFill>
                          <a:latin typeface="SASSOON PRIMARY" pitchFamily="2" charset="0"/>
                          <a:ea typeface="Arial"/>
                          <a:cs typeface="Arial"/>
                          <a:sym typeface="Arial"/>
                        </a:rPr>
                        <a:t>.</a:t>
                      </a:r>
                      <a:endParaRPr sz="200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i="1" dirty="0">
                          <a:solidFill>
                            <a:schemeClr val="accent3">
                              <a:lumMod val="50000"/>
                            </a:schemeClr>
                          </a:solidFill>
                          <a:latin typeface="SASSOON PRIMARY" pitchFamily="2" charset="0"/>
                          <a:ea typeface="Arial"/>
                          <a:cs typeface="Arial"/>
                          <a:sym typeface="Arial"/>
                        </a:rPr>
                        <a:t>Welsh given equal status to English in public life in Wales</a:t>
                      </a:r>
                      <a:endParaRPr sz="200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i="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3" name="Google Shape;253;p32"/>
          <p:cNvPicPr preferRelativeResize="0"/>
          <p:nvPr/>
        </p:nvPicPr>
        <p:blipFill rotWithShape="1">
          <a:blip r:embed="rId3">
            <a:alphaModFix/>
          </a:blip>
          <a:srcRect/>
          <a:stretch/>
        </p:blipFill>
        <p:spPr>
          <a:xfrm>
            <a:off x="3852107" y="3022402"/>
            <a:ext cx="4487785" cy="3560278"/>
          </a:xfrm>
          <a:prstGeom prst="rect">
            <a:avLst/>
          </a:prstGeom>
          <a:noFill/>
          <a:ln>
            <a:noFill/>
          </a:ln>
        </p:spPr>
      </p:pic>
    </p:spTree>
    <p:extLst>
      <p:ext uri="{BB962C8B-B14F-4D97-AF65-F5344CB8AC3E}">
        <p14:creationId xmlns:p14="http://schemas.microsoft.com/office/powerpoint/2010/main" val="64904500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graphicFrame>
        <p:nvGraphicFramePr>
          <p:cNvPr id="258" name="Google Shape;258;p33"/>
          <p:cNvGraphicFramePr/>
          <p:nvPr>
            <p:extLst>
              <p:ext uri="{D42A27DB-BD31-4B8C-83A1-F6EECF244321}">
                <p14:modId xmlns:p14="http://schemas.microsoft.com/office/powerpoint/2010/main" val="3248352041"/>
              </p:ext>
            </p:extLst>
          </p:nvPr>
        </p:nvGraphicFramePr>
        <p:xfrm>
          <a:off x="850233" y="1685413"/>
          <a:ext cx="10360073" cy="1524000"/>
        </p:xfrm>
        <a:graphic>
          <a:graphicData uri="http://schemas.openxmlformats.org/drawingml/2006/table">
            <a:tbl>
              <a:tblPr>
                <a:noFill/>
              </a:tblPr>
              <a:tblGrid>
                <a:gridCol w="788867">
                  <a:extLst>
                    <a:ext uri="{9D8B030D-6E8A-4147-A177-3AD203B41FA5}">
                      <a16:colId xmlns:a16="http://schemas.microsoft.com/office/drawing/2014/main" val="20000"/>
                    </a:ext>
                  </a:extLst>
                </a:gridCol>
                <a:gridCol w="2490464">
                  <a:extLst>
                    <a:ext uri="{9D8B030D-6E8A-4147-A177-3AD203B41FA5}">
                      <a16:colId xmlns:a16="http://schemas.microsoft.com/office/drawing/2014/main" val="20001"/>
                    </a:ext>
                  </a:extLst>
                </a:gridCol>
                <a:gridCol w="3288479">
                  <a:extLst>
                    <a:ext uri="{9D8B030D-6E8A-4147-A177-3AD203B41FA5}">
                      <a16:colId xmlns:a16="http://schemas.microsoft.com/office/drawing/2014/main" val="20002"/>
                    </a:ext>
                  </a:extLst>
                </a:gridCol>
                <a:gridCol w="3792263">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400" b="1" dirty="0">
                          <a:solidFill>
                            <a:schemeClr val="bg1"/>
                          </a:solidFill>
                          <a:latin typeface="SASSOON PRIMARY" pitchFamily="2" charset="0"/>
                          <a:ea typeface="Arial"/>
                          <a:cs typeface="Arial"/>
                          <a:sym typeface="Arial"/>
                        </a:rPr>
                        <a:t>1997</a:t>
                      </a:r>
                      <a:endParaRPr sz="2400" b="1" dirty="0">
                        <a:solidFill>
                          <a:schemeClr val="bg1"/>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chemeClr val="accent3">
                              <a:lumMod val="50000"/>
                            </a:schemeClr>
                          </a:solidFill>
                          <a:latin typeface="SASSOON PRIMARY" pitchFamily="2" charset="0"/>
                          <a:ea typeface="Arial"/>
                          <a:cs typeface="Arial"/>
                          <a:sym typeface="Arial"/>
                        </a:rPr>
                        <a:t>Pleidlais</a:t>
                      </a:r>
                      <a:r>
                        <a:rPr lang="en-US" sz="2000" b="1" dirty="0">
                          <a:solidFill>
                            <a:schemeClr val="accent3">
                              <a:lumMod val="50000"/>
                            </a:schemeClr>
                          </a:solidFill>
                          <a:latin typeface="SASSOON PRIMARY" pitchFamily="2" charset="0"/>
                          <a:ea typeface="Arial"/>
                          <a:cs typeface="Arial"/>
                          <a:sym typeface="Arial"/>
                        </a:rPr>
                        <a:t> </a:t>
                      </a:r>
                      <a:r>
                        <a:rPr lang="en-US" sz="2000" b="1" dirty="0" err="1">
                          <a:solidFill>
                            <a:schemeClr val="accent3">
                              <a:lumMod val="50000"/>
                            </a:schemeClr>
                          </a:solidFill>
                          <a:latin typeface="SASSOON PRIMARY" pitchFamily="2" charset="0"/>
                          <a:ea typeface="Arial"/>
                          <a:cs typeface="Arial"/>
                          <a:sym typeface="Arial"/>
                        </a:rPr>
                        <a:t>datganoli</a:t>
                      </a:r>
                      <a:r>
                        <a:rPr lang="en-US" sz="2000" b="1" dirty="0">
                          <a:solidFill>
                            <a:schemeClr val="accent3">
                              <a:lumMod val="50000"/>
                            </a:schemeClr>
                          </a:solidFill>
                          <a:latin typeface="SASSOON PRIMARY" pitchFamily="2" charset="0"/>
                          <a:ea typeface="Arial"/>
                          <a:cs typeface="Arial"/>
                          <a:sym typeface="Arial"/>
                        </a:rPr>
                        <a:t> </a:t>
                      </a:r>
                      <a:br>
                        <a:rPr lang="en-US" sz="2000" b="1" dirty="0">
                          <a:solidFill>
                            <a:schemeClr val="accent3">
                              <a:lumMod val="50000"/>
                            </a:schemeClr>
                          </a:solidFill>
                          <a:latin typeface="SASSOON PRIMARY" pitchFamily="2" charset="0"/>
                          <a:ea typeface="Arial"/>
                          <a:cs typeface="Arial"/>
                          <a:sym typeface="Arial"/>
                        </a:rPr>
                      </a:br>
                      <a:endParaRPr sz="2000" b="1" dirty="0">
                        <a:solidFill>
                          <a:schemeClr val="accent3">
                            <a:lumMod val="50000"/>
                          </a:schemeClr>
                        </a:solidFill>
                        <a:latin typeface="SASSOON PRIMARY" pitchFamily="2" charset="0"/>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2000" b="1" i="1" dirty="0">
                          <a:solidFill>
                            <a:schemeClr val="accent3">
                              <a:lumMod val="50000"/>
                            </a:schemeClr>
                          </a:solidFill>
                          <a:latin typeface="SASSOON PRIMARY" pitchFamily="2" charset="0"/>
                          <a:ea typeface="Arial"/>
                          <a:cs typeface="Arial"/>
                          <a:sym typeface="Arial"/>
                        </a:rPr>
                        <a:t>Devolution referendum</a:t>
                      </a:r>
                      <a:endParaRPr sz="2000" b="1"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b="1"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000" b="0" dirty="0">
                          <a:solidFill>
                            <a:schemeClr val="accent3">
                              <a:lumMod val="50000"/>
                            </a:schemeClr>
                          </a:solidFill>
                          <a:latin typeface="SASSOON PRIMARY" pitchFamily="2" charset="0"/>
                          <a:ea typeface="Arial"/>
                          <a:cs typeface="Arial"/>
                          <a:sym typeface="Arial"/>
                        </a:rPr>
                        <a:t>Mae </a:t>
                      </a:r>
                      <a:r>
                        <a:rPr lang="en-US" sz="2000" b="0" dirty="0" err="1">
                          <a:solidFill>
                            <a:schemeClr val="accent3">
                              <a:lumMod val="50000"/>
                            </a:schemeClr>
                          </a:solidFill>
                          <a:latin typeface="SASSOON PRIMARY" pitchFamily="2" charset="0"/>
                          <a:ea typeface="Arial"/>
                          <a:cs typeface="Arial"/>
                          <a:sym typeface="Arial"/>
                        </a:rPr>
                        <a:t>Cymru’n</a:t>
                      </a:r>
                      <a:r>
                        <a:rPr lang="en-US" sz="2000" b="0" dirty="0">
                          <a:solidFill>
                            <a:schemeClr val="accent3">
                              <a:lumMod val="50000"/>
                            </a:schemeClr>
                          </a:solidFill>
                          <a:latin typeface="SASSOON PRIMARY" pitchFamily="2" charset="0"/>
                          <a:ea typeface="Arial"/>
                          <a:cs typeface="Arial"/>
                          <a:sym typeface="Arial"/>
                        </a:rPr>
                        <a:t> </a:t>
                      </a:r>
                      <a:r>
                        <a:rPr lang="en-US" sz="2000" b="0" dirty="0" err="1">
                          <a:solidFill>
                            <a:schemeClr val="accent3">
                              <a:lumMod val="50000"/>
                            </a:schemeClr>
                          </a:solidFill>
                          <a:latin typeface="SASSOON PRIMARY" pitchFamily="2" charset="0"/>
                          <a:ea typeface="Arial"/>
                          <a:cs typeface="Arial"/>
                          <a:sym typeface="Arial"/>
                        </a:rPr>
                        <a:t>pleidleisio’n</a:t>
                      </a:r>
                      <a:r>
                        <a:rPr lang="en-US" sz="2000" b="0" dirty="0">
                          <a:solidFill>
                            <a:schemeClr val="accent3">
                              <a:lumMod val="50000"/>
                            </a:schemeClr>
                          </a:solidFill>
                          <a:latin typeface="SASSOON PRIMARY" pitchFamily="2" charset="0"/>
                          <a:ea typeface="Arial"/>
                          <a:cs typeface="Arial"/>
                          <a:sym typeface="Arial"/>
                        </a:rPr>
                        <a:t> </a:t>
                      </a:r>
                      <a:r>
                        <a:rPr lang="en-US" sz="2000" b="0" dirty="0" err="1">
                          <a:solidFill>
                            <a:schemeClr val="accent3">
                              <a:lumMod val="50000"/>
                            </a:schemeClr>
                          </a:solidFill>
                          <a:latin typeface="SASSOON PRIMARY" pitchFamily="2" charset="0"/>
                          <a:ea typeface="Arial"/>
                          <a:cs typeface="Arial"/>
                          <a:sym typeface="Arial"/>
                        </a:rPr>
                        <a:t>agos</a:t>
                      </a:r>
                      <a:r>
                        <a:rPr lang="en-US" sz="2000" b="0" dirty="0">
                          <a:solidFill>
                            <a:schemeClr val="accent3">
                              <a:lumMod val="50000"/>
                            </a:schemeClr>
                          </a:solidFill>
                          <a:latin typeface="SASSOON PRIMARY" pitchFamily="2" charset="0"/>
                          <a:ea typeface="Arial"/>
                          <a:cs typeface="Arial"/>
                          <a:sym typeface="Arial"/>
                        </a:rPr>
                        <a:t> o </a:t>
                      </a:r>
                      <a:r>
                        <a:rPr lang="en-US" sz="2000" b="0" dirty="0" err="1">
                          <a:solidFill>
                            <a:schemeClr val="accent3">
                              <a:lumMod val="50000"/>
                            </a:schemeClr>
                          </a:solidFill>
                          <a:latin typeface="SASSOON PRIMARY" pitchFamily="2" charset="0"/>
                          <a:ea typeface="Arial"/>
                          <a:cs typeface="Arial"/>
                          <a:sym typeface="Arial"/>
                        </a:rPr>
                        <a:t>blaid</a:t>
                      </a:r>
                      <a:r>
                        <a:rPr lang="en-US" sz="2000" b="0" dirty="0">
                          <a:solidFill>
                            <a:schemeClr val="accent3">
                              <a:lumMod val="50000"/>
                            </a:schemeClr>
                          </a:solidFill>
                          <a:latin typeface="SASSOON PRIMARY" pitchFamily="2" charset="0"/>
                          <a:ea typeface="Arial"/>
                          <a:cs typeface="Arial"/>
                          <a:sym typeface="Arial"/>
                        </a:rPr>
                        <a:t> </a:t>
                      </a:r>
                      <a:r>
                        <a:rPr lang="en-US" sz="2000" b="0" dirty="0" err="1">
                          <a:solidFill>
                            <a:schemeClr val="accent3">
                              <a:lumMod val="50000"/>
                            </a:schemeClr>
                          </a:solidFill>
                          <a:latin typeface="SASSOON PRIMARY" pitchFamily="2" charset="0"/>
                          <a:ea typeface="Arial"/>
                          <a:cs typeface="Arial"/>
                          <a:sym typeface="Arial"/>
                        </a:rPr>
                        <a:t>datganoli</a:t>
                      </a:r>
                      <a:r>
                        <a:rPr lang="en-US" sz="2000" b="0" dirty="0">
                          <a:solidFill>
                            <a:schemeClr val="accent3">
                              <a:lumMod val="50000"/>
                            </a:schemeClr>
                          </a:solidFill>
                          <a:latin typeface="SASSOON PRIMARY" pitchFamily="2" charset="0"/>
                          <a:ea typeface="Arial"/>
                          <a:cs typeface="Arial"/>
                          <a:sym typeface="Arial"/>
                        </a:rPr>
                        <a:t>.</a:t>
                      </a:r>
                      <a:endParaRPr sz="2000" b="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000" b="0" i="1" dirty="0">
                          <a:solidFill>
                            <a:schemeClr val="accent3">
                              <a:lumMod val="50000"/>
                            </a:schemeClr>
                          </a:solidFill>
                          <a:latin typeface="SASSOON PRIMARY" pitchFamily="2" charset="0"/>
                          <a:ea typeface="Arial"/>
                          <a:cs typeface="Arial"/>
                          <a:sym typeface="Arial"/>
                        </a:rPr>
                        <a:t>Wales votes narrowly for devolution.</a:t>
                      </a:r>
                      <a:endParaRPr sz="2000" b="0" i="1" dirty="0">
                        <a:solidFill>
                          <a:schemeClr val="accent3">
                            <a:lumMod val="50000"/>
                          </a:schemeClr>
                        </a:solidFill>
                        <a:latin typeface="SASSOON PRIMARY" pitchFamily="2" charset="0"/>
                        <a:ea typeface="Calibri"/>
                        <a:cs typeface="Calibri"/>
                        <a:sym typeface="Calibri"/>
                      </a:endParaRPr>
                    </a:p>
                    <a:p>
                      <a:pPr marL="0" marR="0" lvl="0" indent="0" algn="l" rtl="0">
                        <a:spcBef>
                          <a:spcPts val="0"/>
                        </a:spcBef>
                        <a:spcAft>
                          <a:spcPts val="0"/>
                        </a:spcAft>
                        <a:buNone/>
                      </a:pPr>
                      <a:endParaRPr sz="2000" b="0" dirty="0">
                        <a:solidFill>
                          <a:schemeClr val="accent3">
                            <a:lumMod val="50000"/>
                          </a:schemeClr>
                        </a:solidFill>
                        <a:latin typeface="SASSOON PRIMARY" pitchFamily="2" charset="0"/>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9" name="Google Shape;259;p33"/>
          <p:cNvPicPr preferRelativeResize="0"/>
          <p:nvPr/>
        </p:nvPicPr>
        <p:blipFill rotWithShape="1">
          <a:blip r:embed="rId3">
            <a:alphaModFix/>
          </a:blip>
          <a:srcRect/>
          <a:stretch/>
        </p:blipFill>
        <p:spPr>
          <a:xfrm>
            <a:off x="5054600" y="3648588"/>
            <a:ext cx="2082800" cy="2692400"/>
          </a:xfrm>
          <a:prstGeom prst="rect">
            <a:avLst/>
          </a:prstGeom>
          <a:noFill/>
          <a:ln>
            <a:noFill/>
          </a:ln>
        </p:spPr>
      </p:pic>
    </p:spTree>
    <p:extLst>
      <p:ext uri="{BB962C8B-B14F-4D97-AF65-F5344CB8AC3E}">
        <p14:creationId xmlns:p14="http://schemas.microsoft.com/office/powerpoint/2010/main" val="13066395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5"/>
          <p:cNvSpPr txBox="1">
            <a:spLocks/>
          </p:cNvSpPr>
          <p:nvPr/>
        </p:nvSpPr>
        <p:spPr>
          <a:xfrm>
            <a:off x="748145" y="2306938"/>
            <a:ext cx="5205351" cy="451430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2400" dirty="0">
                <a:solidFill>
                  <a:schemeClr val="accent4">
                    <a:lumMod val="50000"/>
                  </a:schemeClr>
                </a:solidFill>
                <a:latin typeface="SASSOON PRIMARY" pitchFamily="2" charset="0"/>
              </a:rPr>
              <a:t>2003 Iaith Pawb</a:t>
            </a:r>
          </a:p>
          <a:p>
            <a:r>
              <a:rPr lang="cy-GB" sz="2400" dirty="0">
                <a:solidFill>
                  <a:schemeClr val="accent4">
                    <a:lumMod val="50000"/>
                  </a:schemeClr>
                </a:solidFill>
                <a:latin typeface="SASSOON PRIMARY" pitchFamily="2" charset="0"/>
              </a:rPr>
              <a:t>2008 Statws yn Ewrop</a:t>
            </a:r>
          </a:p>
          <a:p>
            <a:r>
              <a:rPr lang="cy-GB" sz="2400" dirty="0">
                <a:solidFill>
                  <a:schemeClr val="accent4">
                    <a:lumMod val="50000"/>
                  </a:schemeClr>
                </a:solidFill>
                <a:latin typeface="SASSOON PRIMARY" pitchFamily="2" charset="0"/>
              </a:rPr>
              <a:t>Mesur yr Iaith Gymraeg (Cymru) 2011</a:t>
            </a:r>
          </a:p>
          <a:p>
            <a:r>
              <a:rPr lang="cy-GB" sz="2400" dirty="0">
                <a:solidFill>
                  <a:schemeClr val="accent4">
                    <a:lumMod val="50000"/>
                  </a:schemeClr>
                </a:solidFill>
                <a:latin typeface="SASSOON PRIMARY" pitchFamily="2" charset="0"/>
              </a:rPr>
              <a:t>Mesuriadau Ansawdd Estyn </a:t>
            </a:r>
          </a:p>
          <a:p>
            <a:r>
              <a:rPr lang="cy-GB" sz="2400" dirty="0">
                <a:solidFill>
                  <a:schemeClr val="accent4">
                    <a:lumMod val="50000"/>
                  </a:schemeClr>
                </a:solidFill>
                <a:latin typeface="SASSOON PRIMARY" pitchFamily="2" charset="0"/>
              </a:rPr>
              <a:t>Strategaeth Addysg Cyfrwng Cymraeg</a:t>
            </a:r>
          </a:p>
          <a:p>
            <a:r>
              <a:rPr lang="cy-GB" sz="2400" dirty="0">
                <a:solidFill>
                  <a:schemeClr val="accent4">
                    <a:lumMod val="50000"/>
                  </a:schemeClr>
                </a:solidFill>
                <a:latin typeface="SASSOON PRIMARY" pitchFamily="2" charset="0"/>
              </a:rPr>
              <a:t>Iaith Fyw: Iaith Byw, Llywodraeth Cymru 2012</a:t>
            </a:r>
          </a:p>
          <a:p>
            <a:r>
              <a:rPr lang="en-US" sz="2400" dirty="0">
                <a:solidFill>
                  <a:schemeClr val="accent4">
                    <a:lumMod val="50000"/>
                  </a:schemeClr>
                </a:solidFill>
                <a:latin typeface="SASSOON PRIMARY" pitchFamily="2" charset="0"/>
              </a:rPr>
              <a:t>2017: </a:t>
            </a:r>
            <a:r>
              <a:rPr lang="en-US" sz="2400" dirty="0" err="1">
                <a:solidFill>
                  <a:schemeClr val="accent4">
                    <a:lumMod val="50000"/>
                  </a:schemeClr>
                </a:solidFill>
                <a:latin typeface="SASSOON PRIMARY" pitchFamily="2" charset="0"/>
              </a:rPr>
              <a:t>Cymraeg</a:t>
            </a:r>
            <a:r>
              <a:rPr lang="en-US" sz="2400" dirty="0">
                <a:solidFill>
                  <a:schemeClr val="accent4">
                    <a:lumMod val="50000"/>
                  </a:schemeClr>
                </a:solidFill>
                <a:latin typeface="SASSOON PRIMARY" pitchFamily="2" charset="0"/>
              </a:rPr>
              <a:t> 2050, </a:t>
            </a:r>
            <a:r>
              <a:rPr lang="en-US" sz="2400" dirty="0" err="1">
                <a:solidFill>
                  <a:schemeClr val="accent4">
                    <a:lumMod val="50000"/>
                  </a:schemeClr>
                </a:solidFill>
                <a:latin typeface="SASSOON PRIMARY" pitchFamily="2" charset="0"/>
              </a:rPr>
              <a:t>Miliwn</a:t>
            </a:r>
            <a:r>
              <a:rPr lang="en-US" sz="2400" dirty="0">
                <a:solidFill>
                  <a:schemeClr val="accent4">
                    <a:lumMod val="50000"/>
                  </a:schemeClr>
                </a:solidFill>
                <a:latin typeface="SASSOON PRIMARY" pitchFamily="2" charset="0"/>
              </a:rPr>
              <a:t> o </a:t>
            </a:r>
            <a:r>
              <a:rPr lang="en-US" sz="2400" dirty="0" err="1">
                <a:solidFill>
                  <a:schemeClr val="accent4">
                    <a:lumMod val="50000"/>
                  </a:schemeClr>
                </a:solidFill>
                <a:latin typeface="SASSOON PRIMARY" pitchFamily="2" charset="0"/>
              </a:rPr>
              <a:t>Siaradwyr</a:t>
            </a:r>
            <a:r>
              <a:rPr lang="en-US" sz="2400" dirty="0">
                <a:solidFill>
                  <a:schemeClr val="accent4">
                    <a:lumMod val="50000"/>
                  </a:schemeClr>
                </a:solidFill>
                <a:latin typeface="SASSOON PRIMARY" pitchFamily="2" charset="0"/>
              </a:rPr>
              <a:t> </a:t>
            </a:r>
            <a:r>
              <a:rPr lang="en-US" sz="2400" dirty="0" err="1">
                <a:solidFill>
                  <a:schemeClr val="accent4">
                    <a:lumMod val="50000"/>
                  </a:schemeClr>
                </a:solidFill>
                <a:latin typeface="SASSOON PRIMARY" pitchFamily="2" charset="0"/>
              </a:rPr>
              <a:t>Cymraeg</a:t>
            </a:r>
            <a:endParaRPr lang="en-US" sz="2400" dirty="0">
              <a:solidFill>
                <a:schemeClr val="accent4">
                  <a:lumMod val="50000"/>
                </a:schemeClr>
              </a:solidFill>
              <a:latin typeface="SASSOON PRIMARY" pitchFamily="2" charset="0"/>
            </a:endParaRPr>
          </a:p>
        </p:txBody>
      </p:sp>
      <p:sp>
        <p:nvSpPr>
          <p:cNvPr id="8" name="Content Placeholder 7"/>
          <p:cNvSpPr txBox="1">
            <a:spLocks/>
          </p:cNvSpPr>
          <p:nvPr/>
        </p:nvSpPr>
        <p:spPr>
          <a:xfrm>
            <a:off x="6537701" y="2306938"/>
            <a:ext cx="5301998" cy="474328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400" i="1" dirty="0">
                <a:solidFill>
                  <a:schemeClr val="accent4">
                    <a:lumMod val="50000"/>
                  </a:schemeClr>
                </a:solidFill>
                <a:latin typeface="SASSOON PRIMARY" pitchFamily="2" charset="0"/>
              </a:rPr>
              <a:t>2003 National action plan</a:t>
            </a:r>
          </a:p>
          <a:p>
            <a:r>
              <a:rPr lang="en-GB" sz="2400" i="1" dirty="0">
                <a:solidFill>
                  <a:schemeClr val="accent4">
                    <a:lumMod val="50000"/>
                  </a:schemeClr>
                </a:solidFill>
                <a:latin typeface="SASSOON PRIMARY" pitchFamily="2" charset="0"/>
              </a:rPr>
              <a:t>2008 Status in Europe</a:t>
            </a:r>
          </a:p>
          <a:p>
            <a:r>
              <a:rPr lang="en-GB" sz="2400" i="1" dirty="0">
                <a:solidFill>
                  <a:schemeClr val="accent4">
                    <a:lumMod val="50000"/>
                  </a:schemeClr>
                </a:solidFill>
                <a:latin typeface="SASSOON PRIMARY" pitchFamily="2" charset="0"/>
              </a:rPr>
              <a:t>Welsh Language (Wales) Measure 2011</a:t>
            </a:r>
          </a:p>
          <a:p>
            <a:r>
              <a:rPr lang="cy-GB" sz="2400" i="1" dirty="0">
                <a:solidFill>
                  <a:schemeClr val="accent4">
                    <a:lumMod val="50000"/>
                  </a:schemeClr>
                </a:solidFill>
                <a:latin typeface="SASSOON PRIMARY" pitchFamily="2" charset="0"/>
              </a:rPr>
              <a:t>Estyn’s </a:t>
            </a:r>
            <a:r>
              <a:rPr lang="en-GB" sz="2400" i="1" dirty="0">
                <a:solidFill>
                  <a:schemeClr val="accent4">
                    <a:lumMod val="50000"/>
                  </a:schemeClr>
                </a:solidFill>
                <a:latin typeface="SASSOON PRIMARY" pitchFamily="2" charset="0"/>
              </a:rPr>
              <a:t>Quality Indicators</a:t>
            </a:r>
          </a:p>
          <a:p>
            <a:r>
              <a:rPr lang="en-GB" sz="2400" i="1" dirty="0">
                <a:solidFill>
                  <a:schemeClr val="accent4">
                    <a:lumMod val="50000"/>
                  </a:schemeClr>
                </a:solidFill>
                <a:latin typeface="SASSOON PRIMARY" pitchFamily="2" charset="0"/>
              </a:rPr>
              <a:t>Welsh Medium Education Strategy</a:t>
            </a:r>
          </a:p>
          <a:p>
            <a:r>
              <a:rPr lang="en-GB" sz="2400" i="1" dirty="0">
                <a:solidFill>
                  <a:schemeClr val="accent4">
                    <a:lumMod val="50000"/>
                  </a:schemeClr>
                </a:solidFill>
                <a:latin typeface="SASSOON PRIMARY" pitchFamily="2" charset="0"/>
              </a:rPr>
              <a:t>A Living Language: a Language for Living, Welsh Government 2012</a:t>
            </a:r>
          </a:p>
          <a:p>
            <a:r>
              <a:rPr lang="en-GB" sz="2400" i="1" dirty="0">
                <a:solidFill>
                  <a:schemeClr val="accent4">
                    <a:lumMod val="50000"/>
                  </a:schemeClr>
                </a:solidFill>
                <a:latin typeface="SASSOON PRIMARY" pitchFamily="2" charset="0"/>
              </a:rPr>
              <a:t>2017: Cymraeg 2050, a million Welsh speakers </a:t>
            </a:r>
          </a:p>
          <a:p>
            <a:endParaRPr lang="en-US" sz="2000" dirty="0"/>
          </a:p>
        </p:txBody>
      </p:sp>
      <p:sp>
        <p:nvSpPr>
          <p:cNvPr id="6" name="TextBox 5">
            <a:extLst>
              <a:ext uri="{FF2B5EF4-FFF2-40B4-BE49-F238E27FC236}">
                <a16:creationId xmlns:a16="http://schemas.microsoft.com/office/drawing/2014/main" id="{30CAB5E7-FC1F-7443-8ED5-917DFC0E9954}"/>
              </a:ext>
            </a:extLst>
          </p:cNvPr>
          <p:cNvSpPr txBox="1"/>
          <p:nvPr/>
        </p:nvSpPr>
        <p:spPr>
          <a:xfrm>
            <a:off x="1738216" y="448124"/>
            <a:ext cx="10101483" cy="1323439"/>
          </a:xfrm>
          <a:prstGeom prst="rect">
            <a:avLst/>
          </a:prstGeom>
          <a:noFill/>
        </p:spPr>
        <p:txBody>
          <a:bodyPr wrap="none" rtlCol="0">
            <a:spAutoFit/>
          </a:bodyPr>
          <a:lstStyle/>
          <a:p>
            <a:pPr algn="r"/>
            <a:r>
              <a:rPr lang="en-US" sz="4400" b="1" dirty="0" err="1">
                <a:solidFill>
                  <a:schemeClr val="accent3">
                    <a:lumMod val="50000"/>
                  </a:schemeClr>
                </a:solidFill>
                <a:latin typeface="SASSOON PRIMARY" pitchFamily="2" charset="0"/>
              </a:rPr>
              <a:t>Deddfwriaeth</a:t>
            </a:r>
            <a:r>
              <a:rPr lang="en-US" sz="4400" b="1" dirty="0">
                <a:solidFill>
                  <a:schemeClr val="accent3">
                    <a:lumMod val="50000"/>
                  </a:schemeClr>
                </a:solidFill>
                <a:latin typeface="SASSOON PRIMARY" pitchFamily="2" charset="0"/>
              </a:rPr>
              <a:t> a </a:t>
            </a:r>
            <a:r>
              <a:rPr lang="en-US" sz="4400" b="1" dirty="0" err="1">
                <a:solidFill>
                  <a:schemeClr val="accent3">
                    <a:lumMod val="50000"/>
                  </a:schemeClr>
                </a:solidFill>
                <a:latin typeface="SASSOON PRIMARY" pitchFamily="2" charset="0"/>
              </a:rPr>
              <a:t>pholisi</a:t>
            </a:r>
            <a:endParaRPr lang="en-US" sz="4400" b="1" dirty="0">
              <a:solidFill>
                <a:schemeClr val="accent3">
                  <a:lumMod val="50000"/>
                </a:schemeClr>
              </a:solidFill>
              <a:latin typeface="SASSOON PRIMARY" pitchFamily="2" charset="0"/>
            </a:endParaRPr>
          </a:p>
          <a:p>
            <a:pPr algn="r"/>
            <a:r>
              <a:rPr lang="en-US" sz="3600" i="1" dirty="0">
                <a:solidFill>
                  <a:schemeClr val="accent3">
                    <a:lumMod val="50000"/>
                  </a:schemeClr>
                </a:solidFill>
                <a:latin typeface="SASSOON PRIMARY" pitchFamily="2" charset="0"/>
              </a:rPr>
              <a:t>Legislation and policy to protect the Welsh Language</a:t>
            </a:r>
          </a:p>
        </p:txBody>
      </p:sp>
    </p:spTree>
    <p:extLst>
      <p:ext uri="{BB962C8B-B14F-4D97-AF65-F5344CB8AC3E}">
        <p14:creationId xmlns:p14="http://schemas.microsoft.com/office/powerpoint/2010/main" val="19207228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9862" y="2194560"/>
            <a:ext cx="3522689" cy="4024125"/>
          </a:xfrm>
        </p:spPr>
        <p:txBody>
          <a:bodyPr>
            <a:normAutofit/>
          </a:bodyPr>
          <a:lstStyle/>
          <a:p>
            <a:pPr marL="0" indent="0">
              <a:buNone/>
            </a:pPr>
            <a:r>
              <a:rPr lang="en-US" dirty="0">
                <a:latin typeface="SASSOON PRIMARY" pitchFamily="2" charset="0"/>
                <a:hlinkClick r:id="rId3"/>
              </a:rPr>
              <a:t>Ffilm 1: Cysgodion Ddoe</a:t>
            </a: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latin typeface="SASSOON PRIMARY" pitchFamily="2" charset="0"/>
            </a:endParaRPr>
          </a:p>
          <a:p>
            <a:pPr marL="0" indent="0">
              <a:buNone/>
            </a:pPr>
            <a:endParaRPr lang="en-US" dirty="0">
              <a:hlinkClick r:id="rId3"/>
            </a:endParaRPr>
          </a:p>
        </p:txBody>
      </p:sp>
      <p:sp>
        <p:nvSpPr>
          <p:cNvPr id="5" name="Rectangle 4">
            <a:extLst>
              <a:ext uri="{FF2B5EF4-FFF2-40B4-BE49-F238E27FC236}">
                <a16:creationId xmlns:a16="http://schemas.microsoft.com/office/drawing/2014/main" id="{D22B5942-AD92-464D-A358-CF05781BA367}"/>
              </a:ext>
            </a:extLst>
          </p:cNvPr>
          <p:cNvSpPr/>
          <p:nvPr/>
        </p:nvSpPr>
        <p:spPr>
          <a:xfrm>
            <a:off x="3897443" y="2194560"/>
            <a:ext cx="7608757" cy="4024125"/>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ea typeface="+mn-lt"/>
                <a:cs typeface="+mn-lt"/>
              </a:rPr>
              <a:t> </a:t>
            </a:r>
            <a:r>
              <a:rPr lang="en-GB" sz="2000" b="1" dirty="0">
                <a:solidFill>
                  <a:schemeClr val="accent3">
                    <a:lumMod val="50000"/>
                  </a:schemeClr>
                </a:solidFill>
                <a:latin typeface="SASSOON PRIMARY" pitchFamily="2" charset="0"/>
                <a:ea typeface="+mn-lt"/>
                <a:cs typeface="+mn-lt"/>
              </a:rPr>
              <a:t>PWYNTIAU TRAFOD / DISCUSSION POINTS </a:t>
            </a:r>
          </a:p>
          <a:p>
            <a:pPr algn="ctr"/>
            <a:endParaRPr lang="en-US" b="1" dirty="0">
              <a:solidFill>
                <a:schemeClr val="accent3">
                  <a:lumMod val="50000"/>
                </a:schemeClr>
              </a:solidFill>
              <a:latin typeface="SASSOON PRIMARY" pitchFamily="2" charset="0"/>
              <a:ea typeface="+mn-lt"/>
              <a:cs typeface="+mn-lt"/>
            </a:endParaRPr>
          </a:p>
          <a:p>
            <a:pPr algn="ctr"/>
            <a:r>
              <a:rPr lang="en-GB" b="1" dirty="0">
                <a:solidFill>
                  <a:schemeClr val="accent3">
                    <a:lumMod val="50000"/>
                  </a:schemeClr>
                </a:solidFill>
                <a:latin typeface="SASSOON PRIMARY" pitchFamily="2" charset="0"/>
                <a:ea typeface="+mn-lt"/>
                <a:cs typeface="+mn-lt"/>
              </a:rPr>
              <a:t>Pam </a:t>
            </a:r>
            <a:r>
              <a:rPr lang="en-GB" b="1" dirty="0" err="1">
                <a:solidFill>
                  <a:schemeClr val="accent3">
                    <a:lumMod val="50000"/>
                  </a:schemeClr>
                </a:solidFill>
                <a:latin typeface="SASSOON PRIMARY" pitchFamily="2" charset="0"/>
                <a:ea typeface="+mn-lt"/>
                <a:cs typeface="+mn-lt"/>
              </a:rPr>
              <a:t>oedd</a:t>
            </a:r>
            <a:r>
              <a:rPr lang="en-GB" b="1" dirty="0">
                <a:solidFill>
                  <a:schemeClr val="accent3">
                    <a:lumMod val="50000"/>
                  </a:schemeClr>
                </a:solidFill>
                <a:latin typeface="SASSOON PRIMARY" pitchFamily="2" charset="0"/>
                <a:ea typeface="+mn-lt"/>
                <a:cs typeface="+mn-lt"/>
              </a:rPr>
              <a:t> </a:t>
            </a:r>
            <a:r>
              <a:rPr lang="en-GB" b="1" dirty="0" err="1">
                <a:solidFill>
                  <a:schemeClr val="accent3">
                    <a:lumMod val="50000"/>
                  </a:schemeClr>
                </a:solidFill>
                <a:latin typeface="SASSOON PRIMARY" pitchFamily="2" charset="0"/>
                <a:ea typeface="+mn-lt"/>
                <a:cs typeface="+mn-lt"/>
              </a:rPr>
              <a:t>gostyngiad</a:t>
            </a:r>
            <a:r>
              <a:rPr lang="en-GB" b="1" dirty="0">
                <a:solidFill>
                  <a:schemeClr val="accent3">
                    <a:lumMod val="50000"/>
                  </a:schemeClr>
                </a:solidFill>
                <a:latin typeface="SASSOON PRIMARY" pitchFamily="2" charset="0"/>
                <a:ea typeface="+mn-lt"/>
                <a:cs typeface="+mn-lt"/>
              </a:rPr>
              <a:t> yn </a:t>
            </a:r>
            <a:r>
              <a:rPr lang="en-GB" b="1" dirty="0" err="1">
                <a:solidFill>
                  <a:schemeClr val="accent3">
                    <a:lumMod val="50000"/>
                  </a:schemeClr>
                </a:solidFill>
                <a:latin typeface="SASSOON PRIMARY" pitchFamily="2" charset="0"/>
                <a:ea typeface="+mn-lt"/>
                <a:cs typeface="+mn-lt"/>
              </a:rPr>
              <a:t>nifer</a:t>
            </a:r>
            <a:r>
              <a:rPr lang="en-GB" b="1" dirty="0">
                <a:solidFill>
                  <a:schemeClr val="accent3">
                    <a:lumMod val="50000"/>
                  </a:schemeClr>
                </a:solidFill>
                <a:latin typeface="SASSOON PRIMARY" pitchFamily="2" charset="0"/>
                <a:ea typeface="+mn-lt"/>
                <a:cs typeface="+mn-lt"/>
              </a:rPr>
              <a:t> y </a:t>
            </a:r>
            <a:r>
              <a:rPr lang="en-GB" b="1" dirty="0" err="1">
                <a:solidFill>
                  <a:schemeClr val="accent3">
                    <a:lumMod val="50000"/>
                  </a:schemeClr>
                </a:solidFill>
                <a:latin typeface="SASSOON PRIMARY" pitchFamily="2" charset="0"/>
                <a:ea typeface="+mn-lt"/>
                <a:cs typeface="+mn-lt"/>
              </a:rPr>
              <a:t>siaradwyr</a:t>
            </a:r>
            <a:r>
              <a:rPr lang="en-GB" b="1" dirty="0">
                <a:solidFill>
                  <a:schemeClr val="accent3">
                    <a:lumMod val="50000"/>
                  </a:schemeClr>
                </a:solidFill>
                <a:latin typeface="SASSOON PRIMARY" pitchFamily="2" charset="0"/>
                <a:ea typeface="+mn-lt"/>
                <a:cs typeface="+mn-lt"/>
              </a:rPr>
              <a:t> Cymraeg </a:t>
            </a:r>
            <a:br>
              <a:rPr lang="en-GB" b="1" dirty="0">
                <a:solidFill>
                  <a:schemeClr val="accent3">
                    <a:lumMod val="50000"/>
                  </a:schemeClr>
                </a:solidFill>
                <a:latin typeface="SASSOON PRIMARY" pitchFamily="2" charset="0"/>
                <a:ea typeface="+mn-lt"/>
                <a:cs typeface="+mn-lt"/>
              </a:rPr>
            </a:br>
            <a:r>
              <a:rPr lang="en-GB" b="1" i="1" dirty="0">
                <a:solidFill>
                  <a:schemeClr val="accent3">
                    <a:lumMod val="50000"/>
                  </a:schemeClr>
                </a:solidFill>
                <a:latin typeface="SASSOON PRIMARY" pitchFamily="2" charset="0"/>
                <a:ea typeface="+mn-lt"/>
                <a:cs typeface="+mn-lt"/>
              </a:rPr>
              <a:t>yn </a:t>
            </a:r>
            <a:r>
              <a:rPr lang="en-GB" b="1" i="1" dirty="0" err="1">
                <a:solidFill>
                  <a:schemeClr val="accent3">
                    <a:lumMod val="50000"/>
                  </a:schemeClr>
                </a:solidFill>
                <a:latin typeface="SASSOON PRIMARY" pitchFamily="2" charset="0"/>
                <a:ea typeface="+mn-lt"/>
                <a:cs typeface="+mn-lt"/>
              </a:rPr>
              <a:t>ystod</a:t>
            </a:r>
            <a:r>
              <a:rPr lang="en-GB" b="1" i="1" dirty="0">
                <a:solidFill>
                  <a:schemeClr val="accent3">
                    <a:lumMod val="50000"/>
                  </a:schemeClr>
                </a:solidFill>
                <a:latin typeface="SASSOON PRIMARY" pitchFamily="2" charset="0"/>
                <a:ea typeface="+mn-lt"/>
                <a:cs typeface="+mn-lt"/>
              </a:rPr>
              <a:t> </a:t>
            </a:r>
            <a:r>
              <a:rPr lang="en-GB" b="1" i="1" dirty="0" err="1">
                <a:solidFill>
                  <a:schemeClr val="accent3">
                    <a:lumMod val="50000"/>
                  </a:schemeClr>
                </a:solidFill>
                <a:latin typeface="SASSOON PRIMARY" pitchFamily="2" charset="0"/>
                <a:ea typeface="+mn-lt"/>
                <a:cs typeface="+mn-lt"/>
              </a:rPr>
              <a:t>yr</a:t>
            </a:r>
            <a:r>
              <a:rPr lang="en-GB" b="1" i="1" dirty="0">
                <a:solidFill>
                  <a:schemeClr val="accent3">
                    <a:lumMod val="50000"/>
                  </a:schemeClr>
                </a:solidFill>
                <a:latin typeface="SASSOON PRIMARY" pitchFamily="2" charset="0"/>
                <a:ea typeface="+mn-lt"/>
                <a:cs typeface="+mn-lt"/>
              </a:rPr>
              <a:t> 20fed</a:t>
            </a:r>
            <a:r>
              <a:rPr lang="en-US" b="1" i="1" dirty="0">
                <a:solidFill>
                  <a:schemeClr val="accent3">
                    <a:lumMod val="50000"/>
                  </a:schemeClr>
                </a:solidFill>
                <a:latin typeface="SASSOON PRIMARY" pitchFamily="2" charset="0"/>
              </a:rPr>
              <a:t> </a:t>
            </a:r>
            <a:r>
              <a:rPr lang="en-GB" b="1" i="1" dirty="0" err="1">
                <a:solidFill>
                  <a:schemeClr val="accent3">
                    <a:lumMod val="50000"/>
                  </a:schemeClr>
                </a:solidFill>
                <a:latin typeface="SASSOON PRIMARY" pitchFamily="2" charset="0"/>
                <a:ea typeface="+mn-lt"/>
                <a:cs typeface="+mn-lt"/>
              </a:rPr>
              <a:t>ganrif</a:t>
            </a:r>
            <a:r>
              <a:rPr lang="en-GB" b="1" i="1" dirty="0">
                <a:solidFill>
                  <a:schemeClr val="accent3">
                    <a:lumMod val="50000"/>
                  </a:schemeClr>
                </a:solidFill>
                <a:latin typeface="SASSOON PRIMARY" pitchFamily="2" charset="0"/>
                <a:ea typeface="+mn-lt"/>
                <a:cs typeface="+mn-lt"/>
              </a:rPr>
              <a:t>?</a:t>
            </a:r>
            <a:endParaRPr lang="en-GB" b="1" i="1" dirty="0">
              <a:solidFill>
                <a:schemeClr val="accent3">
                  <a:lumMod val="50000"/>
                </a:schemeClr>
              </a:solidFill>
              <a:latin typeface="SASSOON PRIMARY" pitchFamily="2" charset="0"/>
            </a:endParaRPr>
          </a:p>
          <a:p>
            <a:pPr algn="ctr"/>
            <a:r>
              <a:rPr lang="en-GB" i="1" dirty="0">
                <a:solidFill>
                  <a:schemeClr val="accent3">
                    <a:lumMod val="50000"/>
                  </a:schemeClr>
                </a:solidFill>
                <a:latin typeface="SASSOON PRIMARY" pitchFamily="2" charset="0"/>
                <a:ea typeface="+mn-lt"/>
                <a:cs typeface="+mn-lt"/>
              </a:rPr>
              <a:t>Why did the number of Welsh speakers decrease so much </a:t>
            </a:r>
            <a:br>
              <a:rPr lang="en-GB" i="1" dirty="0">
                <a:solidFill>
                  <a:schemeClr val="accent3">
                    <a:lumMod val="50000"/>
                  </a:schemeClr>
                </a:solidFill>
                <a:latin typeface="SASSOON PRIMARY" pitchFamily="2" charset="0"/>
                <a:ea typeface="+mn-lt"/>
                <a:cs typeface="+mn-lt"/>
              </a:rPr>
            </a:br>
            <a:r>
              <a:rPr lang="en-GB" i="1" dirty="0">
                <a:solidFill>
                  <a:schemeClr val="accent3">
                    <a:lumMod val="50000"/>
                  </a:schemeClr>
                </a:solidFill>
                <a:latin typeface="SASSOON PRIMARY" pitchFamily="2" charset="0"/>
                <a:ea typeface="+mn-lt"/>
                <a:cs typeface="+mn-lt"/>
              </a:rPr>
              <a:t>during the</a:t>
            </a:r>
            <a:r>
              <a:rPr lang="en-GB" i="1" dirty="0">
                <a:solidFill>
                  <a:schemeClr val="accent3">
                    <a:lumMod val="50000"/>
                  </a:schemeClr>
                </a:solidFill>
                <a:latin typeface="SASSOON PRIMARY" pitchFamily="2" charset="0"/>
              </a:rPr>
              <a:t> </a:t>
            </a:r>
            <a:r>
              <a:rPr lang="en-GB" i="1" dirty="0">
                <a:solidFill>
                  <a:schemeClr val="accent3">
                    <a:lumMod val="50000"/>
                  </a:schemeClr>
                </a:solidFill>
                <a:latin typeface="SASSOON PRIMARY" pitchFamily="2" charset="0"/>
                <a:ea typeface="+mn-lt"/>
                <a:cs typeface="+mn-lt"/>
              </a:rPr>
              <a:t>20th century?</a:t>
            </a:r>
            <a:endParaRPr lang="en-GB" i="1" dirty="0">
              <a:solidFill>
                <a:schemeClr val="accent3">
                  <a:lumMod val="50000"/>
                </a:schemeClr>
              </a:solidFill>
              <a:latin typeface="SASSOON PRIMARY" pitchFamily="2" charset="0"/>
            </a:endParaRPr>
          </a:p>
          <a:p>
            <a:pPr algn="ctr"/>
            <a:endParaRPr lang="en-GB" dirty="0">
              <a:solidFill>
                <a:schemeClr val="accent3">
                  <a:lumMod val="50000"/>
                </a:schemeClr>
              </a:solidFill>
              <a:latin typeface="SASSOON PRIMARY" pitchFamily="2" charset="0"/>
              <a:ea typeface="+mn-lt"/>
              <a:cs typeface="+mn-lt"/>
            </a:endParaRPr>
          </a:p>
          <a:p>
            <a:pPr algn="ctr"/>
            <a:endParaRPr lang="en-GB" dirty="0">
              <a:solidFill>
                <a:schemeClr val="accent3">
                  <a:lumMod val="50000"/>
                </a:schemeClr>
              </a:solidFill>
              <a:latin typeface="SASSOON PRIMARY" pitchFamily="2" charset="0"/>
              <a:ea typeface="+mn-lt"/>
              <a:cs typeface="+mn-lt"/>
            </a:endParaRPr>
          </a:p>
          <a:p>
            <a:pPr algn="ctr"/>
            <a:r>
              <a:rPr lang="en-GB" b="1" dirty="0">
                <a:solidFill>
                  <a:schemeClr val="accent3">
                    <a:lumMod val="50000"/>
                  </a:schemeClr>
                </a:solidFill>
                <a:latin typeface="SASSOON PRIMARY" pitchFamily="2" charset="0"/>
                <a:ea typeface="+mn-lt"/>
                <a:cs typeface="+mn-lt"/>
              </a:rPr>
              <a:t>Beth </a:t>
            </a:r>
            <a:r>
              <a:rPr lang="en-GB" b="1" dirty="0" err="1">
                <a:solidFill>
                  <a:schemeClr val="accent3">
                    <a:lumMod val="50000"/>
                  </a:schemeClr>
                </a:solidFill>
                <a:latin typeface="SASSOON PRIMARY" pitchFamily="2" charset="0"/>
                <a:ea typeface="+mn-lt"/>
                <a:cs typeface="+mn-lt"/>
              </a:rPr>
              <a:t>ydy</a:t>
            </a:r>
            <a:r>
              <a:rPr lang="en-GB" b="1" dirty="0">
                <a:solidFill>
                  <a:schemeClr val="accent3">
                    <a:lumMod val="50000"/>
                  </a:schemeClr>
                </a:solidFill>
                <a:latin typeface="SASSOON PRIMARY" pitchFamily="2" charset="0"/>
                <a:ea typeface="+mn-lt"/>
                <a:cs typeface="+mn-lt"/>
              </a:rPr>
              <a:t> </a:t>
            </a:r>
            <a:r>
              <a:rPr lang="en-GB" b="1" dirty="0" err="1">
                <a:solidFill>
                  <a:schemeClr val="accent3">
                    <a:lumMod val="50000"/>
                  </a:schemeClr>
                </a:solidFill>
                <a:latin typeface="SASSOON PRIMARY" pitchFamily="2" charset="0"/>
                <a:ea typeface="+mn-lt"/>
                <a:cs typeface="+mn-lt"/>
              </a:rPr>
              <a:t>effeithiau</a:t>
            </a:r>
            <a:r>
              <a:rPr lang="en-GB" b="1" dirty="0">
                <a:solidFill>
                  <a:schemeClr val="accent3">
                    <a:lumMod val="50000"/>
                  </a:schemeClr>
                </a:solidFill>
                <a:latin typeface="SASSOON PRIMARY" pitchFamily="2" charset="0"/>
                <a:ea typeface="+mn-lt"/>
                <a:cs typeface="+mn-lt"/>
              </a:rPr>
              <a:t> </a:t>
            </a:r>
            <a:r>
              <a:rPr lang="en-GB" b="1" dirty="0" err="1">
                <a:solidFill>
                  <a:schemeClr val="accent3">
                    <a:lumMod val="50000"/>
                  </a:schemeClr>
                </a:solidFill>
                <a:latin typeface="SASSOON PRIMARY" pitchFamily="2" charset="0"/>
                <a:ea typeface="+mn-lt"/>
                <a:cs typeface="+mn-lt"/>
              </a:rPr>
              <a:t>hir</a:t>
            </a:r>
            <a:r>
              <a:rPr lang="en-GB" b="1" dirty="0">
                <a:solidFill>
                  <a:schemeClr val="accent3">
                    <a:lumMod val="50000"/>
                  </a:schemeClr>
                </a:solidFill>
                <a:latin typeface="SASSOON PRIMARY" pitchFamily="2" charset="0"/>
                <a:ea typeface="+mn-lt"/>
                <a:cs typeface="+mn-lt"/>
              </a:rPr>
              <a:t> </a:t>
            </a:r>
            <a:r>
              <a:rPr lang="en-GB" b="1" dirty="0" err="1">
                <a:solidFill>
                  <a:schemeClr val="accent3">
                    <a:lumMod val="50000"/>
                  </a:schemeClr>
                </a:solidFill>
                <a:latin typeface="SASSOON PRIMARY" pitchFamily="2" charset="0"/>
                <a:ea typeface="+mn-lt"/>
                <a:cs typeface="+mn-lt"/>
              </a:rPr>
              <a:t>dymor</a:t>
            </a:r>
            <a:r>
              <a:rPr lang="en-GB" b="1" dirty="0">
                <a:solidFill>
                  <a:schemeClr val="accent3">
                    <a:lumMod val="50000"/>
                  </a:schemeClr>
                </a:solidFill>
                <a:latin typeface="SASSOON PRIMARY" pitchFamily="2" charset="0"/>
                <a:ea typeface="+mn-lt"/>
                <a:cs typeface="+mn-lt"/>
              </a:rPr>
              <a:t> y </a:t>
            </a:r>
            <a:r>
              <a:rPr lang="en-GB" b="1" dirty="0" err="1">
                <a:solidFill>
                  <a:schemeClr val="accent3">
                    <a:lumMod val="50000"/>
                  </a:schemeClr>
                </a:solidFill>
                <a:latin typeface="SASSOON PRIMARY" pitchFamily="2" charset="0"/>
                <a:ea typeface="+mn-lt"/>
                <a:cs typeface="+mn-lt"/>
              </a:rPr>
              <a:t>deddfau</a:t>
            </a:r>
            <a:r>
              <a:rPr lang="en-GB" b="1" dirty="0">
                <a:solidFill>
                  <a:schemeClr val="accent3">
                    <a:lumMod val="50000"/>
                  </a:schemeClr>
                </a:solidFill>
                <a:latin typeface="SASSOON PRIMARY" pitchFamily="2" charset="0"/>
                <a:ea typeface="+mn-lt"/>
                <a:cs typeface="+mn-lt"/>
              </a:rPr>
              <a:t> uno </a:t>
            </a:r>
            <a:br>
              <a:rPr lang="en-GB" b="1" dirty="0">
                <a:solidFill>
                  <a:schemeClr val="accent3">
                    <a:lumMod val="50000"/>
                  </a:schemeClr>
                </a:solidFill>
                <a:latin typeface="SASSOON PRIMARY" pitchFamily="2" charset="0"/>
                <a:ea typeface="+mn-lt"/>
                <a:cs typeface="+mn-lt"/>
              </a:rPr>
            </a:br>
            <a:r>
              <a:rPr lang="en-GB" b="1" dirty="0">
                <a:solidFill>
                  <a:schemeClr val="accent3">
                    <a:lumMod val="50000"/>
                  </a:schemeClr>
                </a:solidFill>
                <a:latin typeface="SASSOON PRIMARY" pitchFamily="2" charset="0"/>
                <a:ea typeface="+mn-lt"/>
                <a:cs typeface="+mn-lt"/>
              </a:rPr>
              <a:t>a brad y </a:t>
            </a:r>
            <a:r>
              <a:rPr lang="en-GB" b="1" dirty="0" err="1">
                <a:solidFill>
                  <a:schemeClr val="accent3">
                    <a:lumMod val="50000"/>
                  </a:schemeClr>
                </a:solidFill>
                <a:latin typeface="SASSOON PRIMARY" pitchFamily="2" charset="0"/>
                <a:ea typeface="+mn-lt"/>
                <a:cs typeface="+mn-lt"/>
              </a:rPr>
              <a:t>llyfrau</a:t>
            </a:r>
            <a:r>
              <a:rPr lang="en-GB" b="1" dirty="0">
                <a:solidFill>
                  <a:schemeClr val="accent3">
                    <a:lumMod val="50000"/>
                  </a:schemeClr>
                </a:solidFill>
                <a:latin typeface="SASSOON PRIMARY" pitchFamily="2" charset="0"/>
                <a:ea typeface="+mn-lt"/>
                <a:cs typeface="+mn-lt"/>
              </a:rPr>
              <a:t> </a:t>
            </a:r>
            <a:r>
              <a:rPr lang="en-GB" b="1" dirty="0" err="1">
                <a:solidFill>
                  <a:schemeClr val="accent3">
                    <a:lumMod val="50000"/>
                  </a:schemeClr>
                </a:solidFill>
                <a:latin typeface="SASSOON PRIMARY" pitchFamily="2" charset="0"/>
                <a:ea typeface="+mn-lt"/>
                <a:cs typeface="+mn-lt"/>
              </a:rPr>
              <a:t>gleision</a:t>
            </a:r>
            <a:r>
              <a:rPr lang="en-GB" b="1" dirty="0">
                <a:solidFill>
                  <a:schemeClr val="accent3">
                    <a:lumMod val="50000"/>
                  </a:schemeClr>
                </a:solidFill>
                <a:latin typeface="SASSOON PRIMARY" pitchFamily="2" charset="0"/>
                <a:ea typeface="+mn-lt"/>
                <a:cs typeface="+mn-lt"/>
              </a:rPr>
              <a:t>?</a:t>
            </a:r>
            <a:endParaRPr lang="en-GB" b="1" dirty="0">
              <a:solidFill>
                <a:schemeClr val="accent3">
                  <a:lumMod val="50000"/>
                </a:schemeClr>
              </a:solidFill>
              <a:latin typeface="SASSOON PRIMARY" pitchFamily="2" charset="0"/>
            </a:endParaRPr>
          </a:p>
          <a:p>
            <a:pPr algn="ctr"/>
            <a:r>
              <a:rPr lang="en-GB" i="1" dirty="0">
                <a:solidFill>
                  <a:schemeClr val="accent3">
                    <a:lumMod val="50000"/>
                  </a:schemeClr>
                </a:solidFill>
                <a:latin typeface="SASSOON PRIMARY" pitchFamily="2" charset="0"/>
                <a:ea typeface="+mn-lt"/>
                <a:cs typeface="+mn-lt"/>
              </a:rPr>
              <a:t>What are the lasting effects of the acts of Union </a:t>
            </a:r>
            <a:br>
              <a:rPr lang="en-GB" i="1" dirty="0">
                <a:solidFill>
                  <a:schemeClr val="accent3">
                    <a:lumMod val="50000"/>
                  </a:schemeClr>
                </a:solidFill>
                <a:latin typeface="SASSOON PRIMARY" pitchFamily="2" charset="0"/>
                <a:ea typeface="+mn-lt"/>
                <a:cs typeface="+mn-lt"/>
              </a:rPr>
            </a:br>
            <a:r>
              <a:rPr lang="en-GB" i="1" dirty="0">
                <a:solidFill>
                  <a:schemeClr val="accent3">
                    <a:lumMod val="50000"/>
                  </a:schemeClr>
                </a:solidFill>
                <a:latin typeface="SASSOON PRIMARY" pitchFamily="2" charset="0"/>
                <a:ea typeface="+mn-lt"/>
                <a:cs typeface="+mn-lt"/>
              </a:rPr>
              <a:t>and the Treason of the Blue Books?</a:t>
            </a:r>
            <a:endParaRPr lang="en-GB" i="1" dirty="0">
              <a:solidFill>
                <a:schemeClr val="accent3">
                  <a:lumMod val="50000"/>
                </a:schemeClr>
              </a:solidFill>
              <a:latin typeface="SASSOON PRIMARY" pitchFamily="2" charset="0"/>
            </a:endParaRPr>
          </a:p>
        </p:txBody>
      </p:sp>
      <p:sp>
        <p:nvSpPr>
          <p:cNvPr id="6" name="Content Placeholder 2">
            <a:extLst>
              <a:ext uri="{FF2B5EF4-FFF2-40B4-BE49-F238E27FC236}">
                <a16:creationId xmlns:a16="http://schemas.microsoft.com/office/drawing/2014/main" id="{EB3A48E6-AB0F-4549-BB16-1851EFE2A963}"/>
              </a:ext>
            </a:extLst>
          </p:cNvPr>
          <p:cNvSpPr txBox="1">
            <a:spLocks/>
          </p:cNvSpPr>
          <p:nvPr/>
        </p:nvSpPr>
        <p:spPr>
          <a:xfrm>
            <a:off x="360152" y="3979818"/>
            <a:ext cx="3222107" cy="22388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US" dirty="0" err="1">
                <a:solidFill>
                  <a:schemeClr val="accent3">
                    <a:lumMod val="50000"/>
                  </a:schemeClr>
                </a:solidFill>
                <a:latin typeface="SASSOON PRIMARY" pitchFamily="2" charset="0"/>
              </a:rPr>
              <a:t>Diolch</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i</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Golegau</a:t>
            </a:r>
            <a:r>
              <a:rPr lang="en-US" dirty="0">
                <a:solidFill>
                  <a:schemeClr val="accent3">
                    <a:lumMod val="50000"/>
                  </a:schemeClr>
                </a:solidFill>
                <a:latin typeface="SASSOON PRIMARY" pitchFamily="2" charset="0"/>
              </a:rPr>
              <a:t> Cymru a </a:t>
            </a:r>
            <a:r>
              <a:rPr lang="en-US" dirty="0" err="1">
                <a:solidFill>
                  <a:schemeClr val="accent3">
                    <a:lumMod val="50000"/>
                  </a:schemeClr>
                </a:solidFill>
                <a:latin typeface="SASSOON PRIMARY" pitchFamily="2" charset="0"/>
              </a:rPr>
              <a:t>Llywodraeth</a:t>
            </a:r>
            <a:r>
              <a:rPr lang="en-US" dirty="0">
                <a:solidFill>
                  <a:schemeClr val="accent3">
                    <a:lumMod val="50000"/>
                  </a:schemeClr>
                </a:solidFill>
                <a:latin typeface="SASSOON PRIMARY" pitchFamily="2" charset="0"/>
              </a:rPr>
              <a:t> Cymru.</a:t>
            </a:r>
          </a:p>
          <a:p>
            <a:pPr marL="0" indent="0">
              <a:buFont typeface="Arial" panose="020B0604020202020204" pitchFamily="34" charset="0"/>
              <a:buNone/>
            </a:pPr>
            <a:endParaRPr lang="en-US" i="1" dirty="0">
              <a:solidFill>
                <a:schemeClr val="accent3">
                  <a:lumMod val="50000"/>
                </a:schemeClr>
              </a:solidFill>
              <a:latin typeface="SASSOON PRIMARY" pitchFamily="2" charset="0"/>
            </a:endParaRPr>
          </a:p>
          <a:p>
            <a:pPr marL="0" indent="0">
              <a:buFont typeface="Arial" panose="020B0604020202020204" pitchFamily="34" charset="0"/>
              <a:buNone/>
            </a:pPr>
            <a:r>
              <a:rPr lang="en-US" i="1" dirty="0">
                <a:solidFill>
                  <a:schemeClr val="accent3">
                    <a:lumMod val="50000"/>
                  </a:schemeClr>
                </a:solidFill>
                <a:latin typeface="SASSOON PRIMARY" pitchFamily="2" charset="0"/>
              </a:rPr>
              <a:t>With thanks to </a:t>
            </a:r>
            <a:r>
              <a:rPr lang="en-US" i="1" dirty="0" err="1">
                <a:solidFill>
                  <a:schemeClr val="accent3">
                    <a:lumMod val="50000"/>
                  </a:schemeClr>
                </a:solidFill>
                <a:latin typeface="SASSOON PRIMARY" pitchFamily="2" charset="0"/>
              </a:rPr>
              <a:t>Colegau</a:t>
            </a:r>
            <a:r>
              <a:rPr lang="en-US" i="1" dirty="0">
                <a:solidFill>
                  <a:schemeClr val="accent3">
                    <a:lumMod val="50000"/>
                  </a:schemeClr>
                </a:solidFill>
                <a:latin typeface="SASSOON PRIMARY" pitchFamily="2" charset="0"/>
              </a:rPr>
              <a:t> Cymru and the Welsh Government.</a:t>
            </a:r>
          </a:p>
          <a:p>
            <a:pPr marL="0" indent="0">
              <a:buFont typeface="Arial" panose="020B0604020202020204" pitchFamily="34" charset="0"/>
              <a:buNone/>
            </a:pPr>
            <a:endParaRPr lang="en-US" dirty="0"/>
          </a:p>
        </p:txBody>
      </p:sp>
      <p:pic>
        <p:nvPicPr>
          <p:cNvPr id="7" name="Picture 5" descr="A picture containing room, clock&#10;&#10;Description automatically generated">
            <a:extLst>
              <a:ext uri="{FF2B5EF4-FFF2-40B4-BE49-F238E27FC236}">
                <a16:creationId xmlns:a16="http://schemas.microsoft.com/office/drawing/2014/main" id="{9F5EFE37-2332-4E4F-8BA0-38696646EA72}"/>
              </a:ext>
            </a:extLst>
          </p:cNvPr>
          <p:cNvPicPr>
            <a:picLocks noChangeAspect="1"/>
          </p:cNvPicPr>
          <p:nvPr/>
        </p:nvPicPr>
        <p:blipFill>
          <a:blip r:embed="rId4"/>
          <a:stretch>
            <a:fillRect/>
          </a:stretch>
        </p:blipFill>
        <p:spPr>
          <a:xfrm>
            <a:off x="1276118" y="2702468"/>
            <a:ext cx="1068683" cy="962287"/>
          </a:xfrm>
          <a:prstGeom prst="rect">
            <a:avLst/>
          </a:prstGeom>
        </p:spPr>
      </p:pic>
      <p:sp>
        <p:nvSpPr>
          <p:cNvPr id="8" name="TextBox 7">
            <a:extLst>
              <a:ext uri="{FF2B5EF4-FFF2-40B4-BE49-F238E27FC236}">
                <a16:creationId xmlns:a16="http://schemas.microsoft.com/office/drawing/2014/main" id="{2A5633BB-9D61-CE42-8763-99DE125A6472}"/>
              </a:ext>
            </a:extLst>
          </p:cNvPr>
          <p:cNvSpPr txBox="1"/>
          <p:nvPr/>
        </p:nvSpPr>
        <p:spPr>
          <a:xfrm>
            <a:off x="5050468" y="471874"/>
            <a:ext cx="6656309" cy="1323439"/>
          </a:xfrm>
          <a:prstGeom prst="rect">
            <a:avLst/>
          </a:prstGeom>
          <a:noFill/>
        </p:spPr>
        <p:txBody>
          <a:bodyPr wrap="none" rtlCol="0">
            <a:spAutoFit/>
          </a:bodyPr>
          <a:lstStyle/>
          <a:p>
            <a:pPr algn="r"/>
            <a:r>
              <a:rPr lang="en-US" sz="4400" b="1" dirty="0" err="1">
                <a:solidFill>
                  <a:schemeClr val="accent3">
                    <a:lumMod val="50000"/>
                  </a:schemeClr>
                </a:solidFill>
                <a:latin typeface="SASSOON PRIMARY" pitchFamily="2" charset="0"/>
              </a:rPr>
              <a:t>Ffilm</a:t>
            </a:r>
            <a:r>
              <a:rPr lang="en-US" sz="4400" b="1" dirty="0">
                <a:solidFill>
                  <a:schemeClr val="accent3">
                    <a:lumMod val="50000"/>
                  </a:schemeClr>
                </a:solidFill>
                <a:latin typeface="SASSOON PRIMARY" pitchFamily="2" charset="0"/>
              </a:rPr>
              <a:t> – Hanes y </a:t>
            </a:r>
            <a:r>
              <a:rPr lang="en-US" sz="4400" b="1" dirty="0" err="1">
                <a:solidFill>
                  <a:schemeClr val="accent3">
                    <a:lumMod val="50000"/>
                  </a:schemeClr>
                </a:solidFill>
                <a:latin typeface="SASSOON PRIMARY" pitchFamily="2" charset="0"/>
              </a:rPr>
              <a:t>Gymraeg</a:t>
            </a:r>
            <a:endParaRPr lang="en-US" sz="4400" b="1" dirty="0">
              <a:solidFill>
                <a:schemeClr val="accent3">
                  <a:lumMod val="50000"/>
                </a:schemeClr>
              </a:solidFill>
              <a:latin typeface="SASSOON PRIMARY" pitchFamily="2" charset="0"/>
            </a:endParaRPr>
          </a:p>
          <a:p>
            <a:pPr algn="r"/>
            <a:r>
              <a:rPr lang="en-US" sz="3600" i="1" dirty="0">
                <a:solidFill>
                  <a:schemeClr val="accent3">
                    <a:lumMod val="50000"/>
                  </a:schemeClr>
                </a:solidFill>
                <a:latin typeface="SASSOON PRIMARY" pitchFamily="2" charset="0"/>
              </a:rPr>
              <a:t>History of the Welsh Language</a:t>
            </a:r>
          </a:p>
        </p:txBody>
      </p:sp>
    </p:spTree>
    <p:extLst>
      <p:ext uri="{BB962C8B-B14F-4D97-AF65-F5344CB8AC3E}">
        <p14:creationId xmlns:p14="http://schemas.microsoft.com/office/powerpoint/2010/main" val="35122386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5180" y="1709853"/>
            <a:ext cx="2470032" cy="4679072"/>
          </a:xfrm>
        </p:spPr>
        <p:txBody>
          <a:bodyPr>
            <a:normAutofit lnSpcReduction="10000"/>
          </a:bodyPr>
          <a:lstStyle/>
          <a:p>
            <a:r>
              <a:rPr lang="en-US" dirty="0">
                <a:latin typeface="SASSOON PRIMARY" pitchFamily="2" charset="0"/>
                <a:hlinkClick r:id="rId3"/>
              </a:rPr>
              <a:t>Ein Hiaith: Ffilm 2</a:t>
            </a:r>
            <a:endParaRPr lang="en-US" dirty="0">
              <a:latin typeface="SASSOON PRIMARY" pitchFamily="2" charset="0"/>
            </a:endParaRPr>
          </a:p>
          <a:p>
            <a:pPr marL="0" indent="0">
              <a:buNone/>
            </a:pPr>
            <a:endParaRPr lang="en-US" dirty="0">
              <a:latin typeface="SASSOON PRIMARY" pitchFamily="2" charset="0"/>
              <a:hlinkClick r:id="" action="ppaction://noaction"/>
            </a:endParaRPr>
          </a:p>
          <a:p>
            <a:pPr marL="0" indent="0">
              <a:buNone/>
            </a:pPr>
            <a:endParaRPr lang="en-US" dirty="0">
              <a:latin typeface="SASSOON PRIMARY" pitchFamily="2" charset="0"/>
              <a:hlinkClick r:id="" action="ppaction://noaction"/>
            </a:endParaRPr>
          </a:p>
          <a:p>
            <a:pPr marL="0" indent="0">
              <a:buNone/>
            </a:pPr>
            <a:endParaRPr lang="en-US" dirty="0">
              <a:latin typeface="SASSOON PRIMARY" pitchFamily="2" charset="0"/>
              <a:hlinkClick r:id="" action="ppaction://noaction"/>
            </a:endParaRPr>
          </a:p>
          <a:p>
            <a:pPr marL="0" indent="0">
              <a:buNone/>
            </a:pPr>
            <a:endParaRPr lang="en-US" dirty="0">
              <a:latin typeface="SASSOON PRIMARY" pitchFamily="2" charset="0"/>
              <a:hlinkClick r:id="" action="ppaction://noaction"/>
            </a:endParaRPr>
          </a:p>
          <a:p>
            <a:pPr marL="0" indent="0">
              <a:buNone/>
            </a:pPr>
            <a:r>
              <a:rPr lang="en-US" dirty="0" err="1">
                <a:solidFill>
                  <a:schemeClr val="accent3">
                    <a:lumMod val="50000"/>
                  </a:schemeClr>
                </a:solidFill>
                <a:latin typeface="SASSOON PRIMARY" pitchFamily="2" charset="0"/>
              </a:rPr>
              <a:t>Diolch</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i</a:t>
            </a:r>
            <a:r>
              <a:rPr lang="en-US" dirty="0">
                <a:solidFill>
                  <a:schemeClr val="accent3">
                    <a:lumMod val="50000"/>
                  </a:schemeClr>
                </a:solidFill>
                <a:latin typeface="SASSOON PRIMARY" pitchFamily="2" charset="0"/>
              </a:rPr>
              <a:t> </a:t>
            </a:r>
            <a:r>
              <a:rPr lang="en-US" dirty="0" err="1">
                <a:solidFill>
                  <a:schemeClr val="accent3">
                    <a:lumMod val="50000"/>
                  </a:schemeClr>
                </a:solidFill>
                <a:latin typeface="SASSOON PRIMARY" pitchFamily="2" charset="0"/>
              </a:rPr>
              <a:t>Golegau</a:t>
            </a:r>
            <a:r>
              <a:rPr lang="en-US" dirty="0">
                <a:solidFill>
                  <a:schemeClr val="accent3">
                    <a:lumMod val="50000"/>
                  </a:schemeClr>
                </a:solidFill>
                <a:latin typeface="SASSOON PRIMARY" pitchFamily="2" charset="0"/>
              </a:rPr>
              <a:t> Cymru a </a:t>
            </a:r>
            <a:r>
              <a:rPr lang="en-US" dirty="0" err="1">
                <a:solidFill>
                  <a:schemeClr val="accent3">
                    <a:lumMod val="50000"/>
                  </a:schemeClr>
                </a:solidFill>
                <a:latin typeface="SASSOON PRIMARY" pitchFamily="2" charset="0"/>
              </a:rPr>
              <a:t>Llywodraeth</a:t>
            </a:r>
            <a:r>
              <a:rPr lang="en-US" dirty="0">
                <a:solidFill>
                  <a:schemeClr val="accent3">
                    <a:lumMod val="50000"/>
                  </a:schemeClr>
                </a:solidFill>
                <a:latin typeface="SASSOON PRIMARY" pitchFamily="2" charset="0"/>
              </a:rPr>
              <a:t> Cymru.</a:t>
            </a:r>
          </a:p>
          <a:p>
            <a:pPr marL="0" indent="0">
              <a:buNone/>
            </a:pPr>
            <a:endParaRPr lang="en-US" dirty="0">
              <a:solidFill>
                <a:schemeClr val="accent3">
                  <a:lumMod val="50000"/>
                </a:schemeClr>
              </a:solidFill>
              <a:latin typeface="SASSOON PRIMARY" pitchFamily="2" charset="0"/>
            </a:endParaRPr>
          </a:p>
          <a:p>
            <a:pPr marL="0" indent="0">
              <a:buNone/>
            </a:pPr>
            <a:r>
              <a:rPr lang="en-US" i="1" dirty="0">
                <a:solidFill>
                  <a:schemeClr val="accent3">
                    <a:lumMod val="50000"/>
                  </a:schemeClr>
                </a:solidFill>
                <a:latin typeface="SASSOON PRIMARY" pitchFamily="2" charset="0"/>
              </a:rPr>
              <a:t>With thanks to </a:t>
            </a:r>
            <a:r>
              <a:rPr lang="en-US" i="1" dirty="0" err="1">
                <a:solidFill>
                  <a:schemeClr val="accent3">
                    <a:lumMod val="50000"/>
                  </a:schemeClr>
                </a:solidFill>
                <a:latin typeface="SASSOON PRIMARY" pitchFamily="2" charset="0"/>
              </a:rPr>
              <a:t>Colegau</a:t>
            </a:r>
            <a:r>
              <a:rPr lang="en-US" i="1" dirty="0">
                <a:solidFill>
                  <a:schemeClr val="accent3">
                    <a:lumMod val="50000"/>
                  </a:schemeClr>
                </a:solidFill>
                <a:latin typeface="SASSOON PRIMARY" pitchFamily="2" charset="0"/>
              </a:rPr>
              <a:t> Cymru and the Welsh Government.</a:t>
            </a:r>
          </a:p>
          <a:p>
            <a:pPr marL="0" indent="0">
              <a:buNone/>
            </a:pPr>
            <a:endParaRPr lang="en-US" dirty="0"/>
          </a:p>
        </p:txBody>
      </p:sp>
      <p:pic>
        <p:nvPicPr>
          <p:cNvPr id="4" name="Picture 5" descr="A picture containing room, clock&#10;&#10;Description automatically generated">
            <a:extLst>
              <a:ext uri="{FF2B5EF4-FFF2-40B4-BE49-F238E27FC236}">
                <a16:creationId xmlns:a16="http://schemas.microsoft.com/office/drawing/2014/main" id="{282B79A1-977D-4285-9DDB-3E948849DE67}"/>
              </a:ext>
            </a:extLst>
          </p:cNvPr>
          <p:cNvPicPr>
            <a:picLocks noChangeAspect="1"/>
          </p:cNvPicPr>
          <p:nvPr/>
        </p:nvPicPr>
        <p:blipFill>
          <a:blip r:embed="rId4"/>
          <a:stretch>
            <a:fillRect/>
          </a:stretch>
        </p:blipFill>
        <p:spPr>
          <a:xfrm>
            <a:off x="734717" y="2221333"/>
            <a:ext cx="1068683" cy="962287"/>
          </a:xfrm>
          <a:prstGeom prst="rect">
            <a:avLst/>
          </a:prstGeom>
        </p:spPr>
      </p:pic>
      <p:sp>
        <p:nvSpPr>
          <p:cNvPr id="7" name="Rectangle: Rounded Corners 6">
            <a:extLst>
              <a:ext uri="{FF2B5EF4-FFF2-40B4-BE49-F238E27FC236}">
                <a16:creationId xmlns:a16="http://schemas.microsoft.com/office/drawing/2014/main" id="{4C43A4E2-ABD8-466F-914C-DB7AD34E47C5}"/>
              </a:ext>
            </a:extLst>
          </p:cNvPr>
          <p:cNvSpPr/>
          <p:nvPr/>
        </p:nvSpPr>
        <p:spPr>
          <a:xfrm>
            <a:off x="3431785" y="1365662"/>
            <a:ext cx="8301035" cy="4548250"/>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pPr algn="ctr"/>
            <a:r>
              <a:rPr lang="en-GB" sz="2000" b="1" dirty="0">
                <a:solidFill>
                  <a:schemeClr val="accent3">
                    <a:lumMod val="50000"/>
                  </a:schemeClr>
                </a:solidFill>
                <a:latin typeface="SASSOON PRIMARY" pitchFamily="2" charset="0"/>
                <a:ea typeface="+mn-lt"/>
                <a:cs typeface="+mn-lt"/>
              </a:rPr>
              <a:t>PWYNTIAU TRAFOD / DISCUSSION POINTS </a:t>
            </a:r>
            <a:endParaRPr lang="en-GB" sz="2000" b="1" dirty="0">
              <a:solidFill>
                <a:schemeClr val="accent3">
                  <a:lumMod val="50000"/>
                </a:schemeClr>
              </a:solidFill>
              <a:latin typeface="SASSOON PRIMARY" pitchFamily="2" charset="0"/>
            </a:endParaRPr>
          </a:p>
          <a:p>
            <a:endParaRPr lang="en-GB" sz="2000" b="1" dirty="0">
              <a:solidFill>
                <a:schemeClr val="accent3">
                  <a:lumMod val="50000"/>
                </a:schemeClr>
              </a:solidFill>
              <a:latin typeface="SASSOON PRIMARY" pitchFamily="2" charset="0"/>
              <a:ea typeface="+mn-lt"/>
              <a:cs typeface="+mn-lt"/>
            </a:endParaRPr>
          </a:p>
          <a:p>
            <a:r>
              <a:rPr lang="en-GB" sz="2000" dirty="0">
                <a:solidFill>
                  <a:schemeClr val="accent3">
                    <a:lumMod val="50000"/>
                  </a:schemeClr>
                </a:solidFill>
                <a:latin typeface="SASSOON PRIMARY" pitchFamily="2" charset="0"/>
                <a:ea typeface="+mn-lt"/>
                <a:cs typeface="+mn-lt"/>
              </a:rPr>
              <a:t>· </a:t>
            </a:r>
            <a:r>
              <a:rPr lang="en-GB" sz="2000" b="1" dirty="0">
                <a:solidFill>
                  <a:schemeClr val="accent3">
                    <a:lumMod val="50000"/>
                  </a:schemeClr>
                </a:solidFill>
                <a:latin typeface="SASSOON PRIMARY" pitchFamily="2" charset="0"/>
                <a:ea typeface="+mn-lt"/>
                <a:cs typeface="+mn-lt"/>
              </a:rPr>
              <a:t>Beth </a:t>
            </a:r>
            <a:r>
              <a:rPr lang="en-GB" sz="2000" b="1" dirty="0" err="1">
                <a:solidFill>
                  <a:schemeClr val="accent3">
                    <a:lumMod val="50000"/>
                  </a:schemeClr>
                </a:solidFill>
                <a:latin typeface="SASSOON PRIMARY" pitchFamily="2" charset="0"/>
                <a:ea typeface="+mn-lt"/>
                <a:cs typeface="+mn-lt"/>
              </a:rPr>
              <a:t>oedd</a:t>
            </a:r>
            <a:r>
              <a:rPr lang="en-GB" sz="2000" b="1" dirty="0">
                <a:solidFill>
                  <a:schemeClr val="accent3">
                    <a:lumMod val="50000"/>
                  </a:schemeClr>
                </a:solidFill>
                <a:latin typeface="SASSOON PRIMARY" pitchFamily="2" charset="0"/>
                <a:ea typeface="+mn-lt"/>
                <a:cs typeface="+mn-lt"/>
              </a:rPr>
              <a:t> y </a:t>
            </a:r>
            <a:r>
              <a:rPr lang="en-GB" sz="2000" b="1" dirty="0" err="1">
                <a:solidFill>
                  <a:schemeClr val="accent3">
                    <a:lumMod val="50000"/>
                  </a:schemeClr>
                </a:solidFill>
                <a:latin typeface="SASSOON PRIMARY" pitchFamily="2" charset="0"/>
                <a:ea typeface="+mn-lt"/>
                <a:cs typeface="+mn-lt"/>
              </a:rPr>
              <a:t>trobwynt</a:t>
            </a:r>
            <a:r>
              <a:rPr lang="en-GB" sz="2000" b="1" dirty="0">
                <a:solidFill>
                  <a:schemeClr val="accent3">
                    <a:lumMod val="50000"/>
                  </a:schemeClr>
                </a:solidFill>
                <a:latin typeface="SASSOON PRIMARY" pitchFamily="2" charset="0"/>
                <a:ea typeface="+mn-lt"/>
                <a:cs typeface="+mn-lt"/>
              </a:rPr>
              <a:t> a </a:t>
            </a:r>
            <a:r>
              <a:rPr lang="en-GB" sz="2000" b="1" dirty="0" err="1">
                <a:solidFill>
                  <a:schemeClr val="accent3">
                    <a:lumMod val="50000"/>
                  </a:schemeClr>
                </a:solidFill>
                <a:latin typeface="SASSOON PRIMARY" pitchFamily="2" charset="0"/>
                <a:ea typeface="+mn-lt"/>
                <a:cs typeface="+mn-lt"/>
              </a:rPr>
              <a:t>gwelwyd</a:t>
            </a:r>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yn</a:t>
            </a:r>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ystod</a:t>
            </a:r>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yr</a:t>
            </a:r>
            <a:r>
              <a:rPr lang="en-GB" sz="2000" b="1" dirty="0">
                <a:solidFill>
                  <a:schemeClr val="accent3">
                    <a:lumMod val="50000"/>
                  </a:schemeClr>
                </a:solidFill>
                <a:latin typeface="SASSOON PRIMARY" pitchFamily="2" charset="0"/>
                <a:ea typeface="+mn-lt"/>
                <a:cs typeface="+mn-lt"/>
              </a:rPr>
              <a:t> 20fed </a:t>
            </a:r>
            <a:r>
              <a:rPr lang="en-GB" sz="2000" b="1" dirty="0" err="1">
                <a:solidFill>
                  <a:schemeClr val="accent3">
                    <a:lumMod val="50000"/>
                  </a:schemeClr>
                </a:solidFill>
                <a:latin typeface="SASSOON PRIMARY" pitchFamily="2" charset="0"/>
                <a:ea typeface="+mn-lt"/>
                <a:cs typeface="+mn-lt"/>
              </a:rPr>
              <a:t>ganrif</a:t>
            </a:r>
            <a:r>
              <a:rPr lang="en-GB" sz="2000" b="1" dirty="0">
                <a:solidFill>
                  <a:schemeClr val="accent3">
                    <a:lumMod val="50000"/>
                  </a:schemeClr>
                </a:solidFill>
                <a:latin typeface="SASSOON PRIMARY" pitchFamily="2" charset="0"/>
                <a:ea typeface="+mn-lt"/>
                <a:cs typeface="+mn-lt"/>
              </a:rPr>
              <a:t>?</a:t>
            </a:r>
            <a:endParaRPr lang="en-GB" sz="2000" b="1" dirty="0">
              <a:solidFill>
                <a:schemeClr val="accent3">
                  <a:lumMod val="50000"/>
                </a:schemeClr>
              </a:solidFill>
              <a:latin typeface="SASSOON PRIMARY" pitchFamily="2" charset="0"/>
            </a:endParaRPr>
          </a:p>
          <a:p>
            <a:r>
              <a:rPr lang="en-GB" sz="2000" dirty="0">
                <a:solidFill>
                  <a:schemeClr val="accent3">
                    <a:lumMod val="50000"/>
                  </a:schemeClr>
                </a:solidFill>
                <a:latin typeface="SASSOON PRIMARY" pitchFamily="2" charset="0"/>
                <a:ea typeface="+mn-lt"/>
                <a:cs typeface="+mn-lt"/>
              </a:rPr>
              <a:t>  </a:t>
            </a:r>
            <a:r>
              <a:rPr lang="en-GB" sz="2000" i="1" dirty="0">
                <a:solidFill>
                  <a:schemeClr val="accent3">
                    <a:lumMod val="50000"/>
                  </a:schemeClr>
                </a:solidFill>
                <a:latin typeface="SASSOON PRIMARY" pitchFamily="2" charset="0"/>
                <a:ea typeface="+mn-lt"/>
                <a:cs typeface="+mn-lt"/>
              </a:rPr>
              <a:t>What was the turning point in the 20th century?</a:t>
            </a:r>
            <a:endParaRPr lang="en-GB" sz="2000" i="1" dirty="0">
              <a:solidFill>
                <a:schemeClr val="accent3">
                  <a:lumMod val="50000"/>
                </a:schemeClr>
              </a:solidFill>
              <a:latin typeface="SASSOON PRIMARY" pitchFamily="2" charset="0"/>
            </a:endParaRPr>
          </a:p>
          <a:p>
            <a:endParaRPr lang="en-GB" sz="2000" i="1" dirty="0">
              <a:solidFill>
                <a:schemeClr val="accent3">
                  <a:lumMod val="50000"/>
                </a:schemeClr>
              </a:solidFill>
              <a:latin typeface="SASSOON PRIMARY" pitchFamily="2" charset="0"/>
              <a:ea typeface="+mn-lt"/>
              <a:cs typeface="+mn-lt"/>
            </a:endParaRPr>
          </a:p>
          <a:p>
            <a:r>
              <a:rPr lang="en-GB" sz="2000" dirty="0">
                <a:solidFill>
                  <a:schemeClr val="accent3">
                    <a:lumMod val="50000"/>
                  </a:schemeClr>
                </a:solidFill>
                <a:latin typeface="SASSOON PRIMARY" pitchFamily="2" charset="0"/>
                <a:ea typeface="+mn-lt"/>
                <a:cs typeface="+mn-lt"/>
              </a:rPr>
              <a:t>· </a:t>
            </a:r>
            <a:r>
              <a:rPr lang="en-GB" sz="2000" b="1" dirty="0">
                <a:solidFill>
                  <a:schemeClr val="accent3">
                    <a:lumMod val="50000"/>
                  </a:schemeClr>
                </a:solidFill>
                <a:latin typeface="SASSOON PRIMARY" pitchFamily="2" charset="0"/>
                <a:ea typeface="+mn-lt"/>
                <a:cs typeface="+mn-lt"/>
              </a:rPr>
              <a:t>“For the Welsh Language to survive it needed to be valued.”  </a:t>
            </a:r>
          </a:p>
          <a:p>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Trafodwch</a:t>
            </a:r>
            <a:r>
              <a:rPr lang="en-GB" sz="2000" dirty="0">
                <a:solidFill>
                  <a:schemeClr val="accent3">
                    <a:lumMod val="50000"/>
                  </a:schemeClr>
                </a:solidFill>
                <a:latin typeface="SASSOON PRIMARY" pitchFamily="2" charset="0"/>
                <a:ea typeface="+mn-lt"/>
                <a:cs typeface="+mn-lt"/>
              </a:rPr>
              <a:t>.              </a:t>
            </a:r>
          </a:p>
          <a:p>
            <a:r>
              <a:rPr lang="en-GB" sz="2000" dirty="0">
                <a:solidFill>
                  <a:schemeClr val="accent3">
                    <a:lumMod val="50000"/>
                  </a:schemeClr>
                </a:solidFill>
                <a:latin typeface="SASSOON PRIMARY" pitchFamily="2" charset="0"/>
                <a:ea typeface="+mn-lt"/>
                <a:cs typeface="+mn-lt"/>
              </a:rPr>
              <a:t>   </a:t>
            </a:r>
            <a:r>
              <a:rPr lang="en-GB" sz="2000" i="1" dirty="0">
                <a:solidFill>
                  <a:schemeClr val="accent3">
                    <a:lumMod val="50000"/>
                  </a:schemeClr>
                </a:solidFill>
                <a:latin typeface="SASSOON PRIMARY" pitchFamily="2" charset="0"/>
                <a:ea typeface="+mn-lt"/>
                <a:cs typeface="+mn-lt"/>
              </a:rPr>
              <a:t>Discuss.</a:t>
            </a:r>
            <a:endParaRPr lang="en-GB" sz="2000" i="1" dirty="0">
              <a:solidFill>
                <a:schemeClr val="accent3">
                  <a:lumMod val="50000"/>
                </a:schemeClr>
              </a:solidFill>
              <a:latin typeface="SASSOON PRIMARY" pitchFamily="2" charset="0"/>
            </a:endParaRPr>
          </a:p>
          <a:p>
            <a:endParaRPr lang="en-GB" sz="2000" dirty="0">
              <a:solidFill>
                <a:schemeClr val="accent3">
                  <a:lumMod val="50000"/>
                </a:schemeClr>
              </a:solidFill>
              <a:latin typeface="SASSOON PRIMARY" pitchFamily="2" charset="0"/>
              <a:ea typeface="+mn-lt"/>
              <a:cs typeface="+mn-lt"/>
            </a:endParaRPr>
          </a:p>
          <a:p>
            <a:r>
              <a:rPr lang="en-GB" sz="2000" dirty="0">
                <a:solidFill>
                  <a:schemeClr val="accent3">
                    <a:lumMod val="50000"/>
                  </a:schemeClr>
                </a:solidFill>
                <a:latin typeface="SASSOON PRIMARY" pitchFamily="2" charset="0"/>
                <a:ea typeface="+mn-lt"/>
                <a:cs typeface="+mn-lt"/>
              </a:rPr>
              <a:t>· </a:t>
            </a:r>
            <a:r>
              <a:rPr lang="en-GB" sz="2000" b="1" dirty="0">
                <a:solidFill>
                  <a:schemeClr val="accent3">
                    <a:lumMod val="50000"/>
                  </a:schemeClr>
                </a:solidFill>
                <a:latin typeface="SASSOON PRIMARY" pitchFamily="2" charset="0"/>
                <a:ea typeface="+mn-lt"/>
                <a:cs typeface="+mn-lt"/>
              </a:rPr>
              <a:t>Pa mor </a:t>
            </a:r>
            <a:r>
              <a:rPr lang="en-GB" sz="2000" b="1" dirty="0" err="1">
                <a:solidFill>
                  <a:schemeClr val="accent3">
                    <a:lumMod val="50000"/>
                  </a:schemeClr>
                </a:solidFill>
                <a:latin typeface="SASSOON PRIMARY" pitchFamily="2" charset="0"/>
                <a:ea typeface="+mn-lt"/>
                <a:cs typeface="+mn-lt"/>
              </a:rPr>
              <a:t>bwysig</a:t>
            </a:r>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oedd</a:t>
            </a:r>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sefydlu</a:t>
            </a:r>
            <a:r>
              <a:rPr lang="en-GB" sz="2000" b="1" dirty="0">
                <a:solidFill>
                  <a:schemeClr val="accent3">
                    <a:lumMod val="50000"/>
                  </a:schemeClr>
                </a:solidFill>
                <a:latin typeface="SASSOON PRIMARY" pitchFamily="2" charset="0"/>
                <a:ea typeface="+mn-lt"/>
                <a:cs typeface="+mn-lt"/>
              </a:rPr>
              <a:t> S4C </a:t>
            </a:r>
            <a:r>
              <a:rPr lang="en-GB" sz="2000" b="1" dirty="0" err="1">
                <a:solidFill>
                  <a:schemeClr val="accent3">
                    <a:lumMod val="50000"/>
                  </a:schemeClr>
                </a:solidFill>
                <a:latin typeface="SASSOON PRIMARY" pitchFamily="2" charset="0"/>
                <a:ea typeface="+mn-lt"/>
                <a:cs typeface="+mn-lt"/>
              </a:rPr>
              <a:t>yn</a:t>
            </a:r>
            <a:r>
              <a:rPr lang="en-GB" sz="2000" b="1" dirty="0">
                <a:solidFill>
                  <a:schemeClr val="accent3">
                    <a:lumMod val="50000"/>
                  </a:schemeClr>
                </a:solidFill>
                <a:latin typeface="SASSOON PRIMARY" pitchFamily="2" charset="0"/>
                <a:ea typeface="+mn-lt"/>
                <a:cs typeface="+mn-lt"/>
              </a:rPr>
              <a:t> </a:t>
            </a:r>
            <a:r>
              <a:rPr lang="en-GB" sz="2000" b="1" dirty="0" err="1">
                <a:solidFill>
                  <a:schemeClr val="accent3">
                    <a:lumMod val="50000"/>
                  </a:schemeClr>
                </a:solidFill>
                <a:latin typeface="SASSOON PRIMARY" pitchFamily="2" charset="0"/>
                <a:ea typeface="+mn-lt"/>
                <a:cs typeface="+mn-lt"/>
              </a:rPr>
              <a:t>eich</a:t>
            </a:r>
            <a:r>
              <a:rPr lang="en-GB" sz="2000" b="1" dirty="0">
                <a:solidFill>
                  <a:schemeClr val="accent3">
                    <a:lumMod val="50000"/>
                  </a:schemeClr>
                </a:solidFill>
                <a:latin typeface="SASSOON PRIMARY" pitchFamily="2" charset="0"/>
                <a:ea typeface="+mn-lt"/>
                <a:cs typeface="+mn-lt"/>
              </a:rPr>
              <a:t> barn chi?</a:t>
            </a:r>
            <a:endParaRPr lang="en-GB" sz="2000" b="1" dirty="0">
              <a:solidFill>
                <a:schemeClr val="accent3">
                  <a:lumMod val="50000"/>
                </a:schemeClr>
              </a:solidFill>
              <a:latin typeface="SASSOON PRIMARY" pitchFamily="2" charset="0"/>
            </a:endParaRPr>
          </a:p>
          <a:p>
            <a:r>
              <a:rPr lang="en-GB" sz="2000" dirty="0">
                <a:solidFill>
                  <a:schemeClr val="accent3">
                    <a:lumMod val="50000"/>
                  </a:schemeClr>
                </a:solidFill>
                <a:latin typeface="SASSOON PRIMARY" pitchFamily="2" charset="0"/>
                <a:ea typeface="+mn-lt"/>
                <a:cs typeface="+mn-lt"/>
              </a:rPr>
              <a:t>  </a:t>
            </a:r>
            <a:r>
              <a:rPr lang="en-GB" sz="2000" i="1" dirty="0">
                <a:solidFill>
                  <a:schemeClr val="accent3">
                    <a:lumMod val="50000"/>
                  </a:schemeClr>
                </a:solidFill>
                <a:latin typeface="SASSOON PRIMARY" pitchFamily="2" charset="0"/>
                <a:ea typeface="+mn-lt"/>
                <a:cs typeface="+mn-lt"/>
              </a:rPr>
              <a:t>How important is S4C in your opinion?</a:t>
            </a:r>
            <a:endParaRPr lang="en-GB" sz="2000" i="1" dirty="0">
              <a:solidFill>
                <a:schemeClr val="accent3">
                  <a:lumMod val="50000"/>
                </a:schemeClr>
              </a:solidFill>
              <a:latin typeface="SASSOON PRIMARY" pitchFamily="2" charset="0"/>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p:txBody>
      </p:sp>
    </p:spTree>
    <p:extLst>
      <p:ext uri="{BB962C8B-B14F-4D97-AF65-F5344CB8AC3E}">
        <p14:creationId xmlns:p14="http://schemas.microsoft.com/office/powerpoint/2010/main" val="38313402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3582069564"/>
              </p:ext>
            </p:extLst>
          </p:nvPr>
        </p:nvGraphicFramePr>
        <p:xfrm>
          <a:off x="1991557" y="1472538"/>
          <a:ext cx="5475538" cy="5086573"/>
        </p:xfrm>
        <a:graphic>
          <a:graphicData uri="http://schemas.openxmlformats.org/drawingml/2006/table">
            <a:tbl>
              <a:tblPr firstRow="1" firstCol="1" bandRow="1"/>
              <a:tblGrid>
                <a:gridCol w="1147568">
                  <a:extLst>
                    <a:ext uri="{9D8B030D-6E8A-4147-A177-3AD203B41FA5}">
                      <a16:colId xmlns:a16="http://schemas.microsoft.com/office/drawing/2014/main" val="20000"/>
                    </a:ext>
                  </a:extLst>
                </a:gridCol>
                <a:gridCol w="1475444">
                  <a:extLst>
                    <a:ext uri="{9D8B030D-6E8A-4147-A177-3AD203B41FA5}">
                      <a16:colId xmlns:a16="http://schemas.microsoft.com/office/drawing/2014/main" val="20001"/>
                    </a:ext>
                  </a:extLst>
                </a:gridCol>
                <a:gridCol w="2852526">
                  <a:extLst>
                    <a:ext uri="{9D8B030D-6E8A-4147-A177-3AD203B41FA5}">
                      <a16:colId xmlns:a16="http://schemas.microsoft.com/office/drawing/2014/main" val="20002"/>
                    </a:ext>
                  </a:extLst>
                </a:gridCol>
              </a:tblGrid>
              <a:tr h="583916">
                <a:tc>
                  <a:txBody>
                    <a:bodyPr/>
                    <a:lstStyle/>
                    <a:p>
                      <a:pPr>
                        <a:spcAft>
                          <a:spcPts val="0"/>
                        </a:spcAft>
                      </a:pPr>
                      <a:r>
                        <a:rPr lang="cy-GB" sz="1800" b="1" dirty="0">
                          <a:solidFill>
                            <a:schemeClr val="accent3">
                              <a:lumMod val="50000"/>
                            </a:schemeClr>
                          </a:solidFill>
                          <a:effectLst/>
                          <a:latin typeface="SASSOON PRIMARY" pitchFamily="2" charset="0"/>
                          <a:ea typeface="ＭＳ 明朝" charset="-128"/>
                          <a:cs typeface="Times New Roman" charset="0"/>
                        </a:rPr>
                        <a:t>1891</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chemeClr val="accent3">
                              <a:lumMod val="50000"/>
                            </a:schemeClr>
                          </a:solidFill>
                          <a:effectLst/>
                          <a:latin typeface="SASSOON PRIMARY" pitchFamily="2" charset="0"/>
                          <a:ea typeface="ＭＳ 明朝" charset="-128"/>
                          <a:cs typeface="Times New Roman" charset="0"/>
                        </a:rPr>
                        <a:t>54.5%</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chemeClr val="accent3">
                              <a:lumMod val="50000"/>
                            </a:schemeClr>
                          </a:solidFill>
                          <a:effectLst/>
                          <a:latin typeface="SASSOON PRIMARY" pitchFamily="2" charset="0"/>
                          <a:ea typeface="ＭＳ 明朝" charset="-128"/>
                          <a:cs typeface="Times New Roman" charset="0"/>
                        </a:rPr>
                        <a:t>910,289 o siaradwyr</a:t>
                      </a:r>
                      <a:endParaRPr lang="en-GB" sz="1800" dirty="0">
                        <a:solidFill>
                          <a:schemeClr val="accent3">
                            <a:lumMod val="50000"/>
                          </a:schemeClr>
                        </a:solidFill>
                        <a:effectLst/>
                        <a:latin typeface="SASSOON PRIMARY" pitchFamily="2" charset="0"/>
                        <a:ea typeface="ＭＳ 明朝" charset="-128"/>
                        <a:cs typeface="Times New Roman" charset="0"/>
                      </a:endParaRPr>
                    </a:p>
                    <a:p>
                      <a:pPr>
                        <a:spcAft>
                          <a:spcPts val="0"/>
                        </a:spcAft>
                      </a:pP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583916">
                <a:tc>
                  <a:txBody>
                    <a:bodyPr/>
                    <a:lstStyle/>
                    <a:p>
                      <a:pPr>
                        <a:spcAft>
                          <a:spcPts val="0"/>
                        </a:spcAft>
                      </a:pPr>
                      <a:r>
                        <a:rPr lang="cy-GB" sz="1800" b="1">
                          <a:solidFill>
                            <a:schemeClr val="accent3">
                              <a:lumMod val="50000"/>
                            </a:schemeClr>
                          </a:solidFill>
                          <a:effectLst/>
                          <a:latin typeface="SASSOON PRIMARY" pitchFamily="2" charset="0"/>
                          <a:ea typeface="ＭＳ 明朝" charset="-128"/>
                          <a:cs typeface="Times New Roman" charset="0"/>
                        </a:rPr>
                        <a:t>1901</a:t>
                      </a:r>
                      <a:endParaRPr lang="en-GB" sz="180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chemeClr val="accent3">
                              <a:lumMod val="50000"/>
                            </a:schemeClr>
                          </a:solidFill>
                          <a:effectLst/>
                          <a:latin typeface="SASSOON PRIMARY" pitchFamily="2" charset="0"/>
                          <a:ea typeface="ＭＳ 明朝" charset="-128"/>
                          <a:cs typeface="Times New Roman" charset="0"/>
                        </a:rPr>
                        <a:t>49.9%</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chemeClr val="accent3">
                              <a:lumMod val="50000"/>
                            </a:schemeClr>
                          </a:solidFill>
                          <a:effectLst/>
                          <a:latin typeface="SASSOON PRIMARY" pitchFamily="2" charset="0"/>
                          <a:ea typeface="ＭＳ 明朝" charset="-128"/>
                          <a:cs typeface="Times New Roman" charset="0"/>
                        </a:rPr>
                        <a:t>929,824 o siaradwyr</a:t>
                      </a:r>
                      <a:endParaRPr lang="en-GB" sz="1800" dirty="0">
                        <a:solidFill>
                          <a:schemeClr val="accent3">
                            <a:lumMod val="50000"/>
                          </a:schemeClr>
                        </a:solidFill>
                        <a:effectLst/>
                        <a:latin typeface="SASSOON PRIMARY" pitchFamily="2" charset="0"/>
                        <a:ea typeface="ＭＳ 明朝" charset="-128"/>
                        <a:cs typeface="Times New Roman" charset="0"/>
                      </a:endParaRPr>
                    </a:p>
                    <a:p>
                      <a:pPr>
                        <a:spcAft>
                          <a:spcPts val="0"/>
                        </a:spcAft>
                      </a:pP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291958">
                <a:tc>
                  <a:txBody>
                    <a:bodyPr/>
                    <a:lstStyle/>
                    <a:p>
                      <a:pPr>
                        <a:spcAft>
                          <a:spcPts val="0"/>
                        </a:spcAft>
                      </a:pPr>
                      <a:r>
                        <a:rPr lang="cy-GB" sz="1800" b="1">
                          <a:solidFill>
                            <a:schemeClr val="accent3">
                              <a:lumMod val="50000"/>
                            </a:schemeClr>
                          </a:solidFill>
                          <a:effectLst/>
                          <a:latin typeface="SASSOON PRIMARY" pitchFamily="2" charset="0"/>
                          <a:ea typeface="ＭＳ 明朝" charset="-128"/>
                          <a:cs typeface="Times New Roman" charset="0"/>
                        </a:rPr>
                        <a:t>1911</a:t>
                      </a:r>
                      <a:endParaRPr lang="en-GB" sz="180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chemeClr val="accent3">
                              <a:lumMod val="50000"/>
                            </a:schemeClr>
                          </a:solidFill>
                          <a:effectLst/>
                          <a:latin typeface="SASSOON PRIMARY" pitchFamily="2" charset="0"/>
                          <a:ea typeface="ＭＳ 明朝" charset="-128"/>
                          <a:cs typeface="Times New Roman" charset="0"/>
                        </a:rPr>
                        <a:t>43.5%</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chemeClr val="accent3">
                              <a:lumMod val="50000"/>
                            </a:schemeClr>
                          </a:solidFill>
                          <a:effectLst/>
                          <a:latin typeface="SASSOON PRIMARY" pitchFamily="2" charset="0"/>
                          <a:ea typeface="ＭＳ 明朝" charset="-128"/>
                          <a:cs typeface="Times New Roman" charset="0"/>
                        </a:rPr>
                        <a:t>977,366 o siaradwyr</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83916">
                <a:tc>
                  <a:txBody>
                    <a:bodyPr/>
                    <a:lstStyle/>
                    <a:p>
                      <a:pPr>
                        <a:spcAft>
                          <a:spcPts val="0"/>
                        </a:spcAft>
                      </a:pPr>
                      <a:r>
                        <a:rPr lang="cy-GB" sz="1800" b="1" dirty="0">
                          <a:solidFill>
                            <a:schemeClr val="accent3">
                              <a:lumMod val="50000"/>
                            </a:schemeClr>
                          </a:solidFill>
                          <a:effectLst/>
                          <a:latin typeface="SASSOON PRIMARY" pitchFamily="2" charset="0"/>
                          <a:ea typeface="ＭＳ 明朝" charset="-128"/>
                          <a:cs typeface="Times New Roman" charset="0"/>
                        </a:rPr>
                        <a:t>1931</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chemeClr val="accent3">
                              <a:lumMod val="50000"/>
                            </a:schemeClr>
                          </a:solidFill>
                          <a:effectLst/>
                          <a:latin typeface="SASSOON PRIMARY" pitchFamily="2" charset="0"/>
                          <a:ea typeface="ＭＳ 明朝" charset="-128"/>
                          <a:cs typeface="Times New Roman" charset="0"/>
                        </a:rPr>
                        <a:t>36.8%</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chemeClr val="accent3">
                              <a:lumMod val="50000"/>
                            </a:schemeClr>
                          </a:solidFill>
                          <a:effectLst/>
                          <a:latin typeface="SASSOON PRIMARY" pitchFamily="2" charset="0"/>
                          <a:ea typeface="ＭＳ 明朝" charset="-128"/>
                          <a:cs typeface="Times New Roman" charset="0"/>
                        </a:rPr>
                        <a:t>909,261 o siaradwyr</a:t>
                      </a:r>
                      <a:endParaRPr lang="en-GB" sz="1800" dirty="0">
                        <a:solidFill>
                          <a:schemeClr val="accent3">
                            <a:lumMod val="50000"/>
                          </a:schemeClr>
                        </a:solidFill>
                        <a:effectLst/>
                        <a:latin typeface="SASSOON PRIMARY" pitchFamily="2" charset="0"/>
                        <a:ea typeface="ＭＳ 明朝" charset="-128"/>
                        <a:cs typeface="Times New Roman" charset="0"/>
                      </a:endParaRPr>
                    </a:p>
                    <a:p>
                      <a:pPr>
                        <a:spcAft>
                          <a:spcPts val="0"/>
                        </a:spcAft>
                      </a:pP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353602">
                <a:tc>
                  <a:txBody>
                    <a:bodyPr/>
                    <a:lstStyle/>
                    <a:p>
                      <a:pPr>
                        <a:spcAft>
                          <a:spcPts val="0"/>
                        </a:spcAft>
                      </a:pPr>
                      <a:r>
                        <a:rPr lang="cy-GB" sz="1800" b="1">
                          <a:solidFill>
                            <a:schemeClr val="accent3">
                              <a:lumMod val="50000"/>
                            </a:schemeClr>
                          </a:solidFill>
                          <a:effectLst/>
                          <a:latin typeface="SASSOON PRIMARY" pitchFamily="2" charset="0"/>
                          <a:ea typeface="ＭＳ 明朝" charset="-128"/>
                          <a:cs typeface="Times New Roman" charset="0"/>
                        </a:rPr>
                        <a:t>1951</a:t>
                      </a:r>
                      <a:endParaRPr lang="en-GB" sz="180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chemeClr val="accent3">
                              <a:lumMod val="50000"/>
                            </a:schemeClr>
                          </a:solidFill>
                          <a:effectLst/>
                          <a:latin typeface="SASSOON PRIMARY" pitchFamily="2" charset="0"/>
                          <a:ea typeface="ＭＳ 明朝" charset="-128"/>
                          <a:cs typeface="Times New Roman" charset="0"/>
                        </a:rPr>
                        <a:t>28.9%</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chemeClr val="accent3">
                              <a:lumMod val="50000"/>
                            </a:schemeClr>
                          </a:solidFill>
                          <a:effectLst/>
                          <a:latin typeface="SASSOON PRIMARY" pitchFamily="2" charset="0"/>
                          <a:ea typeface="ＭＳ 明朝" charset="-128"/>
                          <a:cs typeface="Times New Roman" charset="0"/>
                        </a:rPr>
                        <a:t>714,686 o siaradwyr</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83916">
                <a:tc>
                  <a:txBody>
                    <a:bodyPr/>
                    <a:lstStyle/>
                    <a:p>
                      <a:pPr>
                        <a:spcAft>
                          <a:spcPts val="0"/>
                        </a:spcAft>
                      </a:pPr>
                      <a:r>
                        <a:rPr lang="cy-GB" sz="1800" b="1">
                          <a:solidFill>
                            <a:schemeClr val="accent3">
                              <a:lumMod val="50000"/>
                            </a:schemeClr>
                          </a:solidFill>
                          <a:effectLst/>
                          <a:latin typeface="SASSOON PRIMARY" pitchFamily="2" charset="0"/>
                          <a:ea typeface="ＭＳ 明朝" charset="-128"/>
                          <a:cs typeface="Times New Roman" charset="0"/>
                        </a:rPr>
                        <a:t>1981</a:t>
                      </a:r>
                      <a:endParaRPr lang="en-GB" sz="180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chemeClr val="accent3">
                              <a:lumMod val="50000"/>
                            </a:schemeClr>
                          </a:solidFill>
                          <a:effectLst/>
                          <a:latin typeface="SASSOON PRIMARY" pitchFamily="2" charset="0"/>
                          <a:ea typeface="ＭＳ 明朝" charset="-128"/>
                          <a:cs typeface="Times New Roman" charset="0"/>
                        </a:rPr>
                        <a:t>18.9%</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chemeClr val="accent3">
                              <a:lumMod val="50000"/>
                            </a:schemeClr>
                          </a:solidFill>
                          <a:effectLst/>
                          <a:latin typeface="SASSOON PRIMARY" pitchFamily="2" charset="0"/>
                          <a:ea typeface="ＭＳ 明朝" charset="-128"/>
                          <a:cs typeface="Times New Roman" charset="0"/>
                        </a:rPr>
                        <a:t>508,207 o siaradwyr</a:t>
                      </a:r>
                      <a:endParaRPr lang="en-GB" sz="1800" dirty="0">
                        <a:solidFill>
                          <a:schemeClr val="accent3">
                            <a:lumMod val="50000"/>
                          </a:schemeClr>
                        </a:solidFill>
                        <a:effectLst/>
                        <a:latin typeface="SASSOON PRIMARY" pitchFamily="2" charset="0"/>
                        <a:ea typeface="ＭＳ 明朝" charset="-128"/>
                        <a:cs typeface="Times New Roman" charset="0"/>
                      </a:endParaRPr>
                    </a:p>
                    <a:p>
                      <a:pPr>
                        <a:spcAft>
                          <a:spcPts val="0"/>
                        </a:spcAft>
                      </a:pP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83916">
                <a:tc>
                  <a:txBody>
                    <a:bodyPr/>
                    <a:lstStyle/>
                    <a:p>
                      <a:pPr>
                        <a:spcAft>
                          <a:spcPts val="0"/>
                        </a:spcAft>
                      </a:pPr>
                      <a:r>
                        <a:rPr lang="cy-GB" sz="1800" b="1">
                          <a:solidFill>
                            <a:schemeClr val="accent3">
                              <a:lumMod val="50000"/>
                            </a:schemeClr>
                          </a:solidFill>
                          <a:effectLst/>
                          <a:latin typeface="SASSOON PRIMARY" pitchFamily="2" charset="0"/>
                          <a:ea typeface="ＭＳ 明朝" charset="-128"/>
                          <a:cs typeface="Times New Roman" charset="0"/>
                        </a:rPr>
                        <a:t>1991</a:t>
                      </a:r>
                      <a:endParaRPr lang="en-GB" sz="180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chemeClr val="accent3">
                              <a:lumMod val="50000"/>
                            </a:schemeClr>
                          </a:solidFill>
                          <a:effectLst/>
                          <a:latin typeface="SASSOON PRIMARY" pitchFamily="2" charset="0"/>
                          <a:ea typeface="ＭＳ 明朝" charset="-128"/>
                          <a:cs typeface="Times New Roman" charset="0"/>
                        </a:rPr>
                        <a:t>18.6%</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chemeClr val="accent3">
                              <a:lumMod val="50000"/>
                            </a:schemeClr>
                          </a:solidFill>
                          <a:effectLst/>
                          <a:latin typeface="SASSOON PRIMARY" pitchFamily="2" charset="0"/>
                          <a:ea typeface="ＭＳ 明朝" charset="-128"/>
                          <a:cs typeface="Times New Roman" charset="0"/>
                        </a:rPr>
                        <a:t>508,098 o siaradwyr</a:t>
                      </a:r>
                      <a:endParaRPr lang="en-GB" sz="1800" dirty="0">
                        <a:solidFill>
                          <a:schemeClr val="accent3">
                            <a:lumMod val="50000"/>
                          </a:schemeClr>
                        </a:solidFill>
                        <a:effectLst/>
                        <a:latin typeface="SASSOON PRIMARY" pitchFamily="2" charset="0"/>
                        <a:ea typeface="ＭＳ 明朝" charset="-128"/>
                        <a:cs typeface="Times New Roman" charset="0"/>
                      </a:endParaRPr>
                    </a:p>
                    <a:p>
                      <a:pPr>
                        <a:spcAft>
                          <a:spcPts val="0"/>
                        </a:spcAft>
                      </a:pP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353602">
                <a:tc>
                  <a:txBody>
                    <a:bodyPr/>
                    <a:lstStyle/>
                    <a:p>
                      <a:pPr>
                        <a:spcAft>
                          <a:spcPts val="0"/>
                        </a:spcAft>
                      </a:pPr>
                      <a:r>
                        <a:rPr lang="cy-GB" sz="1800" b="1">
                          <a:solidFill>
                            <a:schemeClr val="accent3">
                              <a:lumMod val="50000"/>
                            </a:schemeClr>
                          </a:solidFill>
                          <a:effectLst/>
                          <a:latin typeface="SASSOON PRIMARY" pitchFamily="2" charset="0"/>
                          <a:ea typeface="ＭＳ 明朝" charset="-128"/>
                          <a:cs typeface="Times New Roman" charset="0"/>
                        </a:rPr>
                        <a:t>2001</a:t>
                      </a:r>
                      <a:endParaRPr lang="en-GB" sz="180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chemeClr val="accent3">
                              <a:lumMod val="50000"/>
                            </a:schemeClr>
                          </a:solidFill>
                          <a:effectLst/>
                          <a:latin typeface="SASSOON PRIMARY" pitchFamily="2" charset="0"/>
                          <a:ea typeface="ＭＳ 明朝" charset="-128"/>
                          <a:cs typeface="Times New Roman" charset="0"/>
                        </a:rPr>
                        <a:t>20.8%</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chemeClr val="accent3">
                              <a:lumMod val="50000"/>
                            </a:schemeClr>
                          </a:solidFill>
                          <a:effectLst/>
                          <a:latin typeface="SASSOON PRIMARY" pitchFamily="2" charset="0"/>
                          <a:ea typeface="ＭＳ 明朝" charset="-128"/>
                          <a:cs typeface="Times New Roman" charset="0"/>
                        </a:rPr>
                        <a:t>582,368 o siaradwyr</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1167831">
                <a:tc>
                  <a:txBody>
                    <a:bodyPr/>
                    <a:lstStyle/>
                    <a:p>
                      <a:pPr>
                        <a:spcAft>
                          <a:spcPts val="0"/>
                        </a:spcAft>
                      </a:pPr>
                      <a:r>
                        <a:rPr lang="cy-GB" sz="1800" b="1">
                          <a:solidFill>
                            <a:schemeClr val="accent3">
                              <a:lumMod val="50000"/>
                            </a:schemeClr>
                          </a:solidFill>
                          <a:effectLst/>
                          <a:latin typeface="SASSOON PRIMARY" pitchFamily="2" charset="0"/>
                          <a:ea typeface="ＭＳ 明朝" charset="-128"/>
                          <a:cs typeface="Times New Roman" charset="0"/>
                        </a:rPr>
                        <a:t>2011</a:t>
                      </a:r>
                      <a:endParaRPr lang="en-GB" sz="180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chemeClr val="accent3">
                              <a:lumMod val="50000"/>
                            </a:schemeClr>
                          </a:solidFill>
                          <a:effectLst/>
                          <a:latin typeface="SASSOON PRIMARY" pitchFamily="2" charset="0"/>
                          <a:ea typeface="ＭＳ 明朝" charset="-128"/>
                          <a:cs typeface="Helvetica" charset="0"/>
                        </a:rPr>
                        <a:t>19.0%</a:t>
                      </a: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chemeClr val="accent3">
                              <a:lumMod val="50000"/>
                            </a:schemeClr>
                          </a:solidFill>
                          <a:effectLst/>
                          <a:latin typeface="SASSOON PRIMARY" pitchFamily="2" charset="0"/>
                          <a:ea typeface="ＭＳ 明朝" charset="-128"/>
                          <a:cs typeface="Helvetica" charset="0"/>
                        </a:rPr>
                        <a:t>562,000 o siaradwyr gyda’r canran mwyaf ymhlith y grŵp oedran 5-15 oed.</a:t>
                      </a:r>
                      <a:endParaRPr lang="en-GB" sz="1800" dirty="0">
                        <a:solidFill>
                          <a:schemeClr val="accent3">
                            <a:lumMod val="50000"/>
                          </a:schemeClr>
                        </a:solidFill>
                        <a:effectLst/>
                        <a:latin typeface="SASSOON PRIMARY" pitchFamily="2" charset="0"/>
                        <a:ea typeface="ＭＳ 明朝" charset="-128"/>
                        <a:cs typeface="Times New Roman" charset="0"/>
                      </a:endParaRPr>
                    </a:p>
                    <a:p>
                      <a:pPr>
                        <a:spcAft>
                          <a:spcPts val="0"/>
                        </a:spcAft>
                      </a:pPr>
                      <a:endParaRPr lang="en-GB" sz="1800" dirty="0">
                        <a:solidFill>
                          <a:schemeClr val="accent3">
                            <a:lumMod val="50000"/>
                          </a:schemeClr>
                        </a:solidFill>
                        <a:effectLst/>
                        <a:latin typeface="SASSOON PRIMARY" pitchFamily="2"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4" name="TextBox 3">
            <a:extLst>
              <a:ext uri="{FF2B5EF4-FFF2-40B4-BE49-F238E27FC236}">
                <a16:creationId xmlns:a16="http://schemas.microsoft.com/office/drawing/2014/main" id="{8B8E6787-4057-AC49-BD6C-B75D45AC72CE}"/>
              </a:ext>
            </a:extLst>
          </p:cNvPr>
          <p:cNvSpPr txBox="1"/>
          <p:nvPr/>
        </p:nvSpPr>
        <p:spPr>
          <a:xfrm>
            <a:off x="6514518" y="298889"/>
            <a:ext cx="5475602" cy="2492990"/>
          </a:xfrm>
          <a:prstGeom prst="rect">
            <a:avLst/>
          </a:prstGeom>
          <a:noFill/>
        </p:spPr>
        <p:txBody>
          <a:bodyPr wrap="none" rtlCol="0">
            <a:spAutoFit/>
          </a:bodyPr>
          <a:lstStyle/>
          <a:p>
            <a:pPr algn="r"/>
            <a:r>
              <a:rPr lang="en-US" sz="3600" b="1" dirty="0" err="1">
                <a:solidFill>
                  <a:schemeClr val="accent3">
                    <a:lumMod val="50000"/>
                  </a:schemeClr>
                </a:solidFill>
                <a:latin typeface="SASSOON PRIMARY" pitchFamily="2" charset="0"/>
              </a:rPr>
              <a:t>Nifer</a:t>
            </a:r>
            <a:r>
              <a:rPr lang="en-US" sz="3600" b="1" dirty="0">
                <a:solidFill>
                  <a:schemeClr val="accent3">
                    <a:lumMod val="50000"/>
                  </a:schemeClr>
                </a:solidFill>
                <a:latin typeface="SASSOON PRIMARY" pitchFamily="2" charset="0"/>
              </a:rPr>
              <a:t> </a:t>
            </a:r>
            <a:r>
              <a:rPr lang="en-US" sz="3600" b="1" dirty="0" err="1">
                <a:solidFill>
                  <a:schemeClr val="accent3">
                    <a:lumMod val="50000"/>
                  </a:schemeClr>
                </a:solidFill>
                <a:latin typeface="SASSOON PRIMARY" pitchFamily="2" charset="0"/>
              </a:rPr>
              <a:t>Siaradwyr</a:t>
            </a:r>
            <a:r>
              <a:rPr lang="en-US" sz="3600" b="1" dirty="0">
                <a:solidFill>
                  <a:schemeClr val="accent3">
                    <a:lumMod val="50000"/>
                  </a:schemeClr>
                </a:solidFill>
                <a:latin typeface="SASSOON PRIMARY" pitchFamily="2" charset="0"/>
              </a:rPr>
              <a:t> </a:t>
            </a:r>
            <a:r>
              <a:rPr lang="en-US" sz="3600" b="1" dirty="0" err="1">
                <a:solidFill>
                  <a:schemeClr val="accent3">
                    <a:lumMod val="50000"/>
                  </a:schemeClr>
                </a:solidFill>
                <a:latin typeface="SASSOON PRIMARY" pitchFamily="2" charset="0"/>
              </a:rPr>
              <a:t>Cymraeg</a:t>
            </a:r>
            <a:endParaRPr lang="en-US" sz="3600" b="1" dirty="0">
              <a:solidFill>
                <a:schemeClr val="accent3">
                  <a:lumMod val="50000"/>
                </a:schemeClr>
              </a:solidFill>
              <a:latin typeface="SASSOON PRIMARY" pitchFamily="2" charset="0"/>
            </a:endParaRPr>
          </a:p>
          <a:p>
            <a:pPr algn="r"/>
            <a:r>
              <a:rPr lang="en-US" sz="3600" b="1" dirty="0" err="1">
                <a:solidFill>
                  <a:schemeClr val="accent3">
                    <a:lumMod val="50000"/>
                  </a:schemeClr>
                </a:solidFill>
                <a:latin typeface="SASSOON PRIMARY" pitchFamily="2" charset="0"/>
              </a:rPr>
              <a:t>yn</a:t>
            </a:r>
            <a:r>
              <a:rPr lang="en-US" sz="3600" b="1" dirty="0">
                <a:solidFill>
                  <a:schemeClr val="accent3">
                    <a:lumMod val="50000"/>
                  </a:schemeClr>
                </a:solidFill>
                <a:latin typeface="SASSOON PRIMARY" pitchFamily="2" charset="0"/>
              </a:rPr>
              <a:t> </a:t>
            </a:r>
            <a:r>
              <a:rPr lang="en-US" sz="3600" b="1" dirty="0" err="1">
                <a:solidFill>
                  <a:schemeClr val="accent3">
                    <a:lumMod val="50000"/>
                  </a:schemeClr>
                </a:solidFill>
                <a:latin typeface="SASSOON PRIMARY" pitchFamily="2" charset="0"/>
              </a:rPr>
              <a:t>ôl</a:t>
            </a:r>
            <a:r>
              <a:rPr lang="en-US" sz="3600" b="1" dirty="0">
                <a:solidFill>
                  <a:schemeClr val="accent3">
                    <a:lumMod val="50000"/>
                  </a:schemeClr>
                </a:solidFill>
                <a:latin typeface="SASSOON PRIMARY" pitchFamily="2" charset="0"/>
              </a:rPr>
              <a:t> y </a:t>
            </a:r>
            <a:r>
              <a:rPr lang="en-US" sz="3600" b="1" dirty="0" err="1">
                <a:solidFill>
                  <a:schemeClr val="accent3">
                    <a:lumMod val="50000"/>
                  </a:schemeClr>
                </a:solidFill>
                <a:latin typeface="SASSOON PRIMARY" pitchFamily="2" charset="0"/>
              </a:rPr>
              <a:t>Cyfrifiad</a:t>
            </a:r>
            <a:endParaRPr lang="en-US" sz="3600" b="1" dirty="0">
              <a:solidFill>
                <a:schemeClr val="accent3">
                  <a:lumMod val="50000"/>
                </a:schemeClr>
              </a:solidFill>
              <a:latin typeface="SASSOON PRIMARY" pitchFamily="2" charset="0"/>
            </a:endParaRPr>
          </a:p>
          <a:p>
            <a:pPr algn="r"/>
            <a:endParaRPr lang="en-US" sz="2800" i="1" dirty="0">
              <a:solidFill>
                <a:schemeClr val="accent3">
                  <a:lumMod val="50000"/>
                </a:schemeClr>
              </a:solidFill>
              <a:latin typeface="SASSOON PRIMARY" pitchFamily="2" charset="0"/>
            </a:endParaRPr>
          </a:p>
          <a:p>
            <a:pPr algn="r"/>
            <a:r>
              <a:rPr lang="en-US" sz="2800" i="1" dirty="0">
                <a:solidFill>
                  <a:schemeClr val="accent3">
                    <a:lumMod val="50000"/>
                  </a:schemeClr>
                </a:solidFill>
                <a:latin typeface="SASSOON PRIMARY" pitchFamily="2" charset="0"/>
              </a:rPr>
              <a:t>Number of Welsh Speakers</a:t>
            </a:r>
          </a:p>
          <a:p>
            <a:pPr algn="r"/>
            <a:r>
              <a:rPr lang="en-US" sz="2800" i="1" dirty="0">
                <a:solidFill>
                  <a:schemeClr val="accent3">
                    <a:lumMod val="50000"/>
                  </a:schemeClr>
                </a:solidFill>
                <a:latin typeface="SASSOON PRIMARY" pitchFamily="2" charset="0"/>
              </a:rPr>
              <a:t>according to the Census</a:t>
            </a:r>
          </a:p>
        </p:txBody>
      </p:sp>
    </p:spTree>
    <p:extLst>
      <p:ext uri="{BB962C8B-B14F-4D97-AF65-F5344CB8AC3E}">
        <p14:creationId xmlns:p14="http://schemas.microsoft.com/office/powerpoint/2010/main" val="27848005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4049" y="2051506"/>
            <a:ext cx="10083902" cy="4655253"/>
          </a:xfrm>
          <a:prstGeom prst="rect">
            <a:avLst/>
          </a:prstGeom>
        </p:spPr>
      </p:pic>
      <p:sp>
        <p:nvSpPr>
          <p:cNvPr id="4" name="TextBox 3">
            <a:extLst>
              <a:ext uri="{FF2B5EF4-FFF2-40B4-BE49-F238E27FC236}">
                <a16:creationId xmlns:a16="http://schemas.microsoft.com/office/drawing/2014/main" id="{58B8014F-30D0-DF4E-8B0F-DEFD251F7B51}"/>
              </a:ext>
            </a:extLst>
          </p:cNvPr>
          <p:cNvSpPr txBox="1"/>
          <p:nvPr/>
        </p:nvSpPr>
        <p:spPr>
          <a:xfrm>
            <a:off x="4511848" y="302480"/>
            <a:ext cx="6933758" cy="1323439"/>
          </a:xfrm>
          <a:prstGeom prst="rect">
            <a:avLst/>
          </a:prstGeom>
          <a:noFill/>
        </p:spPr>
        <p:txBody>
          <a:bodyPr wrap="none" rtlCol="0">
            <a:spAutoFit/>
          </a:bodyPr>
          <a:lstStyle/>
          <a:p>
            <a:pPr algn="r"/>
            <a:r>
              <a:rPr lang="en-US" sz="4400" b="1" dirty="0" err="1">
                <a:solidFill>
                  <a:schemeClr val="accent3">
                    <a:lumMod val="50000"/>
                  </a:schemeClr>
                </a:solidFill>
                <a:latin typeface="SASSOON PRIMARY" pitchFamily="2" charset="0"/>
              </a:rPr>
              <a:t>Yr</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iaith</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dros</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ganrif</a:t>
            </a:r>
            <a:endParaRPr lang="en-US" sz="4400" b="1" dirty="0">
              <a:solidFill>
                <a:schemeClr val="accent3">
                  <a:lumMod val="50000"/>
                </a:schemeClr>
              </a:solidFill>
              <a:latin typeface="SASSOON PRIMARY" pitchFamily="2" charset="0"/>
            </a:endParaRPr>
          </a:p>
          <a:p>
            <a:pPr algn="r"/>
            <a:r>
              <a:rPr lang="en-US" sz="3600" i="1" dirty="0">
                <a:solidFill>
                  <a:schemeClr val="accent3">
                    <a:lumMod val="50000"/>
                  </a:schemeClr>
                </a:solidFill>
                <a:latin typeface="SASSOON PRIMARY" pitchFamily="2" charset="0"/>
              </a:rPr>
              <a:t>The Welsh Language over a century</a:t>
            </a:r>
          </a:p>
        </p:txBody>
      </p:sp>
    </p:spTree>
    <p:extLst>
      <p:ext uri="{BB962C8B-B14F-4D97-AF65-F5344CB8AC3E}">
        <p14:creationId xmlns:p14="http://schemas.microsoft.com/office/powerpoint/2010/main" val="33278482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798283-5A61-F049-8A5D-C1779DD1D958}"/>
              </a:ext>
            </a:extLst>
          </p:cNvPr>
          <p:cNvPicPr>
            <a:picLocks noChangeAspect="1"/>
          </p:cNvPicPr>
          <p:nvPr/>
        </p:nvPicPr>
        <p:blipFill>
          <a:blip r:embed="rId2"/>
          <a:stretch>
            <a:fillRect/>
          </a:stretch>
        </p:blipFill>
        <p:spPr>
          <a:xfrm>
            <a:off x="3588467" y="1033153"/>
            <a:ext cx="5015065" cy="5563590"/>
          </a:xfrm>
          <a:prstGeom prst="rect">
            <a:avLst/>
          </a:prstGeom>
        </p:spPr>
      </p:pic>
    </p:spTree>
    <p:extLst>
      <p:ext uri="{BB962C8B-B14F-4D97-AF65-F5344CB8AC3E}">
        <p14:creationId xmlns:p14="http://schemas.microsoft.com/office/powerpoint/2010/main" val="392677886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201880" y="1791209"/>
            <a:ext cx="7973798" cy="4518893"/>
          </a:xfrm>
        </p:spPr>
        <p:txBody>
          <a:bodyPr>
            <a:noAutofit/>
          </a:bodyPr>
          <a:lstStyle/>
          <a:p>
            <a:pPr marL="0" indent="0">
              <a:buNone/>
            </a:pPr>
            <a:r>
              <a:rPr lang="en-GB" sz="2400" b="1" dirty="0">
                <a:solidFill>
                  <a:schemeClr val="accent2"/>
                </a:solidFill>
                <a:latin typeface="SASSOON PRIMARY" pitchFamily="2" charset="0"/>
              </a:rPr>
              <a:t>2011</a:t>
            </a:r>
          </a:p>
          <a:p>
            <a:pPr marL="0" indent="0">
              <a:buNone/>
            </a:pPr>
            <a:endParaRPr lang="en-GB" sz="2000" b="1" dirty="0">
              <a:solidFill>
                <a:schemeClr val="accent2"/>
              </a:solidFill>
              <a:latin typeface="SASSOON PRIMARY" pitchFamily="2" charset="0"/>
            </a:endParaRPr>
          </a:p>
          <a:p>
            <a:r>
              <a:rPr lang="cy-GB" sz="2000" dirty="0">
                <a:solidFill>
                  <a:schemeClr val="accent3">
                    <a:lumMod val="50000"/>
                  </a:schemeClr>
                </a:solidFill>
                <a:latin typeface="SASSOON PRIMARY" pitchFamily="2" charset="0"/>
              </a:rPr>
              <a:t>Sir Gaerfyrddin / </a:t>
            </a:r>
            <a:r>
              <a:rPr lang="cy-GB" sz="2000" i="1" dirty="0">
                <a:solidFill>
                  <a:schemeClr val="accent3">
                    <a:lumMod val="50000"/>
                  </a:schemeClr>
                </a:solidFill>
                <a:latin typeface="SASSOON PRIMARY" pitchFamily="2" charset="0"/>
              </a:rPr>
              <a:t>Carmarthenshire</a:t>
            </a:r>
            <a:r>
              <a:rPr lang="cy-GB" sz="2000" dirty="0">
                <a:solidFill>
                  <a:schemeClr val="accent3">
                    <a:lumMod val="50000"/>
                  </a:schemeClr>
                </a:solidFill>
                <a:latin typeface="SASSOON PRIMARY" pitchFamily="2" charset="0"/>
              </a:rPr>
              <a:t>		105,032</a:t>
            </a:r>
          </a:p>
          <a:p>
            <a:r>
              <a:rPr lang="cy-GB" sz="2000" dirty="0">
                <a:solidFill>
                  <a:schemeClr val="accent3">
                    <a:lumMod val="50000"/>
                  </a:schemeClr>
                </a:solidFill>
                <a:latin typeface="SASSOON PRIMARY" pitchFamily="2" charset="0"/>
              </a:rPr>
              <a:t>Gwynedd					88,853</a:t>
            </a:r>
          </a:p>
          <a:p>
            <a:r>
              <a:rPr lang="cy-GB" sz="2000" dirty="0">
                <a:solidFill>
                  <a:schemeClr val="accent3">
                    <a:lumMod val="50000"/>
                  </a:schemeClr>
                </a:solidFill>
                <a:latin typeface="SASSOON PRIMARY" pitchFamily="2" charset="0"/>
              </a:rPr>
              <a:t>Caerdydd / </a:t>
            </a:r>
            <a:r>
              <a:rPr lang="cy-GB" sz="2000" i="1" dirty="0">
                <a:solidFill>
                  <a:schemeClr val="accent3">
                    <a:lumMod val="50000"/>
                  </a:schemeClr>
                </a:solidFill>
                <a:latin typeface="SASSOON PRIMARY" pitchFamily="2" charset="0"/>
              </a:rPr>
              <a:t>Cardiff</a:t>
            </a:r>
            <a:r>
              <a:rPr lang="cy-GB" sz="2000" dirty="0">
                <a:solidFill>
                  <a:schemeClr val="accent3">
                    <a:lumMod val="50000"/>
                  </a:schemeClr>
                </a:solidFill>
                <a:latin typeface="SASSOON PRIMARY" pitchFamily="2" charset="0"/>
              </a:rPr>
              <a:t>				54,504</a:t>
            </a:r>
          </a:p>
          <a:p>
            <a:r>
              <a:rPr lang="cy-GB" sz="2000" dirty="0">
                <a:solidFill>
                  <a:schemeClr val="accent3">
                    <a:lumMod val="50000"/>
                  </a:schemeClr>
                </a:solidFill>
                <a:latin typeface="SASSOON PRIMARY" pitchFamily="2" charset="0"/>
              </a:rPr>
              <a:t>Sir Fon / </a:t>
            </a:r>
            <a:r>
              <a:rPr lang="cy-GB" sz="2000" i="1" dirty="0">
                <a:solidFill>
                  <a:schemeClr val="accent3">
                    <a:lumMod val="50000"/>
                  </a:schemeClr>
                </a:solidFill>
                <a:latin typeface="SASSOON PRIMARY" pitchFamily="2" charset="0"/>
              </a:rPr>
              <a:t>Anglesey</a:t>
            </a:r>
            <a:r>
              <a:rPr lang="cy-GB" sz="2000" dirty="0">
                <a:solidFill>
                  <a:schemeClr val="accent3">
                    <a:lumMod val="50000"/>
                  </a:schemeClr>
                </a:solidFill>
                <a:latin typeface="SASSOON PRIMARY" pitchFamily="2" charset="0"/>
              </a:rPr>
              <a:t>				47,821</a:t>
            </a:r>
          </a:p>
          <a:p>
            <a:r>
              <a:rPr lang="cy-GB" sz="2000" dirty="0">
                <a:solidFill>
                  <a:schemeClr val="accent3">
                    <a:lumMod val="50000"/>
                  </a:schemeClr>
                </a:solidFill>
                <a:latin typeface="SASSOON PRIMARY" pitchFamily="2" charset="0"/>
              </a:rPr>
              <a:t>Abertawe / </a:t>
            </a:r>
            <a:r>
              <a:rPr lang="cy-GB" sz="2000" i="1" dirty="0">
                <a:solidFill>
                  <a:schemeClr val="accent3">
                    <a:lumMod val="50000"/>
                  </a:schemeClr>
                </a:solidFill>
                <a:latin typeface="SASSOON PRIMARY" pitchFamily="2" charset="0"/>
              </a:rPr>
              <a:t>Swansea</a:t>
            </a:r>
            <a:r>
              <a:rPr lang="cy-GB" sz="2000" dirty="0">
                <a:solidFill>
                  <a:schemeClr val="accent3">
                    <a:lumMod val="50000"/>
                  </a:schemeClr>
                </a:solidFill>
                <a:latin typeface="SASSOON PRIMARY" pitchFamily="2" charset="0"/>
              </a:rPr>
              <a:t>				45,085</a:t>
            </a:r>
          </a:p>
          <a:p>
            <a:r>
              <a:rPr lang="cy-GB" sz="2000" dirty="0">
                <a:solidFill>
                  <a:schemeClr val="accent3">
                    <a:lumMod val="50000"/>
                  </a:schemeClr>
                </a:solidFill>
                <a:latin typeface="SASSOON PRIMARY" pitchFamily="2" charset="0"/>
              </a:rPr>
              <a:t>RhCT / </a:t>
            </a:r>
            <a:r>
              <a:rPr lang="cy-GB" sz="2000" i="1" dirty="0">
                <a:solidFill>
                  <a:schemeClr val="accent3">
                    <a:lumMod val="50000"/>
                  </a:schemeClr>
                </a:solidFill>
                <a:latin typeface="SASSOON PRIMARY" pitchFamily="2" charset="0"/>
              </a:rPr>
              <a:t>RCT</a:t>
            </a:r>
            <a:r>
              <a:rPr lang="cy-GB" sz="2000" dirty="0">
                <a:solidFill>
                  <a:schemeClr val="accent3">
                    <a:lumMod val="50000"/>
                  </a:schemeClr>
                </a:solidFill>
                <a:latin typeface="SASSOON PRIMARY" pitchFamily="2" charset="0"/>
              </a:rPr>
              <a:t>					44,911</a:t>
            </a:r>
          </a:p>
          <a:p>
            <a:r>
              <a:rPr lang="cy-GB" sz="2000" dirty="0">
                <a:solidFill>
                  <a:schemeClr val="accent3">
                    <a:lumMod val="50000"/>
                  </a:schemeClr>
                </a:solidFill>
                <a:latin typeface="SASSOON PRIMARY" pitchFamily="2" charset="0"/>
              </a:rPr>
              <a:t>Conwy					44,614</a:t>
            </a:r>
          </a:p>
          <a:p>
            <a:r>
              <a:rPr lang="cy-GB" sz="2000" dirty="0">
                <a:solidFill>
                  <a:schemeClr val="accent3">
                    <a:lumMod val="50000"/>
                  </a:schemeClr>
                </a:solidFill>
                <a:latin typeface="SASSOON PRIMARY" pitchFamily="2" charset="0"/>
              </a:rPr>
              <a:t>Ceredigion 	</a:t>
            </a:r>
            <a:r>
              <a:rPr lang="en-GB" sz="2000" dirty="0">
                <a:solidFill>
                  <a:schemeClr val="accent3">
                    <a:lumMod val="50000"/>
                  </a:schemeClr>
                </a:solidFill>
                <a:latin typeface="SASSOON PRIMARY" pitchFamily="2" charset="0"/>
              </a:rPr>
              <a:t>				43,366</a:t>
            </a:r>
            <a:endParaRPr lang="en-GB" sz="2000" dirty="0">
              <a:solidFill>
                <a:srgbClr val="FF0000"/>
              </a:solidFill>
              <a:latin typeface="SASSOON PRIMARY" pitchFamily="2" charset="0"/>
            </a:endParaRPr>
          </a:p>
          <a:p>
            <a:pPr marL="0" indent="0">
              <a:buNone/>
            </a:pPr>
            <a:br>
              <a:rPr lang="en-GB" sz="2000" dirty="0">
                <a:solidFill>
                  <a:srgbClr val="FF0000"/>
                </a:solidFill>
                <a:latin typeface="SASSOON PRIMARY" pitchFamily="2" charset="0"/>
              </a:rPr>
            </a:br>
            <a:r>
              <a:rPr lang="en-GB" sz="1400" dirty="0">
                <a:solidFill>
                  <a:srgbClr val="FF0000"/>
                </a:solidFill>
                <a:latin typeface="SASSOON PRIMARY" pitchFamily="2" charset="0"/>
              </a:rPr>
              <a:t>*</a:t>
            </a:r>
            <a:r>
              <a:rPr lang="en-GB" sz="1400" dirty="0" err="1">
                <a:solidFill>
                  <a:srgbClr val="FF0000"/>
                </a:solidFill>
                <a:latin typeface="SASSOON PRIMARY" pitchFamily="2" charset="0"/>
              </a:rPr>
              <a:t>Diolch</a:t>
            </a:r>
            <a:r>
              <a:rPr lang="en-GB" sz="1400" dirty="0">
                <a:solidFill>
                  <a:srgbClr val="FF0000"/>
                </a:solidFill>
                <a:latin typeface="SASSOON PRIMARY" pitchFamily="2" charset="0"/>
              </a:rPr>
              <a:t> </a:t>
            </a:r>
            <a:r>
              <a:rPr lang="en-GB" sz="1400" dirty="0" err="1">
                <a:solidFill>
                  <a:srgbClr val="FF0000"/>
                </a:solidFill>
                <a:latin typeface="SASSOON PRIMARY" pitchFamily="2" charset="0"/>
              </a:rPr>
              <a:t>i</a:t>
            </a:r>
            <a:r>
              <a:rPr lang="en-GB" sz="1400" dirty="0">
                <a:solidFill>
                  <a:srgbClr val="FF0000"/>
                </a:solidFill>
                <a:latin typeface="SASSOON PRIMARY" pitchFamily="2" charset="0"/>
              </a:rPr>
              <a:t> https://</a:t>
            </a:r>
            <a:r>
              <a:rPr lang="en-GB" sz="1400" dirty="0" err="1">
                <a:solidFill>
                  <a:srgbClr val="FF0000"/>
                </a:solidFill>
                <a:latin typeface="SASSOON PRIMARY" pitchFamily="2" charset="0"/>
              </a:rPr>
              <a:t>statscymru.llyw.cymru</a:t>
            </a:r>
            <a:r>
              <a:rPr lang="en-GB" sz="1400" dirty="0">
                <a:solidFill>
                  <a:srgbClr val="FF0000"/>
                </a:solidFill>
                <a:latin typeface="SASSOON PRIMARY" pitchFamily="2" charset="0"/>
              </a:rPr>
              <a:t>/Catalogue/Welsh-Language</a:t>
            </a:r>
          </a:p>
        </p:txBody>
      </p:sp>
      <p:sp>
        <p:nvSpPr>
          <p:cNvPr id="9" name="TextBox 8">
            <a:extLst>
              <a:ext uri="{FF2B5EF4-FFF2-40B4-BE49-F238E27FC236}">
                <a16:creationId xmlns:a16="http://schemas.microsoft.com/office/drawing/2014/main" id="{2449FAE7-B71D-D747-B7E1-3AF93502AD89}"/>
              </a:ext>
            </a:extLst>
          </p:cNvPr>
          <p:cNvSpPr txBox="1"/>
          <p:nvPr/>
        </p:nvSpPr>
        <p:spPr>
          <a:xfrm>
            <a:off x="5775366" y="436670"/>
            <a:ext cx="6028707" cy="2062103"/>
          </a:xfrm>
          <a:prstGeom prst="rect">
            <a:avLst/>
          </a:prstGeom>
          <a:noFill/>
        </p:spPr>
        <p:txBody>
          <a:bodyPr wrap="square" rtlCol="0">
            <a:spAutoFit/>
          </a:bodyPr>
          <a:lstStyle/>
          <a:p>
            <a:pPr algn="r"/>
            <a:r>
              <a:rPr lang="en-US" sz="3600" b="1" dirty="0" err="1">
                <a:solidFill>
                  <a:schemeClr val="accent3">
                    <a:lumMod val="50000"/>
                  </a:schemeClr>
                </a:solidFill>
                <a:latin typeface="SASSOON PRIMARY" pitchFamily="2" charset="0"/>
              </a:rPr>
              <a:t>Nifer</a:t>
            </a:r>
            <a:r>
              <a:rPr lang="en-US" sz="3600" b="1" dirty="0">
                <a:solidFill>
                  <a:schemeClr val="accent3">
                    <a:lumMod val="50000"/>
                  </a:schemeClr>
                </a:solidFill>
                <a:latin typeface="SASSOON PRIMARY" pitchFamily="2" charset="0"/>
              </a:rPr>
              <a:t> o </a:t>
            </a:r>
            <a:r>
              <a:rPr lang="en-US" sz="3600" b="1" dirty="0" err="1">
                <a:solidFill>
                  <a:schemeClr val="accent3">
                    <a:lumMod val="50000"/>
                  </a:schemeClr>
                </a:solidFill>
                <a:latin typeface="SASSOON PRIMARY" pitchFamily="2" charset="0"/>
              </a:rPr>
              <a:t>bobl</a:t>
            </a:r>
            <a:r>
              <a:rPr lang="en-US" sz="3600" b="1" dirty="0">
                <a:solidFill>
                  <a:schemeClr val="accent3">
                    <a:lumMod val="50000"/>
                  </a:schemeClr>
                </a:solidFill>
                <a:latin typeface="SASSOON PRIMARY" pitchFamily="2" charset="0"/>
              </a:rPr>
              <a:t> </a:t>
            </a:r>
            <a:r>
              <a:rPr lang="en-US" sz="3600" b="1" dirty="0" err="1">
                <a:solidFill>
                  <a:schemeClr val="accent3">
                    <a:lumMod val="50000"/>
                  </a:schemeClr>
                </a:solidFill>
                <a:latin typeface="SASSOON PRIMARY" pitchFamily="2" charset="0"/>
              </a:rPr>
              <a:t>â</a:t>
            </a:r>
            <a:r>
              <a:rPr lang="en-US" sz="3600" b="1" dirty="0">
                <a:solidFill>
                  <a:schemeClr val="accent3">
                    <a:lumMod val="50000"/>
                  </a:schemeClr>
                </a:solidFill>
                <a:latin typeface="SASSOON PRIMARY" pitchFamily="2" charset="0"/>
              </a:rPr>
              <a:t> </a:t>
            </a:r>
            <a:r>
              <a:rPr lang="en-US" sz="3600" b="1" dirty="0" err="1">
                <a:solidFill>
                  <a:schemeClr val="accent3">
                    <a:lumMod val="50000"/>
                  </a:schemeClr>
                </a:solidFill>
                <a:latin typeface="SASSOON PRIMARY" pitchFamily="2" charset="0"/>
              </a:rPr>
              <a:t>pheth</a:t>
            </a:r>
            <a:r>
              <a:rPr lang="en-US" sz="3600" b="1" dirty="0">
                <a:solidFill>
                  <a:schemeClr val="accent3">
                    <a:lumMod val="50000"/>
                  </a:schemeClr>
                </a:solidFill>
                <a:latin typeface="SASSOON PRIMARY" pitchFamily="2" charset="0"/>
              </a:rPr>
              <a:t> </a:t>
            </a:r>
            <a:r>
              <a:rPr lang="en-US" sz="3600" b="1" dirty="0" err="1">
                <a:solidFill>
                  <a:schemeClr val="accent3">
                    <a:lumMod val="50000"/>
                  </a:schemeClr>
                </a:solidFill>
                <a:latin typeface="SASSOON PRIMARY" pitchFamily="2" charset="0"/>
              </a:rPr>
              <a:t>gallu</a:t>
            </a:r>
            <a:endParaRPr lang="en-US" sz="3600" b="1" dirty="0">
              <a:solidFill>
                <a:schemeClr val="accent3">
                  <a:lumMod val="50000"/>
                </a:schemeClr>
              </a:solidFill>
              <a:latin typeface="SASSOON PRIMARY" pitchFamily="2" charset="0"/>
            </a:endParaRPr>
          </a:p>
          <a:p>
            <a:pPr algn="r"/>
            <a:r>
              <a:rPr lang="en-US" sz="3600" b="1" dirty="0" err="1">
                <a:solidFill>
                  <a:schemeClr val="accent3">
                    <a:lumMod val="50000"/>
                  </a:schemeClr>
                </a:solidFill>
                <a:latin typeface="SASSOON PRIMARY" pitchFamily="2" charset="0"/>
              </a:rPr>
              <a:t>i</a:t>
            </a:r>
            <a:r>
              <a:rPr lang="en-US" sz="3600" b="1" dirty="0">
                <a:solidFill>
                  <a:schemeClr val="accent3">
                    <a:lumMod val="50000"/>
                  </a:schemeClr>
                </a:solidFill>
                <a:latin typeface="SASSOON PRIMARY" pitchFamily="2" charset="0"/>
              </a:rPr>
              <a:t> </a:t>
            </a:r>
            <a:r>
              <a:rPr lang="en-US" sz="3600" b="1" dirty="0" err="1">
                <a:solidFill>
                  <a:schemeClr val="accent3">
                    <a:lumMod val="50000"/>
                  </a:schemeClr>
                </a:solidFill>
                <a:latin typeface="SASSOON PRIMARY" pitchFamily="2" charset="0"/>
              </a:rPr>
              <a:t>siarad</a:t>
            </a:r>
            <a:r>
              <a:rPr lang="en-US" sz="3600" b="1" dirty="0">
                <a:solidFill>
                  <a:schemeClr val="accent3">
                    <a:lumMod val="50000"/>
                  </a:schemeClr>
                </a:solidFill>
                <a:latin typeface="SASSOON PRIMARY" pitchFamily="2" charset="0"/>
              </a:rPr>
              <a:t> </a:t>
            </a:r>
            <a:r>
              <a:rPr lang="en-US" sz="3600" b="1" dirty="0" err="1">
                <a:solidFill>
                  <a:schemeClr val="accent3">
                    <a:lumMod val="50000"/>
                  </a:schemeClr>
                </a:solidFill>
                <a:latin typeface="SASSOON PRIMARY" pitchFamily="2" charset="0"/>
              </a:rPr>
              <a:t>Cymraeg</a:t>
            </a:r>
            <a:endParaRPr lang="en-US" sz="2800" i="1" dirty="0">
              <a:solidFill>
                <a:schemeClr val="accent3">
                  <a:lumMod val="50000"/>
                </a:schemeClr>
              </a:solidFill>
              <a:latin typeface="SASSOON PRIMARY" pitchFamily="2" charset="0"/>
            </a:endParaRPr>
          </a:p>
          <a:p>
            <a:pPr algn="r"/>
            <a:r>
              <a:rPr lang="en-US" sz="2800" i="1" dirty="0">
                <a:solidFill>
                  <a:schemeClr val="accent3">
                    <a:lumMod val="50000"/>
                  </a:schemeClr>
                </a:solidFill>
                <a:latin typeface="SASSOON PRIMARY" pitchFamily="2" charset="0"/>
              </a:rPr>
              <a:t>Number of people with some</a:t>
            </a:r>
          </a:p>
          <a:p>
            <a:pPr algn="r"/>
            <a:r>
              <a:rPr lang="en-US" sz="2800" i="1" dirty="0">
                <a:solidFill>
                  <a:schemeClr val="accent3">
                    <a:lumMod val="50000"/>
                  </a:schemeClr>
                </a:solidFill>
                <a:latin typeface="SASSOON PRIMARY" pitchFamily="2" charset="0"/>
              </a:rPr>
              <a:t>ability to speak Welsh</a:t>
            </a:r>
          </a:p>
        </p:txBody>
      </p:sp>
      <p:pic>
        <p:nvPicPr>
          <p:cNvPr id="11" name="Shape 147" descr="graph.png">
            <a:extLst>
              <a:ext uri="{FF2B5EF4-FFF2-40B4-BE49-F238E27FC236}">
                <a16:creationId xmlns:a16="http://schemas.microsoft.com/office/drawing/2014/main" id="{B35F2A5B-9A1A-994F-AF31-B76B8463ADE4}"/>
              </a:ext>
            </a:extLst>
          </p:cNvPr>
          <p:cNvPicPr preferRelativeResize="0"/>
          <p:nvPr/>
        </p:nvPicPr>
        <p:blipFill rotWithShape="1">
          <a:blip r:embed="rId3">
            <a:alphaModFix/>
          </a:blip>
          <a:srcRect/>
          <a:stretch/>
        </p:blipFill>
        <p:spPr>
          <a:xfrm>
            <a:off x="7093369" y="2498773"/>
            <a:ext cx="4520699" cy="4205363"/>
          </a:xfrm>
          <a:prstGeom prst="rect">
            <a:avLst/>
          </a:prstGeom>
          <a:noFill/>
          <a:ln>
            <a:noFill/>
          </a:ln>
        </p:spPr>
      </p:pic>
    </p:spTree>
    <p:extLst>
      <p:ext uri="{BB962C8B-B14F-4D97-AF65-F5344CB8AC3E}">
        <p14:creationId xmlns:p14="http://schemas.microsoft.com/office/powerpoint/2010/main" val="29537040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AD4BA1-A791-024A-8753-D24767B6FA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6886" y="795380"/>
            <a:ext cx="8156211" cy="5868652"/>
          </a:xfrm>
          <a:prstGeom prst="rect">
            <a:avLst/>
          </a:prstGeom>
        </p:spPr>
      </p:pic>
      <p:pic>
        <p:nvPicPr>
          <p:cNvPr id="4" name="Picture 3">
            <a:extLst>
              <a:ext uri="{FF2B5EF4-FFF2-40B4-BE49-F238E27FC236}">
                <a16:creationId xmlns:a16="http://schemas.microsoft.com/office/drawing/2014/main" id="{3C70DF81-2EC6-C94C-85AF-A31652A239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2687" y="2339644"/>
            <a:ext cx="3214175" cy="1390062"/>
          </a:xfrm>
          <a:prstGeom prst="rect">
            <a:avLst/>
          </a:prstGeom>
        </p:spPr>
      </p:pic>
      <p:pic>
        <p:nvPicPr>
          <p:cNvPr id="5" name="Picture 4">
            <a:extLst>
              <a:ext uri="{FF2B5EF4-FFF2-40B4-BE49-F238E27FC236}">
                <a16:creationId xmlns:a16="http://schemas.microsoft.com/office/drawing/2014/main" id="{08FA6F87-66A5-C747-8326-B2EC990E99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4799" y="3729706"/>
            <a:ext cx="3929950" cy="1165500"/>
          </a:xfrm>
          <a:prstGeom prst="rect">
            <a:avLst/>
          </a:prstGeom>
        </p:spPr>
      </p:pic>
    </p:spTree>
    <p:extLst>
      <p:ext uri="{BB962C8B-B14F-4D97-AF65-F5344CB8AC3E}">
        <p14:creationId xmlns:p14="http://schemas.microsoft.com/office/powerpoint/2010/main" val="219780186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qua Typography Facebook Post (13)" descr="Aqua Typography Facebook Post (13)">
            <a:hlinkClick r:id="" action="ppaction://media"/>
            <a:extLst>
              <a:ext uri="{FF2B5EF4-FFF2-40B4-BE49-F238E27FC236}">
                <a16:creationId xmlns:a16="http://schemas.microsoft.com/office/drawing/2014/main" id="{2B9AA5A7-B1B6-6841-A891-A8F5968F67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411276" y="3569698"/>
            <a:ext cx="3606598" cy="3023579"/>
          </a:xfrm>
          <a:prstGeom prst="rect">
            <a:avLst/>
          </a:prstGeom>
          <a:effectLst>
            <a:outerShdw blurRad="50800" dist="38100" dir="2700000" algn="tl" rotWithShape="0">
              <a:prstClr val="black">
                <a:alpha val="40000"/>
              </a:prstClr>
            </a:outerShdw>
          </a:effectLst>
        </p:spPr>
      </p:pic>
      <p:sp>
        <p:nvSpPr>
          <p:cNvPr id="4" name="TextBox 3">
            <a:extLst>
              <a:ext uri="{FF2B5EF4-FFF2-40B4-BE49-F238E27FC236}">
                <a16:creationId xmlns:a16="http://schemas.microsoft.com/office/drawing/2014/main" id="{9DAA9558-DF90-1D41-BAD2-363C22F6946B}"/>
              </a:ext>
            </a:extLst>
          </p:cNvPr>
          <p:cNvSpPr txBox="1"/>
          <p:nvPr/>
        </p:nvSpPr>
        <p:spPr>
          <a:xfrm>
            <a:off x="0" y="1840686"/>
            <a:ext cx="12227065" cy="1323439"/>
          </a:xfrm>
          <a:prstGeom prst="rect">
            <a:avLst/>
          </a:prstGeom>
          <a:noFill/>
        </p:spPr>
        <p:txBody>
          <a:bodyPr wrap="none" rtlCol="0">
            <a:spAutoFit/>
          </a:bodyPr>
          <a:lstStyle/>
          <a:p>
            <a:pPr algn="ctr"/>
            <a:r>
              <a:rPr lang="en-US" sz="4400" b="1" dirty="0" err="1">
                <a:solidFill>
                  <a:schemeClr val="accent3">
                    <a:lumMod val="50000"/>
                  </a:schemeClr>
                </a:solidFill>
                <a:latin typeface="SASSOON PRIMARY" pitchFamily="2" charset="0"/>
              </a:rPr>
              <a:t>Ond</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sut</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mae</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cael</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mwy</a:t>
            </a:r>
            <a:r>
              <a:rPr lang="en-US" sz="4400" b="1" dirty="0">
                <a:solidFill>
                  <a:schemeClr val="accent3">
                    <a:lumMod val="50000"/>
                  </a:schemeClr>
                </a:solidFill>
                <a:latin typeface="SASSOON PRIMARY" pitchFamily="2" charset="0"/>
              </a:rPr>
              <a:t> o </a:t>
            </a:r>
            <a:r>
              <a:rPr lang="en-US" sz="4400" b="1" dirty="0" err="1">
                <a:solidFill>
                  <a:schemeClr val="accent3">
                    <a:lumMod val="50000"/>
                  </a:schemeClr>
                </a:solidFill>
                <a:latin typeface="SASSOON PRIMARY" pitchFamily="2" charset="0"/>
              </a:rPr>
              <a:t>siaradwyr</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Cymraeg</a:t>
            </a:r>
            <a:r>
              <a:rPr lang="en-US" sz="4400" b="1" dirty="0">
                <a:solidFill>
                  <a:schemeClr val="accent3">
                    <a:lumMod val="50000"/>
                  </a:schemeClr>
                </a:solidFill>
                <a:latin typeface="SASSOON PRIMARY" pitchFamily="2" charset="0"/>
              </a:rPr>
              <a:t>?</a:t>
            </a:r>
          </a:p>
          <a:p>
            <a:pPr algn="ctr"/>
            <a:r>
              <a:rPr lang="en-US" sz="3600" i="1" dirty="0">
                <a:solidFill>
                  <a:schemeClr val="accent3">
                    <a:lumMod val="50000"/>
                  </a:schemeClr>
                </a:solidFill>
                <a:latin typeface="SASSOON PRIMARY" pitchFamily="2" charset="0"/>
              </a:rPr>
              <a:t>But, how do we get more Welsh speakers?</a:t>
            </a:r>
          </a:p>
        </p:txBody>
      </p:sp>
    </p:spTree>
    <p:extLst>
      <p:ext uri="{BB962C8B-B14F-4D97-AF65-F5344CB8AC3E}">
        <p14:creationId xmlns:p14="http://schemas.microsoft.com/office/powerpoint/2010/main" val="253993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4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586803" y="2135488"/>
            <a:ext cx="11018394" cy="4187389"/>
          </a:xfrm>
          <a:solidFill>
            <a:schemeClr val="bg1"/>
          </a:solidFill>
          <a:ln w="57150">
            <a:solidFill>
              <a:schemeClr val="accent2">
                <a:lumMod val="60000"/>
                <a:lumOff val="40000"/>
              </a:schemeClr>
            </a:solidFill>
          </a:ln>
          <a:effectLst>
            <a:outerShdw blurRad="50800" dist="228600" dir="2700000" algn="tl" rotWithShape="0">
              <a:prstClr val="black">
                <a:alpha val="40000"/>
              </a:prstClr>
            </a:outerShdw>
          </a:effectLst>
        </p:spPr>
        <p:txBody>
          <a:bodyPr vert="horz" lIns="91440" tIns="45720" rIns="91440" bIns="45720" rtlCol="0" anchor="t">
            <a:normAutofit fontScale="92500" lnSpcReduction="10000"/>
          </a:bodyPr>
          <a:lstStyle/>
          <a:p>
            <a:endParaRPr lang="en-GB" sz="2800" b="1" dirty="0">
              <a:solidFill>
                <a:schemeClr val="accent3">
                  <a:lumMod val="50000"/>
                </a:schemeClr>
              </a:solidFill>
              <a:ea typeface="+mn-lt"/>
              <a:cs typeface="+mn-lt"/>
            </a:endParaRPr>
          </a:p>
          <a:p>
            <a:r>
              <a:rPr lang="en-GB" sz="2800" b="1" dirty="0">
                <a:solidFill>
                  <a:schemeClr val="accent3">
                    <a:lumMod val="50000"/>
                  </a:schemeClr>
                </a:solidFill>
                <a:ea typeface="+mn-lt"/>
                <a:cs typeface="+mn-lt"/>
              </a:rPr>
              <a:t>“… </a:t>
            </a:r>
            <a:r>
              <a:rPr lang="en-GB" sz="2800" b="1" dirty="0">
                <a:solidFill>
                  <a:schemeClr val="accent3">
                    <a:lumMod val="50000"/>
                  </a:schemeClr>
                </a:solidFill>
                <a:highlight>
                  <a:srgbClr val="FFFF00"/>
                </a:highlight>
                <a:ea typeface="+mn-lt"/>
                <a:cs typeface="+mn-lt"/>
              </a:rPr>
              <a:t>y system </a:t>
            </a:r>
            <a:r>
              <a:rPr lang="en-GB" sz="2800" b="1" dirty="0" err="1">
                <a:solidFill>
                  <a:schemeClr val="accent3">
                    <a:lumMod val="50000"/>
                  </a:schemeClr>
                </a:solidFill>
                <a:highlight>
                  <a:srgbClr val="FFFF00"/>
                </a:highlight>
                <a:ea typeface="+mn-lt"/>
                <a:cs typeface="+mn-lt"/>
              </a:rPr>
              <a:t>addysg</a:t>
            </a:r>
            <a:r>
              <a:rPr lang="en-GB" sz="2800" b="1" dirty="0">
                <a:solidFill>
                  <a:schemeClr val="accent3">
                    <a:lumMod val="50000"/>
                  </a:schemeClr>
                </a:solidFill>
                <a:highlight>
                  <a:srgbClr val="FFFF00"/>
                </a:highlight>
                <a:ea typeface="+mn-lt"/>
                <a:cs typeface="+mn-lt"/>
              </a:rPr>
              <a:t> a </a:t>
            </a:r>
            <a:r>
              <a:rPr lang="en-GB" sz="2800" b="1" dirty="0" err="1">
                <a:solidFill>
                  <a:schemeClr val="accent3">
                    <a:lumMod val="50000"/>
                  </a:schemeClr>
                </a:solidFill>
                <a:highlight>
                  <a:srgbClr val="FFFF00"/>
                </a:highlight>
                <a:ea typeface="+mn-lt"/>
                <a:cs typeface="+mn-lt"/>
              </a:rPr>
              <a:t>hyfforddiant</a:t>
            </a:r>
            <a:r>
              <a:rPr lang="en-GB" sz="2800" b="1" dirty="0">
                <a:solidFill>
                  <a:schemeClr val="accent3">
                    <a:lumMod val="50000"/>
                  </a:schemeClr>
                </a:solidFill>
                <a:ea typeface="+mn-lt"/>
                <a:cs typeface="+mn-lt"/>
              </a:rPr>
              <a:t> </a:t>
            </a:r>
            <a:r>
              <a:rPr lang="en-GB" sz="2800" b="1" dirty="0" err="1">
                <a:solidFill>
                  <a:schemeClr val="accent3">
                    <a:lumMod val="50000"/>
                  </a:schemeClr>
                </a:solidFill>
                <a:ea typeface="+mn-lt"/>
                <a:cs typeface="+mn-lt"/>
              </a:rPr>
              <a:t>yw’r</a:t>
            </a:r>
            <a:r>
              <a:rPr lang="en-GB" sz="2800" b="1" dirty="0">
                <a:solidFill>
                  <a:schemeClr val="accent3">
                    <a:lumMod val="50000"/>
                  </a:schemeClr>
                </a:solidFill>
                <a:ea typeface="+mn-lt"/>
                <a:cs typeface="+mn-lt"/>
              </a:rPr>
              <a:t> </a:t>
            </a:r>
            <a:r>
              <a:rPr lang="en-GB" sz="2800" b="1" dirty="0" err="1">
                <a:solidFill>
                  <a:schemeClr val="accent3">
                    <a:lumMod val="50000"/>
                  </a:schemeClr>
                </a:solidFill>
                <a:ea typeface="+mn-lt"/>
                <a:cs typeface="+mn-lt"/>
              </a:rPr>
              <a:t>prif</a:t>
            </a:r>
            <a:r>
              <a:rPr lang="en-GB" sz="2800" b="1" dirty="0">
                <a:solidFill>
                  <a:schemeClr val="accent3">
                    <a:lumMod val="50000"/>
                  </a:schemeClr>
                </a:solidFill>
                <a:ea typeface="+mn-lt"/>
                <a:cs typeface="+mn-lt"/>
              </a:rPr>
              <a:t> </a:t>
            </a:r>
            <a:r>
              <a:rPr lang="en-GB" sz="2800" b="1" dirty="0" err="1">
                <a:solidFill>
                  <a:schemeClr val="accent3">
                    <a:lumMod val="50000"/>
                  </a:schemeClr>
                </a:solidFill>
                <a:ea typeface="+mn-lt"/>
                <a:cs typeface="+mn-lt"/>
              </a:rPr>
              <a:t>ddull</a:t>
            </a:r>
            <a:r>
              <a:rPr lang="en-GB" sz="2800" b="1" dirty="0">
                <a:solidFill>
                  <a:schemeClr val="accent3">
                    <a:lumMod val="50000"/>
                  </a:schemeClr>
                </a:solidFill>
                <a:ea typeface="+mn-lt"/>
                <a:cs typeface="+mn-lt"/>
              </a:rPr>
              <a:t> o </a:t>
            </a:r>
            <a:r>
              <a:rPr lang="en-GB" sz="2800" b="1" dirty="0" err="1">
                <a:solidFill>
                  <a:schemeClr val="accent3">
                    <a:lumMod val="50000"/>
                  </a:schemeClr>
                </a:solidFill>
                <a:ea typeface="+mn-lt"/>
                <a:cs typeface="+mn-lt"/>
              </a:rPr>
              <a:t>greu</a:t>
            </a:r>
            <a:r>
              <a:rPr lang="en-GB" sz="2800" b="1" dirty="0">
                <a:solidFill>
                  <a:schemeClr val="accent3">
                    <a:lumMod val="50000"/>
                  </a:schemeClr>
                </a:solidFill>
                <a:ea typeface="+mn-lt"/>
                <a:cs typeface="+mn-lt"/>
              </a:rPr>
              <a:t> </a:t>
            </a:r>
            <a:r>
              <a:rPr lang="en-GB" sz="2800" b="1" dirty="0" err="1">
                <a:solidFill>
                  <a:schemeClr val="accent3">
                    <a:lumMod val="50000"/>
                  </a:schemeClr>
                </a:solidFill>
                <a:ea typeface="+mn-lt"/>
                <a:cs typeface="+mn-lt"/>
              </a:rPr>
              <a:t>siaradwyr</a:t>
            </a:r>
            <a:r>
              <a:rPr lang="en-GB" sz="2800" b="1" dirty="0">
                <a:solidFill>
                  <a:schemeClr val="accent3">
                    <a:lumMod val="50000"/>
                  </a:schemeClr>
                </a:solidFill>
                <a:ea typeface="+mn-lt"/>
                <a:cs typeface="+mn-lt"/>
              </a:rPr>
              <a:t> Cymraeg </a:t>
            </a:r>
            <a:r>
              <a:rPr lang="en-GB" sz="2800" b="1" dirty="0" err="1">
                <a:solidFill>
                  <a:schemeClr val="accent3">
                    <a:lumMod val="50000"/>
                  </a:schemeClr>
                </a:solidFill>
                <a:ea typeface="+mn-lt"/>
                <a:cs typeface="+mn-lt"/>
              </a:rPr>
              <a:t>newydd</a:t>
            </a:r>
            <a:r>
              <a:rPr lang="en-GB" sz="2800" b="1" dirty="0">
                <a:solidFill>
                  <a:schemeClr val="accent3">
                    <a:lumMod val="50000"/>
                  </a:schemeClr>
                </a:solidFill>
                <a:ea typeface="+mn-lt"/>
                <a:cs typeface="+mn-lt"/>
              </a:rPr>
              <a:t>.”</a:t>
            </a:r>
            <a:endParaRPr lang="en-GB" sz="1800" dirty="0">
              <a:solidFill>
                <a:schemeClr val="accent3">
                  <a:lumMod val="50000"/>
                </a:schemeClr>
              </a:solidFill>
              <a:ea typeface="+mn-lt"/>
              <a:cs typeface="+mn-lt"/>
            </a:endParaRPr>
          </a:p>
          <a:p>
            <a:pPr marL="0" indent="0">
              <a:buNone/>
            </a:pPr>
            <a:r>
              <a:rPr lang="en-GB" sz="1800" dirty="0">
                <a:solidFill>
                  <a:schemeClr val="accent3">
                    <a:lumMod val="50000"/>
                  </a:schemeClr>
                </a:solidFill>
                <a:ea typeface="+mn-lt"/>
                <a:cs typeface="+mn-lt"/>
              </a:rPr>
              <a:t>     (</a:t>
            </a:r>
            <a:r>
              <a:rPr lang="en-GB" sz="1800" dirty="0" err="1">
                <a:solidFill>
                  <a:schemeClr val="accent3">
                    <a:lumMod val="50000"/>
                  </a:schemeClr>
                </a:solidFill>
                <a:ea typeface="+mn-lt"/>
                <a:cs typeface="+mn-lt"/>
              </a:rPr>
              <a:t>tud</a:t>
            </a:r>
            <a:r>
              <a:rPr lang="en-GB" sz="1800" dirty="0">
                <a:solidFill>
                  <a:schemeClr val="accent3">
                    <a:lumMod val="50000"/>
                  </a:schemeClr>
                </a:solidFill>
                <a:ea typeface="+mn-lt"/>
                <a:cs typeface="+mn-lt"/>
              </a:rPr>
              <a:t> 31,  Cymraeg 2050 </a:t>
            </a:r>
            <a:r>
              <a:rPr lang="en-GB" sz="1800" dirty="0" err="1">
                <a:solidFill>
                  <a:schemeClr val="accent3">
                    <a:lumMod val="50000"/>
                  </a:schemeClr>
                </a:solidFill>
                <a:ea typeface="+mn-lt"/>
                <a:cs typeface="+mn-lt"/>
              </a:rPr>
              <a:t>Miliwn</a:t>
            </a:r>
            <a:r>
              <a:rPr lang="en-GB" sz="1800" dirty="0">
                <a:solidFill>
                  <a:schemeClr val="accent3">
                    <a:lumMod val="50000"/>
                  </a:schemeClr>
                </a:solidFill>
                <a:ea typeface="+mn-lt"/>
                <a:cs typeface="+mn-lt"/>
              </a:rPr>
              <a:t> o </a:t>
            </a:r>
            <a:r>
              <a:rPr lang="en-GB" sz="1800" dirty="0" err="1">
                <a:solidFill>
                  <a:schemeClr val="accent3">
                    <a:lumMod val="50000"/>
                  </a:schemeClr>
                </a:solidFill>
                <a:ea typeface="+mn-lt"/>
                <a:cs typeface="+mn-lt"/>
              </a:rPr>
              <a:t>Siaradwyr</a:t>
            </a:r>
            <a:r>
              <a:rPr lang="en-GB" sz="1800" dirty="0">
                <a:solidFill>
                  <a:schemeClr val="accent3">
                    <a:lumMod val="50000"/>
                  </a:schemeClr>
                </a:solidFill>
                <a:ea typeface="+mn-lt"/>
                <a:cs typeface="+mn-lt"/>
              </a:rPr>
              <a:t>)</a:t>
            </a:r>
            <a:endParaRPr lang="en-GB" sz="1800" dirty="0">
              <a:solidFill>
                <a:schemeClr val="accent3">
                  <a:lumMod val="50000"/>
                </a:schemeClr>
              </a:solidFill>
            </a:endParaRPr>
          </a:p>
          <a:p>
            <a:pPr marL="0" indent="0" algn="r">
              <a:buNone/>
            </a:pPr>
            <a:endParaRPr lang="en-GB" sz="1800" dirty="0">
              <a:solidFill>
                <a:schemeClr val="accent3">
                  <a:lumMod val="50000"/>
                </a:schemeClr>
              </a:solidFill>
              <a:ea typeface="+mn-lt"/>
              <a:cs typeface="+mn-lt"/>
            </a:endParaRPr>
          </a:p>
          <a:p>
            <a:pPr algn="r"/>
            <a:endParaRPr lang="en-GB" sz="1800" dirty="0">
              <a:solidFill>
                <a:schemeClr val="accent3">
                  <a:lumMod val="50000"/>
                </a:schemeClr>
              </a:solidFill>
              <a:ea typeface="+mn-lt"/>
              <a:cs typeface="+mn-lt"/>
            </a:endParaRPr>
          </a:p>
          <a:p>
            <a:r>
              <a:rPr lang="en-GB" sz="1800" b="1" i="1" dirty="0">
                <a:solidFill>
                  <a:schemeClr val="accent3">
                    <a:lumMod val="50000"/>
                  </a:schemeClr>
                </a:solidFill>
                <a:latin typeface="+mj-lt"/>
                <a:ea typeface="+mn-lt"/>
                <a:cs typeface="+mn-lt"/>
              </a:rPr>
              <a:t>"</a:t>
            </a:r>
            <a:r>
              <a:rPr lang="en-GB" sz="2800" b="1" i="1" dirty="0">
                <a:solidFill>
                  <a:schemeClr val="accent3">
                    <a:lumMod val="50000"/>
                  </a:schemeClr>
                </a:solidFill>
                <a:latin typeface="+mj-lt"/>
                <a:ea typeface="+mn-lt"/>
                <a:cs typeface="+mn-lt"/>
              </a:rPr>
              <a:t>….since there is a limit to the additional number of Welsh speakers which can be created by language transmission from one generation to the next, </a:t>
            </a:r>
            <a:r>
              <a:rPr lang="en-GB" sz="2800" b="1" i="1" dirty="0">
                <a:solidFill>
                  <a:schemeClr val="accent3">
                    <a:lumMod val="50000"/>
                  </a:schemeClr>
                </a:solidFill>
                <a:highlight>
                  <a:srgbClr val="FFFF00"/>
                </a:highlight>
                <a:latin typeface="+mj-lt"/>
                <a:ea typeface="+mn-lt"/>
                <a:cs typeface="+mn-lt"/>
              </a:rPr>
              <a:t>the education and training system</a:t>
            </a:r>
            <a:r>
              <a:rPr lang="en-GB" sz="2800" b="1" i="1" dirty="0">
                <a:solidFill>
                  <a:schemeClr val="accent3">
                    <a:lumMod val="50000"/>
                  </a:schemeClr>
                </a:solidFill>
                <a:latin typeface="+mj-lt"/>
                <a:ea typeface="+mn-lt"/>
                <a:cs typeface="+mn-lt"/>
              </a:rPr>
              <a:t> is the principal method of creating new Welsh speakers."</a:t>
            </a:r>
          </a:p>
          <a:p>
            <a:pPr marL="0" indent="0">
              <a:buNone/>
            </a:pPr>
            <a:r>
              <a:rPr lang="en-GB" sz="1800" dirty="0">
                <a:solidFill>
                  <a:schemeClr val="accent3">
                    <a:lumMod val="50000"/>
                  </a:schemeClr>
                </a:solidFill>
                <a:latin typeface="Trebuchet MS"/>
                <a:ea typeface="+mn-lt"/>
                <a:cs typeface="+mn-lt"/>
              </a:rPr>
              <a:t>     (</a:t>
            </a:r>
            <a:r>
              <a:rPr lang="en-GB" sz="1800" dirty="0">
                <a:solidFill>
                  <a:schemeClr val="accent3">
                    <a:lumMod val="50000"/>
                  </a:schemeClr>
                </a:solidFill>
              </a:rPr>
              <a:t>page 31, Cymraeg 2050 A million Welsh speakers)</a:t>
            </a:r>
          </a:p>
          <a:p>
            <a:pPr marL="0" indent="0">
              <a:buNone/>
            </a:pPr>
            <a:endParaRPr lang="en-GB" dirty="0"/>
          </a:p>
        </p:txBody>
      </p:sp>
      <p:sp>
        <p:nvSpPr>
          <p:cNvPr id="4" name="TextBox 3">
            <a:extLst>
              <a:ext uri="{FF2B5EF4-FFF2-40B4-BE49-F238E27FC236}">
                <a16:creationId xmlns:a16="http://schemas.microsoft.com/office/drawing/2014/main" id="{07C148BB-44C4-4140-84A7-3A48A677DD52}"/>
              </a:ext>
            </a:extLst>
          </p:cNvPr>
          <p:cNvSpPr txBox="1"/>
          <p:nvPr/>
        </p:nvSpPr>
        <p:spPr>
          <a:xfrm>
            <a:off x="6523260" y="305619"/>
            <a:ext cx="4851008" cy="1323439"/>
          </a:xfrm>
          <a:prstGeom prst="rect">
            <a:avLst/>
          </a:prstGeom>
          <a:noFill/>
        </p:spPr>
        <p:txBody>
          <a:bodyPr wrap="none" rtlCol="0">
            <a:spAutoFit/>
          </a:bodyPr>
          <a:lstStyle/>
          <a:p>
            <a:pPr algn="r"/>
            <a:r>
              <a:rPr lang="en-US" sz="4400" b="1" dirty="0">
                <a:solidFill>
                  <a:schemeClr val="accent3">
                    <a:lumMod val="50000"/>
                  </a:schemeClr>
                </a:solidFill>
                <a:latin typeface="SASSOON PRIMARY" pitchFamily="2" charset="0"/>
              </a:rPr>
              <a:t>Beth </a:t>
            </a:r>
            <a:r>
              <a:rPr lang="en-US" sz="4400" b="1" dirty="0" err="1">
                <a:solidFill>
                  <a:schemeClr val="accent3">
                    <a:lumMod val="50000"/>
                  </a:schemeClr>
                </a:solidFill>
                <a:latin typeface="SASSOON PRIMARY" pitchFamily="2" charset="0"/>
              </a:rPr>
              <a:t>amdanon</a:t>
            </a:r>
            <a:r>
              <a:rPr lang="en-US" sz="4400" b="1" dirty="0">
                <a:solidFill>
                  <a:schemeClr val="accent3">
                    <a:lumMod val="50000"/>
                  </a:schemeClr>
                </a:solidFill>
                <a:latin typeface="SASSOON PRIMARY" pitchFamily="2" charset="0"/>
              </a:rPr>
              <a:t> </a:t>
            </a:r>
            <a:r>
              <a:rPr lang="en-US" sz="4400" b="1" dirty="0" err="1">
                <a:solidFill>
                  <a:schemeClr val="accent3">
                    <a:lumMod val="50000"/>
                  </a:schemeClr>
                </a:solidFill>
                <a:latin typeface="SASSOON PRIMARY" pitchFamily="2" charset="0"/>
              </a:rPr>
              <a:t>ni</a:t>
            </a:r>
            <a:r>
              <a:rPr lang="en-US" sz="4400" b="1" dirty="0">
                <a:solidFill>
                  <a:schemeClr val="accent3">
                    <a:lumMod val="50000"/>
                  </a:schemeClr>
                </a:solidFill>
                <a:latin typeface="SASSOON PRIMARY" pitchFamily="2" charset="0"/>
              </a:rPr>
              <a:t>?</a:t>
            </a:r>
          </a:p>
          <a:p>
            <a:pPr algn="r"/>
            <a:r>
              <a:rPr lang="en-US" sz="3600" i="1" dirty="0">
                <a:solidFill>
                  <a:schemeClr val="accent3">
                    <a:lumMod val="50000"/>
                  </a:schemeClr>
                </a:solidFill>
                <a:latin typeface="SASSOON PRIMARY" pitchFamily="2" charset="0"/>
              </a:rPr>
              <a:t>What about us?</a:t>
            </a:r>
          </a:p>
        </p:txBody>
      </p:sp>
    </p:spTree>
    <p:extLst>
      <p:ext uri="{BB962C8B-B14F-4D97-AF65-F5344CB8AC3E}">
        <p14:creationId xmlns:p14="http://schemas.microsoft.com/office/powerpoint/2010/main" val="39277051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0" y="1569073"/>
            <a:ext cx="3799840" cy="1483564"/>
          </a:xfrm>
        </p:spPr>
        <p:txBody>
          <a:bodyPr vert="horz" lIns="91440" tIns="45720" rIns="91440" bIns="45720" rtlCol="0" anchor="t">
            <a:normAutofit/>
          </a:bodyPr>
          <a:lstStyle/>
          <a:p>
            <a:pPr marL="0" indent="0" algn="ctr">
              <a:buNone/>
            </a:pPr>
            <a:r>
              <a:rPr lang="cy-GB" sz="2000" dirty="0">
                <a:solidFill>
                  <a:schemeClr val="accent3">
                    <a:lumMod val="50000"/>
                  </a:schemeClr>
                </a:solidFill>
                <a:latin typeface="SASSOON PRIMARY" pitchFamily="2" charset="0"/>
              </a:rPr>
              <a:t>Cliciwch ar y llun i weld y ddogfen.</a:t>
            </a:r>
          </a:p>
          <a:p>
            <a:pPr marL="0" indent="0" algn="ctr">
              <a:buNone/>
            </a:pPr>
            <a:r>
              <a:rPr lang="cy-GB" sz="2000" i="1" dirty="0">
                <a:solidFill>
                  <a:schemeClr val="accent3">
                    <a:lumMod val="50000"/>
                  </a:schemeClr>
                </a:solidFill>
                <a:latin typeface="SASSOON PRIMARY" pitchFamily="2" charset="0"/>
              </a:rPr>
              <a:t>Click on the picture to view the document.</a:t>
            </a:r>
            <a:endParaRPr lang="en-GB" sz="2000" i="1" dirty="0">
              <a:solidFill>
                <a:schemeClr val="accent3">
                  <a:lumMod val="50000"/>
                </a:schemeClr>
              </a:solidFill>
              <a:latin typeface="SASSOON PRIMARY" pitchFamily="2" charset="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4085058" y="5726498"/>
            <a:ext cx="7419062"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3"/>
              </a:rPr>
              <a:t>https://hwb.gov.wales/api/storage/afca43eb-5c50-4846-9c2d-0d56fbffba09/curriculum-for-wales-guidance-120320.pdf</a:t>
            </a:r>
            <a:endParaRPr lang="en-US" dirty="0"/>
          </a:p>
          <a:p>
            <a:endParaRPr lang="en-US" dirty="0"/>
          </a:p>
        </p:txBody>
      </p:sp>
      <p:pic>
        <p:nvPicPr>
          <p:cNvPr id="5" name="Picture 4">
            <a:hlinkClick r:id="rId3"/>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687880" y="3151366"/>
            <a:ext cx="2398674" cy="3393869"/>
          </a:xfrm>
          <a:prstGeom prst="rect">
            <a:avLst/>
          </a:prstGeom>
          <a:ln w="76200">
            <a:solidFill>
              <a:schemeClr val="accent3">
                <a:lumMod val="50000"/>
              </a:schemeClr>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4085058" y="2310855"/>
            <a:ext cx="7876452" cy="1569660"/>
          </a:xfrm>
          <a:prstGeom prst="rect">
            <a:avLst/>
          </a:prstGeom>
          <a:solidFill>
            <a:schemeClr val="bg1"/>
          </a:solidFill>
          <a:ln w="38100">
            <a:noFill/>
          </a:ln>
        </p:spPr>
        <p:txBody>
          <a:bodyPr wrap="square" rtlCol="0">
            <a:spAutoFit/>
          </a:bodyPr>
          <a:lstStyle/>
          <a:p>
            <a:r>
              <a:rPr lang="en-GB" sz="2400" b="1" dirty="0">
                <a:solidFill>
                  <a:schemeClr val="accent3">
                    <a:lumMod val="50000"/>
                  </a:schemeClr>
                </a:solidFill>
                <a:latin typeface="SASSOON PRIMARY" pitchFamily="2" charset="0"/>
              </a:rPr>
              <a:t>Mae </a:t>
            </a:r>
            <a:r>
              <a:rPr lang="en-GB" sz="2400" b="1" dirty="0" err="1">
                <a:solidFill>
                  <a:schemeClr val="accent3">
                    <a:lumMod val="50000"/>
                  </a:schemeClr>
                </a:solidFill>
                <a:latin typeface="SASSOON PRIMARY" pitchFamily="2" charset="0"/>
              </a:rPr>
              <a:t>wedi</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cael</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ei</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ddatblygu</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yng</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Nghymru</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gan</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ymarferwyr</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ar</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gyfer</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ymarferwyr</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gan</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ddwyn</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ynghyd</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arbenigedd</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addysgol</a:t>
            </a:r>
            <a:r>
              <a:rPr lang="en-GB" sz="2400" b="1" dirty="0">
                <a:solidFill>
                  <a:schemeClr val="accent3">
                    <a:lumMod val="50000"/>
                  </a:schemeClr>
                </a:solidFill>
                <a:latin typeface="SASSOON PRIMARY" pitchFamily="2" charset="0"/>
              </a:rPr>
              <a:t> ac </a:t>
            </a:r>
            <a:r>
              <a:rPr lang="en-GB" sz="2400" b="1" dirty="0" err="1">
                <a:solidFill>
                  <a:schemeClr val="accent3">
                    <a:lumMod val="50000"/>
                  </a:schemeClr>
                </a:solidFill>
                <a:latin typeface="SASSOON PRIMARY" pitchFamily="2" charset="0"/>
              </a:rPr>
              <a:t>ymchwil</a:t>
            </a:r>
            <a:r>
              <a:rPr lang="en-GB" sz="2400" b="1" dirty="0">
                <a:solidFill>
                  <a:schemeClr val="accent3">
                    <a:lumMod val="50000"/>
                  </a:schemeClr>
                </a:solidFill>
                <a:latin typeface="SASSOON PRIMARY" pitchFamily="2" charset="0"/>
              </a:rPr>
              <a:t> a </a:t>
            </a:r>
            <a:r>
              <a:rPr lang="en-GB" sz="2400" b="1" dirty="0" err="1">
                <a:solidFill>
                  <a:schemeClr val="accent3">
                    <a:lumMod val="50000"/>
                  </a:schemeClr>
                </a:solidFill>
                <a:latin typeface="SASSOON PRIMARY" pitchFamily="2" charset="0"/>
              </a:rPr>
              <a:t>thystiolaeth</a:t>
            </a:r>
            <a:r>
              <a:rPr lang="en-GB" sz="2400" b="1" dirty="0">
                <a:solidFill>
                  <a:schemeClr val="accent3">
                    <a:lumMod val="50000"/>
                  </a:schemeClr>
                </a:solidFill>
                <a:latin typeface="SASSOON PRIMARY" pitchFamily="2" charset="0"/>
              </a:rPr>
              <a:t> </a:t>
            </a:r>
            <a:r>
              <a:rPr lang="en-GB" sz="2400" b="1" dirty="0" err="1">
                <a:solidFill>
                  <a:schemeClr val="accent3">
                    <a:lumMod val="50000"/>
                  </a:schemeClr>
                </a:solidFill>
                <a:latin typeface="SASSOON PRIMARY" pitchFamily="2" charset="0"/>
              </a:rPr>
              <a:t>ehangach</a:t>
            </a:r>
            <a:r>
              <a:rPr lang="en-GB" sz="2400" b="1" dirty="0">
                <a:solidFill>
                  <a:schemeClr val="accent3">
                    <a:lumMod val="50000"/>
                  </a:schemeClr>
                </a:solidFill>
                <a:latin typeface="SASSOON PRIMARY" pitchFamily="2" charset="0"/>
              </a:rPr>
              <a:t>.</a:t>
            </a:r>
            <a:endParaRPr lang="en-US" sz="2400" b="1" dirty="0">
              <a:solidFill>
                <a:schemeClr val="accent3">
                  <a:lumMod val="50000"/>
                </a:schemeClr>
              </a:solidFill>
              <a:latin typeface="SASSOON PRIMARY" pitchFamily="2" charset="0"/>
            </a:endParaRPr>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4085058" y="4051364"/>
            <a:ext cx="7876452" cy="796936"/>
          </a:xfrm>
          <a:prstGeom prst="rect">
            <a:avLst/>
          </a:prstGeom>
          <a:solidFill>
            <a:schemeClr val="bg1"/>
          </a:solidFill>
          <a:ln w="38100">
            <a:noFill/>
          </a:ln>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400" i="1" dirty="0">
                <a:solidFill>
                  <a:schemeClr val="accent3">
                    <a:lumMod val="50000"/>
                  </a:schemeClr>
                </a:solidFill>
                <a:latin typeface="SASSOON PRIMARY" pitchFamily="2" charset="0"/>
              </a:rPr>
              <a:t>It has been developed in Wales, by practitioners for practitioners, bringing together educational expertise and wider research and evidence.</a:t>
            </a:r>
            <a:endParaRPr lang="en-US" sz="2400" i="1" dirty="0">
              <a:solidFill>
                <a:schemeClr val="accent3">
                  <a:lumMod val="50000"/>
                </a:schemeClr>
              </a:solidFill>
              <a:latin typeface="SASSOON PRIMARY" pitchFamily="2" charset="0"/>
            </a:endParaRPr>
          </a:p>
        </p:txBody>
      </p:sp>
      <p:sp>
        <p:nvSpPr>
          <p:cNvPr id="10" name="TextBox 9">
            <a:extLst>
              <a:ext uri="{FF2B5EF4-FFF2-40B4-BE49-F238E27FC236}">
                <a16:creationId xmlns:a16="http://schemas.microsoft.com/office/drawing/2014/main" id="{E3C2E4F6-4AF1-584E-A860-7B1FFDC9FBED}"/>
              </a:ext>
            </a:extLst>
          </p:cNvPr>
          <p:cNvSpPr txBox="1"/>
          <p:nvPr/>
        </p:nvSpPr>
        <p:spPr>
          <a:xfrm>
            <a:off x="4958403" y="507500"/>
            <a:ext cx="6700873" cy="1323439"/>
          </a:xfrm>
          <a:prstGeom prst="rect">
            <a:avLst/>
          </a:prstGeom>
          <a:noFill/>
        </p:spPr>
        <p:txBody>
          <a:bodyPr wrap="none" rtlCol="0">
            <a:spAutoFit/>
          </a:bodyPr>
          <a:lstStyle/>
          <a:p>
            <a:pPr algn="r"/>
            <a:r>
              <a:rPr lang="en-US" sz="4400" b="1" dirty="0" err="1">
                <a:solidFill>
                  <a:schemeClr val="accent3">
                    <a:lumMod val="50000"/>
                  </a:schemeClr>
                </a:solidFill>
                <a:latin typeface="SASSOON PRIMARY" pitchFamily="2" charset="0"/>
              </a:rPr>
              <a:t>Cwricwlwm</a:t>
            </a:r>
            <a:r>
              <a:rPr lang="en-US" sz="4400" b="1" dirty="0">
                <a:solidFill>
                  <a:schemeClr val="accent3">
                    <a:lumMod val="50000"/>
                  </a:schemeClr>
                </a:solidFill>
                <a:latin typeface="SASSOON PRIMARY" pitchFamily="2" charset="0"/>
              </a:rPr>
              <a:t> i </a:t>
            </a:r>
            <a:r>
              <a:rPr lang="en-US" sz="4400" b="1" dirty="0" err="1">
                <a:solidFill>
                  <a:schemeClr val="accent3">
                    <a:lumMod val="50000"/>
                  </a:schemeClr>
                </a:solidFill>
                <a:latin typeface="SASSOON PRIMARY" pitchFamily="2" charset="0"/>
              </a:rPr>
              <a:t>Gymru</a:t>
            </a:r>
            <a:r>
              <a:rPr lang="en-US" sz="4400" b="1" dirty="0">
                <a:solidFill>
                  <a:schemeClr val="accent3">
                    <a:lumMod val="50000"/>
                  </a:schemeClr>
                </a:solidFill>
                <a:latin typeface="SASSOON PRIMARY" pitchFamily="2" charset="0"/>
              </a:rPr>
              <a:t> 2022</a:t>
            </a:r>
          </a:p>
          <a:p>
            <a:pPr algn="r"/>
            <a:r>
              <a:rPr lang="en-US" sz="3600" i="1" dirty="0">
                <a:solidFill>
                  <a:schemeClr val="accent3">
                    <a:lumMod val="50000"/>
                  </a:schemeClr>
                </a:solidFill>
                <a:latin typeface="SASSOON PRIMARY" pitchFamily="2" charset="0"/>
              </a:rPr>
              <a:t>Curriculum for Wales 2022</a:t>
            </a:r>
          </a:p>
        </p:txBody>
      </p:sp>
    </p:spTree>
    <p:extLst>
      <p:ext uri="{BB962C8B-B14F-4D97-AF65-F5344CB8AC3E}">
        <p14:creationId xmlns:p14="http://schemas.microsoft.com/office/powerpoint/2010/main" val="15239212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A picture containing game&#10;&#10;Description automatically generated">
            <a:extLst>
              <a:ext uri="{FF2B5EF4-FFF2-40B4-BE49-F238E27FC236}">
                <a16:creationId xmlns:a16="http://schemas.microsoft.com/office/drawing/2014/main" id="{8C99DB4C-30CC-6546-B1B8-2F52135BCF10}"/>
              </a:ext>
            </a:extLst>
          </p:cNvPr>
          <p:cNvPicPr>
            <a:picLocks noChangeAspect="1"/>
          </p:cNvPicPr>
          <p:nvPr/>
        </p:nvPicPr>
        <p:blipFill rotWithShape="1">
          <a:blip r:embed="rId2"/>
          <a:srcRect t="551" r="2" b="402"/>
          <a:stretch/>
        </p:blipFill>
        <p:spPr>
          <a:xfrm>
            <a:off x="3008416" y="951166"/>
            <a:ext cx="6175168" cy="5749486"/>
          </a:xfrm>
          <a:custGeom>
            <a:avLst/>
            <a:gdLst/>
            <a:ahLst/>
            <a:cxnLst/>
            <a:rect l="l" t="t" r="r" b="b"/>
            <a:pathLst>
              <a:path w="4166726" h="3681631">
                <a:moveTo>
                  <a:pt x="1199629" y="0"/>
                </a:moveTo>
                <a:cubicBezTo>
                  <a:pt x="1199629" y="0"/>
                  <a:pt x="1199629" y="0"/>
                  <a:pt x="2967099" y="0"/>
                </a:cubicBezTo>
                <a:cubicBezTo>
                  <a:pt x="3077805" y="0"/>
                  <a:pt x="3184693" y="60854"/>
                  <a:pt x="3238137" y="159741"/>
                </a:cubicBezTo>
                <a:cubicBezTo>
                  <a:pt x="3238137" y="159741"/>
                  <a:pt x="3238137" y="159741"/>
                  <a:pt x="4123780" y="1684879"/>
                </a:cubicBezTo>
                <a:cubicBezTo>
                  <a:pt x="4181042" y="1779962"/>
                  <a:pt x="4181042" y="1901669"/>
                  <a:pt x="4123780" y="1996753"/>
                </a:cubicBezTo>
                <a:cubicBezTo>
                  <a:pt x="4123780" y="1996753"/>
                  <a:pt x="4123780" y="1996753"/>
                  <a:pt x="3238137" y="3521891"/>
                </a:cubicBezTo>
                <a:cubicBezTo>
                  <a:pt x="3184693" y="3620778"/>
                  <a:pt x="3077805" y="3681631"/>
                  <a:pt x="2967099" y="3681631"/>
                </a:cubicBezTo>
                <a:cubicBezTo>
                  <a:pt x="2967099" y="3681631"/>
                  <a:pt x="2967099" y="3681631"/>
                  <a:pt x="1199629" y="3681631"/>
                </a:cubicBezTo>
                <a:cubicBezTo>
                  <a:pt x="1085105" y="3681631"/>
                  <a:pt x="982035" y="3620778"/>
                  <a:pt x="924774" y="3521891"/>
                </a:cubicBezTo>
                <a:cubicBezTo>
                  <a:pt x="924774" y="3521891"/>
                  <a:pt x="924774" y="3521891"/>
                  <a:pt x="42947" y="1996753"/>
                </a:cubicBezTo>
                <a:cubicBezTo>
                  <a:pt x="-14315" y="1901669"/>
                  <a:pt x="-14315" y="1779962"/>
                  <a:pt x="42947" y="1684879"/>
                </a:cubicBezTo>
                <a:cubicBezTo>
                  <a:pt x="42947" y="1684879"/>
                  <a:pt x="42947" y="1684879"/>
                  <a:pt x="924774" y="159741"/>
                </a:cubicBezTo>
                <a:cubicBezTo>
                  <a:pt x="982035" y="60854"/>
                  <a:pt x="1085105" y="0"/>
                  <a:pt x="1199629" y="0"/>
                </a:cubicBezTo>
                <a:close/>
              </a:path>
            </a:pathLst>
          </a:custGeom>
          <a:ln w="158750">
            <a:solidFill>
              <a:schemeClr val="bg1"/>
            </a:solidFill>
          </a:ln>
        </p:spPr>
      </p:pic>
      <p:sp>
        <p:nvSpPr>
          <p:cNvPr id="7" name="TextBox 6">
            <a:extLst>
              <a:ext uri="{FF2B5EF4-FFF2-40B4-BE49-F238E27FC236}">
                <a16:creationId xmlns:a16="http://schemas.microsoft.com/office/drawing/2014/main" id="{D1585BD3-B384-A449-AD77-6DDB80755650}"/>
              </a:ext>
            </a:extLst>
          </p:cNvPr>
          <p:cNvSpPr txBox="1"/>
          <p:nvPr/>
        </p:nvSpPr>
        <p:spPr>
          <a:xfrm>
            <a:off x="5507181" y="382569"/>
            <a:ext cx="6097978" cy="1261884"/>
          </a:xfrm>
          <a:prstGeom prst="rect">
            <a:avLst/>
          </a:prstGeom>
          <a:noFill/>
        </p:spPr>
        <p:txBody>
          <a:bodyPr wrap="square">
            <a:spAutoFit/>
          </a:bodyPr>
          <a:lstStyle/>
          <a:p>
            <a:pPr algn="r" fontAlgn="auto">
              <a:spcAft>
                <a:spcPts val="0"/>
              </a:spcAft>
              <a:defRPr/>
            </a:pPr>
            <a:r>
              <a:rPr lang="en-GB" sz="4400" b="1" dirty="0">
                <a:solidFill>
                  <a:schemeClr val="accent3">
                    <a:lumMod val="50000"/>
                  </a:schemeClr>
                </a:solidFill>
                <a:latin typeface="SASSOON PRIMARY" pitchFamily="2" charset="0"/>
              </a:rPr>
              <a:t>Y </a:t>
            </a:r>
            <a:r>
              <a:rPr lang="en-GB" sz="4400" b="1" dirty="0" err="1">
                <a:solidFill>
                  <a:schemeClr val="accent3">
                    <a:lumMod val="50000"/>
                  </a:schemeClr>
                </a:solidFill>
                <a:latin typeface="SASSOON PRIMARY" pitchFamily="2" charset="0"/>
              </a:rPr>
              <a:t>Pedwar</a:t>
            </a:r>
            <a:r>
              <a:rPr lang="en-GB" sz="4400" b="1" dirty="0">
                <a:solidFill>
                  <a:schemeClr val="accent3">
                    <a:lumMod val="50000"/>
                  </a:schemeClr>
                </a:solidFill>
                <a:latin typeface="SASSOON PRIMARY" pitchFamily="2" charset="0"/>
              </a:rPr>
              <a:t> </a:t>
            </a:r>
            <a:r>
              <a:rPr lang="en-GB" sz="4400" b="1" dirty="0" err="1">
                <a:solidFill>
                  <a:schemeClr val="accent3">
                    <a:lumMod val="50000"/>
                  </a:schemeClr>
                </a:solidFill>
                <a:latin typeface="SASSOON PRIMARY" pitchFamily="2" charset="0"/>
              </a:rPr>
              <a:t>Diben</a:t>
            </a:r>
            <a:endParaRPr lang="en-GB" sz="4400" b="1" dirty="0">
              <a:solidFill>
                <a:schemeClr val="accent3">
                  <a:lumMod val="50000"/>
                </a:schemeClr>
              </a:solidFill>
              <a:latin typeface="SASSOON PRIMARY" pitchFamily="2" charset="0"/>
            </a:endParaRPr>
          </a:p>
          <a:p>
            <a:pPr algn="r" fontAlgn="auto">
              <a:spcAft>
                <a:spcPts val="0"/>
              </a:spcAft>
              <a:defRPr/>
            </a:pPr>
            <a:r>
              <a:rPr lang="en-GB" sz="3200" i="1" dirty="0">
                <a:solidFill>
                  <a:schemeClr val="accent3">
                    <a:lumMod val="50000"/>
                  </a:schemeClr>
                </a:solidFill>
                <a:latin typeface="SASSOON PRIMARY" pitchFamily="2" charset="0"/>
              </a:rPr>
              <a:t>The Four Purposes</a:t>
            </a:r>
          </a:p>
        </p:txBody>
      </p:sp>
    </p:spTree>
    <p:extLst>
      <p:ext uri="{BB962C8B-B14F-4D97-AF65-F5344CB8AC3E}">
        <p14:creationId xmlns:p14="http://schemas.microsoft.com/office/powerpoint/2010/main" val="13243546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C523DF-40C3-1E47-ACF3-023950672FDF}"/>
              </a:ext>
            </a:extLst>
          </p:cNvPr>
          <p:cNvSpPr>
            <a:spLocks noGrp="1"/>
          </p:cNvSpPr>
          <p:nvPr>
            <p:ph idx="1"/>
          </p:nvPr>
        </p:nvSpPr>
        <p:spPr>
          <a:xfrm>
            <a:off x="6251718" y="2145478"/>
            <a:ext cx="5555672" cy="4558144"/>
          </a:xfrm>
          <a:solidFill>
            <a:schemeClr val="bg1"/>
          </a:solidFill>
          <a:ln w="38100">
            <a:solidFill>
              <a:schemeClr val="accent1"/>
            </a:solidFill>
          </a:ln>
        </p:spPr>
        <p:txBody>
          <a:bodyPr>
            <a:noAutofit/>
          </a:bodyPr>
          <a:lstStyle/>
          <a:p>
            <a:pPr marL="0" indent="0">
              <a:buNone/>
            </a:pPr>
            <a:r>
              <a:rPr lang="en-GB" sz="1800" i="1" dirty="0">
                <a:solidFill>
                  <a:schemeClr val="accent3">
                    <a:lumMod val="50000"/>
                  </a:schemeClr>
                </a:solidFill>
                <a:latin typeface="SASSOON PRIMARY" pitchFamily="2" charset="0"/>
              </a:rPr>
              <a:t>Improving education is our national mission. Nothing is so essential as universal access to, and acquisition of, the experiences, knowledge and skills and that our young people need for employment, lifelong learning and active citizenship.</a:t>
            </a:r>
          </a:p>
          <a:p>
            <a:pPr marL="0" indent="0">
              <a:buNone/>
            </a:pPr>
            <a:r>
              <a:rPr lang="en-GB" sz="1800" i="1" dirty="0">
                <a:solidFill>
                  <a:schemeClr val="accent3">
                    <a:lumMod val="50000"/>
                  </a:schemeClr>
                </a:solidFill>
                <a:latin typeface="SASSOON PRIMARY" pitchFamily="2" charset="0"/>
              </a:rPr>
              <a:t>The Curriculum for Wales guidance is a clear statement of what is important in delivering a broad and balanced education. The </a:t>
            </a:r>
            <a:r>
              <a:rPr lang="en-GB" sz="1800" b="1" i="1" dirty="0">
                <a:solidFill>
                  <a:schemeClr val="accent3">
                    <a:lumMod val="50000"/>
                  </a:schemeClr>
                </a:solidFill>
                <a:highlight>
                  <a:srgbClr val="FF00FF"/>
                </a:highlight>
                <a:latin typeface="SASSOON PRIMARY" pitchFamily="2" charset="0"/>
              </a:rPr>
              <a:t>four purposes </a:t>
            </a:r>
            <a:r>
              <a:rPr lang="en-GB" sz="1800" i="1" dirty="0">
                <a:solidFill>
                  <a:schemeClr val="accent3">
                    <a:lumMod val="50000"/>
                  </a:schemeClr>
                </a:solidFill>
                <a:latin typeface="SASSOON PRIMARY" pitchFamily="2" charset="0"/>
              </a:rPr>
              <a:t>are the shared vision and aspiration for every child and young person. In fulfilling these, we set high expectations for all, promote individual and national well-being, tackle ignorance and misinformation, and encourage critical and civic engagement.</a:t>
            </a:r>
          </a:p>
          <a:p>
            <a:pPr marL="0" indent="0">
              <a:buNone/>
            </a:pPr>
            <a:r>
              <a:rPr lang="en-GB" sz="1800" i="1" dirty="0">
                <a:solidFill>
                  <a:schemeClr val="accent3">
                    <a:lumMod val="50000"/>
                  </a:schemeClr>
                </a:solidFill>
                <a:latin typeface="SASSOON PRIMARY" pitchFamily="2" charset="0"/>
              </a:rPr>
              <a:t>A school’s curriculum is everything a learner experiences in pursuit of the four purposes. It is not simply what we teach, but how we teach and crucially, why we teach it.</a:t>
            </a:r>
          </a:p>
          <a:p>
            <a:pPr marL="0" indent="0">
              <a:buNone/>
            </a:pPr>
            <a:endParaRPr lang="en-US" sz="1600" dirty="0"/>
          </a:p>
        </p:txBody>
      </p:sp>
      <p:sp>
        <p:nvSpPr>
          <p:cNvPr id="4" name="TextBox 3">
            <a:extLst>
              <a:ext uri="{FF2B5EF4-FFF2-40B4-BE49-F238E27FC236}">
                <a16:creationId xmlns:a16="http://schemas.microsoft.com/office/drawing/2014/main" id="{4B537308-2FA8-104E-8018-A43919AC9B33}"/>
              </a:ext>
            </a:extLst>
          </p:cNvPr>
          <p:cNvSpPr txBox="1"/>
          <p:nvPr/>
        </p:nvSpPr>
        <p:spPr>
          <a:xfrm>
            <a:off x="122081" y="1194422"/>
            <a:ext cx="5818203" cy="5632311"/>
          </a:xfrm>
          <a:prstGeom prst="rect">
            <a:avLst/>
          </a:prstGeom>
          <a:solidFill>
            <a:schemeClr val="bg1"/>
          </a:solidFill>
          <a:ln w="38100">
            <a:solidFill>
              <a:schemeClr val="accent1"/>
            </a:solidFill>
          </a:ln>
        </p:spPr>
        <p:txBody>
          <a:bodyPr wrap="square" rtlCol="0">
            <a:spAutoFit/>
          </a:bodyPr>
          <a:lstStyle/>
          <a:p>
            <a:pPr fontAlgn="base"/>
            <a:r>
              <a:rPr lang="en-GB" dirty="0" err="1">
                <a:solidFill>
                  <a:schemeClr val="accent3">
                    <a:lumMod val="50000"/>
                  </a:schemeClr>
                </a:solidFill>
                <a:latin typeface="SASSOON PRIMARY" pitchFamily="2" charset="0"/>
              </a:rPr>
              <a:t>Gwella</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addysg</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yw</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ein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cenhadaeth</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genedlaethol</a:t>
            </a:r>
            <a:r>
              <a:rPr lang="en-GB" dirty="0">
                <a:solidFill>
                  <a:schemeClr val="accent3">
                    <a:lumMod val="50000"/>
                  </a:schemeClr>
                </a:solidFill>
                <a:latin typeface="SASSOON PRIMARY" pitchFamily="2" charset="0"/>
              </a:rPr>
              <a:t>. Does dim yn </a:t>
            </a:r>
            <a:r>
              <a:rPr lang="en-GB" dirty="0" err="1">
                <a:solidFill>
                  <a:schemeClr val="accent3">
                    <a:lumMod val="50000"/>
                  </a:schemeClr>
                </a:solidFill>
                <a:latin typeface="SASSOON PRIMARY" pitchFamily="2" charset="0"/>
              </a:rPr>
              <a:t>fwy</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hanfodol</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na</a:t>
            </a:r>
            <a:r>
              <a:rPr lang="en-GB" dirty="0">
                <a:solidFill>
                  <a:schemeClr val="accent3">
                    <a:lumMod val="50000"/>
                  </a:schemeClr>
                </a:solidFill>
                <a:latin typeface="SASSOON PRIMARY" pitchFamily="2" charset="0"/>
              </a:rPr>
              <a:t> bod </a:t>
            </a:r>
            <a:r>
              <a:rPr lang="en-GB" dirty="0" err="1">
                <a:solidFill>
                  <a:schemeClr val="accent3">
                    <a:lumMod val="50000"/>
                  </a:schemeClr>
                </a:solidFill>
                <a:latin typeface="SASSOON PRIMARY" pitchFamily="2" charset="0"/>
              </a:rPr>
              <a:t>pob</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plentyn</a:t>
            </a:r>
            <a:r>
              <a:rPr lang="en-GB" dirty="0">
                <a:solidFill>
                  <a:schemeClr val="accent3">
                    <a:lumMod val="50000"/>
                  </a:schemeClr>
                </a:solidFill>
                <a:latin typeface="SASSOON PRIMARY" pitchFamily="2" charset="0"/>
              </a:rPr>
              <a:t> a </a:t>
            </a:r>
            <a:r>
              <a:rPr lang="en-GB" dirty="0" err="1">
                <a:solidFill>
                  <a:schemeClr val="accent3">
                    <a:lumMod val="50000"/>
                  </a:schemeClr>
                </a:solidFill>
                <a:latin typeface="SASSOON PRIMARY" pitchFamily="2" charset="0"/>
              </a:rPr>
              <a:t>pherson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ifanc</a:t>
            </a:r>
            <a:r>
              <a:rPr lang="en-GB" dirty="0">
                <a:solidFill>
                  <a:schemeClr val="accent3">
                    <a:lumMod val="50000"/>
                  </a:schemeClr>
                </a:solidFill>
                <a:latin typeface="SASSOON PRIMARY" pitchFamily="2" charset="0"/>
              </a:rPr>
              <a:t> yn </a:t>
            </a:r>
            <a:r>
              <a:rPr lang="en-GB" dirty="0" err="1">
                <a:solidFill>
                  <a:schemeClr val="accent3">
                    <a:lumMod val="50000"/>
                  </a:schemeClr>
                </a:solidFill>
                <a:latin typeface="SASSOON PRIMARY" pitchFamily="2" charset="0"/>
              </a:rPr>
              <a:t>caffael</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addysg</a:t>
            </a:r>
            <a:r>
              <a:rPr lang="en-GB" dirty="0">
                <a:solidFill>
                  <a:schemeClr val="accent3">
                    <a:lumMod val="50000"/>
                  </a:schemeClr>
                </a:solidFill>
                <a:latin typeface="SASSOON PRIMARY" pitchFamily="2" charset="0"/>
              </a:rPr>
              <a:t> ac yn </a:t>
            </a:r>
            <a:r>
              <a:rPr lang="en-GB" dirty="0" err="1">
                <a:solidFill>
                  <a:schemeClr val="accent3">
                    <a:lumMod val="50000"/>
                  </a:schemeClr>
                </a:solidFill>
                <a:latin typeface="SASSOON PRIMARY" pitchFamily="2" charset="0"/>
              </a:rPr>
              <a:t>cael</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mynediad</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cyflawn</a:t>
            </a:r>
            <a:r>
              <a:rPr lang="en-GB" dirty="0">
                <a:solidFill>
                  <a:schemeClr val="accent3">
                    <a:lumMod val="50000"/>
                  </a:schemeClr>
                </a:solidFill>
                <a:latin typeface="SASSOON PRIMARY" pitchFamily="2" charset="0"/>
              </a:rPr>
              <a:t> at y </a:t>
            </a:r>
            <a:r>
              <a:rPr lang="en-GB" dirty="0" err="1">
                <a:solidFill>
                  <a:schemeClr val="accent3">
                    <a:lumMod val="50000"/>
                  </a:schemeClr>
                </a:solidFill>
                <a:latin typeface="SASSOON PRIMARY" pitchFamily="2" charset="0"/>
              </a:rPr>
              <a:t>profiadau</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yr</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wybodaeth</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a’r</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sgiliau</a:t>
            </a:r>
            <a:r>
              <a:rPr lang="en-GB" dirty="0">
                <a:solidFill>
                  <a:schemeClr val="accent3">
                    <a:lumMod val="50000"/>
                  </a:schemeClr>
                </a:solidFill>
                <a:latin typeface="SASSOON PRIMARY" pitchFamily="2" charset="0"/>
              </a:rPr>
              <a:t> y </a:t>
            </a:r>
            <a:r>
              <a:rPr lang="en-GB" dirty="0" err="1">
                <a:solidFill>
                  <a:schemeClr val="accent3">
                    <a:lumMod val="50000"/>
                  </a:schemeClr>
                </a:solidFill>
                <a:latin typeface="SASSOON PRIMARY" pitchFamily="2" charset="0"/>
              </a:rPr>
              <a:t>mae</a:t>
            </a:r>
            <a:r>
              <a:rPr lang="en-GB" dirty="0">
                <a:solidFill>
                  <a:schemeClr val="accent3">
                    <a:lumMod val="50000"/>
                  </a:schemeClr>
                </a:solidFill>
                <a:latin typeface="SASSOON PRIMARY" pitchFamily="2" charset="0"/>
              </a:rPr>
              <a:t> eu </a:t>
            </a:r>
            <a:r>
              <a:rPr lang="en-GB" dirty="0" err="1">
                <a:solidFill>
                  <a:schemeClr val="accent3">
                    <a:lumMod val="50000"/>
                  </a:schemeClr>
                </a:solidFill>
                <a:latin typeface="SASSOON PRIMARY" pitchFamily="2" charset="0"/>
              </a:rPr>
              <a:t>hangen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arnyn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nhw</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ym</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myd</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gwaith</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ar</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gyfer</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dysgu</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gydol</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oes</a:t>
            </a:r>
            <a:r>
              <a:rPr lang="en-GB" dirty="0">
                <a:solidFill>
                  <a:schemeClr val="accent3">
                    <a:lumMod val="50000"/>
                  </a:schemeClr>
                </a:solidFill>
                <a:latin typeface="SASSOON PRIMARY" pitchFamily="2" charset="0"/>
              </a:rPr>
              <a:t> ac er </a:t>
            </a:r>
            <a:r>
              <a:rPr lang="en-GB" dirty="0" err="1">
                <a:solidFill>
                  <a:schemeClr val="accent3">
                    <a:lumMod val="50000"/>
                  </a:schemeClr>
                </a:solidFill>
                <a:latin typeface="SASSOON PRIMARY" pitchFamily="2" charset="0"/>
              </a:rPr>
              <a:t>mwyn</a:t>
            </a:r>
            <a:r>
              <a:rPr lang="en-GB" dirty="0">
                <a:solidFill>
                  <a:schemeClr val="accent3">
                    <a:lumMod val="50000"/>
                  </a:schemeClr>
                </a:solidFill>
                <a:latin typeface="SASSOON PRIMARY" pitchFamily="2" charset="0"/>
              </a:rPr>
              <a:t> bod yn </a:t>
            </a:r>
            <a:r>
              <a:rPr lang="en-GB" dirty="0" err="1">
                <a:solidFill>
                  <a:schemeClr val="accent3">
                    <a:lumMod val="50000"/>
                  </a:schemeClr>
                </a:solidFill>
                <a:latin typeface="SASSOON PRIMARY" pitchFamily="2" charset="0"/>
              </a:rPr>
              <a:t>ddinasyddion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gweithredol</a:t>
            </a:r>
            <a:r>
              <a:rPr lang="en-GB" dirty="0">
                <a:solidFill>
                  <a:schemeClr val="accent3">
                    <a:lumMod val="50000"/>
                  </a:schemeClr>
                </a:solidFill>
                <a:latin typeface="SASSOON PRIMARY" pitchFamily="2" charset="0"/>
              </a:rPr>
              <a:t>.</a:t>
            </a:r>
          </a:p>
          <a:p>
            <a:pPr fontAlgn="base"/>
            <a:endParaRPr lang="en-GB" dirty="0">
              <a:solidFill>
                <a:schemeClr val="accent3">
                  <a:lumMod val="50000"/>
                </a:schemeClr>
              </a:solidFill>
              <a:latin typeface="SASSOON PRIMARY" pitchFamily="2" charset="0"/>
            </a:endParaRPr>
          </a:p>
          <a:p>
            <a:pPr fontAlgn="base"/>
            <a:r>
              <a:rPr lang="en-GB" dirty="0">
                <a:solidFill>
                  <a:schemeClr val="accent3">
                    <a:lumMod val="50000"/>
                  </a:schemeClr>
                </a:solidFill>
                <a:latin typeface="SASSOON PRIMARY" pitchFamily="2" charset="0"/>
              </a:rPr>
              <a:t>Mae </a:t>
            </a:r>
            <a:r>
              <a:rPr lang="en-GB" dirty="0" err="1">
                <a:solidFill>
                  <a:schemeClr val="accent3">
                    <a:lumMod val="50000"/>
                  </a:schemeClr>
                </a:solidFill>
                <a:latin typeface="SASSOON PRIMARY" pitchFamily="2" charset="0"/>
              </a:rPr>
              <a:t>canllawiau</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Cwricwlwm</a:t>
            </a:r>
            <a:r>
              <a:rPr lang="en-GB" dirty="0">
                <a:solidFill>
                  <a:schemeClr val="accent3">
                    <a:lumMod val="50000"/>
                  </a:schemeClr>
                </a:solidFill>
                <a:latin typeface="SASSOON PRIMARY" pitchFamily="2" charset="0"/>
              </a:rPr>
              <a:t> i </a:t>
            </a:r>
            <a:r>
              <a:rPr lang="en-GB" dirty="0" err="1">
                <a:solidFill>
                  <a:schemeClr val="accent3">
                    <a:lumMod val="50000"/>
                  </a:schemeClr>
                </a:solidFill>
                <a:latin typeface="SASSOON PRIMARY" pitchFamily="2" charset="0"/>
              </a:rPr>
              <a:t>Gymru</a:t>
            </a:r>
            <a:r>
              <a:rPr lang="en-GB" dirty="0">
                <a:solidFill>
                  <a:schemeClr val="accent3">
                    <a:lumMod val="50000"/>
                  </a:schemeClr>
                </a:solidFill>
                <a:latin typeface="SASSOON PRIMARY" pitchFamily="2" charset="0"/>
              </a:rPr>
              <a:t> yn </a:t>
            </a:r>
            <a:r>
              <a:rPr lang="en-GB" dirty="0" err="1">
                <a:solidFill>
                  <a:schemeClr val="accent3">
                    <a:lumMod val="50000"/>
                  </a:schemeClr>
                </a:solidFill>
                <a:latin typeface="SASSOON PRIMARY" pitchFamily="2" charset="0"/>
              </a:rPr>
              <a:t>datgan</a:t>
            </a:r>
            <a:r>
              <a:rPr lang="en-GB" dirty="0">
                <a:solidFill>
                  <a:schemeClr val="accent3">
                    <a:lumMod val="50000"/>
                  </a:schemeClr>
                </a:solidFill>
                <a:latin typeface="SASSOON PRIMARY" pitchFamily="2" charset="0"/>
              </a:rPr>
              <a:t> yn </a:t>
            </a:r>
            <a:r>
              <a:rPr lang="en-GB" dirty="0" err="1">
                <a:solidFill>
                  <a:schemeClr val="accent3">
                    <a:lumMod val="50000"/>
                  </a:schemeClr>
                </a:solidFill>
                <a:latin typeface="SASSOON PRIMARY" pitchFamily="2" charset="0"/>
              </a:rPr>
              <a:t>glir</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beth</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sy’n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bwysig</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wrth</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ddarparu</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addysg</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eang</a:t>
            </a:r>
            <a:r>
              <a:rPr lang="en-GB" dirty="0">
                <a:solidFill>
                  <a:schemeClr val="accent3">
                    <a:lumMod val="50000"/>
                  </a:schemeClr>
                </a:solidFill>
                <a:latin typeface="SASSOON PRIMARY" pitchFamily="2" charset="0"/>
              </a:rPr>
              <a:t> a </a:t>
            </a:r>
            <a:r>
              <a:rPr lang="en-GB" dirty="0" err="1">
                <a:solidFill>
                  <a:schemeClr val="accent3">
                    <a:lumMod val="50000"/>
                  </a:schemeClr>
                </a:solidFill>
                <a:latin typeface="SASSOON PRIMARY" pitchFamily="2" charset="0"/>
              </a:rPr>
              <a:t>chytbwys</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Gweledigaeth</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ar</a:t>
            </a:r>
            <a:r>
              <a:rPr lang="en-GB" dirty="0">
                <a:solidFill>
                  <a:schemeClr val="accent3">
                    <a:lumMod val="50000"/>
                  </a:schemeClr>
                </a:solidFill>
                <a:latin typeface="SASSOON PRIMARY" pitchFamily="2" charset="0"/>
              </a:rPr>
              <a:t> y </a:t>
            </a:r>
            <a:r>
              <a:rPr lang="en-GB" dirty="0" err="1">
                <a:solidFill>
                  <a:schemeClr val="accent3">
                    <a:lumMod val="50000"/>
                  </a:schemeClr>
                </a:solidFill>
                <a:latin typeface="SASSOON PRIMARY" pitchFamily="2" charset="0"/>
              </a:rPr>
              <a:t>cyd</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yw’r</a:t>
            </a:r>
            <a:r>
              <a:rPr lang="en-GB" dirty="0">
                <a:solidFill>
                  <a:schemeClr val="accent3">
                    <a:lumMod val="50000"/>
                  </a:schemeClr>
                </a:solidFill>
                <a:latin typeface="SASSOON PRIMARY" pitchFamily="2" charset="0"/>
              </a:rPr>
              <a:t> </a:t>
            </a:r>
            <a:r>
              <a:rPr lang="en-GB" b="1" dirty="0">
                <a:solidFill>
                  <a:schemeClr val="accent3">
                    <a:lumMod val="50000"/>
                  </a:schemeClr>
                </a:solidFill>
                <a:highlight>
                  <a:srgbClr val="FF00FF"/>
                </a:highlight>
                <a:latin typeface="SASSOON PRIMARY" pitchFamily="2" charset="0"/>
                <a:hlinkClick r:id="rId2">
                  <a:extLst>
                    <a:ext uri="{A12FA001-AC4F-418D-AE19-62706E023703}">
                      <ahyp:hlinkClr xmlns:ahyp="http://schemas.microsoft.com/office/drawing/2018/hyperlinkcolor" val="tx"/>
                    </a:ext>
                  </a:extLst>
                </a:hlinkClick>
              </a:rPr>
              <a:t>pedwar diben</a:t>
            </a:r>
            <a:r>
              <a:rPr lang="en-GB" dirty="0">
                <a:solidFill>
                  <a:schemeClr val="accent3">
                    <a:lumMod val="50000"/>
                  </a:schemeClr>
                </a:solidFill>
                <a:latin typeface="SASSOON PRIMARY" pitchFamily="2" charset="0"/>
              </a:rPr>
              <a:t>, a </a:t>
            </a:r>
            <a:r>
              <a:rPr lang="en-GB" dirty="0" err="1">
                <a:solidFill>
                  <a:schemeClr val="accent3">
                    <a:lumMod val="50000"/>
                  </a:schemeClr>
                </a:solidFill>
                <a:latin typeface="SASSOON PRIMARY" pitchFamily="2" charset="0"/>
              </a:rPr>
              <a:t>dyma’r</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dyhead</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ar</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gyfer</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pob</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plentyn</a:t>
            </a:r>
            <a:r>
              <a:rPr lang="en-GB" dirty="0">
                <a:solidFill>
                  <a:schemeClr val="accent3">
                    <a:lumMod val="50000"/>
                  </a:schemeClr>
                </a:solidFill>
                <a:latin typeface="SASSOON PRIMARY" pitchFamily="2" charset="0"/>
              </a:rPr>
              <a:t> a </a:t>
            </a:r>
            <a:r>
              <a:rPr lang="en-GB" dirty="0" err="1">
                <a:solidFill>
                  <a:schemeClr val="accent3">
                    <a:lumMod val="50000"/>
                  </a:schemeClr>
                </a:solidFill>
                <a:latin typeface="SASSOON PRIMARY" pitchFamily="2" charset="0"/>
              </a:rPr>
              <a:t>pherson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ifanc</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Wrth</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wireddu’r</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rhain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rydym</a:t>
            </a:r>
            <a:r>
              <a:rPr lang="en-GB" dirty="0">
                <a:solidFill>
                  <a:schemeClr val="accent3">
                    <a:lumMod val="50000"/>
                  </a:schemeClr>
                </a:solidFill>
                <a:latin typeface="SASSOON PRIMARY" pitchFamily="2" charset="0"/>
              </a:rPr>
              <a:t> yn </a:t>
            </a:r>
            <a:r>
              <a:rPr lang="en-GB" dirty="0" err="1">
                <a:solidFill>
                  <a:schemeClr val="accent3">
                    <a:lumMod val="50000"/>
                  </a:schemeClr>
                </a:solidFill>
                <a:latin typeface="SASSOON PRIMARY" pitchFamily="2" charset="0"/>
              </a:rPr>
              <a:t>gosod</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disgwyliadau</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uchel</a:t>
            </a:r>
            <a:r>
              <a:rPr lang="en-GB" dirty="0">
                <a:solidFill>
                  <a:schemeClr val="accent3">
                    <a:lumMod val="50000"/>
                  </a:schemeClr>
                </a:solidFill>
                <a:latin typeface="SASSOON PRIMARY" pitchFamily="2" charset="0"/>
              </a:rPr>
              <a:t> i </a:t>
            </a:r>
            <a:r>
              <a:rPr lang="en-GB" dirty="0" err="1">
                <a:solidFill>
                  <a:schemeClr val="accent3">
                    <a:lumMod val="50000"/>
                  </a:schemeClr>
                </a:solidFill>
                <a:latin typeface="SASSOON PRIMARY" pitchFamily="2" charset="0"/>
              </a:rPr>
              <a:t>bawb</a:t>
            </a:r>
            <a:r>
              <a:rPr lang="en-GB" dirty="0">
                <a:solidFill>
                  <a:schemeClr val="accent3">
                    <a:lumMod val="50000"/>
                  </a:schemeClr>
                </a:solidFill>
                <a:latin typeface="SASSOON PRIMARY" pitchFamily="2" charset="0"/>
              </a:rPr>
              <a:t>, yn </a:t>
            </a:r>
            <a:r>
              <a:rPr lang="en-GB" dirty="0" err="1">
                <a:solidFill>
                  <a:schemeClr val="accent3">
                    <a:lumMod val="50000"/>
                  </a:schemeClr>
                </a:solidFill>
                <a:latin typeface="SASSOON PRIMARY" pitchFamily="2" charset="0"/>
              </a:rPr>
              <a:t>hyrwyddo</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lles</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personol</a:t>
            </a:r>
            <a:r>
              <a:rPr lang="en-GB" dirty="0">
                <a:solidFill>
                  <a:schemeClr val="accent3">
                    <a:lumMod val="50000"/>
                  </a:schemeClr>
                </a:solidFill>
                <a:latin typeface="SASSOON PRIMARY" pitchFamily="2" charset="0"/>
              </a:rPr>
              <a:t> a </a:t>
            </a:r>
            <a:r>
              <a:rPr lang="en-GB" dirty="0" err="1">
                <a:solidFill>
                  <a:schemeClr val="accent3">
                    <a:lumMod val="50000"/>
                  </a:schemeClr>
                </a:solidFill>
                <a:latin typeface="SASSOON PRIMARY" pitchFamily="2" charset="0"/>
              </a:rPr>
              <a:t>chenedlaethol</a:t>
            </a:r>
            <a:r>
              <a:rPr lang="en-GB" dirty="0">
                <a:solidFill>
                  <a:schemeClr val="accent3">
                    <a:lumMod val="50000"/>
                  </a:schemeClr>
                </a:solidFill>
                <a:latin typeface="SASSOON PRIMARY" pitchFamily="2" charset="0"/>
              </a:rPr>
              <a:t>, yn </a:t>
            </a:r>
            <a:r>
              <a:rPr lang="en-GB" dirty="0" err="1">
                <a:solidFill>
                  <a:schemeClr val="accent3">
                    <a:lumMod val="50000"/>
                  </a:schemeClr>
                </a:solidFill>
                <a:latin typeface="SASSOON PRIMARY" pitchFamily="2" charset="0"/>
              </a:rPr>
              <a:t>herio</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anwybodaeth</a:t>
            </a:r>
            <a:r>
              <a:rPr lang="en-GB" dirty="0">
                <a:solidFill>
                  <a:schemeClr val="accent3">
                    <a:lumMod val="50000"/>
                  </a:schemeClr>
                </a:solidFill>
                <a:latin typeface="SASSOON PRIMARY" pitchFamily="2" charset="0"/>
              </a:rPr>
              <a:t> a </a:t>
            </a:r>
            <a:r>
              <a:rPr lang="en-GB" dirty="0" err="1">
                <a:solidFill>
                  <a:schemeClr val="accent3">
                    <a:lumMod val="50000"/>
                  </a:schemeClr>
                </a:solidFill>
                <a:latin typeface="SASSOON PRIMARY" pitchFamily="2" charset="0"/>
              </a:rPr>
              <a:t>ffug-wybodaeth</a:t>
            </a:r>
            <a:r>
              <a:rPr lang="en-GB" dirty="0">
                <a:solidFill>
                  <a:schemeClr val="accent3">
                    <a:lumMod val="50000"/>
                  </a:schemeClr>
                </a:solidFill>
                <a:latin typeface="SASSOON PRIMARY" pitchFamily="2" charset="0"/>
              </a:rPr>
              <a:t>, ac yn </a:t>
            </a:r>
            <a:r>
              <a:rPr lang="en-GB" dirty="0" err="1">
                <a:solidFill>
                  <a:schemeClr val="accent3">
                    <a:lumMod val="50000"/>
                  </a:schemeClr>
                </a:solidFill>
                <a:latin typeface="SASSOON PRIMARY" pitchFamily="2" charset="0"/>
              </a:rPr>
              <a:t>annog</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dysgwyr</a:t>
            </a:r>
            <a:r>
              <a:rPr lang="en-GB" dirty="0">
                <a:solidFill>
                  <a:schemeClr val="accent3">
                    <a:lumMod val="50000"/>
                  </a:schemeClr>
                </a:solidFill>
                <a:latin typeface="SASSOON PRIMARY" pitchFamily="2" charset="0"/>
              </a:rPr>
              <a:t> i </a:t>
            </a:r>
            <a:r>
              <a:rPr lang="en-GB" dirty="0" err="1">
                <a:solidFill>
                  <a:schemeClr val="accent3">
                    <a:lumMod val="50000"/>
                  </a:schemeClr>
                </a:solidFill>
                <a:latin typeface="SASSOON PRIMARY" pitchFamily="2" charset="0"/>
              </a:rPr>
              <a:t>chwarae</a:t>
            </a:r>
            <a:r>
              <a:rPr lang="en-GB" dirty="0">
                <a:solidFill>
                  <a:schemeClr val="accent3">
                    <a:lumMod val="50000"/>
                  </a:schemeClr>
                </a:solidFill>
                <a:latin typeface="SASSOON PRIMARY" pitchFamily="2" charset="0"/>
              </a:rPr>
              <a:t> eu </a:t>
            </a:r>
            <a:r>
              <a:rPr lang="en-GB" dirty="0" err="1">
                <a:solidFill>
                  <a:schemeClr val="accent3">
                    <a:lumMod val="50000"/>
                  </a:schemeClr>
                </a:solidFill>
                <a:latin typeface="SASSOON PRIMARY" pitchFamily="2" charset="0"/>
              </a:rPr>
              <a:t>rhan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fel</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dinasyddion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effro</a:t>
            </a:r>
            <a:r>
              <a:rPr lang="en-GB" dirty="0">
                <a:solidFill>
                  <a:schemeClr val="accent3">
                    <a:lumMod val="50000"/>
                  </a:schemeClr>
                </a:solidFill>
                <a:latin typeface="SASSOON PRIMARY" pitchFamily="2" charset="0"/>
              </a:rPr>
              <a:t> a </a:t>
            </a:r>
            <a:r>
              <a:rPr lang="en-GB" dirty="0" err="1">
                <a:solidFill>
                  <a:schemeClr val="accent3">
                    <a:lumMod val="50000"/>
                  </a:schemeClr>
                </a:solidFill>
                <a:latin typeface="SASSOON PRIMARY" pitchFamily="2" charset="0"/>
              </a:rPr>
              <a:t>beirniadol</a:t>
            </a:r>
            <a:r>
              <a:rPr lang="en-GB" dirty="0">
                <a:solidFill>
                  <a:schemeClr val="accent3">
                    <a:lumMod val="50000"/>
                  </a:schemeClr>
                </a:solidFill>
                <a:latin typeface="SASSOON PRIMARY" pitchFamily="2" charset="0"/>
              </a:rPr>
              <a:t>.</a:t>
            </a:r>
          </a:p>
          <a:p>
            <a:pPr fontAlgn="base"/>
            <a:endParaRPr lang="en-GB" dirty="0">
              <a:solidFill>
                <a:schemeClr val="accent3">
                  <a:lumMod val="50000"/>
                </a:schemeClr>
              </a:solidFill>
              <a:latin typeface="SASSOON PRIMARY" pitchFamily="2" charset="0"/>
            </a:endParaRPr>
          </a:p>
          <a:p>
            <a:pPr fontAlgn="base"/>
            <a:r>
              <a:rPr lang="en-GB" dirty="0" err="1">
                <a:solidFill>
                  <a:schemeClr val="accent3">
                    <a:lumMod val="50000"/>
                  </a:schemeClr>
                </a:solidFill>
                <a:latin typeface="SASSOON PRIMARY" pitchFamily="2" charset="0"/>
              </a:rPr>
              <a:t>Cwricwlwm</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yr</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ysgol</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yw</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popeth</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mae</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dysgwyr</a:t>
            </a:r>
            <a:r>
              <a:rPr lang="en-GB" dirty="0">
                <a:solidFill>
                  <a:schemeClr val="accent3">
                    <a:lumMod val="50000"/>
                  </a:schemeClr>
                </a:solidFill>
                <a:latin typeface="SASSOON PRIMARY" pitchFamily="2" charset="0"/>
              </a:rPr>
              <a:t> yn </a:t>
            </a:r>
            <a:r>
              <a:rPr lang="en-GB" dirty="0" err="1">
                <a:solidFill>
                  <a:schemeClr val="accent3">
                    <a:lumMod val="50000"/>
                  </a:schemeClr>
                </a:solidFill>
                <a:latin typeface="SASSOON PRIMARY" pitchFamily="2" charset="0"/>
              </a:rPr>
              <a:t>ei</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brofi</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ar</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drywydd</a:t>
            </a:r>
            <a:r>
              <a:rPr lang="en-GB" dirty="0">
                <a:solidFill>
                  <a:schemeClr val="accent3">
                    <a:lumMod val="50000"/>
                  </a:schemeClr>
                </a:solidFill>
                <a:latin typeface="SASSOON PRIMARY" pitchFamily="2" charset="0"/>
              </a:rPr>
              <a:t> y </a:t>
            </a:r>
            <a:r>
              <a:rPr lang="en-GB" dirty="0" err="1">
                <a:solidFill>
                  <a:schemeClr val="accent3">
                    <a:lumMod val="50000"/>
                  </a:schemeClr>
                </a:solidFill>
                <a:latin typeface="SASSOON PRIMARY" pitchFamily="2" charset="0"/>
              </a:rPr>
              <a:t>pedwar</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diben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Mae’n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fwy</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na’r</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hyn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rydyn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ni’n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ei</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addysgu</a:t>
            </a:r>
            <a:r>
              <a:rPr lang="en-GB" dirty="0">
                <a:solidFill>
                  <a:schemeClr val="accent3">
                    <a:lumMod val="50000"/>
                  </a:schemeClr>
                </a:solidFill>
                <a:latin typeface="SASSOON PRIMARY" pitchFamily="2" charset="0"/>
              </a:rPr>
              <a:t> yn </a:t>
            </a:r>
            <a:r>
              <a:rPr lang="en-GB" dirty="0" err="1">
                <a:solidFill>
                  <a:schemeClr val="accent3">
                    <a:lumMod val="50000"/>
                  </a:schemeClr>
                </a:solidFill>
                <a:latin typeface="SASSOON PRIMARY" pitchFamily="2" charset="0"/>
              </a:rPr>
              <a:t>unig</a:t>
            </a:r>
            <a:r>
              <a:rPr lang="en-GB" dirty="0">
                <a:solidFill>
                  <a:schemeClr val="accent3">
                    <a:lumMod val="50000"/>
                  </a:schemeClr>
                </a:solidFill>
                <a:latin typeface="SASSOON PRIMARY" pitchFamily="2" charset="0"/>
              </a:rPr>
              <a:t>. Mae </a:t>
            </a:r>
            <a:r>
              <a:rPr lang="en-GB" dirty="0" err="1">
                <a:solidFill>
                  <a:schemeClr val="accent3">
                    <a:lumMod val="50000"/>
                  </a:schemeClr>
                </a:solidFill>
                <a:latin typeface="SASSOON PRIMARY" pitchFamily="2" charset="0"/>
              </a:rPr>
              <a:t>hefyd</a:t>
            </a:r>
            <a:r>
              <a:rPr lang="en-GB" dirty="0">
                <a:solidFill>
                  <a:schemeClr val="accent3">
                    <a:lumMod val="50000"/>
                  </a:schemeClr>
                </a:solidFill>
                <a:latin typeface="SASSOON PRIMARY" pitchFamily="2" charset="0"/>
              </a:rPr>
              <a:t> yn </a:t>
            </a:r>
            <a:r>
              <a:rPr lang="en-GB" dirty="0" err="1">
                <a:solidFill>
                  <a:schemeClr val="accent3">
                    <a:lumMod val="50000"/>
                  </a:schemeClr>
                </a:solidFill>
                <a:latin typeface="SASSOON PRIMARY" pitchFamily="2" charset="0"/>
              </a:rPr>
              <a:t>ymwneud</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â</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sut</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rydyn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ni’n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ei</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addysgu</a:t>
            </a:r>
            <a:r>
              <a:rPr lang="en-GB" dirty="0">
                <a:solidFill>
                  <a:schemeClr val="accent3">
                    <a:lumMod val="50000"/>
                  </a:schemeClr>
                </a:solidFill>
                <a:latin typeface="SASSOON PRIMARY" pitchFamily="2" charset="0"/>
              </a:rPr>
              <a:t> ac, yn </a:t>
            </a:r>
            <a:r>
              <a:rPr lang="en-GB" dirty="0" err="1">
                <a:solidFill>
                  <a:schemeClr val="accent3">
                    <a:lumMod val="50000"/>
                  </a:schemeClr>
                </a:solidFill>
                <a:latin typeface="SASSOON PRIMARY" pitchFamily="2" charset="0"/>
              </a:rPr>
              <a:t>allweddol</a:t>
            </a:r>
            <a:r>
              <a:rPr lang="en-GB" dirty="0">
                <a:solidFill>
                  <a:schemeClr val="accent3">
                    <a:lumMod val="50000"/>
                  </a:schemeClr>
                </a:solidFill>
                <a:latin typeface="SASSOON PRIMARY" pitchFamily="2" charset="0"/>
              </a:rPr>
              <a:t>, pam </a:t>
            </a:r>
            <a:r>
              <a:rPr lang="en-GB" dirty="0" err="1">
                <a:solidFill>
                  <a:schemeClr val="accent3">
                    <a:lumMod val="50000"/>
                  </a:schemeClr>
                </a:solidFill>
                <a:latin typeface="SASSOON PRIMARY" pitchFamily="2" charset="0"/>
              </a:rPr>
              <a:t>ydyn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ni’n</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ei</a:t>
            </a:r>
            <a:r>
              <a:rPr lang="en-GB" dirty="0">
                <a:solidFill>
                  <a:schemeClr val="accent3">
                    <a:lumMod val="50000"/>
                  </a:schemeClr>
                </a:solidFill>
                <a:latin typeface="SASSOON PRIMARY" pitchFamily="2" charset="0"/>
              </a:rPr>
              <a:t> </a:t>
            </a:r>
            <a:r>
              <a:rPr lang="en-GB" dirty="0" err="1">
                <a:solidFill>
                  <a:schemeClr val="accent3">
                    <a:lumMod val="50000"/>
                  </a:schemeClr>
                </a:solidFill>
                <a:latin typeface="SASSOON PRIMARY" pitchFamily="2" charset="0"/>
              </a:rPr>
              <a:t>addysgu</a:t>
            </a:r>
            <a:r>
              <a:rPr lang="en-GB" dirty="0">
                <a:solidFill>
                  <a:schemeClr val="accent3">
                    <a:lumMod val="50000"/>
                  </a:schemeClr>
                </a:solidFill>
                <a:latin typeface="SASSOON PRIMARY" pitchFamily="2" charset="0"/>
              </a:rPr>
              <a:t>.</a:t>
            </a:r>
          </a:p>
        </p:txBody>
      </p:sp>
      <p:sp>
        <p:nvSpPr>
          <p:cNvPr id="7" name="TextBox 6">
            <a:extLst>
              <a:ext uri="{FF2B5EF4-FFF2-40B4-BE49-F238E27FC236}">
                <a16:creationId xmlns:a16="http://schemas.microsoft.com/office/drawing/2014/main" id="{5F041955-C505-7649-9047-C65728B3721F}"/>
              </a:ext>
            </a:extLst>
          </p:cNvPr>
          <p:cNvSpPr txBox="1"/>
          <p:nvPr/>
        </p:nvSpPr>
        <p:spPr>
          <a:xfrm>
            <a:off x="4982153" y="329370"/>
            <a:ext cx="6700873" cy="1323439"/>
          </a:xfrm>
          <a:prstGeom prst="rect">
            <a:avLst/>
          </a:prstGeom>
          <a:noFill/>
        </p:spPr>
        <p:txBody>
          <a:bodyPr wrap="none" rtlCol="0">
            <a:spAutoFit/>
          </a:bodyPr>
          <a:lstStyle/>
          <a:p>
            <a:pPr algn="r"/>
            <a:r>
              <a:rPr lang="en-US" sz="4400" b="1" dirty="0" err="1">
                <a:solidFill>
                  <a:schemeClr val="accent3">
                    <a:lumMod val="50000"/>
                  </a:schemeClr>
                </a:solidFill>
                <a:latin typeface="SASSOON PRIMARY" pitchFamily="2" charset="0"/>
              </a:rPr>
              <a:t>Cwricwlwm</a:t>
            </a:r>
            <a:r>
              <a:rPr lang="en-US" sz="4400" b="1" dirty="0">
                <a:solidFill>
                  <a:schemeClr val="accent3">
                    <a:lumMod val="50000"/>
                  </a:schemeClr>
                </a:solidFill>
                <a:latin typeface="SASSOON PRIMARY" pitchFamily="2" charset="0"/>
              </a:rPr>
              <a:t> i </a:t>
            </a:r>
            <a:r>
              <a:rPr lang="en-US" sz="4400" b="1" dirty="0" err="1">
                <a:solidFill>
                  <a:schemeClr val="accent3">
                    <a:lumMod val="50000"/>
                  </a:schemeClr>
                </a:solidFill>
                <a:latin typeface="SASSOON PRIMARY" pitchFamily="2" charset="0"/>
              </a:rPr>
              <a:t>Gymru</a:t>
            </a:r>
            <a:r>
              <a:rPr lang="en-US" sz="4400" b="1" dirty="0">
                <a:solidFill>
                  <a:schemeClr val="accent3">
                    <a:lumMod val="50000"/>
                  </a:schemeClr>
                </a:solidFill>
                <a:latin typeface="SASSOON PRIMARY" pitchFamily="2" charset="0"/>
              </a:rPr>
              <a:t> 2022</a:t>
            </a:r>
          </a:p>
          <a:p>
            <a:pPr algn="r"/>
            <a:r>
              <a:rPr lang="en-US" sz="3600" i="1" dirty="0">
                <a:solidFill>
                  <a:schemeClr val="accent3">
                    <a:lumMod val="50000"/>
                  </a:schemeClr>
                </a:solidFill>
                <a:latin typeface="SASSOON PRIMARY" pitchFamily="2" charset="0"/>
              </a:rPr>
              <a:t>Curriculum for Wales 2022</a:t>
            </a:r>
          </a:p>
        </p:txBody>
      </p:sp>
    </p:spTree>
    <p:extLst>
      <p:ext uri="{BB962C8B-B14F-4D97-AF65-F5344CB8AC3E}">
        <p14:creationId xmlns:p14="http://schemas.microsoft.com/office/powerpoint/2010/main" val="6961626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8B09DC-FA14-F549-8A64-3BA1BB64E478}"/>
              </a:ext>
            </a:extLst>
          </p:cNvPr>
          <p:cNvSpPr>
            <a:spLocks noGrp="1"/>
          </p:cNvSpPr>
          <p:nvPr>
            <p:ph idx="1"/>
          </p:nvPr>
        </p:nvSpPr>
        <p:spPr>
          <a:xfrm>
            <a:off x="6234546" y="2542358"/>
            <a:ext cx="5583381" cy="3046987"/>
          </a:xfrm>
          <a:solidFill>
            <a:schemeClr val="bg1"/>
          </a:solidFill>
          <a:ln w="38100">
            <a:solidFill>
              <a:schemeClr val="accent2">
                <a:lumMod val="60000"/>
                <a:lumOff val="40000"/>
              </a:schemeClr>
            </a:solidFill>
          </a:ln>
        </p:spPr>
        <p:txBody>
          <a:bodyPr>
            <a:noAutofit/>
          </a:bodyPr>
          <a:lstStyle/>
          <a:p>
            <a:pPr marL="0" indent="0">
              <a:buNone/>
            </a:pPr>
            <a:r>
              <a:rPr lang="en-GB" sz="2400" i="1" dirty="0">
                <a:solidFill>
                  <a:schemeClr val="accent3">
                    <a:lumMod val="50000"/>
                  </a:schemeClr>
                </a:solidFill>
                <a:latin typeface="SASSOON PRIMARY" pitchFamily="2" charset="0"/>
              </a:rPr>
              <a:t>The Languages, Literacy and Communication Area of Learning and Experience (Area) addresses fundamental aspects of human communication. It aims to support learning across the whole curriculum and to enable learners to gain knowledge and skills in Welsh, English and international languages as well as in literature.</a:t>
            </a:r>
            <a:endParaRPr lang="en-US" sz="2400" i="1" dirty="0">
              <a:solidFill>
                <a:schemeClr val="accent3">
                  <a:lumMod val="50000"/>
                </a:schemeClr>
              </a:solidFill>
              <a:latin typeface="SASSOON PRIMARY" pitchFamily="2" charset="0"/>
            </a:endParaRPr>
          </a:p>
        </p:txBody>
      </p:sp>
      <p:sp>
        <p:nvSpPr>
          <p:cNvPr id="4" name="TextBox 3">
            <a:extLst>
              <a:ext uri="{FF2B5EF4-FFF2-40B4-BE49-F238E27FC236}">
                <a16:creationId xmlns:a16="http://schemas.microsoft.com/office/drawing/2014/main" id="{54D69443-6DB0-2B4D-90AA-C0D65FCF395A}"/>
              </a:ext>
            </a:extLst>
          </p:cNvPr>
          <p:cNvSpPr txBox="1"/>
          <p:nvPr/>
        </p:nvSpPr>
        <p:spPr>
          <a:xfrm>
            <a:off x="374073" y="2542357"/>
            <a:ext cx="5721927" cy="3046988"/>
          </a:xfrm>
          <a:prstGeom prst="rect">
            <a:avLst/>
          </a:prstGeom>
          <a:solidFill>
            <a:schemeClr val="bg1"/>
          </a:solidFill>
          <a:ln w="38100">
            <a:solidFill>
              <a:schemeClr val="accent2">
                <a:lumMod val="60000"/>
                <a:lumOff val="40000"/>
              </a:schemeClr>
            </a:solidFill>
          </a:ln>
        </p:spPr>
        <p:txBody>
          <a:bodyPr wrap="square" rtlCol="0">
            <a:spAutoFit/>
          </a:bodyPr>
          <a:lstStyle/>
          <a:p>
            <a:r>
              <a:rPr lang="en-GB" sz="2400" dirty="0">
                <a:solidFill>
                  <a:schemeClr val="accent3">
                    <a:lumMod val="50000"/>
                  </a:schemeClr>
                </a:solidFill>
                <a:latin typeface="SASSOON PRIMARY" pitchFamily="2" charset="0"/>
              </a:rPr>
              <a:t>Mae </a:t>
            </a:r>
            <a:r>
              <a:rPr lang="en-GB" sz="2400" dirty="0" err="1">
                <a:solidFill>
                  <a:schemeClr val="accent3">
                    <a:lumMod val="50000"/>
                  </a:schemeClr>
                </a:solidFill>
                <a:latin typeface="SASSOON PRIMARY" pitchFamily="2" charset="0"/>
              </a:rPr>
              <a:t>Maes</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Dysgu</a:t>
            </a:r>
            <a:r>
              <a:rPr lang="en-GB" sz="2400" dirty="0">
                <a:solidFill>
                  <a:schemeClr val="accent3">
                    <a:lumMod val="50000"/>
                  </a:schemeClr>
                </a:solidFill>
                <a:latin typeface="SASSOON PRIMARY" pitchFamily="2" charset="0"/>
              </a:rPr>
              <a:t> a </a:t>
            </a:r>
            <a:r>
              <a:rPr lang="en-GB" sz="2400" dirty="0" err="1">
                <a:solidFill>
                  <a:schemeClr val="accent3">
                    <a:lumMod val="50000"/>
                  </a:schemeClr>
                </a:solidFill>
                <a:latin typeface="SASSOON PRIMARY" pitchFamily="2" charset="0"/>
              </a:rPr>
              <a:t>Phrofiad</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Ieithoedd</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Llythrennedd</a:t>
            </a:r>
            <a:r>
              <a:rPr lang="en-GB" sz="2400" dirty="0">
                <a:solidFill>
                  <a:schemeClr val="accent3">
                    <a:lumMod val="50000"/>
                  </a:schemeClr>
                </a:solidFill>
                <a:latin typeface="SASSOON PRIMARY" pitchFamily="2" charset="0"/>
              </a:rPr>
              <a:t> a </a:t>
            </a:r>
            <a:r>
              <a:rPr lang="en-GB" sz="2400" dirty="0" err="1">
                <a:solidFill>
                  <a:schemeClr val="accent3">
                    <a:lumMod val="50000"/>
                  </a:schemeClr>
                </a:solidFill>
                <a:latin typeface="SASSOON PRIMARY" pitchFamily="2" charset="0"/>
              </a:rPr>
              <a:t>Chyfathrebu</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Maes</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yn</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ymwneud</a:t>
            </a:r>
            <a:r>
              <a:rPr lang="en-GB" sz="2400" dirty="0">
                <a:solidFill>
                  <a:schemeClr val="accent3">
                    <a:lumMod val="50000"/>
                  </a:schemeClr>
                </a:solidFill>
                <a:latin typeface="SASSOON PRIMARY" pitchFamily="2" charset="0"/>
              </a:rPr>
              <a:t> ag </a:t>
            </a:r>
            <a:r>
              <a:rPr lang="en-GB" sz="2400" dirty="0" err="1">
                <a:solidFill>
                  <a:schemeClr val="accent3">
                    <a:lumMod val="50000"/>
                  </a:schemeClr>
                </a:solidFill>
                <a:latin typeface="SASSOON PRIMARY" pitchFamily="2" charset="0"/>
              </a:rPr>
              <a:t>agweddau</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hanfodol</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cyfathrebu</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rhwng</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pobl</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Ei</a:t>
            </a:r>
            <a:r>
              <a:rPr lang="en-GB" sz="2400" dirty="0">
                <a:solidFill>
                  <a:schemeClr val="accent3">
                    <a:lumMod val="50000"/>
                  </a:schemeClr>
                </a:solidFill>
                <a:latin typeface="SASSOON PRIMARY" pitchFamily="2" charset="0"/>
              </a:rPr>
              <a:t> nod </a:t>
            </a:r>
            <a:r>
              <a:rPr lang="en-GB" sz="2400" dirty="0" err="1">
                <a:solidFill>
                  <a:schemeClr val="accent3">
                    <a:lumMod val="50000"/>
                  </a:schemeClr>
                </a:solidFill>
                <a:latin typeface="SASSOON PRIMARY" pitchFamily="2" charset="0"/>
              </a:rPr>
              <a:t>yw</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cefnogi</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dysgu</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ar</a:t>
            </a:r>
            <a:r>
              <a:rPr lang="en-GB" sz="2400" dirty="0">
                <a:solidFill>
                  <a:schemeClr val="accent3">
                    <a:lumMod val="50000"/>
                  </a:schemeClr>
                </a:solidFill>
                <a:latin typeface="SASSOON PRIMARY" pitchFamily="2" charset="0"/>
              </a:rPr>
              <a:t> draws </a:t>
            </a:r>
            <a:r>
              <a:rPr lang="en-GB" sz="2400" dirty="0" err="1">
                <a:solidFill>
                  <a:schemeClr val="accent3">
                    <a:lumMod val="50000"/>
                  </a:schemeClr>
                </a:solidFill>
                <a:latin typeface="SASSOON PRIMARY" pitchFamily="2" charset="0"/>
              </a:rPr>
              <a:t>yr</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holl</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gwricwlwm</a:t>
            </a:r>
            <a:r>
              <a:rPr lang="en-GB" sz="2400" dirty="0">
                <a:solidFill>
                  <a:schemeClr val="accent3">
                    <a:lumMod val="50000"/>
                  </a:schemeClr>
                </a:solidFill>
                <a:latin typeface="SASSOON PRIMARY" pitchFamily="2" charset="0"/>
              </a:rPr>
              <a:t> a </a:t>
            </a:r>
            <a:r>
              <a:rPr lang="en-GB" sz="2400" dirty="0" err="1">
                <a:solidFill>
                  <a:schemeClr val="accent3">
                    <a:lumMod val="50000"/>
                  </a:schemeClr>
                </a:solidFill>
                <a:latin typeface="SASSOON PRIMARY" pitchFamily="2" charset="0"/>
              </a:rPr>
              <a:t>galluogi</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dysgwyr</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i</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ennill</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gwybodaeth</a:t>
            </a:r>
            <a:r>
              <a:rPr lang="en-GB" sz="2400" dirty="0">
                <a:solidFill>
                  <a:schemeClr val="accent3">
                    <a:lumMod val="50000"/>
                  </a:schemeClr>
                </a:solidFill>
                <a:latin typeface="SASSOON PRIMARY" pitchFamily="2" charset="0"/>
              </a:rPr>
              <a:t> a </a:t>
            </a:r>
            <a:r>
              <a:rPr lang="en-GB" sz="2400" dirty="0" err="1">
                <a:solidFill>
                  <a:schemeClr val="accent3">
                    <a:lumMod val="50000"/>
                  </a:schemeClr>
                </a:solidFill>
                <a:latin typeface="SASSOON PRIMARY" pitchFamily="2" charset="0"/>
              </a:rPr>
              <a:t>sgiliau</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yn</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Gymraeg</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Saesneg</a:t>
            </a:r>
            <a:r>
              <a:rPr lang="en-GB" sz="2400" dirty="0">
                <a:solidFill>
                  <a:schemeClr val="accent3">
                    <a:lumMod val="50000"/>
                  </a:schemeClr>
                </a:solidFill>
                <a:latin typeface="SASSOON PRIMARY" pitchFamily="2" charset="0"/>
              </a:rPr>
              <a:t>, ac </a:t>
            </a:r>
            <a:r>
              <a:rPr lang="en-GB" sz="2400" dirty="0" err="1">
                <a:solidFill>
                  <a:schemeClr val="accent3">
                    <a:lumMod val="50000"/>
                  </a:schemeClr>
                </a:solidFill>
                <a:latin typeface="SASSOON PRIMARY" pitchFamily="2" charset="0"/>
              </a:rPr>
              <a:t>ieithoedd</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rhyngwladol</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yn</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ogystal</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â</a:t>
            </a:r>
            <a:r>
              <a:rPr lang="en-GB" sz="2400" dirty="0">
                <a:solidFill>
                  <a:schemeClr val="accent3">
                    <a:lumMod val="50000"/>
                  </a:schemeClr>
                </a:solidFill>
                <a:latin typeface="SASSOON PRIMARY" pitchFamily="2" charset="0"/>
              </a:rPr>
              <a:t> </a:t>
            </a:r>
            <a:r>
              <a:rPr lang="en-GB" sz="2400" dirty="0" err="1">
                <a:solidFill>
                  <a:schemeClr val="accent3">
                    <a:lumMod val="50000"/>
                  </a:schemeClr>
                </a:solidFill>
                <a:latin typeface="SASSOON PRIMARY" pitchFamily="2" charset="0"/>
              </a:rPr>
              <a:t>llenyddiaeth</a:t>
            </a:r>
            <a:r>
              <a:rPr lang="en-GB" sz="2400" dirty="0">
                <a:solidFill>
                  <a:schemeClr val="accent3">
                    <a:lumMod val="50000"/>
                  </a:schemeClr>
                </a:solidFill>
                <a:latin typeface="SASSOON PRIMARY" pitchFamily="2" charset="0"/>
              </a:rPr>
              <a:t>.</a:t>
            </a:r>
            <a:endParaRPr lang="en-US" sz="2400" dirty="0">
              <a:solidFill>
                <a:schemeClr val="accent3">
                  <a:lumMod val="50000"/>
                </a:schemeClr>
              </a:solidFill>
              <a:latin typeface="SASSOON PRIMARY" pitchFamily="2" charset="0"/>
            </a:endParaRPr>
          </a:p>
        </p:txBody>
      </p:sp>
      <p:sp>
        <p:nvSpPr>
          <p:cNvPr id="7" name="Freeform 6">
            <a:extLst>
              <a:ext uri="{FF2B5EF4-FFF2-40B4-BE49-F238E27FC236}">
                <a16:creationId xmlns:a16="http://schemas.microsoft.com/office/drawing/2014/main" id="{A1D20E7B-5A39-4C4D-AF18-433FC42191FF}"/>
              </a:ext>
            </a:extLst>
          </p:cNvPr>
          <p:cNvSpPr/>
          <p:nvPr/>
        </p:nvSpPr>
        <p:spPr>
          <a:xfrm>
            <a:off x="9202741" y="4527516"/>
            <a:ext cx="1005033" cy="452379"/>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w="38100">
            <a:solidFill>
              <a:schemeClr val="accent1"/>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10" name="Freeform 9">
            <a:extLst>
              <a:ext uri="{FF2B5EF4-FFF2-40B4-BE49-F238E27FC236}">
                <a16:creationId xmlns:a16="http://schemas.microsoft.com/office/drawing/2014/main" id="{ACD19C27-ED1A-4044-8C52-231B798195E4}"/>
              </a:ext>
            </a:extLst>
          </p:cNvPr>
          <p:cNvSpPr/>
          <p:nvPr/>
        </p:nvSpPr>
        <p:spPr>
          <a:xfrm>
            <a:off x="4362525" y="4346903"/>
            <a:ext cx="1533228" cy="579587"/>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a:solidFill>
              <a:srgbClr val="FF0000"/>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8" name="TextBox 7">
            <a:extLst>
              <a:ext uri="{FF2B5EF4-FFF2-40B4-BE49-F238E27FC236}">
                <a16:creationId xmlns:a16="http://schemas.microsoft.com/office/drawing/2014/main" id="{3A4D9996-880C-0442-A28B-B895BDB484AE}"/>
              </a:ext>
            </a:extLst>
          </p:cNvPr>
          <p:cNvSpPr txBox="1"/>
          <p:nvPr/>
        </p:nvSpPr>
        <p:spPr>
          <a:xfrm>
            <a:off x="3366977" y="345325"/>
            <a:ext cx="8450950" cy="1815882"/>
          </a:xfrm>
          <a:prstGeom prst="rect">
            <a:avLst/>
          </a:prstGeom>
          <a:noFill/>
        </p:spPr>
        <p:txBody>
          <a:bodyPr wrap="square" rtlCol="0">
            <a:spAutoFit/>
          </a:bodyPr>
          <a:lstStyle/>
          <a:p>
            <a:pPr algn="r"/>
            <a:r>
              <a:rPr lang="en-US" sz="3200" b="1" dirty="0" err="1">
                <a:solidFill>
                  <a:schemeClr val="accent3">
                    <a:lumMod val="50000"/>
                  </a:schemeClr>
                </a:solidFill>
                <a:latin typeface="SASSOON PRIMARY" pitchFamily="2" charset="0"/>
              </a:rPr>
              <a:t>Maes</a:t>
            </a:r>
            <a:r>
              <a:rPr lang="en-US" sz="3200" b="1" dirty="0">
                <a:solidFill>
                  <a:schemeClr val="accent3">
                    <a:lumMod val="50000"/>
                  </a:schemeClr>
                </a:solidFill>
                <a:latin typeface="SASSOON PRIMARY" pitchFamily="2" charset="0"/>
              </a:rPr>
              <a:t> </a:t>
            </a:r>
            <a:r>
              <a:rPr lang="en-US" sz="3200" b="1" dirty="0" err="1">
                <a:solidFill>
                  <a:schemeClr val="accent3">
                    <a:lumMod val="50000"/>
                  </a:schemeClr>
                </a:solidFill>
                <a:latin typeface="SASSOON PRIMARY" pitchFamily="2" charset="0"/>
              </a:rPr>
              <a:t>Dysgu</a:t>
            </a:r>
            <a:r>
              <a:rPr lang="en-US" sz="3200" b="1" dirty="0">
                <a:solidFill>
                  <a:schemeClr val="accent3">
                    <a:lumMod val="50000"/>
                  </a:schemeClr>
                </a:solidFill>
                <a:latin typeface="SASSOON PRIMARY" pitchFamily="2" charset="0"/>
              </a:rPr>
              <a:t> a </a:t>
            </a:r>
            <a:r>
              <a:rPr lang="en-US" sz="3200" b="1" dirty="0" err="1">
                <a:solidFill>
                  <a:schemeClr val="accent3">
                    <a:lumMod val="50000"/>
                  </a:schemeClr>
                </a:solidFill>
                <a:latin typeface="SASSOON PRIMARY" pitchFamily="2" charset="0"/>
              </a:rPr>
              <a:t>Phrofiad</a:t>
            </a:r>
            <a:r>
              <a:rPr lang="en-US" sz="3200" b="1" dirty="0">
                <a:solidFill>
                  <a:schemeClr val="accent3">
                    <a:lumMod val="50000"/>
                  </a:schemeClr>
                </a:solidFill>
                <a:latin typeface="SASSOON PRIMARY" pitchFamily="2" charset="0"/>
              </a:rPr>
              <a:t> </a:t>
            </a:r>
            <a:r>
              <a:rPr lang="en-US" sz="3200" b="1" dirty="0" err="1">
                <a:solidFill>
                  <a:schemeClr val="accent3">
                    <a:lumMod val="50000"/>
                  </a:schemeClr>
                </a:solidFill>
                <a:latin typeface="SASSOON PRIMARY" pitchFamily="2" charset="0"/>
              </a:rPr>
              <a:t>Ieithoedd</a:t>
            </a:r>
            <a:r>
              <a:rPr lang="en-US" sz="3200" b="1" dirty="0">
                <a:solidFill>
                  <a:schemeClr val="accent3">
                    <a:lumMod val="50000"/>
                  </a:schemeClr>
                </a:solidFill>
                <a:latin typeface="SASSOON PRIMARY" pitchFamily="2" charset="0"/>
              </a:rPr>
              <a:t>, </a:t>
            </a:r>
          </a:p>
          <a:p>
            <a:pPr algn="r"/>
            <a:r>
              <a:rPr lang="en-US" sz="3200" b="1" dirty="0" err="1">
                <a:solidFill>
                  <a:schemeClr val="accent3">
                    <a:lumMod val="50000"/>
                  </a:schemeClr>
                </a:solidFill>
                <a:latin typeface="SASSOON PRIMARY" pitchFamily="2" charset="0"/>
              </a:rPr>
              <a:t>Llythrennedd</a:t>
            </a:r>
            <a:r>
              <a:rPr lang="en-US" sz="3200" b="1" dirty="0">
                <a:solidFill>
                  <a:schemeClr val="accent3">
                    <a:lumMod val="50000"/>
                  </a:schemeClr>
                </a:solidFill>
                <a:latin typeface="SASSOON PRIMARY" pitchFamily="2" charset="0"/>
              </a:rPr>
              <a:t> a </a:t>
            </a:r>
            <a:r>
              <a:rPr lang="en-US" sz="3200" b="1" dirty="0" err="1">
                <a:solidFill>
                  <a:schemeClr val="accent3">
                    <a:lumMod val="50000"/>
                  </a:schemeClr>
                </a:solidFill>
                <a:latin typeface="SASSOON PRIMARY" pitchFamily="2" charset="0"/>
              </a:rPr>
              <a:t>Chyfathrebu</a:t>
            </a:r>
            <a:endParaRPr lang="en-US" sz="3200" b="1" dirty="0">
              <a:solidFill>
                <a:schemeClr val="accent3">
                  <a:lumMod val="50000"/>
                </a:schemeClr>
              </a:solidFill>
              <a:latin typeface="SASSOON PRIMARY" pitchFamily="2" charset="0"/>
            </a:endParaRPr>
          </a:p>
          <a:p>
            <a:pPr algn="r"/>
            <a:r>
              <a:rPr lang="en-US" sz="2400" i="1" dirty="0">
                <a:solidFill>
                  <a:schemeClr val="accent3">
                    <a:lumMod val="50000"/>
                  </a:schemeClr>
                </a:solidFill>
                <a:latin typeface="SASSOON PRIMARY" pitchFamily="2" charset="0"/>
              </a:rPr>
              <a:t>Languages, Literacy and Communication </a:t>
            </a:r>
          </a:p>
          <a:p>
            <a:pPr algn="r"/>
            <a:r>
              <a:rPr lang="en-US" sz="2400" i="1" dirty="0">
                <a:solidFill>
                  <a:schemeClr val="accent3">
                    <a:lumMod val="50000"/>
                  </a:schemeClr>
                </a:solidFill>
                <a:latin typeface="SASSOON PRIMARY" pitchFamily="2" charset="0"/>
              </a:rPr>
              <a:t>Area of Learning and Experience</a:t>
            </a:r>
          </a:p>
        </p:txBody>
      </p:sp>
    </p:spTree>
    <p:extLst>
      <p:ext uri="{BB962C8B-B14F-4D97-AF65-F5344CB8AC3E}">
        <p14:creationId xmlns:p14="http://schemas.microsoft.com/office/powerpoint/2010/main" val="23052842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B4DA62-09B6-654D-B77B-F49E1E5C2101}"/>
              </a:ext>
            </a:extLst>
          </p:cNvPr>
          <p:cNvSpPr txBox="1"/>
          <p:nvPr/>
        </p:nvSpPr>
        <p:spPr>
          <a:xfrm>
            <a:off x="3263055" y="255345"/>
            <a:ext cx="8450950" cy="1200329"/>
          </a:xfrm>
          <a:prstGeom prst="rect">
            <a:avLst/>
          </a:prstGeom>
          <a:noFill/>
        </p:spPr>
        <p:txBody>
          <a:bodyPr wrap="square" rtlCol="0">
            <a:spAutoFit/>
          </a:bodyPr>
          <a:lstStyle/>
          <a:p>
            <a:pPr algn="r"/>
            <a:r>
              <a:rPr lang="en-US" sz="4000" b="1" dirty="0">
                <a:solidFill>
                  <a:schemeClr val="accent3">
                    <a:lumMod val="50000"/>
                  </a:schemeClr>
                </a:solidFill>
                <a:latin typeface="SASSOON PRIMARY" pitchFamily="2" charset="0"/>
              </a:rPr>
              <a:t>Y </a:t>
            </a:r>
            <a:r>
              <a:rPr lang="en-US" sz="4000" b="1" dirty="0" err="1">
                <a:solidFill>
                  <a:schemeClr val="accent3">
                    <a:lumMod val="50000"/>
                  </a:schemeClr>
                </a:solidFill>
                <a:latin typeface="SASSOON PRIMARY" pitchFamily="2" charset="0"/>
              </a:rPr>
              <a:t>Siarter</a:t>
            </a:r>
            <a:r>
              <a:rPr lang="en-US" sz="4000" b="1" dirty="0">
                <a:solidFill>
                  <a:schemeClr val="accent3">
                    <a:lumMod val="50000"/>
                  </a:schemeClr>
                </a:solidFill>
                <a:latin typeface="SASSOON PRIMARY" pitchFamily="2" charset="0"/>
              </a:rPr>
              <a:t> Iaith </a:t>
            </a:r>
            <a:r>
              <a:rPr lang="en-US" sz="4000" b="1" dirty="0" err="1">
                <a:solidFill>
                  <a:schemeClr val="accent3">
                    <a:lumMod val="50000"/>
                  </a:schemeClr>
                </a:solidFill>
                <a:latin typeface="SASSOON PRIMARY" pitchFamily="2" charset="0"/>
              </a:rPr>
              <a:t>Gymraeg</a:t>
            </a:r>
            <a:endParaRPr lang="en-US" sz="4000" b="1" dirty="0">
              <a:solidFill>
                <a:schemeClr val="accent3">
                  <a:lumMod val="50000"/>
                </a:schemeClr>
              </a:solidFill>
              <a:latin typeface="SASSOON PRIMARY" pitchFamily="2" charset="0"/>
            </a:endParaRPr>
          </a:p>
          <a:p>
            <a:pPr algn="r"/>
            <a:r>
              <a:rPr lang="en-US" sz="3200" i="1" dirty="0">
                <a:solidFill>
                  <a:schemeClr val="accent3">
                    <a:lumMod val="50000"/>
                  </a:schemeClr>
                </a:solidFill>
                <a:latin typeface="SASSOON PRIMARY" pitchFamily="2" charset="0"/>
              </a:rPr>
              <a:t>Welsh Language Charter</a:t>
            </a:r>
          </a:p>
        </p:txBody>
      </p:sp>
      <p:pic>
        <p:nvPicPr>
          <p:cNvPr id="9" name="Picture 8" descr="Shape, circle&#10;&#10;Description automatically generated">
            <a:extLst>
              <a:ext uri="{FF2B5EF4-FFF2-40B4-BE49-F238E27FC236}">
                <a16:creationId xmlns:a16="http://schemas.microsoft.com/office/drawing/2014/main" id="{757B50BC-4BE3-9546-AF4B-0070A87D5000}"/>
              </a:ext>
            </a:extLst>
          </p:cNvPr>
          <p:cNvPicPr>
            <a:picLocks noChangeAspect="1"/>
          </p:cNvPicPr>
          <p:nvPr/>
        </p:nvPicPr>
        <p:blipFill>
          <a:blip r:embed="rId3"/>
          <a:stretch>
            <a:fillRect/>
          </a:stretch>
        </p:blipFill>
        <p:spPr>
          <a:xfrm>
            <a:off x="5203607" y="2231155"/>
            <a:ext cx="1569731" cy="1177298"/>
          </a:xfrm>
          <a:prstGeom prst="rect">
            <a:avLst/>
          </a:prstGeom>
        </p:spPr>
      </p:pic>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300002" y="1771624"/>
            <a:ext cx="4687636" cy="4973560"/>
          </a:xfrm>
          <a:noFill/>
          <a:ln w="38100">
            <a:solidFill>
              <a:schemeClr val="accent2">
                <a:lumMod val="60000"/>
                <a:lumOff val="40000"/>
              </a:schemeClr>
            </a:solidFill>
          </a:ln>
        </p:spPr>
        <p:txBody>
          <a:bodyPr vert="horz" lIns="91440" tIns="45720" rIns="91440" bIns="45720" rtlCol="0" anchor="t">
            <a:normAutofit fontScale="92500"/>
          </a:bodyPr>
          <a:lstStyle/>
          <a:p>
            <a:r>
              <a:rPr lang="en-GB" sz="2000" noProof="1">
                <a:solidFill>
                  <a:schemeClr val="accent3">
                    <a:lumMod val="50000"/>
                  </a:schemeClr>
                </a:solidFill>
                <a:latin typeface="SASSOON PRIMARY" pitchFamily="2" charset="0"/>
                <a:ea typeface="+mn-lt"/>
                <a:cs typeface="+mn-lt"/>
              </a:rPr>
              <a:t>Mae Siarter Iaith yn gynllun newydd er mwyn hybu’r defnydd o Gymraeg yn gymdeithasol yn ysgolion cynradd Cymru gyda dau gymeriad Newydd, Seren a Sbarc.</a:t>
            </a:r>
          </a:p>
          <a:p>
            <a:r>
              <a:rPr lang="en-GB" sz="2000" noProof="1">
                <a:solidFill>
                  <a:schemeClr val="accent3">
                    <a:lumMod val="50000"/>
                  </a:schemeClr>
                </a:solidFill>
                <a:latin typeface="SASSOON PRIMARY" pitchFamily="2" charset="0"/>
                <a:ea typeface="+mn-lt"/>
                <a:cs typeface="+mn-lt"/>
              </a:rPr>
              <a:t>Mae pob ysgol unigol yn cwblhau ymarfer sylfaenol i bennu defnydd o'r iaith cyn datblygu cynllun gweithredu i weithio tuag at wobr efydd, arian neu aur. </a:t>
            </a:r>
            <a:endParaRPr lang="en-GB" sz="1300" noProof="1">
              <a:solidFill>
                <a:schemeClr val="accent3">
                  <a:lumMod val="50000"/>
                </a:schemeClr>
              </a:solidFill>
              <a:latin typeface="SASSOON PRIMARY" pitchFamily="2" charset="0"/>
              <a:ea typeface="+mn-lt"/>
              <a:cs typeface="+mn-lt"/>
            </a:endParaRPr>
          </a:p>
          <a:p>
            <a:r>
              <a:rPr lang="en-GB" sz="2000" noProof="1">
                <a:solidFill>
                  <a:schemeClr val="accent3">
                    <a:lumMod val="50000"/>
                  </a:schemeClr>
                </a:solidFill>
                <a:latin typeface="SASSOON PRIMARY" pitchFamily="2" charset="0"/>
                <a:ea typeface="+mn-lt"/>
                <a:cs typeface="+mn-lt"/>
              </a:rPr>
              <a:t>Mae'r cynllun yn annog cyfranogiad gan bob aelod o gymuned yr ysgol - yn ddisgyblion, rhieni, llywodraethwyr ysgol a'r gymuned ehangach.</a:t>
            </a:r>
            <a:endParaRPr lang="en-GB" sz="1300" noProof="1">
              <a:solidFill>
                <a:schemeClr val="accent3">
                  <a:lumMod val="50000"/>
                </a:schemeClr>
              </a:solidFill>
              <a:latin typeface="SASSOON PRIMARY" pitchFamily="2" charset="0"/>
              <a:ea typeface="+mn-lt"/>
              <a:cs typeface="+mn-lt"/>
            </a:endParaRPr>
          </a:p>
          <a:p>
            <a:r>
              <a:rPr lang="en-GB" sz="2000" noProof="1">
                <a:solidFill>
                  <a:schemeClr val="accent3">
                    <a:lumMod val="50000"/>
                  </a:schemeClr>
                </a:solidFill>
                <a:latin typeface="SASSOON PRIMARY" pitchFamily="2" charset="0"/>
                <a:ea typeface="+mn-lt"/>
                <a:cs typeface="+mn-lt"/>
              </a:rPr>
              <a:t>Mewn ysgolion uwchradd, maent wedi derbyn cefnogaeth ychwanegol i ddatblygu prosiectau ar lefel ysgol i annog y defnydd o’r iaith Gymraeg gan y dysgwyr.</a:t>
            </a:r>
            <a:endParaRPr lang="en-GB" sz="2000" noProof="1">
              <a:solidFill>
                <a:schemeClr val="accent3">
                  <a:lumMod val="50000"/>
                </a:schemeClr>
              </a:solidFill>
              <a:latin typeface="SASSOON PRIMARY" pitchFamily="2" charset="0"/>
            </a:endParaRPr>
          </a:p>
        </p:txBody>
      </p:sp>
      <p:sp>
        <p:nvSpPr>
          <p:cNvPr id="7" name="Content Placeholder 2">
            <a:extLst>
              <a:ext uri="{FF2B5EF4-FFF2-40B4-BE49-F238E27FC236}">
                <a16:creationId xmlns:a16="http://schemas.microsoft.com/office/drawing/2014/main" id="{CC6A5DDF-FF1E-544E-8522-207BBF6EB741}"/>
              </a:ext>
            </a:extLst>
          </p:cNvPr>
          <p:cNvSpPr txBox="1">
            <a:spLocks/>
          </p:cNvSpPr>
          <p:nvPr/>
        </p:nvSpPr>
        <p:spPr>
          <a:xfrm>
            <a:off x="6828756" y="1771624"/>
            <a:ext cx="5063242" cy="4831031"/>
          </a:xfrm>
          <a:prstGeom prst="rect">
            <a:avLst/>
          </a:prstGeom>
          <a:noFill/>
          <a:ln w="38100">
            <a:solidFill>
              <a:schemeClr val="accent2">
                <a:lumMod val="60000"/>
                <a:lumOff val="40000"/>
              </a:schemeClr>
            </a:solidFill>
          </a:ln>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000" i="1" dirty="0">
                <a:solidFill>
                  <a:schemeClr val="accent3">
                    <a:lumMod val="50000"/>
                  </a:schemeClr>
                </a:solidFill>
                <a:latin typeface="SASSOON PRIMARY" pitchFamily="2" charset="0"/>
              </a:rPr>
              <a:t>The Welsh Charter is a new project to encourage the use of Welsh socially in primary schools in Wales with t</a:t>
            </a:r>
            <a:r>
              <a:rPr lang="en-GB" sz="2000" i="1" dirty="0">
                <a:solidFill>
                  <a:schemeClr val="accent3">
                    <a:lumMod val="50000"/>
                  </a:schemeClr>
                </a:solidFill>
                <a:latin typeface="SASSOON PRIMARY" pitchFamily="2" charset="0"/>
                <a:ea typeface="+mn-lt"/>
                <a:cs typeface="+mn-lt"/>
              </a:rPr>
              <a:t>wo new heroes </a:t>
            </a:r>
            <a:r>
              <a:rPr lang="en-GB" sz="2000" i="1" dirty="0" err="1">
                <a:solidFill>
                  <a:schemeClr val="accent3">
                    <a:lumMod val="50000"/>
                  </a:schemeClr>
                </a:solidFill>
                <a:latin typeface="SASSOON PRIMARY" pitchFamily="2" charset="0"/>
                <a:ea typeface="+mn-lt"/>
                <a:cs typeface="+mn-lt"/>
              </a:rPr>
              <a:t>Seren</a:t>
            </a:r>
            <a:r>
              <a:rPr lang="en-GB" sz="2000" i="1" dirty="0">
                <a:solidFill>
                  <a:schemeClr val="accent3">
                    <a:lumMod val="50000"/>
                  </a:schemeClr>
                </a:solidFill>
                <a:latin typeface="SASSOON PRIMARY" pitchFamily="2" charset="0"/>
                <a:ea typeface="+mn-lt"/>
                <a:cs typeface="+mn-lt"/>
              </a:rPr>
              <a:t> and </a:t>
            </a:r>
            <a:r>
              <a:rPr lang="en-GB" sz="2000" i="1" dirty="0" err="1">
                <a:solidFill>
                  <a:schemeClr val="accent3">
                    <a:lumMod val="50000"/>
                  </a:schemeClr>
                </a:solidFill>
                <a:latin typeface="SASSOON PRIMARY" pitchFamily="2" charset="0"/>
                <a:ea typeface="+mn-lt"/>
                <a:cs typeface="+mn-lt"/>
              </a:rPr>
              <a:t>Sbarc</a:t>
            </a:r>
            <a:r>
              <a:rPr lang="en-GB" sz="2000" i="1" dirty="0">
                <a:solidFill>
                  <a:schemeClr val="accent3">
                    <a:lumMod val="50000"/>
                  </a:schemeClr>
                </a:solidFill>
                <a:latin typeface="SASSOON PRIMARY" pitchFamily="2" charset="0"/>
                <a:ea typeface="+mn-lt"/>
                <a:cs typeface="+mn-lt"/>
              </a:rPr>
              <a:t>.</a:t>
            </a:r>
          </a:p>
          <a:p>
            <a:r>
              <a:rPr lang="en-GB" sz="2000" i="1" dirty="0">
                <a:solidFill>
                  <a:schemeClr val="accent3">
                    <a:lumMod val="50000"/>
                  </a:schemeClr>
                </a:solidFill>
                <a:latin typeface="SASSOON PRIMARY" pitchFamily="2" charset="0"/>
                <a:ea typeface="+mn-lt"/>
                <a:cs typeface="+mn-lt"/>
              </a:rPr>
              <a:t>Each individual school completes a baseline exercise to determine current language use before developing an action plan to work towards a bronze, silver or gold award. </a:t>
            </a:r>
          </a:p>
          <a:p>
            <a:r>
              <a:rPr lang="en-GB" sz="2000" i="1" dirty="0">
                <a:solidFill>
                  <a:schemeClr val="accent3">
                    <a:lumMod val="50000"/>
                  </a:schemeClr>
                </a:solidFill>
                <a:latin typeface="SASSOON PRIMARY" pitchFamily="2" charset="0"/>
                <a:ea typeface="+mn-lt"/>
                <a:cs typeface="+mn-lt"/>
              </a:rPr>
              <a:t>It encourages participation from every member of the school community - pupils, parents, school governors and the wider community. </a:t>
            </a:r>
          </a:p>
          <a:p>
            <a:r>
              <a:rPr lang="en-GB" sz="2000" i="1" dirty="0">
                <a:solidFill>
                  <a:schemeClr val="accent3">
                    <a:lumMod val="50000"/>
                  </a:schemeClr>
                </a:solidFill>
                <a:latin typeface="SASSOON PRIMARY" pitchFamily="2" charset="0"/>
                <a:ea typeface="+mn-lt"/>
                <a:cs typeface="+mn-lt"/>
              </a:rPr>
              <a:t>In secondary schools, they have been given extra support to develop school driven projects to increase the social use of the Welsh language.</a:t>
            </a:r>
            <a:endParaRPr lang="en-GB" sz="2000" i="1" dirty="0">
              <a:solidFill>
                <a:schemeClr val="accent3">
                  <a:lumMod val="50000"/>
                </a:schemeClr>
              </a:solidFill>
              <a:latin typeface="SASSOON PRIMARY" pitchFamily="2" charset="0"/>
            </a:endParaRPr>
          </a:p>
        </p:txBody>
      </p:sp>
      <p:pic>
        <p:nvPicPr>
          <p:cNvPr id="11" name="Picture 10" descr="A picture containing clipart, doll&#10;&#10;Description automatically generated">
            <a:extLst>
              <a:ext uri="{FF2B5EF4-FFF2-40B4-BE49-F238E27FC236}">
                <a16:creationId xmlns:a16="http://schemas.microsoft.com/office/drawing/2014/main" id="{FBF228C3-BB78-2C4A-A025-A9B51E34AABC}"/>
              </a:ext>
            </a:extLst>
          </p:cNvPr>
          <p:cNvPicPr>
            <a:picLocks noChangeAspect="1"/>
          </p:cNvPicPr>
          <p:nvPr/>
        </p:nvPicPr>
        <p:blipFill>
          <a:blip r:embed="rId4"/>
          <a:stretch>
            <a:fillRect/>
          </a:stretch>
        </p:blipFill>
        <p:spPr>
          <a:xfrm>
            <a:off x="5044825" y="4524842"/>
            <a:ext cx="1726741" cy="1726741"/>
          </a:xfrm>
          <a:prstGeom prst="rect">
            <a:avLst/>
          </a:prstGeom>
        </p:spPr>
      </p:pic>
    </p:spTree>
    <p:extLst>
      <p:ext uri="{BB962C8B-B14F-4D97-AF65-F5344CB8AC3E}">
        <p14:creationId xmlns:p14="http://schemas.microsoft.com/office/powerpoint/2010/main" val="12447619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4D08BCB-B987-3947-B32B-49AE5B91A02D}"/>
              </a:ext>
            </a:extLst>
          </p:cNvPr>
          <p:cNvSpPr txBox="1"/>
          <p:nvPr/>
        </p:nvSpPr>
        <p:spPr>
          <a:xfrm>
            <a:off x="254811" y="1819312"/>
            <a:ext cx="5967859" cy="4832092"/>
          </a:xfrm>
          <a:prstGeom prst="rect">
            <a:avLst/>
          </a:prstGeom>
          <a:noFill/>
          <a:ln w="38100">
            <a:solidFill>
              <a:schemeClr val="accent2">
                <a:lumMod val="60000"/>
                <a:lumOff val="40000"/>
              </a:schemeClr>
            </a:solidFill>
          </a:ln>
        </p:spPr>
        <p:txBody>
          <a:bodyPr wrap="square" rtlCol="0">
            <a:spAutoFit/>
          </a:bodyPr>
          <a:lstStyle/>
          <a:p>
            <a:pPr marL="342900" indent="-342900">
              <a:buFont typeface="Arial" panose="020B0604020202020204" pitchFamily="34" charset="0"/>
              <a:buChar char="•"/>
            </a:pPr>
            <a:r>
              <a:rPr lang="en-US" sz="2200" dirty="0" err="1">
                <a:solidFill>
                  <a:schemeClr val="accent3">
                    <a:lumMod val="50000"/>
                  </a:schemeClr>
                </a:solidFill>
                <a:latin typeface="SASSOON PRIMARY" pitchFamily="2" charset="0"/>
              </a:rPr>
              <a:t>Byddwch</a:t>
            </a:r>
            <a:r>
              <a:rPr lang="en-US" sz="2200" dirty="0">
                <a:solidFill>
                  <a:schemeClr val="accent3">
                    <a:lumMod val="50000"/>
                  </a:schemeClr>
                </a:solidFill>
                <a:latin typeface="SASSOON PRIMARY" pitchFamily="2" charset="0"/>
              </a:rPr>
              <a:t> chi, </a:t>
            </a:r>
            <a:r>
              <a:rPr lang="en-US" sz="2200" dirty="0" err="1">
                <a:solidFill>
                  <a:schemeClr val="accent3">
                    <a:lumMod val="50000"/>
                  </a:schemeClr>
                </a:solidFill>
                <a:latin typeface="SASSOON PRIMARY" pitchFamily="2" charset="0"/>
              </a:rPr>
              <a:t>fel</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darpar</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athrawon</a:t>
            </a:r>
            <a:r>
              <a:rPr lang="en-US" sz="2200" dirty="0">
                <a:solidFill>
                  <a:schemeClr val="accent3">
                    <a:lumMod val="50000"/>
                  </a:schemeClr>
                </a:solidFill>
                <a:latin typeface="SASSOON PRIMARY" pitchFamily="2" charset="0"/>
              </a:rPr>
              <a:t>, yn </a:t>
            </a:r>
            <a:r>
              <a:rPr lang="en-US" sz="2200" dirty="0" err="1">
                <a:solidFill>
                  <a:schemeClr val="accent3">
                    <a:lumMod val="50000"/>
                  </a:schemeClr>
                </a:solidFill>
                <a:latin typeface="SASSOON PRIMARY" pitchFamily="2" charset="0"/>
              </a:rPr>
              <a:t>derbyn</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cefnogaeth</a:t>
            </a:r>
            <a:r>
              <a:rPr lang="en-US" sz="2200" dirty="0">
                <a:solidFill>
                  <a:schemeClr val="accent3">
                    <a:lumMod val="50000"/>
                  </a:schemeClr>
                </a:solidFill>
                <a:latin typeface="SASSOON PRIMARY" pitchFamily="2" charset="0"/>
              </a:rPr>
              <a:t> yn y </a:t>
            </a:r>
            <a:r>
              <a:rPr lang="en-US" sz="2200" dirty="0" err="1">
                <a:solidFill>
                  <a:schemeClr val="accent3">
                    <a:lumMod val="50000"/>
                  </a:schemeClr>
                </a:solidFill>
                <a:latin typeface="SASSOON PRIMARY" pitchFamily="2" charset="0"/>
              </a:rPr>
              <a:t>Brifysgol</a:t>
            </a:r>
            <a:r>
              <a:rPr lang="en-US" sz="2200" dirty="0">
                <a:solidFill>
                  <a:schemeClr val="accent3">
                    <a:lumMod val="50000"/>
                  </a:schemeClr>
                </a:solidFill>
                <a:latin typeface="SASSOON PRIMARY" pitchFamily="2" charset="0"/>
              </a:rPr>
              <a:t> ac yn </a:t>
            </a:r>
            <a:r>
              <a:rPr lang="en-US" sz="2200" dirty="0" err="1">
                <a:solidFill>
                  <a:schemeClr val="accent3">
                    <a:lumMod val="50000"/>
                  </a:schemeClr>
                </a:solidFill>
                <a:latin typeface="SASSOON PRIMARY" pitchFamily="2" charset="0"/>
              </a:rPr>
              <a:t>yr</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ysgol</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wrth</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ddatblygu</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eich</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sgiliau</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Cymraeg</a:t>
            </a:r>
            <a:r>
              <a:rPr lang="en-US" sz="2200" dirty="0">
                <a:solidFill>
                  <a:schemeClr val="accent3">
                    <a:lumMod val="50000"/>
                  </a:schemeClr>
                </a:solidFill>
                <a:latin typeface="SASSOON PRIMARY" pitchFamily="2" charset="0"/>
              </a:rPr>
              <a:t>.</a:t>
            </a:r>
          </a:p>
          <a:p>
            <a:endParaRPr lang="en-US" sz="2200" dirty="0">
              <a:solidFill>
                <a:schemeClr val="accent3">
                  <a:lumMod val="50000"/>
                </a:schemeClr>
              </a:solidFill>
              <a:latin typeface="SASSOON PRIMARY" pitchFamily="2" charset="0"/>
            </a:endParaRPr>
          </a:p>
          <a:p>
            <a:pPr marL="342900" indent="-342900">
              <a:buFont typeface="Arial" panose="020B0604020202020204" pitchFamily="34" charset="0"/>
              <a:buChar char="•"/>
            </a:pPr>
            <a:r>
              <a:rPr lang="en-US" sz="2200" dirty="0" err="1">
                <a:solidFill>
                  <a:schemeClr val="accent3">
                    <a:lumMod val="50000"/>
                  </a:schemeClr>
                </a:solidFill>
                <a:latin typeface="SASSOON PRIMARY" pitchFamily="2" charset="0"/>
              </a:rPr>
              <a:t>Byddwch</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chi’n</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cael</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eich</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asesu</a:t>
            </a:r>
            <a:r>
              <a:rPr lang="en-US" sz="2200" dirty="0">
                <a:solidFill>
                  <a:schemeClr val="accent3">
                    <a:lumMod val="50000"/>
                  </a:schemeClr>
                </a:solidFill>
                <a:latin typeface="SASSOON PRIMARY" pitchFamily="2" charset="0"/>
              </a:rPr>
              <a:t> yn </a:t>
            </a:r>
            <a:r>
              <a:rPr lang="en-US" sz="2200" dirty="0" err="1">
                <a:solidFill>
                  <a:schemeClr val="accent3">
                    <a:lumMod val="50000"/>
                  </a:schemeClr>
                </a:solidFill>
                <a:latin typeface="SASSOON PRIMARY" pitchFamily="2" charset="0"/>
              </a:rPr>
              <a:t>erbyn</a:t>
            </a:r>
            <a:r>
              <a:rPr lang="en-US" sz="2200" dirty="0">
                <a:solidFill>
                  <a:schemeClr val="accent3">
                    <a:lumMod val="50000"/>
                  </a:schemeClr>
                </a:solidFill>
                <a:latin typeface="SASSOON PRIMARY" pitchFamily="2" charset="0"/>
              </a:rPr>
              <a:t> y </a:t>
            </a:r>
            <a:r>
              <a:rPr lang="en-US" sz="2200" dirty="0" err="1">
                <a:solidFill>
                  <a:schemeClr val="accent3">
                    <a:lumMod val="50000"/>
                  </a:schemeClr>
                </a:solidFill>
                <a:latin typeface="SASSOON PRIMARY" pitchFamily="2" charset="0"/>
              </a:rPr>
              <a:t>Fframwaith</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Cymwyseddau</a:t>
            </a:r>
            <a:r>
              <a:rPr lang="en-US" sz="2200" dirty="0">
                <a:solidFill>
                  <a:schemeClr val="accent3">
                    <a:lumMod val="50000"/>
                  </a:schemeClr>
                </a:solidFill>
                <a:latin typeface="SASSOON PRIMARY" pitchFamily="2" charset="0"/>
              </a:rPr>
              <a:t> Iaith i </a:t>
            </a:r>
            <a:r>
              <a:rPr lang="en-US" sz="2200" dirty="0" err="1">
                <a:solidFill>
                  <a:schemeClr val="accent3">
                    <a:lumMod val="50000"/>
                  </a:schemeClr>
                </a:solidFill>
                <a:latin typeface="SASSOON PRIMARY" pitchFamily="2" charset="0"/>
              </a:rPr>
              <a:t>Athrawon</a:t>
            </a:r>
            <a:r>
              <a:rPr lang="en-US" sz="2200" dirty="0">
                <a:solidFill>
                  <a:schemeClr val="accent3">
                    <a:lumMod val="50000"/>
                  </a:schemeClr>
                </a:solidFill>
                <a:latin typeface="SASSOON PRIMARY" pitchFamily="2" charset="0"/>
              </a:rPr>
              <a:t>. </a:t>
            </a:r>
          </a:p>
          <a:p>
            <a:endParaRPr lang="en-US" sz="2200" dirty="0">
              <a:solidFill>
                <a:schemeClr val="accent3">
                  <a:lumMod val="50000"/>
                </a:schemeClr>
              </a:solidFill>
              <a:latin typeface="SASSOON PRIMARY" pitchFamily="2" charset="0"/>
            </a:endParaRPr>
          </a:p>
          <a:p>
            <a:pPr marL="342900" indent="-342900">
              <a:buFont typeface="Arial" panose="020B0604020202020204" pitchFamily="34" charset="0"/>
              <a:buChar char="•"/>
            </a:pPr>
            <a:r>
              <a:rPr lang="en-US" sz="2200" dirty="0">
                <a:solidFill>
                  <a:schemeClr val="accent3">
                    <a:lumMod val="50000"/>
                  </a:schemeClr>
                </a:solidFill>
                <a:latin typeface="SASSOON PRIMARY" pitchFamily="2" charset="0"/>
              </a:rPr>
              <a:t>Fe </a:t>
            </a:r>
            <a:r>
              <a:rPr lang="en-US" sz="2200" dirty="0" err="1">
                <a:solidFill>
                  <a:schemeClr val="accent3">
                    <a:lumMod val="50000"/>
                  </a:schemeClr>
                </a:solidFill>
                <a:latin typeface="SASSOON PRIMARY" pitchFamily="2" charset="0"/>
              </a:rPr>
              <a:t>fydd</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aelod</a:t>
            </a:r>
            <a:r>
              <a:rPr lang="en-US" sz="2200" dirty="0">
                <a:solidFill>
                  <a:schemeClr val="accent3">
                    <a:lumMod val="50000"/>
                  </a:schemeClr>
                </a:solidFill>
                <a:latin typeface="SASSOON PRIMARY" pitchFamily="2" charset="0"/>
              </a:rPr>
              <a:t> o staff (mentor </a:t>
            </a:r>
            <a:r>
              <a:rPr lang="en-US" sz="2200" dirty="0" err="1">
                <a:solidFill>
                  <a:schemeClr val="accent3">
                    <a:lumMod val="50000"/>
                  </a:schemeClr>
                </a:solidFill>
                <a:latin typeface="SASSOON PRIMARY" pitchFamily="2" charset="0"/>
              </a:rPr>
              <a:t>Cymraeg</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yr</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ysgol</a:t>
            </a:r>
            <a:r>
              <a:rPr lang="en-US" sz="2200" dirty="0">
                <a:solidFill>
                  <a:schemeClr val="accent3">
                    <a:lumMod val="50000"/>
                  </a:schemeClr>
                </a:solidFill>
                <a:latin typeface="SASSOON PRIMARY" pitchFamily="2" charset="0"/>
              </a:rPr>
              <a:t> yn </a:t>
            </a:r>
            <a:r>
              <a:rPr lang="en-US" sz="2200" dirty="0" err="1">
                <a:solidFill>
                  <a:schemeClr val="accent3">
                    <a:lumMod val="50000"/>
                  </a:schemeClr>
                </a:solidFill>
                <a:latin typeface="SASSOON PRIMARY" pitchFamily="2" charset="0"/>
              </a:rPr>
              <a:t>mesur</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eich</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sgiliau</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iaith</a:t>
            </a:r>
            <a:r>
              <a:rPr lang="en-US" sz="2200" dirty="0">
                <a:solidFill>
                  <a:schemeClr val="accent3">
                    <a:lumMod val="50000"/>
                  </a:schemeClr>
                </a:solidFill>
                <a:latin typeface="SASSOON PRIMARY" pitchFamily="2" charset="0"/>
              </a:rPr>
              <a:t> yn </a:t>
            </a:r>
            <a:r>
              <a:rPr lang="en-US" sz="2200" dirty="0" err="1">
                <a:solidFill>
                  <a:schemeClr val="accent3">
                    <a:lumMod val="50000"/>
                  </a:schemeClr>
                </a:solidFill>
                <a:latin typeface="SASSOON PRIMARY" pitchFamily="2" charset="0"/>
              </a:rPr>
              <a:t>erbyn</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meini</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prawf</a:t>
            </a:r>
            <a:r>
              <a:rPr lang="en-US" sz="2200" dirty="0">
                <a:solidFill>
                  <a:schemeClr val="accent3">
                    <a:lumMod val="50000"/>
                  </a:schemeClr>
                </a:solidFill>
                <a:latin typeface="SASSOON PRIMARY" pitchFamily="2" charset="0"/>
              </a:rPr>
              <a:t> y </a:t>
            </a:r>
            <a:r>
              <a:rPr lang="en-US" sz="2200" dirty="0" err="1">
                <a:solidFill>
                  <a:schemeClr val="accent3">
                    <a:lumMod val="50000"/>
                  </a:schemeClr>
                </a:solidFill>
                <a:latin typeface="SASSOON PRIMARY" pitchFamily="2" charset="0"/>
              </a:rPr>
              <a:t>Fframwaith</a:t>
            </a:r>
            <a:r>
              <a:rPr lang="en-US" sz="2200" dirty="0">
                <a:solidFill>
                  <a:schemeClr val="accent3">
                    <a:lumMod val="50000"/>
                  </a:schemeClr>
                </a:solidFill>
                <a:latin typeface="SASSOON PRIMARY" pitchFamily="2" charset="0"/>
              </a:rPr>
              <a:t>.</a:t>
            </a:r>
          </a:p>
          <a:p>
            <a:pPr marL="342900" indent="-342900">
              <a:buFont typeface="Arial" panose="020B0604020202020204" pitchFamily="34" charset="0"/>
              <a:buChar char="•"/>
            </a:pPr>
            <a:endParaRPr lang="en-US" sz="2200" dirty="0">
              <a:solidFill>
                <a:schemeClr val="accent3">
                  <a:lumMod val="50000"/>
                </a:schemeClr>
              </a:solidFill>
              <a:latin typeface="SASSOON PRIMARY" pitchFamily="2" charset="0"/>
            </a:endParaRPr>
          </a:p>
          <a:p>
            <a:pPr marL="342900" indent="-342900">
              <a:buFont typeface="Arial" panose="020B0604020202020204" pitchFamily="34" charset="0"/>
              <a:buChar char="•"/>
            </a:pPr>
            <a:r>
              <a:rPr lang="en-US" sz="2200" dirty="0">
                <a:solidFill>
                  <a:schemeClr val="accent3">
                    <a:lumMod val="50000"/>
                  </a:schemeClr>
                </a:solidFill>
                <a:latin typeface="SASSOON PRIMARY" pitchFamily="2" charset="0"/>
              </a:rPr>
              <a:t>Fe </a:t>
            </a:r>
            <a:r>
              <a:rPr lang="en-US" sz="2200" dirty="0" err="1">
                <a:solidFill>
                  <a:schemeClr val="accent3">
                    <a:lumMod val="50000"/>
                  </a:schemeClr>
                </a:solidFill>
                <a:latin typeface="SASSOON PRIMARY" pitchFamily="2" charset="0"/>
              </a:rPr>
              <a:t>fyddwch</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chi’n</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cadw</a:t>
            </a:r>
            <a:r>
              <a:rPr lang="en-US" sz="2200" dirty="0">
                <a:solidFill>
                  <a:schemeClr val="accent3">
                    <a:lumMod val="50000"/>
                  </a:schemeClr>
                </a:solidFill>
                <a:latin typeface="SASSOON PRIMARY" pitchFamily="2" charset="0"/>
              </a:rPr>
              <a:t> portfolio o </a:t>
            </a:r>
            <a:r>
              <a:rPr lang="en-US" sz="2200" dirty="0" err="1">
                <a:solidFill>
                  <a:schemeClr val="accent3">
                    <a:lumMod val="50000"/>
                  </a:schemeClr>
                </a:solidFill>
                <a:latin typeface="SASSOON PRIMARY" pitchFamily="2" charset="0"/>
              </a:rPr>
              <a:t>ddeunyddiau</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sy’n</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cynnig</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tystiolaeth</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o’r</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ffordd</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rydych</a:t>
            </a:r>
            <a:r>
              <a:rPr lang="en-US" sz="2200" dirty="0">
                <a:solidFill>
                  <a:schemeClr val="accent3">
                    <a:lumMod val="50000"/>
                  </a:schemeClr>
                </a:solidFill>
                <a:latin typeface="SASSOON PRIMARY" pitchFamily="2" charset="0"/>
              </a:rPr>
              <a:t> chi </a:t>
            </a:r>
            <a:r>
              <a:rPr lang="en-US" sz="2200" dirty="0" err="1">
                <a:solidFill>
                  <a:schemeClr val="accent3">
                    <a:lumMod val="50000"/>
                  </a:schemeClr>
                </a:solidFill>
                <a:latin typeface="SASSOON PRIMARY" pitchFamily="2" charset="0"/>
              </a:rPr>
              <a:t>wedi</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defnyddio</a:t>
            </a:r>
            <a:r>
              <a:rPr lang="en-US" sz="2200" dirty="0">
                <a:solidFill>
                  <a:schemeClr val="accent3">
                    <a:lumMod val="50000"/>
                  </a:schemeClr>
                </a:solidFill>
                <a:latin typeface="SASSOON PRIMARY" pitchFamily="2" charset="0"/>
              </a:rPr>
              <a:t> a </a:t>
            </a:r>
            <a:r>
              <a:rPr lang="en-US" sz="2200" dirty="0" err="1">
                <a:solidFill>
                  <a:schemeClr val="accent3">
                    <a:lumMod val="50000"/>
                  </a:schemeClr>
                </a:solidFill>
                <a:latin typeface="SASSOON PRIMARY" pitchFamily="2" charset="0"/>
              </a:rPr>
              <a:t>datblygu’r</a:t>
            </a:r>
            <a:r>
              <a:rPr lang="en-US" sz="2200" dirty="0">
                <a:solidFill>
                  <a:schemeClr val="accent3">
                    <a:lumMod val="50000"/>
                  </a:schemeClr>
                </a:solidFill>
                <a:latin typeface="SASSOON PRIMARY" pitchFamily="2" charset="0"/>
              </a:rPr>
              <a:t> </a:t>
            </a:r>
            <a:r>
              <a:rPr lang="en-US" sz="2200" dirty="0" err="1">
                <a:solidFill>
                  <a:schemeClr val="accent3">
                    <a:lumMod val="50000"/>
                  </a:schemeClr>
                </a:solidFill>
                <a:latin typeface="SASSOON PRIMARY" pitchFamily="2" charset="0"/>
              </a:rPr>
              <a:t>Gymraeg</a:t>
            </a:r>
            <a:r>
              <a:rPr lang="en-US" sz="2200" dirty="0">
                <a:solidFill>
                  <a:schemeClr val="accent3">
                    <a:lumMod val="50000"/>
                  </a:schemeClr>
                </a:solidFill>
                <a:latin typeface="SASSOON PRIMARY" pitchFamily="2" charset="0"/>
              </a:rPr>
              <a:t>. </a:t>
            </a:r>
          </a:p>
        </p:txBody>
      </p:sp>
      <p:sp>
        <p:nvSpPr>
          <p:cNvPr id="8" name="TextBox 7">
            <a:extLst>
              <a:ext uri="{FF2B5EF4-FFF2-40B4-BE49-F238E27FC236}">
                <a16:creationId xmlns:a16="http://schemas.microsoft.com/office/drawing/2014/main" id="{11E34EEF-5C3C-124F-877A-4E02F59949D0}"/>
              </a:ext>
            </a:extLst>
          </p:cNvPr>
          <p:cNvSpPr txBox="1"/>
          <p:nvPr/>
        </p:nvSpPr>
        <p:spPr>
          <a:xfrm>
            <a:off x="6567522" y="1819312"/>
            <a:ext cx="5369667" cy="4832092"/>
          </a:xfrm>
          <a:prstGeom prst="rect">
            <a:avLst/>
          </a:prstGeom>
          <a:noFill/>
          <a:ln w="38100">
            <a:solidFill>
              <a:schemeClr val="accent2">
                <a:lumMod val="60000"/>
                <a:lumOff val="40000"/>
              </a:schemeClr>
            </a:solidFill>
          </a:ln>
        </p:spPr>
        <p:txBody>
          <a:bodyPr wrap="square" rtlCol="0">
            <a:spAutoFit/>
          </a:bodyPr>
          <a:lstStyle/>
          <a:p>
            <a:pPr marL="342900" indent="-342900">
              <a:buFont typeface="Arial" panose="020B0604020202020204" pitchFamily="34" charset="0"/>
              <a:buChar char="•"/>
            </a:pPr>
            <a:r>
              <a:rPr lang="en-US" sz="2200" i="1" dirty="0">
                <a:solidFill>
                  <a:schemeClr val="accent3">
                    <a:lumMod val="50000"/>
                  </a:schemeClr>
                </a:solidFill>
                <a:latin typeface="SASSOON PRIMARY" pitchFamily="2" charset="0"/>
              </a:rPr>
              <a:t>You as trainee teachers, will have access to extra support, both at University and in school, with your developing Welsh skills.</a:t>
            </a:r>
          </a:p>
          <a:p>
            <a:endParaRPr lang="en-US" sz="2200" i="1" dirty="0">
              <a:solidFill>
                <a:schemeClr val="accent3">
                  <a:lumMod val="50000"/>
                </a:schemeClr>
              </a:solidFill>
              <a:latin typeface="SASSOON PRIMARY" pitchFamily="2" charset="0"/>
            </a:endParaRPr>
          </a:p>
          <a:p>
            <a:pPr marL="342900" indent="-342900">
              <a:buFont typeface="Arial" panose="020B0604020202020204" pitchFamily="34" charset="0"/>
              <a:buChar char="•"/>
            </a:pPr>
            <a:r>
              <a:rPr lang="en-US" sz="2200" i="1" dirty="0">
                <a:solidFill>
                  <a:schemeClr val="accent3">
                    <a:lumMod val="50000"/>
                  </a:schemeClr>
                </a:solidFill>
                <a:latin typeface="SASSOON PRIMARY" pitchFamily="2" charset="0"/>
              </a:rPr>
              <a:t>You will be assessed against the Welsh Competency Framework levels.</a:t>
            </a:r>
          </a:p>
          <a:p>
            <a:endParaRPr lang="en-US" sz="2200" i="1" dirty="0">
              <a:solidFill>
                <a:schemeClr val="accent3">
                  <a:lumMod val="50000"/>
                </a:schemeClr>
              </a:solidFill>
              <a:latin typeface="SASSOON PRIMARY" pitchFamily="2" charset="0"/>
            </a:endParaRPr>
          </a:p>
          <a:p>
            <a:pPr marL="342900" indent="-342900">
              <a:buFont typeface="Arial" panose="020B0604020202020204" pitchFamily="34" charset="0"/>
              <a:buChar char="•"/>
            </a:pPr>
            <a:r>
              <a:rPr lang="en-US" sz="2200" i="1" dirty="0">
                <a:solidFill>
                  <a:schemeClr val="accent3">
                    <a:lumMod val="50000"/>
                  </a:schemeClr>
                </a:solidFill>
                <a:latin typeface="SASSOON PRIMARY" pitchFamily="2" charset="0"/>
              </a:rPr>
              <a:t>A member of school staff (Welsh mentor) will assess your developing Welsh skills against the Framework.</a:t>
            </a:r>
          </a:p>
          <a:p>
            <a:pPr marL="342900" indent="-342900">
              <a:buFont typeface="Arial" panose="020B0604020202020204" pitchFamily="34" charset="0"/>
              <a:buChar char="•"/>
            </a:pPr>
            <a:endParaRPr lang="en-US" sz="2200" i="1" dirty="0">
              <a:solidFill>
                <a:schemeClr val="accent3">
                  <a:lumMod val="50000"/>
                </a:schemeClr>
              </a:solidFill>
              <a:latin typeface="SASSOON PRIMARY" pitchFamily="2" charset="0"/>
            </a:endParaRPr>
          </a:p>
          <a:p>
            <a:pPr marL="342900" indent="-342900">
              <a:buFont typeface="Arial" panose="020B0604020202020204" pitchFamily="34" charset="0"/>
              <a:buChar char="•"/>
            </a:pPr>
            <a:r>
              <a:rPr lang="en-US" sz="2200" i="1" dirty="0">
                <a:solidFill>
                  <a:schemeClr val="accent3">
                    <a:lumMod val="50000"/>
                  </a:schemeClr>
                </a:solidFill>
                <a:latin typeface="SASSOON PRIMARY" pitchFamily="2" charset="0"/>
              </a:rPr>
              <a:t>You will be asked to keep a portfolio of evidence to show the way you have developed your Welsh skills.</a:t>
            </a:r>
          </a:p>
        </p:txBody>
      </p:sp>
      <p:sp>
        <p:nvSpPr>
          <p:cNvPr id="6" name="TextBox 5">
            <a:extLst>
              <a:ext uri="{FF2B5EF4-FFF2-40B4-BE49-F238E27FC236}">
                <a16:creationId xmlns:a16="http://schemas.microsoft.com/office/drawing/2014/main" id="{4F0A510A-451D-6843-BB47-9A8B49064DC8}"/>
              </a:ext>
            </a:extLst>
          </p:cNvPr>
          <p:cNvSpPr txBox="1"/>
          <p:nvPr/>
        </p:nvSpPr>
        <p:spPr>
          <a:xfrm>
            <a:off x="6096000" y="206596"/>
            <a:ext cx="5354351" cy="1323439"/>
          </a:xfrm>
          <a:prstGeom prst="rect">
            <a:avLst/>
          </a:prstGeom>
          <a:noFill/>
        </p:spPr>
        <p:txBody>
          <a:bodyPr wrap="none" rtlCol="0">
            <a:spAutoFit/>
          </a:bodyPr>
          <a:lstStyle/>
          <a:p>
            <a:pPr algn="r"/>
            <a:r>
              <a:rPr lang="en-US" sz="4400" b="1" dirty="0">
                <a:solidFill>
                  <a:schemeClr val="accent3">
                    <a:lumMod val="50000"/>
                  </a:schemeClr>
                </a:solidFill>
                <a:latin typeface="SASSOON PRIMARY" pitchFamily="2" charset="0"/>
              </a:rPr>
              <a:t>Beth </a:t>
            </a:r>
            <a:r>
              <a:rPr lang="en-US" sz="4400" b="1" dirty="0" err="1">
                <a:solidFill>
                  <a:schemeClr val="accent3">
                    <a:lumMod val="50000"/>
                  </a:schemeClr>
                </a:solidFill>
                <a:latin typeface="SASSOON PRIMARY" pitchFamily="2" charset="0"/>
              </a:rPr>
              <a:t>amdanoch</a:t>
            </a:r>
            <a:r>
              <a:rPr lang="en-US" sz="4400" b="1" dirty="0">
                <a:solidFill>
                  <a:schemeClr val="accent3">
                    <a:lumMod val="50000"/>
                  </a:schemeClr>
                </a:solidFill>
                <a:latin typeface="SASSOON PRIMARY" pitchFamily="2" charset="0"/>
              </a:rPr>
              <a:t> chi?</a:t>
            </a:r>
          </a:p>
          <a:p>
            <a:pPr algn="r"/>
            <a:r>
              <a:rPr lang="en-US" sz="3600" i="1" dirty="0">
                <a:solidFill>
                  <a:schemeClr val="accent3">
                    <a:lumMod val="50000"/>
                  </a:schemeClr>
                </a:solidFill>
                <a:latin typeface="SASSOON PRIMARY" pitchFamily="2" charset="0"/>
              </a:rPr>
              <a:t>What about you?</a:t>
            </a:r>
          </a:p>
        </p:txBody>
      </p:sp>
    </p:spTree>
    <p:extLst>
      <p:ext uri="{BB962C8B-B14F-4D97-AF65-F5344CB8AC3E}">
        <p14:creationId xmlns:p14="http://schemas.microsoft.com/office/powerpoint/2010/main" val="401438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176437" y="2117026"/>
            <a:ext cx="5514109" cy="2123658"/>
          </a:xfrm>
          <a:solidFill>
            <a:schemeClr val="bg1"/>
          </a:solidFill>
          <a:ln w="38100">
            <a:solidFill>
              <a:schemeClr val="accent2">
                <a:lumMod val="60000"/>
                <a:lumOff val="40000"/>
              </a:schemeClr>
            </a:solidFill>
          </a:ln>
        </p:spPr>
        <p:txBody>
          <a:bodyPr>
            <a:normAutofit/>
          </a:bodyPr>
          <a:lstStyle/>
          <a:p>
            <a:pPr marL="0" indent="0">
              <a:buNone/>
            </a:pPr>
            <a:r>
              <a:rPr lang="en-GB" i="1" dirty="0">
                <a:solidFill>
                  <a:schemeClr val="accent3">
                    <a:lumMod val="50000"/>
                  </a:schemeClr>
                </a:solidFill>
                <a:latin typeface="SASSOON PRIMARY" pitchFamily="2" charset="0"/>
              </a:rPr>
              <a:t>Together, these skills can build learners’ confidence to grasp new opportunities and to adapt to different roles which in turn can develop them as </a:t>
            </a:r>
            <a:r>
              <a:rPr lang="en-GB" b="1" i="1" dirty="0">
                <a:solidFill>
                  <a:schemeClr val="accent3">
                    <a:lumMod val="50000"/>
                  </a:schemeClr>
                </a:solidFill>
                <a:latin typeface="SASSOON PRIMARY" pitchFamily="2" charset="0"/>
              </a:rPr>
              <a:t>enterprising, creative contributors, ready to play a full part in life and work</a:t>
            </a:r>
            <a:r>
              <a:rPr lang="en-GB" i="1" dirty="0">
                <a:solidFill>
                  <a:schemeClr val="accent3">
                    <a:lumMod val="50000"/>
                  </a:schemeClr>
                </a:solidFill>
                <a:latin typeface="SASSOON PRIMARY" pitchFamily="2" charset="0"/>
              </a:rPr>
              <a:t>.</a:t>
            </a:r>
            <a:endParaRPr lang="en-US" i="1" dirty="0">
              <a:solidFill>
                <a:schemeClr val="accent3">
                  <a:lumMod val="50000"/>
                </a:schemeClr>
              </a:solidFill>
              <a:latin typeface="SASSOON PRIMARY" pitchFamily="2" charset="0"/>
            </a:endParaRPr>
          </a:p>
        </p:txBody>
      </p:sp>
      <p:sp>
        <p:nvSpPr>
          <p:cNvPr id="8" name="TextBox 7">
            <a:extLst>
              <a:ext uri="{FF2B5EF4-FFF2-40B4-BE49-F238E27FC236}">
                <a16:creationId xmlns:a16="http://schemas.microsoft.com/office/drawing/2014/main" id="{1EC5DB26-3127-AA49-81E6-A8CBE56AB17D}"/>
              </a:ext>
            </a:extLst>
          </p:cNvPr>
          <p:cNvSpPr txBox="1"/>
          <p:nvPr/>
        </p:nvSpPr>
        <p:spPr>
          <a:xfrm>
            <a:off x="349005" y="2117025"/>
            <a:ext cx="5514109" cy="2123658"/>
          </a:xfrm>
          <a:prstGeom prst="rect">
            <a:avLst/>
          </a:prstGeom>
          <a:solidFill>
            <a:schemeClr val="bg1"/>
          </a:solidFill>
          <a:ln w="38100">
            <a:solidFill>
              <a:schemeClr val="accent2">
                <a:lumMod val="60000"/>
                <a:lumOff val="40000"/>
              </a:schemeClr>
            </a:solidFill>
          </a:ln>
        </p:spPr>
        <p:txBody>
          <a:bodyPr wrap="square" rtlCol="0">
            <a:spAutoFit/>
          </a:bodyPr>
          <a:lstStyle/>
          <a:p>
            <a:r>
              <a:rPr lang="en-GB" sz="2200" dirty="0" err="1">
                <a:solidFill>
                  <a:schemeClr val="accent3">
                    <a:lumMod val="50000"/>
                  </a:schemeClr>
                </a:solidFill>
                <a:latin typeface="SASSOON PRIMARY" pitchFamily="2" charset="0"/>
              </a:rPr>
              <a:t>Gyda’i</a:t>
            </a:r>
            <a:r>
              <a:rPr lang="en-GB" sz="2200" dirty="0">
                <a:solidFill>
                  <a:schemeClr val="accent3">
                    <a:lumMod val="50000"/>
                  </a:schemeClr>
                </a:solidFill>
                <a:latin typeface="SASSOON PRIMARY" pitchFamily="2" charset="0"/>
              </a:rPr>
              <a:t> </a:t>
            </a:r>
            <a:r>
              <a:rPr lang="en-GB" sz="2200" dirty="0" err="1">
                <a:solidFill>
                  <a:schemeClr val="accent3">
                    <a:lumMod val="50000"/>
                  </a:schemeClr>
                </a:solidFill>
                <a:latin typeface="SASSOON PRIMARY" pitchFamily="2" charset="0"/>
              </a:rPr>
              <a:t>gilydd</a:t>
            </a:r>
            <a:r>
              <a:rPr lang="en-GB" sz="2200" dirty="0">
                <a:solidFill>
                  <a:schemeClr val="accent3">
                    <a:lumMod val="50000"/>
                  </a:schemeClr>
                </a:solidFill>
                <a:latin typeface="SASSOON PRIMARY" pitchFamily="2" charset="0"/>
              </a:rPr>
              <a:t>, gall y </a:t>
            </a:r>
            <a:r>
              <a:rPr lang="en-GB" sz="2200" dirty="0" err="1">
                <a:solidFill>
                  <a:schemeClr val="accent3">
                    <a:lumMod val="50000"/>
                  </a:schemeClr>
                </a:solidFill>
                <a:latin typeface="SASSOON PRIMARY" pitchFamily="2" charset="0"/>
              </a:rPr>
              <a:t>sgiliau</a:t>
            </a:r>
            <a:r>
              <a:rPr lang="en-GB" sz="2200" dirty="0">
                <a:solidFill>
                  <a:schemeClr val="accent3">
                    <a:lumMod val="50000"/>
                  </a:schemeClr>
                </a:solidFill>
                <a:latin typeface="SASSOON PRIMARY" pitchFamily="2" charset="0"/>
              </a:rPr>
              <a:t> </a:t>
            </a:r>
            <a:r>
              <a:rPr lang="en-GB" sz="2200" dirty="0" err="1">
                <a:solidFill>
                  <a:schemeClr val="accent3">
                    <a:lumMod val="50000"/>
                  </a:schemeClr>
                </a:solidFill>
                <a:latin typeface="SASSOON PRIMARY" pitchFamily="2" charset="0"/>
              </a:rPr>
              <a:t>hyn</a:t>
            </a:r>
            <a:r>
              <a:rPr lang="en-GB" sz="2200" dirty="0">
                <a:solidFill>
                  <a:schemeClr val="accent3">
                    <a:lumMod val="50000"/>
                  </a:schemeClr>
                </a:solidFill>
                <a:latin typeface="SASSOON PRIMARY" pitchFamily="2" charset="0"/>
              </a:rPr>
              <a:t> </a:t>
            </a:r>
            <a:r>
              <a:rPr lang="en-GB" sz="2200" dirty="0" err="1">
                <a:solidFill>
                  <a:schemeClr val="accent3">
                    <a:lumMod val="50000"/>
                  </a:schemeClr>
                </a:solidFill>
                <a:latin typeface="SASSOON PRIMARY" pitchFamily="2" charset="0"/>
              </a:rPr>
              <a:t>feithrin</a:t>
            </a:r>
            <a:r>
              <a:rPr lang="en-GB" sz="2200" dirty="0">
                <a:solidFill>
                  <a:schemeClr val="accent3">
                    <a:lumMod val="50000"/>
                  </a:schemeClr>
                </a:solidFill>
                <a:latin typeface="SASSOON PRIMARY" pitchFamily="2" charset="0"/>
              </a:rPr>
              <a:t> </a:t>
            </a:r>
            <a:r>
              <a:rPr lang="en-GB" sz="2200" dirty="0" err="1">
                <a:solidFill>
                  <a:schemeClr val="accent3">
                    <a:lumMod val="50000"/>
                  </a:schemeClr>
                </a:solidFill>
                <a:latin typeface="SASSOON PRIMARY" pitchFamily="2" charset="0"/>
              </a:rPr>
              <a:t>hyder</a:t>
            </a:r>
            <a:r>
              <a:rPr lang="en-GB" sz="2200" dirty="0">
                <a:solidFill>
                  <a:schemeClr val="accent3">
                    <a:lumMod val="50000"/>
                  </a:schemeClr>
                </a:solidFill>
                <a:latin typeface="SASSOON PRIMARY" pitchFamily="2" charset="0"/>
              </a:rPr>
              <a:t> </a:t>
            </a:r>
            <a:r>
              <a:rPr lang="en-GB" sz="2200" dirty="0" err="1">
                <a:solidFill>
                  <a:schemeClr val="accent3">
                    <a:lumMod val="50000"/>
                  </a:schemeClr>
                </a:solidFill>
                <a:latin typeface="SASSOON PRIMARY" pitchFamily="2" charset="0"/>
              </a:rPr>
              <a:t>dysgwyr</a:t>
            </a:r>
            <a:r>
              <a:rPr lang="en-GB" sz="2200" dirty="0">
                <a:solidFill>
                  <a:schemeClr val="accent3">
                    <a:lumMod val="50000"/>
                  </a:schemeClr>
                </a:solidFill>
                <a:latin typeface="SASSOON PRIMARY" pitchFamily="2" charset="0"/>
              </a:rPr>
              <a:t> i </a:t>
            </a:r>
            <a:r>
              <a:rPr lang="en-GB" sz="2200" dirty="0" err="1">
                <a:solidFill>
                  <a:schemeClr val="accent3">
                    <a:lumMod val="50000"/>
                  </a:schemeClr>
                </a:solidFill>
                <a:latin typeface="SASSOON PRIMARY" pitchFamily="2" charset="0"/>
              </a:rPr>
              <a:t>fanteisio</a:t>
            </a:r>
            <a:r>
              <a:rPr lang="en-GB" sz="2200" dirty="0">
                <a:solidFill>
                  <a:schemeClr val="accent3">
                    <a:lumMod val="50000"/>
                  </a:schemeClr>
                </a:solidFill>
                <a:latin typeface="SASSOON PRIMARY" pitchFamily="2" charset="0"/>
              </a:rPr>
              <a:t> </a:t>
            </a:r>
            <a:r>
              <a:rPr lang="en-GB" sz="2200" dirty="0" err="1">
                <a:solidFill>
                  <a:schemeClr val="accent3">
                    <a:lumMod val="50000"/>
                  </a:schemeClr>
                </a:solidFill>
                <a:latin typeface="SASSOON PRIMARY" pitchFamily="2" charset="0"/>
              </a:rPr>
              <a:t>ar</a:t>
            </a:r>
            <a:r>
              <a:rPr lang="en-GB" sz="2200" dirty="0">
                <a:solidFill>
                  <a:schemeClr val="accent3">
                    <a:lumMod val="50000"/>
                  </a:schemeClr>
                </a:solidFill>
                <a:latin typeface="SASSOON PRIMARY" pitchFamily="2" charset="0"/>
              </a:rPr>
              <a:t> </a:t>
            </a:r>
            <a:r>
              <a:rPr lang="en-GB" sz="2200" dirty="0" err="1">
                <a:solidFill>
                  <a:schemeClr val="accent3">
                    <a:lumMod val="50000"/>
                  </a:schemeClr>
                </a:solidFill>
                <a:latin typeface="SASSOON PRIMARY" pitchFamily="2" charset="0"/>
              </a:rPr>
              <a:t>gyfleoedd</a:t>
            </a:r>
            <a:r>
              <a:rPr lang="en-GB" sz="2200" dirty="0">
                <a:solidFill>
                  <a:schemeClr val="accent3">
                    <a:lumMod val="50000"/>
                  </a:schemeClr>
                </a:solidFill>
                <a:latin typeface="SASSOON PRIMARY" pitchFamily="2" charset="0"/>
              </a:rPr>
              <a:t> </a:t>
            </a:r>
            <a:r>
              <a:rPr lang="en-GB" sz="2200" dirty="0" err="1">
                <a:solidFill>
                  <a:schemeClr val="accent3">
                    <a:lumMod val="50000"/>
                  </a:schemeClr>
                </a:solidFill>
                <a:latin typeface="SASSOON PRIMARY" pitchFamily="2" charset="0"/>
              </a:rPr>
              <a:t>newydd</a:t>
            </a:r>
            <a:r>
              <a:rPr lang="en-GB" sz="2200" dirty="0">
                <a:solidFill>
                  <a:schemeClr val="accent3">
                    <a:lumMod val="50000"/>
                  </a:schemeClr>
                </a:solidFill>
                <a:latin typeface="SASSOON PRIMARY" pitchFamily="2" charset="0"/>
              </a:rPr>
              <a:t> ac i </a:t>
            </a:r>
            <a:r>
              <a:rPr lang="en-GB" sz="2200" dirty="0" err="1">
                <a:solidFill>
                  <a:schemeClr val="accent3">
                    <a:lumMod val="50000"/>
                  </a:schemeClr>
                </a:solidFill>
                <a:latin typeface="SASSOON PRIMARY" pitchFamily="2" charset="0"/>
              </a:rPr>
              <a:t>addasu</a:t>
            </a:r>
            <a:r>
              <a:rPr lang="en-GB" sz="2200" dirty="0">
                <a:solidFill>
                  <a:schemeClr val="accent3">
                    <a:lumMod val="50000"/>
                  </a:schemeClr>
                </a:solidFill>
                <a:latin typeface="SASSOON PRIMARY" pitchFamily="2" charset="0"/>
              </a:rPr>
              <a:t> i </a:t>
            </a:r>
            <a:r>
              <a:rPr lang="en-GB" sz="2200" dirty="0" err="1">
                <a:solidFill>
                  <a:schemeClr val="accent3">
                    <a:lumMod val="50000"/>
                  </a:schemeClr>
                </a:solidFill>
                <a:latin typeface="SASSOON PRIMARY" pitchFamily="2" charset="0"/>
              </a:rPr>
              <a:t>wahanol</a:t>
            </a:r>
            <a:r>
              <a:rPr lang="en-GB" sz="2200" dirty="0">
                <a:solidFill>
                  <a:schemeClr val="accent3">
                    <a:lumMod val="50000"/>
                  </a:schemeClr>
                </a:solidFill>
                <a:latin typeface="SASSOON PRIMARY" pitchFamily="2" charset="0"/>
              </a:rPr>
              <a:t> </a:t>
            </a:r>
            <a:r>
              <a:rPr lang="en-GB" sz="2200" dirty="0" err="1">
                <a:solidFill>
                  <a:schemeClr val="accent3">
                    <a:lumMod val="50000"/>
                  </a:schemeClr>
                </a:solidFill>
                <a:latin typeface="SASSOON PRIMARY" pitchFamily="2" charset="0"/>
              </a:rPr>
              <a:t>rolau</a:t>
            </a:r>
            <a:r>
              <a:rPr lang="en-GB" sz="2200" dirty="0">
                <a:solidFill>
                  <a:schemeClr val="accent3">
                    <a:lumMod val="50000"/>
                  </a:schemeClr>
                </a:solidFill>
                <a:latin typeface="SASSOON PRIMARY" pitchFamily="2" charset="0"/>
              </a:rPr>
              <a:t>, </a:t>
            </a:r>
            <a:r>
              <a:rPr lang="en-GB" sz="2200" dirty="0" err="1">
                <a:solidFill>
                  <a:schemeClr val="accent3">
                    <a:lumMod val="50000"/>
                  </a:schemeClr>
                </a:solidFill>
                <a:latin typeface="SASSOON PRIMARY" pitchFamily="2" charset="0"/>
              </a:rPr>
              <a:t>sydd</a:t>
            </a:r>
            <a:r>
              <a:rPr lang="en-GB" sz="2200" dirty="0">
                <a:solidFill>
                  <a:schemeClr val="accent3">
                    <a:lumMod val="50000"/>
                  </a:schemeClr>
                </a:solidFill>
                <a:latin typeface="SASSOON PRIMARY" pitchFamily="2" charset="0"/>
              </a:rPr>
              <a:t> yn </a:t>
            </a:r>
            <a:r>
              <a:rPr lang="en-GB" sz="2200" dirty="0" err="1">
                <a:solidFill>
                  <a:schemeClr val="accent3">
                    <a:lumMod val="50000"/>
                  </a:schemeClr>
                </a:solidFill>
                <a:latin typeface="SASSOON PRIMARY" pitchFamily="2" charset="0"/>
              </a:rPr>
              <a:t>ei</a:t>
            </a:r>
            <a:r>
              <a:rPr lang="en-GB" sz="2200" dirty="0">
                <a:solidFill>
                  <a:schemeClr val="accent3">
                    <a:lumMod val="50000"/>
                  </a:schemeClr>
                </a:solidFill>
                <a:latin typeface="SASSOON PRIMARY" pitchFamily="2" charset="0"/>
              </a:rPr>
              <a:t> </a:t>
            </a:r>
            <a:r>
              <a:rPr lang="en-GB" sz="2200" dirty="0" err="1">
                <a:solidFill>
                  <a:schemeClr val="accent3">
                    <a:lumMod val="50000"/>
                  </a:schemeClr>
                </a:solidFill>
                <a:latin typeface="SASSOON PRIMARY" pitchFamily="2" charset="0"/>
              </a:rPr>
              <a:t>dro</a:t>
            </a:r>
            <a:r>
              <a:rPr lang="en-GB" sz="2200" dirty="0">
                <a:solidFill>
                  <a:schemeClr val="accent3">
                    <a:lumMod val="50000"/>
                  </a:schemeClr>
                </a:solidFill>
                <a:latin typeface="SASSOON PRIMARY" pitchFamily="2" charset="0"/>
              </a:rPr>
              <a:t>, yn </a:t>
            </a:r>
            <a:r>
              <a:rPr lang="en-GB" sz="2200" dirty="0" err="1">
                <a:solidFill>
                  <a:schemeClr val="accent3">
                    <a:lumMod val="50000"/>
                  </a:schemeClr>
                </a:solidFill>
                <a:latin typeface="SASSOON PRIMARY" pitchFamily="2" charset="0"/>
              </a:rPr>
              <a:t>gallu</a:t>
            </a:r>
            <a:r>
              <a:rPr lang="en-GB" sz="2200" dirty="0">
                <a:solidFill>
                  <a:schemeClr val="accent3">
                    <a:lumMod val="50000"/>
                  </a:schemeClr>
                </a:solidFill>
                <a:latin typeface="SASSOON PRIMARY" pitchFamily="2" charset="0"/>
              </a:rPr>
              <a:t> eu </a:t>
            </a:r>
            <a:r>
              <a:rPr lang="en-GB" sz="2200" dirty="0" err="1">
                <a:solidFill>
                  <a:schemeClr val="accent3">
                    <a:lumMod val="50000"/>
                  </a:schemeClr>
                </a:solidFill>
                <a:latin typeface="SASSOON PRIMARY" pitchFamily="2" charset="0"/>
              </a:rPr>
              <a:t>datblygu’n</a:t>
            </a:r>
            <a:r>
              <a:rPr lang="en-GB" sz="2200" dirty="0">
                <a:solidFill>
                  <a:schemeClr val="accent3">
                    <a:lumMod val="50000"/>
                  </a:schemeClr>
                </a:solidFill>
                <a:latin typeface="SASSOON PRIMARY" pitchFamily="2" charset="0"/>
              </a:rPr>
              <a:t> </a:t>
            </a:r>
            <a:r>
              <a:rPr lang="en-GB" sz="2200" b="1" dirty="0" err="1">
                <a:solidFill>
                  <a:schemeClr val="accent3">
                    <a:lumMod val="50000"/>
                  </a:schemeClr>
                </a:solidFill>
                <a:latin typeface="SASSOON PRIMARY" pitchFamily="2" charset="0"/>
              </a:rPr>
              <a:t>gyfranwyr</a:t>
            </a:r>
            <a:r>
              <a:rPr lang="en-GB" sz="2200" b="1" dirty="0">
                <a:solidFill>
                  <a:schemeClr val="accent3">
                    <a:lumMod val="50000"/>
                  </a:schemeClr>
                </a:solidFill>
                <a:latin typeface="SASSOON PRIMARY" pitchFamily="2" charset="0"/>
              </a:rPr>
              <a:t> </a:t>
            </a:r>
            <a:r>
              <a:rPr lang="en-GB" sz="2200" b="1" dirty="0" err="1">
                <a:solidFill>
                  <a:schemeClr val="accent3">
                    <a:lumMod val="50000"/>
                  </a:schemeClr>
                </a:solidFill>
                <a:latin typeface="SASSOON PRIMARY" pitchFamily="2" charset="0"/>
              </a:rPr>
              <a:t>mentrus</a:t>
            </a:r>
            <a:r>
              <a:rPr lang="en-GB" sz="2200" b="1" dirty="0">
                <a:solidFill>
                  <a:schemeClr val="accent3">
                    <a:lumMod val="50000"/>
                  </a:schemeClr>
                </a:solidFill>
                <a:latin typeface="SASSOON PRIMARY" pitchFamily="2" charset="0"/>
              </a:rPr>
              <a:t>, </a:t>
            </a:r>
            <a:r>
              <a:rPr lang="en-GB" sz="2200" b="1" dirty="0" err="1">
                <a:solidFill>
                  <a:schemeClr val="accent3">
                    <a:lumMod val="50000"/>
                  </a:schemeClr>
                </a:solidFill>
                <a:latin typeface="SASSOON PRIMARY" pitchFamily="2" charset="0"/>
              </a:rPr>
              <a:t>creadigol</a:t>
            </a:r>
            <a:r>
              <a:rPr lang="en-GB" sz="2200" b="1" dirty="0">
                <a:solidFill>
                  <a:schemeClr val="accent3">
                    <a:lumMod val="50000"/>
                  </a:schemeClr>
                </a:solidFill>
                <a:latin typeface="SASSOON PRIMARY" pitchFamily="2" charset="0"/>
              </a:rPr>
              <a:t>, </a:t>
            </a:r>
            <a:r>
              <a:rPr lang="en-GB" sz="2200" b="1" dirty="0" err="1">
                <a:solidFill>
                  <a:schemeClr val="accent3">
                    <a:lumMod val="50000"/>
                  </a:schemeClr>
                </a:solidFill>
                <a:latin typeface="SASSOON PRIMARY" pitchFamily="2" charset="0"/>
              </a:rPr>
              <a:t>sy’n</a:t>
            </a:r>
            <a:r>
              <a:rPr lang="en-GB" sz="2200" b="1" dirty="0">
                <a:solidFill>
                  <a:schemeClr val="accent3">
                    <a:lumMod val="50000"/>
                  </a:schemeClr>
                </a:solidFill>
                <a:latin typeface="SASSOON PRIMARY" pitchFamily="2" charset="0"/>
              </a:rPr>
              <a:t> </a:t>
            </a:r>
            <a:r>
              <a:rPr lang="en-GB" sz="2200" b="1" dirty="0" err="1">
                <a:solidFill>
                  <a:schemeClr val="accent3">
                    <a:lumMod val="50000"/>
                  </a:schemeClr>
                </a:solidFill>
                <a:latin typeface="SASSOON PRIMARY" pitchFamily="2" charset="0"/>
              </a:rPr>
              <a:t>barod</a:t>
            </a:r>
            <a:r>
              <a:rPr lang="en-GB" sz="2200" b="1" dirty="0">
                <a:solidFill>
                  <a:schemeClr val="accent3">
                    <a:lumMod val="50000"/>
                  </a:schemeClr>
                </a:solidFill>
                <a:latin typeface="SASSOON PRIMARY" pitchFamily="2" charset="0"/>
              </a:rPr>
              <a:t> i </a:t>
            </a:r>
            <a:r>
              <a:rPr lang="en-GB" sz="2200" b="1" dirty="0" err="1">
                <a:solidFill>
                  <a:schemeClr val="accent3">
                    <a:lumMod val="50000"/>
                  </a:schemeClr>
                </a:solidFill>
                <a:latin typeface="SASSOON PRIMARY" pitchFamily="2" charset="0"/>
              </a:rPr>
              <a:t>chwarae</a:t>
            </a:r>
            <a:r>
              <a:rPr lang="en-GB" sz="2200" b="1" dirty="0">
                <a:solidFill>
                  <a:schemeClr val="accent3">
                    <a:lumMod val="50000"/>
                  </a:schemeClr>
                </a:solidFill>
                <a:latin typeface="SASSOON PRIMARY" pitchFamily="2" charset="0"/>
              </a:rPr>
              <a:t> eu </a:t>
            </a:r>
            <a:r>
              <a:rPr lang="en-GB" sz="2200" b="1" dirty="0" err="1">
                <a:solidFill>
                  <a:schemeClr val="accent3">
                    <a:lumMod val="50000"/>
                  </a:schemeClr>
                </a:solidFill>
                <a:latin typeface="SASSOON PRIMARY" pitchFamily="2" charset="0"/>
              </a:rPr>
              <a:t>rhan</a:t>
            </a:r>
            <a:r>
              <a:rPr lang="en-GB" sz="2200" b="1" dirty="0">
                <a:solidFill>
                  <a:schemeClr val="accent3">
                    <a:lumMod val="50000"/>
                  </a:schemeClr>
                </a:solidFill>
                <a:latin typeface="SASSOON PRIMARY" pitchFamily="2" charset="0"/>
              </a:rPr>
              <a:t> yn </a:t>
            </a:r>
            <a:r>
              <a:rPr lang="en-GB" sz="2200" b="1" dirty="0" err="1">
                <a:solidFill>
                  <a:schemeClr val="accent3">
                    <a:lumMod val="50000"/>
                  </a:schemeClr>
                </a:solidFill>
                <a:latin typeface="SASSOON PRIMARY" pitchFamily="2" charset="0"/>
              </a:rPr>
              <a:t>llawn</a:t>
            </a:r>
            <a:r>
              <a:rPr lang="en-GB" sz="2200" b="1" dirty="0">
                <a:solidFill>
                  <a:schemeClr val="accent3">
                    <a:lumMod val="50000"/>
                  </a:schemeClr>
                </a:solidFill>
                <a:latin typeface="SASSOON PRIMARY" pitchFamily="2" charset="0"/>
              </a:rPr>
              <a:t> yn eu </a:t>
            </a:r>
            <a:r>
              <a:rPr lang="en-GB" sz="2200" b="1" dirty="0" err="1">
                <a:solidFill>
                  <a:schemeClr val="accent3">
                    <a:lumMod val="50000"/>
                  </a:schemeClr>
                </a:solidFill>
                <a:latin typeface="SASSOON PRIMARY" pitchFamily="2" charset="0"/>
              </a:rPr>
              <a:t>bywyd</a:t>
            </a:r>
            <a:r>
              <a:rPr lang="en-GB" sz="2200" b="1" dirty="0">
                <a:solidFill>
                  <a:schemeClr val="accent3">
                    <a:lumMod val="50000"/>
                  </a:schemeClr>
                </a:solidFill>
                <a:latin typeface="SASSOON PRIMARY" pitchFamily="2" charset="0"/>
              </a:rPr>
              <a:t> </a:t>
            </a:r>
            <a:r>
              <a:rPr lang="en-GB" sz="2200" b="1" dirty="0" err="1">
                <a:solidFill>
                  <a:schemeClr val="accent3">
                    <a:lumMod val="50000"/>
                  </a:schemeClr>
                </a:solidFill>
                <a:latin typeface="SASSOON PRIMARY" pitchFamily="2" charset="0"/>
              </a:rPr>
              <a:t>a’u</a:t>
            </a:r>
            <a:r>
              <a:rPr lang="en-GB" sz="2200" b="1" dirty="0">
                <a:solidFill>
                  <a:schemeClr val="accent3">
                    <a:lumMod val="50000"/>
                  </a:schemeClr>
                </a:solidFill>
                <a:latin typeface="SASSOON PRIMARY" pitchFamily="2" charset="0"/>
              </a:rPr>
              <a:t> </a:t>
            </a:r>
            <a:r>
              <a:rPr lang="en-GB" sz="2200" b="1" dirty="0" err="1">
                <a:solidFill>
                  <a:schemeClr val="accent3">
                    <a:lumMod val="50000"/>
                  </a:schemeClr>
                </a:solidFill>
                <a:latin typeface="SASSOON PRIMARY" pitchFamily="2" charset="0"/>
              </a:rPr>
              <a:t>gwaith</a:t>
            </a:r>
            <a:r>
              <a:rPr lang="en-GB" sz="2200" b="1" dirty="0">
                <a:solidFill>
                  <a:schemeClr val="accent3">
                    <a:lumMod val="50000"/>
                  </a:schemeClr>
                </a:solidFill>
                <a:latin typeface="SASSOON PRIMARY" pitchFamily="2" charset="0"/>
              </a:rPr>
              <a:t>.</a:t>
            </a:r>
          </a:p>
        </p:txBody>
      </p:sp>
      <p:pic>
        <p:nvPicPr>
          <p:cNvPr id="10" name="Picture 9">
            <a:extLst>
              <a:ext uri="{FF2B5EF4-FFF2-40B4-BE49-F238E27FC236}">
                <a16:creationId xmlns:a16="http://schemas.microsoft.com/office/drawing/2014/main" id="{47547DE6-FD85-CD4D-9A02-0FDA328067B4}"/>
              </a:ext>
            </a:extLst>
          </p:cNvPr>
          <p:cNvPicPr>
            <a:picLocks noChangeAspect="1"/>
          </p:cNvPicPr>
          <p:nvPr/>
        </p:nvPicPr>
        <p:blipFill>
          <a:blip r:embed="rId2"/>
          <a:stretch>
            <a:fillRect/>
          </a:stretch>
        </p:blipFill>
        <p:spPr>
          <a:xfrm>
            <a:off x="4292600" y="6011433"/>
            <a:ext cx="3606800" cy="558800"/>
          </a:xfrm>
          <a:prstGeom prst="rect">
            <a:avLst/>
          </a:prstGeom>
        </p:spPr>
      </p:pic>
      <p:sp>
        <p:nvSpPr>
          <p:cNvPr id="5" name="TextBox 4">
            <a:extLst>
              <a:ext uri="{FF2B5EF4-FFF2-40B4-BE49-F238E27FC236}">
                <a16:creationId xmlns:a16="http://schemas.microsoft.com/office/drawing/2014/main" id="{3BA828F3-CC8B-7349-883B-BDD1BE14B65B}"/>
              </a:ext>
            </a:extLst>
          </p:cNvPr>
          <p:cNvSpPr txBox="1"/>
          <p:nvPr/>
        </p:nvSpPr>
        <p:spPr>
          <a:xfrm>
            <a:off x="6096000" y="206596"/>
            <a:ext cx="5354351" cy="1323439"/>
          </a:xfrm>
          <a:prstGeom prst="rect">
            <a:avLst/>
          </a:prstGeom>
          <a:noFill/>
        </p:spPr>
        <p:txBody>
          <a:bodyPr wrap="none" rtlCol="0">
            <a:spAutoFit/>
          </a:bodyPr>
          <a:lstStyle/>
          <a:p>
            <a:pPr algn="r"/>
            <a:r>
              <a:rPr lang="en-US" sz="4400" b="1" dirty="0">
                <a:solidFill>
                  <a:schemeClr val="accent3">
                    <a:lumMod val="50000"/>
                  </a:schemeClr>
                </a:solidFill>
                <a:latin typeface="SASSOON PRIMARY" pitchFamily="2" charset="0"/>
              </a:rPr>
              <a:t>Beth </a:t>
            </a:r>
            <a:r>
              <a:rPr lang="en-US" sz="4400" b="1" dirty="0" err="1">
                <a:solidFill>
                  <a:schemeClr val="accent3">
                    <a:lumMod val="50000"/>
                  </a:schemeClr>
                </a:solidFill>
                <a:latin typeface="SASSOON PRIMARY" pitchFamily="2" charset="0"/>
              </a:rPr>
              <a:t>amdanoch</a:t>
            </a:r>
            <a:r>
              <a:rPr lang="en-US" sz="4400" b="1" dirty="0">
                <a:solidFill>
                  <a:schemeClr val="accent3">
                    <a:lumMod val="50000"/>
                  </a:schemeClr>
                </a:solidFill>
                <a:latin typeface="SASSOON PRIMARY" pitchFamily="2" charset="0"/>
              </a:rPr>
              <a:t> chi?</a:t>
            </a:r>
          </a:p>
          <a:p>
            <a:pPr algn="r"/>
            <a:r>
              <a:rPr lang="en-US" sz="3600" i="1" dirty="0">
                <a:solidFill>
                  <a:schemeClr val="accent3">
                    <a:lumMod val="50000"/>
                  </a:schemeClr>
                </a:solidFill>
                <a:latin typeface="SASSOON PRIMARY" pitchFamily="2" charset="0"/>
              </a:rPr>
              <a:t>What about you?</a:t>
            </a:r>
          </a:p>
        </p:txBody>
      </p:sp>
    </p:spTree>
    <p:extLst>
      <p:ext uri="{BB962C8B-B14F-4D97-AF65-F5344CB8AC3E}">
        <p14:creationId xmlns:p14="http://schemas.microsoft.com/office/powerpoint/2010/main" val="6428021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Shape 177"/>
          <p:cNvPicPr preferRelativeResize="0"/>
          <p:nvPr/>
        </p:nvPicPr>
        <p:blipFill rotWithShape="1">
          <a:blip r:embed="rId3">
            <a:alphaModFix/>
          </a:blip>
          <a:srcRect l="21415" t="10540" r="34462" b="6487"/>
          <a:stretch/>
        </p:blipFill>
        <p:spPr>
          <a:xfrm>
            <a:off x="785066" y="1615045"/>
            <a:ext cx="5314509" cy="4884896"/>
          </a:xfrm>
          <a:prstGeom prst="rect">
            <a:avLst/>
          </a:prstGeom>
          <a:noFill/>
          <a:ln>
            <a:noFill/>
          </a:ln>
        </p:spPr>
      </p:pic>
      <p:pic>
        <p:nvPicPr>
          <p:cNvPr id="3" name="Picture 2" descr="A close up of a sign&#10;&#10;Description generated with very high confidence">
            <a:extLst>
              <a:ext uri="{FF2B5EF4-FFF2-40B4-BE49-F238E27FC236}">
                <a16:creationId xmlns:a16="http://schemas.microsoft.com/office/drawing/2014/main" id="{9913CF58-A3CA-2B4A-9E27-6DFC718D889B}"/>
              </a:ext>
            </a:extLst>
          </p:cNvPr>
          <p:cNvPicPr>
            <a:picLocks noChangeAspect="1"/>
          </p:cNvPicPr>
          <p:nvPr/>
        </p:nvPicPr>
        <p:blipFill>
          <a:blip r:embed="rId4"/>
          <a:stretch>
            <a:fillRect/>
          </a:stretch>
        </p:blipFill>
        <p:spPr>
          <a:xfrm>
            <a:off x="6595149" y="475012"/>
            <a:ext cx="4437735" cy="6227929"/>
          </a:xfrm>
          <a:prstGeom prst="rect">
            <a:avLst/>
          </a:prstGeom>
          <a:ln>
            <a:solidFill>
              <a:schemeClr val="accent2">
                <a:lumMod val="60000"/>
                <a:lumOff val="40000"/>
              </a:schemeClr>
            </a:solidFill>
          </a:ln>
        </p:spPr>
      </p:pic>
    </p:spTree>
    <p:extLst>
      <p:ext uri="{BB962C8B-B14F-4D97-AF65-F5344CB8AC3E}">
        <p14:creationId xmlns:p14="http://schemas.microsoft.com/office/powerpoint/2010/main" val="113761534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uolingo - The world's best way to learn a language">
            <a:hlinkClick r:id="rId3"/>
            <a:extLst>
              <a:ext uri="{FF2B5EF4-FFF2-40B4-BE49-F238E27FC236}">
                <a16:creationId xmlns:a16="http://schemas.microsoft.com/office/drawing/2014/main" id="{54273516-3380-F648-89E9-A43590BACB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59269" y="2237584"/>
            <a:ext cx="2113323" cy="2113323"/>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company name&#10;&#10;Description automatically generated">
            <a:hlinkClick r:id="rId5"/>
            <a:extLst>
              <a:ext uri="{FF2B5EF4-FFF2-40B4-BE49-F238E27FC236}">
                <a16:creationId xmlns:a16="http://schemas.microsoft.com/office/drawing/2014/main" id="{AEC3EBAC-11EE-C04A-AF35-E3BF9566AE18}"/>
              </a:ext>
            </a:extLst>
          </p:cNvPr>
          <p:cNvPicPr>
            <a:picLocks noChangeAspect="1"/>
          </p:cNvPicPr>
          <p:nvPr/>
        </p:nvPicPr>
        <p:blipFill>
          <a:blip r:embed="rId6"/>
          <a:stretch>
            <a:fillRect/>
          </a:stretch>
        </p:blipFill>
        <p:spPr>
          <a:xfrm>
            <a:off x="6096000" y="3294246"/>
            <a:ext cx="2552391" cy="1468042"/>
          </a:xfrm>
          <a:prstGeom prst="rect">
            <a:avLst/>
          </a:prstGeom>
        </p:spPr>
      </p:pic>
      <p:pic>
        <p:nvPicPr>
          <p:cNvPr id="13" name="Picture 12" descr="A close up of a logo&#10;&#10;Description automatically generated">
            <a:hlinkClick r:id="rId7"/>
            <a:extLst>
              <a:ext uri="{FF2B5EF4-FFF2-40B4-BE49-F238E27FC236}">
                <a16:creationId xmlns:a16="http://schemas.microsoft.com/office/drawing/2014/main" id="{D99DEE33-B9DB-A84C-A96E-4B6056E7EF3C}"/>
              </a:ext>
            </a:extLst>
          </p:cNvPr>
          <p:cNvPicPr>
            <a:picLocks noChangeAspect="1"/>
          </p:cNvPicPr>
          <p:nvPr/>
        </p:nvPicPr>
        <p:blipFill>
          <a:blip r:embed="rId8"/>
          <a:stretch>
            <a:fillRect/>
          </a:stretch>
        </p:blipFill>
        <p:spPr>
          <a:xfrm>
            <a:off x="9336261" y="4350908"/>
            <a:ext cx="2030269" cy="1468041"/>
          </a:xfrm>
          <a:prstGeom prst="rect">
            <a:avLst/>
          </a:prstGeom>
        </p:spPr>
      </p:pic>
      <p:pic>
        <p:nvPicPr>
          <p:cNvPr id="15" name="Picture 14" descr="A close up of a sign&#10;&#10;Description automatically generated">
            <a:hlinkClick r:id="rId9"/>
            <a:extLst>
              <a:ext uri="{FF2B5EF4-FFF2-40B4-BE49-F238E27FC236}">
                <a16:creationId xmlns:a16="http://schemas.microsoft.com/office/drawing/2014/main" id="{28DF89BA-B53B-CB44-BFB9-9668858CB793}"/>
              </a:ext>
            </a:extLst>
          </p:cNvPr>
          <p:cNvPicPr>
            <a:picLocks noChangeAspect="1"/>
          </p:cNvPicPr>
          <p:nvPr/>
        </p:nvPicPr>
        <p:blipFill>
          <a:blip r:embed="rId10"/>
          <a:stretch>
            <a:fillRect/>
          </a:stretch>
        </p:blipFill>
        <p:spPr>
          <a:xfrm>
            <a:off x="2246685" y="4916383"/>
            <a:ext cx="3587251" cy="1137421"/>
          </a:xfrm>
          <a:prstGeom prst="rect">
            <a:avLst/>
          </a:prstGeom>
        </p:spPr>
      </p:pic>
      <p:sp>
        <p:nvSpPr>
          <p:cNvPr id="8" name="TextBox 7">
            <a:extLst>
              <a:ext uri="{FF2B5EF4-FFF2-40B4-BE49-F238E27FC236}">
                <a16:creationId xmlns:a16="http://schemas.microsoft.com/office/drawing/2014/main" id="{AB532907-FB68-8C46-94E1-009DA1D21FCB}"/>
              </a:ext>
            </a:extLst>
          </p:cNvPr>
          <p:cNvSpPr txBox="1"/>
          <p:nvPr/>
        </p:nvSpPr>
        <p:spPr>
          <a:xfrm>
            <a:off x="3525530" y="997721"/>
            <a:ext cx="8066631" cy="1877437"/>
          </a:xfrm>
          <a:prstGeom prst="rect">
            <a:avLst/>
          </a:prstGeom>
          <a:noFill/>
        </p:spPr>
        <p:txBody>
          <a:bodyPr wrap="none" rtlCol="0">
            <a:spAutoFit/>
          </a:bodyPr>
          <a:lstStyle/>
          <a:p>
            <a:pPr algn="r"/>
            <a:r>
              <a:rPr lang="en-US" sz="4400" b="1" dirty="0">
                <a:solidFill>
                  <a:schemeClr val="accent3">
                    <a:lumMod val="50000"/>
                  </a:schemeClr>
                </a:solidFill>
                <a:latin typeface="SASSOON PRIMARY" pitchFamily="2" charset="0"/>
              </a:rPr>
              <a:t>“Learning a language is not a </a:t>
            </a:r>
          </a:p>
          <a:p>
            <a:pPr algn="r"/>
            <a:r>
              <a:rPr lang="en-US" sz="4400" b="1" dirty="0">
                <a:solidFill>
                  <a:schemeClr val="accent3">
                    <a:lumMod val="50000"/>
                  </a:schemeClr>
                </a:solidFill>
                <a:latin typeface="SASSOON PRIMARY" pitchFamily="2" charset="0"/>
              </a:rPr>
              <a:t>destination, but a journey.”</a:t>
            </a:r>
          </a:p>
          <a:p>
            <a:pPr algn="r"/>
            <a:r>
              <a:rPr lang="en-US" sz="2800" i="1" dirty="0">
                <a:solidFill>
                  <a:schemeClr val="accent3">
                    <a:lumMod val="50000"/>
                  </a:schemeClr>
                </a:solidFill>
                <a:latin typeface="SASSOON PRIMARY" pitchFamily="2" charset="0"/>
              </a:rPr>
              <a:t>Jean Brunet</a:t>
            </a:r>
          </a:p>
        </p:txBody>
      </p:sp>
    </p:spTree>
    <p:extLst>
      <p:ext uri="{BB962C8B-B14F-4D97-AF65-F5344CB8AC3E}">
        <p14:creationId xmlns:p14="http://schemas.microsoft.com/office/powerpoint/2010/main" val="322681651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{A741B0AB-102E-234A-A210-7E50614EF32F}tf10001079_mac</Template>
  <TotalTime>660</TotalTime>
  <Words>4205</Words>
  <Application>Microsoft Macintosh PowerPoint</Application>
  <PresentationFormat>Widescreen</PresentationFormat>
  <Paragraphs>525</Paragraphs>
  <Slides>46</Slides>
  <Notes>32</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46</vt:i4>
      </vt:variant>
    </vt:vector>
  </HeadingPairs>
  <TitlesOfParts>
    <vt:vector size="56" baseType="lpstr">
      <vt:lpstr>Arial</vt:lpstr>
      <vt:lpstr>Calibri</vt:lpstr>
      <vt:lpstr>Century Gothic</vt:lpstr>
      <vt:lpstr>Ink Free</vt:lpstr>
      <vt:lpstr>SASSOON PRIMARY</vt:lpstr>
      <vt:lpstr>Times</vt:lpstr>
      <vt:lpstr>Times New Roman</vt:lpstr>
      <vt:lpstr>Trebuchet MS</vt:lpstr>
      <vt:lpstr>Wingdings 3</vt:lpstr>
      <vt:lpstr>Vapor Trail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 Powell</dc:creator>
  <cp:lastModifiedBy>Mari Powell</cp:lastModifiedBy>
  <cp:revision>3</cp:revision>
  <dcterms:created xsi:type="dcterms:W3CDTF">2021-11-01T10:32:26Z</dcterms:created>
  <dcterms:modified xsi:type="dcterms:W3CDTF">2021-11-01T21:32:39Z</dcterms:modified>
</cp:coreProperties>
</file>