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57" r:id="rId3"/>
    <p:sldId id="258" r:id="rId4"/>
    <p:sldId id="274" r:id="rId5"/>
    <p:sldId id="259" r:id="rId6"/>
    <p:sldId id="271" r:id="rId7"/>
    <p:sldId id="260" r:id="rId8"/>
    <p:sldId id="267" r:id="rId9"/>
    <p:sldId id="275" r:id="rId10"/>
    <p:sldId id="266" r:id="rId11"/>
    <p:sldId id="268" r:id="rId12"/>
    <p:sldId id="269" r:id="rId13"/>
    <p:sldId id="262" r:id="rId14"/>
    <p:sldId id="263" r:id="rId15"/>
    <p:sldId id="264" r:id="rId16"/>
    <p:sldId id="265"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6" autoAdjust="0"/>
    <p:restoredTop sz="94660"/>
  </p:normalViewPr>
  <p:slideViewPr>
    <p:cSldViewPr snapToGrid="0">
      <p:cViewPr varScale="1">
        <p:scale>
          <a:sx n="91" d="100"/>
          <a:sy n="91" d="100"/>
        </p:scale>
        <p:origin x="33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EDFED-434D-7D7B-3004-CA5A06DE35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031B3A-330D-D48D-8053-425D23FDB0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CEF2FE-0575-887C-3F2B-9F1BFCA95F7D}"/>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5" name="Footer Placeholder 4">
            <a:extLst>
              <a:ext uri="{FF2B5EF4-FFF2-40B4-BE49-F238E27FC236}">
                <a16:creationId xmlns:a16="http://schemas.microsoft.com/office/drawing/2014/main" id="{5C2E1161-E85F-475B-772F-A1C2C5171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758BEA-5B81-D898-C470-124C6F7AC774}"/>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1700246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80512-5D37-C0E5-9C71-3B6FC5C107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5B63E4-CCF5-3AD5-C632-67FEE2B9E6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1DF958-0CF3-21EF-CF56-9882FFA33273}"/>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5" name="Footer Placeholder 4">
            <a:extLst>
              <a:ext uri="{FF2B5EF4-FFF2-40B4-BE49-F238E27FC236}">
                <a16:creationId xmlns:a16="http://schemas.microsoft.com/office/drawing/2014/main" id="{B47CF3A7-9386-B4ED-E11E-AB41CD585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DEE5E8-6F85-DEB0-B290-127BAA483BDE}"/>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2289213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E8B94-9A7A-06C4-4705-0D392AFF50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62C220-0988-AD7B-2FCC-5ACC75EF1F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9406EB-60C5-714F-20F8-24FB6F3CD3ED}"/>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5" name="Footer Placeholder 4">
            <a:extLst>
              <a:ext uri="{FF2B5EF4-FFF2-40B4-BE49-F238E27FC236}">
                <a16:creationId xmlns:a16="http://schemas.microsoft.com/office/drawing/2014/main" id="{3757DE04-2542-688C-4EE5-66F1A9E4F3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20ACF-1F23-05F6-BD3D-2F08734487A1}"/>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2528525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1177-0FC0-4424-EBA2-DC1ED42E3A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1266A1-A317-DF0E-352D-9296529C95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6E86FD-13A5-496C-26A8-0A8C01B9E7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267763-056D-76C8-2B2C-FDED1256983C}"/>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6" name="Footer Placeholder 5">
            <a:extLst>
              <a:ext uri="{FF2B5EF4-FFF2-40B4-BE49-F238E27FC236}">
                <a16:creationId xmlns:a16="http://schemas.microsoft.com/office/drawing/2014/main" id="{C9229E45-455D-6868-3880-889D8574B9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E2A23-C8E0-6BD3-0DC0-25C0E1412B4C}"/>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2363527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B1C43-C41E-74E0-D4FB-AB55877438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7C5329-C166-1948-5DF1-476491955C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8F4680-A4A3-707A-24E6-5481A15F16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236ADB-73C9-E6E7-B129-21948A5026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5158FE-C7B4-1AB1-E43B-5FE99D8995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DBA247-E6A5-3489-F846-BD0B122E4BC9}"/>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8" name="Footer Placeholder 7">
            <a:extLst>
              <a:ext uri="{FF2B5EF4-FFF2-40B4-BE49-F238E27FC236}">
                <a16:creationId xmlns:a16="http://schemas.microsoft.com/office/drawing/2014/main" id="{3E3785DB-A8ED-EED3-AEA7-047156DB4A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937625-52EA-6265-61B9-663B2951C5DB}"/>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382661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D7CC2-9023-64F8-B65B-93939ADAF2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0E4B30-B658-95E2-34FC-16E724ACDC15}"/>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4" name="Footer Placeholder 3">
            <a:extLst>
              <a:ext uri="{FF2B5EF4-FFF2-40B4-BE49-F238E27FC236}">
                <a16:creationId xmlns:a16="http://schemas.microsoft.com/office/drawing/2014/main" id="{23247711-B577-A180-5A2A-FC5989D18D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54E4BC-EF84-B09C-7E98-70CFC5225F35}"/>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2795406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645B20-EECF-74ED-41AB-E6580D4831D5}"/>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3" name="Footer Placeholder 2">
            <a:extLst>
              <a:ext uri="{FF2B5EF4-FFF2-40B4-BE49-F238E27FC236}">
                <a16:creationId xmlns:a16="http://schemas.microsoft.com/office/drawing/2014/main" id="{2272D146-113A-1ED0-7DF0-A51AFD5312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4CCFD8-CF96-5718-F988-8C7D84EF59E4}"/>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281103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76F9-5E5E-A194-B4E1-F3C2AADDF3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BED8AA-E181-5CA8-7C66-4A85B27220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2D9F8E-E27A-26DE-380E-DBBB27625C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590064-369B-95BF-BF63-DD8BCC44DA68}"/>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6" name="Footer Placeholder 5">
            <a:extLst>
              <a:ext uri="{FF2B5EF4-FFF2-40B4-BE49-F238E27FC236}">
                <a16:creationId xmlns:a16="http://schemas.microsoft.com/office/drawing/2014/main" id="{59711177-42CF-544C-C938-153A58D082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14ADD8-DC97-EB6D-6FD8-5584A666A27C}"/>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2111961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E8F83-8884-5F77-9EDA-B9691A5E0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937076-C5AE-F344-9B7D-75D4319F8E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8A1360-4FD4-B0BB-CC9F-942B69BB72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3286FE-0278-352E-C04E-016B9683EDD5}"/>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6" name="Footer Placeholder 5">
            <a:extLst>
              <a:ext uri="{FF2B5EF4-FFF2-40B4-BE49-F238E27FC236}">
                <a16:creationId xmlns:a16="http://schemas.microsoft.com/office/drawing/2014/main" id="{69807805-D427-0335-1B40-1A402A9305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67BC43-818B-70B6-6C35-C3D1EDFD5ED1}"/>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3430625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C8CAD-F83F-B65D-1CA1-A545502C2C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A5EF00-C976-3158-38D1-3C39825000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A7142D-4D1D-9291-7CEA-865B2F2AA76E}"/>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5" name="Footer Placeholder 4">
            <a:extLst>
              <a:ext uri="{FF2B5EF4-FFF2-40B4-BE49-F238E27FC236}">
                <a16:creationId xmlns:a16="http://schemas.microsoft.com/office/drawing/2014/main" id="{6ACF8D46-74FB-8880-7EE3-F98CBDE1C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9DCDF7-9988-EAD5-4EF8-6E7D09F0E18F}"/>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359285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A8C9E5-E3DB-28E9-7C17-73E7EF72ED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C5223D-D1E5-37CE-F666-3A116664F5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E24E3F-2980-A80F-8123-3F3F7F4C1616}"/>
              </a:ext>
            </a:extLst>
          </p:cNvPr>
          <p:cNvSpPr>
            <a:spLocks noGrp="1"/>
          </p:cNvSpPr>
          <p:nvPr>
            <p:ph type="dt" sz="half" idx="10"/>
          </p:nvPr>
        </p:nvSpPr>
        <p:spPr/>
        <p:txBody>
          <a:bodyPr/>
          <a:lstStyle/>
          <a:p>
            <a:fld id="{7BA1D486-64CF-433E-968A-CDD7FF282F67}" type="datetimeFigureOut">
              <a:rPr lang="en-GB" smtClean="0"/>
              <a:t>09/12/2025</a:t>
            </a:fld>
            <a:endParaRPr lang="en-GB"/>
          </a:p>
        </p:txBody>
      </p:sp>
      <p:sp>
        <p:nvSpPr>
          <p:cNvPr id="5" name="Footer Placeholder 4">
            <a:extLst>
              <a:ext uri="{FF2B5EF4-FFF2-40B4-BE49-F238E27FC236}">
                <a16:creationId xmlns:a16="http://schemas.microsoft.com/office/drawing/2014/main" id="{DFA60404-E782-22A7-DAA8-67AE82383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34F511-958E-B9C0-C28E-A5790D090B42}"/>
              </a:ext>
            </a:extLst>
          </p:cNvPr>
          <p:cNvSpPr>
            <a:spLocks noGrp="1"/>
          </p:cNvSpPr>
          <p:nvPr>
            <p:ph type="sldNum" sz="quarter" idx="12"/>
          </p:nvPr>
        </p:nvSpPr>
        <p:spPr/>
        <p:txBody>
          <a:bodyPr/>
          <a:lstStyle/>
          <a:p>
            <a:fld id="{85E6E43F-1CA6-408B-804D-64D447D71B8F}" type="slidenum">
              <a:rPr lang="en-GB" smtClean="0"/>
              <a:t>‹#›</a:t>
            </a:fld>
            <a:endParaRPr lang="en-GB"/>
          </a:p>
        </p:txBody>
      </p:sp>
    </p:spTree>
    <p:extLst>
      <p:ext uri="{BB962C8B-B14F-4D97-AF65-F5344CB8AC3E}">
        <p14:creationId xmlns:p14="http://schemas.microsoft.com/office/powerpoint/2010/main" val="2678896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3CE5E7-C025-FD1C-E912-E583676F44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9719C2-3F7F-CF8A-10D0-188C23A635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71CC3C-7126-4AC6-B6D1-ACBCFF5CB9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BA1D486-64CF-433E-968A-CDD7FF282F67}" type="datetimeFigureOut">
              <a:rPr lang="en-GB" smtClean="0"/>
              <a:t>09/12/2025</a:t>
            </a:fld>
            <a:endParaRPr lang="en-GB"/>
          </a:p>
        </p:txBody>
      </p:sp>
      <p:sp>
        <p:nvSpPr>
          <p:cNvPr id="5" name="Footer Placeholder 4">
            <a:extLst>
              <a:ext uri="{FF2B5EF4-FFF2-40B4-BE49-F238E27FC236}">
                <a16:creationId xmlns:a16="http://schemas.microsoft.com/office/drawing/2014/main" id="{4C703F89-1F06-6F14-9C06-846B24EB8C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8045A1E-8706-33D6-9F7E-64139300A4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5E6E43F-1CA6-408B-804D-64D447D71B8F}" type="slidenum">
              <a:rPr lang="en-GB" smtClean="0"/>
              <a:t>‹#›</a:t>
            </a:fld>
            <a:endParaRPr lang="en-GB"/>
          </a:p>
        </p:txBody>
      </p:sp>
    </p:spTree>
    <p:extLst>
      <p:ext uri="{BB962C8B-B14F-4D97-AF65-F5344CB8AC3E}">
        <p14:creationId xmlns:p14="http://schemas.microsoft.com/office/powerpoint/2010/main" val="1516027137"/>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304DF-4F98-918D-6881-077F3AFBFF47}"/>
              </a:ext>
            </a:extLst>
          </p:cNvPr>
          <p:cNvSpPr>
            <a:spLocks noGrp="1"/>
          </p:cNvSpPr>
          <p:nvPr>
            <p:ph type="ctrTitle"/>
          </p:nvPr>
        </p:nvSpPr>
        <p:spPr>
          <a:xfrm>
            <a:off x="1809134" y="1425677"/>
            <a:ext cx="7806813" cy="960121"/>
          </a:xfrm>
        </p:spPr>
        <p:txBody>
          <a:bodyPr>
            <a:normAutofit fontScale="90000"/>
          </a:bodyPr>
          <a:lstStyle/>
          <a:p>
            <a:br>
              <a:rPr lang="en-GB" dirty="0"/>
            </a:br>
            <a:br>
              <a:rPr lang="en-GB" dirty="0"/>
            </a:br>
            <a:br>
              <a:rPr lang="en-GB" dirty="0"/>
            </a:br>
            <a:br>
              <a:rPr lang="en-GB" dirty="0"/>
            </a:br>
            <a:r>
              <a:rPr lang="en-GB" sz="3600" dirty="0"/>
              <a:t>Business Plan Presentation</a:t>
            </a:r>
          </a:p>
        </p:txBody>
      </p:sp>
      <p:sp>
        <p:nvSpPr>
          <p:cNvPr id="3" name="Subtitle 2">
            <a:extLst>
              <a:ext uri="{FF2B5EF4-FFF2-40B4-BE49-F238E27FC236}">
                <a16:creationId xmlns:a16="http://schemas.microsoft.com/office/drawing/2014/main" id="{901BC404-9D7D-9599-4EE7-6676EA6A96F5}"/>
              </a:ext>
            </a:extLst>
          </p:cNvPr>
          <p:cNvSpPr>
            <a:spLocks noGrp="1"/>
          </p:cNvSpPr>
          <p:nvPr>
            <p:ph type="subTitle" idx="1"/>
          </p:nvPr>
        </p:nvSpPr>
        <p:spPr>
          <a:xfrm>
            <a:off x="1524000" y="2533281"/>
            <a:ext cx="9144000" cy="2724519"/>
          </a:xfrm>
        </p:spPr>
        <p:txBody>
          <a:bodyPr>
            <a:normAutofit/>
          </a:bodyPr>
          <a:lstStyle/>
          <a:p>
            <a:pPr algn="l"/>
            <a:r>
              <a:rPr lang="en-GB" sz="2000" b="1" dirty="0"/>
              <a:t>NAME: AURITA CRISTOVAO</a:t>
            </a:r>
            <a:endParaRPr lang="en-GB" sz="2000" dirty="0"/>
          </a:p>
          <a:p>
            <a:pPr algn="l"/>
            <a:r>
              <a:rPr lang="en-GB" sz="2000" b="1" dirty="0"/>
              <a:t>STUDENT NUMBER: 2430409</a:t>
            </a:r>
            <a:endParaRPr lang="en-GB" sz="2000" dirty="0"/>
          </a:p>
          <a:p>
            <a:pPr algn="l"/>
            <a:r>
              <a:rPr lang="en-GB" sz="2000" b="1" dirty="0"/>
              <a:t>GROUP: 4 </a:t>
            </a:r>
            <a:endParaRPr lang="en-GB" sz="2000" dirty="0"/>
          </a:p>
          <a:p>
            <a:pPr algn="l"/>
            <a:r>
              <a:rPr lang="en-GB" sz="2000" b="1" dirty="0"/>
              <a:t>Name Company : EAST TIMOR ORGANIC FOOD COMPANY</a:t>
            </a:r>
            <a:endParaRPr lang="en-GB" sz="2000" dirty="0"/>
          </a:p>
          <a:p>
            <a:pPr algn="l"/>
            <a:r>
              <a:rPr lang="en-GB" sz="2000" b="1" dirty="0"/>
              <a:t>LECTURE: Charles </a:t>
            </a:r>
            <a:r>
              <a:rPr lang="en-GB" sz="2000" b="1" dirty="0" err="1"/>
              <a:t>Obinwa</a:t>
            </a:r>
            <a:endParaRPr lang="en-GB" sz="2000" dirty="0"/>
          </a:p>
          <a:p>
            <a:endParaRPr lang="en-GB" dirty="0"/>
          </a:p>
        </p:txBody>
      </p:sp>
      <p:pic>
        <p:nvPicPr>
          <p:cNvPr id="4" name="Picture 3" descr="Text&#10;&#10;Description automatically generated">
            <a:extLst>
              <a:ext uri="{FF2B5EF4-FFF2-40B4-BE49-F238E27FC236}">
                <a16:creationId xmlns:a16="http://schemas.microsoft.com/office/drawing/2014/main" id="{9E59644A-DDB6-9981-D346-089A0E30CD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807" y="318074"/>
            <a:ext cx="2895600" cy="960120"/>
          </a:xfrm>
          <a:prstGeom prst="rect">
            <a:avLst/>
          </a:prstGeom>
        </p:spPr>
      </p:pic>
    </p:spTree>
    <p:extLst>
      <p:ext uri="{BB962C8B-B14F-4D97-AF65-F5344CB8AC3E}">
        <p14:creationId xmlns:p14="http://schemas.microsoft.com/office/powerpoint/2010/main" val="3516281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BC6FC-6944-26E1-D771-E87F0E91C6E2}"/>
              </a:ext>
            </a:extLst>
          </p:cNvPr>
          <p:cNvSpPr>
            <a:spLocks noGrp="1"/>
          </p:cNvSpPr>
          <p:nvPr>
            <p:ph type="title"/>
          </p:nvPr>
        </p:nvSpPr>
        <p:spPr/>
        <p:txBody>
          <a:bodyPr/>
          <a:lstStyle/>
          <a:p>
            <a:r>
              <a:rPr lang="en-GB" b="1" dirty="0">
                <a:latin typeface="Söhne"/>
              </a:rPr>
              <a:t>Table of Contents</a:t>
            </a:r>
            <a:endParaRPr lang="en-GB" dirty="0"/>
          </a:p>
        </p:txBody>
      </p:sp>
      <p:sp>
        <p:nvSpPr>
          <p:cNvPr id="3" name="Content Placeholder 2">
            <a:extLst>
              <a:ext uri="{FF2B5EF4-FFF2-40B4-BE49-F238E27FC236}">
                <a16:creationId xmlns:a16="http://schemas.microsoft.com/office/drawing/2014/main" id="{F788122A-E7DA-643F-AF1E-6AF37ACA01BF}"/>
              </a:ext>
            </a:extLst>
          </p:cNvPr>
          <p:cNvSpPr>
            <a:spLocks noGrp="1"/>
          </p:cNvSpPr>
          <p:nvPr>
            <p:ph idx="1"/>
          </p:nvPr>
        </p:nvSpPr>
        <p:spPr>
          <a:xfrm>
            <a:off x="838200" y="1378364"/>
            <a:ext cx="8802757" cy="3660775"/>
          </a:xfrm>
        </p:spPr>
        <p:txBody>
          <a:bodyPr>
            <a:normAutofit fontScale="25000" lnSpcReduction="20000"/>
          </a:bodyPr>
          <a:lstStyle/>
          <a:p>
            <a:r>
              <a:rPr lang="en-GB" sz="6400" dirty="0"/>
              <a:t>Introduction	……………………………………………………………………………………. 3</a:t>
            </a:r>
          </a:p>
          <a:p>
            <a:r>
              <a:rPr lang="en-GB" sz="6400" dirty="0">
                <a:latin typeface="Arial" panose="020B0604020202020204" pitchFamily="34" charset="0"/>
                <a:ea typeface="Times New Roman" panose="02020603050405020304" pitchFamily="18" charset="0"/>
                <a:cs typeface="Arial" panose="020B0604020202020204" pitchFamily="34" charset="0"/>
              </a:rPr>
              <a:t>Background and Experience	………………………………………………….4</a:t>
            </a:r>
          </a:p>
          <a:p>
            <a:r>
              <a:rPr lang="en-GB" sz="6400" dirty="0">
                <a:latin typeface="Arial" panose="020B0604020202020204" pitchFamily="34" charset="0"/>
                <a:cs typeface="Arial" panose="020B0604020202020204" pitchFamily="34" charset="0"/>
              </a:rPr>
              <a:t>Overview of the Business Idea	………………………………………………… 5</a:t>
            </a:r>
          </a:p>
          <a:p>
            <a:r>
              <a:rPr lang="en-GB" sz="6400" dirty="0">
                <a:latin typeface="Arial" panose="020B0604020202020204" pitchFamily="34" charset="0"/>
                <a:cs typeface="Arial" panose="020B0604020202020204" pitchFamily="34" charset="0"/>
              </a:rPr>
              <a:t>Legal Format and Management Structure………………………………………….. 7</a:t>
            </a:r>
          </a:p>
          <a:p>
            <a:r>
              <a:rPr lang="en-GB" sz="6400" dirty="0"/>
              <a:t>Management Structure	………………………………………………………………………… 8</a:t>
            </a:r>
          </a:p>
          <a:p>
            <a:r>
              <a:rPr lang="en-GB" sz="6400" dirty="0"/>
              <a:t>PESTEL Analysis	…………………………………………………………………………………………... 9</a:t>
            </a:r>
          </a:p>
          <a:p>
            <a:r>
              <a:rPr lang="en-GB" sz="6400" b="1" dirty="0">
                <a:latin typeface="Arial" panose="020B0604020202020204" pitchFamily="34" charset="0"/>
                <a:cs typeface="Arial" panose="020B0604020202020204" pitchFamily="34" charset="0"/>
              </a:rPr>
              <a:t>Marketing plan – STP…………………………………………………………………….10</a:t>
            </a:r>
          </a:p>
          <a:p>
            <a:r>
              <a:rPr lang="en-GB" sz="6400" dirty="0"/>
              <a:t>Marketing Strategies –How to reach your audience ………………………………………………12</a:t>
            </a:r>
          </a:p>
          <a:p>
            <a:r>
              <a:rPr lang="en-GB" sz="6400" b="1" dirty="0"/>
              <a:t>Funding Requirements &amp; Allocation 	………………………………………………………….. 13</a:t>
            </a:r>
            <a:endParaRPr lang="en-GB" sz="6400" dirty="0"/>
          </a:p>
          <a:p>
            <a:endParaRPr lang="en-GB" sz="6400" b="1" dirty="0">
              <a:latin typeface="Arial" panose="020B0604020202020204" pitchFamily="34" charset="0"/>
              <a:cs typeface="Arial" panose="020B0604020202020204" pitchFamily="34" charset="0"/>
            </a:endParaRPr>
          </a:p>
          <a:p>
            <a:endParaRPr lang="en-GB" sz="6400" dirty="0"/>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ea typeface="Times New Roman" panose="02020603050405020304" pitchFamily="18" charset="0"/>
              <a:cs typeface="Arial" panose="020B0604020202020204" pitchFamily="34" charset="0"/>
            </a:endParaRPr>
          </a:p>
          <a:p>
            <a:endParaRPr lang="en-GB" dirty="0"/>
          </a:p>
          <a:p>
            <a:pPr marL="0" indent="0">
              <a:buNone/>
            </a:pPr>
            <a:r>
              <a:rPr lang="en-GB" dirty="0"/>
              <a:t> 5</a:t>
            </a:r>
            <a:br>
              <a:rPr lang="en-GB" dirty="0"/>
            </a:br>
            <a:endParaRPr lang="en-GB" dirty="0"/>
          </a:p>
        </p:txBody>
      </p:sp>
    </p:spTree>
    <p:extLst>
      <p:ext uri="{BB962C8B-B14F-4D97-AF65-F5344CB8AC3E}">
        <p14:creationId xmlns:p14="http://schemas.microsoft.com/office/powerpoint/2010/main" val="3729207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CB83-57A3-2EB6-4C18-C7251A49E109}"/>
              </a:ext>
            </a:extLst>
          </p:cNvPr>
          <p:cNvSpPr>
            <a:spLocks noGrp="1"/>
          </p:cNvSpPr>
          <p:nvPr>
            <p:ph type="title"/>
          </p:nvPr>
        </p:nvSpPr>
        <p:spPr>
          <a:xfrm>
            <a:off x="838200" y="365126"/>
            <a:ext cx="10515600" cy="1095928"/>
          </a:xfrm>
        </p:spPr>
        <p:txBody>
          <a:bodyPr>
            <a:normAutofit/>
          </a:bodyPr>
          <a:lstStyle/>
          <a:p>
            <a:r>
              <a:rPr lang="en-GB" sz="2400" b="1" dirty="0">
                <a:latin typeface="Arial" panose="020B0604020202020204" pitchFamily="34" charset="0"/>
                <a:cs typeface="Arial" panose="020B0604020202020204" pitchFamily="34" charset="0"/>
              </a:rPr>
              <a:t>Introduction</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15302A-5752-EE07-91EB-64289F7FAD90}"/>
              </a:ext>
            </a:extLst>
          </p:cNvPr>
          <p:cNvSpPr>
            <a:spLocks noGrp="1"/>
          </p:cNvSpPr>
          <p:nvPr>
            <p:ph idx="1"/>
          </p:nvPr>
        </p:nvSpPr>
        <p:spPr>
          <a:xfrm>
            <a:off x="604684" y="1199626"/>
            <a:ext cx="8530927" cy="3959603"/>
          </a:xfrm>
        </p:spPr>
        <p:txBody>
          <a:bodyPr>
            <a:normAutofit/>
          </a:bodyPr>
          <a:lstStyle/>
          <a:p>
            <a:pPr marL="0" indent="0">
              <a:buNone/>
            </a:pPr>
            <a:r>
              <a:rPr lang="en-GB" sz="1800" dirty="0">
                <a:latin typeface="Arial" panose="020B0604020202020204" pitchFamily="34" charset="0"/>
                <a:cs typeface="Arial" panose="020B0604020202020204" pitchFamily="34" charset="0"/>
              </a:rPr>
              <a:t>I am the founder of </a:t>
            </a:r>
            <a:r>
              <a:rPr lang="en-GB" sz="1800" b="1" dirty="0">
                <a:latin typeface="Arial" panose="020B0604020202020204" pitchFamily="34" charset="0"/>
                <a:cs typeface="Arial" panose="020B0604020202020204" pitchFamily="34" charset="0"/>
              </a:rPr>
              <a:t>[East Timor Organic Food Company]</a:t>
            </a:r>
            <a:r>
              <a:rPr lang="en-GB" sz="1800" dirty="0">
                <a:latin typeface="Arial" panose="020B0604020202020204" pitchFamily="34" charset="0"/>
                <a:cs typeface="Arial" panose="020B0604020202020204" pitchFamily="34" charset="0"/>
              </a:rPr>
              <a:t>, an organic food company dedicated to bringing clean, natural, and chemical-free food to our community.</a:t>
            </a: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Organic food Company</a:t>
            </a: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Provides high-quality, fresh, and sustainably sourced organic food products to health-conscious consumers, and also100% natural.</a:t>
            </a:r>
          </a:p>
          <a:p>
            <a:pPr marL="0" indent="0">
              <a:buNone/>
            </a:pPr>
            <a:r>
              <a:rPr lang="en-GB" sz="1600" b="1" dirty="0">
                <a:latin typeface="Arial" panose="020B0604020202020204" pitchFamily="34" charset="0"/>
                <a:cs typeface="Arial" panose="020B0604020202020204" pitchFamily="34" charset="0"/>
              </a:rPr>
              <a:t>Description</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A modern enterprise focused on offering fresh, pure, and chemical-free foods. I promote better health through organic fruits, vegetables, grains, dairy, and other nutritious and environmentally safe products.</a:t>
            </a:r>
          </a:p>
          <a:p>
            <a:pPr marL="0" indent="0">
              <a:buNone/>
            </a:pPr>
            <a:r>
              <a:rPr lang="en-GB" sz="1600" dirty="0">
                <a:latin typeface="Arial" panose="020B0604020202020204" pitchFamily="34" charset="0"/>
                <a:cs typeface="Arial" panose="020B0604020202020204" pitchFamily="34" charset="0"/>
              </a:rPr>
              <a:t>At Organic Food Company, I know that feeling good starts with eating well. That’s why I source all our products from trusted organic farms that care for the planet through sustainable, earth-friendly growing methods</a:t>
            </a:r>
            <a:endParaRPr lang="en-GB" sz="1600" dirty="0">
              <a:solidFill>
                <a:srgbClr val="FF0000"/>
              </a:solidFill>
              <a:latin typeface="Arial" panose="020B0604020202020204" pitchFamily="34" charset="0"/>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3079355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E767A-C682-A9D1-0ADA-3F03AA42C671}"/>
              </a:ext>
            </a:extLst>
          </p:cNvPr>
          <p:cNvSpPr>
            <a:spLocks noGrp="1"/>
          </p:cNvSpPr>
          <p:nvPr>
            <p:ph type="title"/>
          </p:nvPr>
        </p:nvSpPr>
        <p:spPr>
          <a:xfrm>
            <a:off x="1560352" y="1040235"/>
            <a:ext cx="7113865" cy="3363985"/>
          </a:xfrm>
        </p:spPr>
        <p:txBody>
          <a:bodyPr>
            <a:normAutofit/>
          </a:bodyPr>
          <a:lstStyle/>
          <a:p>
            <a:pPr marL="285750" indent="-285750">
              <a:lnSpc>
                <a:spcPct val="107000"/>
              </a:lnSpc>
              <a:spcAft>
                <a:spcPts val="800"/>
              </a:spcAft>
              <a:buFont typeface="Wingdings" panose="05000000000000000000" pitchFamily="2" charset="2"/>
              <a:buChar char="q"/>
            </a:pPr>
            <a:r>
              <a:rPr lang="en-GB" sz="1800" b="1" dirty="0">
                <a:latin typeface="Arial" panose="020B0604020202020204" pitchFamily="34" charset="0"/>
                <a:ea typeface="Times New Roman" panose="02020603050405020304" pitchFamily="18" charset="0"/>
                <a:cs typeface="Arial" panose="020B0604020202020204" pitchFamily="34" charset="0"/>
              </a:rPr>
              <a:t>Background and Experience of Organic Food Company</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sz="1600" b="1" dirty="0">
                <a:latin typeface="Arial" panose="020B0604020202020204" pitchFamily="34" charset="0"/>
                <a:ea typeface="Times New Roman" panose="02020603050405020304" pitchFamily="18" charset="0"/>
                <a:cs typeface="Arial" panose="020B0604020202020204" pitchFamily="34" charset="0"/>
              </a:rPr>
              <a:t>Organic Food Company</a:t>
            </a:r>
            <a:r>
              <a:rPr lang="en-GB" sz="1600" dirty="0">
                <a:latin typeface="Arial" panose="020B0604020202020204" pitchFamily="34" charset="0"/>
                <a:ea typeface="Times New Roman" panose="02020603050405020304" pitchFamily="18" charset="0"/>
                <a:cs typeface="Arial" panose="020B0604020202020204" pitchFamily="34" charset="0"/>
              </a:rPr>
              <a:t> was started to provide fresh, healthy, and fully organic food to people who care about their health and the environment. My team has experience working with local farmers and in food production, ensuring that every product is safe, natural, and high quality. I committed to making organic food accessible, building trust with our customers, and growing as a leading provider of sustainable, nutritious food.</a:t>
            </a:r>
            <a:br>
              <a:rPr lang="en-GB" sz="1600" dirty="0">
                <a:effectLst/>
                <a:latin typeface="Arial" panose="020B0604020202020204" pitchFamily="34" charset="0"/>
                <a:ea typeface="Times New Roman" panose="02020603050405020304" pitchFamily="18" charset="0"/>
                <a:cs typeface="Times New Roman" panose="02020603050405020304" pitchFamily="18" charset="0"/>
              </a:rPr>
            </a:br>
            <a:endParaRPr lang="en-GB" sz="1600" dirty="0"/>
          </a:p>
        </p:txBody>
      </p:sp>
    </p:spTree>
    <p:extLst>
      <p:ext uri="{BB962C8B-B14F-4D97-AF65-F5344CB8AC3E}">
        <p14:creationId xmlns:p14="http://schemas.microsoft.com/office/powerpoint/2010/main" val="1729494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D0392-9449-EFD1-02AE-FA1C715970CC}"/>
              </a:ext>
            </a:extLst>
          </p:cNvPr>
          <p:cNvSpPr>
            <a:spLocks noGrp="1"/>
          </p:cNvSpPr>
          <p:nvPr>
            <p:ph type="title"/>
          </p:nvPr>
        </p:nvSpPr>
        <p:spPr>
          <a:xfrm>
            <a:off x="668594" y="265472"/>
            <a:ext cx="10685206" cy="1347018"/>
          </a:xfrm>
        </p:spPr>
        <p:txBody>
          <a:bodyPr>
            <a:normAutofit/>
          </a:bodyPr>
          <a:lstStyle/>
          <a:p>
            <a:pPr marL="285750" indent="-285750">
              <a:buFont typeface="Wingdings" panose="05000000000000000000" pitchFamily="2" charset="2"/>
              <a:buChar char="Ø"/>
            </a:pPr>
            <a:r>
              <a:rPr lang="en-GB" sz="2000" b="1" i="0" dirty="0">
                <a:effectLst/>
                <a:latin typeface="Arial" panose="020B0604020202020204" pitchFamily="34" charset="0"/>
                <a:cs typeface="Arial" panose="020B0604020202020204" pitchFamily="34" charset="0"/>
              </a:rPr>
              <a:t>Overview of the Business Idea</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Organic Food Company is a business that sells fresh, natural, and chemical-free foods.</a:t>
            </a:r>
          </a:p>
        </p:txBody>
      </p:sp>
      <p:sp>
        <p:nvSpPr>
          <p:cNvPr id="3" name="Content Placeholder 2">
            <a:extLst>
              <a:ext uri="{FF2B5EF4-FFF2-40B4-BE49-F238E27FC236}">
                <a16:creationId xmlns:a16="http://schemas.microsoft.com/office/drawing/2014/main" id="{5398916E-C207-C6A6-61F4-D87743CC979B}"/>
              </a:ext>
            </a:extLst>
          </p:cNvPr>
          <p:cNvSpPr>
            <a:spLocks noGrp="1"/>
          </p:cNvSpPr>
          <p:nvPr>
            <p:ph idx="1"/>
          </p:nvPr>
        </p:nvSpPr>
        <p:spPr>
          <a:xfrm>
            <a:off x="838200" y="1612489"/>
            <a:ext cx="10515600" cy="4980039"/>
          </a:xfrm>
        </p:spPr>
        <p:txBody>
          <a:bodyPr>
            <a:noAutofit/>
          </a:bodyPr>
          <a:lstStyle/>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the product/service company will offer</a:t>
            </a:r>
          </a:p>
          <a:p>
            <a:pPr lvl="1"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Example: fruits, vegetables, organic foods</a:t>
            </a:r>
          </a:p>
          <a:p>
            <a:pPr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what service I  will provide?</a:t>
            </a:r>
          </a:p>
          <a:p>
            <a:pPr lvl="1"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Example: delivery, training, consulting</a:t>
            </a:r>
          </a:p>
          <a:p>
            <a:pPr marL="0" indent="0">
              <a:buNone/>
            </a:pPr>
            <a:r>
              <a:rPr lang="en-GB" sz="1600" b="1" dirty="0"/>
              <a:t>1. Delivery Service</a:t>
            </a:r>
          </a:p>
          <a:p>
            <a:r>
              <a:rPr lang="en-GB" sz="1600" dirty="0"/>
              <a:t>You deliver organic food to customers’ homes.</a:t>
            </a:r>
          </a:p>
          <a:p>
            <a:pPr marL="0" indent="0">
              <a:buNone/>
            </a:pPr>
            <a:r>
              <a:rPr lang="en-GB" sz="1600" b="1" dirty="0"/>
              <a:t>2. Training</a:t>
            </a:r>
          </a:p>
          <a:p>
            <a:r>
              <a:rPr lang="en-GB" sz="1600" dirty="0"/>
              <a:t>You teach people:</a:t>
            </a:r>
          </a:p>
          <a:p>
            <a:r>
              <a:rPr lang="en-GB" sz="1600" dirty="0"/>
              <a:t>How to grow organic food</a:t>
            </a:r>
          </a:p>
          <a:p>
            <a:r>
              <a:rPr lang="en-GB" sz="1600" dirty="0"/>
              <a:t>How to eat healthy</a:t>
            </a:r>
          </a:p>
          <a:p>
            <a:pPr marL="0" indent="0">
              <a:buNone/>
            </a:pPr>
            <a:r>
              <a:rPr lang="en-GB" sz="1600" b="1" dirty="0"/>
              <a:t>3. Consulting</a:t>
            </a:r>
          </a:p>
          <a:p>
            <a:r>
              <a:rPr lang="en-GB" sz="1600" dirty="0"/>
              <a:t>You give advice to:</a:t>
            </a:r>
          </a:p>
          <a:p>
            <a:r>
              <a:rPr lang="en-GB" sz="1600" dirty="0"/>
              <a:t>New organic farmers</a:t>
            </a:r>
          </a:p>
          <a:p>
            <a:r>
              <a:rPr lang="en-GB" sz="1600" dirty="0"/>
              <a:t>People who want to start organic businesses</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40339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044C0-4394-63F0-B29A-9E8F393C5807}"/>
              </a:ext>
            </a:extLst>
          </p:cNvPr>
          <p:cNvSpPr>
            <a:spLocks noGrp="1"/>
          </p:cNvSpPr>
          <p:nvPr>
            <p:ph type="title"/>
          </p:nvPr>
        </p:nvSpPr>
        <p:spPr>
          <a:xfrm>
            <a:off x="838200" y="365125"/>
            <a:ext cx="10515600" cy="2855153"/>
          </a:xfrm>
        </p:spPr>
        <p:txBody>
          <a:bodyPr/>
          <a:lstStyle/>
          <a:p>
            <a:pPr marL="285750" indent="-285750">
              <a:buFont typeface="Wingdings" panose="05000000000000000000" pitchFamily="2" charset="2"/>
              <a:buChar char="Ø"/>
            </a:pPr>
            <a:r>
              <a:rPr lang="en-GB" sz="1800" b="1" dirty="0">
                <a:latin typeface="Arial" panose="020B0604020202020204" pitchFamily="34" charset="0"/>
                <a:cs typeface="Arial" panose="020B0604020202020204" pitchFamily="34" charset="0"/>
              </a:rPr>
              <a:t>What value are you giving to customers? </a:t>
            </a:r>
            <a:br>
              <a:rPr lang="en-GB" sz="1800" b="1" dirty="0">
                <a:latin typeface="Arial" panose="020B0604020202020204" pitchFamily="34" charset="0"/>
                <a:cs typeface="Arial" panose="020B0604020202020204" pitchFamily="34" charset="0"/>
              </a:rPr>
            </a:br>
            <a:r>
              <a:rPr lang="en-GB" sz="1800" dirty="0"/>
              <a:t>1. Healthy, Chemical-Free Food</a:t>
            </a:r>
            <a:br>
              <a:rPr lang="en-GB" sz="1800" dirty="0"/>
            </a:br>
            <a:r>
              <a:rPr lang="en-GB" sz="1800" dirty="0"/>
              <a:t>2. Fresh &amp; High-Quality Products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3.</a:t>
            </a:r>
            <a:r>
              <a:rPr lang="en-GB" sz="1800" dirty="0"/>
              <a:t> Support Local Farmers</a:t>
            </a:r>
            <a:br>
              <a:rPr lang="en-GB" sz="1800" dirty="0"/>
            </a:br>
            <a:r>
              <a:rPr lang="en-GB" sz="1800" dirty="0"/>
              <a:t>4. Environmental Care</a:t>
            </a:r>
            <a:br>
              <a:rPr lang="en-GB" sz="1800" dirty="0"/>
            </a:br>
            <a:endParaRPr lang="en-GB" sz="1800" dirty="0"/>
          </a:p>
        </p:txBody>
      </p:sp>
    </p:spTree>
    <p:extLst>
      <p:ext uri="{BB962C8B-B14F-4D97-AF65-F5344CB8AC3E}">
        <p14:creationId xmlns:p14="http://schemas.microsoft.com/office/powerpoint/2010/main" val="3961431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64E61-F434-3682-056D-C60929944D93}"/>
              </a:ext>
            </a:extLst>
          </p:cNvPr>
          <p:cNvSpPr>
            <a:spLocks noGrp="1"/>
          </p:cNvSpPr>
          <p:nvPr>
            <p:ph type="title"/>
          </p:nvPr>
        </p:nvSpPr>
        <p:spPr/>
        <p:txBody>
          <a:bodyPr>
            <a:normAutofit/>
          </a:bodyPr>
          <a:lstStyle/>
          <a:p>
            <a:pPr marL="571500" indent="-571500">
              <a:buFont typeface="Wingdings" panose="05000000000000000000" pitchFamily="2" charset="2"/>
              <a:buChar char="v"/>
            </a:pPr>
            <a:r>
              <a:rPr lang="en-GB" sz="2000" b="1" dirty="0">
                <a:latin typeface="Arial" panose="020B0604020202020204" pitchFamily="34" charset="0"/>
                <a:cs typeface="Arial" panose="020B0604020202020204" pitchFamily="34" charset="0"/>
              </a:rPr>
              <a:t>Legal Format and Management Structure</a:t>
            </a:r>
          </a:p>
        </p:txBody>
      </p:sp>
      <p:sp>
        <p:nvSpPr>
          <p:cNvPr id="3" name="Content Placeholder 2">
            <a:extLst>
              <a:ext uri="{FF2B5EF4-FFF2-40B4-BE49-F238E27FC236}">
                <a16:creationId xmlns:a16="http://schemas.microsoft.com/office/drawing/2014/main" id="{07EA05B7-2A6B-157F-2D5A-B9488E50CF41}"/>
              </a:ext>
            </a:extLst>
          </p:cNvPr>
          <p:cNvSpPr>
            <a:spLocks noGrp="1"/>
          </p:cNvSpPr>
          <p:nvPr>
            <p:ph idx="1"/>
          </p:nvPr>
        </p:nvSpPr>
        <p:spPr>
          <a:xfrm>
            <a:off x="838200" y="1317523"/>
            <a:ext cx="10515600" cy="5175352"/>
          </a:xfrm>
        </p:spPr>
        <p:txBody>
          <a:bodyPr>
            <a:normAutofit/>
          </a:bodyPr>
          <a:lstStyle/>
          <a:p>
            <a:pPr marL="514350" indent="-514350">
              <a:buFont typeface="+mj-lt"/>
              <a:buAutoNum type="arabicPeriod"/>
            </a:pPr>
            <a:r>
              <a:rPr lang="en-GB" sz="2000" b="1" dirty="0">
                <a:latin typeface="Arial" panose="020B0604020202020204" pitchFamily="34" charset="0"/>
                <a:cs typeface="Arial" panose="020B0604020202020204" pitchFamily="34" charset="0"/>
              </a:rPr>
              <a:t>Legal Structure:</a:t>
            </a:r>
            <a:r>
              <a:rPr lang="en-GB" sz="2000" dirty="0">
                <a:latin typeface="Arial" panose="020B0604020202020204" pitchFamily="34" charset="0"/>
                <a:cs typeface="Arial" panose="020B0604020202020204" pitchFamily="34" charset="0"/>
              </a:rPr>
              <a:t> Sole Trader</a:t>
            </a:r>
          </a:p>
          <a:p>
            <a:pPr marL="0" indent="0">
              <a:buNone/>
            </a:pPr>
            <a:r>
              <a:rPr lang="en-GB" sz="1600" dirty="0">
                <a:latin typeface="Arial" panose="020B0604020202020204" pitchFamily="34" charset="0"/>
                <a:cs typeface="Arial" panose="020B0604020202020204" pitchFamily="34" charset="0"/>
              </a:rPr>
              <a:t>Sole Trader is</a:t>
            </a:r>
            <a:r>
              <a:rPr lang="en-GB" sz="1600" i="1" dirty="0">
                <a:latin typeface="Arial" panose="020B0604020202020204" pitchFamily="34" charset="0"/>
                <a:cs typeface="Arial" panose="020B0604020202020204" pitchFamily="34" charset="0"/>
              </a:rPr>
              <a:t> a business operated and controlled by a single individual. The proprietor is fully accountable for every part of the enterprise, including liabilities, earnings, and managerial decisions.</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1" dirty="0">
                <a:latin typeface="Arial" panose="020B0604020202020204" pitchFamily="34" charset="0"/>
                <a:cs typeface="Arial" panose="020B0604020202020204" pitchFamily="34" charset="0"/>
              </a:rPr>
              <a:t> Advantages:</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Easy and low-cost to set up</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Allows full control over decisions</a:t>
            </a:r>
          </a:p>
          <a:p>
            <a:r>
              <a:rPr lang="en-GB" sz="1600" b="1" dirty="0">
                <a:latin typeface="Arial" panose="020B0604020202020204" pitchFamily="34" charset="0"/>
                <a:cs typeface="Arial" panose="020B0604020202020204" pitchFamily="34" charset="0"/>
              </a:rPr>
              <a:t>Disadvantages:</a:t>
            </a:r>
          </a:p>
          <a:p>
            <a:r>
              <a:rPr lang="en-GB" sz="1600" dirty="0">
                <a:latin typeface="Arial" panose="020B0604020202020204" pitchFamily="34" charset="0"/>
                <a:cs typeface="Arial" panose="020B0604020202020204" pitchFamily="34" charset="0"/>
              </a:rPr>
              <a:t>Unlimited liability (personal assets at risk)</a:t>
            </a:r>
          </a:p>
          <a:p>
            <a:r>
              <a:rPr lang="en-GB" sz="1600" dirty="0">
                <a:latin typeface="Arial" panose="020B0604020202020204" pitchFamily="34" charset="0"/>
                <a:cs typeface="Arial" panose="020B0604020202020204" pitchFamily="34" charset="0"/>
              </a:rPr>
              <a:t>Harder to raise capital</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solidFill>
                <a:srgbClr val="FF0000"/>
              </a:solidFill>
            </a:endParaRPr>
          </a:p>
        </p:txBody>
      </p:sp>
      <p:sp>
        <p:nvSpPr>
          <p:cNvPr id="4" name="AutoShape 2">
            <a:extLst>
              <a:ext uri="{FF2B5EF4-FFF2-40B4-BE49-F238E27FC236}">
                <a16:creationId xmlns:a16="http://schemas.microsoft.com/office/drawing/2014/main" id="{F4B78E82-01B2-6DFF-7CE4-D4DBD9B98ED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57113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794ED-BA7A-E978-5A25-9B1EB6FFB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1457E7-BBEE-C124-8DCE-4564769A4EA7}"/>
              </a:ext>
            </a:extLst>
          </p:cNvPr>
          <p:cNvSpPr>
            <a:spLocks noGrp="1"/>
          </p:cNvSpPr>
          <p:nvPr>
            <p:ph type="title"/>
          </p:nvPr>
        </p:nvSpPr>
        <p:spPr/>
        <p:txBody>
          <a:bodyPr>
            <a:normAutofit/>
          </a:bodyPr>
          <a:lstStyle/>
          <a:p>
            <a:r>
              <a:rPr lang="en-GB" sz="2800" dirty="0"/>
              <a:t> </a:t>
            </a:r>
            <a:r>
              <a:rPr lang="en-GB" sz="2800" b="1" dirty="0"/>
              <a:t>Management Structure</a:t>
            </a:r>
          </a:p>
        </p:txBody>
      </p:sp>
      <p:sp>
        <p:nvSpPr>
          <p:cNvPr id="3" name="Content Placeholder 2">
            <a:extLst>
              <a:ext uri="{FF2B5EF4-FFF2-40B4-BE49-F238E27FC236}">
                <a16:creationId xmlns:a16="http://schemas.microsoft.com/office/drawing/2014/main" id="{5F29C58A-1ACE-2FE7-5FB6-3AF4B59E0852}"/>
              </a:ext>
            </a:extLst>
          </p:cNvPr>
          <p:cNvSpPr>
            <a:spLocks noGrp="1"/>
          </p:cNvSpPr>
          <p:nvPr>
            <p:ph idx="1"/>
          </p:nvPr>
        </p:nvSpPr>
        <p:spPr>
          <a:xfrm>
            <a:off x="838200" y="1317523"/>
            <a:ext cx="10515600" cy="5175352"/>
          </a:xfrm>
        </p:spPr>
        <p:txBody>
          <a:bodyPr/>
          <a:lstStyle/>
          <a:p>
            <a:pPr marL="514350" indent="-514350">
              <a:buFont typeface="+mj-lt"/>
              <a:buAutoNum type="arabicPeriod"/>
            </a:pPr>
            <a:r>
              <a:rPr lang="en-GB" b="1" dirty="0"/>
              <a:t>The management structure of your business</a:t>
            </a:r>
          </a:p>
          <a:p>
            <a:pPr marL="0" indent="0">
              <a:buNone/>
            </a:pPr>
            <a:r>
              <a:rPr lang="en-GB" b="1" dirty="0"/>
              <a:t>    Organisational Chart</a:t>
            </a:r>
          </a:p>
          <a:p>
            <a:pPr marL="0" indent="0">
              <a:buNone/>
            </a:pPr>
            <a:endParaRPr lang="en-GB" dirty="0"/>
          </a:p>
          <a:p>
            <a:pPr marL="0" indent="0">
              <a:buNone/>
            </a:pPr>
            <a:endParaRPr lang="en-GB" dirty="0"/>
          </a:p>
        </p:txBody>
      </p:sp>
      <p:sp>
        <p:nvSpPr>
          <p:cNvPr id="4" name="AutoShape 2">
            <a:extLst>
              <a:ext uri="{FF2B5EF4-FFF2-40B4-BE49-F238E27FC236}">
                <a16:creationId xmlns:a16="http://schemas.microsoft.com/office/drawing/2014/main" id="{153CB61B-E59C-3BDE-A7AE-9449FFC4840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Rectangle 4">
            <a:extLst>
              <a:ext uri="{FF2B5EF4-FFF2-40B4-BE49-F238E27FC236}">
                <a16:creationId xmlns:a16="http://schemas.microsoft.com/office/drawing/2014/main" id="{F3BD92CC-FC0B-2543-E044-AC8D51426BCE}"/>
              </a:ext>
            </a:extLst>
          </p:cNvPr>
          <p:cNvSpPr/>
          <p:nvPr/>
        </p:nvSpPr>
        <p:spPr>
          <a:xfrm>
            <a:off x="3400357" y="2487460"/>
            <a:ext cx="2463730" cy="4967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Owner Aurita</a:t>
            </a:r>
          </a:p>
        </p:txBody>
      </p:sp>
      <p:sp>
        <p:nvSpPr>
          <p:cNvPr id="12" name="Rectangle 11">
            <a:extLst>
              <a:ext uri="{FF2B5EF4-FFF2-40B4-BE49-F238E27FC236}">
                <a16:creationId xmlns:a16="http://schemas.microsoft.com/office/drawing/2014/main" id="{AD1E4954-EF2D-FCB3-C6C5-D3364FBEE41A}"/>
              </a:ext>
            </a:extLst>
          </p:cNvPr>
          <p:cNvSpPr/>
          <p:nvPr/>
        </p:nvSpPr>
        <p:spPr>
          <a:xfrm>
            <a:off x="1708357" y="3442418"/>
            <a:ext cx="1839914" cy="4706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Operational Manager Hiren</a:t>
            </a:r>
          </a:p>
        </p:txBody>
      </p:sp>
      <p:cxnSp>
        <p:nvCxnSpPr>
          <p:cNvPr id="14" name="Straight Connector 13">
            <a:extLst>
              <a:ext uri="{FF2B5EF4-FFF2-40B4-BE49-F238E27FC236}">
                <a16:creationId xmlns:a16="http://schemas.microsoft.com/office/drawing/2014/main" id="{30544A3B-DA54-2D22-6855-E35317BE85C2}"/>
              </a:ext>
            </a:extLst>
          </p:cNvPr>
          <p:cNvCxnSpPr/>
          <p:nvPr/>
        </p:nvCxnSpPr>
        <p:spPr>
          <a:xfrm>
            <a:off x="4826035" y="3028654"/>
            <a:ext cx="0" cy="235975"/>
          </a:xfrm>
          <a:prstGeom prst="line">
            <a:avLst/>
          </a:prstGeom>
        </p:spPr>
        <p:style>
          <a:lnRef idx="2">
            <a:schemeClr val="accent1"/>
          </a:lnRef>
          <a:fillRef idx="0">
            <a:schemeClr val="accent1"/>
          </a:fillRef>
          <a:effectRef idx="1">
            <a:schemeClr val="accent1"/>
          </a:effectRef>
          <a:fontRef idx="minor">
            <a:schemeClr val="tx1"/>
          </a:fontRef>
        </p:style>
      </p:cxnSp>
      <p:sp>
        <p:nvSpPr>
          <p:cNvPr id="15" name="Rectangle 14">
            <a:extLst>
              <a:ext uri="{FF2B5EF4-FFF2-40B4-BE49-F238E27FC236}">
                <a16:creationId xmlns:a16="http://schemas.microsoft.com/office/drawing/2014/main" id="{BCED3D40-F69A-2A0E-D663-C31F685AC4B2}"/>
              </a:ext>
            </a:extLst>
          </p:cNvPr>
          <p:cNvSpPr/>
          <p:nvPr/>
        </p:nvSpPr>
        <p:spPr>
          <a:xfrm>
            <a:off x="4020165" y="3544068"/>
            <a:ext cx="2075836" cy="59976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Marketing &amp; Sales Manager Jojo</a:t>
            </a:r>
          </a:p>
        </p:txBody>
      </p:sp>
      <p:sp>
        <p:nvSpPr>
          <p:cNvPr id="16" name="Rectangle 15">
            <a:extLst>
              <a:ext uri="{FF2B5EF4-FFF2-40B4-BE49-F238E27FC236}">
                <a16:creationId xmlns:a16="http://schemas.microsoft.com/office/drawing/2014/main" id="{47870D76-5D05-D905-2D19-040599DAF835}"/>
              </a:ext>
            </a:extLst>
          </p:cNvPr>
          <p:cNvSpPr/>
          <p:nvPr/>
        </p:nvSpPr>
        <p:spPr>
          <a:xfrm>
            <a:off x="6418006" y="3581400"/>
            <a:ext cx="2266336" cy="59976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Finance &amp; Accounts Manager Riri </a:t>
            </a:r>
          </a:p>
        </p:txBody>
      </p:sp>
      <p:sp>
        <p:nvSpPr>
          <p:cNvPr id="17" name="Rectangle 16">
            <a:extLst>
              <a:ext uri="{FF2B5EF4-FFF2-40B4-BE49-F238E27FC236}">
                <a16:creationId xmlns:a16="http://schemas.microsoft.com/office/drawing/2014/main" id="{F7C40BA0-F0EE-C13B-FFC1-EB36D119BE87}"/>
              </a:ext>
            </a:extLst>
          </p:cNvPr>
          <p:cNvSpPr/>
          <p:nvPr/>
        </p:nvSpPr>
        <p:spPr>
          <a:xfrm>
            <a:off x="1533299" y="4228999"/>
            <a:ext cx="2310579" cy="4706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Procurement/Supply Chain Team</a:t>
            </a:r>
          </a:p>
        </p:txBody>
      </p:sp>
      <p:sp>
        <p:nvSpPr>
          <p:cNvPr id="18" name="Rectangle 17">
            <a:extLst>
              <a:ext uri="{FF2B5EF4-FFF2-40B4-BE49-F238E27FC236}">
                <a16:creationId xmlns:a16="http://schemas.microsoft.com/office/drawing/2014/main" id="{76195B9F-D2A6-2433-F1C4-D6ADEFE69BBD}"/>
              </a:ext>
            </a:extLst>
          </p:cNvPr>
          <p:cNvSpPr/>
          <p:nvPr/>
        </p:nvSpPr>
        <p:spPr>
          <a:xfrm>
            <a:off x="4111270" y="4406616"/>
            <a:ext cx="2137127" cy="4706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Costumer service team</a:t>
            </a:r>
          </a:p>
        </p:txBody>
      </p:sp>
      <p:cxnSp>
        <p:nvCxnSpPr>
          <p:cNvPr id="20" name="Straight Connector 19">
            <a:extLst>
              <a:ext uri="{FF2B5EF4-FFF2-40B4-BE49-F238E27FC236}">
                <a16:creationId xmlns:a16="http://schemas.microsoft.com/office/drawing/2014/main" id="{F4C2F6C0-41F1-2EB9-2497-5753A846A5DE}"/>
              </a:ext>
            </a:extLst>
          </p:cNvPr>
          <p:cNvCxnSpPr>
            <a:cxnSpLocks/>
          </p:cNvCxnSpPr>
          <p:nvPr/>
        </p:nvCxnSpPr>
        <p:spPr>
          <a:xfrm>
            <a:off x="2764252" y="3264629"/>
            <a:ext cx="434222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F41ACE16-D55C-5E06-0754-C26E554D1676}"/>
              </a:ext>
            </a:extLst>
          </p:cNvPr>
          <p:cNvCxnSpPr>
            <a:cxnSpLocks/>
          </p:cNvCxnSpPr>
          <p:nvPr/>
        </p:nvCxnSpPr>
        <p:spPr>
          <a:xfrm flipV="1">
            <a:off x="7106478" y="3276600"/>
            <a:ext cx="0" cy="304800"/>
          </a:xfrm>
          <a:prstGeom prst="line">
            <a:avLst/>
          </a:prstGeom>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C1FAE3CC-BEBF-670A-FBAA-39E410BF5B9A}"/>
              </a:ext>
            </a:extLst>
          </p:cNvPr>
          <p:cNvCxnSpPr>
            <a:cxnSpLocks/>
          </p:cNvCxnSpPr>
          <p:nvPr/>
        </p:nvCxnSpPr>
        <p:spPr>
          <a:xfrm>
            <a:off x="4865897" y="4181167"/>
            <a:ext cx="0" cy="226143"/>
          </a:xfrm>
          <a:prstGeom prst="line">
            <a:avLst/>
          </a:prstGeom>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01F52C75-D249-DFD9-5F97-0E6F85DF3EDC}"/>
              </a:ext>
            </a:extLst>
          </p:cNvPr>
          <p:cNvCxnSpPr>
            <a:cxnSpLocks/>
          </p:cNvCxnSpPr>
          <p:nvPr/>
        </p:nvCxnSpPr>
        <p:spPr>
          <a:xfrm>
            <a:off x="2764252" y="3843951"/>
            <a:ext cx="0" cy="392956"/>
          </a:xfrm>
          <a:prstGeom prst="line">
            <a:avLst/>
          </a:prstGeom>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8AE62AFA-A961-2D3A-0EE2-5C34846B1DCE}"/>
              </a:ext>
            </a:extLst>
          </p:cNvPr>
          <p:cNvCxnSpPr>
            <a:cxnSpLocks/>
          </p:cNvCxnSpPr>
          <p:nvPr/>
        </p:nvCxnSpPr>
        <p:spPr>
          <a:xfrm>
            <a:off x="2770560" y="3276600"/>
            <a:ext cx="0" cy="165818"/>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4731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96878-B9F3-DC62-4271-19F6368E0F44}"/>
              </a:ext>
            </a:extLst>
          </p:cNvPr>
          <p:cNvSpPr>
            <a:spLocks noGrp="1"/>
          </p:cNvSpPr>
          <p:nvPr>
            <p:ph type="title"/>
          </p:nvPr>
        </p:nvSpPr>
        <p:spPr>
          <a:xfrm>
            <a:off x="805343" y="360726"/>
            <a:ext cx="10321953" cy="3775045"/>
          </a:xfrm>
        </p:spPr>
        <p:txBody>
          <a:bodyPr>
            <a:normAutofit/>
          </a:bodyPr>
          <a:lstStyle/>
          <a:p>
            <a:r>
              <a:rPr lang="en-GB" sz="1800" b="1" dirty="0"/>
              <a:t>	</a:t>
            </a:r>
            <a:r>
              <a:rPr lang="en-GB" sz="1800" b="1" dirty="0">
                <a:latin typeface="Arial" panose="020B0604020202020204" pitchFamily="34" charset="0"/>
                <a:cs typeface="Arial" panose="020B0604020202020204" pitchFamily="34" charset="0"/>
              </a:rPr>
              <a:t>1. CEO / Founder</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 Oversees overall business operations, strategy, and growth</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 Makes key decisions regarding products, marketing, and partnerships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2. Operations Manager</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 Manages day-to-day operations, supply chain, and production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 Coordinates with suppliers, farmers, and quality control teams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3. Marketing &amp; Sales Manager</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 Develops marketing campaigns and promotional strategies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 Manages social media, advertising, and customer relations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4. Finance &amp; Accounts Manager</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 Handles budgeting, accounting, and financial planning</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 Monitors expenses, revenue, and profitability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br>
              <a:rPr lang="en-GB" sz="1600" dirty="0"/>
            </a:br>
            <a:endParaRPr lang="en-GB" sz="1600" dirty="0"/>
          </a:p>
        </p:txBody>
      </p:sp>
    </p:spTree>
    <p:extLst>
      <p:ext uri="{BB962C8B-B14F-4D97-AF65-F5344CB8AC3E}">
        <p14:creationId xmlns:p14="http://schemas.microsoft.com/office/powerpoint/2010/main" val="3959023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92AE1-77F3-BCA1-5086-05748CD7DD99}"/>
              </a:ext>
            </a:extLst>
          </p:cNvPr>
          <p:cNvSpPr>
            <a:spLocks noGrp="1"/>
          </p:cNvSpPr>
          <p:nvPr>
            <p:ph type="title"/>
          </p:nvPr>
        </p:nvSpPr>
        <p:spPr/>
        <p:txBody>
          <a:bodyPr/>
          <a:lstStyle/>
          <a:p>
            <a:r>
              <a:rPr lang="en-GB" dirty="0"/>
              <a:t>PESTEL Analysis</a:t>
            </a:r>
          </a:p>
        </p:txBody>
      </p:sp>
      <p:sp>
        <p:nvSpPr>
          <p:cNvPr id="3" name="Content Placeholder 2">
            <a:extLst>
              <a:ext uri="{FF2B5EF4-FFF2-40B4-BE49-F238E27FC236}">
                <a16:creationId xmlns:a16="http://schemas.microsoft.com/office/drawing/2014/main" id="{6DC899FE-77DF-B2DE-A211-3ABBF064A5E6}"/>
              </a:ext>
            </a:extLst>
          </p:cNvPr>
          <p:cNvSpPr>
            <a:spLocks noGrp="1"/>
          </p:cNvSpPr>
          <p:nvPr>
            <p:ph idx="1"/>
          </p:nvPr>
        </p:nvSpPr>
        <p:spPr/>
        <p:txBody>
          <a:bodyPr/>
          <a:lstStyle/>
          <a:p>
            <a:endParaRPr lang="en-GB" dirty="0"/>
          </a:p>
        </p:txBody>
      </p:sp>
      <p:sp>
        <p:nvSpPr>
          <p:cNvPr id="4" name="Rectangle: Rounded Corners 3">
            <a:extLst>
              <a:ext uri="{FF2B5EF4-FFF2-40B4-BE49-F238E27FC236}">
                <a16:creationId xmlns:a16="http://schemas.microsoft.com/office/drawing/2014/main" id="{B2AB78DF-8E41-B547-2EC9-1CEA3DA14F01}"/>
              </a:ext>
            </a:extLst>
          </p:cNvPr>
          <p:cNvSpPr/>
          <p:nvPr/>
        </p:nvSpPr>
        <p:spPr>
          <a:xfrm>
            <a:off x="838200" y="1825625"/>
            <a:ext cx="2918791" cy="14652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q"/>
            </a:pPr>
            <a:r>
              <a:rPr lang="en-GB" sz="1600" b="1" dirty="0">
                <a:latin typeface="Arial" panose="020B0604020202020204" pitchFamily="34" charset="0"/>
                <a:cs typeface="Arial" panose="020B0604020202020204" pitchFamily="34" charset="0"/>
              </a:rPr>
              <a:t>Factor Politic</a:t>
            </a:r>
          </a:p>
          <a:p>
            <a:pPr algn="ctr"/>
            <a:r>
              <a:rPr lang="en-GB" sz="1600" dirty="0">
                <a:latin typeface="Arial" panose="020B0604020202020204" pitchFamily="34" charset="0"/>
                <a:cs typeface="Arial" panose="020B0604020202020204" pitchFamily="34" charset="0"/>
              </a:rPr>
              <a:t> Government guidelines on organic approval and food protection standards</a:t>
            </a:r>
          </a:p>
        </p:txBody>
      </p:sp>
      <p:sp>
        <p:nvSpPr>
          <p:cNvPr id="5" name="Rectangle: Rounded Corners 4">
            <a:extLst>
              <a:ext uri="{FF2B5EF4-FFF2-40B4-BE49-F238E27FC236}">
                <a16:creationId xmlns:a16="http://schemas.microsoft.com/office/drawing/2014/main" id="{D761463B-4DAA-6614-C637-3BD67FE0D16D}"/>
              </a:ext>
            </a:extLst>
          </p:cNvPr>
          <p:cNvSpPr/>
          <p:nvPr/>
        </p:nvSpPr>
        <p:spPr>
          <a:xfrm>
            <a:off x="838201" y="3563938"/>
            <a:ext cx="2998304" cy="12366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lvl="0" indent="-285750">
              <a:buFont typeface="Wingdings" panose="05000000000000000000" pitchFamily="2" charset="2"/>
              <a:buChar char="q"/>
            </a:pPr>
            <a:r>
              <a:rPr lang="en-GB" sz="1600" b="1" dirty="0">
                <a:latin typeface="Arial" panose="020B0604020202020204" pitchFamily="34" charset="0"/>
                <a:cs typeface="Arial" panose="020B0604020202020204" pitchFamily="34" charset="0"/>
              </a:rPr>
              <a:t>Social Factors</a:t>
            </a:r>
          </a:p>
          <a:p>
            <a:pPr lvl="0"/>
            <a:r>
              <a:rPr lang="en-GB" sz="1600" dirty="0">
                <a:latin typeface="Arial" panose="020B0604020202020204" pitchFamily="34" charset="0"/>
                <a:cs typeface="Arial" panose="020B0604020202020204" pitchFamily="34" charset="0"/>
              </a:rPr>
              <a:t>Increasing recognition of healthy living, well-being, and natural eating habits</a:t>
            </a:r>
          </a:p>
        </p:txBody>
      </p:sp>
      <p:sp>
        <p:nvSpPr>
          <p:cNvPr id="6" name="Rectangle: Rounded Corners 5">
            <a:extLst>
              <a:ext uri="{FF2B5EF4-FFF2-40B4-BE49-F238E27FC236}">
                <a16:creationId xmlns:a16="http://schemas.microsoft.com/office/drawing/2014/main" id="{3DC4FBA4-9808-59C7-8B1A-BDAFD69F336F}"/>
              </a:ext>
            </a:extLst>
          </p:cNvPr>
          <p:cNvSpPr/>
          <p:nvPr/>
        </p:nvSpPr>
        <p:spPr>
          <a:xfrm>
            <a:off x="4172778" y="1862827"/>
            <a:ext cx="3071192" cy="156617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r>
              <a:rPr lang="en-GB" sz="1600" b="1" dirty="0">
                <a:latin typeface="Arial" panose="020B0604020202020204" pitchFamily="34" charset="0"/>
                <a:cs typeface="Arial" panose="020B0604020202020204" pitchFamily="34" charset="0"/>
              </a:rPr>
              <a:t>Economic Factors</a:t>
            </a:r>
          </a:p>
          <a:p>
            <a:r>
              <a:rPr lang="en-GB" sz="1600" dirty="0">
                <a:latin typeface="Arial" panose="020B0604020202020204" pitchFamily="34" charset="0"/>
                <a:cs typeface="Arial" panose="020B0604020202020204" pitchFamily="34" charset="0"/>
              </a:rPr>
              <a:t>Growing consumer expenditure on nutritious and organic food products</a:t>
            </a:r>
          </a:p>
        </p:txBody>
      </p:sp>
      <p:sp>
        <p:nvSpPr>
          <p:cNvPr id="7" name="Rectangle: Rounded Corners 6">
            <a:extLst>
              <a:ext uri="{FF2B5EF4-FFF2-40B4-BE49-F238E27FC236}">
                <a16:creationId xmlns:a16="http://schemas.microsoft.com/office/drawing/2014/main" id="{7BF1FBD6-3E45-2F8C-3167-2E5470A3216A}"/>
              </a:ext>
            </a:extLst>
          </p:cNvPr>
          <p:cNvSpPr/>
          <p:nvPr/>
        </p:nvSpPr>
        <p:spPr>
          <a:xfrm>
            <a:off x="4383156" y="3664986"/>
            <a:ext cx="2998304" cy="12366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r>
              <a:rPr lang="en-GB" sz="1600" b="1" dirty="0">
                <a:latin typeface="Arial" panose="020B0604020202020204" pitchFamily="34" charset="0"/>
                <a:cs typeface="Arial" panose="020B0604020202020204" pitchFamily="34" charset="0"/>
              </a:rPr>
              <a:t>Technological Factors</a:t>
            </a:r>
          </a:p>
          <a:p>
            <a:r>
              <a:rPr lang="en-GB" sz="1600" dirty="0">
                <a:latin typeface="Arial" panose="020B0604020202020204" pitchFamily="34" charset="0"/>
                <a:cs typeface="Arial" panose="020B0604020202020204" pitchFamily="34" charset="0"/>
              </a:rPr>
              <a:t>Progress in food storage methods and packaging innovations</a:t>
            </a:r>
          </a:p>
        </p:txBody>
      </p:sp>
      <p:sp>
        <p:nvSpPr>
          <p:cNvPr id="8" name="Rectangle: Rounded Corners 7">
            <a:extLst>
              <a:ext uri="{FF2B5EF4-FFF2-40B4-BE49-F238E27FC236}">
                <a16:creationId xmlns:a16="http://schemas.microsoft.com/office/drawing/2014/main" id="{F977001A-E293-7557-85A0-C865A0451D65}"/>
              </a:ext>
            </a:extLst>
          </p:cNvPr>
          <p:cNvSpPr/>
          <p:nvPr/>
        </p:nvSpPr>
        <p:spPr>
          <a:xfrm>
            <a:off x="7861852" y="1862827"/>
            <a:ext cx="2981739" cy="156617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r>
              <a:rPr lang="en-GB" sz="1600" b="1" dirty="0">
                <a:latin typeface="Arial" panose="020B0604020202020204" pitchFamily="34" charset="0"/>
                <a:cs typeface="Arial" panose="020B0604020202020204" pitchFamily="34" charset="0"/>
              </a:rPr>
              <a:t>Legal Factors</a:t>
            </a:r>
          </a:p>
          <a:p>
            <a:r>
              <a:rPr lang="en-GB" sz="1600" dirty="0">
                <a:latin typeface="Arial" panose="020B0604020202020204" pitchFamily="34" charset="0"/>
                <a:cs typeface="Arial" panose="020B0604020202020204" pitchFamily="34" charset="0"/>
              </a:rPr>
              <a:t>Adherence to organic food guidelines and certification requirements</a:t>
            </a:r>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dirty="0"/>
          </a:p>
        </p:txBody>
      </p:sp>
      <p:sp>
        <p:nvSpPr>
          <p:cNvPr id="9" name="Rectangle: Rounded Corners 8">
            <a:extLst>
              <a:ext uri="{FF2B5EF4-FFF2-40B4-BE49-F238E27FC236}">
                <a16:creationId xmlns:a16="http://schemas.microsoft.com/office/drawing/2014/main" id="{5BE1FD28-224C-93AA-BB7E-81C6A5FD660C}"/>
              </a:ext>
            </a:extLst>
          </p:cNvPr>
          <p:cNvSpPr/>
          <p:nvPr/>
        </p:nvSpPr>
        <p:spPr>
          <a:xfrm>
            <a:off x="7692886" y="3573876"/>
            <a:ext cx="3150705" cy="16672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r>
              <a:rPr lang="en-GB" sz="1600" b="1" dirty="0">
                <a:latin typeface="Arial" panose="020B0604020202020204" pitchFamily="34" charset="0"/>
                <a:cs typeface="Arial" panose="020B0604020202020204" pitchFamily="34" charset="0"/>
              </a:rPr>
              <a:t>Environmental Factors</a:t>
            </a:r>
          </a:p>
          <a:p>
            <a:pPr lvl="0"/>
            <a:r>
              <a:rPr lang="en-GB" sz="1600" dirty="0">
                <a:latin typeface="Arial" panose="020B0604020202020204" pitchFamily="34" charset="0"/>
                <a:cs typeface="Arial" panose="020B0604020202020204" pitchFamily="34" charset="0"/>
              </a:rPr>
              <a:t>Customer preference for environmentally responsible packaging</a:t>
            </a:r>
          </a:p>
          <a:p>
            <a:endParaRPr lang="en-GB" sz="1600" dirty="0">
              <a:latin typeface="Arial" panose="020B0604020202020204" pitchFamily="34" charset="0"/>
              <a:cs typeface="Arial" panose="020B0604020202020204" pitchFamily="34" charset="0"/>
            </a:endParaRPr>
          </a:p>
          <a:p>
            <a:endParaRPr lang="en-GB" b="1" dirty="0"/>
          </a:p>
          <a:p>
            <a:endParaRPr lang="en-GB" dirty="0"/>
          </a:p>
        </p:txBody>
      </p:sp>
    </p:spTree>
    <p:extLst>
      <p:ext uri="{BB962C8B-B14F-4D97-AF65-F5344CB8AC3E}">
        <p14:creationId xmlns:p14="http://schemas.microsoft.com/office/powerpoint/2010/main" val="958562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46446-036A-08DF-0DF0-EA56F242D85E}"/>
              </a:ext>
            </a:extLst>
          </p:cNvPr>
          <p:cNvSpPr>
            <a:spLocks noGrp="1"/>
          </p:cNvSpPr>
          <p:nvPr>
            <p:ph type="title"/>
          </p:nvPr>
        </p:nvSpPr>
        <p:spPr>
          <a:xfrm>
            <a:off x="1689652" y="225978"/>
            <a:ext cx="7513983" cy="648666"/>
          </a:xfrm>
        </p:spPr>
        <p:txBody>
          <a:bodyPr>
            <a:normAutofit/>
          </a:bodyPr>
          <a:lstStyle/>
          <a:p>
            <a:r>
              <a:rPr lang="en-GB" sz="2000" b="1" dirty="0">
                <a:latin typeface="Arial" panose="020B0604020202020204" pitchFamily="34" charset="0"/>
                <a:cs typeface="Arial" panose="020B0604020202020204" pitchFamily="34" charset="0"/>
              </a:rPr>
              <a:t>Marketing plan - STP</a:t>
            </a:r>
          </a:p>
        </p:txBody>
      </p:sp>
      <p:sp>
        <p:nvSpPr>
          <p:cNvPr id="3" name="Content Placeholder 2">
            <a:extLst>
              <a:ext uri="{FF2B5EF4-FFF2-40B4-BE49-F238E27FC236}">
                <a16:creationId xmlns:a16="http://schemas.microsoft.com/office/drawing/2014/main" id="{FC33E543-81C7-A064-3424-7CA3D9F2394E}"/>
              </a:ext>
            </a:extLst>
          </p:cNvPr>
          <p:cNvSpPr>
            <a:spLocks noGrp="1"/>
          </p:cNvSpPr>
          <p:nvPr>
            <p:ph idx="1"/>
          </p:nvPr>
        </p:nvSpPr>
        <p:spPr>
          <a:xfrm>
            <a:off x="566530" y="944218"/>
            <a:ext cx="10787271" cy="5548656"/>
          </a:xfrm>
        </p:spPr>
        <p:txBody>
          <a:bodyPr>
            <a:noAutofit/>
          </a:bodyPr>
          <a:lstStyle/>
          <a:p>
            <a:pPr marL="0" indent="0">
              <a:buNone/>
            </a:pPr>
            <a:r>
              <a:rPr lang="en-GB" sz="1600" b="1" dirty="0">
                <a:latin typeface="Arial" panose="020B0604020202020204" pitchFamily="34" charset="0"/>
                <a:cs typeface="Arial" panose="020B0604020202020204" pitchFamily="34" charset="0"/>
              </a:rPr>
              <a:t>What market segment are you focusing on?</a:t>
            </a:r>
          </a:p>
          <a:p>
            <a:pPr marL="0" indent="0">
              <a:buNone/>
            </a:pPr>
            <a:r>
              <a:rPr lang="en-GB" sz="1600" b="1" dirty="0">
                <a:latin typeface="Arial" panose="020B0604020202020204" pitchFamily="34" charset="0"/>
                <a:cs typeface="Arial" panose="020B0604020202020204" pitchFamily="34" charset="0"/>
              </a:rPr>
              <a:t>1. Demographic Segmentation</a:t>
            </a:r>
          </a:p>
          <a:p>
            <a:pPr marL="0" indent="0">
              <a:buNone/>
            </a:pPr>
            <a:r>
              <a:rPr lang="en-GB" sz="1600" b="1" dirty="0">
                <a:latin typeface="Arial" panose="020B0604020202020204" pitchFamily="34" charset="0"/>
                <a:cs typeface="Arial" panose="020B0604020202020204" pitchFamily="34" charset="0"/>
              </a:rPr>
              <a:t>Age:</a:t>
            </a:r>
            <a:r>
              <a:rPr lang="en-GB" sz="1600" dirty="0">
                <a:latin typeface="Arial" panose="020B0604020202020204" pitchFamily="34" charset="0"/>
                <a:cs typeface="Arial" panose="020B0604020202020204" pitchFamily="34" charset="0"/>
              </a:rPr>
              <a:t> 25–55</a:t>
            </a:r>
          </a:p>
          <a:p>
            <a:pPr marL="0" indent="0">
              <a:buNone/>
            </a:pPr>
            <a:r>
              <a:rPr lang="en-GB" sz="1600" b="1" dirty="0">
                <a:latin typeface="Arial" panose="020B0604020202020204" pitchFamily="34" charset="0"/>
                <a:cs typeface="Arial" panose="020B0604020202020204" pitchFamily="34" charset="0"/>
              </a:rPr>
              <a:t>Income Level:</a:t>
            </a:r>
            <a:r>
              <a:rPr lang="en-GB" sz="1600" dirty="0">
                <a:latin typeface="Arial" panose="020B0604020202020204" pitchFamily="34" charset="0"/>
                <a:cs typeface="Arial" panose="020B0604020202020204" pitchFamily="34" charset="0"/>
              </a:rPr>
              <a:t> Middle to high income</a:t>
            </a:r>
          </a:p>
          <a:p>
            <a:pPr marL="0" indent="0">
              <a:buNone/>
            </a:pPr>
            <a:r>
              <a:rPr lang="en-GB" sz="1600" b="1" dirty="0">
                <a:latin typeface="Arial" panose="020B0604020202020204" pitchFamily="34" charset="0"/>
                <a:cs typeface="Arial" panose="020B0604020202020204" pitchFamily="34" charset="0"/>
              </a:rPr>
              <a:t>Education:</a:t>
            </a:r>
            <a:r>
              <a:rPr lang="en-GB" sz="1600" dirty="0">
                <a:latin typeface="Arial" panose="020B0604020202020204" pitchFamily="34" charset="0"/>
                <a:cs typeface="Arial" panose="020B0604020202020204" pitchFamily="34" charset="0"/>
              </a:rPr>
              <a:t> College-educated or health-conscious individuals</a:t>
            </a:r>
          </a:p>
          <a:p>
            <a:pPr marL="0" indent="0">
              <a:buNone/>
            </a:pPr>
            <a:r>
              <a:rPr lang="en-GB" sz="1600" b="1" dirty="0">
                <a:latin typeface="Arial" panose="020B0604020202020204" pitchFamily="34" charset="0"/>
                <a:cs typeface="Arial" panose="020B0604020202020204" pitchFamily="34" charset="0"/>
              </a:rPr>
              <a:t>2. Psychographic Segmentation</a:t>
            </a:r>
          </a:p>
          <a:p>
            <a:pPr marL="0" indent="0">
              <a:buNone/>
            </a:pPr>
            <a:r>
              <a:rPr lang="en-GB" sz="1600" b="1" dirty="0">
                <a:latin typeface="Arial" panose="020B0604020202020204" pitchFamily="34" charset="0"/>
                <a:cs typeface="Arial" panose="020B0604020202020204" pitchFamily="34" charset="0"/>
              </a:rPr>
              <a:t>Lifestyle:</a:t>
            </a:r>
            <a:r>
              <a:rPr lang="en-GB" sz="1600" dirty="0">
                <a:latin typeface="Arial" panose="020B0604020202020204" pitchFamily="34" charset="0"/>
                <a:cs typeface="Arial" panose="020B0604020202020204" pitchFamily="34" charset="0"/>
              </a:rPr>
              <a:t> Health-conscious, eco-friendly, sustainability-focused</a:t>
            </a:r>
          </a:p>
          <a:p>
            <a:pPr marL="0" indent="0">
              <a:buNone/>
            </a:pPr>
            <a:r>
              <a:rPr lang="en-GB" sz="1600" b="1" dirty="0">
                <a:latin typeface="Arial" panose="020B0604020202020204" pitchFamily="34" charset="0"/>
                <a:cs typeface="Arial" panose="020B0604020202020204" pitchFamily="34" charset="0"/>
              </a:rPr>
              <a:t>3. Behavioural Segmentation</a:t>
            </a:r>
          </a:p>
          <a:p>
            <a:pPr marL="0" indent="0">
              <a:buNone/>
            </a:pPr>
            <a:r>
              <a:rPr lang="en-GB" sz="1600" b="1" dirty="0">
                <a:latin typeface="Arial" panose="020B0604020202020204" pitchFamily="34" charset="0"/>
                <a:cs typeface="Arial" panose="020B0604020202020204" pitchFamily="34" charset="0"/>
              </a:rPr>
              <a:t>Buying Behaviour:</a:t>
            </a:r>
            <a:endParaRPr lang="en-GB" sz="1600" dirty="0">
              <a:latin typeface="Arial" panose="020B0604020202020204" pitchFamily="34" charset="0"/>
              <a:cs typeface="Arial" panose="020B0604020202020204" pitchFamily="34" charset="0"/>
            </a:endParaRPr>
          </a:p>
          <a:p>
            <a:pPr lvl="1"/>
            <a:r>
              <a:rPr lang="en-GB" sz="1600" dirty="0">
                <a:latin typeface="Arial" panose="020B0604020202020204" pitchFamily="34" charset="0"/>
                <a:cs typeface="Arial" panose="020B0604020202020204" pitchFamily="34" charset="0"/>
              </a:rPr>
              <a:t>Regular buyers of health food</a:t>
            </a:r>
          </a:p>
          <a:p>
            <a:pPr lvl="1"/>
            <a:r>
              <a:rPr lang="en-GB" sz="1600" dirty="0">
                <a:latin typeface="Arial" panose="020B0604020202020204" pitchFamily="34" charset="0"/>
                <a:cs typeface="Arial" panose="020B0604020202020204" pitchFamily="34" charset="0"/>
              </a:rPr>
              <a:t>Prefers chemical-free, preservative-free products</a:t>
            </a:r>
          </a:p>
          <a:p>
            <a:pPr marL="0" indent="0">
              <a:buNone/>
            </a:pPr>
            <a:r>
              <a:rPr lang="en-GB" sz="1600" b="1" dirty="0">
                <a:latin typeface="Arial" panose="020B0604020202020204" pitchFamily="34" charset="0"/>
                <a:cs typeface="Arial" panose="020B0604020202020204" pitchFamily="34" charset="0"/>
              </a:rPr>
              <a:t>4. Geographic Segmentation</a:t>
            </a:r>
          </a:p>
          <a:p>
            <a:r>
              <a:rPr lang="en-GB" sz="1600" dirty="0">
                <a:latin typeface="Arial" panose="020B0604020202020204" pitchFamily="34" charset="0"/>
                <a:cs typeface="Arial" panose="020B0604020202020204" pitchFamily="34" charset="0"/>
              </a:rPr>
              <a:t>Urban and suburban areas</a:t>
            </a:r>
          </a:p>
          <a:p>
            <a:r>
              <a:rPr lang="en-GB" sz="1600" dirty="0">
                <a:latin typeface="Arial" panose="020B0604020202020204" pitchFamily="34" charset="0"/>
                <a:cs typeface="Arial" panose="020B0604020202020204" pitchFamily="34" charset="0"/>
              </a:rPr>
              <a:t>Regions with high awareness of wellness and environmental issues</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9954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0AB4F-D17E-5C48-913F-7A6581099FF2}"/>
              </a:ext>
            </a:extLst>
          </p:cNvPr>
          <p:cNvSpPr>
            <a:spLocks noGrp="1"/>
          </p:cNvSpPr>
          <p:nvPr>
            <p:ph type="ctrTitle"/>
          </p:nvPr>
        </p:nvSpPr>
        <p:spPr>
          <a:xfrm>
            <a:off x="872455" y="436228"/>
            <a:ext cx="8095376" cy="3892491"/>
          </a:xfrm>
        </p:spPr>
        <p:txBody>
          <a:bodyPr>
            <a:normAutofit fontScale="90000"/>
          </a:bodyPr>
          <a:lstStyle/>
          <a:p>
            <a:pPr marL="342900" indent="-342900" algn="l">
              <a:buFont typeface="Wingdings" panose="05000000000000000000" pitchFamily="2" charset="2"/>
              <a:buChar char="Ø"/>
            </a:pPr>
            <a:r>
              <a:rPr lang="en-GB" sz="2400" b="1" dirty="0">
                <a:latin typeface="Arial" panose="020B0604020202020204" pitchFamily="34" charset="0"/>
                <a:cs typeface="Arial" panose="020B0604020202020204" pitchFamily="34" charset="0"/>
              </a:rPr>
              <a:t>Who is your target market</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Our primary customer group is made up of </a:t>
            </a:r>
            <a:r>
              <a:rPr lang="en-GB" sz="1800" b="1" dirty="0">
                <a:latin typeface="Arial" panose="020B0604020202020204" pitchFamily="34" charset="0"/>
                <a:cs typeface="Arial" panose="020B0604020202020204" pitchFamily="34" charset="0"/>
              </a:rPr>
              <a:t>wellness-focused adults between 25 and 55 years old</a:t>
            </a:r>
            <a:r>
              <a:rPr lang="en-GB" sz="1800" dirty="0">
                <a:latin typeface="Arial" panose="020B0604020202020204" pitchFamily="34" charset="0"/>
                <a:cs typeface="Arial" panose="020B0604020202020204" pitchFamily="34" charset="0"/>
              </a:rPr>
              <a:t> who live in </a:t>
            </a:r>
            <a:r>
              <a:rPr lang="en-GB" sz="1800" b="1" dirty="0">
                <a:latin typeface="Arial" panose="020B0604020202020204" pitchFamily="34" charset="0"/>
                <a:cs typeface="Arial" panose="020B0604020202020204" pitchFamily="34" charset="0"/>
              </a:rPr>
              <a:t>city and suburban locations</a:t>
            </a:r>
            <a:r>
              <a:rPr lang="en-GB" sz="1800" dirty="0">
                <a:latin typeface="Arial" panose="020B0604020202020204" pitchFamily="34" charset="0"/>
                <a:cs typeface="Arial" panose="020B0604020202020204" pitchFamily="34" charset="0"/>
              </a:rPr>
              <a:t>. They have </a:t>
            </a:r>
            <a:r>
              <a:rPr lang="en-GB" sz="1800" b="1" dirty="0">
                <a:latin typeface="Arial" panose="020B0604020202020204" pitchFamily="34" charset="0"/>
                <a:cs typeface="Arial" panose="020B0604020202020204" pitchFamily="34" charset="0"/>
              </a:rPr>
              <a:t>moderate to high income levels</a:t>
            </a:r>
            <a:r>
              <a:rPr lang="en-GB" sz="1800" dirty="0">
                <a:latin typeface="Arial" panose="020B0604020202020204" pitchFamily="34" charset="0"/>
                <a:cs typeface="Arial" panose="020B0604020202020204" pitchFamily="34" charset="0"/>
              </a:rPr>
              <a:t> and </a:t>
            </a:r>
            <a:r>
              <a:rPr lang="en-GB" sz="1800" b="1" dirty="0">
                <a:latin typeface="Arial" panose="020B0604020202020204" pitchFamily="34" charset="0"/>
                <a:cs typeface="Arial" panose="020B0604020202020204" pitchFamily="34" charset="0"/>
              </a:rPr>
              <a:t>intentionally look for natural, additive-free, and ethically produced organic food items.</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Positioning statement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For health-conscious consumers who want safe, nutritious, and sustainably produced food, </a:t>
            </a:r>
            <a:r>
              <a:rPr lang="en-GB" sz="1800" b="1" dirty="0">
                <a:latin typeface="Arial" panose="020B0604020202020204" pitchFamily="34" charset="0"/>
                <a:cs typeface="Arial" panose="020B0604020202020204" pitchFamily="34" charset="0"/>
              </a:rPr>
              <a:t>Organic Food Company </a:t>
            </a:r>
            <a:r>
              <a:rPr lang="en-GB" sz="1800" dirty="0">
                <a:latin typeface="Arial" panose="020B0604020202020204" pitchFamily="34" charset="0"/>
                <a:cs typeface="Arial" panose="020B0604020202020204" pitchFamily="34" charset="0"/>
              </a:rPr>
              <a:t>delivers premium-quality, chemical-free products sourced transparently and responsibly—ensuring better health for you and a better future for the planet.</a:t>
            </a:r>
            <a:br>
              <a:rPr lang="en-GB" sz="1800"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389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406AD-6476-867F-26A7-D87DD50843C1}"/>
              </a:ext>
            </a:extLst>
          </p:cNvPr>
          <p:cNvSpPr>
            <a:spLocks noGrp="1"/>
          </p:cNvSpPr>
          <p:nvPr>
            <p:ph type="title"/>
          </p:nvPr>
        </p:nvSpPr>
        <p:spPr>
          <a:xfrm>
            <a:off x="1745063" y="243281"/>
            <a:ext cx="6501316" cy="1010051"/>
          </a:xfrm>
        </p:spPr>
        <p:txBody>
          <a:bodyPr>
            <a:normAutofit/>
          </a:bodyPr>
          <a:lstStyle/>
          <a:p>
            <a:r>
              <a:rPr lang="en-GB" sz="2400" dirty="0"/>
              <a:t>Marketing Strategies –How to reach your audience</a:t>
            </a:r>
          </a:p>
        </p:txBody>
      </p:sp>
      <p:sp>
        <p:nvSpPr>
          <p:cNvPr id="3" name="Content Placeholder 2">
            <a:extLst>
              <a:ext uri="{FF2B5EF4-FFF2-40B4-BE49-F238E27FC236}">
                <a16:creationId xmlns:a16="http://schemas.microsoft.com/office/drawing/2014/main" id="{33BFC6FC-EEC0-CFF3-F3EA-D5E2D9D11F31}"/>
              </a:ext>
            </a:extLst>
          </p:cNvPr>
          <p:cNvSpPr>
            <a:spLocks noGrp="1"/>
          </p:cNvSpPr>
          <p:nvPr>
            <p:ph idx="1"/>
          </p:nvPr>
        </p:nvSpPr>
        <p:spPr>
          <a:xfrm>
            <a:off x="1745061" y="1417739"/>
            <a:ext cx="6576817" cy="4186929"/>
          </a:xfrm>
        </p:spPr>
        <p:txBody>
          <a:bodyPr>
            <a:normAutofit fontScale="55000" lnSpcReduction="20000"/>
          </a:bodyPr>
          <a:lstStyle/>
          <a:p>
            <a:pPr marL="0" indent="0">
              <a:buNone/>
            </a:pPr>
            <a:r>
              <a:rPr lang="en-GB" sz="2500" b="1" dirty="0">
                <a:latin typeface="Arial" panose="020B0604020202020204" pitchFamily="34" charset="0"/>
                <a:cs typeface="Arial" panose="020B0604020202020204" pitchFamily="34" charset="0"/>
              </a:rPr>
              <a:t>1. Digital Marketing Strategies</a:t>
            </a:r>
          </a:p>
          <a:p>
            <a:pPr marL="0" indent="0">
              <a:buNone/>
            </a:pPr>
            <a:r>
              <a:rPr lang="en-GB" sz="2500" b="1" dirty="0">
                <a:latin typeface="Arial" panose="020B0604020202020204" pitchFamily="34" charset="0"/>
                <a:cs typeface="Arial" panose="020B0604020202020204" pitchFamily="34" charset="0"/>
              </a:rPr>
              <a:t>a. Social Media Marketing</a:t>
            </a:r>
          </a:p>
          <a:p>
            <a:pPr marL="0" indent="0">
              <a:buNone/>
            </a:pPr>
            <a:r>
              <a:rPr lang="en-GB" sz="2500" dirty="0">
                <a:latin typeface="Arial" panose="020B0604020202020204" pitchFamily="34" charset="0"/>
                <a:cs typeface="Arial" panose="020B0604020202020204" pitchFamily="34" charset="0"/>
              </a:rPr>
              <a:t>Use platforms like </a:t>
            </a:r>
            <a:r>
              <a:rPr lang="en-GB" sz="2500" b="1" dirty="0">
                <a:latin typeface="Arial" panose="020B0604020202020204" pitchFamily="34" charset="0"/>
                <a:cs typeface="Arial" panose="020B0604020202020204" pitchFamily="34" charset="0"/>
              </a:rPr>
              <a:t>Instagram, Facebook, and TikTok</a:t>
            </a:r>
            <a:r>
              <a:rPr lang="en-GB" sz="2500" dirty="0">
                <a:latin typeface="Arial" panose="020B0604020202020204" pitchFamily="34" charset="0"/>
                <a:cs typeface="Arial" panose="020B0604020202020204" pitchFamily="34" charset="0"/>
              </a:rPr>
              <a:t> to share:</a:t>
            </a:r>
          </a:p>
          <a:p>
            <a:pPr lvl="1"/>
            <a:r>
              <a:rPr lang="en-GB" sz="2500" dirty="0">
                <a:latin typeface="Arial" panose="020B0604020202020204" pitchFamily="34" charset="0"/>
                <a:cs typeface="Arial" panose="020B0604020202020204" pitchFamily="34" charset="0"/>
              </a:rPr>
              <a:t>Healthy recipes</a:t>
            </a:r>
          </a:p>
          <a:p>
            <a:pPr lvl="1"/>
            <a:r>
              <a:rPr lang="en-GB" sz="2500" dirty="0">
                <a:latin typeface="Arial" panose="020B0604020202020204" pitchFamily="34" charset="0"/>
                <a:cs typeface="Arial" panose="020B0604020202020204" pitchFamily="34" charset="0"/>
              </a:rPr>
              <a:t>Organic farming stories</a:t>
            </a:r>
          </a:p>
          <a:p>
            <a:pPr marL="0" indent="0">
              <a:buNone/>
            </a:pPr>
            <a:r>
              <a:rPr lang="en-GB" sz="2500" b="1" dirty="0">
                <a:latin typeface="Arial" panose="020B0604020202020204" pitchFamily="34" charset="0"/>
                <a:cs typeface="Arial" panose="020B0604020202020204" pitchFamily="34" charset="0"/>
              </a:rPr>
              <a:t>b. Influencer Partnerships</a:t>
            </a:r>
          </a:p>
          <a:p>
            <a:r>
              <a:rPr lang="en-GB" sz="2500" dirty="0">
                <a:latin typeface="Arial" panose="020B0604020202020204" pitchFamily="34" charset="0"/>
                <a:cs typeface="Arial" panose="020B0604020202020204" pitchFamily="34" charset="0"/>
              </a:rPr>
              <a:t>Collaborate with:</a:t>
            </a:r>
          </a:p>
          <a:p>
            <a:pPr lvl="1"/>
            <a:r>
              <a:rPr lang="en-GB" sz="2500" dirty="0">
                <a:latin typeface="Arial" panose="020B0604020202020204" pitchFamily="34" charset="0"/>
                <a:cs typeface="Arial" panose="020B0604020202020204" pitchFamily="34" charset="0"/>
              </a:rPr>
              <a:t>Nutritionists</a:t>
            </a:r>
          </a:p>
          <a:p>
            <a:pPr lvl="1"/>
            <a:r>
              <a:rPr lang="en-GB" sz="2500" dirty="0">
                <a:latin typeface="Arial" panose="020B0604020202020204" pitchFamily="34" charset="0"/>
                <a:cs typeface="Arial" panose="020B0604020202020204" pitchFamily="34" charset="0"/>
              </a:rPr>
              <a:t>Fitness influencers</a:t>
            </a:r>
          </a:p>
          <a:p>
            <a:r>
              <a:rPr lang="en-GB" sz="2500" b="1" dirty="0">
                <a:latin typeface="Arial" panose="020B0604020202020204" pitchFamily="34" charset="0"/>
                <a:cs typeface="Arial" panose="020B0604020202020204" pitchFamily="34" charset="0"/>
              </a:rPr>
              <a:t>2. Offline Marketing Strategies</a:t>
            </a:r>
          </a:p>
          <a:p>
            <a:r>
              <a:rPr lang="en-GB" sz="2500" b="1" dirty="0">
                <a:latin typeface="Arial" panose="020B0604020202020204" pitchFamily="34" charset="0"/>
                <a:cs typeface="Arial" panose="020B0604020202020204" pitchFamily="34" charset="0"/>
              </a:rPr>
              <a:t>a. Farmers’ Markets &amp; Community Events</a:t>
            </a:r>
          </a:p>
          <a:p>
            <a:r>
              <a:rPr lang="en-GB" sz="2500" dirty="0">
                <a:latin typeface="Arial" panose="020B0604020202020204" pitchFamily="34" charset="0"/>
                <a:cs typeface="Arial" panose="020B0604020202020204" pitchFamily="34" charset="0"/>
              </a:rPr>
              <a:t>Offer free samples</a:t>
            </a:r>
          </a:p>
          <a:p>
            <a:r>
              <a:rPr lang="en-GB" sz="2500" dirty="0">
                <a:latin typeface="Arial" panose="020B0604020202020204" pitchFamily="34" charset="0"/>
                <a:cs typeface="Arial" panose="020B0604020202020204" pitchFamily="34" charset="0"/>
              </a:rPr>
              <a:t>Engage directly with customers</a:t>
            </a:r>
          </a:p>
          <a:p>
            <a:pPr marL="0" indent="0">
              <a:buNone/>
            </a:pPr>
            <a:r>
              <a:rPr lang="en-GB" sz="2500" b="1" dirty="0">
                <a:latin typeface="Arial" panose="020B0604020202020204" pitchFamily="34" charset="0"/>
                <a:cs typeface="Arial" panose="020B0604020202020204" pitchFamily="34" charset="0"/>
              </a:rPr>
              <a:t>3. Promotional Strategies</a:t>
            </a:r>
          </a:p>
          <a:p>
            <a:pPr>
              <a:buFont typeface="Wingdings" panose="05000000000000000000" pitchFamily="2" charset="2"/>
              <a:buChar char="§"/>
            </a:pPr>
            <a:r>
              <a:rPr lang="en-GB" sz="2500" b="1" dirty="0">
                <a:latin typeface="Arial" panose="020B0604020202020204" pitchFamily="34" charset="0"/>
                <a:cs typeface="Arial" panose="020B0604020202020204" pitchFamily="34" charset="0"/>
              </a:rPr>
              <a:t>Discounts &amp; Intro Offers</a:t>
            </a:r>
          </a:p>
          <a:p>
            <a:pPr marL="0" indent="0">
              <a:buNone/>
            </a:pPr>
            <a:r>
              <a:rPr lang="en-GB" sz="2500" dirty="0">
                <a:latin typeface="Arial" panose="020B0604020202020204" pitchFamily="34" charset="0"/>
                <a:cs typeface="Arial" panose="020B0604020202020204" pitchFamily="34" charset="0"/>
              </a:rPr>
              <a:t>First-time buyer discounts</a:t>
            </a:r>
          </a:p>
          <a:p>
            <a:pPr marL="0" indent="0">
              <a:buNone/>
            </a:pPr>
            <a:endParaRPr lang="en-GB" sz="2500" dirty="0">
              <a:latin typeface="Arial" panose="020B0604020202020204" pitchFamily="34" charset="0"/>
              <a:cs typeface="Arial" panose="020B0604020202020204" pitchFamily="34" charset="0"/>
            </a:endParaRPr>
          </a:p>
          <a:p>
            <a:pPr marL="0" indent="0">
              <a:buNone/>
            </a:pPr>
            <a:endParaRPr lang="en-GB" sz="25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98351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DAFF0-CEB9-5487-6593-F09F85520D45}"/>
              </a:ext>
            </a:extLst>
          </p:cNvPr>
          <p:cNvSpPr>
            <a:spLocks noGrp="1"/>
          </p:cNvSpPr>
          <p:nvPr>
            <p:ph type="title"/>
          </p:nvPr>
        </p:nvSpPr>
        <p:spPr>
          <a:xfrm>
            <a:off x="650159" y="365125"/>
            <a:ext cx="10515600" cy="1031056"/>
          </a:xfrm>
        </p:spPr>
        <p:txBody>
          <a:bodyPr>
            <a:normAutofit/>
          </a:bodyPr>
          <a:lstStyle/>
          <a:p>
            <a:r>
              <a:rPr lang="en-GB" sz="2000" b="1" dirty="0"/>
              <a:t>Funding Requirements &amp; Allocation </a:t>
            </a:r>
          </a:p>
        </p:txBody>
      </p:sp>
      <p:sp>
        <p:nvSpPr>
          <p:cNvPr id="3" name="Content Placeholder 2">
            <a:extLst>
              <a:ext uri="{FF2B5EF4-FFF2-40B4-BE49-F238E27FC236}">
                <a16:creationId xmlns:a16="http://schemas.microsoft.com/office/drawing/2014/main" id="{E3BDCD57-F68A-502A-E5B0-8DCA5FC85017}"/>
              </a:ext>
            </a:extLst>
          </p:cNvPr>
          <p:cNvSpPr>
            <a:spLocks noGrp="1"/>
          </p:cNvSpPr>
          <p:nvPr>
            <p:ph idx="1"/>
          </p:nvPr>
        </p:nvSpPr>
        <p:spPr>
          <a:xfrm>
            <a:off x="462117" y="1396182"/>
            <a:ext cx="10891684" cy="4345857"/>
          </a:xfrm>
        </p:spPr>
        <p:txBody>
          <a:bodyPr/>
          <a:lstStyle/>
          <a:p>
            <a:r>
              <a:rPr lang="en-GB" sz="2000" b="1" dirty="0"/>
              <a:t>6 Months Financial Plan (Based on £80,000 Budget)</a:t>
            </a:r>
          </a:p>
          <a:p>
            <a:r>
              <a:rPr lang="en-GB" sz="2000" b="1" dirty="0"/>
              <a:t>Startup Cost	 			2. Fixed cost Per month</a:t>
            </a:r>
            <a:r>
              <a:rPr lang="en-GB" b="1" dirty="0"/>
              <a:t>		</a:t>
            </a:r>
          </a:p>
          <a:p>
            <a:pPr lvl="8"/>
            <a:endParaRPr lang="en-GB" b="1" dirty="0"/>
          </a:p>
          <a:p>
            <a:endParaRPr lang="en-GB" b="1" dirty="0"/>
          </a:p>
          <a:p>
            <a:endParaRPr lang="en-GB" dirty="0"/>
          </a:p>
        </p:txBody>
      </p:sp>
      <p:graphicFrame>
        <p:nvGraphicFramePr>
          <p:cNvPr id="4" name="Table 3">
            <a:extLst>
              <a:ext uri="{FF2B5EF4-FFF2-40B4-BE49-F238E27FC236}">
                <a16:creationId xmlns:a16="http://schemas.microsoft.com/office/drawing/2014/main" id="{BAD98FFE-633B-124D-B4AF-1B18F80C9CC9}"/>
              </a:ext>
            </a:extLst>
          </p:cNvPr>
          <p:cNvGraphicFramePr>
            <a:graphicFrameLocks noGrp="1"/>
          </p:cNvGraphicFramePr>
          <p:nvPr>
            <p:extLst>
              <p:ext uri="{D42A27DB-BD31-4B8C-83A1-F6EECF244321}">
                <p14:modId xmlns:p14="http://schemas.microsoft.com/office/powerpoint/2010/main" val="2905989096"/>
              </p:ext>
            </p:extLst>
          </p:nvPr>
        </p:nvGraphicFramePr>
        <p:xfrm>
          <a:off x="462118" y="2435087"/>
          <a:ext cx="3742134" cy="3084802"/>
        </p:xfrm>
        <a:graphic>
          <a:graphicData uri="http://schemas.openxmlformats.org/drawingml/2006/table">
            <a:tbl>
              <a:tblPr firstRow="1" firstCol="1" bandRow="1">
                <a:tableStyleId>{5C22544A-7EE6-4342-B048-85BDC9FD1C3A}</a:tableStyleId>
              </a:tblPr>
              <a:tblGrid>
                <a:gridCol w="2556165">
                  <a:extLst>
                    <a:ext uri="{9D8B030D-6E8A-4147-A177-3AD203B41FA5}">
                      <a16:colId xmlns:a16="http://schemas.microsoft.com/office/drawing/2014/main" val="2764552932"/>
                    </a:ext>
                  </a:extLst>
                </a:gridCol>
                <a:gridCol w="1185969">
                  <a:extLst>
                    <a:ext uri="{9D8B030D-6E8A-4147-A177-3AD203B41FA5}">
                      <a16:colId xmlns:a16="http://schemas.microsoft.com/office/drawing/2014/main" val="712206783"/>
                    </a:ext>
                  </a:extLst>
                </a:gridCol>
              </a:tblGrid>
              <a:tr h="498834">
                <a:tc>
                  <a:txBody>
                    <a:bodyPr/>
                    <a:lstStyle/>
                    <a:p>
                      <a:pPr algn="l">
                        <a:buNone/>
                      </a:pPr>
                      <a:r>
                        <a:rPr lang="en-GB" sz="1400" kern="100" dirty="0">
                          <a:effectLst/>
                          <a:latin typeface="Arial" panose="020B0604020202020204" pitchFamily="34" charset="0"/>
                          <a:cs typeface="Arial" panose="020B0604020202020204" pitchFamily="34" charset="0"/>
                        </a:rPr>
                        <a:t>Description</a:t>
                      </a: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l">
                        <a:buNone/>
                      </a:pPr>
                      <a:r>
                        <a:rPr lang="en-GB" sz="1400" kern="100" dirty="0">
                          <a:effectLst/>
                        </a:rPr>
                        <a:t>Amount</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30559072"/>
                  </a:ext>
                </a:extLst>
              </a:tr>
              <a:tr h="398409">
                <a:tc>
                  <a:txBody>
                    <a:bodyPr/>
                    <a:lstStyle/>
                    <a:p>
                      <a:pPr algn="l">
                        <a:buNone/>
                      </a:pPr>
                      <a:r>
                        <a:rPr lang="en-GB" sz="1400" dirty="0">
                          <a:latin typeface="Arial" panose="020B0604020202020204" pitchFamily="34" charset="0"/>
                          <a:cs typeface="Arial" panose="020B0604020202020204" pitchFamily="34" charset="0"/>
                        </a:rPr>
                        <a:t>Food safety certification (HACCP, organic certification)</a:t>
                      </a:r>
                    </a:p>
                    <a:p>
                      <a:pPr algn="l">
                        <a:buNone/>
                      </a:pP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buNone/>
                      </a:pPr>
                      <a:r>
                        <a:rPr lang="en-GB" sz="1400" kern="100">
                          <a:effectLst/>
                        </a:rPr>
                        <a:t>2500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94577315"/>
                  </a:ext>
                </a:extLst>
              </a:tr>
              <a:tr h="390381">
                <a:tc>
                  <a:txBody>
                    <a:bodyPr/>
                    <a:lstStyle/>
                    <a:p>
                      <a:pPr algn="l">
                        <a:buNone/>
                      </a:pPr>
                      <a:r>
                        <a:rPr lang="en-GB" sz="1400" dirty="0">
                          <a:latin typeface="Arial" panose="020B0604020202020204" pitchFamily="34" charset="0"/>
                          <a:cs typeface="Arial" panose="020B0604020202020204" pitchFamily="34" charset="0"/>
                        </a:rPr>
                        <a:t>Business registration, legal setup</a:t>
                      </a: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buNone/>
                      </a:pPr>
                      <a:r>
                        <a:rPr lang="en-GB" sz="1400" kern="100" dirty="0">
                          <a:effectLst/>
                        </a:rPr>
                        <a:t>4000</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5885136"/>
                  </a:ext>
                </a:extLst>
              </a:tr>
              <a:tr h="440822">
                <a:tc>
                  <a:txBody>
                    <a:bodyPr/>
                    <a:lstStyle/>
                    <a:p>
                      <a:pPr algn="l">
                        <a:buNone/>
                      </a:pPr>
                      <a:r>
                        <a:rPr lang="en-GB" sz="1400" dirty="0">
                          <a:latin typeface="Arial" panose="020B0604020202020204" pitchFamily="34" charset="0"/>
                          <a:cs typeface="Arial" panose="020B0604020202020204" pitchFamily="34" charset="0"/>
                        </a:rPr>
                        <a:t>production equipment</a:t>
                      </a: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buNone/>
                      </a:pPr>
                      <a:r>
                        <a:rPr lang="en-GB" sz="1400" kern="100" dirty="0">
                          <a:effectLst/>
                        </a:rPr>
                        <a:t>15000</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65411182"/>
                  </a:ext>
                </a:extLst>
              </a:tr>
              <a:tr h="530701">
                <a:tc>
                  <a:txBody>
                    <a:bodyPr/>
                    <a:lstStyle/>
                    <a:p>
                      <a:pPr algn="l">
                        <a:buNone/>
                      </a:pPr>
                      <a:r>
                        <a:rPr lang="en-GB" sz="1400" dirty="0">
                          <a:latin typeface="Arial" panose="020B0604020202020204" pitchFamily="34" charset="0"/>
                          <a:cs typeface="Arial" panose="020B0604020202020204" pitchFamily="34" charset="0"/>
                        </a:rPr>
                        <a:t>Packaging design</a:t>
                      </a: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buNone/>
                      </a:pPr>
                      <a:r>
                        <a:rPr lang="en-GB" sz="1400" kern="100">
                          <a:effectLst/>
                        </a:rPr>
                        <a:t>1000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69748904"/>
                  </a:ext>
                </a:extLst>
              </a:tr>
              <a:tr h="334285">
                <a:tc>
                  <a:txBody>
                    <a:bodyPr/>
                    <a:lstStyle/>
                    <a:p>
                      <a:pPr algn="l">
                        <a:buNone/>
                      </a:pPr>
                      <a:r>
                        <a:rPr lang="en-GB" sz="1400" kern="100" dirty="0">
                          <a:effectLst/>
                          <a:latin typeface="Arial" panose="020B0604020202020204" pitchFamily="34" charset="0"/>
                          <a:cs typeface="Arial" panose="020B0604020202020204" pitchFamily="34" charset="0"/>
                        </a:rPr>
                        <a:t>Total</a:t>
                      </a: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a:buNone/>
                      </a:pPr>
                      <a:r>
                        <a:rPr lang="en-GB" sz="1400" kern="100" dirty="0">
                          <a:effectLst/>
                        </a:rPr>
                        <a:t>22,500</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04965872"/>
                  </a:ext>
                </a:extLst>
              </a:tr>
            </a:tbl>
          </a:graphicData>
        </a:graphic>
      </p:graphicFrame>
      <p:graphicFrame>
        <p:nvGraphicFramePr>
          <p:cNvPr id="5" name="Table 4">
            <a:extLst>
              <a:ext uri="{FF2B5EF4-FFF2-40B4-BE49-F238E27FC236}">
                <a16:creationId xmlns:a16="http://schemas.microsoft.com/office/drawing/2014/main" id="{73473F3E-A87B-BC0C-E8CC-4FD007AECFBF}"/>
              </a:ext>
            </a:extLst>
          </p:cNvPr>
          <p:cNvGraphicFramePr>
            <a:graphicFrameLocks noGrp="1"/>
          </p:cNvGraphicFramePr>
          <p:nvPr>
            <p:extLst>
              <p:ext uri="{D42A27DB-BD31-4B8C-83A1-F6EECF244321}">
                <p14:modId xmlns:p14="http://schemas.microsoft.com/office/powerpoint/2010/main" val="1203639031"/>
              </p:ext>
            </p:extLst>
          </p:nvPr>
        </p:nvGraphicFramePr>
        <p:xfrm>
          <a:off x="4999383" y="2435087"/>
          <a:ext cx="4840356" cy="2781379"/>
        </p:xfrm>
        <a:graphic>
          <a:graphicData uri="http://schemas.openxmlformats.org/drawingml/2006/table">
            <a:tbl>
              <a:tblPr firstRow="1" firstCol="1" bandRow="1">
                <a:tableStyleId>{5C22544A-7EE6-4342-B048-85BDC9FD1C3A}</a:tableStyleId>
              </a:tblPr>
              <a:tblGrid>
                <a:gridCol w="1896586">
                  <a:extLst>
                    <a:ext uri="{9D8B030D-6E8A-4147-A177-3AD203B41FA5}">
                      <a16:colId xmlns:a16="http://schemas.microsoft.com/office/drawing/2014/main" val="2253932056"/>
                    </a:ext>
                  </a:extLst>
                </a:gridCol>
                <a:gridCol w="2943770">
                  <a:extLst>
                    <a:ext uri="{9D8B030D-6E8A-4147-A177-3AD203B41FA5}">
                      <a16:colId xmlns:a16="http://schemas.microsoft.com/office/drawing/2014/main" val="4280587416"/>
                    </a:ext>
                  </a:extLst>
                </a:gridCol>
              </a:tblGrid>
              <a:tr h="325604">
                <a:tc>
                  <a:txBody>
                    <a:bodyPr/>
                    <a:lstStyle/>
                    <a:p>
                      <a:pPr algn="r">
                        <a:buNone/>
                      </a:pPr>
                      <a:r>
                        <a:rPr lang="en-GB" sz="1400" kern="100" dirty="0">
                          <a:effectLst/>
                          <a:latin typeface="Arial" panose="020B0604020202020204" pitchFamily="34" charset="0"/>
                          <a:cs typeface="Arial" panose="020B0604020202020204" pitchFamily="34" charset="0"/>
                        </a:rPr>
                        <a:t>Description</a:t>
                      </a:r>
                      <a:endParaRPr lang="en-GB" sz="14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r">
                        <a:buNone/>
                      </a:pPr>
                      <a:r>
                        <a:rPr lang="en-GB" sz="1400" kern="100" dirty="0">
                          <a:effectLst/>
                        </a:rPr>
                        <a:t>Amount</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89991622"/>
                  </a:ext>
                </a:extLst>
              </a:tr>
              <a:tr h="491155">
                <a:tc>
                  <a:txBody>
                    <a:bodyPr/>
                    <a:lstStyle/>
                    <a:p>
                      <a:pPr algn="l">
                        <a:buNone/>
                      </a:pPr>
                      <a:r>
                        <a:rPr lang="en-GB" sz="1400" kern="100" dirty="0">
                          <a:effectLst/>
                        </a:rPr>
                        <a:t>Rent </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buNone/>
                      </a:pPr>
                      <a:r>
                        <a:rPr lang="en-GB" sz="1400" kern="100">
                          <a:effectLst/>
                        </a:rPr>
                        <a:t>1750</a:t>
                      </a:r>
                      <a:endParaRPr lang="en-GB" sz="1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829085909"/>
                  </a:ext>
                </a:extLst>
              </a:tr>
              <a:tr h="491155">
                <a:tc>
                  <a:txBody>
                    <a:bodyPr/>
                    <a:lstStyle/>
                    <a:p>
                      <a:pPr algn="l">
                        <a:buNone/>
                      </a:pPr>
                      <a:r>
                        <a:rPr lang="en-GB" sz="1400" dirty="0"/>
                        <a:t>Utilities (water, electricity, gas)</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buNone/>
                      </a:pPr>
                      <a:r>
                        <a:rPr lang="en-GB" sz="1400" kern="100" dirty="0">
                          <a:effectLst/>
                        </a:rPr>
                        <a:t>1200</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57414707"/>
                  </a:ext>
                </a:extLst>
              </a:tr>
              <a:tr h="491155">
                <a:tc>
                  <a:txBody>
                    <a:bodyPr/>
                    <a:lstStyle/>
                    <a:p>
                      <a:pPr algn="l">
                        <a:buNone/>
                      </a:pPr>
                      <a:r>
                        <a:rPr lang="en-GB" sz="1400" dirty="0"/>
                        <a:t>Insurance</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buNone/>
                      </a:pPr>
                      <a:r>
                        <a:rPr lang="en-GB" sz="1400" kern="100" dirty="0">
                          <a:effectLst/>
                        </a:rPr>
                        <a:t>250</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7635108"/>
                  </a:ext>
                </a:extLst>
              </a:tr>
              <a:tr h="491155">
                <a:tc>
                  <a:txBody>
                    <a:bodyPr/>
                    <a:lstStyle/>
                    <a:p>
                      <a:pPr algn="l">
                        <a:buNone/>
                      </a:pPr>
                      <a:r>
                        <a:rPr lang="en-GB" sz="1400" dirty="0"/>
                        <a:t>Staff wages</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buNone/>
                      </a:pPr>
                      <a:r>
                        <a:rPr lang="en-GB" sz="1400" kern="100" dirty="0">
                          <a:effectLst/>
                        </a:rPr>
                        <a:t>100</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01691952"/>
                  </a:ext>
                </a:extLst>
              </a:tr>
              <a:tr h="491155">
                <a:tc>
                  <a:txBody>
                    <a:bodyPr/>
                    <a:lstStyle/>
                    <a:p>
                      <a:pPr algn="l">
                        <a:buNone/>
                      </a:pPr>
                      <a:r>
                        <a:rPr lang="en-GB" sz="1400" kern="100" dirty="0">
                          <a:effectLst/>
                        </a:rPr>
                        <a:t>Total</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buNone/>
                      </a:pPr>
                      <a:r>
                        <a:rPr lang="en-GB" sz="1400" kern="100" dirty="0">
                          <a:effectLst/>
                        </a:rPr>
                        <a:t>3,300</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9700374"/>
                  </a:ext>
                </a:extLst>
              </a:tr>
            </a:tbl>
          </a:graphicData>
        </a:graphic>
      </p:graphicFrame>
    </p:spTree>
    <p:extLst>
      <p:ext uri="{BB962C8B-B14F-4D97-AF65-F5344CB8AC3E}">
        <p14:creationId xmlns:p14="http://schemas.microsoft.com/office/powerpoint/2010/main" val="2474138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AF8CC-1B40-1298-B6A0-A02513909BE9}"/>
              </a:ext>
            </a:extLst>
          </p:cNvPr>
          <p:cNvSpPr>
            <a:spLocks noGrp="1"/>
          </p:cNvSpPr>
          <p:nvPr>
            <p:ph type="title"/>
          </p:nvPr>
        </p:nvSpPr>
        <p:spPr>
          <a:xfrm>
            <a:off x="838200" y="365126"/>
            <a:ext cx="10515600" cy="677094"/>
          </a:xfrm>
        </p:spPr>
        <p:txBody>
          <a:bodyPr>
            <a:normAutofit fontScale="90000"/>
          </a:bodyPr>
          <a:lstStyle/>
          <a:p>
            <a:r>
              <a:rPr lang="en-GB" b="1" dirty="0"/>
              <a:t>Variable Cost </a:t>
            </a:r>
            <a:endParaRPr lang="en-GB" dirty="0"/>
          </a:p>
        </p:txBody>
      </p:sp>
      <p:graphicFrame>
        <p:nvGraphicFramePr>
          <p:cNvPr id="7" name="Content Placeholder 6">
            <a:extLst>
              <a:ext uri="{FF2B5EF4-FFF2-40B4-BE49-F238E27FC236}">
                <a16:creationId xmlns:a16="http://schemas.microsoft.com/office/drawing/2014/main" id="{DD5C85AE-BFDC-058F-69BB-DB1549A4BFE9}"/>
              </a:ext>
            </a:extLst>
          </p:cNvPr>
          <p:cNvGraphicFramePr>
            <a:graphicFrameLocks noGrp="1"/>
          </p:cNvGraphicFramePr>
          <p:nvPr>
            <p:ph idx="1"/>
            <p:extLst>
              <p:ext uri="{D42A27DB-BD31-4B8C-83A1-F6EECF244321}">
                <p14:modId xmlns:p14="http://schemas.microsoft.com/office/powerpoint/2010/main" val="3624974562"/>
              </p:ext>
            </p:extLst>
          </p:nvPr>
        </p:nvGraphicFramePr>
        <p:xfrm>
          <a:off x="367749" y="894522"/>
          <a:ext cx="7350578" cy="4075407"/>
        </p:xfrm>
        <a:graphic>
          <a:graphicData uri="http://schemas.openxmlformats.org/drawingml/2006/table">
            <a:tbl>
              <a:tblPr firstRow="1" firstCol="1" bandRow="1">
                <a:tableStyleId>{5C22544A-7EE6-4342-B048-85BDC9FD1C3A}</a:tableStyleId>
              </a:tblPr>
              <a:tblGrid>
                <a:gridCol w="1272208">
                  <a:extLst>
                    <a:ext uri="{9D8B030D-6E8A-4147-A177-3AD203B41FA5}">
                      <a16:colId xmlns:a16="http://schemas.microsoft.com/office/drawing/2014/main" val="1425933367"/>
                    </a:ext>
                  </a:extLst>
                </a:gridCol>
                <a:gridCol w="914400">
                  <a:extLst>
                    <a:ext uri="{9D8B030D-6E8A-4147-A177-3AD203B41FA5}">
                      <a16:colId xmlns:a16="http://schemas.microsoft.com/office/drawing/2014/main" val="840176817"/>
                    </a:ext>
                  </a:extLst>
                </a:gridCol>
                <a:gridCol w="854002">
                  <a:extLst>
                    <a:ext uri="{9D8B030D-6E8A-4147-A177-3AD203B41FA5}">
                      <a16:colId xmlns:a16="http://schemas.microsoft.com/office/drawing/2014/main" val="2212421778"/>
                    </a:ext>
                  </a:extLst>
                </a:gridCol>
                <a:gridCol w="1077492">
                  <a:extLst>
                    <a:ext uri="{9D8B030D-6E8A-4147-A177-3AD203B41FA5}">
                      <a16:colId xmlns:a16="http://schemas.microsoft.com/office/drawing/2014/main" val="784570457"/>
                    </a:ext>
                  </a:extLst>
                </a:gridCol>
                <a:gridCol w="1077492">
                  <a:extLst>
                    <a:ext uri="{9D8B030D-6E8A-4147-A177-3AD203B41FA5}">
                      <a16:colId xmlns:a16="http://schemas.microsoft.com/office/drawing/2014/main" val="3373129551"/>
                    </a:ext>
                  </a:extLst>
                </a:gridCol>
                <a:gridCol w="1077492">
                  <a:extLst>
                    <a:ext uri="{9D8B030D-6E8A-4147-A177-3AD203B41FA5}">
                      <a16:colId xmlns:a16="http://schemas.microsoft.com/office/drawing/2014/main" val="1581668713"/>
                    </a:ext>
                  </a:extLst>
                </a:gridCol>
                <a:gridCol w="1077492">
                  <a:extLst>
                    <a:ext uri="{9D8B030D-6E8A-4147-A177-3AD203B41FA5}">
                      <a16:colId xmlns:a16="http://schemas.microsoft.com/office/drawing/2014/main" val="2878005115"/>
                    </a:ext>
                  </a:extLst>
                </a:gridCol>
              </a:tblGrid>
              <a:tr h="570383">
                <a:tc>
                  <a:txBody>
                    <a:bodyPr/>
                    <a:lstStyle/>
                    <a:p>
                      <a:pPr>
                        <a:buNone/>
                      </a:pPr>
                      <a:r>
                        <a:rPr lang="en-GB" sz="1400" kern="100">
                          <a:effectLst/>
                        </a:rPr>
                        <a:t>Description</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Jan</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Feb</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Mar</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April</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May</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June</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4473202"/>
                  </a:ext>
                </a:extLst>
              </a:tr>
              <a:tr h="844378">
                <a:tc>
                  <a:txBody>
                    <a:bodyPr/>
                    <a:lstStyle/>
                    <a:p>
                      <a:pPr>
                        <a:buNone/>
                      </a:pPr>
                      <a:r>
                        <a:rPr lang="en-GB" sz="1100" dirty="0"/>
                        <a:t>Organic ingredients (raw materials)</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600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700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750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850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900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950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45741914"/>
                  </a:ext>
                </a:extLst>
              </a:tr>
              <a:tr h="675502">
                <a:tc>
                  <a:txBody>
                    <a:bodyPr/>
                    <a:lstStyle/>
                    <a:p>
                      <a:pPr>
                        <a:buNone/>
                      </a:pPr>
                      <a:r>
                        <a:rPr lang="en-GB" sz="1100" dirty="0"/>
                        <a:t>Packaging materials</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400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800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750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95638539"/>
                  </a:ext>
                </a:extLst>
              </a:tr>
              <a:tr h="844378">
                <a:tc>
                  <a:txBody>
                    <a:bodyPr/>
                    <a:lstStyle/>
                    <a:p>
                      <a:pPr>
                        <a:buNone/>
                      </a:pPr>
                      <a:r>
                        <a:rPr lang="en-GB" sz="1100" dirty="0"/>
                        <a:t>Marketing &amp; social media ads</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600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400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91332383"/>
                  </a:ext>
                </a:extLst>
              </a:tr>
              <a:tr h="570383">
                <a:tc>
                  <a:txBody>
                    <a:bodyPr/>
                    <a:lstStyle/>
                    <a:p>
                      <a:pPr>
                        <a:buNone/>
                      </a:pPr>
                      <a:r>
                        <a:rPr lang="en-GB" sz="1100" dirty="0"/>
                        <a:t>Delivery / logistics</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effectLst/>
                        </a:rPr>
                        <a:t>350</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450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450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57373947"/>
                  </a:ext>
                </a:extLst>
              </a:tr>
              <a:tr h="570383">
                <a:tc>
                  <a:txBody>
                    <a:bodyPr/>
                    <a:lstStyle/>
                    <a:p>
                      <a:pPr>
                        <a:buNone/>
                      </a:pPr>
                      <a:r>
                        <a:rPr lang="en-GB" sz="1400" kern="100">
                          <a:effectLst/>
                        </a:rPr>
                        <a:t>Total Cost</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effectLst/>
                        </a:rPr>
                        <a:t>1700</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2100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2450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1800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2150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effectLst/>
                        </a:rPr>
                        <a:t>2350</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41725011"/>
                  </a:ext>
                </a:extLst>
              </a:tr>
            </a:tbl>
          </a:graphicData>
        </a:graphic>
      </p:graphicFrame>
    </p:spTree>
    <p:extLst>
      <p:ext uri="{BB962C8B-B14F-4D97-AF65-F5344CB8AC3E}">
        <p14:creationId xmlns:p14="http://schemas.microsoft.com/office/powerpoint/2010/main" val="1987663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EA5C-DBCC-41FF-7DF7-140F38951818}"/>
              </a:ext>
            </a:extLst>
          </p:cNvPr>
          <p:cNvSpPr>
            <a:spLocks noGrp="1"/>
          </p:cNvSpPr>
          <p:nvPr>
            <p:ph type="title"/>
          </p:nvPr>
        </p:nvSpPr>
        <p:spPr>
          <a:xfrm>
            <a:off x="1042218" y="365125"/>
            <a:ext cx="10311581" cy="932734"/>
          </a:xfrm>
        </p:spPr>
        <p:txBody>
          <a:bodyPr>
            <a:normAutofit fontScale="90000"/>
          </a:bodyPr>
          <a:lstStyle/>
          <a:p>
            <a:br>
              <a:rPr lang="en-GB" dirty="0"/>
            </a:br>
            <a:endParaRPr lang="en-GB" dirty="0"/>
          </a:p>
        </p:txBody>
      </p:sp>
      <p:sp>
        <p:nvSpPr>
          <p:cNvPr id="10" name="Content Placeholder 9">
            <a:extLst>
              <a:ext uri="{FF2B5EF4-FFF2-40B4-BE49-F238E27FC236}">
                <a16:creationId xmlns:a16="http://schemas.microsoft.com/office/drawing/2014/main" id="{A5532B69-025B-00D6-D193-0A0C6CA2B5F7}"/>
              </a:ext>
            </a:extLst>
          </p:cNvPr>
          <p:cNvSpPr>
            <a:spLocks noGrp="1"/>
          </p:cNvSpPr>
          <p:nvPr>
            <p:ph idx="1"/>
          </p:nvPr>
        </p:nvSpPr>
        <p:spPr>
          <a:xfrm>
            <a:off x="616226" y="785191"/>
            <a:ext cx="10737574" cy="4800600"/>
          </a:xfrm>
        </p:spPr>
        <p:txBody>
          <a:bodyPr>
            <a:normAutofit lnSpcReduction="10000"/>
          </a:bodyPr>
          <a:lstStyle/>
          <a:p>
            <a:r>
              <a:rPr lang="en-GB" b="1" dirty="0"/>
              <a:t>Cashflow Statement																																																																																																																	</a:t>
            </a:r>
          </a:p>
          <a:p>
            <a:r>
              <a:rPr lang="en-GB" b="1" dirty="0"/>
              <a:t>Investment capital needed = $31250</a:t>
            </a:r>
            <a:endParaRPr lang="en-GB" dirty="0"/>
          </a:p>
          <a:p>
            <a:r>
              <a:rPr lang="en-GB" b="1" dirty="0"/>
              <a:t>(22500+3000+1400+2250+2100)</a:t>
            </a:r>
            <a:endParaRPr lang="en-GB" dirty="0"/>
          </a:p>
          <a:p>
            <a:endParaRPr lang="en-GB" dirty="0"/>
          </a:p>
          <a:p>
            <a:pPr marL="0" indent="0">
              <a:buNone/>
            </a:pPr>
            <a:endParaRPr lang="en-GB" b="1" dirty="0"/>
          </a:p>
          <a:p>
            <a:pPr marL="0" indent="0">
              <a:buNone/>
            </a:pPr>
            <a:endParaRPr lang="en-GB" dirty="0"/>
          </a:p>
        </p:txBody>
      </p:sp>
      <p:graphicFrame>
        <p:nvGraphicFramePr>
          <p:cNvPr id="11" name="Table 10">
            <a:extLst>
              <a:ext uri="{FF2B5EF4-FFF2-40B4-BE49-F238E27FC236}">
                <a16:creationId xmlns:a16="http://schemas.microsoft.com/office/drawing/2014/main" id="{0601390C-DAC0-8034-4F9F-5E8D2CE0B9E0}"/>
              </a:ext>
            </a:extLst>
          </p:cNvPr>
          <p:cNvGraphicFramePr>
            <a:graphicFrameLocks noGrp="1"/>
          </p:cNvGraphicFramePr>
          <p:nvPr>
            <p:extLst>
              <p:ext uri="{D42A27DB-BD31-4B8C-83A1-F6EECF244321}">
                <p14:modId xmlns:p14="http://schemas.microsoft.com/office/powerpoint/2010/main" val="1312213327"/>
              </p:ext>
            </p:extLst>
          </p:nvPr>
        </p:nvGraphicFramePr>
        <p:xfrm>
          <a:off x="616226" y="1421296"/>
          <a:ext cx="8271868" cy="3052663"/>
        </p:xfrm>
        <a:graphic>
          <a:graphicData uri="http://schemas.openxmlformats.org/drawingml/2006/table">
            <a:tbl>
              <a:tblPr firstRow="1" firstCol="1" bandRow="1">
                <a:tableStyleId>{5C22544A-7EE6-4342-B048-85BDC9FD1C3A}</a:tableStyleId>
              </a:tblPr>
              <a:tblGrid>
                <a:gridCol w="1728871">
                  <a:extLst>
                    <a:ext uri="{9D8B030D-6E8A-4147-A177-3AD203B41FA5}">
                      <a16:colId xmlns:a16="http://schemas.microsoft.com/office/drawing/2014/main" val="2739872490"/>
                    </a:ext>
                  </a:extLst>
                </a:gridCol>
                <a:gridCol w="857851">
                  <a:extLst>
                    <a:ext uri="{9D8B030D-6E8A-4147-A177-3AD203B41FA5}">
                      <a16:colId xmlns:a16="http://schemas.microsoft.com/office/drawing/2014/main" val="902002456"/>
                    </a:ext>
                  </a:extLst>
                </a:gridCol>
                <a:gridCol w="927458">
                  <a:extLst>
                    <a:ext uri="{9D8B030D-6E8A-4147-A177-3AD203B41FA5}">
                      <a16:colId xmlns:a16="http://schemas.microsoft.com/office/drawing/2014/main" val="2841762629"/>
                    </a:ext>
                  </a:extLst>
                </a:gridCol>
                <a:gridCol w="1188952">
                  <a:extLst>
                    <a:ext uri="{9D8B030D-6E8A-4147-A177-3AD203B41FA5}">
                      <a16:colId xmlns:a16="http://schemas.microsoft.com/office/drawing/2014/main" val="1080510518"/>
                    </a:ext>
                  </a:extLst>
                </a:gridCol>
                <a:gridCol w="1189892">
                  <a:extLst>
                    <a:ext uri="{9D8B030D-6E8A-4147-A177-3AD203B41FA5}">
                      <a16:colId xmlns:a16="http://schemas.microsoft.com/office/drawing/2014/main" val="2720274201"/>
                    </a:ext>
                  </a:extLst>
                </a:gridCol>
                <a:gridCol w="1188952">
                  <a:extLst>
                    <a:ext uri="{9D8B030D-6E8A-4147-A177-3AD203B41FA5}">
                      <a16:colId xmlns:a16="http://schemas.microsoft.com/office/drawing/2014/main" val="3094591282"/>
                    </a:ext>
                  </a:extLst>
                </a:gridCol>
                <a:gridCol w="1189892">
                  <a:extLst>
                    <a:ext uri="{9D8B030D-6E8A-4147-A177-3AD203B41FA5}">
                      <a16:colId xmlns:a16="http://schemas.microsoft.com/office/drawing/2014/main" val="2281926688"/>
                    </a:ext>
                  </a:extLst>
                </a:gridCol>
              </a:tblGrid>
              <a:tr h="455850">
                <a:tc>
                  <a:txBody>
                    <a:bodyPr/>
                    <a:lstStyle/>
                    <a:p>
                      <a:pPr>
                        <a:buNone/>
                      </a:pPr>
                      <a:r>
                        <a:rPr lang="en-GB" sz="1400" kern="100">
                          <a:effectLst/>
                        </a:rPr>
                        <a:t>Description</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Jan</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Feb</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Mar</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April</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May</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June</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61184407"/>
                  </a:ext>
                </a:extLst>
              </a:tr>
              <a:tr h="455850">
                <a:tc>
                  <a:txBody>
                    <a:bodyPr/>
                    <a:lstStyle/>
                    <a:p>
                      <a:pPr>
                        <a:buNone/>
                      </a:pPr>
                      <a:r>
                        <a:rPr lang="en-GB" sz="1400" kern="100">
                          <a:effectLst/>
                        </a:rPr>
                        <a:t>Fixed Cost</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3300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25066086"/>
                  </a:ext>
                </a:extLst>
              </a:tr>
              <a:tr h="479778">
                <a:tc>
                  <a:txBody>
                    <a:bodyPr/>
                    <a:lstStyle/>
                    <a:p>
                      <a:pPr>
                        <a:buNone/>
                      </a:pPr>
                      <a:r>
                        <a:rPr lang="en-GB" sz="1400" kern="100">
                          <a:effectLst/>
                        </a:rPr>
                        <a:t>Variable Cost</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1700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2100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2450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1800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2150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2350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58769506"/>
                  </a:ext>
                </a:extLst>
              </a:tr>
              <a:tr h="616226">
                <a:tc>
                  <a:txBody>
                    <a:bodyPr/>
                    <a:lstStyle/>
                    <a:p>
                      <a:pPr>
                        <a:buNone/>
                      </a:pPr>
                      <a:r>
                        <a:rPr lang="en-GB" sz="1400" kern="100" dirty="0">
                          <a:ln>
                            <a:noFill/>
                          </a:ln>
                          <a:effectLst>
                            <a:outerShdw blurRad="38100" dist="25400" dir="5400000" algn="ctr">
                              <a:srgbClr val="6E747A">
                                <a:alpha val="43000"/>
                              </a:srgbClr>
                            </a:outerShdw>
                          </a:effectLst>
                        </a:rPr>
                        <a:t>Total Op. Cost</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5000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5400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5750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5100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5450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5650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73771279"/>
                  </a:ext>
                </a:extLst>
              </a:tr>
              <a:tr h="589109">
                <a:tc>
                  <a:txBody>
                    <a:bodyPr/>
                    <a:lstStyle/>
                    <a:p>
                      <a:pPr>
                        <a:buNone/>
                      </a:pPr>
                      <a:r>
                        <a:rPr lang="en-GB" sz="1400" kern="100" dirty="0">
                          <a:effectLst/>
                        </a:rPr>
                        <a:t>Revenue</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2000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4000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3500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3000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6000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a:effectLst/>
                        </a:rPr>
                        <a:t>5900</a:t>
                      </a:r>
                      <a:endParaRPr lang="en-GB"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57712781"/>
                  </a:ext>
                </a:extLst>
              </a:tr>
              <a:tr h="455850">
                <a:tc>
                  <a:txBody>
                    <a:bodyPr/>
                    <a:lstStyle/>
                    <a:p>
                      <a:pPr>
                        <a:buNone/>
                      </a:pPr>
                      <a:r>
                        <a:rPr lang="en-GB" sz="1400" kern="100" dirty="0">
                          <a:effectLst/>
                        </a:rPr>
                        <a:t>Profit/loss</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solidFill>
                            <a:srgbClr val="FF0000"/>
                          </a:solidFill>
                          <a:effectLst/>
                        </a:rPr>
                        <a:t>-3000</a:t>
                      </a:r>
                      <a:endParaRPr lang="en-GB" sz="1100" kern="1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solidFill>
                            <a:srgbClr val="FF0000"/>
                          </a:solidFill>
                          <a:effectLst/>
                        </a:rPr>
                        <a:t>-1400</a:t>
                      </a:r>
                      <a:endParaRPr lang="en-GB" sz="1100" kern="1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solidFill>
                            <a:srgbClr val="FF0000"/>
                          </a:solidFill>
                          <a:effectLst/>
                        </a:rPr>
                        <a:t>-2250</a:t>
                      </a:r>
                      <a:endParaRPr lang="en-GB" sz="1100" kern="1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solidFill>
                            <a:srgbClr val="FF0000"/>
                          </a:solidFill>
                          <a:effectLst/>
                        </a:rPr>
                        <a:t>-2100</a:t>
                      </a:r>
                      <a:endParaRPr lang="en-GB" sz="1100" kern="1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solidFill>
                            <a:schemeClr val="accent6"/>
                          </a:solidFill>
                          <a:effectLst/>
                        </a:rPr>
                        <a:t>550</a:t>
                      </a:r>
                      <a:endParaRPr lang="en-GB" sz="1100" kern="100" dirty="0">
                        <a:solidFill>
                          <a:schemeClr val="accent6"/>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buNone/>
                      </a:pPr>
                      <a:r>
                        <a:rPr lang="en-GB" sz="1400" kern="100" dirty="0">
                          <a:solidFill>
                            <a:schemeClr val="accent6"/>
                          </a:solidFill>
                          <a:effectLst/>
                        </a:rPr>
                        <a:t>250</a:t>
                      </a:r>
                      <a:endParaRPr lang="en-GB" sz="1100" kern="100" dirty="0">
                        <a:solidFill>
                          <a:schemeClr val="accent6"/>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83193270"/>
                  </a:ext>
                </a:extLst>
              </a:tr>
            </a:tbl>
          </a:graphicData>
        </a:graphic>
      </p:graphicFrame>
    </p:spTree>
    <p:extLst>
      <p:ext uri="{BB962C8B-B14F-4D97-AF65-F5344CB8AC3E}">
        <p14:creationId xmlns:p14="http://schemas.microsoft.com/office/powerpoint/2010/main" val="473806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A35C9-A979-B664-B8AB-1841A86A5F91}"/>
              </a:ext>
            </a:extLst>
          </p:cNvPr>
          <p:cNvSpPr>
            <a:spLocks noGrp="1"/>
          </p:cNvSpPr>
          <p:nvPr>
            <p:ph type="title"/>
          </p:nvPr>
        </p:nvSpPr>
        <p:spPr>
          <a:xfrm>
            <a:off x="838200" y="2422525"/>
            <a:ext cx="10515600" cy="1325563"/>
          </a:xfrm>
        </p:spPr>
        <p:txBody>
          <a:bodyPr>
            <a:normAutofit/>
          </a:bodyPr>
          <a:lstStyle/>
          <a:p>
            <a:r>
              <a:rPr lang="en-GB" sz="8000" dirty="0">
                <a:latin typeface="Baguet Script" panose="020F0502020204030204" pitchFamily="2" charset="0"/>
              </a:rPr>
              <a:t>Thank you</a:t>
            </a:r>
          </a:p>
        </p:txBody>
      </p:sp>
    </p:spTree>
    <p:extLst>
      <p:ext uri="{BB962C8B-B14F-4D97-AF65-F5344CB8AC3E}">
        <p14:creationId xmlns:p14="http://schemas.microsoft.com/office/powerpoint/2010/main" val="1557864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15001</TotalTime>
  <Words>1310</Words>
  <Application>Microsoft Office PowerPoint</Application>
  <PresentationFormat>Widescreen</PresentationFormat>
  <Paragraphs>236</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Aptos</vt:lpstr>
      <vt:lpstr>Aptos Display</vt:lpstr>
      <vt:lpstr>Arial</vt:lpstr>
      <vt:lpstr>Baguet Script</vt:lpstr>
      <vt:lpstr>Calibri</vt:lpstr>
      <vt:lpstr>Söhne</vt:lpstr>
      <vt:lpstr>Wingdings</vt:lpstr>
      <vt:lpstr>Office Theme</vt:lpstr>
      <vt:lpstr>    Business Plan Presentation</vt:lpstr>
      <vt:lpstr>Table of Contents</vt:lpstr>
      <vt:lpstr>Introduction </vt:lpstr>
      <vt:lpstr>Background and Experience of Organic Food Company Organic Food Company was started to provide fresh, healthy, and fully organic food to people who care about their health and the environment. My team has experience working with local farmers and in food production, ensuring that every product is safe, natural, and high quality. I committed to making organic food accessible, building trust with our customers, and growing as a leading provider of sustainable, nutritious food. </vt:lpstr>
      <vt:lpstr>Overview of the Business Idea Organic Food Company is a business that sells fresh, natural, and chemical-free foods.</vt:lpstr>
      <vt:lpstr>What value are you giving to customers?  1. Healthy, Chemical-Free Food 2. Fresh &amp; High-Quality Products 3. Support Local Farmers 4. Environmental Care </vt:lpstr>
      <vt:lpstr>Legal Format and Management Structure</vt:lpstr>
      <vt:lpstr> Management Structure</vt:lpstr>
      <vt:lpstr> 1. CEO / Founder  - Oversees overall business operations, strategy, and growth  - Makes key decisions regarding products, marketing, and partnerships  2. Operations Manager  - Manages day-to-day operations, supply chain, and production  - Coordinates with suppliers, farmers, and quality control teams  3. Marketing &amp; Sales Manager  - Develops marketing campaigns and promotional strategies  - Manages social media, advertising, and customer relations  4. Finance &amp; Accounts Manager  - Handles budgeting, accounting, and financial planning  - Monitors expenses, revenue, and profitability    </vt:lpstr>
      <vt:lpstr>PESTEL Analysis</vt:lpstr>
      <vt:lpstr>Marketing plan - STP</vt:lpstr>
      <vt:lpstr>Who is your target market? Our primary customer group is made up of wellness-focused adults between 25 and 55 years old who live in city and suburban locations. They have moderate to high income levels and intentionally look for natural, additive-free, and ethically produced organic food items.   Positioning statement For health-conscious consumers who want safe, nutritious, and sustainably produced food, Organic Food Company delivers premium-quality, chemical-free products sourced transparently and responsibly—ensuring better health for you and a better future for the planet.     </vt:lpstr>
      <vt:lpstr>Marketing Strategies –How to reach your audience</vt:lpstr>
      <vt:lpstr>Funding Requirements &amp; Allocation </vt:lpstr>
      <vt:lpstr>Variable Cost </vt:lpstr>
      <vt:lpstr>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Aurita Cristovao (2430409)</dc:creator>
  <cp:lastModifiedBy>Aurita Cristovao (2430409)</cp:lastModifiedBy>
  <cp:revision>9</cp:revision>
  <dcterms:created xsi:type="dcterms:W3CDTF">2025-11-30T22:23:24Z</dcterms:created>
  <dcterms:modified xsi:type="dcterms:W3CDTF">2025-12-11T19:15:40Z</dcterms:modified>
</cp:coreProperties>
</file>