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8" r:id="rId12"/>
    <p:sldId id="264" r:id="rId13"/>
    <p:sldId id="269" r:id="rId14"/>
    <p:sldId id="265" r:id="rId15"/>
  </p:sldIdLst>
  <p:sldSz cx="18288000" cy="10287000"/>
  <p:notesSz cx="6858000" cy="9144000"/>
  <p:embeddedFontLst>
    <p:embeddedFont>
      <p:font typeface="Alder" panose="020B0604020202020204" charset="-128"/>
      <p:regular r:id="rId16"/>
    </p:embeddedFont>
    <p:embeddedFont>
      <p:font typeface="Roca Two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48" d="100"/>
          <a:sy n="48" d="100"/>
        </p:scale>
        <p:origin x="1018" y="1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rotel.pressbooks.pub/whole-child/chapter/physical-development-in-early-childhood-2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s://unpsicologoenlared.blogspot.com/2013/05/como-influyen-las-relaciones-de-apego.html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unpsicologoenlared.blogspot.com/2013/05/como-influyen-las-relaciones-de-apego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unpsicologoenlared.blogspot.com/2013/05/como-influyen-las-relaciones-de-apego.html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pikist.com/free-photo-skgxq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6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4526349" y="2902480"/>
            <a:ext cx="980545" cy="1103285"/>
          </a:xfrm>
          <a:custGeom>
            <a:avLst/>
            <a:gdLst/>
            <a:ahLst/>
            <a:cxnLst/>
            <a:rect l="l" t="t" r="r" b="b"/>
            <a:pathLst>
              <a:path w="980545" h="1103285">
                <a:moveTo>
                  <a:pt x="0" y="0"/>
                </a:moveTo>
                <a:lnTo>
                  <a:pt x="980545" y="0"/>
                </a:lnTo>
                <a:lnTo>
                  <a:pt x="980545" y="1103285"/>
                </a:lnTo>
                <a:lnTo>
                  <a:pt x="0" y="110328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2582161">
            <a:off x="4619039" y="1844713"/>
            <a:ext cx="8539144" cy="8229600"/>
          </a:xfrm>
          <a:custGeom>
            <a:avLst/>
            <a:gdLst/>
            <a:ahLst/>
            <a:cxnLst/>
            <a:rect l="l" t="t" r="r" b="b"/>
            <a:pathLst>
              <a:path w="8539144" h="8229600">
                <a:moveTo>
                  <a:pt x="0" y="0"/>
                </a:moveTo>
                <a:lnTo>
                  <a:pt x="8539144" y="0"/>
                </a:lnTo>
                <a:lnTo>
                  <a:pt x="853914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903827" y="4005765"/>
            <a:ext cx="2657811" cy="2574755"/>
          </a:xfrm>
          <a:custGeom>
            <a:avLst/>
            <a:gdLst/>
            <a:ahLst/>
            <a:cxnLst/>
            <a:rect l="l" t="t" r="r" b="b"/>
            <a:pathLst>
              <a:path w="2657811" h="2574755">
                <a:moveTo>
                  <a:pt x="0" y="0"/>
                </a:moveTo>
                <a:lnTo>
                  <a:pt x="2657812" y="0"/>
                </a:lnTo>
                <a:lnTo>
                  <a:pt x="2657812" y="2574755"/>
                </a:lnTo>
                <a:lnTo>
                  <a:pt x="0" y="257475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4343401" y="4686725"/>
            <a:ext cx="8915400" cy="26559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Amira’s Developmental Needs through Bowlby’s Attachment Theory</a:t>
            </a:r>
            <a:endParaRPr lang="en-US" sz="35500" b="1" dirty="0">
              <a:solidFill>
                <a:srgbClr val="000000"/>
              </a:solidFill>
              <a:latin typeface="Arial" panose="020B0604020202020204" pitchFamily="34" charset="0"/>
              <a:ea typeface="Roca Two Bold"/>
              <a:cs typeface="Arial" panose="020B0604020202020204" pitchFamily="34" charset="0"/>
              <a:sym typeface="Roca Two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2591457">
            <a:off x="2629363" y="-762367"/>
            <a:ext cx="13029273" cy="12556962"/>
          </a:xfrm>
          <a:custGeom>
            <a:avLst/>
            <a:gdLst/>
            <a:ahLst/>
            <a:cxnLst/>
            <a:rect l="l" t="t" r="r" b="b"/>
            <a:pathLst>
              <a:path w="13029273" h="12556962">
                <a:moveTo>
                  <a:pt x="0" y="0"/>
                </a:moveTo>
                <a:lnTo>
                  <a:pt x="13029274" y="0"/>
                </a:lnTo>
                <a:lnTo>
                  <a:pt x="13029274" y="12556962"/>
                </a:lnTo>
                <a:lnTo>
                  <a:pt x="0" y="1255696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2930640" y="1425056"/>
            <a:ext cx="2120059" cy="2053807"/>
          </a:xfrm>
          <a:custGeom>
            <a:avLst/>
            <a:gdLst/>
            <a:ahLst/>
            <a:cxnLst/>
            <a:rect l="l" t="t" r="r" b="b"/>
            <a:pathLst>
              <a:path w="2120059" h="2053807">
                <a:moveTo>
                  <a:pt x="0" y="0"/>
                </a:moveTo>
                <a:lnTo>
                  <a:pt x="2120060" y="0"/>
                </a:lnTo>
                <a:lnTo>
                  <a:pt x="2120060" y="2053808"/>
                </a:lnTo>
                <a:lnTo>
                  <a:pt x="0" y="20538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930640" y="2568984"/>
            <a:ext cx="12426719" cy="4913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lder"/>
                <a:ea typeface="Alder"/>
                <a:cs typeface="Alder"/>
                <a:sym typeface="Alder"/>
              </a:rPr>
              <a:t>Student Name: Hira Ahmed</a:t>
            </a:r>
          </a:p>
          <a:p>
            <a:pPr algn="ctr"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lder"/>
                <a:ea typeface="Alder"/>
                <a:cs typeface="Alder"/>
                <a:sym typeface="Alder"/>
              </a:rPr>
              <a:t>Student Number:2426399</a:t>
            </a:r>
            <a:endParaRPr lang="en-GB" sz="4400" dirty="0">
              <a:solidFill>
                <a:srgbClr val="000000"/>
              </a:solidFill>
              <a:latin typeface="Alder"/>
              <a:ea typeface="Alder"/>
            </a:endParaRPr>
          </a:p>
          <a:p>
            <a:pPr algn="ctr"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lder"/>
                <a:ea typeface="Alder"/>
              </a:rPr>
              <a:t>Module:  Psychology in Health and Social Care</a:t>
            </a:r>
            <a:endParaRPr lang="en-US" sz="4400" dirty="0">
              <a:solidFill>
                <a:srgbClr val="000000"/>
              </a:solidFill>
              <a:latin typeface="Alder"/>
              <a:ea typeface="Alder"/>
              <a:sym typeface="Alder"/>
            </a:endParaRPr>
          </a:p>
          <a:p>
            <a:pPr algn="ctr"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lder"/>
                <a:ea typeface="Alder"/>
                <a:cs typeface="Alder"/>
                <a:sym typeface="Alder"/>
              </a:rPr>
              <a:t>Module Code: </a:t>
            </a:r>
            <a:r>
              <a:rPr lang="en-US" sz="4400" dirty="0">
                <a:solidFill>
                  <a:srgbClr val="000000"/>
                </a:solidFill>
                <a:latin typeface="Alder"/>
                <a:ea typeface="Alder"/>
              </a:rPr>
              <a:t>LCHS4010</a:t>
            </a:r>
            <a:endParaRPr lang="en-US" sz="4400" dirty="0">
              <a:solidFill>
                <a:srgbClr val="000000"/>
              </a:solidFill>
              <a:latin typeface="Alder"/>
              <a:ea typeface="Alder"/>
              <a:sym typeface="Alder"/>
            </a:endParaRPr>
          </a:p>
          <a:p>
            <a:pPr algn="ctr"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lder"/>
                <a:ea typeface="Alder"/>
                <a:cs typeface="Alder"/>
                <a:sym typeface="Alder"/>
              </a:rPr>
              <a:t>Lecturer: </a:t>
            </a:r>
            <a:r>
              <a:rPr lang="en-GB" sz="4400" dirty="0">
                <a:solidFill>
                  <a:srgbClr val="000000"/>
                </a:solidFill>
                <a:latin typeface="Alder"/>
                <a:ea typeface="Alder"/>
              </a:rPr>
              <a:t>Neale Haddon</a:t>
            </a:r>
            <a:endParaRPr lang="en-US" sz="4400" dirty="0">
              <a:solidFill>
                <a:srgbClr val="000000"/>
              </a:solidFill>
              <a:latin typeface="Alder"/>
              <a:ea typeface="Alder"/>
              <a:sym typeface="Alder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12985797" y="533015"/>
            <a:ext cx="980545" cy="1103285"/>
          </a:xfrm>
          <a:custGeom>
            <a:avLst/>
            <a:gdLst/>
            <a:ahLst/>
            <a:cxnLst/>
            <a:rect l="l" t="t" r="r" b="b"/>
            <a:pathLst>
              <a:path w="980545" h="1103285">
                <a:moveTo>
                  <a:pt x="0" y="0"/>
                </a:moveTo>
                <a:lnTo>
                  <a:pt x="980545" y="0"/>
                </a:lnTo>
                <a:lnTo>
                  <a:pt x="980545" y="1103285"/>
                </a:lnTo>
                <a:lnTo>
                  <a:pt x="0" y="110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2940810" y="3165826"/>
            <a:ext cx="6230656" cy="6082678"/>
          </a:xfrm>
          <a:custGeom>
            <a:avLst/>
            <a:gdLst/>
            <a:ahLst/>
            <a:cxnLst/>
            <a:rect l="l" t="t" r="r" b="b"/>
            <a:pathLst>
              <a:path w="6230656" h="6082678">
                <a:moveTo>
                  <a:pt x="0" y="0"/>
                </a:moveTo>
                <a:lnTo>
                  <a:pt x="6230656" y="0"/>
                </a:lnTo>
                <a:lnTo>
                  <a:pt x="6230656" y="6082678"/>
                </a:lnTo>
                <a:lnTo>
                  <a:pt x="0" y="608267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3626714" y="1190181"/>
            <a:ext cx="11034573" cy="1282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31"/>
              </a:lnSpc>
            </a:pPr>
            <a:r>
              <a:rPr lang="en-US" sz="7165" b="1" dirty="0">
                <a:solidFill>
                  <a:srgbClr val="000000"/>
                </a:solidFill>
                <a:latin typeface="Roca Two Bold"/>
                <a:ea typeface="Roca Two Bold"/>
                <a:cs typeface="Roca Two Bold"/>
                <a:sym typeface="Roca Two Bold"/>
              </a:rPr>
              <a:t>Title &amp; </a:t>
            </a:r>
            <a:r>
              <a:rPr lang="en-US" sz="7165" b="1" dirty="0" err="1">
                <a:solidFill>
                  <a:srgbClr val="000000"/>
                </a:solidFill>
                <a:latin typeface="Roca Two Bold"/>
                <a:ea typeface="Roca Two Bold"/>
                <a:cs typeface="Roca Two Bold"/>
                <a:sym typeface="Roca Two Bold"/>
              </a:rPr>
              <a:t>Intruduction</a:t>
            </a:r>
            <a:endParaRPr lang="en-US" sz="7165" b="1" dirty="0">
              <a:solidFill>
                <a:srgbClr val="000000"/>
              </a:solidFill>
              <a:latin typeface="Roca Two Bold"/>
              <a:ea typeface="Roca Two Bold"/>
              <a:cs typeface="Roca Two Bold"/>
              <a:sym typeface="Roca Two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626714" y="4568865"/>
            <a:ext cx="4537857" cy="3077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/>
            <a:r>
              <a:rPr lang="en-GB" sz="4000" dirty="0"/>
              <a:t>Title: </a:t>
            </a:r>
            <a:r>
              <a:rPr lang="en-GB" sz="4000" i="1" dirty="0"/>
              <a:t>Understanding Amira’s Developmental Needs through Bowlby’s Attachment Theory</a:t>
            </a:r>
            <a:endParaRPr lang="en-GB" sz="4000" dirty="0"/>
          </a:p>
        </p:txBody>
      </p:sp>
      <p:sp>
        <p:nvSpPr>
          <p:cNvPr id="10" name="Freeform 10"/>
          <p:cNvSpPr/>
          <p:nvPr/>
        </p:nvSpPr>
        <p:spPr>
          <a:xfrm>
            <a:off x="9220441" y="2472583"/>
            <a:ext cx="8381759" cy="7579895"/>
          </a:xfrm>
          <a:custGeom>
            <a:avLst/>
            <a:gdLst/>
            <a:ahLst/>
            <a:cxnLst/>
            <a:rect l="l" t="t" r="r" b="b"/>
            <a:pathLst>
              <a:path w="6230656" h="6082678">
                <a:moveTo>
                  <a:pt x="0" y="0"/>
                </a:moveTo>
                <a:lnTo>
                  <a:pt x="6230656" y="0"/>
                </a:lnTo>
                <a:lnTo>
                  <a:pt x="6230656" y="6082678"/>
                </a:lnTo>
                <a:lnTo>
                  <a:pt x="0" y="608267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0227336" y="3662764"/>
            <a:ext cx="6279631" cy="67601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3200" b="1" dirty="0"/>
              <a:t>Introduce scenario</a:t>
            </a:r>
            <a:r>
              <a:rPr lang="en-GB" sz="3200" dirty="0"/>
              <a:t>: Amira (3 years old) shows anxiety when separated from carers, limited speech, difficulty in group play.</a:t>
            </a:r>
          </a:p>
          <a:p>
            <a:pPr lvl="0">
              <a:lnSpc>
                <a:spcPct val="150000"/>
              </a:lnSpc>
            </a:pPr>
            <a:r>
              <a:rPr lang="en-GB" sz="3200" b="1" dirty="0"/>
              <a:t>State aim:</a:t>
            </a:r>
            <a:r>
              <a:rPr lang="en-GB" sz="3200" dirty="0"/>
              <a:t> To apply Bowlby’s attachment theory to understand her needs and propose support strategies.</a:t>
            </a:r>
          </a:p>
          <a:p>
            <a:pPr marL="323850" lvl="1" algn="l">
              <a:lnSpc>
                <a:spcPct val="150000"/>
              </a:lnSpc>
            </a:pPr>
            <a:endParaRPr lang="en-US" sz="4400" dirty="0">
              <a:solidFill>
                <a:srgbClr val="000000"/>
              </a:solidFill>
              <a:latin typeface="Alder"/>
              <a:ea typeface="Alder"/>
              <a:cs typeface="Alder"/>
              <a:sym typeface="Alder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510606" y="2817423"/>
            <a:ext cx="5629640" cy="5453714"/>
          </a:xfrm>
          <a:custGeom>
            <a:avLst/>
            <a:gdLst/>
            <a:ahLst/>
            <a:cxnLst/>
            <a:rect l="l" t="t" r="r" b="b"/>
            <a:pathLst>
              <a:path w="5629640" h="5453714">
                <a:moveTo>
                  <a:pt x="0" y="0"/>
                </a:moveTo>
                <a:lnTo>
                  <a:pt x="5629641" y="0"/>
                </a:lnTo>
                <a:lnTo>
                  <a:pt x="5629641" y="5453714"/>
                </a:lnTo>
                <a:lnTo>
                  <a:pt x="0" y="54537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4875411" y="1162535"/>
            <a:ext cx="8537178" cy="21014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800" b="1" dirty="0"/>
              <a:t>Early Childhood Development &amp; Importance of Early Years</a:t>
            </a:r>
            <a:endParaRPr lang="en-GB" sz="4800" dirty="0"/>
          </a:p>
        </p:txBody>
      </p:sp>
      <p:sp>
        <p:nvSpPr>
          <p:cNvPr id="11" name="TextBox 11"/>
          <p:cNvSpPr txBox="1"/>
          <p:nvPr/>
        </p:nvSpPr>
        <p:spPr>
          <a:xfrm>
            <a:off x="2295507" y="3264008"/>
            <a:ext cx="9146422" cy="65621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3600" dirty="0"/>
              <a:t>Early years (0–5) are critical for cognitive, social, and emotional development (Barnett-Jones, 2023).</a:t>
            </a:r>
          </a:p>
          <a:p>
            <a:pPr lvl="0">
              <a:lnSpc>
                <a:spcPct val="150000"/>
              </a:lnSpc>
            </a:pPr>
            <a:r>
              <a:rPr lang="en-GB" sz="3600" dirty="0"/>
              <a:t>Investment in early childhood reduces long-term risks of mental health and social problems (UWTSD, 2024).</a:t>
            </a:r>
          </a:p>
          <a:p>
            <a:pPr lvl="0">
              <a:lnSpc>
                <a:spcPct val="150000"/>
              </a:lnSpc>
            </a:pPr>
            <a:r>
              <a:rPr lang="en-GB" sz="3600" dirty="0"/>
              <a:t>Amira’s struggles highlight the importance of secure early relationships.</a:t>
            </a:r>
          </a:p>
        </p:txBody>
      </p:sp>
      <p:pic>
        <p:nvPicPr>
          <p:cNvPr id="14" name="Picture 13" descr="A young child with paint on her hands&#10;&#10;AI-generated content may be incorrect.">
            <a:extLst>
              <a:ext uri="{FF2B5EF4-FFF2-40B4-BE49-F238E27FC236}">
                <a16:creationId xmlns:a16="http://schemas.microsoft.com/office/drawing/2014/main" id="{9F4AE53B-58E2-06D6-08C9-C0293C84C97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2344400" y="4146638"/>
            <a:ext cx="4000502" cy="266700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5FBCAB4-5DC7-9945-F54E-367AB0A5C31B}"/>
              </a:ext>
            </a:extLst>
          </p:cNvPr>
          <p:cNvSpPr txBox="1"/>
          <p:nvPr/>
        </p:nvSpPr>
        <p:spPr>
          <a:xfrm>
            <a:off x="13125843" y="8338435"/>
            <a:ext cx="3581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9" tooltip="https://unpsicologoenlared.blogspot.com/2013/05/como-influyen-las-relaciones-de-apego.html"/>
              </a:rPr>
              <a:t>This Photo</a:t>
            </a:r>
            <a:r>
              <a:rPr lang="en-GB" sz="1400" dirty="0"/>
              <a:t> by Unknown Author is licensed under </a:t>
            </a:r>
            <a:r>
              <a:rPr lang="en-GB" sz="1400" dirty="0">
                <a:hlinkClick r:id="rId10" tooltip="https://creativecommons.org/licenses/by-sa/3.0/"/>
              </a:rPr>
              <a:t>CC BY-SA</a:t>
            </a:r>
            <a:endParaRPr lang="en-GB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994274" y="1782393"/>
            <a:ext cx="10849914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GB" sz="6000" b="1" dirty="0">
                <a:latin typeface="Roca Two Bold" panose="020B0604020202020204" charset="0"/>
              </a:rPr>
              <a:t>Bowlby’s Attachment Theory</a:t>
            </a:r>
            <a:endParaRPr lang="en-GB" sz="6000" dirty="0">
              <a:latin typeface="Roca Two Bold" panose="020B0604020202020204" charset="0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994274" y="3069180"/>
            <a:ext cx="9121526" cy="6741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200000"/>
              </a:lnSpc>
            </a:pPr>
            <a:r>
              <a:rPr lang="en-GB" sz="3200" dirty="0">
                <a:latin typeface="Arial" panose="020B0604020202020204" pitchFamily="34" charset="0"/>
                <a:ea typeface="Alder" panose="020B0604020202020204" charset="-128"/>
                <a:cs typeface="Arial" panose="020B0604020202020204" pitchFamily="34" charset="0"/>
              </a:rPr>
              <a:t>Defined attachment as an emotional bond promoting survival (Bowlby, 1969/1988; cited in Martin &amp; Carlson, 2023).</a:t>
            </a:r>
            <a:endParaRPr lang="en-GB" sz="2800" dirty="0">
              <a:latin typeface="Arial" panose="020B0604020202020204" pitchFamily="34" charset="0"/>
              <a:ea typeface="Alder" panose="020B0604020202020204" charset="-128"/>
              <a:cs typeface="Arial" panose="020B0604020202020204" pitchFamily="34" charset="0"/>
            </a:endParaRPr>
          </a:p>
          <a:p>
            <a:pPr lvl="0">
              <a:lnSpc>
                <a:spcPct val="200000"/>
              </a:lnSpc>
            </a:pPr>
            <a:r>
              <a:rPr lang="en-GB" sz="3200" dirty="0">
                <a:latin typeface="Arial" panose="020B0604020202020204" pitchFamily="34" charset="0"/>
                <a:ea typeface="Alder" panose="020B0604020202020204" charset="-128"/>
                <a:cs typeface="Arial" panose="020B0604020202020204" pitchFamily="34" charset="0"/>
              </a:rPr>
              <a:t>Key concepts: proximity seeking, separation distress, secure base </a:t>
            </a:r>
            <a:r>
              <a:rPr lang="en-GB" sz="3200" dirty="0">
                <a:latin typeface="Arial" panose="020B0604020202020204" pitchFamily="34" charset="0"/>
              </a:rPr>
              <a:t>(UWTSD, 2024).</a:t>
            </a:r>
            <a:endParaRPr lang="en-GB" sz="3200" dirty="0">
              <a:latin typeface="Arial" panose="020B0604020202020204" pitchFamily="34" charset="0"/>
              <a:ea typeface="Alder" panose="020B0604020202020204" charset="-128"/>
              <a:cs typeface="Arial" panose="020B0604020202020204" pitchFamily="34" charset="0"/>
            </a:endParaRPr>
          </a:p>
          <a:p>
            <a:pPr lvl="0">
              <a:lnSpc>
                <a:spcPct val="200000"/>
              </a:lnSpc>
            </a:pPr>
            <a:r>
              <a:rPr lang="en-GB" sz="3200" dirty="0">
                <a:latin typeface="Arial" panose="020B0604020202020204" pitchFamily="34" charset="0"/>
                <a:ea typeface="Alder" panose="020B0604020202020204" charset="-128"/>
                <a:cs typeface="Arial" panose="020B0604020202020204" pitchFamily="34" charset="0"/>
              </a:rPr>
              <a:t>Internal working model: Early attachments shape future relationships.</a:t>
            </a:r>
          </a:p>
        </p:txBody>
      </p:sp>
      <p:sp>
        <p:nvSpPr>
          <p:cNvPr id="6" name="Freeform 6"/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1" name="Picture 10" descr="A person kissing a baby&#10;&#10;AI-generated content may be incorrect.">
            <a:extLst>
              <a:ext uri="{FF2B5EF4-FFF2-40B4-BE49-F238E27FC236}">
                <a16:creationId xmlns:a16="http://schemas.microsoft.com/office/drawing/2014/main" id="{0CEB076F-E837-BCC1-7D19-AAD199074D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2416956" y="2714515"/>
            <a:ext cx="3581400" cy="53721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7B484CE-2B70-879B-88A7-FE64A5294199}"/>
              </a:ext>
            </a:extLst>
          </p:cNvPr>
          <p:cNvSpPr txBox="1"/>
          <p:nvPr/>
        </p:nvSpPr>
        <p:spPr>
          <a:xfrm rot="823534">
            <a:off x="12530925" y="8187664"/>
            <a:ext cx="358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7" tooltip="https://unpsicologoenlared.blogspot.com/2013/05/como-influyen-las-relaciones-de-apego.html"/>
              </a:rPr>
              <a:t>This Photo</a:t>
            </a:r>
            <a:r>
              <a:rPr lang="en-GB" sz="1200" dirty="0"/>
              <a:t> by Unknown Author is licensed under </a:t>
            </a:r>
            <a:r>
              <a:rPr lang="en-GB" sz="1200" dirty="0">
                <a:hlinkClick r:id="rId8" tooltip="https://creativecommons.org/licenses/by-sa/3.0/"/>
              </a:rPr>
              <a:t>CC BY-SA</a:t>
            </a:r>
            <a:endParaRPr lang="en-GB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994274" y="1480222"/>
            <a:ext cx="12702926" cy="27501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GB" sz="4800" b="1" dirty="0">
                <a:latin typeface="Roca Two Bold" panose="020B0604020202020204" charset="0"/>
              </a:rPr>
              <a:t>Relevance of Attachment Theory in Early Childhood</a:t>
            </a:r>
            <a:endParaRPr lang="en-US" sz="28700" b="1" dirty="0">
              <a:solidFill>
                <a:srgbClr val="000000"/>
              </a:solidFill>
              <a:latin typeface="Roca Two Bold" panose="020B0604020202020204" charset="0"/>
              <a:ea typeface="Roca Two Bold"/>
              <a:cs typeface="Roca Two Bold"/>
              <a:sym typeface="Roca Two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76599" y="4233265"/>
            <a:ext cx="12562167" cy="50794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Sensitive period: First 5 years are critical for forming secure attachment (NHS, 2024).</a:t>
            </a:r>
          </a:p>
          <a:p>
            <a:pPr lvl="0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Secure attachment linked to better emotional regulation, social competence, and language development (Speech and Language UK, 2023).</a:t>
            </a:r>
          </a:p>
          <a:p>
            <a:pPr lvl="0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Amira’s anxiety and limited communication suggest possible insecure attachment.</a:t>
            </a:r>
          </a:p>
        </p:txBody>
      </p:sp>
      <p:sp>
        <p:nvSpPr>
          <p:cNvPr id="6" name="Freeform 6"/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2591457">
            <a:off x="2629363" y="-762367"/>
            <a:ext cx="13029273" cy="12556962"/>
          </a:xfrm>
          <a:custGeom>
            <a:avLst/>
            <a:gdLst/>
            <a:ahLst/>
            <a:cxnLst/>
            <a:rect l="l" t="t" r="r" b="b"/>
            <a:pathLst>
              <a:path w="13029273" h="12556962">
                <a:moveTo>
                  <a:pt x="0" y="0"/>
                </a:moveTo>
                <a:lnTo>
                  <a:pt x="13029274" y="0"/>
                </a:lnTo>
                <a:lnTo>
                  <a:pt x="13029274" y="12556962"/>
                </a:lnTo>
                <a:lnTo>
                  <a:pt x="0" y="125569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3752402" y="1028700"/>
            <a:ext cx="2120059" cy="2053807"/>
          </a:xfrm>
          <a:custGeom>
            <a:avLst/>
            <a:gdLst/>
            <a:ahLst/>
            <a:cxnLst/>
            <a:rect l="l" t="t" r="r" b="b"/>
            <a:pathLst>
              <a:path w="2120059" h="2053807">
                <a:moveTo>
                  <a:pt x="0" y="0"/>
                </a:moveTo>
                <a:lnTo>
                  <a:pt x="2120059" y="0"/>
                </a:lnTo>
                <a:lnTo>
                  <a:pt x="2120059" y="2053807"/>
                </a:lnTo>
                <a:lnTo>
                  <a:pt x="0" y="20538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734474" y="2251487"/>
            <a:ext cx="8038131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sz="4800" b="1" dirty="0">
                <a:latin typeface="Roca Two Bold" panose="020B0604020202020204" charset="0"/>
              </a:rPr>
              <a:t>Applying Theory to Amira</a:t>
            </a:r>
            <a:endParaRPr lang="en-GB" sz="4800" dirty="0">
              <a:latin typeface="Roca Two Bold" panose="020B060402020202020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455423" y="2854760"/>
            <a:ext cx="13694597" cy="50794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</a:rPr>
              <a:t>Signs:</a:t>
            </a:r>
            <a:endParaRPr lang="en-GB" sz="3200" dirty="0">
              <a:latin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</a:rPr>
              <a:t>Anxiety on separation → separation distress.</a:t>
            </a:r>
          </a:p>
          <a:p>
            <a:pPr lvl="1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</a:rPr>
              <a:t>Limited speech → possible language delay influenced by reduced caregiver responsiveness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</a:rPr>
              <a:t>.Difficulty in group play → challenges in socialisation.</a:t>
            </a:r>
          </a:p>
          <a:p>
            <a:pPr lvl="0"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</a:rPr>
              <a:t>Interpretation:</a:t>
            </a:r>
            <a:r>
              <a:rPr lang="en-GB" sz="3200" dirty="0">
                <a:latin typeface="Arial" panose="020B0604020202020204" pitchFamily="34" charset="0"/>
              </a:rPr>
              <a:t> Attachment insecurity may explain her difficulties </a:t>
            </a:r>
          </a:p>
          <a:p>
            <a:pPr lvl="0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</a:rPr>
              <a:t>adjusting in nursery.</a:t>
            </a:r>
          </a:p>
        </p:txBody>
      </p:sp>
      <p:sp>
        <p:nvSpPr>
          <p:cNvPr id="7" name="Freeform 7"/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2591457">
            <a:off x="2629363" y="-762367"/>
            <a:ext cx="13029273" cy="12556962"/>
          </a:xfrm>
          <a:custGeom>
            <a:avLst/>
            <a:gdLst/>
            <a:ahLst/>
            <a:cxnLst/>
            <a:rect l="l" t="t" r="r" b="b"/>
            <a:pathLst>
              <a:path w="13029273" h="12556962">
                <a:moveTo>
                  <a:pt x="0" y="0"/>
                </a:moveTo>
                <a:lnTo>
                  <a:pt x="13029274" y="0"/>
                </a:lnTo>
                <a:lnTo>
                  <a:pt x="13029274" y="12556962"/>
                </a:lnTo>
                <a:lnTo>
                  <a:pt x="0" y="125569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4391550" y="1032478"/>
            <a:ext cx="2120059" cy="2053807"/>
          </a:xfrm>
          <a:custGeom>
            <a:avLst/>
            <a:gdLst/>
            <a:ahLst/>
            <a:cxnLst/>
            <a:rect l="l" t="t" r="r" b="b"/>
            <a:pathLst>
              <a:path w="2120059" h="2053807">
                <a:moveTo>
                  <a:pt x="0" y="0"/>
                </a:moveTo>
                <a:lnTo>
                  <a:pt x="2120059" y="0"/>
                </a:lnTo>
                <a:lnTo>
                  <a:pt x="2120059" y="2053808"/>
                </a:lnTo>
                <a:lnTo>
                  <a:pt x="0" y="205380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359272" y="1862229"/>
            <a:ext cx="8537178" cy="1275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GB" sz="4400" b="1" dirty="0">
                <a:latin typeface="Roca Two Bold" panose="020B0604020202020204" charset="0"/>
              </a:rPr>
              <a:t>Nature &amp; Nurture Influences</a:t>
            </a:r>
            <a:endParaRPr lang="en-US" sz="23900" b="1" dirty="0">
              <a:solidFill>
                <a:srgbClr val="000000"/>
              </a:solidFill>
              <a:latin typeface="Roca Two Bold" panose="020B0604020202020204" charset="0"/>
              <a:ea typeface="Roca Two Bold"/>
              <a:cs typeface="Roca Two Bold"/>
              <a:sym typeface="Roca Two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743200" y="3490772"/>
            <a:ext cx="13073895" cy="3602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Biological factors: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Temperament, genetic predispositions.</a:t>
            </a:r>
          </a:p>
          <a:p>
            <a:pPr lvl="0"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factors: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Quality of caregiving, cultural differences in early interaction (UWTSD, 2024).</a:t>
            </a:r>
          </a:p>
          <a:p>
            <a:pPr lvl="0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Both nature and nurture shape Amira’s attachment style and development.</a:t>
            </a:r>
          </a:p>
        </p:txBody>
      </p:sp>
      <p:sp>
        <p:nvSpPr>
          <p:cNvPr id="8" name="Freeform 8"/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10590-6D9A-5997-81E8-2FD632E60A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77417570-D3FE-7C08-08F3-6C219D2981E8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FC0A6EC1-1AA7-B2BE-7147-2908DE95DBEE}"/>
              </a:ext>
            </a:extLst>
          </p:cNvPr>
          <p:cNvSpPr txBox="1"/>
          <p:nvPr/>
        </p:nvSpPr>
        <p:spPr>
          <a:xfrm>
            <a:off x="2944886" y="887448"/>
            <a:ext cx="12702926" cy="12907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GB" sz="4800" b="1" dirty="0">
                <a:latin typeface="Roca Two Bold" panose="020B0604020202020204" charset="0"/>
              </a:rPr>
              <a:t>Practical Strategies for Support</a:t>
            </a:r>
            <a:endParaRPr lang="en-US" sz="123400" b="1" dirty="0">
              <a:solidFill>
                <a:srgbClr val="000000"/>
              </a:solidFill>
              <a:latin typeface="Roca Two Bold" panose="020B0604020202020204" charset="0"/>
              <a:ea typeface="Roca Two Bold"/>
              <a:cs typeface="Roca Two Bold"/>
              <a:sym typeface="Roca Two Bold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A342FD58-5E92-EC8A-A3D5-7168DEE4BD45}"/>
              </a:ext>
            </a:extLst>
          </p:cNvPr>
          <p:cNvSpPr txBox="1"/>
          <p:nvPr/>
        </p:nvSpPr>
        <p:spPr>
          <a:xfrm>
            <a:off x="756074" y="2660370"/>
            <a:ext cx="12562167" cy="57371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</a:rPr>
              <a:t>Key worker system:</a:t>
            </a:r>
            <a:r>
              <a:rPr lang="en-GB" sz="2800" dirty="0">
                <a:latin typeface="Arial" panose="020B0604020202020204" pitchFamily="34" charset="0"/>
              </a:rPr>
              <a:t> Provide Amira with one consistent caregiver to reduce anxiety (NICE, 2020).</a:t>
            </a:r>
          </a:p>
          <a:p>
            <a:pPr lvl="0"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</a:rPr>
              <a:t>Parental involvement:</a:t>
            </a:r>
            <a:r>
              <a:rPr lang="en-GB" sz="2800" dirty="0">
                <a:latin typeface="Arial" panose="020B0604020202020204" pitchFamily="34" charset="0"/>
              </a:rPr>
              <a:t> Strengthen parent–nursery partnership for continuity of care (UWTSD, 2024).</a:t>
            </a:r>
          </a:p>
          <a:p>
            <a:pPr lvl="0"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</a:rPr>
              <a:t>Language support:</a:t>
            </a:r>
            <a:r>
              <a:rPr lang="en-GB" sz="2800" dirty="0">
                <a:latin typeface="Arial" panose="020B0604020202020204" pitchFamily="34" charset="0"/>
              </a:rPr>
              <a:t> Play-based activities, storytelling, and responsive communication to encourage speech (UWTSD, 2024).</a:t>
            </a:r>
          </a:p>
          <a:p>
            <a:pPr lvl="0"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</a:rPr>
              <a:t>Social play:</a:t>
            </a:r>
            <a:r>
              <a:rPr lang="en-GB" sz="2800" dirty="0">
                <a:latin typeface="Arial" panose="020B0604020202020204" pitchFamily="34" charset="0"/>
              </a:rPr>
              <a:t> Small group, peer-modelling opportunities to build confidence.</a:t>
            </a:r>
          </a:p>
          <a:p>
            <a:pPr lvl="0"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</a:rPr>
              <a:t>Positive reinforcement:</a:t>
            </a:r>
            <a:r>
              <a:rPr lang="en-GB" sz="2800" dirty="0">
                <a:latin typeface="Arial" panose="020B0604020202020204" pitchFamily="34" charset="0"/>
              </a:rPr>
              <a:t> Using behaviourist strategies for engagement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</a:rPr>
              <a:t>(UWTSD, 2024).</a:t>
            </a:r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41B9BE16-D13D-00DD-5765-89766FCB0F24}"/>
              </a:ext>
            </a:extLst>
          </p:cNvPr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A78DCEE1-2059-C936-6C93-F6B955FF8723}"/>
              </a:ext>
            </a:extLst>
          </p:cNvPr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F620FD76-0172-B106-4D3E-5B3912C9A223}"/>
              </a:ext>
            </a:extLst>
          </p:cNvPr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FCC44204-759F-FF6A-1AA5-D7043A27DB8D}"/>
              </a:ext>
            </a:extLst>
          </p:cNvPr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3" name="Picture 12" descr="A person and person with a baby and a baby lying on a bed&#10;&#10;AI-generated content may be incorrect.">
            <a:extLst>
              <a:ext uri="{FF2B5EF4-FFF2-40B4-BE49-F238E27FC236}">
                <a16:creationId xmlns:a16="http://schemas.microsoft.com/office/drawing/2014/main" id="{3B32AFF7-DD49-823F-4350-14C57BE33F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2877800" y="4856312"/>
            <a:ext cx="5110788" cy="340332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44FBA68-A72D-4EFD-7B5B-EAD189216076}"/>
              </a:ext>
            </a:extLst>
          </p:cNvPr>
          <p:cNvSpPr txBox="1"/>
          <p:nvPr/>
        </p:nvSpPr>
        <p:spPr>
          <a:xfrm>
            <a:off x="13125843" y="8338435"/>
            <a:ext cx="3581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8" tooltip="https://unpsicologoenlared.blogspot.com/2013/05/como-influyen-las-relaciones-de-apego.html"/>
              </a:rPr>
              <a:t>This Photo</a:t>
            </a:r>
            <a:r>
              <a:rPr lang="en-GB" sz="1400" dirty="0"/>
              <a:t> by Unknown Author is licensed under </a:t>
            </a:r>
            <a:r>
              <a:rPr lang="en-GB" sz="1400" dirty="0">
                <a:hlinkClick r:id="rId9" tooltip="https://creativecommons.org/licenses/by-sa/3.0/"/>
              </a:rPr>
              <a:t>CC BY-SA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52776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C6446D-4F6E-4003-4AB2-59DA93391F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737C31E-E402-A458-3740-4290114AEDF2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0F92C326-19E1-3FE7-155F-090BBB5DA6AA}"/>
              </a:ext>
            </a:extLst>
          </p:cNvPr>
          <p:cNvSpPr txBox="1"/>
          <p:nvPr/>
        </p:nvSpPr>
        <p:spPr>
          <a:xfrm>
            <a:off x="2994274" y="1480222"/>
            <a:ext cx="12702926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GB" sz="4800" b="1" dirty="0">
                <a:latin typeface="Roca Two Bold" panose="020B0604020202020204" charset="0"/>
              </a:rPr>
              <a:t>Critical Evaluation of Bowlby’s Theory</a:t>
            </a:r>
            <a:endParaRPr lang="en-GB" sz="4800" dirty="0">
              <a:latin typeface="Roca Two Bold" panose="020B0604020202020204" charset="0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8075FE4F-856A-8508-1B2D-FAD1D1EB943E}"/>
              </a:ext>
            </a:extLst>
          </p:cNvPr>
          <p:cNvSpPr txBox="1"/>
          <p:nvPr/>
        </p:nvSpPr>
        <p:spPr>
          <a:xfrm>
            <a:off x="1743828" y="2321151"/>
            <a:ext cx="14800343" cy="72953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Strong evidence base across cultures and contexts (Cassidy &amp; Shaver, 2020).</a:t>
            </a:r>
          </a:p>
          <a:p>
            <a:pPr lvl="1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applications in social care and nursery settings.</a:t>
            </a:r>
          </a:p>
          <a:p>
            <a:pPr lvl="0"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Overemphasis on mother as primary caregiver — modern families involve multiple carers.</a:t>
            </a:r>
          </a:p>
          <a:p>
            <a:pPr lvl="1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Cultural variations in attachment behaviours challenge universality (UWTSD, 2024). </a:t>
            </a:r>
          </a:p>
          <a:p>
            <a:pPr lvl="1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Does not fully explain language/cognitive development (where Piaget or Vygotsky may be stronger (UWTSD, 2024).</a:t>
            </a:r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DDEE9276-46DB-99FF-781C-3FF233852B60}"/>
              </a:ext>
            </a:extLst>
          </p:cNvPr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E1CCD930-1DF3-C782-8A3B-DEED13BF763E}"/>
              </a:ext>
            </a:extLst>
          </p:cNvPr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851F9037-6CA6-4CAD-CF43-8B347BD48AA2}"/>
              </a:ext>
            </a:extLst>
          </p:cNvPr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5052D093-1010-E4CF-C9DD-51CB29384493}"/>
              </a:ext>
            </a:extLst>
          </p:cNvPr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186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B3A132-1537-46AE-7A61-7C08DDD8F6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5CF4BA3-299D-03EE-5E7A-E977BB522EC7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016A582B-298F-24C7-0623-E3CC3BF3F5B2}"/>
              </a:ext>
            </a:extLst>
          </p:cNvPr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CD50B612-C0D3-B9EC-122D-88CBD030084B}"/>
              </a:ext>
            </a:extLst>
          </p:cNvPr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A16E9E53-8327-6900-B5CD-298BAF6C098A}"/>
              </a:ext>
            </a:extLst>
          </p:cNvPr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B70FD34F-77EF-8D06-ADA1-7EA324FD5B48}"/>
              </a:ext>
            </a:extLst>
          </p:cNvPr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A8E9E488-5185-C18E-F916-D1F853B907B3}"/>
              </a:ext>
            </a:extLst>
          </p:cNvPr>
          <p:cNvSpPr/>
          <p:nvPr/>
        </p:nvSpPr>
        <p:spPr>
          <a:xfrm>
            <a:off x="1563961" y="2224132"/>
            <a:ext cx="7686453" cy="7153004"/>
          </a:xfrm>
          <a:custGeom>
            <a:avLst/>
            <a:gdLst/>
            <a:ahLst/>
            <a:cxnLst/>
            <a:rect l="l" t="t" r="r" b="b"/>
            <a:pathLst>
              <a:path w="6230656" h="6082678">
                <a:moveTo>
                  <a:pt x="0" y="0"/>
                </a:moveTo>
                <a:lnTo>
                  <a:pt x="6230656" y="0"/>
                </a:lnTo>
                <a:lnTo>
                  <a:pt x="6230656" y="6082678"/>
                </a:lnTo>
                <a:lnTo>
                  <a:pt x="0" y="608267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A7E488C2-3995-E16D-658A-94EEFDDB1AB9}"/>
              </a:ext>
            </a:extLst>
          </p:cNvPr>
          <p:cNvSpPr txBox="1"/>
          <p:nvPr/>
        </p:nvSpPr>
        <p:spPr>
          <a:xfrm>
            <a:off x="3626714" y="1190181"/>
            <a:ext cx="11034573" cy="1146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31"/>
              </a:lnSpc>
            </a:pPr>
            <a:r>
              <a:rPr lang="en-GB" sz="4800" b="1" dirty="0">
                <a:latin typeface="Roca Two Bold" panose="020B0604020202020204" charset="0"/>
              </a:rPr>
              <a:t>Comparison with Other Theories</a:t>
            </a:r>
            <a:endParaRPr lang="en-US" sz="4800" b="1" dirty="0">
              <a:solidFill>
                <a:srgbClr val="000000"/>
              </a:solidFill>
              <a:latin typeface="Roca Two Bold" panose="020B0604020202020204" charset="0"/>
              <a:ea typeface="Roca Two Bold"/>
              <a:cs typeface="Roca Two Bold"/>
              <a:sym typeface="Roca Two Bold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C80BE8A3-B3C6-66A8-4CBC-2FF070A9B639}"/>
              </a:ext>
            </a:extLst>
          </p:cNvPr>
          <p:cNvSpPr txBox="1"/>
          <p:nvPr/>
        </p:nvSpPr>
        <p:spPr>
          <a:xfrm>
            <a:off x="2252231" y="3559068"/>
            <a:ext cx="6429349" cy="58180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Piaget: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Explains Amira’s cognitive development (schemas, play-based learning).</a:t>
            </a:r>
          </a:p>
          <a:p>
            <a:pPr lvl="0"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Vygotsky: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Highlights role of social interaction and scaffolding in language learning </a:t>
            </a:r>
          </a:p>
          <a:p>
            <a:pPr lvl="0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(UWTSD, 2024).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FDD65895-1C0F-92B2-4257-CAEDE941888F}"/>
              </a:ext>
            </a:extLst>
          </p:cNvPr>
          <p:cNvSpPr/>
          <p:nvPr/>
        </p:nvSpPr>
        <p:spPr>
          <a:xfrm>
            <a:off x="9759967" y="3156185"/>
            <a:ext cx="6772053" cy="6082679"/>
          </a:xfrm>
          <a:custGeom>
            <a:avLst/>
            <a:gdLst/>
            <a:ahLst/>
            <a:cxnLst/>
            <a:rect l="l" t="t" r="r" b="b"/>
            <a:pathLst>
              <a:path w="6230656" h="6082678">
                <a:moveTo>
                  <a:pt x="0" y="0"/>
                </a:moveTo>
                <a:lnTo>
                  <a:pt x="6230656" y="0"/>
                </a:lnTo>
                <a:lnTo>
                  <a:pt x="6230656" y="6082678"/>
                </a:lnTo>
                <a:lnTo>
                  <a:pt x="0" y="608267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38B8311C-3F0D-F839-B022-AF9EBC6C043D}"/>
              </a:ext>
            </a:extLst>
          </p:cNvPr>
          <p:cNvSpPr txBox="1"/>
          <p:nvPr/>
        </p:nvSpPr>
        <p:spPr>
          <a:xfrm>
            <a:off x="10306284" y="4775204"/>
            <a:ext cx="6279631" cy="21396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Integration: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Combining attachment theory with cognitive theories provides a fuller picture.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4962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2591457">
            <a:off x="2629363" y="-762367"/>
            <a:ext cx="13029273" cy="12556962"/>
          </a:xfrm>
          <a:custGeom>
            <a:avLst/>
            <a:gdLst/>
            <a:ahLst/>
            <a:cxnLst/>
            <a:rect l="l" t="t" r="r" b="b"/>
            <a:pathLst>
              <a:path w="13029273" h="12556962">
                <a:moveTo>
                  <a:pt x="0" y="0"/>
                </a:moveTo>
                <a:lnTo>
                  <a:pt x="13029274" y="0"/>
                </a:lnTo>
                <a:lnTo>
                  <a:pt x="13029274" y="12556962"/>
                </a:lnTo>
                <a:lnTo>
                  <a:pt x="0" y="125569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030698" y="1028700"/>
            <a:ext cx="2120059" cy="2053807"/>
          </a:xfrm>
          <a:custGeom>
            <a:avLst/>
            <a:gdLst/>
            <a:ahLst/>
            <a:cxnLst/>
            <a:rect l="l" t="t" r="r" b="b"/>
            <a:pathLst>
              <a:path w="2120059" h="2053807">
                <a:moveTo>
                  <a:pt x="0" y="0"/>
                </a:moveTo>
                <a:lnTo>
                  <a:pt x="2120059" y="0"/>
                </a:lnTo>
                <a:lnTo>
                  <a:pt x="2120059" y="2053807"/>
                </a:lnTo>
                <a:lnTo>
                  <a:pt x="0" y="20538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727951" y="1367768"/>
            <a:ext cx="6832098" cy="1696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56"/>
              </a:lnSpc>
            </a:pPr>
            <a:r>
              <a:rPr lang="en-US" sz="7754" b="1">
                <a:solidFill>
                  <a:srgbClr val="000000"/>
                </a:solidFill>
                <a:latin typeface="Roca Two Bold"/>
                <a:ea typeface="Roca Two Bold"/>
                <a:cs typeface="Roca Two Bold"/>
                <a:sym typeface="Roca Two Bold"/>
              </a:rPr>
              <a:t>CONCLUSION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19400" y="3673262"/>
            <a:ext cx="13347816" cy="3786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Bowlby’s theory helps explain Amira’s emotional and social needs.</a:t>
            </a:r>
          </a:p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Practical interventions can promote secure attachment and development.</a:t>
            </a:r>
          </a:p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Importance of considering both nature and nurture and applying theory to practice in early years care.</a:t>
            </a:r>
          </a:p>
        </p:txBody>
      </p:sp>
      <p:sp>
        <p:nvSpPr>
          <p:cNvPr id="9" name="Freeform 9"/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D0A723-BAFC-E68D-E19D-D3E4C266BD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5A4252C-FCE6-E7C4-AD82-42103DBCF43E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92C9C04D-73E2-AEB5-56B2-779D97416ECD}"/>
              </a:ext>
            </a:extLst>
          </p:cNvPr>
          <p:cNvSpPr txBox="1"/>
          <p:nvPr/>
        </p:nvSpPr>
        <p:spPr>
          <a:xfrm>
            <a:off x="2923894" y="644054"/>
            <a:ext cx="12702926" cy="12907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GB" sz="4800" b="1" dirty="0" err="1">
                <a:latin typeface="Roca Two Bold" panose="020B0604020202020204" charset="0"/>
              </a:rPr>
              <a:t>Refrences</a:t>
            </a:r>
            <a:endParaRPr lang="en-US" sz="123400" b="1" dirty="0">
              <a:solidFill>
                <a:srgbClr val="000000"/>
              </a:solidFill>
              <a:latin typeface="Roca Two Bold" panose="020B0604020202020204" charset="0"/>
              <a:ea typeface="Roca Two Bold"/>
              <a:cs typeface="Roca Two Bold"/>
              <a:sym typeface="Roca Two Bold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E653EF93-12B7-85BB-9CD7-3EAF84D72FA7}"/>
              </a:ext>
            </a:extLst>
          </p:cNvPr>
          <p:cNvSpPr txBox="1"/>
          <p:nvPr/>
        </p:nvSpPr>
        <p:spPr>
          <a:xfrm>
            <a:off x="1903827" y="1934792"/>
            <a:ext cx="15164973" cy="82586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Barnett-Jones, B.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Our first few years as a child can determine the rest of our lives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Guardian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https://www.theguardian.com/commentisfree/2023/apr/03/early-years-support-parents (Accessed: 28 September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Cassidy, J. &amp; Shaver, P.R.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Handbook of Attachment: Theory, Research, and Clinical Applications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New York: Guilford Press.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Martin, G.N. &amp; Carlson, N.R.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Early years: promoting health and wellbeing in under 5s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National Institute for Health and Care Excellence. Available at: https://www.nice.org.uk/guidance/qs128/resources/early-years-promoting-health-and-wellbeing-in-under-5s-pdf-75545365294789 (Accessed: 5 October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Early learning and child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https://www.nhs.uk/best-start-in-life/early-learning-development/ (Accessed: 30 September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Speech and Language UK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Ages and Stages: Communication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https://speechandlanguage.org.uk/help-for-families/ages-and-stages/ (Accessed: 3 October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LCHS4010 Week 1: Post session reading and early childhood foundations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Unpublished teaching material. Module LCHS4010 Psychology in Health and Social Care.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LCHS4010 Week 2: Attachment theory and caregiver–infant interactions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Unpublished teaching material. Module LCHS4010 Psychology in Health and Social Care.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LCHS4010 Week 4: Language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Unpublished teaching material. Module LCHS4010 Psychology in Health and Social Care.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LCHS4010 Week 5: Learning theories and cultural competence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Unpublished teaching material. Module LCHS4010 Psychology in Health and Social Care.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F2F3A49B-7322-A5F0-B235-BB154099E3A9}"/>
              </a:ext>
            </a:extLst>
          </p:cNvPr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34193087-C417-906C-57B8-971C022C6438}"/>
              </a:ext>
            </a:extLst>
          </p:cNvPr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C67FA11C-D202-B0D0-9928-F585EFE143AB}"/>
              </a:ext>
            </a:extLst>
          </p:cNvPr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4B16F89D-091E-CEA3-4975-09414B083E1E}"/>
              </a:ext>
            </a:extLst>
          </p:cNvPr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995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2582161">
            <a:off x="3945516" y="1434364"/>
            <a:ext cx="8539144" cy="8229600"/>
          </a:xfrm>
          <a:custGeom>
            <a:avLst/>
            <a:gdLst/>
            <a:ahLst/>
            <a:cxnLst/>
            <a:rect l="l" t="t" r="r" b="b"/>
            <a:pathLst>
              <a:path w="8539144" h="8229600">
                <a:moveTo>
                  <a:pt x="0" y="0"/>
                </a:moveTo>
                <a:lnTo>
                  <a:pt x="8539144" y="0"/>
                </a:lnTo>
                <a:lnTo>
                  <a:pt x="853914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903827" y="3856123"/>
            <a:ext cx="2657811" cy="2574755"/>
          </a:xfrm>
          <a:custGeom>
            <a:avLst/>
            <a:gdLst/>
            <a:ahLst/>
            <a:cxnLst/>
            <a:rect l="l" t="t" r="r" b="b"/>
            <a:pathLst>
              <a:path w="2657811" h="2574755">
                <a:moveTo>
                  <a:pt x="0" y="0"/>
                </a:moveTo>
                <a:lnTo>
                  <a:pt x="2657812" y="0"/>
                </a:lnTo>
                <a:lnTo>
                  <a:pt x="2657812" y="2574754"/>
                </a:lnTo>
                <a:lnTo>
                  <a:pt x="0" y="25747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950481" y="4003823"/>
            <a:ext cx="12387037" cy="2041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641"/>
              </a:lnSpc>
            </a:pPr>
            <a:r>
              <a:rPr lang="en-US" sz="11886">
                <a:solidFill>
                  <a:srgbClr val="000000"/>
                </a:solidFill>
                <a:latin typeface="Alder"/>
                <a:ea typeface="Alder"/>
                <a:cs typeface="Alder"/>
                <a:sym typeface="Alder"/>
              </a:rPr>
              <a:t>THANK YOU</a:t>
            </a:r>
          </a:p>
        </p:txBody>
      </p:sp>
      <p:sp>
        <p:nvSpPr>
          <p:cNvPr id="6" name="Freeform 6"/>
          <p:cNvSpPr/>
          <p:nvPr/>
        </p:nvSpPr>
        <p:spPr>
          <a:xfrm>
            <a:off x="16688871" y="234522"/>
            <a:ext cx="1752856" cy="1700271"/>
          </a:xfrm>
          <a:custGeom>
            <a:avLst/>
            <a:gdLst/>
            <a:ahLst/>
            <a:cxnLst/>
            <a:rect l="l" t="t" r="r" b="b"/>
            <a:pathLst>
              <a:path w="1752856" h="1700271">
                <a:moveTo>
                  <a:pt x="0" y="0"/>
                </a:moveTo>
                <a:lnTo>
                  <a:pt x="1752856" y="0"/>
                </a:lnTo>
                <a:lnTo>
                  <a:pt x="1752856" y="1700271"/>
                </a:lnTo>
                <a:lnTo>
                  <a:pt x="0" y="170027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5992494" y="8533911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1"/>
                </a:lnTo>
                <a:lnTo>
                  <a:pt x="0" y="230704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055870" y="8249606"/>
            <a:ext cx="2959698" cy="1997796"/>
          </a:xfrm>
          <a:custGeom>
            <a:avLst/>
            <a:gdLst/>
            <a:ahLst/>
            <a:cxnLst/>
            <a:rect l="l" t="t" r="r" b="b"/>
            <a:pathLst>
              <a:path w="2959698" h="1997796">
                <a:moveTo>
                  <a:pt x="0" y="0"/>
                </a:moveTo>
                <a:lnTo>
                  <a:pt x="2959697" y="0"/>
                </a:lnTo>
                <a:lnTo>
                  <a:pt x="2959697" y="1997796"/>
                </a:lnTo>
                <a:lnTo>
                  <a:pt x="0" y="19977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391679" y="-372249"/>
            <a:ext cx="2295506" cy="2307041"/>
          </a:xfrm>
          <a:custGeom>
            <a:avLst/>
            <a:gdLst/>
            <a:ahLst/>
            <a:cxnLst/>
            <a:rect l="l" t="t" r="r" b="b"/>
            <a:pathLst>
              <a:path w="2295506" h="2307041">
                <a:moveTo>
                  <a:pt x="0" y="0"/>
                </a:moveTo>
                <a:lnTo>
                  <a:pt x="2295506" y="0"/>
                </a:lnTo>
                <a:lnTo>
                  <a:pt x="2295506" y="2307042"/>
                </a:lnTo>
                <a:lnTo>
                  <a:pt x="0" y="23070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4526349" y="2902480"/>
            <a:ext cx="980545" cy="1103285"/>
          </a:xfrm>
          <a:custGeom>
            <a:avLst/>
            <a:gdLst/>
            <a:ahLst/>
            <a:cxnLst/>
            <a:rect l="l" t="t" r="r" b="b"/>
            <a:pathLst>
              <a:path w="980545" h="1103285">
                <a:moveTo>
                  <a:pt x="0" y="0"/>
                </a:moveTo>
                <a:lnTo>
                  <a:pt x="980545" y="0"/>
                </a:lnTo>
                <a:lnTo>
                  <a:pt x="980545" y="1103285"/>
                </a:lnTo>
                <a:lnTo>
                  <a:pt x="0" y="110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975</Words>
  <Application>Microsoft Office PowerPoint</Application>
  <PresentationFormat>Custom</PresentationFormat>
  <Paragraphs>74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Alder</vt:lpstr>
      <vt:lpstr>Arial</vt:lpstr>
      <vt:lpstr>Roca Two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Green and Orange Watercolor Geometric Shape Presentation</dc:title>
  <cp:lastModifiedBy>Iftekhar Rashid</cp:lastModifiedBy>
  <cp:revision>12</cp:revision>
  <dcterms:created xsi:type="dcterms:W3CDTF">2006-08-16T00:00:00Z</dcterms:created>
  <dcterms:modified xsi:type="dcterms:W3CDTF">2025-10-04T21:30:20Z</dcterms:modified>
  <dc:identifier>DAG03BRiJtQ</dc:identifier>
</cp:coreProperties>
</file>