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x="18288000" cy="10287000"/>
  <p:notesSz cx="6858000" cy="9144000"/>
  <p:embeddedFontLst>
    <p:embeddedFont>
      <p:font typeface="Tenor Sans" charset="1" panose="02000000000000000000"/>
      <p:regular r:id="rId18"/>
    </p:embeddedFont>
    <p:embeddedFont>
      <p:font typeface="Canva Sans" charset="1" panose="020B0503030501040103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jpeg" Type="http://schemas.openxmlformats.org/officeDocument/2006/relationships/image"/><Relationship Id="rId3" Target="../media/image1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jpe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.jpeg" Type="http://schemas.openxmlformats.org/officeDocument/2006/relationships/image"/><Relationship Id="rId3" Target="../media/image8.jpeg" Type="http://schemas.openxmlformats.org/officeDocument/2006/relationships/image"/><Relationship Id="rId4" Target="../media/image9.jpe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jpeg" Type="http://schemas.openxmlformats.org/officeDocument/2006/relationships/image"/><Relationship Id="rId3" Target="../media/image11.jpe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Relationship Id="rId3" Target="../media/image13.png" Type="http://schemas.openxmlformats.org/officeDocument/2006/relationships/image"/><Relationship Id="rId4" Target="../media/image14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5.jpeg" Type="http://schemas.openxmlformats.org/officeDocument/2006/relationships/image"/><Relationship Id="rId3" Target="../media/image1.png" Type="http://schemas.openxmlformats.org/officeDocument/2006/relationships/image"/><Relationship Id="rId4" Target="../media/image16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7.png" Type="http://schemas.openxmlformats.org/officeDocument/2006/relationships/image"/><Relationship Id="rId3" Target="../media/image18.svg" Type="http://schemas.openxmlformats.org/officeDocument/2006/relationships/image"/><Relationship Id="rId4" Target="../media/image19.png" Type="http://schemas.openxmlformats.org/officeDocument/2006/relationships/image"/><Relationship Id="rId5" Target="../media/image20.svg" Type="http://schemas.openxmlformats.org/officeDocument/2006/relationships/image"/><Relationship Id="rId6" Target="../media/image1.pn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0097B2">
                <a:alpha val="100000"/>
              </a:srgbClr>
            </a:gs>
            <a:gs pos="100000">
              <a:srgbClr val="7ED957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135567" y="454660"/>
            <a:ext cx="7191375" cy="8953500"/>
            <a:chOff x="0" y="0"/>
            <a:chExt cx="1274296" cy="1586541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274296" cy="1586541"/>
            </a:xfrm>
            <a:custGeom>
              <a:avLst/>
              <a:gdLst/>
              <a:ahLst/>
              <a:cxnLst/>
              <a:rect r="r" b="b" t="t" l="l"/>
              <a:pathLst>
                <a:path h="1586541" w="1274296">
                  <a:moveTo>
                    <a:pt x="29067" y="0"/>
                  </a:moveTo>
                  <a:lnTo>
                    <a:pt x="1245229" y="0"/>
                  </a:lnTo>
                  <a:cubicBezTo>
                    <a:pt x="1261283" y="0"/>
                    <a:pt x="1274296" y="13014"/>
                    <a:pt x="1274296" y="29067"/>
                  </a:cubicBezTo>
                  <a:lnTo>
                    <a:pt x="1274296" y="1557474"/>
                  </a:lnTo>
                  <a:cubicBezTo>
                    <a:pt x="1274296" y="1565183"/>
                    <a:pt x="1271234" y="1572576"/>
                    <a:pt x="1265783" y="1578028"/>
                  </a:cubicBezTo>
                  <a:cubicBezTo>
                    <a:pt x="1260332" y="1583479"/>
                    <a:pt x="1252938" y="1586541"/>
                    <a:pt x="1245229" y="1586541"/>
                  </a:cubicBezTo>
                  <a:lnTo>
                    <a:pt x="29067" y="1586541"/>
                  </a:lnTo>
                  <a:cubicBezTo>
                    <a:pt x="21358" y="1586541"/>
                    <a:pt x="13965" y="1583479"/>
                    <a:pt x="8514" y="1578028"/>
                  </a:cubicBezTo>
                  <a:cubicBezTo>
                    <a:pt x="3062" y="1572576"/>
                    <a:pt x="0" y="1565183"/>
                    <a:pt x="0" y="1557474"/>
                  </a:cubicBezTo>
                  <a:lnTo>
                    <a:pt x="0" y="29067"/>
                  </a:lnTo>
                  <a:cubicBezTo>
                    <a:pt x="0" y="21358"/>
                    <a:pt x="3062" y="13965"/>
                    <a:pt x="8514" y="8514"/>
                  </a:cubicBezTo>
                  <a:cubicBezTo>
                    <a:pt x="13965" y="3062"/>
                    <a:pt x="21358" y="0"/>
                    <a:pt x="29067" y="0"/>
                  </a:cubicBezTo>
                  <a:close/>
                </a:path>
              </a:pathLst>
            </a:custGeom>
            <a:blipFill>
              <a:blip r:embed="rId2"/>
              <a:stretch>
                <a:fillRect l="-43377" t="0" r="-43377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238567" y="4765021"/>
            <a:ext cx="3913725" cy="1981468"/>
            <a:chOff x="0" y="0"/>
            <a:chExt cx="5218300" cy="2641958"/>
          </a:xfrm>
        </p:grpSpPr>
        <p:sp>
          <p:nvSpPr>
            <p:cNvPr name="TextBox 5" id="5"/>
            <p:cNvSpPr txBox="true"/>
            <p:nvPr/>
          </p:nvSpPr>
          <p:spPr>
            <a:xfrm rot="0">
              <a:off x="0" y="104775"/>
              <a:ext cx="5218300" cy="215960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6111"/>
                </a:lnSpc>
              </a:pPr>
              <a:r>
                <a:rPr lang="en-US" sz="6111">
                  <a:solidFill>
                    <a:srgbClr val="4A9A71"/>
                  </a:solidFill>
                  <a:latin typeface="Tenor Sans"/>
                  <a:ea typeface="Tenor Sans"/>
                  <a:cs typeface="Tenor Sans"/>
                  <a:sym typeface="Tenor Sans"/>
                </a:rPr>
                <a:t>Managing Enterprise</a:t>
              </a:r>
            </a:p>
          </p:txBody>
        </p:sp>
        <p:sp>
          <p:nvSpPr>
            <p:cNvPr name="Freeform 6" id="6"/>
            <p:cNvSpPr/>
            <p:nvPr/>
          </p:nvSpPr>
          <p:spPr>
            <a:xfrm flipH="false" flipV="false" rot="0">
              <a:off x="2025916" y="2307363"/>
              <a:ext cx="332770" cy="334595"/>
            </a:xfrm>
            <a:custGeom>
              <a:avLst/>
              <a:gdLst/>
              <a:ahLst/>
              <a:cxnLst/>
              <a:rect r="r" b="b" t="t" l="l"/>
              <a:pathLst>
                <a:path h="334595" w="332770">
                  <a:moveTo>
                    <a:pt x="0" y="0"/>
                  </a:moveTo>
                  <a:lnTo>
                    <a:pt x="332770" y="0"/>
                  </a:lnTo>
                  <a:lnTo>
                    <a:pt x="332770" y="334595"/>
                  </a:lnTo>
                  <a:lnTo>
                    <a:pt x="0" y="33459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7" id="7"/>
            <p:cNvSpPr/>
            <p:nvPr/>
          </p:nvSpPr>
          <p:spPr>
            <a:xfrm flipH="false" flipV="false" rot="0">
              <a:off x="2441870" y="2307363"/>
              <a:ext cx="332770" cy="334595"/>
            </a:xfrm>
            <a:custGeom>
              <a:avLst/>
              <a:gdLst/>
              <a:ahLst/>
              <a:cxnLst/>
              <a:rect r="r" b="b" t="t" l="l"/>
              <a:pathLst>
                <a:path h="334595" w="332770">
                  <a:moveTo>
                    <a:pt x="0" y="0"/>
                  </a:moveTo>
                  <a:lnTo>
                    <a:pt x="332770" y="0"/>
                  </a:lnTo>
                  <a:lnTo>
                    <a:pt x="332770" y="334595"/>
                  </a:lnTo>
                  <a:lnTo>
                    <a:pt x="0" y="33459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8" id="8"/>
            <p:cNvSpPr/>
            <p:nvPr/>
          </p:nvSpPr>
          <p:spPr>
            <a:xfrm flipH="false" flipV="false" rot="0">
              <a:off x="2859614" y="2307363"/>
              <a:ext cx="332770" cy="334595"/>
            </a:xfrm>
            <a:custGeom>
              <a:avLst/>
              <a:gdLst/>
              <a:ahLst/>
              <a:cxnLst/>
              <a:rect r="r" b="b" t="t" l="l"/>
              <a:pathLst>
                <a:path h="334595" w="332770">
                  <a:moveTo>
                    <a:pt x="0" y="0"/>
                  </a:moveTo>
                  <a:lnTo>
                    <a:pt x="332770" y="0"/>
                  </a:lnTo>
                  <a:lnTo>
                    <a:pt x="332770" y="334595"/>
                  </a:lnTo>
                  <a:lnTo>
                    <a:pt x="0" y="33459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TextBox 9" id="9"/>
          <p:cNvSpPr txBox="true"/>
          <p:nvPr/>
        </p:nvSpPr>
        <p:spPr>
          <a:xfrm rot="0">
            <a:off x="666750" y="9119870"/>
            <a:ext cx="8324850" cy="5003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4A9A71"/>
                </a:solidFill>
                <a:latin typeface="Tenor Sans"/>
                <a:ea typeface="Tenor Sans"/>
                <a:cs typeface="Tenor Sans"/>
                <a:sym typeface="Tenor Sans"/>
              </a:rPr>
              <a:t>PRESENTED BY SOPHIE JENKINS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-771525" y="212317"/>
            <a:ext cx="11201400" cy="25837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366"/>
              </a:lnSpc>
            </a:pPr>
            <a:r>
              <a:rPr lang="en-US" sz="7404">
                <a:solidFill>
                  <a:srgbClr val="4A9A71"/>
                </a:solidFill>
                <a:latin typeface="Tenor Sans"/>
                <a:ea typeface="Tenor Sans"/>
                <a:cs typeface="Tenor Sans"/>
                <a:sym typeface="Tenor Sans"/>
              </a:rPr>
              <a:t>LITTLE EXPLORERS</a:t>
            </a:r>
          </a:p>
          <a:p>
            <a:pPr algn="ctr">
              <a:lnSpc>
                <a:spcPts val="10366"/>
              </a:lnSpc>
            </a:pPr>
            <a:r>
              <a:rPr lang="en-US" sz="7404">
                <a:solidFill>
                  <a:srgbClr val="4A9A71"/>
                </a:solidFill>
                <a:latin typeface="Tenor Sans"/>
                <a:ea typeface="Tenor Sans"/>
                <a:cs typeface="Tenor Sans"/>
                <a:sym typeface="Tenor Sans"/>
              </a:rPr>
              <a:t>CHILDCARE 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7259300" y="9210675"/>
            <a:ext cx="152400" cy="200025"/>
          </a:xfrm>
          <a:prstGeom prst="rect">
            <a:avLst/>
          </a:prstGeom>
        </p:spPr>
        <p:txBody>
          <a:bodyPr anchor="t" rtlCol="false" tIns="0" lIns="0" bIns="0" rIns="0" wrap="none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1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684907" y="7206849"/>
            <a:ext cx="1888331" cy="5003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4A9A71"/>
                </a:solidFill>
                <a:latin typeface="Tenor Sans"/>
                <a:ea typeface="Tenor Sans"/>
                <a:cs typeface="Tenor Sans"/>
                <a:sym typeface="Tenor Sans"/>
              </a:rPr>
              <a:t>BMSW4011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695176" y="8163359"/>
            <a:ext cx="1263848" cy="5003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4A9A71"/>
                </a:solidFill>
                <a:latin typeface="Tenor Sans"/>
                <a:ea typeface="Tenor Sans"/>
                <a:cs typeface="Tenor Sans"/>
                <a:sym typeface="Tenor Sans"/>
              </a:rPr>
              <a:t>240056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8C52FF">
                <a:alpha val="100000"/>
              </a:srgbClr>
            </a:gs>
            <a:gs pos="100000">
              <a:srgbClr val="00BF63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5761428" y="5611271"/>
            <a:ext cx="7135364" cy="4843128"/>
          </a:xfrm>
          <a:custGeom>
            <a:avLst/>
            <a:gdLst/>
            <a:ahLst/>
            <a:cxnLst/>
            <a:rect r="r" b="b" t="t" l="l"/>
            <a:pathLst>
              <a:path h="4843128" w="7135364">
                <a:moveTo>
                  <a:pt x="0" y="0"/>
                </a:moveTo>
                <a:lnTo>
                  <a:pt x="7135364" y="0"/>
                </a:lnTo>
                <a:lnTo>
                  <a:pt x="7135364" y="4843128"/>
                </a:lnTo>
                <a:lnTo>
                  <a:pt x="0" y="484312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04260" y="400303"/>
            <a:ext cx="8324850" cy="9620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7349"/>
              </a:lnSpc>
            </a:pPr>
            <a:r>
              <a:rPr lang="en-US" sz="6999" spc="-1070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Contents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7259300" y="9210675"/>
            <a:ext cx="152400" cy="200025"/>
          </a:xfrm>
          <a:prstGeom prst="rect">
            <a:avLst/>
          </a:prstGeom>
        </p:spPr>
        <p:txBody>
          <a:bodyPr anchor="t" rtlCol="false" tIns="0" lIns="0" bIns="0" rIns="0" wrap="none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9F4E6"/>
                </a:solidFill>
                <a:latin typeface="Canva Sans"/>
                <a:ea typeface="Canva Sans"/>
                <a:cs typeface="Canva Sans"/>
                <a:sym typeface="Canva Sans"/>
              </a:rPr>
              <a:t>2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4965693" y="1048752"/>
            <a:ext cx="8726835" cy="69840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78"/>
              </a:lnSpc>
            </a:pPr>
            <a:r>
              <a:rPr lang="en-US" sz="3059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1.Contents</a:t>
            </a:r>
          </a:p>
          <a:p>
            <a:pPr algn="ctr" marL="660476" indent="-330238" lvl="1">
              <a:lnSpc>
                <a:spcPts val="5078"/>
              </a:lnSpc>
              <a:buAutoNum type="arabicPeriod" startAt="1"/>
            </a:pPr>
            <a:r>
              <a:rPr lang="en-US" sz="3059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2.</a:t>
            </a:r>
            <a:r>
              <a:rPr lang="en-US" sz="3059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Business Overview &amp; Market Opportunity</a:t>
            </a:r>
          </a:p>
          <a:p>
            <a:pPr algn="ctr">
              <a:lnSpc>
                <a:spcPts val="5078"/>
              </a:lnSpc>
            </a:pPr>
            <a:r>
              <a:rPr lang="en-US" sz="3059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3.Product, USP &amp; Objectives</a:t>
            </a:r>
          </a:p>
          <a:p>
            <a:pPr algn="ctr">
              <a:lnSpc>
                <a:spcPts val="5078"/>
              </a:lnSpc>
            </a:pPr>
            <a:r>
              <a:rPr lang="en-US" sz="3059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4.Market Research &amp; SWOT</a:t>
            </a:r>
          </a:p>
          <a:p>
            <a:pPr algn="ctr">
              <a:lnSpc>
                <a:spcPts val="5078"/>
              </a:lnSpc>
            </a:pPr>
            <a:r>
              <a:rPr lang="en-US" sz="3059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5.Legal &amp; Organistation Structure </a:t>
            </a:r>
          </a:p>
          <a:p>
            <a:pPr algn="ctr">
              <a:lnSpc>
                <a:spcPts val="5078"/>
              </a:lnSpc>
            </a:pPr>
            <a:r>
              <a:rPr lang="en-US" sz="3059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6.Inclusive Pricing </a:t>
            </a:r>
          </a:p>
          <a:p>
            <a:pPr algn="ctr">
              <a:lnSpc>
                <a:spcPts val="5078"/>
              </a:lnSpc>
            </a:pPr>
            <a:r>
              <a:rPr lang="en-US" sz="3059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7.Financial Overview</a:t>
            </a:r>
          </a:p>
          <a:p>
            <a:pPr algn="ctr">
              <a:lnSpc>
                <a:spcPts val="5078"/>
              </a:lnSpc>
            </a:pPr>
            <a:r>
              <a:rPr lang="en-US" sz="3059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8.Marketing Strategy &amp; 100,000k Investment</a:t>
            </a:r>
          </a:p>
          <a:p>
            <a:pPr algn="ctr">
              <a:lnSpc>
                <a:spcPts val="5078"/>
              </a:lnSpc>
            </a:pPr>
            <a:r>
              <a:rPr lang="en-US" sz="3059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9.12 Month Growth</a:t>
            </a:r>
          </a:p>
          <a:p>
            <a:pPr algn="ctr">
              <a:lnSpc>
                <a:spcPts val="5078"/>
              </a:lnSpc>
            </a:pPr>
            <a:r>
              <a:rPr lang="en-US" sz="3059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10.Conclusion </a:t>
            </a:r>
          </a:p>
          <a:p>
            <a:pPr algn="ctr">
              <a:lnSpc>
                <a:spcPts val="5078"/>
              </a:lnSpc>
            </a:pPr>
            <a:r>
              <a:rPr lang="en-US" sz="3059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11.Refrences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8C52FF">
                <a:alpha val="100000"/>
              </a:srgbClr>
            </a:gs>
            <a:gs pos="100000">
              <a:srgbClr val="00BF63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8689552" y="72299"/>
            <a:ext cx="9598448" cy="10287000"/>
            <a:chOff x="0" y="0"/>
            <a:chExt cx="1487051" cy="159372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487051" cy="1593725"/>
            </a:xfrm>
            <a:custGeom>
              <a:avLst/>
              <a:gdLst/>
              <a:ahLst/>
              <a:cxnLst/>
              <a:rect r="r" b="b" t="t" l="l"/>
              <a:pathLst>
                <a:path h="1593725" w="1487051">
                  <a:moveTo>
                    <a:pt x="0" y="0"/>
                  </a:moveTo>
                  <a:lnTo>
                    <a:pt x="1487051" y="0"/>
                  </a:lnTo>
                  <a:lnTo>
                    <a:pt x="1487051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l="-8328" t="0" r="-8328" b="0"/>
              </a:stretch>
            </a:blipFill>
          </p:spPr>
        </p:sp>
      </p:grpSp>
      <p:sp>
        <p:nvSpPr>
          <p:cNvPr name="Freeform 4" id="4"/>
          <p:cNvSpPr/>
          <p:nvPr/>
        </p:nvSpPr>
        <p:spPr>
          <a:xfrm flipH="false" flipV="false" rot="0">
            <a:off x="7127089" y="0"/>
            <a:ext cx="8181063" cy="5825403"/>
          </a:xfrm>
          <a:custGeom>
            <a:avLst/>
            <a:gdLst/>
            <a:ahLst/>
            <a:cxnLst/>
            <a:rect r="r" b="b" t="t" l="l"/>
            <a:pathLst>
              <a:path h="5825403" w="8181063">
                <a:moveTo>
                  <a:pt x="0" y="0"/>
                </a:moveTo>
                <a:lnTo>
                  <a:pt x="8181063" y="0"/>
                </a:lnTo>
                <a:lnTo>
                  <a:pt x="8181063" y="5825403"/>
                </a:lnTo>
                <a:lnTo>
                  <a:pt x="0" y="582540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-6875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0">
            <a:off x="0" y="1104638"/>
            <a:ext cx="9902925" cy="21545655"/>
            <a:chOff x="0" y="0"/>
            <a:chExt cx="13203900" cy="28727540"/>
          </a:xfrm>
        </p:grpSpPr>
        <p:sp>
          <p:nvSpPr>
            <p:cNvPr name="TextBox 6" id="6"/>
            <p:cNvSpPr txBox="true"/>
            <p:nvPr/>
          </p:nvSpPr>
          <p:spPr>
            <a:xfrm rot="0">
              <a:off x="0" y="28460740"/>
              <a:ext cx="13203900" cy="266801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1702"/>
                </a:lnSpc>
              </a:pPr>
              <a:r>
                <a:rPr lang="en-US" sz="1215">
                  <a:solidFill>
                    <a:srgbClr val="4A9A71"/>
                  </a:solidFill>
                  <a:latin typeface="Tenor Sans"/>
                  <a:ea typeface="Tenor Sans"/>
                  <a:cs typeface="Tenor Sans"/>
                  <a:sym typeface="Tenor Sans"/>
                </a:rPr>
                <a:t>NOT JUST CARING FORCHILFTRN SUPPORTING FAMILIES..</a:t>
              </a:r>
            </a:p>
          </p:txBody>
        </p:sp>
        <p:sp>
          <p:nvSpPr>
            <p:cNvPr name="TextBox 7" id="7"/>
            <p:cNvSpPr txBox="true"/>
            <p:nvPr/>
          </p:nvSpPr>
          <p:spPr>
            <a:xfrm rot="0">
              <a:off x="236373" y="200025"/>
              <a:ext cx="11153751" cy="1717724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3440"/>
                </a:lnSpc>
              </a:pPr>
              <a:r>
                <a:rPr lang="en-US" sz="4777" spc="-654">
                  <a:solidFill>
                    <a:srgbClr val="4A9A71"/>
                  </a:solidFill>
                  <a:latin typeface="Tenor Sans"/>
                  <a:ea typeface="Tenor Sans"/>
                  <a:cs typeface="Tenor Sans"/>
                  <a:sym typeface="Tenor Sans"/>
                </a:rPr>
                <a:t>Overview &amp; Market Opportunity</a:t>
              </a:r>
            </a:p>
            <a:p>
              <a:pPr algn="l">
                <a:lnSpc>
                  <a:spcPts val="5733"/>
                </a:lnSpc>
              </a:pPr>
            </a:p>
            <a:p>
              <a:pPr algn="l" marL="822739" indent="-411370" lvl="1">
                <a:lnSpc>
                  <a:spcPts val="4572"/>
                </a:lnSpc>
                <a:buFont typeface="Arial"/>
                <a:buChar char="•"/>
              </a:pPr>
              <a:r>
                <a:rPr lang="en-US" sz="3810" spc="-76">
                  <a:solidFill>
                    <a:srgbClr val="4A9A71"/>
                  </a:solidFill>
                  <a:latin typeface="Tenor Sans"/>
                  <a:ea typeface="Tenor Sans"/>
                  <a:cs typeface="Tenor Sans"/>
                  <a:sym typeface="Tenor Sans"/>
                </a:rPr>
                <a:t>A brand new community based childcare centre with a wrap around service to local schools.</a:t>
              </a:r>
            </a:p>
            <a:p>
              <a:pPr algn="l">
                <a:lnSpc>
                  <a:spcPts val="4572"/>
                </a:lnSpc>
              </a:pPr>
            </a:p>
            <a:p>
              <a:pPr algn="l" marL="822739" indent="-411370" lvl="1">
                <a:lnSpc>
                  <a:spcPts val="4572"/>
                </a:lnSpc>
                <a:buFont typeface="Arial"/>
                <a:buChar char="•"/>
              </a:pPr>
              <a:r>
                <a:rPr lang="en-US" sz="3810" spc="-76">
                  <a:solidFill>
                    <a:srgbClr val="4A9A71"/>
                  </a:solidFill>
                  <a:latin typeface="Tenor Sans"/>
                  <a:ea typeface="Tenor Sans"/>
                  <a:cs typeface="Tenor Sans"/>
                  <a:sym typeface="Tenor Sans"/>
                </a:rPr>
                <a:t>Location: Block 3 St.Ederyn’s village Old St.Mellons, Cardiff.</a:t>
              </a:r>
            </a:p>
            <a:p>
              <a:pPr algn="l">
                <a:lnSpc>
                  <a:spcPts val="4572"/>
                </a:lnSpc>
              </a:pPr>
            </a:p>
            <a:p>
              <a:pPr algn="l" marL="822739" indent="-411370" lvl="1">
                <a:lnSpc>
                  <a:spcPts val="4572"/>
                </a:lnSpc>
                <a:buFont typeface="Arial"/>
                <a:buChar char="•"/>
              </a:pPr>
              <a:r>
                <a:rPr lang="en-US" sz="3810" spc="-76">
                  <a:solidFill>
                    <a:srgbClr val="4A9A71"/>
                  </a:solidFill>
                  <a:latin typeface="Tenor Sans"/>
                  <a:ea typeface="Tenor Sans"/>
                  <a:cs typeface="Tenor Sans"/>
                  <a:sym typeface="Tenor Sans"/>
                </a:rPr>
                <a:t>Growing residential area.</a:t>
              </a:r>
            </a:p>
            <a:p>
              <a:pPr algn="l">
                <a:lnSpc>
                  <a:spcPts val="4572"/>
                </a:lnSpc>
              </a:pPr>
            </a:p>
            <a:p>
              <a:pPr algn="l" marL="822739" indent="-411370" lvl="1">
                <a:lnSpc>
                  <a:spcPts val="4572"/>
                </a:lnSpc>
                <a:buFont typeface="Arial"/>
                <a:buChar char="•"/>
              </a:pPr>
              <a:r>
                <a:rPr lang="en-US" sz="3810" spc="-76">
                  <a:solidFill>
                    <a:srgbClr val="4A9A71"/>
                  </a:solidFill>
                  <a:latin typeface="Tenor Sans"/>
                  <a:ea typeface="Tenor Sans"/>
                  <a:cs typeface="Tenor Sans"/>
                  <a:sym typeface="Tenor Sans"/>
                </a:rPr>
                <a:t>Rising dual-Income households (ONS,2023).</a:t>
              </a:r>
            </a:p>
            <a:p>
              <a:pPr algn="l">
                <a:lnSpc>
                  <a:spcPts val="4572"/>
                </a:lnSpc>
              </a:pPr>
            </a:p>
            <a:p>
              <a:pPr algn="l">
                <a:lnSpc>
                  <a:spcPts val="4572"/>
                </a:lnSpc>
              </a:pPr>
            </a:p>
            <a:p>
              <a:pPr algn="l">
                <a:lnSpc>
                  <a:spcPts val="4572"/>
                </a:lnSpc>
              </a:pPr>
            </a:p>
            <a:p>
              <a:pPr algn="l">
                <a:lnSpc>
                  <a:spcPts val="4572"/>
                </a:lnSpc>
              </a:pPr>
            </a:p>
            <a:p>
              <a:pPr algn="l">
                <a:lnSpc>
                  <a:spcPts val="4572"/>
                </a:lnSpc>
              </a:pPr>
            </a:p>
            <a:p>
              <a:pPr algn="l">
                <a:lnSpc>
                  <a:spcPts val="4572"/>
                </a:lnSpc>
              </a:pPr>
            </a:p>
            <a:p>
              <a:pPr algn="l">
                <a:lnSpc>
                  <a:spcPts val="4572"/>
                </a:lnSpc>
              </a:pPr>
            </a:p>
            <a:p>
              <a:pPr algn="l">
                <a:lnSpc>
                  <a:spcPts val="5733"/>
                </a:lnSpc>
              </a:pPr>
            </a:p>
            <a:p>
              <a:pPr algn="l">
                <a:lnSpc>
                  <a:spcPts val="5733"/>
                </a:lnSpc>
              </a:pPr>
            </a:p>
          </p:txBody>
        </p:sp>
      </p:grpSp>
      <p:sp>
        <p:nvSpPr>
          <p:cNvPr name="TextBox 8" id="8"/>
          <p:cNvSpPr txBox="true"/>
          <p:nvPr/>
        </p:nvSpPr>
        <p:spPr>
          <a:xfrm rot="0">
            <a:off x="17259300" y="9210675"/>
            <a:ext cx="152400" cy="200025"/>
          </a:xfrm>
          <a:prstGeom prst="rect">
            <a:avLst/>
          </a:prstGeom>
        </p:spPr>
        <p:txBody>
          <a:bodyPr anchor="t" rtlCol="false" tIns="0" lIns="0" bIns="0" rIns="0" wrap="none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9F4E6"/>
                </a:solidFill>
                <a:latin typeface="Canva Sans"/>
                <a:ea typeface="Canva Sans"/>
                <a:cs typeface="Canva Sans"/>
                <a:sym typeface="Canva Sans"/>
              </a:rPr>
              <a:t>3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8C52FF">
                <a:alpha val="100000"/>
              </a:srgbClr>
            </a:gs>
            <a:gs pos="100000">
              <a:srgbClr val="00BF63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6542477" y="2302821"/>
            <a:ext cx="4376396" cy="2840679"/>
          </a:xfrm>
          <a:custGeom>
            <a:avLst/>
            <a:gdLst/>
            <a:ahLst/>
            <a:cxnLst/>
            <a:rect r="r" b="b" t="t" l="l"/>
            <a:pathLst>
              <a:path h="2840679" w="4376396">
                <a:moveTo>
                  <a:pt x="0" y="0"/>
                </a:moveTo>
                <a:lnTo>
                  <a:pt x="4376396" y="0"/>
                </a:lnTo>
                <a:lnTo>
                  <a:pt x="4376396" y="2840679"/>
                </a:lnTo>
                <a:lnTo>
                  <a:pt x="0" y="284067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5193846" y="-9525"/>
            <a:ext cx="8324850" cy="2352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9239"/>
              </a:lnSpc>
            </a:pPr>
            <a:r>
              <a:rPr lang="en-US" sz="7699" spc="-577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Product,USP &amp; Objectives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7259300" y="9210675"/>
            <a:ext cx="152400" cy="200025"/>
          </a:xfrm>
          <a:prstGeom prst="rect">
            <a:avLst/>
          </a:prstGeom>
        </p:spPr>
        <p:txBody>
          <a:bodyPr anchor="t" rtlCol="false" tIns="0" lIns="0" bIns="0" rIns="0" wrap="none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9F4E6"/>
                </a:solidFill>
                <a:latin typeface="Canva Sans"/>
                <a:ea typeface="Canva Sans"/>
                <a:cs typeface="Canva Sans"/>
                <a:sym typeface="Canva Sans"/>
              </a:rPr>
              <a:t>4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413282" y="2257425"/>
            <a:ext cx="5448300" cy="77374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OUR SERVICES:</a:t>
            </a:r>
          </a:p>
          <a:p>
            <a:pPr algn="l">
              <a:lnSpc>
                <a:spcPts val="5599"/>
              </a:lnSpc>
            </a:pPr>
          </a:p>
          <a:p>
            <a:pPr algn="l" marL="863590" indent="-431795" lvl="1">
              <a:lnSpc>
                <a:spcPts val="5599"/>
              </a:lnSpc>
              <a:buFont typeface="Arial"/>
              <a:buChar char="•"/>
            </a:pPr>
            <a:r>
              <a:rPr lang="en-US" sz="3999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Full time childcare🐻</a:t>
            </a:r>
          </a:p>
          <a:p>
            <a:pPr algn="l" marL="863590" indent="-431795" lvl="1">
              <a:lnSpc>
                <a:spcPts val="5599"/>
              </a:lnSpc>
              <a:buFont typeface="Arial"/>
              <a:buChar char="•"/>
            </a:pPr>
            <a:r>
              <a:rPr lang="en-US" sz="3999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After School &amp; holiday club🌞</a:t>
            </a:r>
          </a:p>
          <a:p>
            <a:pPr algn="l" marL="863590" indent="-431795" lvl="1">
              <a:lnSpc>
                <a:spcPts val="5599"/>
              </a:lnSpc>
              <a:buFont typeface="Arial"/>
              <a:buChar char="•"/>
            </a:pPr>
            <a:r>
              <a:rPr lang="en-US" sz="3999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School transport🚌</a:t>
            </a:r>
          </a:p>
          <a:p>
            <a:pPr algn="l" marL="863590" indent="-431795" lvl="1">
              <a:lnSpc>
                <a:spcPts val="5599"/>
              </a:lnSpc>
              <a:buFont typeface="Arial"/>
              <a:buChar char="•"/>
            </a:pPr>
            <a:r>
              <a:rPr lang="en-US" sz="3999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Specialised Baby Room 🍼</a:t>
            </a:r>
          </a:p>
          <a:p>
            <a:pPr algn="l">
              <a:lnSpc>
                <a:spcPts val="5599"/>
              </a:lnSpc>
            </a:pPr>
          </a:p>
          <a:p>
            <a:pPr algn="l">
              <a:lnSpc>
                <a:spcPts val="5599"/>
              </a:lnSpc>
            </a:pPr>
          </a:p>
        </p:txBody>
      </p:sp>
      <p:sp>
        <p:nvSpPr>
          <p:cNvPr name="TextBox 6" id="6"/>
          <p:cNvSpPr txBox="true"/>
          <p:nvPr/>
        </p:nvSpPr>
        <p:spPr>
          <a:xfrm rot="0">
            <a:off x="11599769" y="2257425"/>
            <a:ext cx="6688231" cy="63277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99"/>
              </a:lnSpc>
            </a:pPr>
            <a:r>
              <a:rPr lang="en-US" sz="3999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USP:</a:t>
            </a:r>
          </a:p>
          <a:p>
            <a:pPr algn="ctr">
              <a:lnSpc>
                <a:spcPts val="5599"/>
              </a:lnSpc>
            </a:pPr>
          </a:p>
          <a:p>
            <a:pPr algn="ctr" marL="863596" indent="-431798" lvl="1">
              <a:lnSpc>
                <a:spcPts val="5599"/>
              </a:lnSpc>
              <a:buFont typeface="Arial"/>
              <a:buChar char="•"/>
            </a:pPr>
            <a:r>
              <a:rPr lang="en-US" sz="3999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Community based</a:t>
            </a:r>
          </a:p>
          <a:p>
            <a:pPr algn="ctr" marL="863596" indent="-431798" lvl="1">
              <a:lnSpc>
                <a:spcPts val="5599"/>
              </a:lnSpc>
              <a:buFont typeface="Arial"/>
              <a:buChar char="•"/>
            </a:pPr>
            <a:r>
              <a:rPr lang="en-US" sz="3999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Social-emotional development (DfE,2023) </a:t>
            </a:r>
          </a:p>
          <a:p>
            <a:pPr algn="ctr" marL="863596" indent="-431798" lvl="1">
              <a:lnSpc>
                <a:spcPts val="5599"/>
              </a:lnSpc>
              <a:buFont typeface="Arial"/>
              <a:buChar char="•"/>
            </a:pPr>
            <a:r>
              <a:rPr lang="en-US" sz="3999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Small nurting enviroment</a:t>
            </a:r>
          </a:p>
          <a:p>
            <a:pPr algn="ctr">
              <a:lnSpc>
                <a:spcPts val="5599"/>
              </a:lnSpc>
            </a:pPr>
          </a:p>
        </p:txBody>
      </p:sp>
      <p:sp>
        <p:nvSpPr>
          <p:cNvPr name="TextBox 7" id="7"/>
          <p:cNvSpPr txBox="true"/>
          <p:nvPr/>
        </p:nvSpPr>
        <p:spPr>
          <a:xfrm rot="0">
            <a:off x="5928313" y="5565231"/>
            <a:ext cx="7590383" cy="28035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99"/>
              </a:lnSpc>
            </a:pPr>
            <a:r>
              <a:rPr lang="en-US" sz="3999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OBJECTIVES:</a:t>
            </a:r>
          </a:p>
          <a:p>
            <a:pPr algn="ctr">
              <a:lnSpc>
                <a:spcPts val="5599"/>
              </a:lnSpc>
            </a:pPr>
          </a:p>
          <a:p>
            <a:pPr algn="ctr" marL="863590" indent="-431795" lvl="1">
              <a:lnSpc>
                <a:spcPts val="5599"/>
              </a:lnSpc>
              <a:buFont typeface="Arial"/>
              <a:buChar char="•"/>
            </a:pPr>
            <a:r>
              <a:rPr lang="en-US" sz="3999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Fully qualified level 3 Staff </a:t>
            </a:r>
          </a:p>
          <a:p>
            <a:pPr algn="ctr" marL="863590" indent="-431795" lvl="1">
              <a:lnSpc>
                <a:spcPts val="5599"/>
              </a:lnSpc>
              <a:buFont typeface="Arial"/>
              <a:buChar char="•"/>
            </a:pPr>
            <a:r>
              <a:rPr lang="en-US" sz="3999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85% Occupancy in Year 1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>
  <p:cSld>
    <p:bg>
      <p:bgPr>
        <a:gradFill rotWithShape="true">
          <a:gsLst>
            <a:gs pos="0">
              <a:srgbClr val="8C52FF">
                <a:alpha val="100000"/>
              </a:srgbClr>
            </a:gs>
            <a:gs pos="100000">
              <a:srgbClr val="00BF63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2615940" y="7527942"/>
            <a:ext cx="4826737" cy="2423546"/>
            <a:chOff x="0" y="0"/>
            <a:chExt cx="996880" cy="500542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996880" cy="500542"/>
            </a:xfrm>
            <a:custGeom>
              <a:avLst/>
              <a:gdLst/>
              <a:ahLst/>
              <a:cxnLst/>
              <a:rect r="r" b="b" t="t" l="l"/>
              <a:pathLst>
                <a:path h="500542" w="996880">
                  <a:moveTo>
                    <a:pt x="996880" y="0"/>
                  </a:moveTo>
                  <a:lnTo>
                    <a:pt x="0" y="0"/>
                  </a:lnTo>
                  <a:lnTo>
                    <a:pt x="101600" y="250271"/>
                  </a:lnTo>
                  <a:lnTo>
                    <a:pt x="0" y="500542"/>
                  </a:lnTo>
                  <a:lnTo>
                    <a:pt x="996880" y="500542"/>
                  </a:lnTo>
                  <a:lnTo>
                    <a:pt x="895280" y="250271"/>
                  </a:lnTo>
                  <a:lnTo>
                    <a:pt x="996880" y="0"/>
                  </a:lnTo>
                  <a:close/>
                </a:path>
              </a:pathLst>
            </a:custGeom>
            <a:solidFill>
              <a:srgbClr val="00BF63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88900" y="-47625"/>
              <a:ext cx="819080" cy="54816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3895082" y="7889737"/>
            <a:ext cx="6791968" cy="2234284"/>
            <a:chOff x="0" y="0"/>
            <a:chExt cx="1065024" cy="35035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065024" cy="350350"/>
            </a:xfrm>
            <a:custGeom>
              <a:avLst/>
              <a:gdLst/>
              <a:ahLst/>
              <a:cxnLst/>
              <a:rect r="r" b="b" t="t" l="l"/>
              <a:pathLst>
                <a:path h="350350" w="1065024">
                  <a:moveTo>
                    <a:pt x="1065024" y="0"/>
                  </a:moveTo>
                  <a:lnTo>
                    <a:pt x="0" y="0"/>
                  </a:lnTo>
                  <a:lnTo>
                    <a:pt x="101600" y="175175"/>
                  </a:lnTo>
                  <a:lnTo>
                    <a:pt x="0" y="350350"/>
                  </a:lnTo>
                  <a:lnTo>
                    <a:pt x="1065024" y="350350"/>
                  </a:lnTo>
                  <a:lnTo>
                    <a:pt x="963424" y="175175"/>
                  </a:lnTo>
                  <a:lnTo>
                    <a:pt x="1065024" y="0"/>
                  </a:lnTo>
                  <a:close/>
                </a:path>
              </a:pathLst>
            </a:custGeom>
            <a:solidFill>
              <a:srgbClr val="00BF63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88900" y="-47625"/>
              <a:ext cx="887224" cy="3979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1949918" y="4379458"/>
            <a:ext cx="6158780" cy="2283212"/>
            <a:chOff x="0" y="0"/>
            <a:chExt cx="1429131" cy="529814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429131" cy="529814"/>
            </a:xfrm>
            <a:custGeom>
              <a:avLst/>
              <a:gdLst/>
              <a:ahLst/>
              <a:cxnLst/>
              <a:rect r="r" b="b" t="t" l="l"/>
              <a:pathLst>
                <a:path h="529814" w="1429131">
                  <a:moveTo>
                    <a:pt x="1429131" y="0"/>
                  </a:moveTo>
                  <a:lnTo>
                    <a:pt x="0" y="0"/>
                  </a:lnTo>
                  <a:lnTo>
                    <a:pt x="101600" y="264907"/>
                  </a:lnTo>
                  <a:lnTo>
                    <a:pt x="0" y="529814"/>
                  </a:lnTo>
                  <a:lnTo>
                    <a:pt x="1429131" y="529814"/>
                  </a:lnTo>
                  <a:lnTo>
                    <a:pt x="1327531" y="264907"/>
                  </a:lnTo>
                  <a:lnTo>
                    <a:pt x="1429131" y="0"/>
                  </a:lnTo>
                  <a:close/>
                </a:path>
              </a:pathLst>
            </a:custGeom>
            <a:solidFill>
              <a:srgbClr val="00BF63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88900" y="-47625"/>
              <a:ext cx="1251331" cy="57743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4292533" y="5281141"/>
            <a:ext cx="6907194" cy="1650203"/>
            <a:chOff x="0" y="0"/>
            <a:chExt cx="812800" cy="194187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812800" cy="194187"/>
            </a:xfrm>
            <a:custGeom>
              <a:avLst/>
              <a:gdLst/>
              <a:ahLst/>
              <a:cxnLst/>
              <a:rect r="r" b="b" t="t" l="l"/>
              <a:pathLst>
                <a:path h="194187" w="812800">
                  <a:moveTo>
                    <a:pt x="812800" y="0"/>
                  </a:moveTo>
                  <a:lnTo>
                    <a:pt x="0" y="0"/>
                  </a:lnTo>
                  <a:lnTo>
                    <a:pt x="101600" y="97093"/>
                  </a:lnTo>
                  <a:lnTo>
                    <a:pt x="0" y="194187"/>
                  </a:lnTo>
                  <a:lnTo>
                    <a:pt x="812800" y="194187"/>
                  </a:lnTo>
                  <a:lnTo>
                    <a:pt x="711200" y="97093"/>
                  </a:lnTo>
                  <a:lnTo>
                    <a:pt x="812800" y="0"/>
                  </a:lnTo>
                  <a:close/>
                </a:path>
              </a:pathLst>
            </a:custGeom>
            <a:solidFill>
              <a:srgbClr val="00BF63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88900" y="-47625"/>
              <a:ext cx="635000" cy="24181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TextBox 14" id="14"/>
          <p:cNvSpPr txBox="true"/>
          <p:nvPr/>
        </p:nvSpPr>
        <p:spPr>
          <a:xfrm rot="0">
            <a:off x="17259300" y="9210675"/>
            <a:ext cx="152400" cy="200025"/>
          </a:xfrm>
          <a:prstGeom prst="rect">
            <a:avLst/>
          </a:prstGeom>
        </p:spPr>
        <p:txBody>
          <a:bodyPr anchor="t" rtlCol="false" tIns="0" lIns="0" bIns="0" rIns="0" wrap="none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5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0" y="400798"/>
            <a:ext cx="18822076" cy="23699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059"/>
              </a:lnSpc>
            </a:pPr>
            <a:r>
              <a:rPr lang="en-US" sz="9339" spc="-1354">
                <a:solidFill>
                  <a:srgbClr val="4A9A71"/>
                </a:solidFill>
                <a:latin typeface="Tenor Sans"/>
                <a:ea typeface="Tenor Sans"/>
                <a:cs typeface="Tenor Sans"/>
                <a:sym typeface="Tenor Sans"/>
              </a:rPr>
              <a:t>MARKET RESEARCH, SWOT &amp; </a:t>
            </a:r>
          </a:p>
          <a:p>
            <a:pPr algn="ctr">
              <a:lnSpc>
                <a:spcPts val="9059"/>
              </a:lnSpc>
            </a:pPr>
            <a:r>
              <a:rPr lang="en-US" sz="9339" spc="-1354">
                <a:solidFill>
                  <a:srgbClr val="4A9A71"/>
                </a:solidFill>
                <a:latin typeface="Tenor Sans"/>
                <a:ea typeface="Tenor Sans"/>
                <a:cs typeface="Tenor Sans"/>
                <a:sym typeface="Tenor Sans"/>
              </a:rPr>
              <a:t>LEGAL STRUCTURE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104024" y="5258104"/>
            <a:ext cx="3893234" cy="35147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634"/>
              </a:lnSpc>
            </a:pPr>
            <a:r>
              <a:rPr lang="en-US" sz="2696" spc="-202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MARKET RESEARCH:</a:t>
            </a:r>
          </a:p>
          <a:p>
            <a:pPr algn="ctr" marL="582082" indent="-291041" lvl="1">
              <a:lnSpc>
                <a:spcPts val="5634"/>
              </a:lnSpc>
              <a:buFont typeface="Arial"/>
              <a:buChar char="•"/>
            </a:pPr>
            <a:r>
              <a:rPr lang="en-US" sz="2696" spc="-202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Parent surveys show strong demand</a:t>
            </a:r>
          </a:p>
          <a:p>
            <a:pPr algn="ctr" marL="582082" indent="-291041" lvl="1">
              <a:lnSpc>
                <a:spcPts val="5634"/>
              </a:lnSpc>
              <a:buFont typeface="Arial"/>
              <a:buChar char="•"/>
            </a:pPr>
            <a:r>
              <a:rPr lang="en-US" sz="2696" spc="-202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CIW (2023) confirms rising childcare needs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2326708" y="5252489"/>
            <a:ext cx="5405201" cy="61698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253"/>
              </a:lnSpc>
            </a:pPr>
            <a:r>
              <a:rPr lang="en-US" sz="4778" spc="-248">
                <a:solidFill>
                  <a:srgbClr val="CB6CE6"/>
                </a:solidFill>
                <a:latin typeface="Tenor Sans"/>
                <a:ea typeface="Tenor Sans"/>
                <a:cs typeface="Tenor Sans"/>
                <a:sym typeface="Tenor Sans"/>
              </a:rPr>
              <a:t>OPPORTUNITIES:</a:t>
            </a:r>
          </a:p>
          <a:p>
            <a:pPr algn="ctr">
              <a:lnSpc>
                <a:spcPts val="4253"/>
              </a:lnSpc>
            </a:pPr>
            <a:r>
              <a:rPr lang="en-US" sz="4778" spc="-248">
                <a:solidFill>
                  <a:srgbClr val="CB6CE6"/>
                </a:solidFill>
                <a:latin typeface="Tenor Sans"/>
                <a:ea typeface="Tenor Sans"/>
                <a:cs typeface="Tenor Sans"/>
                <a:sym typeface="Tenor Sans"/>
              </a:rPr>
              <a:t>Housing Expansion</a:t>
            </a:r>
          </a:p>
          <a:p>
            <a:pPr algn="ctr">
              <a:lnSpc>
                <a:spcPts val="4253"/>
              </a:lnSpc>
            </a:pPr>
          </a:p>
          <a:p>
            <a:pPr algn="ctr">
              <a:lnSpc>
                <a:spcPts val="4253"/>
              </a:lnSpc>
            </a:pPr>
          </a:p>
          <a:p>
            <a:pPr algn="ctr">
              <a:lnSpc>
                <a:spcPts val="4253"/>
              </a:lnSpc>
            </a:pPr>
          </a:p>
          <a:p>
            <a:pPr algn="ctr">
              <a:lnSpc>
                <a:spcPts val="4253"/>
              </a:lnSpc>
            </a:pPr>
            <a:r>
              <a:rPr lang="en-US" sz="4778" spc="-248">
                <a:solidFill>
                  <a:srgbClr val="CB6CE6"/>
                </a:solidFill>
                <a:latin typeface="Tenor Sans"/>
                <a:ea typeface="Tenor Sans"/>
                <a:cs typeface="Tenor Sans"/>
                <a:sym typeface="Tenor Sans"/>
              </a:rPr>
              <a:t>THREATS: </a:t>
            </a:r>
          </a:p>
          <a:p>
            <a:pPr algn="ctr">
              <a:lnSpc>
                <a:spcPts val="6117"/>
              </a:lnSpc>
            </a:pPr>
            <a:r>
              <a:rPr lang="en-US" sz="4778" spc="-248">
                <a:solidFill>
                  <a:srgbClr val="CB6CE6"/>
                </a:solidFill>
                <a:latin typeface="Tenor Sans"/>
                <a:ea typeface="Tenor Sans"/>
                <a:cs typeface="Tenor Sans"/>
                <a:sym typeface="Tenor Sans"/>
              </a:rPr>
              <a:t>Competition   </a:t>
            </a:r>
          </a:p>
          <a:p>
            <a:pPr algn="ctr">
              <a:lnSpc>
                <a:spcPts val="4253"/>
              </a:lnSpc>
            </a:pPr>
          </a:p>
          <a:p>
            <a:pPr algn="ctr">
              <a:lnSpc>
                <a:spcPts val="4253"/>
              </a:lnSpc>
            </a:pPr>
          </a:p>
          <a:p>
            <a:pPr algn="ctr">
              <a:lnSpc>
                <a:spcPts val="4253"/>
              </a:lnSpc>
            </a:pPr>
          </a:p>
          <a:p>
            <a:pPr algn="ctr">
              <a:lnSpc>
                <a:spcPts val="4253"/>
              </a:lnSpc>
            </a:pPr>
          </a:p>
        </p:txBody>
      </p:sp>
      <p:sp>
        <p:nvSpPr>
          <p:cNvPr name="TextBox 18" id="18"/>
          <p:cNvSpPr txBox="true"/>
          <p:nvPr/>
        </p:nvSpPr>
        <p:spPr>
          <a:xfrm rot="0">
            <a:off x="-554829" y="2945145"/>
            <a:ext cx="19047558" cy="11866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858"/>
              </a:lnSpc>
            </a:pPr>
            <a:r>
              <a:rPr lang="en-US" sz="3470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LEGAL STRUCTURE:</a:t>
            </a:r>
          </a:p>
          <a:p>
            <a:pPr algn="ctr">
              <a:lnSpc>
                <a:spcPts val="4584"/>
              </a:lnSpc>
              <a:spcBef>
                <a:spcPct val="0"/>
              </a:spcBef>
            </a:pPr>
            <a:r>
              <a:rPr lang="en-US" sz="3274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Private Limited Company (Burns,2022- supports scalability &amp; limited liability)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4292533" y="5257511"/>
            <a:ext cx="6907194" cy="16788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690"/>
              </a:lnSpc>
            </a:pPr>
            <a:r>
              <a:rPr lang="en-US" sz="4778" spc="-396">
                <a:solidFill>
                  <a:srgbClr val="CB6CE6"/>
                </a:solidFill>
                <a:latin typeface="Tenor Sans"/>
                <a:ea typeface="Tenor Sans"/>
                <a:cs typeface="Tenor Sans"/>
                <a:sym typeface="Tenor Sans"/>
              </a:rPr>
              <a:t>STRENGTHS:</a:t>
            </a:r>
          </a:p>
          <a:p>
            <a:pPr algn="ctr">
              <a:lnSpc>
                <a:spcPts val="6690"/>
              </a:lnSpc>
              <a:spcBef>
                <a:spcPct val="0"/>
              </a:spcBef>
            </a:pPr>
            <a:r>
              <a:rPr lang="en-US" sz="4778" spc="-396">
                <a:solidFill>
                  <a:srgbClr val="CB6CE6"/>
                </a:solidFill>
                <a:latin typeface="Tenor Sans"/>
                <a:ea typeface="Tenor Sans"/>
                <a:cs typeface="Tenor Sans"/>
                <a:sym typeface="Tenor Sans"/>
              </a:rPr>
              <a:t>Growing Location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5345202" y="7881084"/>
            <a:ext cx="4065836" cy="16788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690"/>
              </a:lnSpc>
            </a:pPr>
            <a:r>
              <a:rPr lang="en-US" sz="4778" spc="-248">
                <a:solidFill>
                  <a:srgbClr val="CB6CE6"/>
                </a:solidFill>
                <a:latin typeface="Tenor Sans"/>
                <a:ea typeface="Tenor Sans"/>
                <a:cs typeface="Tenor Sans"/>
                <a:sym typeface="Tenor Sans"/>
              </a:rPr>
              <a:t>WEAKNESSES:</a:t>
            </a:r>
          </a:p>
          <a:p>
            <a:pPr algn="ctr">
              <a:lnSpc>
                <a:spcPts val="6690"/>
              </a:lnSpc>
              <a:spcBef>
                <a:spcPct val="0"/>
              </a:spcBef>
            </a:pPr>
            <a:r>
              <a:rPr lang="en-US" sz="4778" spc="-248">
                <a:solidFill>
                  <a:srgbClr val="CB6CE6"/>
                </a:solidFill>
                <a:latin typeface="Tenor Sans"/>
                <a:ea typeface="Tenor Sans"/>
                <a:cs typeface="Tenor Sans"/>
                <a:sym typeface="Tenor Sans"/>
              </a:rPr>
              <a:t>New brand: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8C52FF">
                <a:alpha val="100000"/>
              </a:srgbClr>
            </a:gs>
            <a:gs pos="100000">
              <a:srgbClr val="00BF63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56876" y="6820994"/>
            <a:ext cx="15498678" cy="1610697"/>
          </a:xfrm>
          <a:custGeom>
            <a:avLst/>
            <a:gdLst/>
            <a:ahLst/>
            <a:cxnLst/>
            <a:rect r="r" b="b" t="t" l="l"/>
            <a:pathLst>
              <a:path h="1610697" w="15498678">
                <a:moveTo>
                  <a:pt x="0" y="0"/>
                </a:moveTo>
                <a:lnTo>
                  <a:pt x="15498678" y="0"/>
                </a:lnTo>
                <a:lnTo>
                  <a:pt x="15498678" y="1610697"/>
                </a:lnTo>
                <a:lnTo>
                  <a:pt x="0" y="161069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2596845" y="0"/>
            <a:ext cx="4158710" cy="2902309"/>
          </a:xfrm>
          <a:custGeom>
            <a:avLst/>
            <a:gdLst/>
            <a:ahLst/>
            <a:cxnLst/>
            <a:rect r="r" b="b" t="t" l="l"/>
            <a:pathLst>
              <a:path h="2902309" w="4158710">
                <a:moveTo>
                  <a:pt x="0" y="0"/>
                </a:moveTo>
                <a:lnTo>
                  <a:pt x="4158709" y="0"/>
                </a:lnTo>
                <a:lnTo>
                  <a:pt x="4158709" y="2902309"/>
                </a:lnTo>
                <a:lnTo>
                  <a:pt x="0" y="29023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3906" t="0" r="-16042" b="-33353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2185998" y="0"/>
            <a:ext cx="5517319" cy="3681557"/>
          </a:xfrm>
          <a:custGeom>
            <a:avLst/>
            <a:gdLst/>
            <a:ahLst/>
            <a:cxnLst/>
            <a:rect r="r" b="b" t="t" l="l"/>
            <a:pathLst>
              <a:path h="3681557" w="5517319">
                <a:moveTo>
                  <a:pt x="0" y="0"/>
                </a:moveTo>
                <a:lnTo>
                  <a:pt x="5517319" y="0"/>
                </a:lnTo>
                <a:lnTo>
                  <a:pt x="5517319" y="3681557"/>
                </a:lnTo>
                <a:lnTo>
                  <a:pt x="0" y="368155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82030" y="204612"/>
            <a:ext cx="9774138" cy="337144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8665"/>
              </a:lnSpc>
            </a:pPr>
            <a:r>
              <a:rPr lang="en-US" sz="9218" spc="-1557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LEGAL &amp; </a:t>
            </a:r>
            <a:r>
              <a:rPr lang="en-US" sz="9218" spc="-1557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ORGANISATION STRATEGY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7259300" y="9210675"/>
            <a:ext cx="152400" cy="200025"/>
          </a:xfrm>
          <a:prstGeom prst="rect">
            <a:avLst/>
          </a:prstGeom>
        </p:spPr>
        <p:txBody>
          <a:bodyPr anchor="t" rtlCol="false" tIns="0" lIns="0" bIns="0" rIns="0" wrap="none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9F4E6"/>
                </a:solidFill>
                <a:latin typeface="Canva Sans"/>
                <a:ea typeface="Canva Sans"/>
                <a:cs typeface="Canva Sans"/>
                <a:sym typeface="Canva Sans"/>
              </a:rPr>
              <a:t>6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7321485" y="4202217"/>
            <a:ext cx="8300740" cy="2098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99"/>
              </a:lnSpc>
            </a:pPr>
            <a:r>
              <a:rPr lang="en-US" sz="3999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HR FOCUS &amp; PRIORITY:</a:t>
            </a:r>
          </a:p>
          <a:p>
            <a:pPr algn="ctr">
              <a:lnSpc>
                <a:spcPts val="5599"/>
              </a:lnSpc>
            </a:pPr>
            <a:r>
              <a:rPr lang="en-US" sz="3999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DBS Checks</a:t>
            </a:r>
          </a:p>
          <a:p>
            <a:pPr algn="ctr">
              <a:lnSpc>
                <a:spcPts val="5599"/>
              </a:lnSpc>
            </a:pPr>
            <a:r>
              <a:rPr lang="en-US" sz="3999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Safeguarding training (CIPD,2023)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82030" y="8757031"/>
            <a:ext cx="16137810" cy="11517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671"/>
              </a:lnSpc>
            </a:pPr>
            <a:r>
              <a:rPr lang="en-US" sz="2700" spc="324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This structure ensures operational efficiency, safeguarding compliance and clear leadership accountability.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>
  <p:cSld>
    <p:bg>
      <p:bgPr>
        <a:gradFill rotWithShape="true">
          <a:gsLst>
            <a:gs pos="0">
              <a:srgbClr val="8C52FF">
                <a:alpha val="100000"/>
              </a:srgbClr>
            </a:gs>
            <a:gs pos="100000">
              <a:srgbClr val="00BF63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7259300" y="9210675"/>
            <a:ext cx="152400" cy="200025"/>
          </a:xfrm>
          <a:prstGeom prst="rect">
            <a:avLst/>
          </a:prstGeom>
        </p:spPr>
        <p:txBody>
          <a:bodyPr anchor="t" rtlCol="false" tIns="0" lIns="0" bIns="0" rIns="0" wrap="none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7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-535760" y="817434"/>
            <a:ext cx="16230600" cy="182905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643"/>
              </a:lnSpc>
            </a:pPr>
            <a:r>
              <a:rPr lang="en-US" sz="9100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INCLUSIVE PRICING &amp; COMMUNITY SUPPORT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361013" y="2842571"/>
            <a:ext cx="9258151" cy="9061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u="sng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Supporting Working Families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2533501" y="4120191"/>
            <a:ext cx="11417647" cy="25228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816"/>
              </a:lnSpc>
            </a:pPr>
            <a:r>
              <a:rPr lang="en-US" sz="3705" spc="-44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Disounted places for low income working familes🏡</a:t>
            </a:r>
          </a:p>
          <a:p>
            <a:pPr algn="ctr">
              <a:lnSpc>
                <a:spcPts val="3816"/>
              </a:lnSpc>
            </a:pPr>
            <a:r>
              <a:rPr lang="en-US" sz="3705" spc="-44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Nhs dicount scheme 🚑</a:t>
            </a:r>
          </a:p>
          <a:p>
            <a:pPr algn="ctr">
              <a:lnSpc>
                <a:spcPts val="3816"/>
              </a:lnSpc>
            </a:pPr>
            <a:r>
              <a:rPr lang="en-US" sz="3705" spc="-44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Student parent discount support 🧑‍🎓</a:t>
            </a:r>
          </a:p>
          <a:p>
            <a:pPr algn="ctr">
              <a:lnSpc>
                <a:spcPts val="4241"/>
              </a:lnSpc>
            </a:pPr>
            <a:r>
              <a:rPr lang="en-US" sz="4117" spc="-49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Flexible payment options💸</a:t>
            </a:r>
          </a:p>
          <a:p>
            <a:pPr algn="ctr">
              <a:lnSpc>
                <a:spcPts val="4241"/>
              </a:lnSpc>
            </a:pPr>
            <a:r>
              <a:rPr lang="en-US" sz="4117" spc="-49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Goverment funded childcare hours accepted🤝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339634" y="7288847"/>
            <a:ext cx="17948366" cy="11804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Affordable childcare improves parentall employment outcomes and reduces financial barriers.( Institute for Fiscal Studies,2023; HM Goverment,2024)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8C52FF">
                <a:alpha val="100000"/>
              </a:srgbClr>
            </a:gs>
            <a:gs pos="100000">
              <a:srgbClr val="00BF63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563567">
            <a:off x="11767083" y="2416374"/>
            <a:ext cx="6264710" cy="3654414"/>
          </a:xfrm>
          <a:custGeom>
            <a:avLst/>
            <a:gdLst/>
            <a:ahLst/>
            <a:cxnLst/>
            <a:rect r="r" b="b" t="t" l="l"/>
            <a:pathLst>
              <a:path h="3654414" w="6264710">
                <a:moveTo>
                  <a:pt x="0" y="0"/>
                </a:moveTo>
                <a:lnTo>
                  <a:pt x="6264710" y="0"/>
                </a:lnTo>
                <a:lnTo>
                  <a:pt x="6264710" y="3654414"/>
                </a:lnTo>
                <a:lnTo>
                  <a:pt x="0" y="365441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5422">
            <a:off x="1286278" y="2312683"/>
            <a:ext cx="5140255" cy="3669267"/>
          </a:xfrm>
          <a:custGeom>
            <a:avLst/>
            <a:gdLst/>
            <a:ahLst/>
            <a:cxnLst/>
            <a:rect r="r" b="b" t="t" l="l"/>
            <a:pathLst>
              <a:path h="3669267" w="5140255">
                <a:moveTo>
                  <a:pt x="0" y="0"/>
                </a:moveTo>
                <a:lnTo>
                  <a:pt x="5140255" y="0"/>
                </a:lnTo>
                <a:lnTo>
                  <a:pt x="5140255" y="3669267"/>
                </a:lnTo>
                <a:lnTo>
                  <a:pt x="0" y="366926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7259300" y="9210675"/>
            <a:ext cx="152400" cy="200025"/>
          </a:xfrm>
          <a:prstGeom prst="rect">
            <a:avLst/>
          </a:prstGeom>
        </p:spPr>
        <p:txBody>
          <a:bodyPr anchor="t" rtlCol="false" tIns="0" lIns="0" bIns="0" rIns="0" wrap="none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8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3584241" y="629821"/>
            <a:ext cx="10334625" cy="13022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936"/>
              </a:lnSpc>
            </a:pPr>
            <a:r>
              <a:rPr lang="en-US" sz="9200" spc="-1554">
                <a:solidFill>
                  <a:srgbClr val="4A9A71"/>
                </a:solidFill>
                <a:latin typeface="Tenor Sans"/>
                <a:ea typeface="Tenor Sans"/>
                <a:cs typeface="Tenor Sans"/>
                <a:sym typeface="Tenor Sans"/>
              </a:rPr>
              <a:t>FINANCIAL OVERVIEW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7027815" y="3221866"/>
            <a:ext cx="4139357" cy="10217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060"/>
              </a:lnSpc>
            </a:pPr>
            <a:r>
              <a:rPr lang="en-US" sz="2900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Monthly Costs: £13,820</a:t>
            </a:r>
          </a:p>
          <a:p>
            <a:pPr algn="ctr">
              <a:lnSpc>
                <a:spcPts val="4060"/>
              </a:lnSpc>
              <a:spcBef>
                <a:spcPct val="0"/>
              </a:spcBef>
            </a:pPr>
            <a:r>
              <a:rPr lang="en-US" sz="2900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Annual costs: £165,840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250095" y="7362927"/>
            <a:ext cx="4384625" cy="596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899"/>
              </a:lnSpc>
              <a:spcBef>
                <a:spcPct val="0"/>
              </a:spcBef>
            </a:pPr>
            <a:r>
              <a:rPr lang="en-US" sz="3499" spc="447">
                <a:solidFill>
                  <a:srgbClr val="4A9A71"/>
                </a:solidFill>
                <a:latin typeface="Tenor Sans"/>
                <a:ea typeface="Tenor Sans"/>
                <a:cs typeface="Tenor Sans"/>
                <a:sym typeface="Tenor Sans"/>
              </a:rPr>
              <a:t>62% staff Wages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9310174" y="7343877"/>
            <a:ext cx="5966520" cy="6172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39"/>
              </a:lnSpc>
            </a:pPr>
            <a:r>
              <a:rPr lang="en-US" sz="3499" spc="447">
                <a:solidFill>
                  <a:srgbClr val="4A9A71"/>
                </a:solidFill>
                <a:latin typeface="Tenor Sans"/>
                <a:ea typeface="Tenor Sans"/>
                <a:cs typeface="Tenor Sans"/>
                <a:sym typeface="Tenor Sans"/>
              </a:rPr>
              <a:t>Controlled FIxed Cost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706030" y="8812212"/>
            <a:ext cx="13202989" cy="596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899"/>
              </a:lnSpc>
              <a:spcBef>
                <a:spcPct val="0"/>
              </a:spcBef>
            </a:pPr>
            <a:r>
              <a:rPr lang="en-US" sz="3499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Our largest cost is staffing, reflecting quality service delivery.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6064142" y="242351"/>
            <a:ext cx="1320472" cy="17795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595"/>
              </a:lnSpc>
              <a:spcBef>
                <a:spcPct val="0"/>
              </a:spcBef>
            </a:pPr>
            <a:r>
              <a:rPr lang="en-US" sz="10425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💸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8C52FF">
                <a:alpha val="100000"/>
              </a:srgbClr>
            </a:gs>
            <a:gs pos="100000">
              <a:srgbClr val="00BF63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 rot="0">
            <a:off x="3486177" y="4336967"/>
            <a:ext cx="2748001" cy="1560740"/>
          </a:xfrm>
          <a:prstGeom prst="rect">
            <a:avLst/>
          </a:prstGeom>
        </p:spPr>
      </p:pic>
      <p:pic>
        <p:nvPicPr>
          <p:cNvPr name="Picture 3" id="3"/>
          <p:cNvPicPr>
            <a:picLocks noChangeAspect="true"/>
          </p:cNvPicPr>
          <p:nvPr/>
        </p:nvPicPr>
        <p:blipFill>
          <a:blip r:embed="rId3"/>
          <a:stretch>
            <a:fillRect/>
          </a:stretch>
        </p:blipFill>
        <p:spPr>
          <a:xfrm rot="-1004172">
            <a:off x="9223049" y="5325308"/>
            <a:ext cx="2366639" cy="1344144"/>
          </a:xfrm>
          <a:prstGeom prst="rect">
            <a:avLst/>
          </a:prstGeom>
        </p:spPr>
      </p:pic>
      <p:pic>
        <p:nvPicPr>
          <p:cNvPr name="Picture 4" id="4"/>
          <p:cNvPicPr>
            <a:picLocks noChangeAspect="true"/>
          </p:cNvPicPr>
          <p:nvPr/>
        </p:nvPicPr>
        <p:blipFill>
          <a:blip r:embed="rId4"/>
          <a:stretch>
            <a:fillRect/>
          </a:stretch>
        </p:blipFill>
        <p:spPr>
          <a:xfrm rot="4341622">
            <a:off x="15514992" y="3925371"/>
            <a:ext cx="2793016" cy="1586307"/>
          </a:xfrm>
          <a:prstGeom prst="rect">
            <a:avLst/>
          </a:prstGeom>
        </p:spPr>
      </p:pic>
      <p:sp>
        <p:nvSpPr>
          <p:cNvPr name="TextBox 5" id="5"/>
          <p:cNvSpPr txBox="true"/>
          <p:nvPr/>
        </p:nvSpPr>
        <p:spPr>
          <a:xfrm rot="0">
            <a:off x="17259300" y="9210675"/>
            <a:ext cx="152400" cy="200025"/>
          </a:xfrm>
          <a:prstGeom prst="rect">
            <a:avLst/>
          </a:prstGeom>
        </p:spPr>
        <p:txBody>
          <a:bodyPr anchor="t" rtlCol="false" tIns="0" lIns="0" bIns="0" rIns="0" wrap="none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9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25106" y="122553"/>
            <a:ext cx="15766852" cy="90614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79"/>
              </a:lnSpc>
              <a:spcBef>
                <a:spcPct val="0"/>
              </a:spcBef>
            </a:pPr>
            <a:r>
              <a:rPr lang="en-US" sz="5199" spc="1154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12 month Growth &amp; Marketing Plan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38856" y="2022306"/>
            <a:ext cx="4753060" cy="487299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285"/>
              </a:lnSpc>
            </a:pPr>
            <a:r>
              <a:rPr lang="en-US" sz="3061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🔵</a:t>
            </a:r>
            <a:r>
              <a:rPr lang="en-US" sz="3061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Months 1-3 </a:t>
            </a:r>
          </a:p>
          <a:p>
            <a:pPr algn="ctr">
              <a:lnSpc>
                <a:spcPts val="4285"/>
              </a:lnSpc>
            </a:pPr>
            <a:r>
              <a:rPr lang="en-US" sz="3061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Launch Phase 🚀</a:t>
            </a:r>
          </a:p>
          <a:p>
            <a:pPr algn="l" marL="660930" indent="-330465" lvl="1">
              <a:lnSpc>
                <a:spcPts val="4285"/>
              </a:lnSpc>
              <a:buFont typeface="Arial"/>
              <a:buChar char="•"/>
            </a:pPr>
            <a:r>
              <a:rPr lang="en-US" sz="3061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Finalise Location Setup</a:t>
            </a:r>
          </a:p>
          <a:p>
            <a:pPr algn="l" marL="660930" indent="-330465" lvl="1">
              <a:lnSpc>
                <a:spcPts val="4285"/>
              </a:lnSpc>
              <a:buFont typeface="Arial"/>
              <a:buChar char="•"/>
            </a:pPr>
            <a:r>
              <a:rPr lang="en-US" sz="3061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Launch Website &amp; social media</a:t>
            </a:r>
          </a:p>
          <a:p>
            <a:pPr algn="l" marL="660930" indent="-330465" lvl="1">
              <a:lnSpc>
                <a:spcPts val="4285"/>
              </a:lnSpc>
              <a:buFont typeface="Arial"/>
              <a:buChar char="•"/>
            </a:pPr>
            <a:r>
              <a:rPr lang="en-US" sz="3061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Local school, community and Nursery partnerships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5719837" y="2208144"/>
            <a:ext cx="5258781" cy="63569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🟣</a:t>
            </a:r>
            <a:r>
              <a:rPr lang="en-US" sz="36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Months 4-6</a:t>
            </a:r>
          </a:p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Customer Growth 🧲</a:t>
            </a:r>
          </a:p>
          <a:p>
            <a:pPr algn="l" marL="777240" indent="-388620" lvl="1">
              <a:lnSpc>
                <a:spcPts val="5040"/>
              </a:lnSpc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Introductory offers for families</a:t>
            </a:r>
          </a:p>
          <a:p>
            <a:pPr algn="l" marL="777240" indent="-388620" lvl="1">
              <a:lnSpc>
                <a:spcPts val="5040"/>
              </a:lnSpc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Collect reviews and feedback</a:t>
            </a:r>
          </a:p>
          <a:p>
            <a:pPr algn="l" marL="777240" indent="-388620" lvl="1">
              <a:lnSpc>
                <a:spcPts val="5040"/>
              </a:lnSpc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Build a good customer base Launch website &amp; social media 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1767987" y="1329362"/>
            <a:ext cx="4540092" cy="47052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320"/>
              </a:lnSpc>
            </a:pPr>
            <a:r>
              <a:rPr lang="en-US" sz="3800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🟢</a:t>
            </a:r>
            <a:r>
              <a:rPr lang="en-US" sz="3800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Months 7-9</a:t>
            </a:r>
          </a:p>
          <a:p>
            <a:pPr algn="ctr">
              <a:lnSpc>
                <a:spcPts val="5320"/>
              </a:lnSpc>
            </a:pPr>
            <a:r>
              <a:rPr lang="en-US" sz="3800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Expansion</a:t>
            </a:r>
          </a:p>
          <a:p>
            <a:pPr algn="l" marL="820540" indent="-410270" lvl="1">
              <a:lnSpc>
                <a:spcPts val="5320"/>
              </a:lnSpc>
              <a:buFont typeface="Arial"/>
              <a:buChar char="•"/>
            </a:pPr>
            <a:r>
              <a:rPr lang="en-US" sz="3800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Increase digital marketing</a:t>
            </a:r>
          </a:p>
          <a:p>
            <a:pPr algn="l" marL="820540" indent="-410270" lvl="1">
              <a:lnSpc>
                <a:spcPts val="5320"/>
              </a:lnSpc>
              <a:buFont typeface="Arial"/>
              <a:buChar char="•"/>
            </a:pPr>
            <a:r>
              <a:rPr lang="en-US" sz="3800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Parent influencers collaborations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2041703" y="6393815"/>
            <a:ext cx="6038255" cy="31661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🟡</a:t>
            </a:r>
            <a:r>
              <a:rPr lang="en-US" sz="3600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Months 10-12</a:t>
            </a:r>
          </a:p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Brand Growth</a:t>
            </a:r>
          </a:p>
          <a:p>
            <a:pPr algn="l" marL="777240" indent="-388620" lvl="1">
              <a:lnSpc>
                <a:spcPts val="5040"/>
              </a:lnSpc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Plan Expansion</a:t>
            </a:r>
          </a:p>
          <a:p>
            <a:pPr algn="l" marL="777240" indent="-388620" lvl="1">
              <a:lnSpc>
                <a:spcPts val="5040"/>
              </a:lnSpc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School trip partnerships</a:t>
            </a:r>
          </a:p>
          <a:p>
            <a:pPr algn="l" marL="777240" indent="-388620" lvl="1">
              <a:lnSpc>
                <a:spcPts val="5040"/>
              </a:lnSpc>
              <a:buFont typeface="Arial"/>
              <a:buChar char="•"/>
            </a:pPr>
            <a:r>
              <a:rPr lang="en-US" sz="3600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Loyalty programmes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8C52FF">
                <a:alpha val="100000"/>
              </a:srgbClr>
            </a:gs>
            <a:gs pos="100000">
              <a:srgbClr val="00BF63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209305" y="3636745"/>
            <a:ext cx="7552232" cy="6388548"/>
          </a:xfrm>
          <a:custGeom>
            <a:avLst/>
            <a:gdLst/>
            <a:ahLst/>
            <a:cxnLst/>
            <a:rect r="r" b="b" t="t" l="l"/>
            <a:pathLst>
              <a:path h="6388548" w="7552232">
                <a:moveTo>
                  <a:pt x="0" y="0"/>
                </a:moveTo>
                <a:lnTo>
                  <a:pt x="7552232" y="0"/>
                </a:lnTo>
                <a:lnTo>
                  <a:pt x="7552232" y="6388548"/>
                </a:lnTo>
                <a:lnTo>
                  <a:pt x="0" y="638854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191762">
            <a:off x="3847466" y="3494448"/>
            <a:ext cx="4111213" cy="2740809"/>
          </a:xfrm>
          <a:custGeom>
            <a:avLst/>
            <a:gdLst/>
            <a:ahLst/>
            <a:cxnLst/>
            <a:rect r="r" b="b" t="t" l="l"/>
            <a:pathLst>
              <a:path h="2740809" w="4111213">
                <a:moveTo>
                  <a:pt x="0" y="0"/>
                </a:moveTo>
                <a:lnTo>
                  <a:pt x="4111213" y="0"/>
                </a:lnTo>
                <a:lnTo>
                  <a:pt x="4111213" y="2740809"/>
                </a:lnTo>
                <a:lnTo>
                  <a:pt x="0" y="27408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pic>
        <p:nvPicPr>
          <p:cNvPr name="Picture 4" id="4"/>
          <p:cNvPicPr>
            <a:picLocks noChangeAspect="true"/>
          </p:cNvPicPr>
          <p:nvPr/>
        </p:nvPicPr>
        <p:blipFill>
          <a:blip r:embed="rId4"/>
          <a:stretch>
            <a:fillRect/>
          </a:stretch>
        </p:blipFill>
        <p:spPr>
          <a:xfrm rot="0">
            <a:off x="7752167" y="2888262"/>
            <a:ext cx="3356618" cy="2376037"/>
          </a:xfrm>
          <a:prstGeom prst="rect">
            <a:avLst/>
          </a:prstGeom>
        </p:spPr>
      </p:pic>
      <p:sp>
        <p:nvSpPr>
          <p:cNvPr name="TextBox 5" id="5"/>
          <p:cNvSpPr txBox="true"/>
          <p:nvPr/>
        </p:nvSpPr>
        <p:spPr>
          <a:xfrm rot="0">
            <a:off x="12430774" y="6515969"/>
            <a:ext cx="3171059" cy="29599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903"/>
              </a:lnSpc>
            </a:pPr>
            <a:r>
              <a:rPr lang="en-US" sz="4217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BREAK-EVEN: </a:t>
            </a:r>
          </a:p>
          <a:p>
            <a:pPr algn="ctr">
              <a:lnSpc>
                <a:spcPts val="5903"/>
              </a:lnSpc>
            </a:pPr>
            <a:r>
              <a:rPr lang="en-US" sz="4217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19 CHILDREN 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7259300" y="9210675"/>
            <a:ext cx="152400" cy="200025"/>
          </a:xfrm>
          <a:prstGeom prst="rect">
            <a:avLst/>
          </a:prstGeom>
        </p:spPr>
        <p:txBody>
          <a:bodyPr anchor="t" rtlCol="false" tIns="0" lIns="0" bIns="0" rIns="0" wrap="none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10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0" y="200025"/>
            <a:ext cx="17492535" cy="14206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276"/>
              </a:lnSpc>
            </a:pPr>
            <a:r>
              <a:rPr lang="en-US" sz="6282" spc="753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BREAK-EVEN, PROFIT &amp; 100K INVESTMENT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209305" y="2627468"/>
            <a:ext cx="10889456" cy="5405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83"/>
              </a:lnSpc>
            </a:pPr>
            <a:r>
              <a:rPr lang="en-US" sz="5199" spc="-795" u="sng">
                <a:solidFill>
                  <a:srgbClr val="FCFCFB"/>
                </a:solidFill>
                <a:latin typeface="Tenor Sans"/>
                <a:ea typeface="Tenor Sans"/>
                <a:cs typeface="Tenor Sans"/>
                <a:sym typeface="Tenor Sans"/>
              </a:rPr>
              <a:t>HOW WE WOULD USE THE INVESTMENT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1098761" y="2666957"/>
            <a:ext cx="6400354" cy="23176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215"/>
              </a:lnSpc>
            </a:pPr>
            <a:r>
              <a:rPr lang="en-US" sz="4199" spc="373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25 children:</a:t>
            </a:r>
          </a:p>
          <a:p>
            <a:pPr algn="ctr">
              <a:lnSpc>
                <a:spcPts val="6215"/>
              </a:lnSpc>
            </a:pPr>
            <a:r>
              <a:rPr lang="en-US" sz="4199" spc="373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£59,160 annual profit</a:t>
            </a:r>
          </a:p>
          <a:p>
            <a:pPr algn="ctr">
              <a:lnSpc>
                <a:spcPts val="6215"/>
              </a:lnSpc>
              <a:spcBef>
                <a:spcPct val="0"/>
              </a:spcBef>
            </a:pPr>
            <a:r>
              <a:rPr lang="en-US" sz="4199" spc="373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30 children: £104,160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8C52FF">
                <a:alpha val="100000"/>
              </a:srgbClr>
            </a:gs>
            <a:gs pos="100000">
              <a:srgbClr val="00BF63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2926989">
            <a:off x="827666" y="-7940652"/>
            <a:ext cx="27274407" cy="25058977"/>
          </a:xfrm>
          <a:custGeom>
            <a:avLst/>
            <a:gdLst/>
            <a:ahLst/>
            <a:cxnLst/>
            <a:rect r="r" b="b" t="t" l="l"/>
            <a:pathLst>
              <a:path h="25058977" w="27274407">
                <a:moveTo>
                  <a:pt x="0" y="0"/>
                </a:moveTo>
                <a:lnTo>
                  <a:pt x="27274407" y="0"/>
                </a:lnTo>
                <a:lnTo>
                  <a:pt x="27274407" y="25058977"/>
                </a:lnTo>
                <a:lnTo>
                  <a:pt x="0" y="2505897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3" id="3"/>
          <p:cNvSpPr/>
          <p:nvPr/>
        </p:nvSpPr>
        <p:spPr>
          <a:xfrm flipH="false" flipV="false" rot="5111384">
            <a:off x="13418505" y="1176514"/>
            <a:ext cx="12122938" cy="11672351"/>
          </a:xfrm>
          <a:custGeom>
            <a:avLst/>
            <a:gdLst/>
            <a:ahLst/>
            <a:cxnLst/>
            <a:rect r="r" b="b" t="t" l="l"/>
            <a:pathLst>
              <a:path h="11672351" w="12122938">
                <a:moveTo>
                  <a:pt x="0" y="0"/>
                </a:moveTo>
                <a:lnTo>
                  <a:pt x="12122938" y="0"/>
                </a:lnTo>
                <a:lnTo>
                  <a:pt x="12122938" y="11672351"/>
                </a:lnTo>
                <a:lnTo>
                  <a:pt x="0" y="1167235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7724541" y="166911"/>
            <a:ext cx="10084952" cy="6723302"/>
          </a:xfrm>
          <a:custGeom>
            <a:avLst/>
            <a:gdLst/>
            <a:ahLst/>
            <a:cxnLst/>
            <a:rect r="r" b="b" t="t" l="l"/>
            <a:pathLst>
              <a:path h="6723302" w="10084952">
                <a:moveTo>
                  <a:pt x="0" y="0"/>
                </a:moveTo>
                <a:lnTo>
                  <a:pt x="10084952" y="0"/>
                </a:lnTo>
                <a:lnTo>
                  <a:pt x="10084952" y="6723302"/>
                </a:lnTo>
                <a:lnTo>
                  <a:pt x="0" y="672330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5562701" y="190500"/>
            <a:ext cx="6721936" cy="7071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920"/>
              </a:lnSpc>
            </a:pPr>
            <a:r>
              <a:rPr lang="en-US" sz="5927" spc="-397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CONCLUSION 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7259300" y="9210675"/>
            <a:ext cx="152400" cy="200025"/>
          </a:xfrm>
          <a:prstGeom prst="rect">
            <a:avLst/>
          </a:prstGeom>
        </p:spPr>
        <p:txBody>
          <a:bodyPr anchor="t" rtlCol="false" tIns="0" lIns="0" bIns="0" rIns="0" wrap="none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9F4E6"/>
                </a:solidFill>
                <a:latin typeface="Canva Sans"/>
                <a:ea typeface="Canva Sans"/>
                <a:cs typeface="Canva Sans"/>
                <a:sym typeface="Canva Sans"/>
              </a:rPr>
              <a:t>11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0" y="721846"/>
            <a:ext cx="3681656" cy="15041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996"/>
              </a:lnSpc>
              <a:spcBef>
                <a:spcPct val="0"/>
              </a:spcBef>
            </a:pPr>
            <a:r>
              <a:rPr lang="en-US" sz="2700" spc="240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WHY INVEST IN LITTLE EXPLORERS?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698171" y="2016483"/>
            <a:ext cx="5600186" cy="81151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640"/>
              </a:lnSpc>
            </a:pPr>
            <a:r>
              <a:rPr lang="en-US" sz="3000" spc="-177">
                <a:solidFill>
                  <a:srgbClr val="000000"/>
                </a:solidFill>
                <a:latin typeface="Tenor Sans"/>
                <a:ea typeface="Tenor Sans"/>
                <a:cs typeface="Tenor Sans"/>
                <a:sym typeface="Tenor Sans"/>
              </a:rPr>
              <a:t>✅Loc</a:t>
            </a:r>
            <a:r>
              <a:rPr lang="en-US" sz="3000" spc="-177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ated in a major new residential developement with continued growth</a:t>
            </a:r>
          </a:p>
          <a:p>
            <a:pPr algn="ctr">
              <a:lnSpc>
                <a:spcPts val="5640"/>
              </a:lnSpc>
            </a:pPr>
            <a:r>
              <a:rPr lang="en-US" sz="3000" spc="-177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✅Walking distance to schools, shops &amp; strong transport links</a:t>
            </a:r>
          </a:p>
          <a:p>
            <a:pPr algn="ctr">
              <a:lnSpc>
                <a:spcPts val="5640"/>
              </a:lnSpc>
            </a:pPr>
            <a:r>
              <a:rPr lang="en-US" sz="3000" spc="-177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✅Community driven with NHS &amp; Student discount incentives</a:t>
            </a:r>
          </a:p>
          <a:p>
            <a:pPr algn="ctr">
              <a:lnSpc>
                <a:spcPts val="6204"/>
              </a:lnSpc>
            </a:pPr>
            <a:r>
              <a:rPr lang="en-US" sz="3300" spc="-194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✅Significant profit growth from 25+ enrolments</a:t>
            </a:r>
          </a:p>
          <a:p>
            <a:pPr algn="ctr">
              <a:lnSpc>
                <a:spcPts val="6391"/>
              </a:lnSpc>
            </a:pPr>
            <a:r>
              <a:rPr lang="en-US" sz="3399" spc="-200">
                <a:solidFill>
                  <a:srgbClr val="5E4B8B"/>
                </a:solidFill>
                <a:latin typeface="Tenor Sans"/>
                <a:ea typeface="Tenor Sans"/>
                <a:cs typeface="Tenor Sans"/>
                <a:sym typeface="Tenor Sans"/>
              </a:rPr>
              <a:t>✅Led by an experienced and childcare professional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>
  <p:cSld>
    <p:bg>
      <p:bgPr>
        <a:gradFill rotWithShape="true">
          <a:gsLst>
            <a:gs pos="0">
              <a:srgbClr val="8C52FF">
                <a:alpha val="100000"/>
              </a:srgbClr>
            </a:gs>
            <a:gs pos="100000">
              <a:srgbClr val="00BF63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7259300" y="9210675"/>
            <a:ext cx="152400" cy="200025"/>
          </a:xfrm>
          <a:prstGeom prst="rect">
            <a:avLst/>
          </a:prstGeom>
        </p:spPr>
        <p:txBody>
          <a:bodyPr anchor="t" rtlCol="false" tIns="0" lIns="0" bIns="0" rIns="0" wrap="none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12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458427" y="165098"/>
            <a:ext cx="3859560" cy="8636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999"/>
              </a:lnSpc>
              <a:spcBef>
                <a:spcPct val="0"/>
              </a:spcBef>
            </a:pPr>
            <a:r>
              <a:rPr lang="en-US" sz="4999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REFRENCES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5397404" y="26875"/>
            <a:ext cx="9965409" cy="100565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633"/>
              </a:lnSpc>
            </a:pPr>
            <a:r>
              <a:rPr lang="en-US" sz="2390" spc="212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1.Burns, P.(2022)Entrepreneurship and small Business:Start-up, Growth and Maturity. 5</a:t>
            </a:r>
            <a:r>
              <a:rPr lang="en-US" sz="2390" spc="212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th</a:t>
            </a:r>
            <a:r>
              <a:rPr lang="en-US" sz="2390" spc="212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 edn.London: Red Globe Press.</a:t>
            </a:r>
          </a:p>
          <a:p>
            <a:pPr algn="ctr">
              <a:lnSpc>
                <a:spcPts val="3633"/>
              </a:lnSpc>
            </a:pPr>
            <a:r>
              <a:rPr lang="en-US" sz="2390" spc="212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2.Chartered Institute of Personnel and Development (2023) Employess engagement factsheet.London:CIPD</a:t>
            </a:r>
          </a:p>
          <a:p>
            <a:pPr algn="ctr">
              <a:lnSpc>
                <a:spcPts val="3633"/>
              </a:lnSpc>
            </a:pPr>
            <a:r>
              <a:rPr lang="en-US" sz="2390" spc="212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3.Confederation of Independent Winegrowers (2023) UK wine industury report.London:CIW.</a:t>
            </a:r>
          </a:p>
          <a:p>
            <a:pPr algn="ctr">
              <a:lnSpc>
                <a:spcPts val="3633"/>
              </a:lnSpc>
            </a:pPr>
            <a:r>
              <a:rPr lang="en-US" sz="2390" spc="212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4.Department for Education(2023)Education Statistics:2023.London DfE.</a:t>
            </a:r>
          </a:p>
          <a:p>
            <a:pPr algn="ctr">
              <a:lnSpc>
                <a:spcPts val="3633"/>
              </a:lnSpc>
            </a:pPr>
            <a:r>
              <a:rPr lang="en-US" sz="2390" spc="212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5.Phiip Kotler and Kevin Lane Keller (2026) Marketing Management 15th edn. Harlow:Pearson Education.</a:t>
            </a:r>
          </a:p>
          <a:p>
            <a:pPr algn="ctr">
              <a:lnSpc>
                <a:spcPts val="3633"/>
              </a:lnSpc>
            </a:pPr>
            <a:r>
              <a:rPr lang="en-US" sz="2390" spc="212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6.Abraham Maslow (1943) ’A theory of human motivation’, Psychological Review, 50(4),pp. 370-398</a:t>
            </a:r>
          </a:p>
          <a:p>
            <a:pPr algn="ctr">
              <a:lnSpc>
                <a:spcPts val="3633"/>
              </a:lnSpc>
            </a:pPr>
            <a:r>
              <a:rPr lang="en-US" sz="2390" spc="212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7Office for National Statistics(2023)UK labour market overview.London: ONS.</a:t>
            </a:r>
          </a:p>
          <a:p>
            <a:pPr algn="ctr">
              <a:lnSpc>
                <a:spcPts val="3633"/>
              </a:lnSpc>
            </a:pPr>
            <a:r>
              <a:rPr lang="en-US" sz="2390" spc="212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8.Michael E.Porter,(1985)Competitive Advantage: Creating and Sustaining Superior Performance.New York: Free Press</a:t>
            </a:r>
          </a:p>
          <a:p>
            <a:pPr algn="ctr">
              <a:lnSpc>
                <a:spcPts val="3633"/>
              </a:lnSpc>
            </a:pPr>
            <a:r>
              <a:rPr lang="en-US" sz="2390" spc="212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9.Welsh Goverment (2023) Economic Statistics for Wales. Cardiff: Welsh Goverment </a:t>
            </a:r>
          </a:p>
          <a:p>
            <a:pPr algn="ctr">
              <a:lnSpc>
                <a:spcPts val="3633"/>
              </a:lnSpc>
            </a:pPr>
            <a:r>
              <a:rPr lang="en-US" sz="2390" spc="212">
                <a:solidFill>
                  <a:srgbClr val="FFFFFF"/>
                </a:solidFill>
                <a:latin typeface="Tenor Sans"/>
                <a:ea typeface="Tenor Sans"/>
                <a:cs typeface="Tenor Sans"/>
                <a:sym typeface="Tenor Sans"/>
              </a:rPr>
              <a:t>10.Cardiff Council (2023) Cardiff economic profile. Cardiff:Cardiff Council.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DAHBNHgHD4U</dc:identifier>
  <dcterms:modified xsi:type="dcterms:W3CDTF">2011-08-01T06:04:30Z</dcterms:modified>
  <cp:revision>1</cp:revision>
  <dc:title>Safe Hands. Curious Minds</dc:title>
</cp:coreProperties>
</file>