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56" r:id="rId2"/>
    <p:sldId id="296" r:id="rId3"/>
    <p:sldId id="300" r:id="rId4"/>
    <p:sldId id="299" r:id="rId5"/>
    <p:sldId id="301" r:id="rId6"/>
    <p:sldId id="302" r:id="rId7"/>
    <p:sldId id="303" r:id="rId8"/>
    <p:sldId id="304" r:id="rId9"/>
    <p:sldId id="307" r:id="rId10"/>
    <p:sldId id="308" r:id="rId11"/>
    <p:sldId id="309" r:id="rId12"/>
    <p:sldId id="328" r:id="rId13"/>
    <p:sldId id="310" r:id="rId14"/>
    <p:sldId id="312" r:id="rId15"/>
    <p:sldId id="313" r:id="rId16"/>
    <p:sldId id="321" r:id="rId17"/>
    <p:sldId id="322" r:id="rId18"/>
    <p:sldId id="314" r:id="rId19"/>
    <p:sldId id="315" r:id="rId20"/>
    <p:sldId id="316" r:id="rId21"/>
    <p:sldId id="318" r:id="rId22"/>
    <p:sldId id="319" r:id="rId23"/>
    <p:sldId id="320" r:id="rId24"/>
    <p:sldId id="329" r:id="rId25"/>
    <p:sldId id="297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197AD-4FB2-4664-9082-DCFB6A0C5BE7}" type="datetimeFigureOut">
              <a:rPr lang="cy-GB" smtClean="0"/>
              <a:t>11/08/2020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16CCD8-C88A-477C-932F-B3A531EDFD3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5305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070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79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15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81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535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64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754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52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0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807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7678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35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41402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718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82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817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62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u59RL-msBQ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acymru.org.uk/UserFiles/Files/doc-Language_for_All-en.pdf" TargetMode="External"/><Relationship Id="rId2" Type="http://schemas.openxmlformats.org/officeDocument/2006/relationships/hyperlink" Target="https://www.youtube.com/watch?v=pu59RL-msBQ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ales.nhs.uk/sitesplus/861/tudalen/56496" TargetMode="External"/><Relationship Id="rId4" Type="http://schemas.openxmlformats.org/officeDocument/2006/relationships/hyperlink" Target="http://www.finchpark.com/afe/ch6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SJIE 5004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Celebrating Language and Cultural Belonging to Wales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2652289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Cynnwys</a:t>
            </a:r>
            <a:r>
              <a:rPr lang="en-GB" dirty="0">
                <a:solidFill>
                  <a:schemeClr val="tx1"/>
                </a:solidFill>
              </a:rPr>
              <a:t> / Content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Dwyieithrwydd</a:t>
            </a:r>
            <a:r>
              <a:rPr lang="en-GB" dirty="0"/>
              <a:t>-</a:t>
            </a:r>
          </a:p>
          <a:p>
            <a:r>
              <a:rPr lang="en-GB" dirty="0" err="1"/>
              <a:t>Agweddau</a:t>
            </a:r>
            <a:r>
              <a:rPr lang="en-GB" dirty="0"/>
              <a:t> </a:t>
            </a:r>
          </a:p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dwyieithrwydd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cynaliadwy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Bilingualism</a:t>
            </a:r>
          </a:p>
          <a:p>
            <a:r>
              <a:rPr lang="en-GB" i="1" dirty="0"/>
              <a:t>Attitudes</a:t>
            </a:r>
          </a:p>
          <a:p>
            <a:r>
              <a:rPr lang="en-GB" i="1" dirty="0"/>
              <a:t>The importance of bilingualism for sustainable communities</a:t>
            </a:r>
          </a:p>
        </p:txBody>
      </p:sp>
      <p:pic>
        <p:nvPicPr>
          <p:cNvPr id="1026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4419599"/>
            <a:ext cx="3571875" cy="207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088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Iaith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ph</a:t>
            </a:r>
            <a:r>
              <a:rPr lang="en-GB" sz="3600" dirty="0" err="1">
                <a:solidFill>
                  <a:schemeClr val="tx1"/>
                </a:solidFill>
                <a:latin typeface="Lucida Sans Unicode"/>
                <a:cs typeface="Lucida Sans Unicode"/>
              </a:rPr>
              <a:t>ŵ</a:t>
            </a:r>
            <a:r>
              <a:rPr lang="en-GB" sz="3600" dirty="0" err="1">
                <a:solidFill>
                  <a:schemeClr val="tx1"/>
                </a:solidFill>
              </a:rPr>
              <a:t>er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Language and power</a:t>
            </a:r>
            <a:endParaRPr lang="cy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91640"/>
            <a:ext cx="4038600" cy="4663285"/>
          </a:xfrm>
        </p:spPr>
        <p:txBody>
          <a:bodyPr>
            <a:no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system o </a:t>
            </a:r>
            <a:r>
              <a:rPr lang="en-GB" sz="2400" dirty="0" err="1"/>
              <a:t>gyfathrebu</a:t>
            </a:r>
            <a:r>
              <a:rPr lang="en-GB" sz="2400" dirty="0"/>
              <a:t> </a:t>
            </a:r>
            <a:r>
              <a:rPr lang="en-GB" sz="2400" dirty="0" err="1"/>
              <a:t>ond</a:t>
            </a:r>
            <a:r>
              <a:rPr lang="en-GB" sz="2400" dirty="0"/>
              <a:t>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arf</a:t>
            </a:r>
            <a:r>
              <a:rPr lang="en-GB" sz="2400" dirty="0"/>
              <a:t> </a:t>
            </a:r>
            <a:r>
              <a:rPr lang="en-GB" sz="2400" dirty="0" err="1"/>
              <a:t>pwer</a:t>
            </a:r>
            <a:endParaRPr lang="en-GB" sz="2400" dirty="0"/>
          </a:p>
          <a:p>
            <a:r>
              <a:rPr lang="en-GB" sz="2400" dirty="0"/>
              <a:t>Jargon – </a:t>
            </a:r>
            <a:r>
              <a:rPr lang="en-GB" sz="2400" dirty="0" err="1"/>
              <a:t>medru</a:t>
            </a:r>
            <a:r>
              <a:rPr lang="en-GB" sz="2400" dirty="0"/>
              <a:t> </a:t>
            </a:r>
            <a:r>
              <a:rPr lang="en-GB" sz="2400" dirty="0" err="1"/>
              <a:t>gelyniaethu</a:t>
            </a:r>
            <a:endParaRPr lang="en-GB" sz="2400" dirty="0"/>
          </a:p>
          <a:p>
            <a:r>
              <a:rPr lang="en-GB" sz="2400" dirty="0" err="1"/>
              <a:t>Stereoteipio</a:t>
            </a:r>
            <a:r>
              <a:rPr lang="en-GB" sz="2400" dirty="0"/>
              <a:t> – </a:t>
            </a:r>
            <a:r>
              <a:rPr lang="en-GB" sz="2400" dirty="0" err="1"/>
              <a:t>medrid</a:t>
            </a:r>
            <a:r>
              <a:rPr lang="en-GB" sz="2400" dirty="0"/>
              <a:t> </a:t>
            </a:r>
            <a:r>
              <a:rPr lang="en-GB" sz="2400" dirty="0" err="1"/>
              <a:t>cynnal</a:t>
            </a:r>
            <a:r>
              <a:rPr lang="en-GB" sz="2400" dirty="0"/>
              <a:t> </a:t>
            </a:r>
            <a:r>
              <a:rPr lang="en-GB" sz="2400" dirty="0" err="1"/>
              <a:t>camwahaniaethu</a:t>
            </a:r>
            <a:endParaRPr lang="en-GB" sz="2400" dirty="0"/>
          </a:p>
          <a:p>
            <a:r>
              <a:rPr lang="en-GB" sz="2400" dirty="0"/>
              <a:t>Stigma-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agweddau</a:t>
            </a:r>
            <a:r>
              <a:rPr lang="en-GB" sz="2400" dirty="0"/>
              <a:t> o </a:t>
            </a:r>
            <a:r>
              <a:rPr lang="en-GB" sz="2400" dirty="0" err="1"/>
              <a:t>iaith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cario</a:t>
            </a:r>
            <a:r>
              <a:rPr lang="en-GB" sz="2400" dirty="0"/>
              <a:t> stigma</a:t>
            </a:r>
          </a:p>
          <a:p>
            <a:r>
              <a:rPr lang="en-GB" sz="2400" dirty="0" err="1"/>
              <a:t>Allgau</a:t>
            </a:r>
            <a:r>
              <a:rPr lang="en-GB" sz="2400" dirty="0"/>
              <a:t>-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mathau</a:t>
            </a:r>
            <a:r>
              <a:rPr lang="en-GB" sz="2400" dirty="0"/>
              <a:t> o </a:t>
            </a:r>
            <a:r>
              <a:rPr lang="en-GB" sz="2400" dirty="0" err="1"/>
              <a:t>iaith</a:t>
            </a:r>
            <a:endParaRPr lang="en-GB" sz="2400" dirty="0"/>
          </a:p>
          <a:p>
            <a:r>
              <a:rPr lang="en-GB" sz="2400" dirty="0" err="1"/>
              <a:t>Dadbersonoli</a:t>
            </a:r>
            <a:r>
              <a:rPr lang="en-GB" sz="2400" dirty="0"/>
              <a:t>- </a:t>
            </a:r>
            <a:r>
              <a:rPr lang="en-GB" sz="2400" dirty="0" err="1"/>
              <a:t>effaith</a:t>
            </a:r>
            <a:r>
              <a:rPr lang="en-GB" sz="2400" dirty="0"/>
              <a:t> dad-</a:t>
            </a:r>
            <a:r>
              <a:rPr lang="en-GB" sz="2400" dirty="0" err="1"/>
              <a:t>ddyneiddio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85515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i="1" dirty="0"/>
              <a:t>Language is a system of communication but also a vehicle for power (</a:t>
            </a:r>
            <a:r>
              <a:rPr lang="en-GB" i="1" dirty="0" err="1"/>
              <a:t>Gergen</a:t>
            </a:r>
            <a:r>
              <a:rPr lang="en-GB" i="1" dirty="0"/>
              <a:t>, 1999 cited in Thompson 2003)</a:t>
            </a:r>
          </a:p>
          <a:p>
            <a:pPr>
              <a:lnSpc>
                <a:spcPct val="120000"/>
              </a:lnSpc>
            </a:pPr>
            <a:r>
              <a:rPr lang="en-GB" i="1" dirty="0"/>
              <a:t>Jargon – can be alienating</a:t>
            </a:r>
          </a:p>
          <a:p>
            <a:pPr>
              <a:lnSpc>
                <a:spcPct val="120000"/>
              </a:lnSpc>
            </a:pPr>
            <a:r>
              <a:rPr lang="en-GB" i="1" dirty="0"/>
              <a:t>Stereotypes- discrimination can be maintained</a:t>
            </a:r>
          </a:p>
          <a:p>
            <a:pPr>
              <a:lnSpc>
                <a:spcPct val="120000"/>
              </a:lnSpc>
            </a:pPr>
            <a:r>
              <a:rPr lang="en-GB" i="1" dirty="0"/>
              <a:t>Stigma- some forms of language carry stigma</a:t>
            </a:r>
          </a:p>
          <a:p>
            <a:pPr>
              <a:lnSpc>
                <a:spcPct val="120000"/>
              </a:lnSpc>
            </a:pPr>
            <a:r>
              <a:rPr lang="en-GB" i="1" dirty="0"/>
              <a:t>Exclusion – certain forms of speech</a:t>
            </a:r>
          </a:p>
          <a:p>
            <a:pPr>
              <a:lnSpc>
                <a:spcPct val="120000"/>
              </a:lnSpc>
            </a:pPr>
            <a:r>
              <a:rPr lang="en-GB" i="1" dirty="0"/>
              <a:t>Depersonalization- dehumanizing effect</a:t>
            </a:r>
          </a:p>
        </p:txBody>
      </p:sp>
      <p:pic>
        <p:nvPicPr>
          <p:cNvPr id="2050" name="Picture 2" descr="C:\Users\l.roberts\AppData\Local\Microsoft\Windows\Temporary Internet Files\Content.IE5\EME09GLO\2388418126_99bb98fa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7" y="0"/>
            <a:ext cx="1905000" cy="169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391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Iaith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ph</a:t>
            </a:r>
            <a:r>
              <a:rPr lang="en-GB" sz="3600" dirty="0" err="1">
                <a:solidFill>
                  <a:schemeClr val="tx1"/>
                </a:solidFill>
                <a:latin typeface="Lucida Sans Unicode"/>
                <a:cs typeface="Lucida Sans Unicode"/>
              </a:rPr>
              <a:t>ŵ</a:t>
            </a:r>
            <a:r>
              <a:rPr lang="en-GB" sz="3600" dirty="0" err="1">
                <a:solidFill>
                  <a:schemeClr val="tx1"/>
                </a:solidFill>
              </a:rPr>
              <a:t>er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Language and power</a:t>
            </a:r>
            <a:endParaRPr lang="cy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phwer</a:t>
            </a:r>
            <a:r>
              <a:rPr lang="en-GB" dirty="0"/>
              <a:t>- y </a:t>
            </a:r>
            <a:r>
              <a:rPr lang="en-GB" dirty="0" err="1"/>
              <a:t>dewis</a:t>
            </a:r>
            <a:r>
              <a:rPr lang="en-GB" dirty="0"/>
              <a:t> o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endParaRPr lang="en-GB" dirty="0"/>
          </a:p>
          <a:p>
            <a:r>
              <a:rPr lang="en-GB" dirty="0" err="1"/>
              <a:t>Medrid</a:t>
            </a:r>
            <a:r>
              <a:rPr lang="en-GB" dirty="0"/>
              <a:t> </a:t>
            </a:r>
            <a:r>
              <a:rPr lang="en-GB" dirty="0" err="1"/>
              <a:t>datbrisio</a:t>
            </a:r>
            <a:r>
              <a:rPr lang="en-GB" dirty="0"/>
              <a:t>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lleiafrifol</a:t>
            </a:r>
            <a:endParaRPr lang="en-GB" dirty="0"/>
          </a:p>
          <a:p>
            <a:r>
              <a:rPr lang="en-GB" dirty="0" err="1"/>
              <a:t>Ceir</a:t>
            </a:r>
            <a:r>
              <a:rPr lang="en-GB" dirty="0"/>
              <a:t> y </a:t>
            </a:r>
            <a:r>
              <a:rPr lang="en-GB" dirty="0" err="1"/>
              <a:t>potensial</a:t>
            </a:r>
            <a:r>
              <a:rPr lang="en-GB" dirty="0"/>
              <a:t> o </a:t>
            </a:r>
            <a:r>
              <a:rPr lang="en-GB" dirty="0" err="1"/>
              <a:t>siaradwyr</a:t>
            </a:r>
            <a:r>
              <a:rPr lang="en-GB" dirty="0"/>
              <a:t>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lleiafrifol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camwahaniaethu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gorthrymu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85515"/>
          </a:xfrm>
        </p:spPr>
        <p:txBody>
          <a:bodyPr/>
          <a:lstStyle/>
          <a:p>
            <a:r>
              <a:rPr lang="en-GB" i="1" dirty="0"/>
              <a:t>Further interlinking of language with power – choice of language used </a:t>
            </a:r>
            <a:r>
              <a:rPr lang="en-GB" sz="1600" i="1" dirty="0"/>
              <a:t>(Thompson, 2003)</a:t>
            </a:r>
          </a:p>
          <a:p>
            <a:r>
              <a:rPr lang="en-GB" i="1" dirty="0"/>
              <a:t>Minority languages are  devalued </a:t>
            </a:r>
            <a:r>
              <a:rPr lang="en-GB" sz="1600" i="1" dirty="0"/>
              <a:t>(</a:t>
            </a:r>
            <a:r>
              <a:rPr lang="en-GB" sz="1600" i="1" dirty="0" err="1"/>
              <a:t>Bellin</a:t>
            </a:r>
            <a:r>
              <a:rPr lang="en-GB" sz="1600" i="1" dirty="0"/>
              <a:t> 1994 in Thompson, 2003)</a:t>
            </a:r>
          </a:p>
          <a:p>
            <a:r>
              <a:rPr lang="en-GB" sz="2400" i="1" dirty="0"/>
              <a:t>Potential for speakers of a minority language being discriminated and oppressed is significant </a:t>
            </a:r>
          </a:p>
          <a:p>
            <a:r>
              <a:rPr lang="en-GB" sz="1600" dirty="0"/>
              <a:t>(Thompson, 2003)</a:t>
            </a:r>
          </a:p>
          <a:p>
            <a:endParaRPr lang="cy-GB" sz="1600" dirty="0"/>
          </a:p>
        </p:txBody>
      </p:sp>
      <p:pic>
        <p:nvPicPr>
          <p:cNvPr id="1026" name="Picture 2" descr="C:\Users\l.roberts\AppData\Local\Microsoft\Windows\Temporary Internet Files\Content.IE5\EME09GLO\2388418126_99bb98fa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915" y="65868"/>
            <a:ext cx="1905000" cy="169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160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Iaith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ph</a:t>
            </a:r>
            <a:r>
              <a:rPr lang="en-GB" sz="3600" dirty="0" err="1">
                <a:solidFill>
                  <a:schemeClr val="tx1"/>
                </a:solidFill>
                <a:latin typeface="Lucida Sans Unicode"/>
                <a:cs typeface="Lucida Sans Unicode"/>
              </a:rPr>
              <a:t>ŵ</a:t>
            </a:r>
            <a:r>
              <a:rPr lang="en-GB" sz="3600" dirty="0" err="1">
                <a:solidFill>
                  <a:schemeClr val="tx1"/>
                </a:solidFill>
              </a:rPr>
              <a:t>er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Language and power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cadarnhau</a:t>
            </a:r>
            <a:r>
              <a:rPr lang="en-GB" dirty="0"/>
              <a:t> </a:t>
            </a:r>
            <a:r>
              <a:rPr lang="en-GB" dirty="0" err="1"/>
              <a:t>anghydraddoldeb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gelyniaethu</a:t>
            </a:r>
            <a:endParaRPr lang="en-GB" dirty="0"/>
          </a:p>
          <a:p>
            <a:r>
              <a:rPr lang="en-GB" dirty="0" err="1"/>
              <a:t>Gwneir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ddibwys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Language reflects and reinforces inequality</a:t>
            </a:r>
          </a:p>
          <a:p>
            <a:r>
              <a:rPr lang="en-GB" i="1" dirty="0"/>
              <a:t>Language can alienate</a:t>
            </a:r>
          </a:p>
          <a:p>
            <a:r>
              <a:rPr lang="en-GB" i="1" dirty="0"/>
              <a:t>Language issues are often trivialized</a:t>
            </a:r>
          </a:p>
          <a:p>
            <a:r>
              <a:rPr lang="en-GB" i="1" dirty="0"/>
              <a:t>The choice of language is a key issue</a:t>
            </a:r>
          </a:p>
          <a:p>
            <a:pPr marL="0" indent="0">
              <a:buNone/>
            </a:pPr>
            <a:r>
              <a:rPr lang="en-GB" sz="1600" dirty="0"/>
              <a:t>(Thompson, 2003)</a:t>
            </a:r>
            <a:endParaRPr lang="cy-GB" sz="1600" dirty="0"/>
          </a:p>
        </p:txBody>
      </p:sp>
      <p:pic>
        <p:nvPicPr>
          <p:cNvPr id="5" name="Picture 2" descr="C:\Users\l.roberts\AppData\Local\Microsoft\Windows\Temporary Internet Files\Content.IE5\EME09GLO\2388418126_99bb98fa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915" y="65868"/>
            <a:ext cx="1905000" cy="169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24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Agwedd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Attitude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luniad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 a </a:t>
            </a:r>
            <a:r>
              <a:rPr lang="en-GB" dirty="0" err="1"/>
              <a:t>dyfalwch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dynol</a:t>
            </a:r>
            <a:endParaRPr lang="en-GB" dirty="0"/>
          </a:p>
          <a:p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cydran</a:t>
            </a:r>
            <a:endParaRPr lang="en-GB" dirty="0"/>
          </a:p>
          <a:p>
            <a:pPr lvl="1"/>
            <a:r>
              <a:rPr lang="en-GB" dirty="0" err="1"/>
              <a:t>Gwybyddol</a:t>
            </a:r>
            <a:endParaRPr lang="en-GB" dirty="0"/>
          </a:p>
          <a:p>
            <a:pPr lvl="1"/>
            <a:r>
              <a:rPr lang="en-GB" dirty="0" err="1"/>
              <a:t>Emosiynol</a:t>
            </a:r>
            <a:endParaRPr lang="en-GB" dirty="0"/>
          </a:p>
          <a:p>
            <a:pPr lvl="1"/>
            <a:r>
              <a:rPr lang="en-GB" dirty="0" err="1"/>
              <a:t>Parodrwydd</a:t>
            </a:r>
            <a:r>
              <a:rPr lang="en-GB" dirty="0"/>
              <a:t> i </a:t>
            </a:r>
            <a:r>
              <a:rPr lang="en-GB" dirty="0" err="1"/>
              <a:t>weithredu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Attitude is a hypothetical construct used to explain the direction and persistence of human behaviour </a:t>
            </a:r>
            <a:r>
              <a:rPr lang="en-GB" sz="1600" i="1" dirty="0"/>
              <a:t>( Baker, 1992)</a:t>
            </a:r>
          </a:p>
          <a:p>
            <a:pPr marL="0" indent="0">
              <a:buNone/>
            </a:pPr>
            <a:r>
              <a:rPr lang="en-GB" sz="2400" i="1" dirty="0"/>
              <a:t>Three Components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/>
              <a:t>Cognitive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/>
              <a:t>Affective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1" dirty="0"/>
              <a:t>Readiness for action</a:t>
            </a:r>
          </a:p>
        </p:txBody>
      </p:sp>
      <p:pic>
        <p:nvPicPr>
          <p:cNvPr id="3080" name="Picture 8" descr="C:\Users\l.roberts\AppData\Local\Microsoft\Windows\Temporary Internet Files\Content.IE5\HEPN0LIZ\Final_attitude_logo_small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8" y="-23247"/>
            <a:ext cx="2558512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002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3 </a:t>
            </a:r>
            <a:r>
              <a:rPr lang="en-GB" dirty="0" err="1">
                <a:solidFill>
                  <a:schemeClr val="tx1"/>
                </a:solidFill>
              </a:rPr>
              <a:t>cydran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agwedd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3 components of attitude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Gwybyddol</a:t>
            </a:r>
            <a:endParaRPr lang="en-GB" dirty="0"/>
          </a:p>
          <a:p>
            <a:pPr lvl="1"/>
            <a:r>
              <a:rPr lang="en-GB" dirty="0" err="1"/>
              <a:t>Meddyliau</a:t>
            </a:r>
            <a:r>
              <a:rPr lang="en-GB" dirty="0"/>
              <a:t> a </a:t>
            </a:r>
            <a:r>
              <a:rPr lang="en-GB" dirty="0" err="1"/>
              <a:t>chredoau</a:t>
            </a:r>
            <a:endParaRPr lang="en-GB" dirty="0"/>
          </a:p>
          <a:p>
            <a:pPr lvl="1"/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parhad</a:t>
            </a:r>
            <a:r>
              <a:rPr lang="en-GB" dirty="0"/>
              <a:t>, </a:t>
            </a:r>
            <a:r>
              <a:rPr lang="en-GB" dirty="0" err="1"/>
              <a:t>trosglwyddiad</a:t>
            </a:r>
            <a:r>
              <a:rPr lang="en-GB" dirty="0"/>
              <a:t>, </a:t>
            </a:r>
            <a:r>
              <a:rPr lang="en-GB" dirty="0" err="1"/>
              <a:t>buddion</a:t>
            </a:r>
            <a:endParaRPr lang="en-GB" dirty="0"/>
          </a:p>
          <a:p>
            <a:r>
              <a:rPr lang="en-GB" dirty="0" err="1"/>
              <a:t>Emosiynol</a:t>
            </a:r>
            <a:endParaRPr lang="en-GB" dirty="0"/>
          </a:p>
          <a:p>
            <a:pPr lvl="1"/>
            <a:r>
              <a:rPr lang="en-GB" dirty="0" err="1"/>
              <a:t>Teimladau</a:t>
            </a:r>
            <a:endParaRPr lang="en-GB" dirty="0"/>
          </a:p>
          <a:p>
            <a:pPr lvl="1"/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cariad</a:t>
            </a:r>
            <a:r>
              <a:rPr lang="en-GB" dirty="0"/>
              <a:t>, </a:t>
            </a:r>
            <a:r>
              <a:rPr lang="en-GB" dirty="0" err="1"/>
              <a:t>casineb</a:t>
            </a:r>
            <a:r>
              <a:rPr lang="en-GB" dirty="0"/>
              <a:t>, </a:t>
            </a:r>
            <a:r>
              <a:rPr lang="en-GB" dirty="0" err="1"/>
              <a:t>pryder</a:t>
            </a:r>
            <a:endParaRPr lang="en-GB" dirty="0"/>
          </a:p>
          <a:p>
            <a:r>
              <a:rPr lang="en-GB" dirty="0" err="1"/>
              <a:t>Parodrwydd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weithredu</a:t>
            </a:r>
            <a:endParaRPr lang="en-GB" dirty="0"/>
          </a:p>
          <a:p>
            <a:pPr lvl="1"/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benodol</a:t>
            </a:r>
            <a:endParaRPr lang="en-GB" dirty="0"/>
          </a:p>
          <a:p>
            <a:pPr lvl="1"/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anfon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ddwyieithog</a:t>
            </a:r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/>
              <a:t>Cognitive</a:t>
            </a:r>
          </a:p>
          <a:p>
            <a:pPr lvl="1"/>
            <a:r>
              <a:rPr lang="en-GB" i="1" dirty="0"/>
              <a:t>Thoughts and beliefs</a:t>
            </a:r>
          </a:p>
          <a:p>
            <a:pPr lvl="1"/>
            <a:r>
              <a:rPr lang="en-GB" i="1" dirty="0"/>
              <a:t>e.g. continuity, transmission, benefits</a:t>
            </a:r>
          </a:p>
          <a:p>
            <a:r>
              <a:rPr lang="en-GB" i="1" dirty="0"/>
              <a:t>Affective</a:t>
            </a:r>
          </a:p>
          <a:p>
            <a:pPr lvl="1"/>
            <a:r>
              <a:rPr lang="en-GB" i="1" dirty="0"/>
              <a:t>Feelings</a:t>
            </a:r>
          </a:p>
          <a:p>
            <a:pPr lvl="1"/>
            <a:r>
              <a:rPr lang="en-GB" i="1" dirty="0"/>
              <a:t>e.g. love, hate, anxiety</a:t>
            </a:r>
          </a:p>
          <a:p>
            <a:r>
              <a:rPr lang="en-GB" i="1" dirty="0"/>
              <a:t>Readiness for action</a:t>
            </a:r>
          </a:p>
          <a:p>
            <a:pPr lvl="1"/>
            <a:r>
              <a:rPr lang="en-GB" i="1" dirty="0"/>
              <a:t>A plan of action under defined circumstances</a:t>
            </a:r>
          </a:p>
          <a:p>
            <a:pPr lvl="1"/>
            <a:r>
              <a:rPr lang="en-GB" i="1" dirty="0"/>
              <a:t>e.g. send your child to a bilingual school</a:t>
            </a:r>
          </a:p>
          <a:p>
            <a:pPr marL="393192" lvl="1" indent="0">
              <a:buNone/>
            </a:pPr>
            <a:r>
              <a:rPr lang="en-GB" sz="1700" dirty="0"/>
              <a:t>(Baker ,1992, p.12)</a:t>
            </a:r>
            <a:endParaRPr lang="cy-GB" sz="1700" dirty="0"/>
          </a:p>
        </p:txBody>
      </p:sp>
      <p:pic>
        <p:nvPicPr>
          <p:cNvPr id="4098" name="Picture 2" descr="C:\Users\l.roberts\AppData\Local\Microsoft\Windows\Temporary Internet Files\Content.IE5\HEPN0LIZ\Final_attitude_logo_small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831" y="0"/>
            <a:ext cx="2235631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403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Ymchwil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agweddau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iaith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Language attitude research</a:t>
            </a:r>
            <a:endParaRPr lang="cy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Agweddau</a:t>
            </a:r>
            <a:endParaRPr lang="en-GB" dirty="0"/>
          </a:p>
          <a:p>
            <a:pPr lvl="1"/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, </a:t>
            </a:r>
            <a:r>
              <a:rPr lang="en-GB" dirty="0" err="1"/>
              <a:t>tafodiaith</a:t>
            </a:r>
            <a:endParaRPr lang="en-GB" dirty="0"/>
          </a:p>
          <a:p>
            <a:pPr lvl="1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leiafrifol</a:t>
            </a:r>
            <a:r>
              <a:rPr lang="en-GB" dirty="0"/>
              <a:t> </a:t>
            </a:r>
            <a:r>
              <a:rPr lang="en-GB" dirty="0" err="1"/>
              <a:t>benodol</a:t>
            </a:r>
            <a:endParaRPr lang="en-GB" dirty="0"/>
          </a:p>
          <a:p>
            <a:pPr lvl="1"/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pPr lvl="1"/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benodol</a:t>
            </a:r>
            <a:endParaRPr lang="en-GB" dirty="0"/>
          </a:p>
          <a:p>
            <a:pPr lvl="1"/>
            <a:r>
              <a:rPr lang="en-GB" dirty="0" err="1"/>
              <a:t>Rhieni</a:t>
            </a:r>
            <a:r>
              <a:rPr lang="en-GB" dirty="0"/>
              <a:t> at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pPr lvl="1"/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Attitude to </a:t>
            </a:r>
          </a:p>
          <a:p>
            <a:pPr lvl="1"/>
            <a:r>
              <a:rPr lang="en-GB" i="1" dirty="0"/>
              <a:t>Language variation, dialect</a:t>
            </a:r>
          </a:p>
          <a:p>
            <a:pPr lvl="1"/>
            <a:r>
              <a:rPr lang="en-GB" i="1" dirty="0"/>
              <a:t>Learning a new language</a:t>
            </a:r>
          </a:p>
          <a:p>
            <a:pPr lvl="1"/>
            <a:r>
              <a:rPr lang="en-GB" i="1" dirty="0"/>
              <a:t>A specific minority language</a:t>
            </a:r>
          </a:p>
          <a:p>
            <a:pPr lvl="1"/>
            <a:r>
              <a:rPr lang="en-GB" i="1" dirty="0"/>
              <a:t>Language lessons</a:t>
            </a:r>
          </a:p>
          <a:p>
            <a:pPr lvl="1"/>
            <a:r>
              <a:rPr lang="en-GB" i="1" dirty="0"/>
              <a:t>Uses of a specific language</a:t>
            </a:r>
          </a:p>
          <a:p>
            <a:pPr lvl="1"/>
            <a:r>
              <a:rPr lang="en-GB" i="1" dirty="0"/>
              <a:t>Of parents to language learning</a:t>
            </a:r>
          </a:p>
          <a:p>
            <a:pPr marL="393192" lvl="1" indent="0">
              <a:buNone/>
            </a:pPr>
            <a:r>
              <a:rPr lang="en-GB" sz="1700" dirty="0"/>
              <a:t>( Baker, 1992)</a:t>
            </a:r>
            <a:endParaRPr lang="cy-GB" sz="1700" dirty="0"/>
          </a:p>
        </p:txBody>
      </p:sp>
      <p:pic>
        <p:nvPicPr>
          <p:cNvPr id="5126" name="Picture 6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92"/>
            <a:ext cx="2120900" cy="1827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152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734312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 dirty="0" err="1">
                <a:solidFill>
                  <a:schemeClr val="tx1"/>
                </a:solidFill>
              </a:rPr>
              <a:t>Newid</a:t>
            </a:r>
            <a:r>
              <a:rPr lang="en-GB" sz="4400" dirty="0">
                <a:solidFill>
                  <a:schemeClr val="tx1"/>
                </a:solidFill>
              </a:rPr>
              <a:t> </a:t>
            </a:r>
            <a:r>
              <a:rPr lang="en-GB" sz="4400" dirty="0" err="1">
                <a:solidFill>
                  <a:schemeClr val="tx1"/>
                </a:solidFill>
              </a:rPr>
              <a:t>mewn</a:t>
            </a:r>
            <a:r>
              <a:rPr lang="en-GB" sz="4400" dirty="0">
                <a:solidFill>
                  <a:schemeClr val="tx1"/>
                </a:solidFill>
              </a:rPr>
              <a:t> </a:t>
            </a:r>
            <a:r>
              <a:rPr lang="en-GB" sz="4400" dirty="0" err="1">
                <a:solidFill>
                  <a:schemeClr val="tx1"/>
                </a:solidFill>
              </a:rPr>
              <a:t>Agweddau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Attitude Change</a:t>
            </a:r>
            <a:br>
              <a:rPr lang="en-GB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Swyddogaethol</a:t>
            </a:r>
            <a:endParaRPr lang="en-GB" dirty="0"/>
          </a:p>
          <a:p>
            <a:r>
              <a:rPr lang="en-GB" dirty="0" err="1"/>
              <a:t>Cyfryngol</a:t>
            </a:r>
            <a:r>
              <a:rPr lang="en-GB" dirty="0"/>
              <a:t> – </a:t>
            </a:r>
            <a:r>
              <a:rPr lang="en-GB" dirty="0" err="1"/>
              <a:t>gwobr</a:t>
            </a:r>
            <a:endParaRPr lang="en-GB" dirty="0"/>
          </a:p>
          <a:p>
            <a:r>
              <a:rPr lang="en-GB" dirty="0"/>
              <a:t>Hunan- </a:t>
            </a:r>
            <a:r>
              <a:rPr lang="en-GB" dirty="0" err="1"/>
              <a:t>amddiffynnol</a:t>
            </a:r>
            <a:r>
              <a:rPr lang="en-GB" dirty="0"/>
              <a:t> –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 </a:t>
            </a:r>
            <a:r>
              <a:rPr lang="en-GB" dirty="0" err="1"/>
              <a:t>mewnol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dim </a:t>
            </a:r>
            <a:r>
              <a:rPr lang="en-GB" dirty="0" err="1"/>
              <a:t>bygythiad</a:t>
            </a:r>
            <a:endParaRPr lang="en-GB" dirty="0"/>
          </a:p>
          <a:p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mynegiannol</a:t>
            </a:r>
            <a:r>
              <a:rPr lang="en-GB" dirty="0"/>
              <a:t>- </a:t>
            </a:r>
            <a:r>
              <a:rPr lang="en-GB" dirty="0" err="1"/>
              <a:t>cyfath</a:t>
            </a:r>
            <a:r>
              <a:rPr lang="en-GB" dirty="0"/>
              <a:t> â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a </a:t>
            </a:r>
            <a:r>
              <a:rPr lang="en-GB" dirty="0" err="1"/>
              <a:t>chysyniad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Gwybodaeth</a:t>
            </a:r>
            <a:r>
              <a:rPr lang="en-GB" dirty="0"/>
              <a:t>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dylanwad</a:t>
            </a:r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09315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/>
              <a:t>Functional theory ( Katz 1960 cited in Baker 1992,p.99)</a:t>
            </a:r>
          </a:p>
          <a:p>
            <a:r>
              <a:rPr lang="en-GB" i="1" dirty="0"/>
              <a:t>Instrumental – a reward</a:t>
            </a:r>
          </a:p>
          <a:p>
            <a:r>
              <a:rPr lang="en-GB" i="1" dirty="0"/>
              <a:t>Ego-defensive- basic inner security required, with removal of threat</a:t>
            </a:r>
          </a:p>
          <a:p>
            <a:r>
              <a:rPr lang="en-GB" i="1" dirty="0"/>
              <a:t>Value-expressive- congruent with personal values and self concept </a:t>
            </a:r>
          </a:p>
          <a:p>
            <a:r>
              <a:rPr lang="en-GB" i="1" dirty="0"/>
              <a:t>Knowledge - knowledge precedes attitude and can influence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en-GB" sz="1700" dirty="0"/>
              <a:t>( Baker, 1992)</a:t>
            </a:r>
            <a:endParaRPr lang="cy-GB" sz="1700" dirty="0"/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5KQJEYQZ\research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97" y="0"/>
            <a:ext cx="3002797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59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810512"/>
          </a:xfrm>
        </p:spPr>
        <p:txBody>
          <a:bodyPr>
            <a:normAutofit fontScale="90000"/>
          </a:bodyPr>
          <a:lstStyle/>
          <a:p>
            <a:pPr algn="r"/>
            <a:r>
              <a:rPr lang="en-US" sz="4000" dirty="0" err="1">
                <a:solidFill>
                  <a:schemeClr val="tx1"/>
                </a:solidFill>
              </a:rPr>
              <a:t>Newid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mewn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Agweddau</a:t>
            </a:r>
            <a:br>
              <a:rPr lang="en-US" sz="4000" dirty="0">
                <a:solidFill>
                  <a:schemeClr val="tx1"/>
                </a:solidFill>
              </a:rPr>
            </a:br>
            <a:r>
              <a:rPr lang="en-US" sz="4000" dirty="0">
                <a:solidFill>
                  <a:schemeClr val="tx1"/>
                </a:solidFill>
              </a:rPr>
              <a:t>Attitude Change</a:t>
            </a:r>
            <a:br>
              <a:rPr lang="en-US" dirty="0"/>
            </a:b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Cyflyru</a:t>
            </a:r>
            <a:r>
              <a:rPr lang="en-GB" dirty="0"/>
              <a:t> </a:t>
            </a:r>
            <a:r>
              <a:rPr lang="en-GB" dirty="0" err="1"/>
              <a:t>clasurol</a:t>
            </a:r>
            <a:r>
              <a:rPr lang="en-GB" dirty="0"/>
              <a:t> ( Pavlov)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pan </a:t>
            </a:r>
            <a:r>
              <a:rPr lang="en-GB" dirty="0" err="1"/>
              <a:t>y’u</a:t>
            </a:r>
            <a:r>
              <a:rPr lang="en-GB" dirty="0"/>
              <a:t> </a:t>
            </a:r>
            <a:r>
              <a:rPr lang="en-GB" dirty="0" err="1"/>
              <a:t>cysylltir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dymunol</a:t>
            </a:r>
            <a:endParaRPr lang="en-GB" dirty="0"/>
          </a:p>
          <a:p>
            <a:r>
              <a:rPr lang="en-GB" dirty="0" err="1"/>
              <a:t>Atgyfnerthiad</a:t>
            </a:r>
            <a:r>
              <a:rPr lang="en-GB" dirty="0"/>
              <a:t> a </a:t>
            </a:r>
            <a:r>
              <a:rPr lang="en-GB" dirty="0" err="1"/>
              <a:t>chyflyru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( Skinner) – </a:t>
            </a:r>
            <a:r>
              <a:rPr lang="en-GB" dirty="0" err="1"/>
              <a:t>trefniant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o </a:t>
            </a:r>
            <a:r>
              <a:rPr lang="en-GB" dirty="0" err="1"/>
              <a:t>wobr</a:t>
            </a:r>
            <a:endParaRPr lang="en-GB" dirty="0"/>
          </a:p>
          <a:p>
            <a:r>
              <a:rPr lang="en-GB" dirty="0" err="1"/>
              <a:t>Modelu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- bod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arall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Classical conditioning</a:t>
            </a:r>
            <a:r>
              <a:rPr lang="cy-GB" i="1" dirty="0"/>
              <a:t> – </a:t>
            </a:r>
            <a:r>
              <a:rPr lang="cy-GB" i="1" dirty="0" err="1"/>
              <a:t>attitudes</a:t>
            </a:r>
            <a:r>
              <a:rPr lang="cy-GB" i="1" dirty="0"/>
              <a:t> can </a:t>
            </a:r>
            <a:r>
              <a:rPr lang="cy-GB" i="1" dirty="0" err="1"/>
              <a:t>change</a:t>
            </a:r>
            <a:r>
              <a:rPr lang="cy-GB" i="1" dirty="0"/>
              <a:t> </a:t>
            </a:r>
            <a:r>
              <a:rPr lang="cy-GB" i="1" dirty="0" err="1"/>
              <a:t>when</a:t>
            </a:r>
            <a:r>
              <a:rPr lang="cy-GB" i="1" dirty="0"/>
              <a:t> </a:t>
            </a:r>
            <a:r>
              <a:rPr lang="cy-GB" i="1" dirty="0" err="1"/>
              <a:t>associated</a:t>
            </a:r>
            <a:r>
              <a:rPr lang="cy-GB" i="1" dirty="0"/>
              <a:t> </a:t>
            </a:r>
            <a:r>
              <a:rPr lang="cy-GB" i="1" dirty="0" err="1"/>
              <a:t>with</a:t>
            </a:r>
            <a:r>
              <a:rPr lang="cy-GB" i="1" dirty="0"/>
              <a:t> </a:t>
            </a:r>
            <a:r>
              <a:rPr lang="cy-GB" i="1" dirty="0" err="1"/>
              <a:t>pleasant</a:t>
            </a:r>
            <a:r>
              <a:rPr lang="cy-GB" i="1" dirty="0"/>
              <a:t> </a:t>
            </a:r>
            <a:r>
              <a:rPr lang="cy-GB" i="1" dirty="0" err="1"/>
              <a:t>events</a:t>
            </a:r>
            <a:endParaRPr lang="cy-GB" i="1" dirty="0"/>
          </a:p>
          <a:p>
            <a:r>
              <a:rPr lang="en-GB" i="1" dirty="0"/>
              <a:t>Reinforcement and operant conditioning- the suitable arrangement of a reward</a:t>
            </a:r>
          </a:p>
          <a:p>
            <a:r>
              <a:rPr lang="en-GB" i="1" dirty="0"/>
              <a:t>Human modelling- imitation of someone else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en-GB" sz="1700" dirty="0"/>
              <a:t>( Baker, 1992)</a:t>
            </a:r>
            <a:endParaRPr lang="cy-GB" sz="17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5KQJEYQZ\research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97" y="0"/>
            <a:ext cx="3002797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414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734312"/>
          </a:xfrm>
        </p:spPr>
        <p:txBody>
          <a:bodyPr>
            <a:normAutofit fontScale="90000"/>
          </a:bodyPr>
          <a:lstStyle/>
          <a:p>
            <a:pPr algn="r"/>
            <a:r>
              <a:rPr lang="en-US" sz="3600" dirty="0" err="1">
                <a:solidFill>
                  <a:schemeClr val="tx1"/>
                </a:solidFill>
              </a:rPr>
              <a:t>Newid</a:t>
            </a:r>
            <a:r>
              <a:rPr lang="en-US" sz="3600" dirty="0">
                <a:solidFill>
                  <a:schemeClr val="tx1"/>
                </a:solidFill>
              </a:rPr>
              <a:t> </a:t>
            </a:r>
            <a:r>
              <a:rPr lang="en-US" sz="3600" dirty="0" err="1">
                <a:solidFill>
                  <a:schemeClr val="tx1"/>
                </a:solidFill>
              </a:rPr>
              <a:t>mewn</a:t>
            </a:r>
            <a:r>
              <a:rPr lang="en-US" sz="3600" dirty="0">
                <a:solidFill>
                  <a:schemeClr val="tx1"/>
                </a:solidFill>
              </a:rPr>
              <a:t> </a:t>
            </a:r>
            <a:r>
              <a:rPr lang="en-US" sz="3600" dirty="0" err="1">
                <a:solidFill>
                  <a:schemeClr val="tx1"/>
                </a:solidFill>
              </a:rPr>
              <a:t>Agweddau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Attitude Change</a:t>
            </a:r>
            <a:br>
              <a:rPr lang="en-US" sz="4500" dirty="0">
                <a:solidFill>
                  <a:schemeClr val="tx1"/>
                </a:solidFill>
              </a:rPr>
            </a:b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Oedran</a:t>
            </a:r>
            <a:endParaRPr lang="en-GB" dirty="0"/>
          </a:p>
          <a:p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dramatig</a:t>
            </a:r>
            <a:endParaRPr lang="en-GB" dirty="0"/>
          </a:p>
          <a:p>
            <a:r>
              <a:rPr lang="en-GB" dirty="0" err="1"/>
              <a:t>Effeithiau’r</a:t>
            </a:r>
            <a:r>
              <a:rPr lang="en-GB" dirty="0"/>
              <a:t>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cyfoed</a:t>
            </a:r>
            <a:endParaRPr lang="en-GB" dirty="0"/>
          </a:p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sefydliadol</a:t>
            </a:r>
            <a:endParaRPr lang="en-GB" dirty="0"/>
          </a:p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torfol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Age changes</a:t>
            </a:r>
          </a:p>
          <a:p>
            <a:r>
              <a:rPr lang="en-GB" i="1" dirty="0"/>
              <a:t>Dramatic experiences</a:t>
            </a:r>
          </a:p>
          <a:p>
            <a:r>
              <a:rPr lang="en-GB" i="1" dirty="0"/>
              <a:t>Community effects</a:t>
            </a:r>
          </a:p>
          <a:p>
            <a:r>
              <a:rPr lang="en-GB" i="1" dirty="0"/>
              <a:t>Parental effects</a:t>
            </a:r>
          </a:p>
          <a:p>
            <a:r>
              <a:rPr lang="en-GB" i="1" dirty="0"/>
              <a:t>Peer Group effects</a:t>
            </a:r>
          </a:p>
          <a:p>
            <a:r>
              <a:rPr lang="en-GB" i="1" dirty="0"/>
              <a:t>Institutional effects</a:t>
            </a:r>
          </a:p>
          <a:p>
            <a:r>
              <a:rPr lang="en-GB" i="1" dirty="0"/>
              <a:t>Mass Media effects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en-GB" sz="1700" dirty="0"/>
              <a:t>( Baker, 1992)</a:t>
            </a:r>
            <a:endParaRPr lang="cy-GB" sz="1700" dirty="0"/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1" y="0"/>
            <a:ext cx="300513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4102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TASG / 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b="1" dirty="0" err="1"/>
              <a:t>rhagdybiaethau</a:t>
            </a:r>
            <a:r>
              <a:rPr lang="en-GB" b="1" dirty="0"/>
              <a:t>, y </a:t>
            </a:r>
            <a:r>
              <a:rPr lang="en-GB" b="1" dirty="0" err="1"/>
              <a:t>stereoteipiau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rhagfarnau</a:t>
            </a:r>
            <a:r>
              <a:rPr lang="en-GB" b="1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sleid</a:t>
            </a:r>
            <a:r>
              <a:rPr lang="en-GB" dirty="0"/>
              <a:t> </a:t>
            </a:r>
            <a:r>
              <a:rPr lang="en-GB" dirty="0" err="1"/>
              <a:t>nesaf</a:t>
            </a:r>
            <a:endParaRPr lang="en-GB" dirty="0"/>
          </a:p>
          <a:p>
            <a:r>
              <a:rPr lang="en-GB" dirty="0"/>
              <a:t>A </a:t>
            </a:r>
            <a:r>
              <a:rPr lang="en-GB" dirty="0" err="1"/>
              <a:t>fedrwch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Discuss the </a:t>
            </a:r>
            <a:r>
              <a:rPr lang="en-GB" b="1" i="1" dirty="0"/>
              <a:t>assumptions, stereotypes and prejudice </a:t>
            </a:r>
            <a:r>
              <a:rPr lang="en-GB" i="1" dirty="0"/>
              <a:t>on the following slides</a:t>
            </a:r>
          </a:p>
          <a:p>
            <a:r>
              <a:rPr lang="en-GB" i="1" dirty="0"/>
              <a:t>Can you respond to them? </a:t>
            </a:r>
          </a:p>
          <a:p>
            <a:endParaRPr lang="cy-GB" dirty="0"/>
          </a:p>
        </p:txBody>
      </p:sp>
      <p:pic>
        <p:nvPicPr>
          <p:cNvPr id="12290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39" y="9041"/>
            <a:ext cx="3895725" cy="197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911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1371600"/>
          </a:xfrm>
        </p:spPr>
        <p:txBody>
          <a:bodyPr>
            <a:normAutofit fontScale="90000"/>
          </a:bodyPr>
          <a:lstStyle/>
          <a:p>
            <a:pPr algn="r"/>
            <a:r>
              <a:rPr lang="en-GB" sz="3200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Rhagdybiaethau</a:t>
            </a:r>
            <a:r>
              <a:rPr lang="en-GB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3200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stereoteipiau</a:t>
            </a:r>
            <a:r>
              <a:rPr lang="en-GB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en-GB" sz="3200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rhagfarnau</a:t>
            </a:r>
            <a:br>
              <a:rPr lang="cy-GB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Assumptions, stereotypes and prejudice</a:t>
            </a:r>
            <a:br>
              <a:rPr lang="cy-GB" sz="3200" dirty="0">
                <a:solidFill>
                  <a:schemeClr val="tx1"/>
                </a:solidFill>
              </a:rPr>
            </a:br>
            <a:endParaRPr lang="cy-GB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78551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pawb</a:t>
            </a:r>
            <a:r>
              <a:rPr lang="en-GB" dirty="0"/>
              <a:t> o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medru’r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marw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anodd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dim </a:t>
            </a:r>
            <a:r>
              <a:rPr lang="en-GB" dirty="0" err="1"/>
              <a:t>arall</a:t>
            </a:r>
            <a:endParaRPr lang="en-GB" dirty="0"/>
          </a:p>
          <a:p>
            <a:r>
              <a:rPr lang="en-GB" sz="1900" dirty="0"/>
              <a:t>(Reynolds, 2007, t. 246)</a:t>
            </a:r>
            <a:endParaRPr lang="cy-GB" sz="19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There is no vocabulary for everything in Welsh</a:t>
            </a:r>
          </a:p>
          <a:p>
            <a:r>
              <a:rPr lang="en-GB" i="1" dirty="0"/>
              <a:t>Welsh is based on English</a:t>
            </a:r>
          </a:p>
          <a:p>
            <a:r>
              <a:rPr lang="en-GB" i="1" dirty="0"/>
              <a:t>Everyone in Wales speaks the language</a:t>
            </a:r>
          </a:p>
          <a:p>
            <a:r>
              <a:rPr lang="en-GB" i="1" dirty="0"/>
              <a:t>Welsh has died</a:t>
            </a:r>
          </a:p>
          <a:p>
            <a:r>
              <a:rPr lang="en-GB" i="1" dirty="0"/>
              <a:t>There is no value to Welsh education</a:t>
            </a:r>
          </a:p>
          <a:p>
            <a:r>
              <a:rPr lang="en-GB" i="1" dirty="0"/>
              <a:t>Welsh is more difficult</a:t>
            </a:r>
          </a:p>
          <a:p>
            <a:r>
              <a:rPr lang="en-GB" i="1" dirty="0"/>
              <a:t>Welsh is more important than everything else</a:t>
            </a:r>
            <a:endParaRPr lang="cy-GB" i="1" dirty="0"/>
          </a:p>
        </p:txBody>
      </p:sp>
      <p:pic>
        <p:nvPicPr>
          <p:cNvPr id="10248" name="Picture 8" descr="C:\Users\l.roberts\AppData\Local\Microsoft\Windows\Temporary Internet Files\Content.IE5\6IDJCSBB\Research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430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41015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900" b="1" dirty="0" err="1">
                <a:solidFill>
                  <a:schemeClr val="tx1"/>
                </a:solidFill>
              </a:rPr>
              <a:t>Rhagdybiaethau</a:t>
            </a:r>
            <a:r>
              <a:rPr lang="en-GB" sz="2900" b="1" dirty="0">
                <a:solidFill>
                  <a:schemeClr val="tx1"/>
                </a:solidFill>
              </a:rPr>
              <a:t>, </a:t>
            </a:r>
            <a:r>
              <a:rPr lang="en-GB" sz="2900" b="1" dirty="0" err="1">
                <a:solidFill>
                  <a:schemeClr val="tx1"/>
                </a:solidFill>
              </a:rPr>
              <a:t>stereoteipiau</a:t>
            </a:r>
            <a:r>
              <a:rPr lang="en-GB" sz="2900" b="1" dirty="0">
                <a:solidFill>
                  <a:schemeClr val="tx1"/>
                </a:solidFill>
              </a:rPr>
              <a:t> a </a:t>
            </a:r>
            <a:r>
              <a:rPr lang="en-GB" sz="2900" b="1" dirty="0" err="1">
                <a:solidFill>
                  <a:schemeClr val="tx1"/>
                </a:solidFill>
              </a:rPr>
              <a:t>rhagfarnau</a:t>
            </a:r>
            <a:br>
              <a:rPr lang="cy-GB" sz="2900" b="1" dirty="0">
                <a:solidFill>
                  <a:schemeClr val="tx1"/>
                </a:solidFill>
              </a:rPr>
            </a:br>
            <a:r>
              <a:rPr lang="en-GB" sz="2900" b="1" dirty="0">
                <a:solidFill>
                  <a:schemeClr val="tx1"/>
                </a:solidFill>
              </a:rPr>
              <a:t>Assumptions, stereotypes and prejudice</a:t>
            </a:r>
            <a:endParaRPr lang="cy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70931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hiliol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o </a:t>
            </a:r>
            <a:r>
              <a:rPr lang="en-GB" dirty="0" err="1"/>
              <a:t>werth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unman </a:t>
            </a:r>
            <a:r>
              <a:rPr lang="en-GB" dirty="0" err="1"/>
              <a:t>arall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neb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swyddogol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pan </a:t>
            </a:r>
            <a:r>
              <a:rPr lang="en-GB" dirty="0" err="1"/>
              <a:t>fo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wastraff</a:t>
            </a:r>
            <a:r>
              <a:rPr lang="en-GB" dirty="0"/>
              <a:t> </a:t>
            </a:r>
            <a:r>
              <a:rPr lang="en-GB" dirty="0" err="1"/>
              <a:t>arian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cymysgu</a:t>
            </a:r>
            <a:r>
              <a:rPr lang="en-GB" dirty="0"/>
              <a:t> plant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sz="1900" dirty="0"/>
              <a:t>( Reynolds,2007, t. 247)</a:t>
            </a:r>
            <a:endParaRPr lang="cy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Welsh people are racist</a:t>
            </a:r>
          </a:p>
          <a:p>
            <a:r>
              <a:rPr lang="en-GB" i="1" dirty="0"/>
              <a:t>Welsh isn’t useful anywhere else</a:t>
            </a:r>
          </a:p>
          <a:p>
            <a:r>
              <a:rPr lang="en-GB" i="1" dirty="0"/>
              <a:t>No-one uses Welsh officially in Wales</a:t>
            </a:r>
          </a:p>
          <a:p>
            <a:r>
              <a:rPr lang="en-GB" i="1" dirty="0"/>
              <a:t>Welsh people choose to use English when there is a choice</a:t>
            </a:r>
          </a:p>
          <a:p>
            <a:r>
              <a:rPr lang="en-GB" i="1" dirty="0"/>
              <a:t>Welsh is a waste of money</a:t>
            </a:r>
          </a:p>
          <a:p>
            <a:r>
              <a:rPr lang="en-GB" i="1" dirty="0"/>
              <a:t>Two languages confuse young children</a:t>
            </a:r>
            <a:endParaRPr lang="cy-GB" i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5" y="30997"/>
            <a:ext cx="1450975" cy="88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86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TASG / 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b="1" dirty="0" err="1"/>
              <a:t>rhagdybiaethau</a:t>
            </a:r>
            <a:r>
              <a:rPr lang="en-GB" b="1" dirty="0"/>
              <a:t>, y </a:t>
            </a:r>
            <a:r>
              <a:rPr lang="en-GB" b="1" dirty="0" err="1"/>
              <a:t>stereoteipiau</a:t>
            </a:r>
            <a:r>
              <a:rPr lang="en-GB" b="1" dirty="0"/>
              <a:t> </a:t>
            </a:r>
            <a:r>
              <a:rPr lang="en-GB" b="1" dirty="0" err="1"/>
              <a:t>a’r</a:t>
            </a:r>
            <a:r>
              <a:rPr lang="en-GB" b="1" dirty="0"/>
              <a:t> </a:t>
            </a:r>
            <a:r>
              <a:rPr lang="en-GB" b="1" dirty="0" err="1"/>
              <a:t>rhagfarnau</a:t>
            </a:r>
            <a:r>
              <a:rPr lang="en-GB" b="1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sleid</a:t>
            </a:r>
            <a:r>
              <a:rPr lang="en-GB" dirty="0"/>
              <a:t> </a:t>
            </a:r>
            <a:r>
              <a:rPr lang="en-GB" dirty="0" err="1"/>
              <a:t>cynt</a:t>
            </a:r>
            <a:endParaRPr lang="en-GB" dirty="0"/>
          </a:p>
          <a:p>
            <a:r>
              <a:rPr lang="en-GB" dirty="0"/>
              <a:t>A </a:t>
            </a:r>
            <a:r>
              <a:rPr lang="en-GB" dirty="0" err="1"/>
              <a:t>fedrwch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Discuss the </a:t>
            </a:r>
            <a:r>
              <a:rPr lang="en-GB" b="1" i="1" dirty="0"/>
              <a:t>assumptions, stereotypes and prejudice </a:t>
            </a:r>
            <a:r>
              <a:rPr lang="en-GB" i="1" dirty="0"/>
              <a:t>on the previous slides</a:t>
            </a:r>
          </a:p>
          <a:p>
            <a:r>
              <a:rPr lang="en-GB" i="1" dirty="0"/>
              <a:t>Can you respond to them? </a:t>
            </a:r>
          </a:p>
          <a:p>
            <a:endParaRPr lang="cy-GB" dirty="0"/>
          </a:p>
        </p:txBody>
      </p:sp>
      <p:pic>
        <p:nvPicPr>
          <p:cNvPr id="12290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539" y="9041"/>
            <a:ext cx="3895725" cy="197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664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Cymunedau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cynaliadwy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Sustainable communities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dirty="0" err="1"/>
              <a:t>Cydnabyddir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cymunedau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Dangosodd</a:t>
            </a:r>
            <a:r>
              <a:rPr lang="en-GB" dirty="0"/>
              <a:t> </a:t>
            </a:r>
            <a:r>
              <a:rPr lang="en-GB" dirty="0" err="1"/>
              <a:t>Cyfrifiad</a:t>
            </a:r>
            <a:r>
              <a:rPr lang="en-GB" dirty="0"/>
              <a:t> 2011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 a </a:t>
            </a:r>
            <a:r>
              <a:rPr lang="en-GB" dirty="0" err="1"/>
              <a:t>hyfwyedd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drafod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i="1" dirty="0"/>
              <a:t>The importance of the economy in terms of community sustainability is </a:t>
            </a:r>
            <a:r>
              <a:rPr lang="en-US" i="1" dirty="0" err="1"/>
              <a:t>recognised</a:t>
            </a:r>
            <a:r>
              <a:rPr lang="en-US" i="1" dirty="0"/>
              <a:t> </a:t>
            </a:r>
          </a:p>
          <a:p>
            <a:r>
              <a:rPr lang="en-US" i="1" dirty="0"/>
              <a:t>Census 2011 results showed a decline in the number of Welsh speakers </a:t>
            </a:r>
          </a:p>
          <a:p>
            <a:r>
              <a:rPr lang="en-US" i="1" dirty="0"/>
              <a:t>It is vital that the link between the economy and the viability of Welsh-speaking communities is </a:t>
            </a:r>
            <a:r>
              <a:rPr lang="en-US" i="1" dirty="0" err="1"/>
              <a:t>recognised</a:t>
            </a:r>
            <a:r>
              <a:rPr lang="en-US" i="1" dirty="0"/>
              <a:t> and discussed</a:t>
            </a:r>
          </a:p>
          <a:p>
            <a:r>
              <a:rPr lang="en-US" sz="1600" dirty="0"/>
              <a:t>( </a:t>
            </a:r>
            <a:r>
              <a:rPr lang="en-US" sz="1600" dirty="0" err="1"/>
              <a:t>Huws</a:t>
            </a:r>
            <a:r>
              <a:rPr lang="en-US" sz="1600" dirty="0"/>
              <a:t>, 2013)</a:t>
            </a:r>
            <a:r>
              <a:rPr lang="en-US" dirty="0"/>
              <a:t>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87780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Cymunedau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cynaliadwy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Sustainable communities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trafod</a:t>
            </a:r>
            <a:endParaRPr lang="en-GB" dirty="0"/>
          </a:p>
          <a:p>
            <a:pPr lvl="1"/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pPr lvl="1"/>
            <a:r>
              <a:rPr lang="en-GB" dirty="0" err="1"/>
              <a:t>buddion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sgil</a:t>
            </a:r>
            <a:endParaRPr lang="en-GB" dirty="0"/>
          </a:p>
          <a:p>
            <a:r>
              <a:rPr lang="en-GB" dirty="0" err="1"/>
              <a:t>Marchnata</a:t>
            </a:r>
            <a:r>
              <a:rPr lang="en-GB" dirty="0"/>
              <a:t>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dwyieithog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Importance of discussing </a:t>
            </a:r>
          </a:p>
          <a:p>
            <a:pPr lvl="1"/>
            <a:r>
              <a:rPr lang="en-GB" i="1" dirty="0"/>
              <a:t>economic value of Welsh language</a:t>
            </a:r>
          </a:p>
          <a:p>
            <a:pPr lvl="1"/>
            <a:r>
              <a:rPr lang="en-GB" i="1" dirty="0"/>
              <a:t>economic benefit of Welsh language</a:t>
            </a:r>
          </a:p>
          <a:p>
            <a:r>
              <a:rPr lang="en-GB" i="1" dirty="0"/>
              <a:t>Welsh language as a skill</a:t>
            </a:r>
          </a:p>
          <a:p>
            <a:r>
              <a:rPr lang="en-GB" i="1" dirty="0"/>
              <a:t>Marketing bilingual workplaces</a:t>
            </a:r>
          </a:p>
          <a:p>
            <a:r>
              <a:rPr lang="en-US" sz="1600" dirty="0"/>
              <a:t>( </a:t>
            </a:r>
            <a:r>
              <a:rPr lang="en-US" sz="1600" dirty="0" err="1"/>
              <a:t>Huws</a:t>
            </a:r>
            <a:r>
              <a:rPr lang="en-US" sz="1600" dirty="0"/>
              <a:t>, 2013) </a:t>
            </a:r>
            <a:endParaRPr lang="cy-GB" sz="1600" dirty="0"/>
          </a:p>
          <a:p>
            <a:endParaRPr lang="en-GB" dirty="0"/>
          </a:p>
          <a:p>
            <a:endParaRPr lang="cy-GB" dirty="0"/>
          </a:p>
        </p:txBody>
      </p:sp>
      <p:pic>
        <p:nvPicPr>
          <p:cNvPr id="20483" name="Picture 3" descr="C:\Users\l.roberts\AppData\Local\Microsoft\Windows\Temporary Internet Files\Content.IE5\FDGQFACQ\20121231-community-r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" y="0"/>
            <a:ext cx="16725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02643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Cymunedau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cynaliadwy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Sustainable communities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Dydy</a:t>
            </a:r>
            <a:r>
              <a:rPr lang="en-GB" dirty="0"/>
              <a:t> 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arwahan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polisiau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economaidd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tra’n</a:t>
            </a:r>
            <a:r>
              <a:rPr lang="en-GB" dirty="0"/>
              <a:t> </a:t>
            </a:r>
            <a:r>
              <a:rPr lang="en-GB" dirty="0" err="1"/>
              <a:t>sensitif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amgylchiadau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It is  not appropriate to address the social and economic needs of Welsh speaking communities in isolation</a:t>
            </a:r>
          </a:p>
          <a:p>
            <a:r>
              <a:rPr lang="en-GB" i="1" dirty="0"/>
              <a:t>Policies support and strengthen the social and economic framework of communities whilst being sensitive to local circumstances</a:t>
            </a:r>
          </a:p>
          <a:p>
            <a:r>
              <a:rPr lang="en-GB" sz="1700" dirty="0"/>
              <a:t>(WAG, 2003) </a:t>
            </a:r>
            <a:endParaRPr lang="cy-GB" sz="1700" dirty="0"/>
          </a:p>
        </p:txBody>
      </p:sp>
      <p:pic>
        <p:nvPicPr>
          <p:cNvPr id="13314" name="Picture 2" descr="C:\Users\l.roberts\AppData\Local\Microsoft\Windows\Temporary Internet Files\Content.IE5\HEPN0LIZ\community_involvemen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0" y="1292"/>
            <a:ext cx="2098890" cy="175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3230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cynaliadwy</a:t>
            </a:r>
            <a:br>
              <a:rPr lang="en-GB" dirty="0"/>
            </a:br>
            <a:r>
              <a:rPr lang="en-GB" dirty="0"/>
              <a:t>Sustainable communities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economaidd</a:t>
            </a:r>
            <a:endParaRPr lang="en-GB" dirty="0"/>
          </a:p>
          <a:p>
            <a:r>
              <a:rPr lang="en-GB" dirty="0" err="1"/>
              <a:t>Adfywiad</a:t>
            </a:r>
            <a:r>
              <a:rPr lang="en-GB" dirty="0"/>
              <a:t> y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wead</a:t>
            </a:r>
            <a:r>
              <a:rPr lang="en-GB" dirty="0"/>
              <a:t> y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Symudiad</a:t>
            </a:r>
            <a:r>
              <a:rPr lang="en-GB" dirty="0"/>
              <a:t> y </a:t>
            </a:r>
            <a:r>
              <a:rPr lang="en-GB" dirty="0" err="1"/>
              <a:t>boblogaeth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Economic development</a:t>
            </a:r>
          </a:p>
          <a:p>
            <a:r>
              <a:rPr lang="en-GB" i="1" dirty="0"/>
              <a:t>Community regeneration</a:t>
            </a:r>
          </a:p>
          <a:p>
            <a:r>
              <a:rPr lang="en-GB" i="1" dirty="0"/>
              <a:t>The Welsh language as part of the community fabric</a:t>
            </a:r>
          </a:p>
          <a:p>
            <a:r>
              <a:rPr lang="en-GB" i="1" dirty="0"/>
              <a:t>Population movement</a:t>
            </a:r>
          </a:p>
          <a:p>
            <a:r>
              <a:rPr lang="en-GB" sz="1600" dirty="0"/>
              <a:t>( WAG,2003)</a:t>
            </a:r>
            <a:endParaRPr lang="cy-GB" sz="16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097087" cy="175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0135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Asiantaethau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cymundeol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Community based agencies</a:t>
            </a:r>
            <a:endParaRPr lang="cy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Mentrau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gymuned</a:t>
            </a:r>
            <a:r>
              <a:rPr lang="en-GB" dirty="0"/>
              <a:t> – 23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- </a:t>
            </a:r>
            <a:r>
              <a:rPr lang="en-GB" dirty="0" err="1"/>
              <a:t>ehangu</a:t>
            </a:r>
            <a:r>
              <a:rPr lang="en-GB" dirty="0"/>
              <a:t> ac </a:t>
            </a:r>
            <a:r>
              <a:rPr lang="en-GB" dirty="0" err="1"/>
              <a:t>ymestyn</a:t>
            </a:r>
            <a:r>
              <a:rPr lang="en-GB" dirty="0"/>
              <a:t> y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busnes</a:t>
            </a:r>
            <a:r>
              <a:rPr lang="en-GB" dirty="0"/>
              <a:t> a </a:t>
            </a:r>
            <a:r>
              <a:rPr lang="en-GB" dirty="0" err="1"/>
              <a:t>sefydliadol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gymuned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Language Initiatives</a:t>
            </a:r>
          </a:p>
          <a:p>
            <a:r>
              <a:rPr lang="cy-GB" b="1" i="1" dirty="0"/>
              <a:t>Mentrau iaith</a:t>
            </a:r>
            <a:endParaRPr lang="cy-GB" i="1" dirty="0"/>
          </a:p>
          <a:p>
            <a:r>
              <a:rPr lang="en-US" i="1" dirty="0"/>
              <a:t>Community based agencies -23 in Wales</a:t>
            </a:r>
          </a:p>
          <a:p>
            <a:r>
              <a:rPr lang="en-US" i="1" dirty="0"/>
              <a:t>Function- extend and expand the use of Welsh as a medium of social, business and institutional interaction in the </a:t>
            </a:r>
            <a:r>
              <a:rPr lang="cy-GB" i="1" dirty="0" err="1"/>
              <a:t>community</a:t>
            </a:r>
            <a:endParaRPr lang="cy-GB" i="1" dirty="0"/>
          </a:p>
          <a:p>
            <a:r>
              <a:rPr lang="en-GB" sz="1600" dirty="0"/>
              <a:t>(WAG, 2003)</a:t>
            </a:r>
          </a:p>
          <a:p>
            <a:endParaRPr lang="cy-GB" dirty="0"/>
          </a:p>
        </p:txBody>
      </p:sp>
      <p:pic>
        <p:nvPicPr>
          <p:cNvPr id="16387" name="Picture 3" descr="C:\Users\l.roberts\AppData\Local\Microsoft\Windows\Temporary Internet Files\Content.IE5\FDGQFACQ\20121231-community-r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2" y="0"/>
            <a:ext cx="1513668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57511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‘Mae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di’n</a:t>
            </a:r>
            <a:r>
              <a:rPr lang="en-GB" dirty="0"/>
              <a:t> </a:t>
            </a:r>
            <a:r>
              <a:rPr lang="en-GB" dirty="0" err="1"/>
              <a:t>grêt</a:t>
            </a:r>
            <a:r>
              <a:rPr lang="en-GB" dirty="0"/>
              <a:t>’</a:t>
            </a:r>
          </a:p>
          <a:p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anelu</a:t>
            </a:r>
            <a:r>
              <a:rPr lang="en-GB" dirty="0"/>
              <a:t> at </a:t>
            </a:r>
            <a:r>
              <a:rPr lang="en-GB" dirty="0" err="1"/>
              <a:t>rhieni</a:t>
            </a:r>
            <a:r>
              <a:rPr lang="en-GB" dirty="0"/>
              <a:t> plant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gyda’u</a:t>
            </a:r>
            <a:r>
              <a:rPr lang="en-GB" dirty="0"/>
              <a:t> plant ac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gymuned</a:t>
            </a:r>
            <a:endParaRPr lang="cy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Your Welsh is wonderful</a:t>
            </a:r>
          </a:p>
          <a:p>
            <a:r>
              <a:rPr lang="en-GB" i="1" dirty="0"/>
              <a:t>A project aimed at parents of young children to improve their confidence in speaking Welsh with their children and in the community</a:t>
            </a:r>
            <a:endParaRPr lang="cy-GB" i="1" dirty="0"/>
          </a:p>
        </p:txBody>
      </p:sp>
      <p:pic>
        <p:nvPicPr>
          <p:cNvPr id="18434" name="Picture 2" descr="C:\Users\l.roberts\AppData\Local\Microsoft\Windows\Temporary Internet Files\Content.IE5\FDGQFACQ\20121231-community-r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4" y="0"/>
            <a:ext cx="2828576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99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Twf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Twf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am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am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plant </a:t>
            </a:r>
            <a:r>
              <a:rPr lang="en-GB" dirty="0" err="1"/>
              <a:t>mewn</a:t>
            </a:r>
            <a:r>
              <a:rPr lang="en-GB" dirty="0"/>
              <a:t> 2 </a:t>
            </a:r>
            <a:r>
              <a:rPr lang="en-GB" dirty="0" err="1"/>
              <a:t>iaith</a:t>
            </a:r>
            <a:r>
              <a:rPr lang="en-GB" dirty="0"/>
              <a:t> o </a:t>
            </a:r>
            <a:r>
              <a:rPr lang="en-GB" dirty="0" err="1"/>
              <a:t>ddiwrnod</a:t>
            </a:r>
            <a:r>
              <a:rPr lang="en-GB" dirty="0"/>
              <a:t> 1</a:t>
            </a:r>
          </a:p>
          <a:p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cefnogi</a:t>
            </a:r>
            <a:endParaRPr lang="en-GB" dirty="0"/>
          </a:p>
          <a:p>
            <a:r>
              <a:rPr lang="en-GB" dirty="0" err="1"/>
              <a:t>Syniadau</a:t>
            </a:r>
            <a:endParaRPr lang="en-GB" dirty="0"/>
          </a:p>
          <a:p>
            <a:r>
              <a:rPr lang="en-GB" dirty="0" err="1"/>
              <a:t>Cyngor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/>
              <a:t>Twf</a:t>
            </a:r>
            <a:r>
              <a:rPr lang="en-US" i="1" dirty="0"/>
              <a:t> offers free advice to parents on raising children in 2 languages from day 1</a:t>
            </a:r>
          </a:p>
          <a:p>
            <a:r>
              <a:rPr lang="en-US" i="1" dirty="0"/>
              <a:t>Support groups</a:t>
            </a:r>
          </a:p>
          <a:p>
            <a:r>
              <a:rPr lang="en-US" i="1" dirty="0"/>
              <a:t>Helpful tips</a:t>
            </a:r>
          </a:p>
          <a:p>
            <a:r>
              <a:rPr lang="en-US" i="1" dirty="0"/>
              <a:t>Advice and ideas</a:t>
            </a:r>
            <a:endParaRPr lang="cy-GB" i="1" dirty="0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81000"/>
            <a:ext cx="2944813" cy="155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67065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637737"/>
            <a:ext cx="6347714" cy="1320800"/>
          </a:xfrm>
        </p:spPr>
        <p:txBody>
          <a:bodyPr>
            <a:normAutofit/>
          </a:bodyPr>
          <a:lstStyle/>
          <a:p>
            <a:pPr algn="r"/>
            <a:r>
              <a:rPr lang="en-GB" sz="3600" dirty="0" err="1">
                <a:solidFill>
                  <a:schemeClr val="tx1"/>
                </a:solidFill>
              </a:rPr>
              <a:t>Hawliau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Chyfrifoldebau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dirty="0">
                <a:solidFill>
                  <a:schemeClr val="tx1"/>
                </a:solidFill>
              </a:rPr>
              <a:t>Rights and Responsibilities</a:t>
            </a:r>
            <a:endParaRPr lang="cy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b="1" dirty="0" err="1"/>
              <a:t>braint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r>
              <a:rPr lang="en-GB" b="1" dirty="0" err="1"/>
              <a:t>Hawl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ddewis</a:t>
            </a:r>
            <a:endParaRPr lang="en-GB" dirty="0"/>
          </a:p>
          <a:p>
            <a:r>
              <a:rPr lang="en-GB" b="1" dirty="0" err="1"/>
              <a:t>Cyfrifoldeb</a:t>
            </a:r>
            <a:r>
              <a:rPr lang="en-GB" dirty="0"/>
              <a:t> </a:t>
            </a:r>
            <a:r>
              <a:rPr lang="en-GB" dirty="0" err="1"/>
              <a:t>sefydliadau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gydnabod</a:t>
            </a:r>
            <a:r>
              <a:rPr lang="en-GB" dirty="0"/>
              <a:t> a </a:t>
            </a:r>
            <a:r>
              <a:rPr lang="en-GB" dirty="0" err="1"/>
              <a:t>hwyluso’r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hwnnw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The language is not a </a:t>
            </a:r>
            <a:r>
              <a:rPr lang="en-GB" b="1" i="1" dirty="0"/>
              <a:t>privilege</a:t>
            </a:r>
          </a:p>
          <a:p>
            <a:r>
              <a:rPr lang="en-GB" i="1" dirty="0"/>
              <a:t>The </a:t>
            </a:r>
            <a:r>
              <a:rPr lang="en-GB" b="1" i="1" dirty="0"/>
              <a:t>right</a:t>
            </a:r>
            <a:r>
              <a:rPr lang="en-GB" i="1" dirty="0"/>
              <a:t> of the individual to use the language of their choice</a:t>
            </a:r>
          </a:p>
          <a:p>
            <a:r>
              <a:rPr lang="en-GB" i="1" dirty="0"/>
              <a:t>The </a:t>
            </a:r>
            <a:r>
              <a:rPr lang="en-GB" b="1" i="1" dirty="0"/>
              <a:t>responsibility</a:t>
            </a:r>
            <a:r>
              <a:rPr lang="en-GB" i="1" dirty="0"/>
              <a:t> of organisations within Wales to acknowledge and facilitate that right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Five_Happy_Kids_19986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46"/>
            <a:ext cx="1676400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4565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Ac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orffen</a:t>
            </a:r>
            <a:r>
              <a:rPr lang="en-GB" dirty="0">
                <a:solidFill>
                  <a:schemeClr val="tx1"/>
                </a:solidFill>
              </a:rPr>
              <a:t>…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And to close….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Carwch</a:t>
            </a:r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dirty="0" err="1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eich</a:t>
            </a:r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dirty="0" err="1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iaith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Love your language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265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Baker, C. ( 1992) </a:t>
            </a:r>
            <a:r>
              <a:rPr lang="en-GB" sz="2000" i="1" dirty="0">
                <a:solidFill>
                  <a:schemeClr val="tx1"/>
                </a:solidFill>
              </a:rPr>
              <a:t>Attitudes and Language</a:t>
            </a:r>
            <a:r>
              <a:rPr lang="en-GB" sz="2000" dirty="0">
                <a:solidFill>
                  <a:schemeClr val="tx1"/>
                </a:solidFill>
              </a:rPr>
              <a:t>. Clevedon: Multilingual Matters Ltd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Huws</a:t>
            </a:r>
            <a:r>
              <a:rPr lang="en-GB" sz="2000" dirty="0">
                <a:solidFill>
                  <a:schemeClr val="tx1"/>
                </a:solidFill>
              </a:rPr>
              <a:t>, M. (2013</a:t>
            </a:r>
            <a:r>
              <a:rPr lang="en-GB" sz="2100" dirty="0">
                <a:solidFill>
                  <a:schemeClr val="tx1"/>
                </a:solidFill>
              </a:rPr>
              <a:t>) </a:t>
            </a:r>
            <a:r>
              <a:rPr lang="cy-GB" sz="2100" dirty="0">
                <a:solidFill>
                  <a:schemeClr val="tx1"/>
                </a:solidFill>
              </a:rPr>
              <a:t> </a:t>
            </a:r>
            <a:r>
              <a:rPr lang="en-US" sz="2100" dirty="0">
                <a:solidFill>
                  <a:schemeClr val="tx1"/>
                </a:solidFill>
              </a:rPr>
              <a:t>Call for evidence - Task &amp; Finish Group on Welsh Language and Economic Development. Cardiff: Office of the Welsh Language Commissioner</a:t>
            </a:r>
          </a:p>
          <a:p>
            <a:r>
              <a:rPr lang="en-GB" sz="2100" dirty="0">
                <a:solidFill>
                  <a:schemeClr val="tx1"/>
                </a:solidFill>
              </a:rPr>
              <a:t>NPLD (2014) Love your Language. Available at </a:t>
            </a:r>
            <a:r>
              <a:rPr lang="en-GB" sz="21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https://www.youtube.com/watch?v=pu59RL-msBQ</a:t>
            </a:r>
            <a:r>
              <a:rPr lang="en-GB" sz="2100" dirty="0">
                <a:solidFill>
                  <a:schemeClr val="tx1"/>
                </a:solidFill>
              </a:rPr>
              <a:t> ( </a:t>
            </a:r>
            <a:r>
              <a:rPr lang="en-GB" sz="2100">
                <a:solidFill>
                  <a:schemeClr val="tx1"/>
                </a:solidFill>
              </a:rPr>
              <a:t>Accessed 17.02.19)</a:t>
            </a:r>
            <a:endParaRPr lang="en-GB" sz="21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Reynolds. E. ( 2007) </a:t>
            </a:r>
            <a:r>
              <a:rPr lang="en-GB" sz="2000" i="1" dirty="0" err="1">
                <a:solidFill>
                  <a:schemeClr val="tx1"/>
                </a:solidFill>
              </a:rPr>
              <a:t>Ehangu’r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Defnydd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o’r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Gymraeg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mewn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Addysg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i="1" dirty="0" err="1">
                <a:solidFill>
                  <a:schemeClr val="tx1"/>
                </a:solidFill>
              </a:rPr>
              <a:t>Ol-Orfodol</a:t>
            </a:r>
            <a:r>
              <a:rPr lang="en-GB" sz="2000" dirty="0">
                <a:solidFill>
                  <a:schemeClr val="tx1"/>
                </a:solidFill>
              </a:rPr>
              <a:t>. </a:t>
            </a:r>
            <a:r>
              <a:rPr lang="en-GB" sz="2000" dirty="0" err="1">
                <a:solidFill>
                  <a:schemeClr val="tx1"/>
                </a:solidFill>
              </a:rPr>
              <a:t>Prifysgol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Cymru</a:t>
            </a:r>
            <a:r>
              <a:rPr lang="en-GB" sz="2000" dirty="0">
                <a:solidFill>
                  <a:schemeClr val="tx1"/>
                </a:solidFill>
              </a:rPr>
              <a:t> Bangor: </a:t>
            </a:r>
            <a:r>
              <a:rPr lang="en-GB" sz="2000" dirty="0" err="1">
                <a:solidFill>
                  <a:schemeClr val="tx1"/>
                </a:solidFill>
              </a:rPr>
              <a:t>nis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cyhoeddwyd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Thompson, N. ( 2003) </a:t>
            </a:r>
            <a:r>
              <a:rPr lang="en-GB" sz="2000" i="1" dirty="0">
                <a:solidFill>
                  <a:schemeClr val="tx1"/>
                </a:solidFill>
              </a:rPr>
              <a:t>Promoting Equality: Challenging discrimination and oppression</a:t>
            </a:r>
            <a:r>
              <a:rPr lang="en-GB" sz="2000" dirty="0">
                <a:solidFill>
                  <a:schemeClr val="tx1"/>
                </a:solidFill>
              </a:rPr>
              <a:t>. Basingstoke: Palgrave Macmillan</a:t>
            </a:r>
          </a:p>
          <a:p>
            <a:r>
              <a:rPr lang="en-GB" sz="2000" dirty="0">
                <a:solidFill>
                  <a:schemeClr val="tx1"/>
                </a:solidFill>
              </a:rPr>
              <a:t>Welsh Assembly Government ( 2003)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Pawb</a:t>
            </a:r>
            <a:r>
              <a:rPr lang="en-GB" sz="2000" dirty="0">
                <a:solidFill>
                  <a:schemeClr val="tx1"/>
                </a:solidFill>
              </a:rPr>
              <a:t> : A National Action plan for a Bilingual Wales. Cardiff : WAG. Available at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http://www.weacymru.org.uk/UserFiles/Files/doc-Language_for_All-en.pdf</a:t>
            </a:r>
            <a:r>
              <a:rPr lang="en-GB" sz="2000" dirty="0">
                <a:solidFill>
                  <a:schemeClr val="tx1"/>
                </a:solidFill>
              </a:rPr>
              <a:t> ( Accessed 17.2.19)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Image</a:t>
            </a:r>
          </a:p>
          <a:p>
            <a:r>
              <a:rPr lang="en-GB" sz="2000" dirty="0">
                <a:solidFill>
                  <a:schemeClr val="tx1"/>
                </a:solidFill>
              </a:rPr>
              <a:t>Gardner’s socio-educational model of second language acquisition. Available at </a:t>
            </a:r>
            <a:r>
              <a:rPr lang="en-GB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http://www.finchpark.com/afe/ch6.htm</a:t>
            </a:r>
            <a:r>
              <a:rPr lang="en-GB" sz="2000" dirty="0">
                <a:solidFill>
                  <a:schemeClr val="tx1"/>
                </a:solidFill>
              </a:rPr>
              <a:t> ( Accessed 17.2.19)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Twf</a:t>
            </a:r>
            <a:r>
              <a:rPr lang="en-GB" sz="2000" dirty="0">
                <a:solidFill>
                  <a:schemeClr val="tx1"/>
                </a:solidFill>
              </a:rPr>
              <a:t> logo. Available at </a:t>
            </a:r>
            <a:r>
              <a:rPr lang="en-GB" sz="2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http://www.wales.nhs.uk/sitesplus/861/tudalen/56496</a:t>
            </a:r>
            <a:r>
              <a:rPr lang="en-GB" sz="2000" dirty="0">
                <a:solidFill>
                  <a:schemeClr val="tx1"/>
                </a:solidFill>
              </a:rPr>
              <a:t> (Accessed 17.2.19)</a:t>
            </a:r>
          </a:p>
          <a:p>
            <a:endParaRPr lang="en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773774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1157</TotalTime>
  <Words>1616</Words>
  <Application>Microsoft Office PowerPoint</Application>
  <PresentationFormat>On-screen Show (4:3)</PresentationFormat>
  <Paragraphs>241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Lucida Sans Unicode</vt:lpstr>
      <vt:lpstr>Trebuchet MS</vt:lpstr>
      <vt:lpstr>Wingdings 3</vt:lpstr>
      <vt:lpstr>Facet</vt:lpstr>
      <vt:lpstr>SJIE 5004</vt:lpstr>
      <vt:lpstr>Cynnwys / Content</vt:lpstr>
      <vt:lpstr>Iaith a phŵer Language and power</vt:lpstr>
      <vt:lpstr>Iaith a phŵer Language and power</vt:lpstr>
      <vt:lpstr>Iaith a phŵer Language and power</vt:lpstr>
      <vt:lpstr>Agwedd Attitude</vt:lpstr>
      <vt:lpstr>3 cydran agwedd 3 components of attitude</vt:lpstr>
      <vt:lpstr>Ymchwil i agweddau iaith  Language attitude research</vt:lpstr>
      <vt:lpstr>Newid mewn Agweddau Attitude Change </vt:lpstr>
      <vt:lpstr>Newid mewn Agweddau Attitude Change </vt:lpstr>
      <vt:lpstr>Newid mewn Agweddau Attitude Change </vt:lpstr>
      <vt:lpstr>TASG / TASK</vt:lpstr>
      <vt:lpstr>Rhagdybiaethau, stereoteipiau a rhagfarnau Assumptions, stereotypes and prejudice </vt:lpstr>
      <vt:lpstr>Rhagdybiaethau, stereoteipiau a rhagfarnau Assumptions, stereotypes and prejudice</vt:lpstr>
      <vt:lpstr>TASG / TASK</vt:lpstr>
      <vt:lpstr>Cymunedau cynaliadwy Sustainable communities</vt:lpstr>
      <vt:lpstr>Cymunedau cynaliadwy Sustainable communities</vt:lpstr>
      <vt:lpstr>Cymunedau cynaliadwy Sustainable communities</vt:lpstr>
      <vt:lpstr>Cymunedau cynaliadwy Sustainable communities</vt:lpstr>
      <vt:lpstr>Asiantaethau cymundeol Community based agencies</vt:lpstr>
      <vt:lpstr>PowerPoint Presentation</vt:lpstr>
      <vt:lpstr>Twf</vt:lpstr>
      <vt:lpstr>Hawliau a Chyfrifoldebau Rights and Responsibilities</vt:lpstr>
      <vt:lpstr>Ac i orffen… And to close….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SJPE4004/C Skills 4 Study Sgiliau ar gyfer Astudio</dc:title>
  <dc:creator>Administrator</dc:creator>
  <cp:lastModifiedBy>Cindy Hunt</cp:lastModifiedBy>
  <cp:revision>102</cp:revision>
  <dcterms:created xsi:type="dcterms:W3CDTF">2014-07-07T15:32:46Z</dcterms:created>
  <dcterms:modified xsi:type="dcterms:W3CDTF">2020-08-11T17:14:14Z</dcterms:modified>
</cp:coreProperties>
</file>