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AF3672-DF96-484C-99BE-85ACEBAF0410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F9BD737-4228-4091-BD31-8474CFD3332E}">
      <dgm:prSet/>
      <dgm:spPr/>
      <dgm:t>
        <a:bodyPr/>
        <a:lstStyle/>
        <a:p>
          <a:r>
            <a:rPr lang="en-US"/>
            <a:t>Emotional reasoning is effective in that emotions are signs of something, an issue or an opportunity. Here are five ways emotions can provide valuable insights for responding appropriately to challenges:</a:t>
          </a:r>
          <a:endParaRPr lang="en-GB"/>
        </a:p>
      </dgm:t>
    </dgm:pt>
    <dgm:pt modelId="{9AF99D68-494E-4709-9338-4E4F4443B67F}" type="parTrans" cxnId="{0227AA52-B6F6-438D-B156-F3C5D492E8D2}">
      <dgm:prSet/>
      <dgm:spPr/>
      <dgm:t>
        <a:bodyPr/>
        <a:lstStyle/>
        <a:p>
          <a:endParaRPr lang="en-GB"/>
        </a:p>
      </dgm:t>
    </dgm:pt>
    <dgm:pt modelId="{06EE422A-0EEE-439C-9109-438CDD67E21F}" type="sibTrans" cxnId="{0227AA52-B6F6-438D-B156-F3C5D492E8D2}">
      <dgm:prSet/>
      <dgm:spPr/>
      <dgm:t>
        <a:bodyPr/>
        <a:lstStyle/>
        <a:p>
          <a:endParaRPr lang="en-GB"/>
        </a:p>
      </dgm:t>
    </dgm:pt>
    <dgm:pt modelId="{50345B22-A435-4B9B-982C-EB26A91E3D26}">
      <dgm:prSet/>
      <dgm:spPr/>
      <dgm:t>
        <a:bodyPr/>
        <a:lstStyle/>
        <a:p>
          <a:r>
            <a:rPr lang="en-US"/>
            <a:t>Identifying Underlying Needs: Special attention should be paid to feelings because they may signal that there are unfulfilled desires; further analysis is required.</a:t>
          </a:r>
          <a:endParaRPr lang="en-GB"/>
        </a:p>
      </dgm:t>
    </dgm:pt>
    <dgm:pt modelId="{10BB5FCE-1CA0-4B0C-A54F-BFE28B4E81B4}" type="parTrans" cxnId="{A31C8A9C-4B91-453C-BC7A-2ED443E61639}">
      <dgm:prSet/>
      <dgm:spPr/>
      <dgm:t>
        <a:bodyPr/>
        <a:lstStyle/>
        <a:p>
          <a:endParaRPr lang="en-GB"/>
        </a:p>
      </dgm:t>
    </dgm:pt>
    <dgm:pt modelId="{CAB573F5-786D-48C9-8B7E-A31C3C9482E5}" type="sibTrans" cxnId="{A31C8A9C-4B91-453C-BC7A-2ED443E61639}">
      <dgm:prSet/>
      <dgm:spPr/>
      <dgm:t>
        <a:bodyPr/>
        <a:lstStyle/>
        <a:p>
          <a:endParaRPr lang="en-GB"/>
        </a:p>
      </dgm:t>
    </dgm:pt>
    <dgm:pt modelId="{8D716F29-1779-42F1-90AB-7000B92B3746}">
      <dgm:prSet/>
      <dgm:spPr/>
      <dgm:t>
        <a:bodyPr/>
        <a:lstStyle/>
        <a:p>
          <a:r>
            <a:rPr lang="en-US"/>
            <a:t>Guiding Intuition: Sometimes reactions are mostly based on a person’s feelings, but nonetheless, the reaction is a rational one and enables one to make instinctive decisions.</a:t>
          </a:r>
          <a:endParaRPr lang="en-GB"/>
        </a:p>
      </dgm:t>
    </dgm:pt>
    <dgm:pt modelId="{5F09D9F5-58F3-4490-968C-E5EC57757557}" type="parTrans" cxnId="{707C6EEF-F2D8-4279-A15E-6EDB82EC4038}">
      <dgm:prSet/>
      <dgm:spPr/>
      <dgm:t>
        <a:bodyPr/>
        <a:lstStyle/>
        <a:p>
          <a:endParaRPr lang="en-GB"/>
        </a:p>
      </dgm:t>
    </dgm:pt>
    <dgm:pt modelId="{FBFD3B18-3147-49C2-8E95-79F2C4724B67}" type="sibTrans" cxnId="{707C6EEF-F2D8-4279-A15E-6EDB82EC4038}">
      <dgm:prSet/>
      <dgm:spPr/>
      <dgm:t>
        <a:bodyPr/>
        <a:lstStyle/>
        <a:p>
          <a:endParaRPr lang="en-GB"/>
        </a:p>
      </dgm:t>
    </dgm:pt>
    <dgm:pt modelId="{F2CE8B4B-8BB7-434B-99D8-BA2231E8A309}">
      <dgm:prSet/>
      <dgm:spPr/>
      <dgm:t>
        <a:bodyPr/>
        <a:lstStyle/>
        <a:p>
          <a:r>
            <a:rPr lang="en-US"/>
            <a:t>Enhancing Perspective: Emotions help to draw multiple conclusions and see other people in different ways for the better.</a:t>
          </a:r>
          <a:endParaRPr lang="en-GB"/>
        </a:p>
      </dgm:t>
    </dgm:pt>
    <dgm:pt modelId="{50C962DC-26A9-4645-89A6-D8FE050DA876}" type="parTrans" cxnId="{A16F41E5-4C19-4FE1-BFBF-E074DBDBC974}">
      <dgm:prSet/>
      <dgm:spPr/>
      <dgm:t>
        <a:bodyPr/>
        <a:lstStyle/>
        <a:p>
          <a:endParaRPr lang="en-GB"/>
        </a:p>
      </dgm:t>
    </dgm:pt>
    <dgm:pt modelId="{831B73DC-1F99-4B98-83F2-99F284339B7B}" type="sibTrans" cxnId="{A16F41E5-4C19-4FE1-BFBF-E074DBDBC974}">
      <dgm:prSet/>
      <dgm:spPr/>
      <dgm:t>
        <a:bodyPr/>
        <a:lstStyle/>
        <a:p>
          <a:endParaRPr lang="en-GB"/>
        </a:p>
      </dgm:t>
    </dgm:pt>
    <dgm:pt modelId="{0E861538-DBEE-4B62-9DD3-7F4617E9C9B5}">
      <dgm:prSet/>
      <dgm:spPr/>
      <dgm:t>
        <a:bodyPr/>
        <a:lstStyle/>
        <a:p>
          <a:r>
            <a:rPr lang="en-US"/>
            <a:t>Motivating Action: Determinant positive emotions can lead to finding constructive solutions, while negative emotions can point out the issues that require addressing.</a:t>
          </a:r>
          <a:endParaRPr lang="en-GB"/>
        </a:p>
      </dgm:t>
    </dgm:pt>
    <dgm:pt modelId="{3B46C155-52D5-458C-809A-D1C5A98C771C}" type="parTrans" cxnId="{D118BD9A-8C97-4513-9E6A-EC061EB9F3EA}">
      <dgm:prSet/>
      <dgm:spPr/>
      <dgm:t>
        <a:bodyPr/>
        <a:lstStyle/>
        <a:p>
          <a:endParaRPr lang="en-GB"/>
        </a:p>
      </dgm:t>
    </dgm:pt>
    <dgm:pt modelId="{6D3444DE-A592-47AF-B2BB-A2816B883BF7}" type="sibTrans" cxnId="{D118BD9A-8C97-4513-9E6A-EC061EB9F3EA}">
      <dgm:prSet/>
      <dgm:spPr/>
      <dgm:t>
        <a:bodyPr/>
        <a:lstStyle/>
        <a:p>
          <a:endParaRPr lang="en-GB"/>
        </a:p>
      </dgm:t>
    </dgm:pt>
    <dgm:pt modelId="{0B15B9DE-800A-4721-9133-4F534B2B25E3}">
      <dgm:prSet/>
      <dgm:spPr/>
      <dgm:t>
        <a:bodyPr/>
        <a:lstStyle/>
        <a:p>
          <a:r>
            <a:rPr lang="en-US"/>
            <a:t>Facilitating Reflection: Emotions make us look at the deeper feelings and values inside us and guide us on what ought to be done.</a:t>
          </a:r>
          <a:endParaRPr lang="en-GB"/>
        </a:p>
      </dgm:t>
    </dgm:pt>
    <dgm:pt modelId="{F2D61FAC-D764-4509-A2AD-E3EBE6BA53BA}" type="parTrans" cxnId="{C051033A-E256-4113-B93C-42C4075F6731}">
      <dgm:prSet/>
      <dgm:spPr/>
      <dgm:t>
        <a:bodyPr/>
        <a:lstStyle/>
        <a:p>
          <a:endParaRPr lang="en-GB"/>
        </a:p>
      </dgm:t>
    </dgm:pt>
    <dgm:pt modelId="{CFFCAF49-1D18-4134-BDE1-31B3BB877FEF}" type="sibTrans" cxnId="{C051033A-E256-4113-B93C-42C4075F6731}">
      <dgm:prSet/>
      <dgm:spPr/>
      <dgm:t>
        <a:bodyPr/>
        <a:lstStyle/>
        <a:p>
          <a:endParaRPr lang="en-GB"/>
        </a:p>
      </dgm:t>
    </dgm:pt>
    <dgm:pt modelId="{4B767E9D-F6C6-492C-A087-EABA503FC302}" type="pres">
      <dgm:prSet presAssocID="{E1AF3672-DF96-484C-99BE-85ACEBAF0410}" presName="Name0" presStyleCnt="0">
        <dgm:presLayoutVars>
          <dgm:dir/>
          <dgm:resizeHandles val="exact"/>
        </dgm:presLayoutVars>
      </dgm:prSet>
      <dgm:spPr/>
    </dgm:pt>
    <dgm:pt modelId="{4804176D-D18E-4FDC-86B3-DD68DBA0F48D}" type="pres">
      <dgm:prSet presAssocID="{DF9BD737-4228-4091-BD31-8474CFD3332E}" presName="node" presStyleLbl="node1" presStyleIdx="0" presStyleCnt="1">
        <dgm:presLayoutVars>
          <dgm:bulletEnabled val="1"/>
        </dgm:presLayoutVars>
      </dgm:prSet>
      <dgm:spPr/>
    </dgm:pt>
  </dgm:ptLst>
  <dgm:cxnLst>
    <dgm:cxn modelId="{5042BB28-73F5-4758-A864-8CCFD59CF8B7}" type="presOf" srcId="{DF9BD737-4228-4091-BD31-8474CFD3332E}" destId="{4804176D-D18E-4FDC-86B3-DD68DBA0F48D}" srcOrd="0" destOrd="0" presId="urn:microsoft.com/office/officeart/2005/8/layout/process1"/>
    <dgm:cxn modelId="{D0AE5F30-1117-4D8D-BBE5-AAEBE2C53E62}" type="presOf" srcId="{0E861538-DBEE-4B62-9DD3-7F4617E9C9B5}" destId="{4804176D-D18E-4FDC-86B3-DD68DBA0F48D}" srcOrd="0" destOrd="4" presId="urn:microsoft.com/office/officeart/2005/8/layout/process1"/>
    <dgm:cxn modelId="{C051033A-E256-4113-B93C-42C4075F6731}" srcId="{DF9BD737-4228-4091-BD31-8474CFD3332E}" destId="{0B15B9DE-800A-4721-9133-4F534B2B25E3}" srcOrd="4" destOrd="0" parTransId="{F2D61FAC-D764-4509-A2AD-E3EBE6BA53BA}" sibTransId="{CFFCAF49-1D18-4134-BDE1-31B3BB877FEF}"/>
    <dgm:cxn modelId="{C7AE7366-37A8-4996-98E5-98A874631600}" type="presOf" srcId="{0B15B9DE-800A-4721-9133-4F534B2B25E3}" destId="{4804176D-D18E-4FDC-86B3-DD68DBA0F48D}" srcOrd="0" destOrd="5" presId="urn:microsoft.com/office/officeart/2005/8/layout/process1"/>
    <dgm:cxn modelId="{BD26E247-DEBF-4613-9E6A-328679616D28}" type="presOf" srcId="{F2CE8B4B-8BB7-434B-99D8-BA2231E8A309}" destId="{4804176D-D18E-4FDC-86B3-DD68DBA0F48D}" srcOrd="0" destOrd="3" presId="urn:microsoft.com/office/officeart/2005/8/layout/process1"/>
    <dgm:cxn modelId="{B2C9DE6C-8BD8-4E52-89BE-7793E277E191}" type="presOf" srcId="{E1AF3672-DF96-484C-99BE-85ACEBAF0410}" destId="{4B767E9D-F6C6-492C-A087-EABA503FC302}" srcOrd="0" destOrd="0" presId="urn:microsoft.com/office/officeart/2005/8/layout/process1"/>
    <dgm:cxn modelId="{0227AA52-B6F6-438D-B156-F3C5D492E8D2}" srcId="{E1AF3672-DF96-484C-99BE-85ACEBAF0410}" destId="{DF9BD737-4228-4091-BD31-8474CFD3332E}" srcOrd="0" destOrd="0" parTransId="{9AF99D68-494E-4709-9338-4E4F4443B67F}" sibTransId="{06EE422A-0EEE-439C-9109-438CDD67E21F}"/>
    <dgm:cxn modelId="{D118BD9A-8C97-4513-9E6A-EC061EB9F3EA}" srcId="{DF9BD737-4228-4091-BD31-8474CFD3332E}" destId="{0E861538-DBEE-4B62-9DD3-7F4617E9C9B5}" srcOrd="3" destOrd="0" parTransId="{3B46C155-52D5-458C-809A-D1C5A98C771C}" sibTransId="{6D3444DE-A592-47AF-B2BB-A2816B883BF7}"/>
    <dgm:cxn modelId="{A31C8A9C-4B91-453C-BC7A-2ED443E61639}" srcId="{DF9BD737-4228-4091-BD31-8474CFD3332E}" destId="{50345B22-A435-4B9B-982C-EB26A91E3D26}" srcOrd="0" destOrd="0" parTransId="{10BB5FCE-1CA0-4B0C-A54F-BFE28B4E81B4}" sibTransId="{CAB573F5-786D-48C9-8B7E-A31C3C9482E5}"/>
    <dgm:cxn modelId="{D77435AC-96A7-4380-B2AE-BC9D6F7CCFFA}" type="presOf" srcId="{8D716F29-1779-42F1-90AB-7000B92B3746}" destId="{4804176D-D18E-4FDC-86B3-DD68DBA0F48D}" srcOrd="0" destOrd="2" presId="urn:microsoft.com/office/officeart/2005/8/layout/process1"/>
    <dgm:cxn modelId="{A16F41E5-4C19-4FE1-BFBF-E074DBDBC974}" srcId="{DF9BD737-4228-4091-BD31-8474CFD3332E}" destId="{F2CE8B4B-8BB7-434B-99D8-BA2231E8A309}" srcOrd="2" destOrd="0" parTransId="{50C962DC-26A9-4645-89A6-D8FE050DA876}" sibTransId="{831B73DC-1F99-4B98-83F2-99F284339B7B}"/>
    <dgm:cxn modelId="{E8020DEC-BFF2-4C08-9306-73DC75D4752A}" type="presOf" srcId="{50345B22-A435-4B9B-982C-EB26A91E3D26}" destId="{4804176D-D18E-4FDC-86B3-DD68DBA0F48D}" srcOrd="0" destOrd="1" presId="urn:microsoft.com/office/officeart/2005/8/layout/process1"/>
    <dgm:cxn modelId="{707C6EEF-F2D8-4279-A15E-6EDB82EC4038}" srcId="{DF9BD737-4228-4091-BD31-8474CFD3332E}" destId="{8D716F29-1779-42F1-90AB-7000B92B3746}" srcOrd="1" destOrd="0" parTransId="{5F09D9F5-58F3-4490-968C-E5EC57757557}" sibTransId="{FBFD3B18-3147-49C2-8E95-79F2C4724B67}"/>
    <dgm:cxn modelId="{E63283C4-D8E6-4C36-9B2A-6446729D20AB}" type="presParOf" srcId="{4B767E9D-F6C6-492C-A087-EABA503FC302}" destId="{4804176D-D18E-4FDC-86B3-DD68DBA0F48D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4176D-D18E-4FDC-86B3-DD68DBA0F48D}">
      <dsp:nvSpPr>
        <dsp:cNvPr id="0" name=""/>
        <dsp:cNvSpPr/>
      </dsp:nvSpPr>
      <dsp:spPr>
        <a:xfrm>
          <a:off x="5357" y="0"/>
          <a:ext cx="10962084" cy="46256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Emotional reasoning is effective in that emotions are signs of something, an issue or an opportunity. Here are five ways emotions can provide valuable insights for responding appropriately to challenges:</a:t>
          </a:r>
          <a:endParaRPr lang="en-GB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Identifying Underlying Needs: Special attention should be paid to feelings because they may signal that there are unfulfilled desires; further analysis is required.</a:t>
          </a: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Guiding Intuition: Sometimes reactions are mostly based on a person’s feelings, but nonetheless, the reaction is a rational one and enables one to make instinctive decisions.</a:t>
          </a: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Enhancing Perspective: Emotions help to draw multiple conclusions and see other people in different ways for the better.</a:t>
          </a: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Motivating Action: Determinant positive emotions can lead to finding constructive solutions, while negative emotions can point out the issues that require addressing.</a:t>
          </a:r>
          <a:endParaRPr lang="en-GB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Facilitating Reflection: Emotions make us look at the deeper feelings and values inside us and guide us on what ought to be done.</a:t>
          </a:r>
          <a:endParaRPr lang="en-GB" sz="2000" kern="1200"/>
        </a:p>
      </dsp:txBody>
      <dsp:txXfrm>
        <a:off x="140836" y="135479"/>
        <a:ext cx="10691126" cy="43546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64EA5-6510-41BA-8441-8B64E7986E3E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74AD1-2726-4B7A-816A-F578B5FAA7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117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674AD1-2726-4B7A-816A-F578B5FAA75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909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</p:spTree>
    <p:extLst>
      <p:ext uri="{BB962C8B-B14F-4D97-AF65-F5344CB8AC3E}">
        <p14:creationId xmlns:p14="http://schemas.microsoft.com/office/powerpoint/2010/main" val="3866375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758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058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737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19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98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25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</p:spTree>
    <p:extLst>
      <p:ext uri="{BB962C8B-B14F-4D97-AF65-F5344CB8AC3E}">
        <p14:creationId xmlns:p14="http://schemas.microsoft.com/office/powerpoint/2010/main" val="1369987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48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82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35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1A88387-0A79-46C5-A0B1-5C50EF6A0068}" type="datetimeFigureOut">
              <a:rPr lang="en-GB" smtClean="0"/>
              <a:t>21/10/2024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9BA5EBD-DB48-45E7-A5D1-ED36E77E9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534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ngeans.com/emotional-intelligence-in-leadership/" TargetMode="External"/><Relationship Id="rId2" Type="http://schemas.openxmlformats.org/officeDocument/2006/relationships/hyperlink" Target="https://doi.org/10.1037/10612-01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oyermanagement.com/dynamic-training-news/how-to-unlock-your-career-super-power-emotional-intellig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F9F23-CA7A-02F5-E5CF-4B7AE87B22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UNLOCKING THE POWER OF EMOTIONAL INTELLIGENCE</a:t>
            </a:r>
            <a:br>
              <a:rPr lang="en-US" dirty="0"/>
            </a:br>
            <a:r>
              <a:rPr lang="en-US" sz="1800" b="1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Embrace Emotions, Enhance Connections</a:t>
            </a:r>
            <a:br>
              <a:rPr lang="en-US" dirty="0"/>
            </a:b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1775B7-3701-765B-BEB4-F11BDEF7B3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0832" y="132347"/>
            <a:ext cx="7205205" cy="257475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Student Name : Sana Arif</a:t>
            </a:r>
          </a:p>
          <a:p>
            <a:endParaRPr lang="en-US" dirty="0"/>
          </a:p>
          <a:p>
            <a:r>
              <a:rPr lang="en-US" dirty="0"/>
              <a:t>Student Number: 2116663</a:t>
            </a:r>
          </a:p>
          <a:p>
            <a:endParaRPr lang="en-US" dirty="0"/>
          </a:p>
          <a:p>
            <a:r>
              <a:rPr lang="en-US"/>
              <a:t>Module </a:t>
            </a:r>
            <a:r>
              <a:rPr lang="en-US" dirty="0"/>
              <a:t>code: BMSW6106</a:t>
            </a:r>
          </a:p>
          <a:p>
            <a:endParaRPr lang="en-US" dirty="0"/>
          </a:p>
          <a:p>
            <a:r>
              <a:rPr lang="en-US" dirty="0"/>
              <a:t>Lecture name : </a:t>
            </a:r>
            <a:r>
              <a:rPr lang="en-US" dirty="0" err="1"/>
              <a:t>Ashikul</a:t>
            </a:r>
            <a:r>
              <a:rPr lang="en-US" dirty="0"/>
              <a:t> Khan</a:t>
            </a:r>
          </a:p>
          <a:p>
            <a:endParaRPr lang="en-US" dirty="0"/>
          </a:p>
          <a:p>
            <a:r>
              <a:rPr lang="en-GB" dirty="0"/>
              <a:t>Date: 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210359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85D50-BD9A-7246-7D40-7B0D882CF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DE613-6B9B-90E7-6742-9DB30E8AB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Emotional Intelligence is the individual’s capacity to identify his feelings, as well as those of others and effectively apply this knowledge to personal relationships. </a:t>
            </a:r>
          </a:p>
          <a:p>
            <a:r>
              <a:rPr lang="en-US" dirty="0"/>
              <a:t>This poster focuses on the aspects of EI and stresses the role of the concept in the process of the individual’s’ self- and professional development. </a:t>
            </a:r>
          </a:p>
          <a:p>
            <a:r>
              <a:rPr lang="en-US" dirty="0"/>
              <a:t>As in any leadership situation, my goal is to improve my EI to gain better understanding of self, others, and situation, along with improving my leadership and group performance.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315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F726F-50D8-4920-F9F1-52E10621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Self-Awareness and Reflection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92A2C-5DF4-A38D-FDB5-D0E4E7CC5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75192"/>
            <a:ext cx="7590503" cy="4625609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Awareness of oneself is the beginning of EI, and it embraces the capacity of a person to identify and appreciate feelings as well as the impact they have on others and interactions (</a:t>
            </a:r>
            <a:r>
              <a:rPr lang="en-US" dirty="0" err="1"/>
              <a:t>Machmudah</a:t>
            </a:r>
            <a:r>
              <a:rPr lang="en-US" dirty="0"/>
              <a:t>, 2010). </a:t>
            </a:r>
          </a:p>
          <a:p>
            <a:r>
              <a:rPr lang="en-US" dirty="0"/>
              <a:t>For myself, I tend to think that people can be quite self-reflective, in terms of being aware of what kind of emotional stimuli affects them and how. </a:t>
            </a:r>
          </a:p>
          <a:p>
            <a:r>
              <a:rPr lang="en-US" dirty="0"/>
              <a:t>Still, it is implicitly understood that there might be development potential, for instance, in the aspect of emotional intelligence which is crucial for dealing with stress and conflicts (Mayer, Salovey, Caruso &amp; Lopes, 2003).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BC2F46-D842-171F-F63D-4F9BAF3247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8370137" y="2913236"/>
            <a:ext cx="3891056" cy="1825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73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A54AC-1CB6-8301-6157-9CFB51D42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Scenario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5FC8C-6BE6-FD44-6383-73DC85567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example, in the recent working situation, my empathy allowed me to manage and talk with the angry coworker due to the project’s slowness. I handled the conflict positively through active listening and acknowledging their feelings to reduce tension and generate a constructive outcome. This example shows that application of EI enhances relationship with other individuals and enhances collaboration.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068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2A336-7B3B-A48E-D7B3-4A650B790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Emotional Reasoning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551E54-47CC-E973-06DB-871B959BD1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4771281"/>
              </p:ext>
            </p:extLst>
          </p:nvPr>
        </p:nvGraphicFramePr>
        <p:xfrm>
          <a:off x="609600" y="1775192"/>
          <a:ext cx="10972800" cy="462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6114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21FB8-0D75-3716-C6A5-8F6507CB0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95CC3-1B55-2AAE-171D-44B4FCD69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75192"/>
            <a:ext cx="6971071" cy="4625609"/>
          </a:xfrm>
        </p:spPr>
        <p:txBody>
          <a:bodyPr/>
          <a:lstStyle/>
          <a:p>
            <a:r>
              <a:rPr lang="en-US" dirty="0"/>
              <a:t>In one group assignment I did manage to employ cognitive appraisal in order to reduce the escalation of conflict in the team. </a:t>
            </a:r>
          </a:p>
          <a:p>
            <a:r>
              <a:rPr lang="en-US" dirty="0"/>
              <a:t>Again, through listening to my team members complaints, I was able to show that I cared about them, which encourages more people to open up and find solutions together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54365D-161D-A4AF-6D2F-727AEE0FC9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2344" y="1994695"/>
            <a:ext cx="3302758" cy="331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647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663DC-4F04-0EE5-ABD3-707B6C346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Growth and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F66BF-50D3-5793-8415-713507A3D0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Enhancing Empathy: Practically participate in listening and perspective-taking exercises to respond adequately to people’s feelings and emotions (Gunkel et al., 2016).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Practicing Mindfulness: Employ consistent forms of mindfulness interventions, which might include a diary to enhance self-consciousness.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Emotional Regulation Techniques: Employ practical problem-solving approaches such as cognitive restructuring and coping mechanisms to address emotional reactions (Huynh et al., 2018).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4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Building Social Skills: Enter into awareness activities aiming at interpersonal communications and conflict management skills (Jamshed, Majeed, 2018).</a:t>
            </a:r>
            <a:endParaRPr lang="en-GB" sz="4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889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A411B-9ECC-B016-9F2E-6284DC321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Capitalising on EI Improvements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1CB840-B7EE-9376-633C-9515239207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502857"/>
              </p:ext>
            </p:extLst>
          </p:nvPr>
        </p:nvGraphicFramePr>
        <p:xfrm>
          <a:off x="609600" y="1848465"/>
          <a:ext cx="10972800" cy="41547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13126825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617767632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4212618945"/>
                    </a:ext>
                  </a:extLst>
                </a:gridCol>
              </a:tblGrid>
              <a:tr h="52951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kern="100" dirty="0">
                          <a:effectLst/>
                        </a:rPr>
                        <a:t>Improvement Area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Application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800" kern="100">
                          <a:effectLst/>
                        </a:rPr>
                        <a:t>Expected Outcome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5145706"/>
                  </a:ext>
                </a:extLst>
              </a:tr>
              <a:tr h="81977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Enhancing Empathy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Engage in team-building exercises and role plays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Improved team cohesion and understanding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6102490"/>
                  </a:ext>
                </a:extLst>
              </a:tr>
              <a:tr h="52951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Practicing Mindfulness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Daily meditation and reflection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Increased emotional stability and focus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06431902"/>
                  </a:ext>
                </a:extLst>
              </a:tr>
              <a:tr h="52951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Learning Emotional Regulation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Apply techniques in stressful situations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Better handling of workplace conflicts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55876870"/>
                  </a:ext>
                </a:extLst>
              </a:tr>
              <a:tr h="52951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Building Social Skills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Attend communication workshops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Enhanced ability to navigate interpersonal dynamics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6603343"/>
                  </a:ext>
                </a:extLst>
              </a:tr>
              <a:tr h="10835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>
                          <a:effectLst/>
                        </a:rPr>
                        <a:t>Seeking Feedback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Monthly check-ins with colleagues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kern="100" dirty="0">
                          <a:effectLst/>
                        </a:rPr>
                        <a:t>Continuous growth in emotional awareness and responsiveness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77093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8873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9D0D7-95C6-7ADF-AACC-71B6BE610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38964-85C6-B631-B9C7-64B7AFD4C3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Goleman, D. (1998). Working with emotional intelligence. Bantam Books.</a:t>
            </a:r>
          </a:p>
          <a:p>
            <a:r>
              <a:rPr lang="en-US" dirty="0"/>
              <a:t>Mayer, J. D., Salovey, P., Caruso, D., &amp; Lopes, P. N. (2003). Measuring emotional intelligence as a set of abilities with the Mayer-Salovey-Caruso Emotional Intelligence Test. </a:t>
            </a:r>
            <a:r>
              <a:rPr lang="en-US" dirty="0">
                <a:hlinkClick r:id="rId2"/>
              </a:rPr>
              <a:t>https://doi.org/10.1037/10612-016</a:t>
            </a:r>
            <a:r>
              <a:rPr lang="en-US" dirty="0"/>
              <a:t> </a:t>
            </a:r>
          </a:p>
          <a:p>
            <a:r>
              <a:rPr lang="en-US" dirty="0"/>
              <a:t>Nembai (2024) The Importance of Emotional Intelligence in Leadership, PNGeans. Available at: </a:t>
            </a:r>
            <a:r>
              <a:rPr lang="en-US" dirty="0">
                <a:hlinkClick r:id="rId3"/>
              </a:rPr>
              <a:t>https://pngeans.com/emotional-intelligence-in-leadership/</a:t>
            </a:r>
            <a:r>
              <a:rPr lang="en-US" dirty="0"/>
              <a:t>. </a:t>
            </a:r>
          </a:p>
          <a:p>
            <a:r>
              <a:rPr lang="en-US" dirty="0"/>
              <a:t>Petrides, K. V., &amp; Furnham, A. (2003). Trait emotional intelligence: Behavioral validations in two studies of emotion recognition and reactivity to mood induction. European Journal of Personality, 17(1), 39–57.</a:t>
            </a:r>
          </a:p>
          <a:p>
            <a:r>
              <a:rPr lang="en-US" dirty="0"/>
              <a:t>T4d (2020) How to Unlock Your Career Super-Power, Emotional Intelligence - Boyer Management Group, Boyer Management Group. Available at: </a:t>
            </a:r>
            <a:r>
              <a:rPr lang="en-US" dirty="0">
                <a:hlinkClick r:id="rId4"/>
              </a:rPr>
              <a:t>https://www.boyermanagement.com/dynamic-training-news/how-to-unlock-your-career-super-power-emotional-intelligence</a:t>
            </a:r>
            <a:r>
              <a:rPr lang="en-US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4721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BF468913-027F-49D9-832F-EEA1BD491D7C}" vid="{9585B471-0F08-4333-ACDD-95C1573D1EF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21</TotalTime>
  <Words>862</Words>
  <Application>Microsoft Office PowerPoint</Application>
  <PresentationFormat>Widescreen</PresentationFormat>
  <Paragraphs>61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Corbel</vt:lpstr>
      <vt:lpstr>Symbol</vt:lpstr>
      <vt:lpstr>Wingdings</vt:lpstr>
      <vt:lpstr>Wingdings 2</vt:lpstr>
      <vt:lpstr>Wingdings 3</vt:lpstr>
      <vt:lpstr>Theme1</vt:lpstr>
      <vt:lpstr>UNLOCKING THE POWER OF EMOTIONAL INTELLIGENCE Embrace Emotions, Enhance Connections  </vt:lpstr>
      <vt:lpstr>INTRODUCTION INTRODUCTION</vt:lpstr>
      <vt:lpstr>  Self-Awareness and Reflection </vt:lpstr>
      <vt:lpstr>Scenario</vt:lpstr>
      <vt:lpstr>  Emotional Reasoning  </vt:lpstr>
      <vt:lpstr>Scenario</vt:lpstr>
      <vt:lpstr> Growth and Improvement</vt:lpstr>
      <vt:lpstr>Capitalising on EI Improvements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sana arif</cp:lastModifiedBy>
  <cp:revision>11</cp:revision>
  <dcterms:created xsi:type="dcterms:W3CDTF">2024-10-21T03:32:15Z</dcterms:created>
  <dcterms:modified xsi:type="dcterms:W3CDTF">2024-10-21T06:22:22Z</dcterms:modified>
</cp:coreProperties>
</file>