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1258"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3FAF612-6977-4FB4-8508-46C399424467}" type="datetimeFigureOut">
              <a:rPr lang="en-GB" smtClean="0"/>
              <a:t>12/01/2016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27D0DB9-9900-4A61-80DA-565F3A32ED2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27D0DB9-9900-4A61-80DA-565F3A32ED2F}"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27D0DB9-9900-4A61-80DA-565F3A32ED2F}"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27D0DB9-9900-4A61-80DA-565F3A32ED2F}"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27D0DB9-9900-4A61-80DA-565F3A32ED2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27D0DB9-9900-4A61-80DA-565F3A32ED2F}"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27D0DB9-9900-4A61-80DA-565F3A32ED2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3FAF612-6977-4FB4-8508-46C399424467}" type="datetimeFigureOut">
              <a:rPr lang="en-GB" smtClean="0"/>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27D0DB9-9900-4A61-80DA-565F3A32ED2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3FAF612-6977-4FB4-8508-46C399424467}" type="datetimeFigureOut">
              <a:rPr lang="en-GB" smtClean="0"/>
              <a:t>12/01/2016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27D0DB9-9900-4A61-80DA-565F3A32ED2F}"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27D0DB9-9900-4A61-80DA-565F3A32ED2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FAF612-6977-4FB4-8508-46C399424467}"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27D0DB9-9900-4A61-80DA-565F3A32ED2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3FAF612-6977-4FB4-8508-46C399424467}" type="datetimeFigureOut">
              <a:rPr lang="en-GB" smtClean="0"/>
              <a:t>12/01/2016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27D0DB9-9900-4A61-80DA-565F3A32ED2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Process Control</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89465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a:t>Process control</a:t>
            </a:r>
            <a:r>
              <a:rPr lang="en-GB" dirty="0"/>
              <a:t> is an engineering discipline that deals with architectures, mechanisms and algorithms for maintaining the output of a specific </a:t>
            </a:r>
            <a:r>
              <a:rPr lang="en-GB" b="1" dirty="0"/>
              <a:t>process</a:t>
            </a:r>
            <a:r>
              <a:rPr lang="en-GB" dirty="0"/>
              <a:t> within a desired range. For instance, the temperature of a chemical reactor may be controlled to maintain a consistent product output</a:t>
            </a:r>
            <a:r>
              <a:rPr lang="en-GB" dirty="0" smtClean="0"/>
              <a:t>.</a:t>
            </a:r>
          </a:p>
        </p:txBody>
      </p:sp>
      <p:sp>
        <p:nvSpPr>
          <p:cNvPr id="3" name="Title 2"/>
          <p:cNvSpPr>
            <a:spLocks noGrp="1"/>
          </p:cNvSpPr>
          <p:nvPr>
            <p:ph type="title"/>
          </p:nvPr>
        </p:nvSpPr>
        <p:spPr/>
        <p:txBody>
          <a:bodyPr>
            <a:normAutofit/>
          </a:bodyPr>
          <a:lstStyle/>
          <a:p>
            <a:r>
              <a:rPr lang="en-GB" dirty="0" smtClean="0"/>
              <a:t>What is process control</a:t>
            </a:r>
            <a:endParaRPr lang="en-GB" dirty="0"/>
          </a:p>
        </p:txBody>
      </p:sp>
    </p:spTree>
    <p:extLst>
      <p:ext uri="{BB962C8B-B14F-4D97-AF65-F5344CB8AC3E}">
        <p14:creationId xmlns:p14="http://schemas.microsoft.com/office/powerpoint/2010/main" val="257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Process </a:t>
            </a:r>
            <a:r>
              <a:rPr lang="en-GB" dirty="0"/>
              <a:t>control is extensively used in industry and enables mass production of consistent products from continuously operated processes such as oil refining, paper manufacturing, chemicals, power plants and many others. Process control enables automation, by which a small staff of operating personnel can operate a complex process from a central control room.</a:t>
            </a:r>
          </a:p>
        </p:txBody>
      </p:sp>
      <p:sp>
        <p:nvSpPr>
          <p:cNvPr id="3" name="Title 2"/>
          <p:cNvSpPr>
            <a:spLocks noGrp="1"/>
          </p:cNvSpPr>
          <p:nvPr>
            <p:ph type="title"/>
          </p:nvPr>
        </p:nvSpPr>
        <p:spPr/>
        <p:txBody>
          <a:bodyPr>
            <a:normAutofit/>
          </a:bodyPr>
          <a:lstStyle/>
          <a:p>
            <a:r>
              <a:rPr lang="en-GB" dirty="0" smtClean="0"/>
              <a:t>Why do we need it</a:t>
            </a:r>
            <a:endParaRPr lang="en-GB" dirty="0"/>
          </a:p>
        </p:txBody>
      </p:sp>
    </p:spTree>
    <p:extLst>
      <p:ext uri="{BB962C8B-B14F-4D97-AF65-F5344CB8AC3E}">
        <p14:creationId xmlns:p14="http://schemas.microsoft.com/office/powerpoint/2010/main" val="160880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lgn="just"/>
            <a:r>
              <a:rPr lang="en-GB" dirty="0"/>
              <a:t>Process control may either use feedback or it may be open loop. Control may also be continuous </a:t>
            </a:r>
            <a:r>
              <a:rPr lang="en-GB" dirty="0" smtClean="0"/>
              <a:t>(vehicular </a:t>
            </a:r>
            <a:r>
              <a:rPr lang="en-GB" dirty="0"/>
              <a:t>cruise control) or cause a sequence of discrete events, such as a timer on a lawn sprinkler (on/off) or controls on an elevator (logical sequence).</a:t>
            </a:r>
          </a:p>
          <a:p>
            <a:endParaRPr lang="en-GB" dirty="0"/>
          </a:p>
          <a:p>
            <a:pPr algn="just"/>
            <a:r>
              <a:rPr lang="en-GB" dirty="0"/>
              <a:t>A thermostat on a heater is an example of control that is on or off. A temperature sensor turns the heat source on if the temperature falls below the set point and turns the heat source off when the set point is reached. There is no measurement of the difference between the set point and the measured temperature (e.g. no error measurement) and no adjustment to the rate at which heat is added other than all or none.</a:t>
            </a:r>
          </a:p>
        </p:txBody>
      </p:sp>
      <p:sp>
        <p:nvSpPr>
          <p:cNvPr id="3" name="Title 2"/>
          <p:cNvSpPr>
            <a:spLocks noGrp="1"/>
          </p:cNvSpPr>
          <p:nvPr>
            <p:ph type="title"/>
          </p:nvPr>
        </p:nvSpPr>
        <p:spPr/>
        <p:txBody>
          <a:bodyPr>
            <a:normAutofit/>
          </a:bodyPr>
          <a:lstStyle/>
          <a:p>
            <a:r>
              <a:rPr lang="en-GB" dirty="0" smtClean="0"/>
              <a:t>Why can we do with it</a:t>
            </a:r>
            <a:endParaRPr lang="en-GB" dirty="0"/>
          </a:p>
        </p:txBody>
      </p:sp>
    </p:spTree>
    <p:extLst>
      <p:ext uri="{BB962C8B-B14F-4D97-AF65-F5344CB8AC3E}">
        <p14:creationId xmlns:p14="http://schemas.microsoft.com/office/powerpoint/2010/main" val="3355407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GB" dirty="0"/>
              <a:t>Discrete – Found in many manufacturing, motion and packaging applications. Robotic assembly, such as that found in automotive production, can be </a:t>
            </a:r>
            <a:r>
              <a:rPr lang="en-GB" dirty="0" smtClean="0"/>
              <a:t>characterised </a:t>
            </a:r>
            <a:r>
              <a:rPr lang="en-GB" dirty="0"/>
              <a:t>as discrete process control. Most discrete manufacturing involves the production of discrete pieces of product, such as metal stamping.</a:t>
            </a:r>
          </a:p>
        </p:txBody>
      </p:sp>
      <p:sp>
        <p:nvSpPr>
          <p:cNvPr id="3" name="Title 2"/>
          <p:cNvSpPr>
            <a:spLocks noGrp="1"/>
          </p:cNvSpPr>
          <p:nvPr>
            <p:ph type="title"/>
          </p:nvPr>
        </p:nvSpPr>
        <p:spPr/>
        <p:txBody>
          <a:bodyPr>
            <a:normAutofit/>
          </a:bodyPr>
          <a:lstStyle/>
          <a:p>
            <a:r>
              <a:rPr lang="en-GB" dirty="0" smtClean="0"/>
              <a:t>Types of process control</a:t>
            </a:r>
            <a:endParaRPr lang="en-GB" dirty="0"/>
          </a:p>
        </p:txBody>
      </p:sp>
    </p:spTree>
    <p:extLst>
      <p:ext uri="{BB962C8B-B14F-4D97-AF65-F5344CB8AC3E}">
        <p14:creationId xmlns:p14="http://schemas.microsoft.com/office/powerpoint/2010/main" val="1806900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GB" dirty="0"/>
              <a:t>Batch – Some applications require that specific quantities of raw materials be combined in specific ways for particular durations to produce an intermediate or end result. One example is the production of adhesives and glues, which normally require the mixing of raw materials in a heated vessel for a period of time to form a quantity of </a:t>
            </a:r>
            <a:r>
              <a:rPr lang="en-GB" dirty="0" smtClean="0"/>
              <a:t>the end </a:t>
            </a:r>
            <a:r>
              <a:rPr lang="en-GB" dirty="0"/>
              <a:t>product. </a:t>
            </a:r>
            <a:endParaRPr lang="en-GB" dirty="0" smtClean="0"/>
          </a:p>
          <a:p>
            <a:pPr algn="just"/>
            <a:r>
              <a:rPr lang="en-GB" dirty="0" smtClean="0"/>
              <a:t>Other </a:t>
            </a:r>
            <a:r>
              <a:rPr lang="en-GB" dirty="0"/>
              <a:t>important examples are the production of food, beverages and medicine. </a:t>
            </a:r>
            <a:endParaRPr lang="en-GB" dirty="0" smtClean="0"/>
          </a:p>
          <a:p>
            <a:pPr algn="just"/>
            <a:r>
              <a:rPr lang="en-GB" dirty="0" smtClean="0"/>
              <a:t>Batch </a:t>
            </a:r>
            <a:r>
              <a:rPr lang="en-GB" dirty="0"/>
              <a:t>processes are generally used to produce a relatively low to intermediate quantity of product per </a:t>
            </a:r>
            <a:r>
              <a:rPr lang="en-GB" dirty="0" smtClean="0"/>
              <a:t>year.</a:t>
            </a:r>
            <a:endParaRPr lang="en-GB" dirty="0"/>
          </a:p>
        </p:txBody>
      </p:sp>
      <p:sp>
        <p:nvSpPr>
          <p:cNvPr id="3" name="Title 2"/>
          <p:cNvSpPr>
            <a:spLocks noGrp="1"/>
          </p:cNvSpPr>
          <p:nvPr>
            <p:ph type="title"/>
          </p:nvPr>
        </p:nvSpPr>
        <p:spPr/>
        <p:txBody>
          <a:bodyPr>
            <a:normAutofit/>
          </a:bodyPr>
          <a:lstStyle/>
          <a:p>
            <a:r>
              <a:rPr lang="en-GB" dirty="0" smtClean="0"/>
              <a:t>Types of process control</a:t>
            </a:r>
            <a:endParaRPr lang="en-GB" dirty="0"/>
          </a:p>
        </p:txBody>
      </p:sp>
    </p:spTree>
    <p:extLst>
      <p:ext uri="{BB962C8B-B14F-4D97-AF65-F5344CB8AC3E}">
        <p14:creationId xmlns:p14="http://schemas.microsoft.com/office/powerpoint/2010/main" val="134511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r>
              <a:rPr lang="en-GB" dirty="0"/>
              <a:t>Continuous – Often, a physical system is represented through variables that are smooth and uninterrupted in time. The control of the water temperature in a heating jacket, for example, is an example of continuous process control. </a:t>
            </a:r>
            <a:endParaRPr lang="en-GB" dirty="0" smtClean="0"/>
          </a:p>
          <a:p>
            <a:pPr algn="just"/>
            <a:r>
              <a:rPr lang="en-GB" dirty="0" smtClean="0"/>
              <a:t>Some </a:t>
            </a:r>
            <a:r>
              <a:rPr lang="en-GB" dirty="0"/>
              <a:t>important continuous processes are the production of fuels, chemicals and </a:t>
            </a:r>
            <a:r>
              <a:rPr lang="en-GB" dirty="0" smtClean="0"/>
              <a:t>plastics.</a:t>
            </a:r>
          </a:p>
          <a:p>
            <a:pPr algn="just"/>
            <a:r>
              <a:rPr lang="en-GB" dirty="0" smtClean="0"/>
              <a:t>Continuous </a:t>
            </a:r>
            <a:r>
              <a:rPr lang="en-GB" dirty="0"/>
              <a:t>processes in manufacturing are used to produce very large quantities of product per </a:t>
            </a:r>
            <a:r>
              <a:rPr lang="en-GB" dirty="0" smtClean="0"/>
              <a:t>year.</a:t>
            </a:r>
            <a:endParaRPr lang="en-GB" dirty="0"/>
          </a:p>
        </p:txBody>
      </p:sp>
      <p:sp>
        <p:nvSpPr>
          <p:cNvPr id="3" name="Title 2"/>
          <p:cNvSpPr>
            <a:spLocks noGrp="1"/>
          </p:cNvSpPr>
          <p:nvPr>
            <p:ph type="title"/>
          </p:nvPr>
        </p:nvSpPr>
        <p:spPr/>
        <p:txBody>
          <a:bodyPr>
            <a:normAutofit/>
          </a:bodyPr>
          <a:lstStyle/>
          <a:p>
            <a:r>
              <a:rPr lang="en-GB" dirty="0" smtClean="0"/>
              <a:t>Types of process control</a:t>
            </a:r>
            <a:endParaRPr lang="en-GB" dirty="0"/>
          </a:p>
        </p:txBody>
      </p:sp>
    </p:spTree>
    <p:extLst>
      <p:ext uri="{BB962C8B-B14F-4D97-AF65-F5344CB8AC3E}">
        <p14:creationId xmlns:p14="http://schemas.microsoft.com/office/powerpoint/2010/main" val="703345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a:t>What is closed-loop </a:t>
            </a:r>
            <a:r>
              <a:rPr lang="en-GB" b="1" dirty="0" smtClean="0"/>
              <a:t>control?</a:t>
            </a:r>
          </a:p>
          <a:p>
            <a:pPr algn="just"/>
            <a:r>
              <a:rPr lang="en-GB" b="1" dirty="0" smtClean="0"/>
              <a:t>Closed loop control is a system where the input and output of the system are combined to control the system.</a:t>
            </a:r>
            <a:endParaRPr lang="en-GB" b="1" dirty="0"/>
          </a:p>
          <a:p>
            <a:endParaRPr lang="en-GB" b="1" dirty="0" smtClean="0"/>
          </a:p>
        </p:txBody>
      </p:sp>
      <p:sp>
        <p:nvSpPr>
          <p:cNvPr id="3" name="Title 2"/>
          <p:cNvSpPr>
            <a:spLocks noGrp="1"/>
          </p:cNvSpPr>
          <p:nvPr>
            <p:ph type="title"/>
          </p:nvPr>
        </p:nvSpPr>
        <p:spPr/>
        <p:txBody>
          <a:bodyPr>
            <a:normAutofit/>
          </a:bodyPr>
          <a:lstStyle/>
          <a:p>
            <a:r>
              <a:rPr lang="en-GB" sz="2800" dirty="0"/>
              <a:t>Fundamentals of </a:t>
            </a:r>
            <a:r>
              <a:rPr lang="en-GB" sz="2800" dirty="0" smtClean="0"/>
              <a:t>closed-loop control technology</a:t>
            </a:r>
            <a:endParaRPr lang="en-GB" sz="28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3573016"/>
            <a:ext cx="4000500" cy="1304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817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How does closed-loop control work?</a:t>
            </a:r>
          </a:p>
          <a:p>
            <a:pPr marL="850392" lvl="1" indent="-457200" algn="just">
              <a:buFont typeface="+mj-lt"/>
              <a:buAutoNum type="arabicPeriod"/>
            </a:pPr>
            <a:r>
              <a:rPr lang="en-GB" dirty="0" smtClean="0"/>
              <a:t>The </a:t>
            </a:r>
            <a:r>
              <a:rPr lang="en-GB" dirty="0"/>
              <a:t>controlled </a:t>
            </a:r>
            <a:r>
              <a:rPr lang="en-GB" dirty="0" smtClean="0"/>
              <a:t>process variable </a:t>
            </a:r>
            <a:r>
              <a:rPr lang="en-GB" dirty="0"/>
              <a:t>is </a:t>
            </a:r>
            <a:r>
              <a:rPr lang="en-GB" dirty="0" smtClean="0"/>
              <a:t>measured </a:t>
            </a:r>
            <a:r>
              <a:rPr lang="en-GB" dirty="0"/>
              <a:t>and </a:t>
            </a:r>
            <a:r>
              <a:rPr lang="en-GB" dirty="0" smtClean="0"/>
              <a:t>converted to an </a:t>
            </a:r>
            <a:r>
              <a:rPr lang="en-GB" dirty="0"/>
              <a:t>electrical </a:t>
            </a:r>
            <a:r>
              <a:rPr lang="en-GB" dirty="0" smtClean="0"/>
              <a:t>signal.</a:t>
            </a:r>
          </a:p>
          <a:p>
            <a:pPr marL="850392" lvl="1" indent="-457200" algn="just">
              <a:buFont typeface="+mj-lt"/>
              <a:buAutoNum type="arabicPeriod"/>
            </a:pPr>
            <a:r>
              <a:rPr lang="en-GB" dirty="0" smtClean="0"/>
              <a:t>The</a:t>
            </a:r>
            <a:r>
              <a:rPr lang="en-GB" dirty="0"/>
              <a:t> measured value </a:t>
            </a:r>
            <a:r>
              <a:rPr lang="en-GB" dirty="0" smtClean="0"/>
              <a:t>is then compared </a:t>
            </a:r>
            <a:r>
              <a:rPr lang="en-GB" dirty="0"/>
              <a:t>with the desired </a:t>
            </a:r>
            <a:r>
              <a:rPr lang="en-GB" dirty="0" smtClean="0"/>
              <a:t>value.</a:t>
            </a:r>
          </a:p>
          <a:p>
            <a:pPr marL="850392" lvl="1" indent="-457200" algn="just">
              <a:buFont typeface="+mj-lt"/>
              <a:buAutoNum type="arabicPeriod"/>
            </a:pPr>
            <a:r>
              <a:rPr lang="en-GB" dirty="0"/>
              <a:t>The result of this comparison </a:t>
            </a:r>
            <a:r>
              <a:rPr lang="en-GB" dirty="0" smtClean="0"/>
              <a:t>is fed to a controller </a:t>
            </a:r>
            <a:r>
              <a:rPr lang="en-GB" dirty="0"/>
              <a:t> </a:t>
            </a:r>
            <a:r>
              <a:rPr lang="en-GB" dirty="0" smtClean="0"/>
              <a:t>which determines </a:t>
            </a:r>
            <a:r>
              <a:rPr lang="en-GB" dirty="0"/>
              <a:t>any action that needs to be </a:t>
            </a:r>
            <a:r>
              <a:rPr lang="en-GB" dirty="0" smtClean="0"/>
              <a:t>taken.</a:t>
            </a:r>
          </a:p>
          <a:p>
            <a:pPr marL="850392" lvl="1" indent="-457200" algn="just">
              <a:buFont typeface="+mj-lt"/>
              <a:buAutoNum type="arabicPeriod"/>
            </a:pPr>
            <a:r>
              <a:rPr lang="en-GB" dirty="0" smtClean="0"/>
              <a:t>The output of the system is used to operate an actuator (sited at a </a:t>
            </a:r>
            <a:r>
              <a:rPr lang="en-GB" dirty="0"/>
              <a:t>location </a:t>
            </a:r>
            <a:r>
              <a:rPr lang="en-GB" dirty="0" smtClean="0"/>
              <a:t>where </a:t>
            </a:r>
            <a:r>
              <a:rPr lang="en-GB" dirty="0"/>
              <a:t>the </a:t>
            </a:r>
            <a:r>
              <a:rPr lang="en-GB" dirty="0" smtClean="0"/>
              <a:t>controlled</a:t>
            </a:r>
            <a:r>
              <a:rPr lang="en-GB" dirty="0"/>
              <a:t> variable can be </a:t>
            </a:r>
            <a:r>
              <a:rPr lang="en-GB" dirty="0" smtClean="0"/>
              <a:t>influenced). </a:t>
            </a:r>
            <a:r>
              <a:rPr lang="en-GB" dirty="0"/>
              <a:t>This requires knowledge of how the system </a:t>
            </a:r>
            <a:r>
              <a:rPr lang="en-GB" dirty="0" smtClean="0"/>
              <a:t>is designed.</a:t>
            </a:r>
            <a:endParaRPr lang="en-GB" dirty="0"/>
          </a:p>
          <a:p>
            <a:pPr marL="850392" lvl="1" indent="-457200">
              <a:buFont typeface="+mj-lt"/>
              <a:buAutoNum type="arabicPeriod"/>
            </a:pPr>
            <a:endParaRPr lang="en-GB" dirty="0" smtClean="0"/>
          </a:p>
          <a:p>
            <a:pPr marL="850392" lvl="1" indent="-457200">
              <a:buFont typeface="+mj-lt"/>
              <a:buAutoNum type="arabicPeriod"/>
            </a:pPr>
            <a:endParaRPr lang="en-GB" dirty="0"/>
          </a:p>
        </p:txBody>
      </p:sp>
      <p:sp>
        <p:nvSpPr>
          <p:cNvPr id="3" name="Title 2"/>
          <p:cNvSpPr>
            <a:spLocks noGrp="1"/>
          </p:cNvSpPr>
          <p:nvPr>
            <p:ph type="title"/>
          </p:nvPr>
        </p:nvSpPr>
        <p:spPr/>
        <p:txBody>
          <a:bodyPr>
            <a:normAutofit/>
          </a:bodyPr>
          <a:lstStyle/>
          <a:p>
            <a:r>
              <a:rPr lang="en-GB" sz="2800" dirty="0"/>
              <a:t>Fundamentals of </a:t>
            </a:r>
            <a:r>
              <a:rPr lang="en-GB" sz="2800" dirty="0" smtClean="0"/>
              <a:t>closed-loop control technology</a:t>
            </a:r>
            <a:endParaRPr lang="en-GB" sz="2800" dirty="0"/>
          </a:p>
        </p:txBody>
      </p:sp>
    </p:spTree>
    <p:extLst>
      <p:ext uri="{BB962C8B-B14F-4D97-AF65-F5344CB8AC3E}">
        <p14:creationId xmlns:p14="http://schemas.microsoft.com/office/powerpoint/2010/main" val="2350582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GB" sz="2800" dirty="0" smtClean="0"/>
              <a:t>Closed-loop </a:t>
            </a:r>
            <a:r>
              <a:rPr lang="en-GB" sz="2800" dirty="0"/>
              <a:t>control technology attempts to be generic – that is, to </a:t>
            </a:r>
            <a:r>
              <a:rPr lang="en-GB" sz="2800" dirty="0" smtClean="0"/>
              <a:t>be applicable </a:t>
            </a:r>
            <a:r>
              <a:rPr lang="en-GB" sz="2800" dirty="0"/>
              <a:t>to various technologies. Most text books describe this </a:t>
            </a:r>
            <a:r>
              <a:rPr lang="en-GB" sz="2800" dirty="0" smtClean="0"/>
              <a:t>with the </a:t>
            </a:r>
            <a:r>
              <a:rPr lang="en-GB" sz="2800" dirty="0"/>
              <a:t>aid of </a:t>
            </a:r>
            <a:r>
              <a:rPr lang="en-GB" sz="2800" dirty="0" smtClean="0"/>
              <a:t>higher levels  </a:t>
            </a:r>
            <a:r>
              <a:rPr lang="en-GB" sz="2800" dirty="0"/>
              <a:t>mathematics. </a:t>
            </a:r>
            <a:endParaRPr lang="en-GB" sz="2800" dirty="0" smtClean="0"/>
          </a:p>
          <a:p>
            <a:pPr algn="just"/>
            <a:r>
              <a:rPr lang="en-GB" sz="2800" dirty="0" smtClean="0"/>
              <a:t>We are going to attempt to describe the fundamentals of </a:t>
            </a:r>
            <a:r>
              <a:rPr lang="en-GB" sz="2800" dirty="0"/>
              <a:t>closed-loop control technology with minimum use of mathematics.</a:t>
            </a:r>
            <a:endParaRPr lang="en-GB" dirty="0"/>
          </a:p>
        </p:txBody>
      </p:sp>
      <p:sp>
        <p:nvSpPr>
          <p:cNvPr id="3" name="Title 2"/>
          <p:cNvSpPr>
            <a:spLocks noGrp="1"/>
          </p:cNvSpPr>
          <p:nvPr>
            <p:ph type="title"/>
          </p:nvPr>
        </p:nvSpPr>
        <p:spPr/>
        <p:txBody>
          <a:bodyPr>
            <a:normAutofit/>
          </a:bodyPr>
          <a:lstStyle/>
          <a:p>
            <a:r>
              <a:rPr lang="en-GB" sz="2800" dirty="0"/>
              <a:t>Fundamentals of </a:t>
            </a:r>
            <a:r>
              <a:rPr lang="en-GB" sz="2800" dirty="0" smtClean="0"/>
              <a:t>closed-loop control technology</a:t>
            </a:r>
            <a:endParaRPr lang="en-GB" sz="2800" dirty="0"/>
          </a:p>
        </p:txBody>
      </p:sp>
    </p:spTree>
    <p:extLst>
      <p:ext uri="{BB962C8B-B14F-4D97-AF65-F5344CB8AC3E}">
        <p14:creationId xmlns:p14="http://schemas.microsoft.com/office/powerpoint/2010/main" val="118675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Reference Variable</a:t>
            </a:r>
          </a:p>
          <a:p>
            <a:endParaRPr lang="en-GB" sz="2800" dirty="0" smtClean="0"/>
          </a:p>
          <a:p>
            <a:r>
              <a:rPr lang="en-GB" sz="2800" dirty="0" smtClean="0"/>
              <a:t>In </a:t>
            </a:r>
            <a:r>
              <a:rPr lang="en-GB" sz="2800" dirty="0"/>
              <a:t>closed-loop control the task is to keep the controlled variable at </a:t>
            </a:r>
            <a:r>
              <a:rPr lang="en-GB" sz="2800" dirty="0" smtClean="0"/>
              <a:t>the desired </a:t>
            </a:r>
            <a:r>
              <a:rPr lang="en-GB" sz="2800" dirty="0"/>
              <a:t>value or to follow the desired-value curve. </a:t>
            </a:r>
            <a:endParaRPr lang="en-GB" sz="2800" dirty="0" smtClean="0"/>
          </a:p>
          <a:p>
            <a:r>
              <a:rPr lang="en-GB" sz="2800" dirty="0" smtClean="0"/>
              <a:t>This </a:t>
            </a:r>
            <a:r>
              <a:rPr lang="en-GB" sz="2800" dirty="0"/>
              <a:t>desired value </a:t>
            </a:r>
            <a:r>
              <a:rPr lang="en-GB" sz="2800" dirty="0" smtClean="0"/>
              <a:t>is known </a:t>
            </a:r>
            <a:r>
              <a:rPr lang="en-GB" sz="2800" dirty="0"/>
              <a:t>as the reference </a:t>
            </a:r>
            <a:r>
              <a:rPr lang="en-GB" sz="2800" dirty="0" smtClean="0"/>
              <a:t>variable or set point.</a:t>
            </a:r>
            <a:endParaRPr lang="en-GB" dirty="0"/>
          </a:p>
        </p:txBody>
      </p:sp>
      <p:sp>
        <p:nvSpPr>
          <p:cNvPr id="3" name="Title 2"/>
          <p:cNvSpPr>
            <a:spLocks noGrp="1"/>
          </p:cNvSpPr>
          <p:nvPr>
            <p:ph type="title"/>
          </p:nvPr>
        </p:nvSpPr>
        <p:spPr/>
        <p:txBody>
          <a:bodyPr>
            <a:normAutofit/>
          </a:bodyPr>
          <a:lstStyle/>
          <a:p>
            <a:r>
              <a:rPr lang="en-GB" sz="2800" dirty="0" smtClean="0"/>
              <a:t>Closed-loop control.</a:t>
            </a:r>
            <a:endParaRPr lang="en-GB" sz="2800" dirty="0"/>
          </a:p>
        </p:txBody>
      </p:sp>
    </p:spTree>
    <p:extLst>
      <p:ext uri="{BB962C8B-B14F-4D97-AF65-F5344CB8AC3E}">
        <p14:creationId xmlns:p14="http://schemas.microsoft.com/office/powerpoint/2010/main" val="1452078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Process (controlled) Variable</a:t>
            </a:r>
          </a:p>
          <a:p>
            <a:endParaRPr lang="en-GB" sz="2800" dirty="0" smtClean="0"/>
          </a:p>
          <a:p>
            <a:r>
              <a:rPr lang="en-GB" sz="2800" dirty="0"/>
              <a:t>The variable that is subject to control is called the </a:t>
            </a:r>
            <a:r>
              <a:rPr lang="en-GB" sz="2800" dirty="0" smtClean="0"/>
              <a:t>controlled or process variable</a:t>
            </a:r>
            <a:r>
              <a:rPr lang="en-GB" sz="2800" dirty="0"/>
              <a:t>. </a:t>
            </a:r>
            <a:endParaRPr lang="en-GB" sz="2800" dirty="0" smtClean="0"/>
          </a:p>
          <a:p>
            <a:r>
              <a:rPr lang="en-GB" sz="2400" dirty="0" smtClean="0"/>
              <a:t>Controlled </a:t>
            </a:r>
            <a:r>
              <a:rPr lang="en-GB" sz="2400" dirty="0"/>
              <a:t>variables </a:t>
            </a:r>
            <a:r>
              <a:rPr lang="en-GB" sz="2400" dirty="0" smtClean="0"/>
              <a:t>are numerous and include:</a:t>
            </a:r>
            <a:endParaRPr lang="en-GB" sz="2400" dirty="0"/>
          </a:p>
          <a:p>
            <a:pPr lvl="1"/>
            <a:r>
              <a:rPr lang="en-GB" sz="2000" dirty="0"/>
              <a:t>Pressure in a pneumatic accumulator</a:t>
            </a:r>
          </a:p>
          <a:p>
            <a:pPr lvl="1"/>
            <a:r>
              <a:rPr lang="en-GB" sz="2000" dirty="0"/>
              <a:t>Pressure of a hydraulic press</a:t>
            </a:r>
          </a:p>
          <a:p>
            <a:pPr lvl="1"/>
            <a:r>
              <a:rPr lang="en-GB" sz="2000" dirty="0"/>
              <a:t>Temperature in a galvanizing bath</a:t>
            </a:r>
          </a:p>
          <a:p>
            <a:pPr lvl="1"/>
            <a:r>
              <a:rPr lang="en-GB" sz="2000" dirty="0"/>
              <a:t>Flow-rate of coolant in a heat exchanger</a:t>
            </a:r>
          </a:p>
          <a:p>
            <a:pPr lvl="1"/>
            <a:r>
              <a:rPr lang="en-GB" sz="2000" dirty="0"/>
              <a:t>Concentration of a chemical in a mixing vessel</a:t>
            </a:r>
          </a:p>
          <a:p>
            <a:pPr lvl="1"/>
            <a:r>
              <a:rPr lang="en-GB" sz="2000" dirty="0"/>
              <a:t>Feed speed of a machine tool with electrical </a:t>
            </a:r>
            <a:r>
              <a:rPr lang="en-GB" sz="2000" dirty="0" smtClean="0"/>
              <a:t>drive.</a:t>
            </a:r>
          </a:p>
        </p:txBody>
      </p:sp>
      <p:sp>
        <p:nvSpPr>
          <p:cNvPr id="3" name="Title 2"/>
          <p:cNvSpPr>
            <a:spLocks noGrp="1"/>
          </p:cNvSpPr>
          <p:nvPr>
            <p:ph type="title"/>
          </p:nvPr>
        </p:nvSpPr>
        <p:spPr/>
        <p:txBody>
          <a:bodyPr>
            <a:normAutofit/>
          </a:bodyPr>
          <a:lstStyle/>
          <a:p>
            <a:r>
              <a:rPr lang="en-GB" sz="2800" dirty="0" smtClean="0"/>
              <a:t>Closed-loop control.</a:t>
            </a:r>
            <a:endParaRPr lang="en-GB" sz="2800" dirty="0"/>
          </a:p>
        </p:txBody>
      </p:sp>
    </p:spTree>
    <p:extLst>
      <p:ext uri="{BB962C8B-B14F-4D97-AF65-F5344CB8AC3E}">
        <p14:creationId xmlns:p14="http://schemas.microsoft.com/office/powerpoint/2010/main" val="4130252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smtClean="0"/>
              <a:t>The manipulation variable</a:t>
            </a:r>
          </a:p>
          <a:p>
            <a:endParaRPr lang="en-GB" sz="2800" dirty="0" smtClean="0"/>
          </a:p>
          <a:p>
            <a:r>
              <a:rPr lang="en-GB" sz="2800" dirty="0"/>
              <a:t>The controlled variable in any system can be </a:t>
            </a:r>
            <a:r>
              <a:rPr lang="en-GB" sz="2800" dirty="0" smtClean="0"/>
              <a:t>influenced by the use of actuators. </a:t>
            </a:r>
            <a:r>
              <a:rPr lang="en-GB" sz="2800" dirty="0"/>
              <a:t>This </a:t>
            </a:r>
            <a:r>
              <a:rPr lang="en-GB" sz="2800" dirty="0" smtClean="0"/>
              <a:t>influence is itself controlled by a variable which allows, by the manipulation of the actuators, the process to </a:t>
            </a:r>
            <a:r>
              <a:rPr lang="en-GB" sz="2800" dirty="0"/>
              <a:t>be changed </a:t>
            </a:r>
            <a:r>
              <a:rPr lang="en-GB" sz="2800" dirty="0" smtClean="0"/>
              <a:t>by the control system.</a:t>
            </a:r>
          </a:p>
          <a:p>
            <a:r>
              <a:rPr lang="en-GB" sz="2800" dirty="0" smtClean="0"/>
              <a:t>The </a:t>
            </a:r>
            <a:r>
              <a:rPr lang="en-GB" sz="2800" dirty="0"/>
              <a:t>variable </a:t>
            </a:r>
            <a:r>
              <a:rPr lang="en-GB" sz="2800" dirty="0" smtClean="0"/>
              <a:t>used to operate the actuators is called the manipulation variable</a:t>
            </a:r>
            <a:r>
              <a:rPr lang="en-GB" sz="2800" dirty="0"/>
              <a:t>. </a:t>
            </a:r>
            <a:endParaRPr lang="en-GB" sz="2800" dirty="0" smtClean="0"/>
          </a:p>
          <a:p>
            <a:r>
              <a:rPr lang="en-GB" sz="2800" dirty="0" smtClean="0"/>
              <a:t>Examples </a:t>
            </a:r>
            <a:r>
              <a:rPr lang="en-GB" sz="2800" dirty="0"/>
              <a:t>of </a:t>
            </a:r>
            <a:r>
              <a:rPr lang="en-GB" sz="2800" dirty="0" smtClean="0"/>
              <a:t>manipulation </a:t>
            </a:r>
            <a:r>
              <a:rPr lang="en-GB" sz="2800" dirty="0"/>
              <a:t>variable are:</a:t>
            </a:r>
          </a:p>
          <a:p>
            <a:pPr lvl="1"/>
            <a:r>
              <a:rPr lang="en-GB" sz="2400" dirty="0"/>
              <a:t>Position of the venting control valve of a air reservoir</a:t>
            </a:r>
          </a:p>
          <a:p>
            <a:pPr lvl="1"/>
            <a:r>
              <a:rPr lang="en-GB" sz="2400" dirty="0"/>
              <a:t>Position of a pneumatic pressure-control valve</a:t>
            </a:r>
          </a:p>
          <a:p>
            <a:pPr lvl="1"/>
            <a:r>
              <a:rPr lang="en-GB" sz="2400" dirty="0"/>
              <a:t>Voltage applied to the electrical heater of a galvanizing bath</a:t>
            </a:r>
          </a:p>
          <a:p>
            <a:pPr lvl="1"/>
            <a:r>
              <a:rPr lang="en-GB" sz="2400" dirty="0"/>
              <a:t>Position of the control valve in the coolant feed line</a:t>
            </a:r>
          </a:p>
          <a:p>
            <a:pPr lvl="1"/>
            <a:r>
              <a:rPr lang="en-GB" sz="2400" dirty="0"/>
              <a:t>Position of a valve in a chemical feed line</a:t>
            </a:r>
          </a:p>
          <a:p>
            <a:pPr lvl="1"/>
            <a:r>
              <a:rPr lang="en-GB" sz="2400" dirty="0"/>
              <a:t>Voltage on the armature of a DC motor</a:t>
            </a:r>
            <a:endParaRPr lang="en-GB" sz="2400" dirty="0" smtClean="0"/>
          </a:p>
        </p:txBody>
      </p:sp>
      <p:sp>
        <p:nvSpPr>
          <p:cNvPr id="3" name="Title 2"/>
          <p:cNvSpPr>
            <a:spLocks noGrp="1"/>
          </p:cNvSpPr>
          <p:nvPr>
            <p:ph type="title"/>
          </p:nvPr>
        </p:nvSpPr>
        <p:spPr/>
        <p:txBody>
          <a:bodyPr>
            <a:normAutofit/>
          </a:bodyPr>
          <a:lstStyle/>
          <a:p>
            <a:r>
              <a:rPr lang="en-GB" sz="2800" dirty="0" smtClean="0"/>
              <a:t>Closed-loop control.</a:t>
            </a:r>
            <a:endParaRPr lang="en-GB" sz="2800" dirty="0"/>
          </a:p>
        </p:txBody>
      </p:sp>
    </p:spTree>
    <p:extLst>
      <p:ext uri="{BB962C8B-B14F-4D97-AF65-F5344CB8AC3E}">
        <p14:creationId xmlns:p14="http://schemas.microsoft.com/office/powerpoint/2010/main" val="468101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Controlled system</a:t>
            </a:r>
          </a:p>
          <a:p>
            <a:endParaRPr lang="en-GB" sz="2400" dirty="0" smtClean="0"/>
          </a:p>
          <a:p>
            <a:r>
              <a:rPr lang="en-GB" sz="2400" dirty="0" smtClean="0"/>
              <a:t>There is a complex relationship </a:t>
            </a:r>
            <a:r>
              <a:rPr lang="en-GB" sz="2400" dirty="0"/>
              <a:t>between the manipulated variable </a:t>
            </a:r>
            <a:r>
              <a:rPr lang="en-GB" sz="2400" dirty="0" smtClean="0"/>
              <a:t>and the </a:t>
            </a:r>
            <a:r>
              <a:rPr lang="en-GB" sz="2400" dirty="0"/>
              <a:t>controlled variable. </a:t>
            </a:r>
            <a:r>
              <a:rPr lang="en-GB" sz="2400" dirty="0" smtClean="0"/>
              <a:t>This relationship </a:t>
            </a:r>
            <a:r>
              <a:rPr lang="en-GB" sz="2400" dirty="0"/>
              <a:t>result from the physical </a:t>
            </a:r>
            <a:r>
              <a:rPr lang="en-GB" sz="2400" dirty="0" smtClean="0"/>
              <a:t>interdependence of </a:t>
            </a:r>
            <a:r>
              <a:rPr lang="en-GB" sz="2400" dirty="0"/>
              <a:t>the two variables. </a:t>
            </a:r>
            <a:endParaRPr lang="en-GB" sz="2400" dirty="0" smtClean="0"/>
          </a:p>
          <a:p>
            <a:endParaRPr lang="en-GB" sz="2400" dirty="0" smtClean="0"/>
          </a:p>
          <a:p>
            <a:r>
              <a:rPr lang="en-GB" sz="2400" dirty="0" smtClean="0"/>
              <a:t>The </a:t>
            </a:r>
            <a:r>
              <a:rPr lang="en-GB" sz="2400" dirty="0"/>
              <a:t>part of the control that </a:t>
            </a:r>
            <a:r>
              <a:rPr lang="en-GB" sz="2400" dirty="0" smtClean="0"/>
              <a:t>describes the </a:t>
            </a:r>
            <a:r>
              <a:rPr lang="en-GB" sz="2400" dirty="0"/>
              <a:t>physical processes is called the </a:t>
            </a:r>
            <a:r>
              <a:rPr lang="en-GB" sz="2400" dirty="0" smtClean="0"/>
              <a:t>‘controlled system’.</a:t>
            </a:r>
          </a:p>
        </p:txBody>
      </p:sp>
      <p:sp>
        <p:nvSpPr>
          <p:cNvPr id="3" name="Title 2"/>
          <p:cNvSpPr>
            <a:spLocks noGrp="1"/>
          </p:cNvSpPr>
          <p:nvPr>
            <p:ph type="title"/>
          </p:nvPr>
        </p:nvSpPr>
        <p:spPr/>
        <p:txBody>
          <a:bodyPr>
            <a:normAutofit/>
          </a:bodyPr>
          <a:lstStyle/>
          <a:p>
            <a:r>
              <a:rPr lang="en-GB" sz="2800" dirty="0" smtClean="0"/>
              <a:t>Closed-loop control.</a:t>
            </a:r>
            <a:endParaRPr lang="en-GB" sz="2800" dirty="0"/>
          </a:p>
        </p:txBody>
      </p:sp>
    </p:spTree>
    <p:extLst>
      <p:ext uri="{BB962C8B-B14F-4D97-AF65-F5344CB8AC3E}">
        <p14:creationId xmlns:p14="http://schemas.microsoft.com/office/powerpoint/2010/main" val="2814351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sz="2400" dirty="0" smtClean="0"/>
              <a:t>Controlled system</a:t>
            </a:r>
          </a:p>
          <a:p>
            <a:endParaRPr lang="en-GB" sz="2400" dirty="0" smtClean="0"/>
          </a:p>
          <a:p>
            <a:r>
              <a:rPr lang="en-GB" sz="2400" dirty="0"/>
              <a:t>The controlled system is the part of a machine or plant in which </a:t>
            </a:r>
            <a:r>
              <a:rPr lang="en-GB" sz="2400" dirty="0" smtClean="0"/>
              <a:t>the controlled </a:t>
            </a:r>
            <a:r>
              <a:rPr lang="en-GB" sz="2400" dirty="0"/>
              <a:t>variable is to be maintained at the desired value and in </a:t>
            </a:r>
            <a:r>
              <a:rPr lang="en-GB" sz="2400" dirty="0" smtClean="0"/>
              <a:t>which manipulated </a:t>
            </a:r>
            <a:r>
              <a:rPr lang="en-GB" sz="2400" dirty="0"/>
              <a:t>variables compensate for </a:t>
            </a:r>
            <a:r>
              <a:rPr lang="en-GB" sz="2400" dirty="0" smtClean="0"/>
              <a:t>disturbances. </a:t>
            </a:r>
          </a:p>
          <a:p>
            <a:r>
              <a:rPr lang="en-GB" sz="2400" dirty="0" smtClean="0"/>
              <a:t>Input variables to </a:t>
            </a:r>
            <a:r>
              <a:rPr lang="en-GB" sz="2400" dirty="0"/>
              <a:t>the controlled system include </a:t>
            </a:r>
            <a:r>
              <a:rPr lang="en-GB" sz="2400" dirty="0" smtClean="0"/>
              <a:t>the process variable, the set-point and the output or manipulated variable. </a:t>
            </a:r>
          </a:p>
          <a:p>
            <a:r>
              <a:rPr lang="en-GB" sz="2400" dirty="0" smtClean="0"/>
              <a:t>Before </a:t>
            </a:r>
            <a:r>
              <a:rPr lang="en-GB" sz="2400" dirty="0"/>
              <a:t>a controller can be defined for a controlled system, the </a:t>
            </a:r>
            <a:r>
              <a:rPr lang="en-GB" sz="2400" dirty="0" smtClean="0"/>
              <a:t>behaviour of </a:t>
            </a:r>
            <a:r>
              <a:rPr lang="en-GB" sz="2400" dirty="0"/>
              <a:t>the controlled system must be known. </a:t>
            </a:r>
            <a:endParaRPr lang="en-GB" sz="2400" dirty="0" smtClean="0"/>
          </a:p>
          <a:p>
            <a:r>
              <a:rPr lang="en-GB" sz="2400" dirty="0" smtClean="0"/>
              <a:t>The </a:t>
            </a:r>
            <a:r>
              <a:rPr lang="en-GB" sz="2400" dirty="0"/>
              <a:t>control engineer </a:t>
            </a:r>
            <a:r>
              <a:rPr lang="en-GB" sz="2400" dirty="0" smtClean="0"/>
              <a:t>is not </a:t>
            </a:r>
            <a:r>
              <a:rPr lang="en-GB" sz="2400" dirty="0"/>
              <a:t>interested in </a:t>
            </a:r>
            <a:r>
              <a:rPr lang="en-GB" sz="2400" dirty="0" smtClean="0"/>
              <a:t>technical processes </a:t>
            </a:r>
            <a:r>
              <a:rPr lang="en-GB" sz="2400" dirty="0"/>
              <a:t>within the controlled system, </a:t>
            </a:r>
            <a:r>
              <a:rPr lang="en-GB" sz="2400" dirty="0" smtClean="0"/>
              <a:t>but only </a:t>
            </a:r>
            <a:r>
              <a:rPr lang="en-GB" sz="2400" dirty="0"/>
              <a:t>in system behaviour.</a:t>
            </a:r>
            <a:endParaRPr lang="en-GB" sz="24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spTree>
    <p:extLst>
      <p:ext uri="{BB962C8B-B14F-4D97-AF65-F5344CB8AC3E}">
        <p14:creationId xmlns:p14="http://schemas.microsoft.com/office/powerpoint/2010/main" val="1020487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400" dirty="0" smtClean="0"/>
              <a:t>Controlled system</a:t>
            </a:r>
          </a:p>
          <a:p>
            <a:endParaRPr lang="en-GB" sz="2400" dirty="0" smtClean="0"/>
          </a:p>
          <a:p>
            <a:pPr algn="just"/>
            <a:r>
              <a:rPr lang="en-GB" sz="2400" dirty="0"/>
              <a:t>The dynamic response of a system (also called time response) is </a:t>
            </a:r>
            <a:r>
              <a:rPr lang="en-GB" sz="2400" dirty="0" smtClean="0"/>
              <a:t>an important aspect of control. </a:t>
            </a:r>
            <a:r>
              <a:rPr lang="en-GB" sz="2400" dirty="0"/>
              <a:t>It is the </a:t>
            </a:r>
            <a:r>
              <a:rPr lang="en-GB" sz="2400" dirty="0" smtClean="0"/>
              <a:t>time characteristic </a:t>
            </a:r>
            <a:r>
              <a:rPr lang="en-GB" sz="2400" dirty="0"/>
              <a:t>of the output variable (</a:t>
            </a:r>
            <a:r>
              <a:rPr lang="en-GB" sz="2400" dirty="0" smtClean="0"/>
              <a:t>controlled variable</a:t>
            </a:r>
            <a:r>
              <a:rPr lang="en-GB" sz="2400" dirty="0"/>
              <a:t>) for changes in the input variable. </a:t>
            </a:r>
            <a:endParaRPr lang="en-GB" sz="2400" dirty="0" smtClean="0"/>
          </a:p>
          <a:p>
            <a:pPr algn="just"/>
            <a:r>
              <a:rPr lang="en-GB" sz="2400" dirty="0"/>
              <a:t>P</a:t>
            </a:r>
            <a:r>
              <a:rPr lang="en-GB" sz="2400" dirty="0" smtClean="0"/>
              <a:t>articularly important is </a:t>
            </a:r>
            <a:r>
              <a:rPr lang="en-GB" sz="2400" dirty="0"/>
              <a:t>behaviour when </a:t>
            </a:r>
            <a:r>
              <a:rPr lang="en-GB" sz="2400" dirty="0" smtClean="0"/>
              <a:t>the reference variable or set-point is </a:t>
            </a:r>
            <a:r>
              <a:rPr lang="en-GB" sz="2400" dirty="0"/>
              <a:t>changed.</a:t>
            </a:r>
          </a:p>
          <a:p>
            <a:pPr algn="just"/>
            <a:r>
              <a:rPr lang="en-GB" sz="2400" dirty="0"/>
              <a:t>The control engineer must understand that nearly every system has </a:t>
            </a:r>
            <a:r>
              <a:rPr lang="en-GB" sz="2400" dirty="0" smtClean="0"/>
              <a:t>an unique characteristic </a:t>
            </a:r>
            <a:r>
              <a:rPr lang="en-GB" sz="2400" dirty="0"/>
              <a:t>dynamic response.</a:t>
            </a:r>
            <a:endParaRPr lang="en-GB" sz="24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spTree>
    <p:extLst>
      <p:ext uri="{BB962C8B-B14F-4D97-AF65-F5344CB8AC3E}">
        <p14:creationId xmlns:p14="http://schemas.microsoft.com/office/powerpoint/2010/main" val="2633280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200" dirty="0" smtClean="0"/>
              <a:t>Controlled system example 1</a:t>
            </a:r>
          </a:p>
          <a:p>
            <a:r>
              <a:rPr lang="en-GB" sz="2000" dirty="0"/>
              <a:t>In the example of </a:t>
            </a:r>
            <a:r>
              <a:rPr lang="en-GB" sz="2000" dirty="0" smtClean="0"/>
              <a:t>a steam heated water </a:t>
            </a:r>
            <a:r>
              <a:rPr lang="en-GB" sz="2000" dirty="0"/>
              <a:t>bath </a:t>
            </a:r>
            <a:r>
              <a:rPr lang="en-GB" sz="2000" dirty="0" smtClean="0"/>
              <a:t>a change </a:t>
            </a:r>
            <a:r>
              <a:rPr lang="en-GB" sz="2000" dirty="0"/>
              <a:t>in </a:t>
            </a:r>
            <a:r>
              <a:rPr lang="en-GB" sz="2000" dirty="0" smtClean="0"/>
              <a:t>the steam </a:t>
            </a:r>
            <a:r>
              <a:rPr lang="en-GB" sz="2000" dirty="0"/>
              <a:t>valve setting will </a:t>
            </a:r>
            <a:r>
              <a:rPr lang="en-GB" sz="2000" dirty="0" smtClean="0"/>
              <a:t>not immediately </a:t>
            </a:r>
            <a:r>
              <a:rPr lang="en-GB" sz="2000" dirty="0"/>
              <a:t>change the output </a:t>
            </a:r>
            <a:r>
              <a:rPr lang="en-GB" sz="2000" dirty="0" smtClean="0"/>
              <a:t>variable temperature</a:t>
            </a:r>
            <a:r>
              <a:rPr lang="en-GB" sz="2000" dirty="0"/>
              <a:t>. Rather, the heat capacity of the entire water bath </a:t>
            </a:r>
            <a:r>
              <a:rPr lang="en-GB" sz="2000" dirty="0" smtClean="0"/>
              <a:t>will cause </a:t>
            </a:r>
            <a:r>
              <a:rPr lang="en-GB" sz="2000" dirty="0"/>
              <a:t>the temperature to slowly "creep" to the new </a:t>
            </a:r>
            <a:r>
              <a:rPr lang="en-GB" sz="2000" dirty="0" smtClean="0"/>
              <a:t>equilibrium.</a:t>
            </a:r>
          </a:p>
          <a:p>
            <a:endParaRPr lang="en-GB" sz="24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4010372"/>
            <a:ext cx="3476625" cy="781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284984"/>
            <a:ext cx="388318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915816" y="5373216"/>
            <a:ext cx="2088232" cy="646331"/>
          </a:xfrm>
          <a:prstGeom prst="rect">
            <a:avLst/>
          </a:prstGeom>
          <a:noFill/>
        </p:spPr>
        <p:txBody>
          <a:bodyPr wrap="square" rtlCol="0">
            <a:spAutoFit/>
          </a:bodyPr>
          <a:lstStyle/>
          <a:p>
            <a:r>
              <a:rPr lang="en-GB" sz="1200" dirty="0" smtClean="0"/>
              <a:t>Time response of a controlled system steam heated "water bath"</a:t>
            </a:r>
            <a:endParaRPr lang="en-GB" sz="1200" dirty="0"/>
          </a:p>
        </p:txBody>
      </p:sp>
    </p:spTree>
    <p:extLst>
      <p:ext uri="{BB962C8B-B14F-4D97-AF65-F5344CB8AC3E}">
        <p14:creationId xmlns:p14="http://schemas.microsoft.com/office/powerpoint/2010/main" val="163445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200" dirty="0" smtClean="0"/>
              <a:t>Controlled system example 2</a:t>
            </a:r>
          </a:p>
          <a:p>
            <a:r>
              <a:rPr lang="en-GB" sz="2000" dirty="0"/>
              <a:t>In the example of a valve for volumetric flow control, the dynamic response is rapid. Here, a change in the valve setting has an immediate effect on flow rate so that the change in the volumetric flow rate output signal almost immediately follows the input signal for the change of the valve setting.</a:t>
            </a:r>
            <a:endParaRPr lang="en-GB" sz="24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sp>
        <p:nvSpPr>
          <p:cNvPr id="4" name="TextBox 3"/>
          <p:cNvSpPr txBox="1"/>
          <p:nvPr/>
        </p:nvSpPr>
        <p:spPr>
          <a:xfrm>
            <a:off x="3059832" y="5373216"/>
            <a:ext cx="1944216" cy="646331"/>
          </a:xfrm>
          <a:prstGeom prst="rect">
            <a:avLst/>
          </a:prstGeom>
          <a:noFill/>
        </p:spPr>
        <p:txBody>
          <a:bodyPr wrap="square" rtlCol="0">
            <a:spAutoFit/>
          </a:bodyPr>
          <a:lstStyle/>
          <a:p>
            <a:r>
              <a:rPr lang="en-GB" sz="1200" dirty="0" smtClean="0"/>
              <a:t>Time response of a controlled system to changes in “flow”</a:t>
            </a:r>
            <a:endParaRPr lang="en-GB" sz="12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6325" y="4077072"/>
            <a:ext cx="3495675" cy="58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645024"/>
            <a:ext cx="3659962" cy="30904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0696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200" dirty="0" smtClean="0"/>
              <a:t>Controlled system </a:t>
            </a:r>
          </a:p>
          <a:p>
            <a:r>
              <a:rPr lang="en-GB" sz="2000" dirty="0" smtClean="0"/>
              <a:t>In </a:t>
            </a:r>
            <a:r>
              <a:rPr lang="en-GB" sz="2000" dirty="0"/>
              <a:t>the previous </a:t>
            </a:r>
            <a:r>
              <a:rPr lang="en-GB" sz="2000" dirty="0" smtClean="0"/>
              <a:t>examples, the </a:t>
            </a:r>
            <a:r>
              <a:rPr lang="en-GB" sz="2000" dirty="0"/>
              <a:t>time response was shown assuming a sudden change in input </a:t>
            </a:r>
            <a:r>
              <a:rPr lang="en-GB" sz="2000" dirty="0" smtClean="0"/>
              <a:t>variable known as a step change. </a:t>
            </a:r>
            <a:r>
              <a:rPr lang="en-GB" sz="2000" dirty="0"/>
              <a:t>This is a commonly used method of establishing the time response of </a:t>
            </a:r>
            <a:r>
              <a:rPr lang="en-GB" sz="2000" dirty="0" smtClean="0"/>
              <a:t>system.</a:t>
            </a:r>
            <a:r>
              <a:rPr lang="en-GB" sz="2000" dirty="0"/>
              <a:t> </a:t>
            </a:r>
            <a:endParaRPr lang="en-GB" sz="2000" dirty="0" smtClean="0"/>
          </a:p>
          <a:p>
            <a:r>
              <a:rPr lang="en-GB" sz="2000" dirty="0" smtClean="0"/>
              <a:t>The </a:t>
            </a:r>
            <a:r>
              <a:rPr lang="en-GB" sz="2000" dirty="0"/>
              <a:t>response of a system to a sudden change of the input variable is called the step response. </a:t>
            </a:r>
            <a:endParaRPr lang="en-GB" sz="2000" dirty="0" smtClean="0"/>
          </a:p>
          <a:p>
            <a:pPr lvl="1"/>
            <a:r>
              <a:rPr lang="en-GB" sz="1600" dirty="0" smtClean="0"/>
              <a:t>Every </a:t>
            </a:r>
            <a:r>
              <a:rPr lang="en-GB" sz="1600" dirty="0"/>
              <a:t>system can be </a:t>
            </a:r>
            <a:r>
              <a:rPr lang="en-GB" sz="1600" dirty="0" smtClean="0"/>
              <a:t>characterised </a:t>
            </a:r>
            <a:r>
              <a:rPr lang="en-GB" sz="1600" dirty="0"/>
              <a:t>by its step response. </a:t>
            </a:r>
            <a:endParaRPr lang="en-GB" sz="1600" dirty="0" smtClean="0"/>
          </a:p>
          <a:p>
            <a:pPr lvl="1"/>
            <a:r>
              <a:rPr lang="en-GB" sz="1600" dirty="0" smtClean="0"/>
              <a:t>The </a:t>
            </a:r>
            <a:r>
              <a:rPr lang="en-GB" sz="1600" dirty="0"/>
              <a:t>step response also allows a system to be described with mathematical formulas.</a:t>
            </a:r>
          </a:p>
          <a:p>
            <a:endParaRPr lang="en-GB" sz="20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spTree>
    <p:extLst>
      <p:ext uri="{BB962C8B-B14F-4D97-AF65-F5344CB8AC3E}">
        <p14:creationId xmlns:p14="http://schemas.microsoft.com/office/powerpoint/2010/main" val="1259233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931224" cy="1875663"/>
          </a:xfrm>
        </p:spPr>
        <p:txBody>
          <a:bodyPr>
            <a:normAutofit fontScale="85000" lnSpcReduction="20000"/>
          </a:bodyPr>
          <a:lstStyle/>
          <a:p>
            <a:r>
              <a:rPr lang="en-GB" sz="2200" dirty="0" smtClean="0"/>
              <a:t>Controlled system </a:t>
            </a:r>
          </a:p>
          <a:p>
            <a:r>
              <a:rPr lang="en-GB" sz="2000" dirty="0"/>
              <a:t>This description of a system is also known as dynamic </a:t>
            </a:r>
            <a:r>
              <a:rPr lang="en-GB" sz="2000" dirty="0" smtClean="0"/>
              <a:t>response</a:t>
            </a:r>
            <a:r>
              <a:rPr lang="en-GB" sz="2000" dirty="0"/>
              <a:t> </a:t>
            </a:r>
            <a:r>
              <a:rPr lang="en-GB" sz="2000" dirty="0" smtClean="0"/>
              <a:t>the graphs below demonstrates this.</a:t>
            </a:r>
          </a:p>
          <a:p>
            <a:r>
              <a:rPr lang="en-GB" sz="2000" dirty="0" smtClean="0"/>
              <a:t>Here </a:t>
            </a:r>
            <a:r>
              <a:rPr lang="en-GB" sz="2000" dirty="0"/>
              <a:t>the manipulated variable y is </a:t>
            </a:r>
            <a:r>
              <a:rPr lang="en-GB" sz="2000" dirty="0" smtClean="0"/>
              <a:t>suddenly increased </a:t>
            </a:r>
            <a:r>
              <a:rPr lang="en-GB" sz="2000" dirty="0"/>
              <a:t>(see left diagram). </a:t>
            </a:r>
            <a:endParaRPr lang="en-GB" sz="2000" dirty="0" smtClean="0"/>
          </a:p>
          <a:p>
            <a:r>
              <a:rPr lang="en-GB" sz="2000" dirty="0" smtClean="0"/>
              <a:t>The </a:t>
            </a:r>
            <a:r>
              <a:rPr lang="en-GB" sz="2000" dirty="0"/>
              <a:t>step response of the controlled variable</a:t>
            </a:r>
          </a:p>
          <a:p>
            <a:r>
              <a:rPr lang="en-GB" sz="2000" dirty="0"/>
              <a:t>x is a settling process with transient overshoot.</a:t>
            </a:r>
            <a:endParaRPr lang="en-GB" sz="20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3284984"/>
            <a:ext cx="584835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7673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r>
              <a:rPr lang="en-GB" sz="2200" dirty="0" smtClean="0"/>
              <a:t>Controlled system </a:t>
            </a:r>
          </a:p>
          <a:p>
            <a:r>
              <a:rPr lang="en-GB" sz="2000" dirty="0"/>
              <a:t>Another characteristic of a system is its behaviour in equilibrium, </a:t>
            </a:r>
            <a:r>
              <a:rPr lang="en-GB" sz="2000" dirty="0" smtClean="0"/>
              <a:t>known as the </a:t>
            </a:r>
            <a:r>
              <a:rPr lang="en-GB" sz="2000" dirty="0"/>
              <a:t>static behaviour</a:t>
            </a:r>
            <a:r>
              <a:rPr lang="en-GB" sz="2000" dirty="0" smtClean="0"/>
              <a:t>.</a:t>
            </a:r>
          </a:p>
          <a:p>
            <a:r>
              <a:rPr lang="en-GB" sz="2000" dirty="0"/>
              <a:t>Static behaviour of a system is reached when none of the variables change with time. Equilibrium is reached when the system has settled.</a:t>
            </a:r>
          </a:p>
          <a:p>
            <a:r>
              <a:rPr lang="en-GB" sz="2000" dirty="0"/>
              <a:t>This state can be maintained for an unlimited time.</a:t>
            </a:r>
          </a:p>
          <a:p>
            <a:r>
              <a:rPr lang="en-GB" sz="2000" dirty="0"/>
              <a:t>The output variable is still dependent on the input variable – this dependence is shown by the characteristic of a system.</a:t>
            </a:r>
            <a:endParaRPr lang="en-GB" sz="20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spTree>
    <p:extLst>
      <p:ext uri="{BB962C8B-B14F-4D97-AF65-F5344CB8AC3E}">
        <p14:creationId xmlns:p14="http://schemas.microsoft.com/office/powerpoint/2010/main" val="1396755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r>
              <a:rPr lang="en-GB" sz="2200" dirty="0" smtClean="0"/>
              <a:t>Controlled system example</a:t>
            </a:r>
          </a:p>
          <a:p>
            <a:r>
              <a:rPr lang="en-GB" sz="2000" dirty="0"/>
              <a:t>The characteristic of the "valve" system from our water bath </a:t>
            </a:r>
            <a:r>
              <a:rPr lang="en-GB" sz="2000" dirty="0" smtClean="0"/>
              <a:t>example shows </a:t>
            </a:r>
            <a:r>
              <a:rPr lang="en-GB" sz="2000" dirty="0"/>
              <a:t>the relationship between volumetric </a:t>
            </a:r>
            <a:r>
              <a:rPr lang="en-GB" sz="2000" dirty="0" smtClean="0"/>
              <a:t>flow and </a:t>
            </a:r>
            <a:r>
              <a:rPr lang="en-GB" sz="2000" dirty="0"/>
              <a:t>valve position</a:t>
            </a:r>
            <a:endParaRPr lang="en-GB" sz="2000" dirty="0" smtClean="0"/>
          </a:p>
        </p:txBody>
      </p:sp>
      <p:sp>
        <p:nvSpPr>
          <p:cNvPr id="3" name="Title 2"/>
          <p:cNvSpPr>
            <a:spLocks noGrp="1"/>
          </p:cNvSpPr>
          <p:nvPr>
            <p:ph type="title"/>
          </p:nvPr>
        </p:nvSpPr>
        <p:spPr/>
        <p:txBody>
          <a:bodyPr>
            <a:normAutofit/>
          </a:bodyPr>
          <a:lstStyle/>
          <a:p>
            <a:r>
              <a:rPr lang="en-GB" sz="2800" dirty="0" smtClean="0"/>
              <a:t>Controlled system</a:t>
            </a:r>
            <a:endParaRPr lang="en-GB" sz="28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768281"/>
            <a:ext cx="3585654" cy="2076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076056" y="5062971"/>
            <a:ext cx="2808312" cy="246221"/>
          </a:xfrm>
          <a:prstGeom prst="rect">
            <a:avLst/>
          </a:prstGeom>
          <a:noFill/>
        </p:spPr>
        <p:txBody>
          <a:bodyPr wrap="square" rtlCol="0">
            <a:spAutoFit/>
          </a:bodyPr>
          <a:lstStyle/>
          <a:p>
            <a:r>
              <a:rPr lang="en-GB" sz="1000" dirty="0" smtClean="0"/>
              <a:t>Characteristic curve of the "valve" system</a:t>
            </a:r>
            <a:endParaRPr lang="en-GB" sz="1000" dirty="0"/>
          </a:p>
        </p:txBody>
      </p:sp>
      <p:sp>
        <p:nvSpPr>
          <p:cNvPr id="5" name="TextBox 4"/>
          <p:cNvSpPr txBox="1"/>
          <p:nvPr/>
        </p:nvSpPr>
        <p:spPr>
          <a:xfrm>
            <a:off x="688764" y="2924944"/>
            <a:ext cx="3955244" cy="2800767"/>
          </a:xfrm>
          <a:prstGeom prst="rect">
            <a:avLst/>
          </a:prstGeom>
          <a:noFill/>
        </p:spPr>
        <p:txBody>
          <a:bodyPr wrap="square" rtlCol="0">
            <a:spAutoFit/>
          </a:bodyPr>
          <a:lstStyle/>
          <a:p>
            <a:r>
              <a:rPr lang="en-GB" sz="1600" dirty="0" smtClean="0"/>
              <a:t>The characteristic shows whether the system is a linear or non-linear system. If the characteristic is a straight line, the system is linear. In this "valve" system, the characteristic is non-linear.</a:t>
            </a:r>
          </a:p>
          <a:p>
            <a:r>
              <a:rPr lang="en-GB" sz="1600" dirty="0" smtClean="0"/>
              <a:t>Many controlled systems that occur in practice are non-linear. However, they can often be approximated by a linear characteristic in the range in which they are operated.</a:t>
            </a:r>
            <a:endParaRPr lang="en-GB" sz="1600" dirty="0"/>
          </a:p>
        </p:txBody>
      </p:sp>
    </p:spTree>
    <p:extLst>
      <p:ext uri="{BB962C8B-B14F-4D97-AF65-F5344CB8AC3E}">
        <p14:creationId xmlns:p14="http://schemas.microsoft.com/office/powerpoint/2010/main" val="2025538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pPr algn="just"/>
            <a:r>
              <a:rPr lang="en-GB" sz="2000" dirty="0" smtClean="0"/>
              <a:t>The </a:t>
            </a:r>
            <a:r>
              <a:rPr lang="en-GB" sz="2000" dirty="0"/>
              <a:t>controller is the device in a closed-loop control that compares the measured value (actual value) with the desired value, and then </a:t>
            </a:r>
            <a:r>
              <a:rPr lang="en-GB" sz="2000" dirty="0" smtClean="0"/>
              <a:t>calculates and </a:t>
            </a:r>
            <a:r>
              <a:rPr lang="en-GB" sz="2000" dirty="0"/>
              <a:t>outputs the manipulated variable. </a:t>
            </a:r>
            <a:r>
              <a:rPr lang="en-GB" sz="2000" dirty="0" smtClean="0"/>
              <a:t>It was shown previously </a:t>
            </a:r>
            <a:r>
              <a:rPr lang="en-GB" sz="2000" dirty="0"/>
              <a:t>that controlled systems can have very different responses. There are systems which respond quickly, systems that respond very slowly and systems with storage property</a:t>
            </a:r>
            <a:r>
              <a:rPr lang="en-GB" sz="2000" dirty="0" smtClean="0"/>
              <a:t>.</a:t>
            </a:r>
          </a:p>
          <a:p>
            <a:pPr algn="just"/>
            <a:r>
              <a:rPr lang="en-GB" sz="2000" dirty="0"/>
              <a:t>For each of these controlled systems, changes to the manipulated variable </a:t>
            </a:r>
            <a:r>
              <a:rPr lang="en-GB" sz="2000" dirty="0" smtClean="0"/>
              <a:t>‘y’ </a:t>
            </a:r>
            <a:r>
              <a:rPr lang="en-GB" sz="2000" dirty="0"/>
              <a:t>must take place in a different way. For this reason there are various types of controller each with its own control response. The control engineer has the task of selecting the controller with the most suitable control response for the controlled system.</a:t>
            </a:r>
            <a:endParaRPr lang="en-GB" sz="2000" dirty="0" smtClean="0"/>
          </a:p>
        </p:txBody>
      </p:sp>
      <p:sp>
        <p:nvSpPr>
          <p:cNvPr id="3" name="Title 2"/>
          <p:cNvSpPr>
            <a:spLocks noGrp="1"/>
          </p:cNvSpPr>
          <p:nvPr>
            <p:ph type="title"/>
          </p:nvPr>
        </p:nvSpPr>
        <p:spPr/>
        <p:txBody>
          <a:bodyPr>
            <a:normAutofit/>
          </a:bodyPr>
          <a:lstStyle/>
          <a:p>
            <a:r>
              <a:rPr lang="en-GB" sz="2800" dirty="0" smtClean="0"/>
              <a:t>System Controller</a:t>
            </a:r>
            <a:endParaRPr lang="en-GB" sz="2800" dirty="0"/>
          </a:p>
        </p:txBody>
      </p:sp>
    </p:spTree>
    <p:extLst>
      <p:ext uri="{BB962C8B-B14F-4D97-AF65-F5344CB8AC3E}">
        <p14:creationId xmlns:p14="http://schemas.microsoft.com/office/powerpoint/2010/main" val="31164852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pPr algn="just"/>
            <a:r>
              <a:rPr lang="en-GB" sz="2000" dirty="0" smtClean="0"/>
              <a:t>The </a:t>
            </a:r>
            <a:r>
              <a:rPr lang="en-GB" sz="2000" dirty="0"/>
              <a:t>controller is the device in a closed-loop control that compares the measured value (actual value) with the desired value, and then </a:t>
            </a:r>
            <a:r>
              <a:rPr lang="en-GB" sz="2000" dirty="0" smtClean="0"/>
              <a:t>calculates and </a:t>
            </a:r>
            <a:r>
              <a:rPr lang="en-GB" sz="2000" dirty="0"/>
              <a:t>outputs the manipulated variable. </a:t>
            </a:r>
            <a:r>
              <a:rPr lang="en-GB" sz="2000" dirty="0" smtClean="0"/>
              <a:t>It was shown previously </a:t>
            </a:r>
            <a:r>
              <a:rPr lang="en-GB" sz="2000" dirty="0"/>
              <a:t>that controlled systems can have very different responses. There are systems which respond quickly, systems that respond very slowly and systems with storage property</a:t>
            </a:r>
            <a:r>
              <a:rPr lang="en-GB" sz="2000" dirty="0" smtClean="0"/>
              <a:t>.</a:t>
            </a:r>
          </a:p>
          <a:p>
            <a:pPr algn="just"/>
            <a:r>
              <a:rPr lang="en-GB" sz="2000" dirty="0"/>
              <a:t>For each of these controlled systems, changes to the manipulated variable </a:t>
            </a:r>
            <a:r>
              <a:rPr lang="en-GB" sz="2000" dirty="0" smtClean="0"/>
              <a:t>‘y’ </a:t>
            </a:r>
            <a:r>
              <a:rPr lang="en-GB" sz="2000" dirty="0"/>
              <a:t>must take place in a different way. For this reason there are various types of controller each with its own control response. The control engineer has the task of selecting the controller with the most suitable control response for the controlled system.</a:t>
            </a:r>
            <a:endParaRPr lang="en-GB" sz="2000" dirty="0" smtClean="0"/>
          </a:p>
        </p:txBody>
      </p:sp>
      <p:sp>
        <p:nvSpPr>
          <p:cNvPr id="3" name="Title 2"/>
          <p:cNvSpPr>
            <a:spLocks noGrp="1"/>
          </p:cNvSpPr>
          <p:nvPr>
            <p:ph type="title"/>
          </p:nvPr>
        </p:nvSpPr>
        <p:spPr/>
        <p:txBody>
          <a:bodyPr>
            <a:normAutofit/>
          </a:bodyPr>
          <a:lstStyle/>
          <a:p>
            <a:r>
              <a:rPr lang="en-GB" sz="2800" dirty="0" smtClean="0"/>
              <a:t>System Controller</a:t>
            </a:r>
            <a:endParaRPr lang="en-GB" sz="2800" dirty="0"/>
          </a:p>
        </p:txBody>
      </p:sp>
    </p:spTree>
    <p:extLst>
      <p:ext uri="{BB962C8B-B14F-4D97-AF65-F5344CB8AC3E}">
        <p14:creationId xmlns:p14="http://schemas.microsoft.com/office/powerpoint/2010/main" val="2331454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pPr algn="just"/>
            <a:r>
              <a:rPr lang="en-GB" sz="2000" dirty="0"/>
              <a:t>Control </a:t>
            </a:r>
            <a:r>
              <a:rPr lang="en-GB" sz="2000" dirty="0" smtClean="0"/>
              <a:t>response</a:t>
            </a:r>
          </a:p>
          <a:p>
            <a:pPr algn="just"/>
            <a:endParaRPr lang="en-GB" sz="2000" dirty="0"/>
          </a:p>
          <a:p>
            <a:pPr algn="just"/>
            <a:r>
              <a:rPr lang="en-GB" sz="2000" dirty="0"/>
              <a:t>Control response is the way in which the controller derives the manipulated variable from the system deviation. </a:t>
            </a:r>
            <a:endParaRPr lang="en-GB" sz="2000" dirty="0" smtClean="0"/>
          </a:p>
          <a:p>
            <a:pPr algn="just"/>
            <a:endParaRPr lang="en-GB" sz="2000" dirty="0"/>
          </a:p>
          <a:p>
            <a:pPr algn="just"/>
            <a:r>
              <a:rPr lang="en-GB" sz="2000" dirty="0" smtClean="0"/>
              <a:t>There </a:t>
            </a:r>
            <a:r>
              <a:rPr lang="en-GB" sz="2000" dirty="0"/>
              <a:t>are two broad categories</a:t>
            </a:r>
            <a:r>
              <a:rPr lang="en-GB" sz="2000" dirty="0" smtClean="0"/>
              <a:t>:</a:t>
            </a:r>
          </a:p>
          <a:p>
            <a:pPr algn="just"/>
            <a:endParaRPr lang="en-GB" sz="2000" dirty="0"/>
          </a:p>
          <a:p>
            <a:pPr lvl="1" algn="just"/>
            <a:r>
              <a:rPr lang="en-GB" sz="1800" dirty="0"/>
              <a:t>continuous-action controllers</a:t>
            </a:r>
          </a:p>
          <a:p>
            <a:pPr lvl="1" algn="just"/>
            <a:r>
              <a:rPr lang="en-GB" sz="1800" dirty="0"/>
              <a:t>non-continuous-action controllers.</a:t>
            </a:r>
            <a:endParaRPr lang="en-GB" sz="1800" dirty="0" smtClean="0"/>
          </a:p>
        </p:txBody>
      </p:sp>
      <p:sp>
        <p:nvSpPr>
          <p:cNvPr id="3" name="Title 2"/>
          <p:cNvSpPr>
            <a:spLocks noGrp="1"/>
          </p:cNvSpPr>
          <p:nvPr>
            <p:ph type="title"/>
          </p:nvPr>
        </p:nvSpPr>
        <p:spPr/>
        <p:txBody>
          <a:bodyPr>
            <a:normAutofit/>
          </a:bodyPr>
          <a:lstStyle/>
          <a:p>
            <a:r>
              <a:rPr lang="en-GB" sz="2800" dirty="0" smtClean="0"/>
              <a:t>System Controller</a:t>
            </a:r>
            <a:endParaRPr lang="en-GB" sz="2800" dirty="0"/>
          </a:p>
        </p:txBody>
      </p:sp>
    </p:spTree>
    <p:extLst>
      <p:ext uri="{BB962C8B-B14F-4D97-AF65-F5344CB8AC3E}">
        <p14:creationId xmlns:p14="http://schemas.microsoft.com/office/powerpoint/2010/main" val="1247349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r>
              <a:rPr lang="en-GB" sz="2000" dirty="0" smtClean="0"/>
              <a:t>Continuous action controller</a:t>
            </a:r>
          </a:p>
          <a:p>
            <a:r>
              <a:rPr lang="en-GB" sz="2000" dirty="0" smtClean="0"/>
              <a:t>The </a:t>
            </a:r>
            <a:r>
              <a:rPr lang="en-GB" sz="2000" dirty="0"/>
              <a:t>manipulated variable of the continuous action controller changes continuously dependent on the system deviation. Controllers of this type give the value of the system </a:t>
            </a:r>
            <a:r>
              <a:rPr lang="en-GB" sz="2000" dirty="0" smtClean="0"/>
              <a:t>deviation as </a:t>
            </a:r>
            <a:r>
              <a:rPr lang="en-GB" sz="2000" dirty="0"/>
              <a:t>a direct actuating signal to </a:t>
            </a:r>
            <a:r>
              <a:rPr lang="en-GB" sz="2000" dirty="0" smtClean="0"/>
              <a:t>the manipulating </a:t>
            </a:r>
            <a:r>
              <a:rPr lang="en-GB" sz="2000" dirty="0"/>
              <a:t>element</a:t>
            </a:r>
            <a:r>
              <a:rPr lang="en-GB" sz="2000" dirty="0" smtClean="0"/>
              <a:t>.</a:t>
            </a:r>
            <a:endParaRPr lang="en-GB" sz="2000" dirty="0"/>
          </a:p>
        </p:txBody>
      </p:sp>
      <p:sp>
        <p:nvSpPr>
          <p:cNvPr id="3" name="Title 2"/>
          <p:cNvSpPr>
            <a:spLocks noGrp="1"/>
          </p:cNvSpPr>
          <p:nvPr>
            <p:ph type="title"/>
          </p:nvPr>
        </p:nvSpPr>
        <p:spPr/>
        <p:txBody>
          <a:bodyPr>
            <a:normAutofit/>
          </a:bodyPr>
          <a:lstStyle/>
          <a:p>
            <a:r>
              <a:rPr lang="en-GB" sz="2800" dirty="0" smtClean="0"/>
              <a:t>System Controller</a:t>
            </a:r>
            <a:endParaRPr lang="en-GB" sz="2800" dirty="0"/>
          </a:p>
        </p:txBody>
      </p:sp>
      <p:sp>
        <p:nvSpPr>
          <p:cNvPr id="4" name="TextBox 3"/>
          <p:cNvSpPr txBox="1"/>
          <p:nvPr/>
        </p:nvSpPr>
        <p:spPr>
          <a:xfrm>
            <a:off x="1115616" y="3573016"/>
            <a:ext cx="4248472" cy="1754326"/>
          </a:xfrm>
          <a:prstGeom prst="rect">
            <a:avLst/>
          </a:prstGeom>
          <a:noFill/>
        </p:spPr>
        <p:txBody>
          <a:bodyPr wrap="square" rtlCol="0">
            <a:spAutoFit/>
          </a:bodyPr>
          <a:lstStyle/>
          <a:p>
            <a:r>
              <a:rPr lang="en-GB" dirty="0" smtClean="0"/>
              <a:t>An example of this type of controller is the centrifugal governor. It changes its moment of inertia dependent on speed, and thus has a direct influence on speed.</a:t>
            </a:r>
            <a:endParaRPr lang="en-GB" sz="1600"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2642" y="3521878"/>
            <a:ext cx="2238375" cy="213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7875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r>
              <a:rPr lang="en-GB" sz="2000" dirty="0" smtClean="0"/>
              <a:t>Non-continuous action controller</a:t>
            </a:r>
          </a:p>
          <a:p>
            <a:r>
              <a:rPr lang="en-GB" sz="2000" dirty="0"/>
              <a:t>The manipulated variable of a non-continuous-action controller can only be changed in set steps. The best-known non-continuous-action controller is the two-step control that can only assume the conditions "on"</a:t>
            </a:r>
          </a:p>
          <a:p>
            <a:r>
              <a:rPr lang="en-GB" sz="2000" dirty="0"/>
              <a:t>or "off</a:t>
            </a:r>
            <a:r>
              <a:rPr lang="en-GB" sz="2000" dirty="0" smtClean="0"/>
              <a:t>".</a:t>
            </a:r>
            <a:endParaRPr lang="en-GB" sz="2000" dirty="0"/>
          </a:p>
        </p:txBody>
      </p:sp>
      <p:sp>
        <p:nvSpPr>
          <p:cNvPr id="3" name="Title 2"/>
          <p:cNvSpPr>
            <a:spLocks noGrp="1"/>
          </p:cNvSpPr>
          <p:nvPr>
            <p:ph type="title"/>
          </p:nvPr>
        </p:nvSpPr>
        <p:spPr/>
        <p:txBody>
          <a:bodyPr>
            <a:normAutofit/>
          </a:bodyPr>
          <a:lstStyle/>
          <a:p>
            <a:r>
              <a:rPr lang="en-GB" sz="2800" dirty="0" smtClean="0"/>
              <a:t>System Controller</a:t>
            </a:r>
            <a:endParaRPr lang="en-GB" sz="2800" dirty="0"/>
          </a:p>
        </p:txBody>
      </p:sp>
      <p:sp>
        <p:nvSpPr>
          <p:cNvPr id="4" name="TextBox 3"/>
          <p:cNvSpPr txBox="1"/>
          <p:nvPr/>
        </p:nvSpPr>
        <p:spPr>
          <a:xfrm>
            <a:off x="1115616" y="3573016"/>
            <a:ext cx="3528392" cy="1754326"/>
          </a:xfrm>
          <a:prstGeom prst="rect">
            <a:avLst/>
          </a:prstGeom>
          <a:noFill/>
        </p:spPr>
        <p:txBody>
          <a:bodyPr wrap="square" rtlCol="0">
            <a:spAutoFit/>
          </a:bodyPr>
          <a:lstStyle/>
          <a:p>
            <a:r>
              <a:rPr lang="en-GB" dirty="0" smtClean="0"/>
              <a:t>An example is the thermostat of an iron. It switches the electric current for the heating element on or off depending on the temperature.</a:t>
            </a:r>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3425116"/>
            <a:ext cx="3657600" cy="1638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0840" y="4382378"/>
            <a:ext cx="1838325" cy="1362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0375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pPr algn="just"/>
            <a:r>
              <a:rPr lang="en-GB" sz="2000" dirty="0"/>
              <a:t>Time response of a controller</a:t>
            </a:r>
          </a:p>
          <a:p>
            <a:pPr algn="just"/>
            <a:r>
              <a:rPr lang="en-GB" sz="2000" dirty="0"/>
              <a:t>Every controlled system has its </a:t>
            </a:r>
            <a:r>
              <a:rPr lang="en-GB" sz="2000" dirty="0" smtClean="0"/>
              <a:t>own </a:t>
            </a:r>
            <a:r>
              <a:rPr lang="en-GB" sz="2000" dirty="0"/>
              <a:t>time response. This time response depends on the design of the machine or system and cannot be influenced by the control engineer.</a:t>
            </a:r>
          </a:p>
          <a:p>
            <a:pPr algn="just"/>
            <a:r>
              <a:rPr lang="en-GB" sz="2000" dirty="0"/>
              <a:t>The time response of the controlled system must be established through experiment or theoretical analysis</a:t>
            </a:r>
            <a:r>
              <a:rPr lang="en-GB" sz="2000" dirty="0" smtClean="0"/>
              <a:t>. The </a:t>
            </a:r>
            <a:r>
              <a:rPr lang="en-GB" sz="2000" dirty="0"/>
              <a:t>controller is also a system and has its own time response.</a:t>
            </a:r>
          </a:p>
          <a:p>
            <a:pPr algn="just"/>
            <a:r>
              <a:rPr lang="en-GB" sz="2000" dirty="0"/>
              <a:t>This time response is specified by the control engineer in order to achieve good control performance</a:t>
            </a:r>
            <a:r>
              <a:rPr lang="en-GB" sz="2000" dirty="0" smtClean="0"/>
              <a:t>.</a:t>
            </a:r>
          </a:p>
          <a:p>
            <a:pPr algn="just"/>
            <a:r>
              <a:rPr lang="en-GB" sz="2000" dirty="0"/>
              <a:t>The controller is also a system and has its own time response. This time response is specified by the control engineer in order to achieve good control performance.</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spTree>
    <p:extLst>
      <p:ext uri="{BB962C8B-B14F-4D97-AF65-F5344CB8AC3E}">
        <p14:creationId xmlns:p14="http://schemas.microsoft.com/office/powerpoint/2010/main" val="2503729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075240" cy="4395943"/>
          </a:xfrm>
        </p:spPr>
        <p:txBody>
          <a:bodyPr>
            <a:normAutofit/>
          </a:bodyPr>
          <a:lstStyle/>
          <a:p>
            <a:pPr algn="just"/>
            <a:r>
              <a:rPr lang="en-GB" sz="2000" dirty="0"/>
              <a:t>The time response of a continuous-action controller is determined by three </a:t>
            </a:r>
            <a:r>
              <a:rPr lang="en-GB" sz="2000" dirty="0" smtClean="0"/>
              <a:t>functions:</a:t>
            </a:r>
          </a:p>
          <a:p>
            <a:pPr algn="just"/>
            <a:endParaRPr lang="en-GB" sz="2000" dirty="0"/>
          </a:p>
          <a:p>
            <a:pPr lvl="3" algn="just"/>
            <a:r>
              <a:rPr lang="en-GB" sz="2000" dirty="0"/>
              <a:t>Proportional function</a:t>
            </a:r>
            <a:r>
              <a:rPr lang="en-GB" sz="2000" dirty="0" smtClean="0"/>
              <a:t> </a:t>
            </a:r>
            <a:r>
              <a:rPr lang="en-GB" sz="2000" dirty="0"/>
              <a:t>(P function</a:t>
            </a:r>
            <a:r>
              <a:rPr lang="en-GB" sz="2000" dirty="0" smtClean="0"/>
              <a:t>)</a:t>
            </a:r>
            <a:endParaRPr lang="en-GB" sz="2000" dirty="0"/>
          </a:p>
          <a:p>
            <a:pPr lvl="3" algn="just"/>
            <a:r>
              <a:rPr lang="en-GB" sz="2000" dirty="0"/>
              <a:t>Integral function</a:t>
            </a:r>
            <a:r>
              <a:rPr lang="en-GB" sz="2000" dirty="0" smtClean="0"/>
              <a:t> </a:t>
            </a:r>
            <a:r>
              <a:rPr lang="en-GB" sz="2000" dirty="0"/>
              <a:t>(I function</a:t>
            </a:r>
            <a:r>
              <a:rPr lang="en-GB" sz="2000" dirty="0" smtClean="0"/>
              <a:t>)</a:t>
            </a:r>
            <a:endParaRPr lang="en-GB" sz="2000" dirty="0"/>
          </a:p>
          <a:p>
            <a:pPr lvl="3" algn="just"/>
            <a:r>
              <a:rPr lang="en-GB" sz="2000" dirty="0"/>
              <a:t>Differential function</a:t>
            </a:r>
            <a:r>
              <a:rPr lang="en-GB" sz="2000" dirty="0" smtClean="0"/>
              <a:t> </a:t>
            </a:r>
            <a:r>
              <a:rPr lang="en-GB" sz="2000" dirty="0"/>
              <a:t>(D function</a:t>
            </a:r>
            <a:r>
              <a:rPr lang="en-GB" sz="2000" dirty="0" smtClean="0"/>
              <a:t>)</a:t>
            </a:r>
          </a:p>
          <a:p>
            <a:pPr marL="914400" lvl="3" indent="0" algn="just">
              <a:buNone/>
            </a:pPr>
            <a:endParaRPr lang="en-GB" sz="2000" dirty="0"/>
          </a:p>
          <a:p>
            <a:pPr algn="just"/>
            <a:r>
              <a:rPr lang="en-GB" sz="2000" dirty="0"/>
              <a:t>The above designations indicate how the manipulated variable is calculated from the system deviation.</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spTree>
    <p:extLst>
      <p:ext uri="{BB962C8B-B14F-4D97-AF65-F5344CB8AC3E}">
        <p14:creationId xmlns:p14="http://schemas.microsoft.com/office/powerpoint/2010/main" val="3053850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119312"/>
            <a:ext cx="2905125" cy="2619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idx="1"/>
          </p:nvPr>
        </p:nvSpPr>
        <p:spPr>
          <a:xfrm>
            <a:off x="457200" y="1481329"/>
            <a:ext cx="5482952" cy="4395943"/>
          </a:xfrm>
        </p:spPr>
        <p:txBody>
          <a:bodyPr>
            <a:normAutofit fontScale="92500" lnSpcReduction="20000"/>
          </a:bodyPr>
          <a:lstStyle/>
          <a:p>
            <a:pPr algn="just"/>
            <a:r>
              <a:rPr lang="en-GB" sz="2000" dirty="0" smtClean="0"/>
              <a:t>Proportional function.</a:t>
            </a:r>
          </a:p>
          <a:p>
            <a:pPr algn="just"/>
            <a:r>
              <a:rPr lang="en-GB" sz="2000" dirty="0" smtClean="0"/>
              <a:t>In the proportional controller function, </a:t>
            </a:r>
            <a:r>
              <a:rPr lang="en-GB" sz="2000" dirty="0"/>
              <a:t>the manipulated variable output is proportional to the system deviation. If the system deviation is large, the value of the manipulated variable is large. </a:t>
            </a:r>
          </a:p>
          <a:p>
            <a:pPr algn="just"/>
            <a:r>
              <a:rPr lang="en-GB" sz="2000" dirty="0"/>
              <a:t>If the system deviation is small, the value of the manipulated variable is small. </a:t>
            </a:r>
          </a:p>
          <a:p>
            <a:pPr algn="just"/>
            <a:r>
              <a:rPr lang="en-GB" sz="2000" dirty="0"/>
              <a:t>As the manipulated variable is proportional to the system deviation, the manipulated variable is only </a:t>
            </a:r>
            <a:r>
              <a:rPr lang="en-GB" sz="2000" dirty="0" smtClean="0"/>
              <a:t>present if </a:t>
            </a:r>
            <a:r>
              <a:rPr lang="en-GB" sz="2000" dirty="0"/>
              <a:t>there is a system deviation.</a:t>
            </a:r>
          </a:p>
          <a:p>
            <a:pPr algn="just"/>
            <a:r>
              <a:rPr lang="en-GB" sz="2000" dirty="0"/>
              <a:t>For this reason, a proportional controller alone cannot achieve a system deviation of </a:t>
            </a:r>
            <a:r>
              <a:rPr lang="en-GB" sz="2000" dirty="0" smtClean="0"/>
              <a:t>zero, as in </a:t>
            </a:r>
            <a:r>
              <a:rPr lang="en-GB" sz="2000" dirty="0"/>
              <a:t>this case no manipulated variable will be present and there would therefore be no control.</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spTree>
    <p:extLst>
      <p:ext uri="{BB962C8B-B14F-4D97-AF65-F5344CB8AC3E}">
        <p14:creationId xmlns:p14="http://schemas.microsoft.com/office/powerpoint/2010/main" val="39570658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482952" cy="4395943"/>
          </a:xfrm>
        </p:spPr>
        <p:txBody>
          <a:bodyPr>
            <a:normAutofit fontScale="92500" lnSpcReduction="10000"/>
          </a:bodyPr>
          <a:lstStyle/>
          <a:p>
            <a:pPr algn="just"/>
            <a:r>
              <a:rPr lang="en-GB" sz="2000" dirty="0" smtClean="0"/>
              <a:t>Integral function.</a:t>
            </a:r>
          </a:p>
          <a:p>
            <a:pPr algn="just"/>
            <a:r>
              <a:rPr lang="en-GB" sz="2000" dirty="0"/>
              <a:t>An integral-action controller adds the system deviation over time, that is it is integrated. For example, if a system deviation is constantly present, the value of the manipulated variable continues to increase as it is dependent on summation over time.</a:t>
            </a:r>
          </a:p>
          <a:p>
            <a:pPr algn="just"/>
            <a:r>
              <a:rPr lang="en-GB" sz="2000" dirty="0"/>
              <a:t>However, as the value of the manipulated variable continues to increase, the system deviation decreases. This process continues until the system deviation is zero. Integral-action controllers or integral components in controllers are therefor used to avoid permanent system </a:t>
            </a:r>
            <a:r>
              <a:rPr lang="en-GB" sz="2000" dirty="0" smtClean="0"/>
              <a:t>deviation known as ‘offset’.</a:t>
            </a:r>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5694" y="2132856"/>
            <a:ext cx="2819400" cy="259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3460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482952" cy="4395943"/>
          </a:xfrm>
        </p:spPr>
        <p:txBody>
          <a:bodyPr>
            <a:normAutofit lnSpcReduction="10000"/>
          </a:bodyPr>
          <a:lstStyle/>
          <a:p>
            <a:pPr algn="just"/>
            <a:r>
              <a:rPr lang="en-GB" sz="2000" dirty="0" smtClean="0"/>
              <a:t>Derivative function.</a:t>
            </a:r>
          </a:p>
          <a:p>
            <a:pPr algn="just"/>
            <a:r>
              <a:rPr lang="en-GB" sz="2000" dirty="0"/>
              <a:t>The differential component evaluates the speed of change of the system deviation. This is also called differentiation of the system deviation. If the system deviation is changing </a:t>
            </a:r>
            <a:r>
              <a:rPr lang="en-GB" sz="2000" dirty="0" smtClean="0"/>
              <a:t>quickly, the </a:t>
            </a:r>
            <a:r>
              <a:rPr lang="en-GB" sz="2000" dirty="0"/>
              <a:t>manipulated variable is large. If the system deviation is small, the value of manipulated variable is small. </a:t>
            </a:r>
            <a:endParaRPr lang="en-GB" sz="2000" dirty="0" smtClean="0"/>
          </a:p>
          <a:p>
            <a:pPr algn="just"/>
            <a:r>
              <a:rPr lang="en-GB" sz="2000" dirty="0" smtClean="0"/>
              <a:t>A </a:t>
            </a:r>
            <a:r>
              <a:rPr lang="en-GB" sz="2000" dirty="0"/>
              <a:t>controller with D component alone does not make any sense, as a manipulated variable would only be present during change in the system deviation.</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6656" y="2204864"/>
            <a:ext cx="2657475" cy="259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1789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395943"/>
          </a:xfrm>
        </p:spPr>
        <p:txBody>
          <a:bodyPr>
            <a:normAutofit/>
          </a:bodyPr>
          <a:lstStyle/>
          <a:p>
            <a:r>
              <a:rPr lang="en-GB" sz="2000" dirty="0" smtClean="0"/>
              <a:t>A </a:t>
            </a:r>
            <a:r>
              <a:rPr lang="en-GB" sz="2000" dirty="0"/>
              <a:t>controller can consist of a single component, for example a P </a:t>
            </a:r>
            <a:r>
              <a:rPr lang="en-GB" sz="2000" dirty="0" smtClean="0"/>
              <a:t>controller or </a:t>
            </a:r>
            <a:r>
              <a:rPr lang="en-GB" sz="2000" dirty="0"/>
              <a:t>an I controller. </a:t>
            </a:r>
            <a:endParaRPr lang="en-GB" sz="2000" dirty="0" smtClean="0"/>
          </a:p>
          <a:p>
            <a:endParaRPr lang="en-GB" sz="2000" dirty="0"/>
          </a:p>
          <a:p>
            <a:r>
              <a:rPr lang="en-GB" sz="2000" dirty="0" smtClean="0"/>
              <a:t>A </a:t>
            </a:r>
            <a:r>
              <a:rPr lang="en-GB" sz="2000" dirty="0"/>
              <a:t>controller can also be a combination of </a:t>
            </a:r>
            <a:r>
              <a:rPr lang="en-GB" sz="2000" dirty="0" smtClean="0"/>
              <a:t>several components </a:t>
            </a:r>
            <a:r>
              <a:rPr lang="en-GB" sz="2000" dirty="0"/>
              <a:t>- the most common form of continuous-action controller </a:t>
            </a:r>
            <a:r>
              <a:rPr lang="en-GB" sz="2000" dirty="0" smtClean="0"/>
              <a:t>is the </a:t>
            </a:r>
            <a:r>
              <a:rPr lang="en-GB" sz="2000" dirty="0"/>
              <a:t>PID controller.</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spTree>
    <p:extLst>
      <p:ext uri="{BB962C8B-B14F-4D97-AF65-F5344CB8AC3E}">
        <p14:creationId xmlns:p14="http://schemas.microsoft.com/office/powerpoint/2010/main" val="1664685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fontScale="55000" lnSpcReduction="20000"/>
          </a:bodyPr>
          <a:lstStyle/>
          <a:p>
            <a:r>
              <a:rPr lang="en-GB" sz="3200" dirty="0"/>
              <a:t>Technical details of </a:t>
            </a:r>
            <a:r>
              <a:rPr lang="en-GB" sz="3200" dirty="0" smtClean="0"/>
              <a:t>controllers</a:t>
            </a:r>
          </a:p>
          <a:p>
            <a:endParaRPr lang="en-GB" sz="3200" dirty="0"/>
          </a:p>
          <a:p>
            <a:r>
              <a:rPr lang="en-GB" sz="2600" dirty="0"/>
              <a:t>In automation technology controllers are almost exclusively electrical or electronic. Although mechanical and pneumatic controllers are often shown as examples in text books, they are hardly ever found in modern </a:t>
            </a:r>
            <a:r>
              <a:rPr lang="en-GB" sz="2600" dirty="0" smtClean="0"/>
              <a:t>systems.</a:t>
            </a:r>
          </a:p>
          <a:p>
            <a:endParaRPr lang="en-GB" sz="2600" dirty="0" smtClean="0"/>
          </a:p>
          <a:p>
            <a:r>
              <a:rPr lang="en-GB" sz="2600" dirty="0"/>
              <a:t>Electrical and electronic controllers work with electrical input and output signals. The transducers are sensors which convert physical variables into voltage or current. The manipulating elements and servo drives are operated by current or voltage outputs. Theoretically, there is no limit to the range of these signals. In practice, however, standard ranges have become established for controllers:</a:t>
            </a:r>
          </a:p>
          <a:p>
            <a:endParaRPr lang="en-GB" sz="2600" dirty="0" smtClean="0"/>
          </a:p>
          <a:p>
            <a:r>
              <a:rPr lang="en-GB" sz="2600" dirty="0" smtClean="0"/>
              <a:t>Internal </a:t>
            </a:r>
            <a:r>
              <a:rPr lang="en-GB" sz="2600" dirty="0"/>
              <a:t>processing of signals in the controller is either </a:t>
            </a:r>
            <a:r>
              <a:rPr lang="en-GB" sz="2600" dirty="0" smtClean="0"/>
              <a:t>analogue </a:t>
            </a:r>
            <a:r>
              <a:rPr lang="en-GB" sz="2600" dirty="0"/>
              <a:t>with operational amplifier circuits or digital with microprocessor systems </a:t>
            </a:r>
            <a:endParaRPr lang="en-GB" sz="2600" dirty="0" smtClean="0"/>
          </a:p>
          <a:p>
            <a:endParaRPr lang="en-GB" sz="2600" dirty="0" smtClean="0"/>
          </a:p>
          <a:p>
            <a:pPr lvl="1"/>
            <a:r>
              <a:rPr lang="en-GB" sz="2200" dirty="0" smtClean="0"/>
              <a:t>In </a:t>
            </a:r>
            <a:r>
              <a:rPr lang="en-GB" sz="2200" dirty="0"/>
              <a:t>circuits with operational amplifiers, voltages and currents are processed directly in the appropriate modules.</a:t>
            </a:r>
          </a:p>
          <a:p>
            <a:pPr lvl="1"/>
            <a:r>
              <a:rPr lang="en-GB" sz="2200" dirty="0" smtClean="0"/>
              <a:t>In </a:t>
            </a:r>
            <a:r>
              <a:rPr lang="en-GB" sz="2200" dirty="0"/>
              <a:t>digital processing, </a:t>
            </a:r>
            <a:r>
              <a:rPr lang="en-GB" sz="2200" dirty="0" smtClean="0"/>
              <a:t>analogue </a:t>
            </a:r>
            <a:r>
              <a:rPr lang="en-GB" sz="2200" dirty="0"/>
              <a:t>signals are first converted into digital signals. After calculation of the manipulated variable in the microprocessor, the digital value is converted back into an </a:t>
            </a:r>
            <a:r>
              <a:rPr lang="en-GB" sz="2200" dirty="0" smtClean="0"/>
              <a:t>analogue </a:t>
            </a:r>
            <a:r>
              <a:rPr lang="en-GB" sz="2200" dirty="0"/>
              <a:t>value.</a:t>
            </a:r>
          </a:p>
          <a:p>
            <a:endParaRPr lang="en-GB" sz="2600" dirty="0" smtClean="0"/>
          </a:p>
          <a:p>
            <a:r>
              <a:rPr lang="en-GB" sz="2600" dirty="0" smtClean="0"/>
              <a:t>Although </a:t>
            </a:r>
            <a:r>
              <a:rPr lang="en-GB" sz="2600" dirty="0"/>
              <a:t>theoretically these two types of processing have to be dealt with very differently, there is no difference in the practical application of classical controllers.</a:t>
            </a:r>
            <a:endParaRPr lang="en-GB" sz="2600" dirty="0" smtClean="0"/>
          </a:p>
        </p:txBody>
      </p:sp>
      <p:sp>
        <p:nvSpPr>
          <p:cNvPr id="3" name="Title 2"/>
          <p:cNvSpPr>
            <a:spLocks noGrp="1"/>
          </p:cNvSpPr>
          <p:nvPr>
            <p:ph type="title"/>
          </p:nvPr>
        </p:nvSpPr>
        <p:spPr/>
        <p:txBody>
          <a:bodyPr>
            <a:normAutofit/>
          </a:bodyPr>
          <a:lstStyle/>
          <a:p>
            <a:r>
              <a:rPr lang="en-GB" sz="2800" dirty="0" smtClean="0"/>
              <a:t>Continuous action Controllers</a:t>
            </a:r>
            <a:endParaRPr lang="en-GB" sz="2800" dirty="0"/>
          </a:p>
        </p:txBody>
      </p:sp>
    </p:spTree>
    <p:extLst>
      <p:ext uri="{BB962C8B-B14F-4D97-AF65-F5344CB8AC3E}">
        <p14:creationId xmlns:p14="http://schemas.microsoft.com/office/powerpoint/2010/main" val="2074407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proportional </a:t>
            </a:r>
            <a:r>
              <a:rPr lang="en-GB" sz="2400" dirty="0" smtClean="0"/>
              <a:t>controller</a:t>
            </a:r>
          </a:p>
          <a:p>
            <a:r>
              <a:rPr lang="en-GB" sz="2000" dirty="0"/>
              <a:t>In the case of the proportional controller, the actuation signal is proportional to the system deviation. If the system deviation is large, the value of the manipulated variable is large. If the system deviation is small, the value of the manipulated variable is small. The time response of the P controller in the ideal state is exactly the same as the input </a:t>
            </a:r>
            <a:r>
              <a:rPr lang="en-GB" sz="2000" dirty="0" smtClean="0"/>
              <a:t>variable.</a:t>
            </a:r>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4039684"/>
            <a:ext cx="5069249" cy="2379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187624" y="4869160"/>
            <a:ext cx="1479892" cy="461665"/>
          </a:xfrm>
          <a:prstGeom prst="rect">
            <a:avLst/>
          </a:prstGeom>
          <a:noFill/>
        </p:spPr>
        <p:txBody>
          <a:bodyPr wrap="none" rtlCol="0">
            <a:spAutoFit/>
          </a:bodyPr>
          <a:lstStyle/>
          <a:p>
            <a:r>
              <a:rPr lang="en-GB" sz="1200" dirty="0"/>
              <a:t>Time response of</a:t>
            </a:r>
          </a:p>
          <a:p>
            <a:r>
              <a:rPr lang="en-GB" sz="1200" dirty="0"/>
              <a:t>the </a:t>
            </a:r>
            <a:r>
              <a:rPr lang="en-GB" sz="1200" dirty="0" smtClean="0"/>
              <a:t>P </a:t>
            </a:r>
            <a:r>
              <a:rPr lang="en-GB" sz="1200" dirty="0"/>
              <a:t>controller</a:t>
            </a:r>
          </a:p>
        </p:txBody>
      </p:sp>
    </p:spTree>
    <p:extLst>
      <p:ext uri="{BB962C8B-B14F-4D97-AF65-F5344CB8AC3E}">
        <p14:creationId xmlns:p14="http://schemas.microsoft.com/office/powerpoint/2010/main" val="3018434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proportional </a:t>
            </a:r>
            <a:r>
              <a:rPr lang="en-GB" sz="2400" dirty="0" smtClean="0"/>
              <a:t>controller</a:t>
            </a:r>
          </a:p>
          <a:p>
            <a:r>
              <a:rPr lang="en-GB" sz="2000" dirty="0" smtClean="0"/>
              <a:t>The </a:t>
            </a:r>
            <a:r>
              <a:rPr lang="en-GB" sz="2000" dirty="0"/>
              <a:t>relationship of the manipulated variable to the system deviation is the proportional coefficient or the proportional gain. These are designated by </a:t>
            </a:r>
            <a:r>
              <a:rPr lang="en-GB" sz="2000" dirty="0" err="1"/>
              <a:t>xp</a:t>
            </a:r>
            <a:r>
              <a:rPr lang="en-GB" sz="2000" dirty="0"/>
              <a:t>, </a:t>
            </a:r>
            <a:r>
              <a:rPr lang="en-GB" sz="2000" dirty="0" err="1"/>
              <a:t>Kp</a:t>
            </a:r>
            <a:r>
              <a:rPr lang="en-GB" sz="2000" dirty="0"/>
              <a:t> or similar. These values can be set on a P controller. It determines how the manipulated variable is calculated from the system deviation. The proportional gain is calculated as</a:t>
            </a:r>
            <a:r>
              <a:rPr lang="en-GB" sz="2000" dirty="0" smtClean="0"/>
              <a:t>:</a:t>
            </a:r>
          </a:p>
          <a:p>
            <a:pPr marL="109728" indent="0" algn="ctr">
              <a:buNone/>
            </a:pPr>
            <a:r>
              <a:rPr lang="en-GB" sz="2000" dirty="0" err="1"/>
              <a:t>Kp</a:t>
            </a:r>
            <a:r>
              <a:rPr lang="en-GB" sz="2000" dirty="0"/>
              <a:t> = y0 / x0</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4038843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fontScale="85000" lnSpcReduction="10000"/>
          </a:bodyPr>
          <a:lstStyle/>
          <a:p>
            <a:r>
              <a:rPr lang="en-GB" sz="2400" dirty="0"/>
              <a:t>The proportional </a:t>
            </a:r>
            <a:r>
              <a:rPr lang="en-GB" sz="2400" dirty="0" smtClean="0"/>
              <a:t>controller</a:t>
            </a:r>
          </a:p>
          <a:p>
            <a:pPr marL="109728" indent="0">
              <a:buNone/>
            </a:pPr>
            <a:endParaRPr lang="en-GB" sz="2400" dirty="0" smtClean="0"/>
          </a:p>
          <a:p>
            <a:r>
              <a:rPr lang="en-GB" sz="2000" dirty="0"/>
              <a:t>If the proportional gain is too high, the controller will undertake large changes of the manipulating element for slight deviations of the controlled variable. If the proportional gain is too small, the response of the controller will be too weak resulting in unsatisfactory control</a:t>
            </a:r>
            <a:r>
              <a:rPr lang="en-GB" sz="2000" dirty="0" smtClean="0"/>
              <a:t>.</a:t>
            </a:r>
            <a:endParaRPr lang="en-GB" sz="2000" dirty="0"/>
          </a:p>
          <a:p>
            <a:r>
              <a:rPr lang="en-GB" sz="2000" dirty="0"/>
              <a:t>A step in the system deviation will also result in a step in the output variable. The size of this step is dependent on the proportional gain. In practice, controllers often have a delay time, that is a change in </a:t>
            </a:r>
            <a:r>
              <a:rPr lang="en-GB" sz="2000" dirty="0" smtClean="0"/>
              <a:t>the manipulated </a:t>
            </a:r>
            <a:r>
              <a:rPr lang="en-GB" sz="2000" dirty="0"/>
              <a:t>variable is not undertaken until a certain time has elapsed after a change in the system deviation. On electrical controllers, this delay time can normally be set.</a:t>
            </a:r>
          </a:p>
          <a:p>
            <a:r>
              <a:rPr lang="en-GB" sz="2000" dirty="0"/>
              <a:t>An important property of the P controller is that as a result of the rigid relationship between system deviation and manipulated variable, some system deviation always remains. The P controller cannot </a:t>
            </a:r>
            <a:r>
              <a:rPr lang="en-GB" sz="2000" dirty="0" smtClean="0"/>
              <a:t>compensate for this </a:t>
            </a:r>
            <a:r>
              <a:rPr lang="en-GB" sz="2000" dirty="0"/>
              <a:t>remaining system deviation.</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1057279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2811767"/>
          </a:xfrm>
        </p:spPr>
        <p:txBody>
          <a:bodyPr>
            <a:normAutofit fontScale="92500" lnSpcReduction="20000"/>
          </a:bodyPr>
          <a:lstStyle/>
          <a:p>
            <a:r>
              <a:rPr lang="en-GB" sz="2400" dirty="0"/>
              <a:t>The </a:t>
            </a:r>
            <a:r>
              <a:rPr lang="en-GB" sz="2400" dirty="0" smtClean="0"/>
              <a:t>integral controller</a:t>
            </a:r>
          </a:p>
          <a:p>
            <a:pPr algn="just"/>
            <a:r>
              <a:rPr lang="en-GB" sz="2000" dirty="0" smtClean="0"/>
              <a:t>The </a:t>
            </a:r>
            <a:r>
              <a:rPr lang="en-GB" sz="2000" dirty="0"/>
              <a:t>I controller adds the system deviation over time. It integrates the system deviation. As a result, the rate of change (and not the value) of the manipulated variable is proportional to the system deviation. This is demonstrated by the step response of the I controller: if the system deviation suddenly increases, the manipulated variable increases continuously.</a:t>
            </a:r>
          </a:p>
          <a:p>
            <a:pPr algn="just"/>
            <a:r>
              <a:rPr lang="en-GB" sz="2000" dirty="0"/>
              <a:t>The greater the system deviation, the steeper the increase in the manipulated </a:t>
            </a:r>
            <a:r>
              <a:rPr lang="en-GB" sz="2000" dirty="0" smtClean="0"/>
              <a:t>variable.</a:t>
            </a:r>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3933056"/>
            <a:ext cx="4758196" cy="2283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115616" y="4581128"/>
            <a:ext cx="1479892" cy="461665"/>
          </a:xfrm>
          <a:prstGeom prst="rect">
            <a:avLst/>
          </a:prstGeom>
          <a:noFill/>
        </p:spPr>
        <p:txBody>
          <a:bodyPr wrap="none" rtlCol="0">
            <a:spAutoFit/>
          </a:bodyPr>
          <a:lstStyle/>
          <a:p>
            <a:r>
              <a:rPr lang="en-GB" sz="1200" dirty="0"/>
              <a:t>Time response of</a:t>
            </a:r>
          </a:p>
          <a:p>
            <a:r>
              <a:rPr lang="en-GB" sz="1200" dirty="0"/>
              <a:t>the I controller</a:t>
            </a:r>
          </a:p>
        </p:txBody>
      </p:sp>
    </p:spTree>
    <p:extLst>
      <p:ext uri="{BB962C8B-B14F-4D97-AF65-F5344CB8AC3E}">
        <p14:creationId xmlns:p14="http://schemas.microsoft.com/office/powerpoint/2010/main" val="2231328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a:t>
            </a:r>
            <a:r>
              <a:rPr lang="en-GB" sz="2400" dirty="0" smtClean="0"/>
              <a:t>integral controller</a:t>
            </a:r>
          </a:p>
          <a:p>
            <a:pPr algn="just"/>
            <a:r>
              <a:rPr lang="en-GB" sz="2000" dirty="0" smtClean="0"/>
              <a:t>The </a:t>
            </a:r>
            <a:r>
              <a:rPr lang="en-GB" sz="2000" dirty="0"/>
              <a:t>I controller is not suitable for totally compensating </a:t>
            </a:r>
            <a:r>
              <a:rPr lang="en-GB" sz="2000" dirty="0" smtClean="0"/>
              <a:t>system </a:t>
            </a:r>
            <a:r>
              <a:rPr lang="en-GB" sz="2000" dirty="0"/>
              <a:t>deviation. If the system deviation is large, the manipulated variable changes quickly. As a result, the system deviation </a:t>
            </a:r>
            <a:r>
              <a:rPr lang="en-GB" sz="2000" dirty="0" smtClean="0"/>
              <a:t>becomes smaller </a:t>
            </a:r>
            <a:r>
              <a:rPr lang="en-GB" sz="2000" dirty="0"/>
              <a:t>and the manipulated variable changes more slowly until equilibrium is reached.</a:t>
            </a:r>
          </a:p>
          <a:p>
            <a:pPr algn="just"/>
            <a:r>
              <a:rPr lang="en-GB" sz="2000" dirty="0"/>
              <a:t>Nonetheless, a pure I controller is unsuitable for most controlled systems, as it either causes oscillation of the closed loop or it responds too slowly to system deviation in systems with a long time response. In practice there are hardly any pure I controllers.</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25061633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a:t>
            </a:r>
            <a:r>
              <a:rPr lang="en-GB" sz="2400" dirty="0" smtClean="0"/>
              <a:t>PI controller</a:t>
            </a:r>
          </a:p>
          <a:p>
            <a:pPr algn="just"/>
            <a:r>
              <a:rPr lang="en-GB" sz="2000" dirty="0"/>
              <a:t>The PI controller combines the behaviour of the I controller and P controller</a:t>
            </a:r>
            <a:r>
              <a:rPr lang="en-GB" sz="2000" dirty="0" smtClean="0"/>
              <a:t>. This </a:t>
            </a:r>
            <a:r>
              <a:rPr lang="en-GB" sz="2000" dirty="0"/>
              <a:t>allows the advantages of both controller types to be combined: fast reaction and compensation of remaining system deviation. </a:t>
            </a:r>
            <a:endParaRPr lang="en-GB" sz="2000" dirty="0" smtClean="0"/>
          </a:p>
          <a:p>
            <a:pPr algn="just"/>
            <a:r>
              <a:rPr lang="en-GB" sz="2000" dirty="0" smtClean="0"/>
              <a:t>For </a:t>
            </a:r>
            <a:r>
              <a:rPr lang="en-GB" sz="2000" dirty="0"/>
              <a:t>this reason, the PI controller can be used for a large number of controlled systems. </a:t>
            </a:r>
            <a:endParaRPr lang="en-GB" sz="2000" dirty="0" smtClean="0"/>
          </a:p>
          <a:p>
            <a:pPr algn="just"/>
            <a:r>
              <a:rPr lang="en-GB" sz="2000" dirty="0" smtClean="0"/>
              <a:t>In </a:t>
            </a:r>
            <a:r>
              <a:rPr lang="en-GB" sz="2000" dirty="0"/>
              <a:t>addition to proportional gain, the PI controller has a further characteristic value that indicates the behaviour of the I </a:t>
            </a:r>
            <a:r>
              <a:rPr lang="en-GB" sz="2000" dirty="0" smtClean="0"/>
              <a:t>component: the </a:t>
            </a:r>
            <a:r>
              <a:rPr lang="en-GB" sz="2000" dirty="0"/>
              <a:t>reset time (integral-action time).</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4711616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2595743"/>
          </a:xfrm>
        </p:spPr>
        <p:txBody>
          <a:bodyPr>
            <a:normAutofit lnSpcReduction="10000"/>
          </a:bodyPr>
          <a:lstStyle/>
          <a:p>
            <a:r>
              <a:rPr lang="en-GB" sz="2400" dirty="0"/>
              <a:t>The </a:t>
            </a:r>
            <a:r>
              <a:rPr lang="en-GB" sz="2400" dirty="0" smtClean="0"/>
              <a:t>PI controller</a:t>
            </a:r>
          </a:p>
          <a:p>
            <a:pPr algn="just"/>
            <a:r>
              <a:rPr lang="en-GB" sz="2000" dirty="0"/>
              <a:t>The reset time is a measure for how fast the controller resets the manipulated variable (in addition to the manipulated variable generated by the P component) to compensate for a remaining system deviation. </a:t>
            </a:r>
            <a:endParaRPr lang="en-GB" sz="2000" dirty="0" smtClean="0"/>
          </a:p>
          <a:p>
            <a:pPr algn="just"/>
            <a:r>
              <a:rPr lang="en-GB" sz="2000" dirty="0" smtClean="0"/>
              <a:t>In </a:t>
            </a:r>
            <a:r>
              <a:rPr lang="en-GB" sz="2000" dirty="0"/>
              <a:t>other words: the reset time is the period by which the PI controller is faster than the pure I controller. Behaviour is shown by the time response curve of the PI controller</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4149080"/>
            <a:ext cx="4965037" cy="2412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331640" y="4725144"/>
            <a:ext cx="1479892" cy="461665"/>
          </a:xfrm>
          <a:prstGeom prst="rect">
            <a:avLst/>
          </a:prstGeom>
          <a:noFill/>
        </p:spPr>
        <p:txBody>
          <a:bodyPr wrap="none" rtlCol="0">
            <a:spAutoFit/>
          </a:bodyPr>
          <a:lstStyle/>
          <a:p>
            <a:r>
              <a:rPr lang="en-GB" sz="1200" dirty="0"/>
              <a:t>Time </a:t>
            </a:r>
            <a:r>
              <a:rPr lang="en-GB" sz="1200" dirty="0" smtClean="0"/>
              <a:t>response </a:t>
            </a:r>
            <a:r>
              <a:rPr lang="en-GB" sz="1200" dirty="0"/>
              <a:t>of</a:t>
            </a:r>
          </a:p>
          <a:p>
            <a:r>
              <a:rPr lang="en-GB" sz="1200" dirty="0"/>
              <a:t>the </a:t>
            </a:r>
            <a:r>
              <a:rPr lang="en-GB" sz="1200" dirty="0" smtClean="0"/>
              <a:t>PI </a:t>
            </a:r>
            <a:r>
              <a:rPr lang="en-GB" sz="1200" dirty="0"/>
              <a:t>controller</a:t>
            </a:r>
          </a:p>
        </p:txBody>
      </p:sp>
    </p:spTree>
    <p:extLst>
      <p:ext uri="{BB962C8B-B14F-4D97-AF65-F5344CB8AC3E}">
        <p14:creationId xmlns:p14="http://schemas.microsoft.com/office/powerpoint/2010/main" val="41003618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fontScale="92500"/>
          </a:bodyPr>
          <a:lstStyle/>
          <a:p>
            <a:r>
              <a:rPr lang="en-GB" sz="2400" dirty="0"/>
              <a:t>The </a:t>
            </a:r>
            <a:r>
              <a:rPr lang="en-GB" sz="2400" dirty="0" smtClean="0"/>
              <a:t>PI controller</a:t>
            </a:r>
          </a:p>
          <a:p>
            <a:pPr algn="just"/>
            <a:r>
              <a:rPr lang="en-GB" sz="2000" dirty="0"/>
              <a:t>The reset time is a function of proportional gain </a:t>
            </a:r>
            <a:r>
              <a:rPr lang="en-GB" sz="2000" dirty="0" err="1"/>
              <a:t>Kp</a:t>
            </a:r>
            <a:r>
              <a:rPr lang="en-GB" sz="2000" dirty="0"/>
              <a:t> as the rate of change of the manipulated variable is faster for a greater gain. In the case of a long reset time, the effect of the integral component is </a:t>
            </a:r>
            <a:r>
              <a:rPr lang="en-GB" sz="2000" dirty="0" smtClean="0"/>
              <a:t>small as </a:t>
            </a:r>
            <a:r>
              <a:rPr lang="en-GB" sz="2000" dirty="0"/>
              <a:t>the summation of the system deviation is slow. The effect of the integral component is large if the reset time is short.</a:t>
            </a:r>
          </a:p>
          <a:p>
            <a:pPr algn="just"/>
            <a:r>
              <a:rPr lang="en-GB" sz="2000" dirty="0"/>
              <a:t>The effectiveness of the PI controller increases with increase in gain </a:t>
            </a:r>
            <a:r>
              <a:rPr lang="en-GB" sz="2000" dirty="0" err="1"/>
              <a:t>Kp</a:t>
            </a:r>
            <a:r>
              <a:rPr lang="en-GB" sz="2000" dirty="0"/>
              <a:t> and increase in the I-component (i.e., decrease in reset time). </a:t>
            </a:r>
            <a:endParaRPr lang="en-GB" sz="2000" dirty="0" smtClean="0"/>
          </a:p>
          <a:p>
            <a:pPr algn="just"/>
            <a:r>
              <a:rPr lang="en-GB" sz="2000" dirty="0" smtClean="0"/>
              <a:t>However</a:t>
            </a:r>
            <a:r>
              <a:rPr lang="en-GB" sz="2000" dirty="0"/>
              <a:t>, if these two values are too extreme, the controller’s intervention is too coarse and the entire control loop starts to oscillate. Response is then not stable. The point at which the oscillation begins is different for every controlled system and must be determined during commissioning.</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2105905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a:t>
            </a:r>
            <a:r>
              <a:rPr lang="en-GB" sz="2400" dirty="0" smtClean="0"/>
              <a:t>PD controller</a:t>
            </a:r>
          </a:p>
          <a:p>
            <a:endParaRPr lang="en-GB" sz="2000" dirty="0" smtClean="0"/>
          </a:p>
          <a:p>
            <a:r>
              <a:rPr lang="en-GB" sz="2000" dirty="0" smtClean="0"/>
              <a:t>The </a:t>
            </a:r>
            <a:r>
              <a:rPr lang="en-GB" sz="2000" dirty="0"/>
              <a:t>PD controller consists of a combination of proportional action </a:t>
            </a:r>
            <a:r>
              <a:rPr lang="en-GB" sz="2000" dirty="0" smtClean="0"/>
              <a:t>and differential </a:t>
            </a:r>
            <a:r>
              <a:rPr lang="en-GB" sz="2000" dirty="0"/>
              <a:t>action. The differential action describes the rate of change </a:t>
            </a:r>
            <a:r>
              <a:rPr lang="en-GB" sz="2000" dirty="0" smtClean="0"/>
              <a:t>of the </a:t>
            </a:r>
            <a:r>
              <a:rPr lang="en-GB" sz="2000" dirty="0"/>
              <a:t>system deviation.</a:t>
            </a:r>
          </a:p>
          <a:p>
            <a:endParaRPr lang="en-GB" sz="2000" dirty="0" smtClean="0"/>
          </a:p>
          <a:p>
            <a:r>
              <a:rPr lang="en-GB" sz="2000" dirty="0" smtClean="0"/>
              <a:t>The </a:t>
            </a:r>
            <a:r>
              <a:rPr lang="en-GB" sz="2000" dirty="0"/>
              <a:t>greater this rate of change – that is the size of the system </a:t>
            </a:r>
            <a:r>
              <a:rPr lang="en-GB" sz="2000" dirty="0" smtClean="0"/>
              <a:t>deviation over </a:t>
            </a:r>
            <a:r>
              <a:rPr lang="en-GB" sz="2000" dirty="0"/>
              <a:t>a certain period – the greater the differential component. </a:t>
            </a:r>
            <a:r>
              <a:rPr lang="en-GB" sz="2000" dirty="0" smtClean="0"/>
              <a:t>In addition </a:t>
            </a:r>
            <a:r>
              <a:rPr lang="en-GB" sz="2000" dirty="0"/>
              <a:t>to the control response of the pure P controller, large </a:t>
            </a:r>
            <a:r>
              <a:rPr lang="en-GB" sz="2000" dirty="0" smtClean="0"/>
              <a:t>system deviations </a:t>
            </a:r>
            <a:r>
              <a:rPr lang="en-GB" sz="2000" dirty="0"/>
              <a:t>are met with very short but large responses. This is </a:t>
            </a:r>
            <a:r>
              <a:rPr lang="en-GB" sz="2000" dirty="0" smtClean="0"/>
              <a:t>expressed by </a:t>
            </a:r>
            <a:r>
              <a:rPr lang="en-GB" sz="2000" dirty="0"/>
              <a:t>the derivative-action time (rate time).</a:t>
            </a:r>
            <a:r>
              <a:rPr lang="en-GB" sz="2000" dirty="0" smtClean="0"/>
              <a:t>.</a:t>
            </a:r>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3472253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a:t>The </a:t>
            </a:r>
            <a:r>
              <a:rPr lang="en-GB" sz="2400" dirty="0" smtClean="0"/>
              <a:t>PD controller</a:t>
            </a:r>
          </a:p>
          <a:p>
            <a:r>
              <a:rPr lang="en-GB" sz="2000" dirty="0"/>
              <a:t>The derivative-action time Td is a measure for how much faster a </a:t>
            </a:r>
            <a:r>
              <a:rPr lang="en-GB" sz="2000" dirty="0" smtClean="0"/>
              <a:t>PD controller </a:t>
            </a:r>
            <a:r>
              <a:rPr lang="en-GB" sz="2000" dirty="0"/>
              <a:t>compensates a change in the controlled variable than a </a:t>
            </a:r>
            <a:r>
              <a:rPr lang="en-GB" sz="2000" dirty="0" smtClean="0"/>
              <a:t>pure P </a:t>
            </a:r>
            <a:r>
              <a:rPr lang="en-GB" sz="2000" dirty="0"/>
              <a:t>controller. A jump in the manipulated variable compensates a </a:t>
            </a:r>
            <a:r>
              <a:rPr lang="en-GB" sz="2000" dirty="0" smtClean="0"/>
              <a:t>large part </a:t>
            </a:r>
            <a:r>
              <a:rPr lang="en-GB" sz="2000" dirty="0"/>
              <a:t>of the system deviation before a pure P controller would </a:t>
            </a:r>
            <a:r>
              <a:rPr lang="en-GB" sz="2000" dirty="0" smtClean="0"/>
              <a:t>have reached </a:t>
            </a:r>
            <a:r>
              <a:rPr lang="en-GB" sz="2000" dirty="0"/>
              <a:t>this value. </a:t>
            </a:r>
            <a:endParaRPr lang="en-GB" sz="2000" dirty="0" smtClean="0"/>
          </a:p>
          <a:p>
            <a:r>
              <a:rPr lang="en-GB" sz="2000" dirty="0" smtClean="0"/>
              <a:t>The </a:t>
            </a:r>
            <a:r>
              <a:rPr lang="en-GB" sz="2000" dirty="0"/>
              <a:t>P component therefore appears to </a:t>
            </a:r>
            <a:r>
              <a:rPr lang="en-GB" sz="2000" dirty="0" smtClean="0"/>
              <a:t>respond earlier </a:t>
            </a:r>
            <a:r>
              <a:rPr lang="en-GB" sz="2000" dirty="0"/>
              <a:t>by a period equal to the rate </a:t>
            </a:r>
            <a:r>
              <a:rPr lang="en-GB" sz="2000" dirty="0" smtClean="0"/>
              <a:t>time.</a:t>
            </a:r>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32967144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lnSpcReduction="10000"/>
          </a:bodyPr>
          <a:lstStyle/>
          <a:p>
            <a:r>
              <a:rPr lang="en-GB" sz="2400" dirty="0"/>
              <a:t>The </a:t>
            </a:r>
            <a:r>
              <a:rPr lang="en-GB" sz="2400" dirty="0" smtClean="0"/>
              <a:t>PD controller</a:t>
            </a:r>
          </a:p>
          <a:p>
            <a:endParaRPr lang="en-GB" sz="2400" dirty="0"/>
          </a:p>
          <a:p>
            <a:endParaRPr lang="en-GB" sz="2400" dirty="0" smtClean="0"/>
          </a:p>
          <a:p>
            <a:endParaRPr lang="en-GB" sz="2400" dirty="0"/>
          </a:p>
          <a:p>
            <a:endParaRPr lang="en-GB" sz="2400" dirty="0" smtClean="0"/>
          </a:p>
          <a:p>
            <a:endParaRPr lang="en-GB" sz="2400" dirty="0"/>
          </a:p>
          <a:p>
            <a:endParaRPr lang="en-GB" sz="2400" dirty="0" smtClean="0"/>
          </a:p>
          <a:p>
            <a:r>
              <a:rPr lang="en-GB" sz="2000" dirty="0"/>
              <a:t>Two disadvantages result in the PD controller seldom being used. </a:t>
            </a:r>
            <a:r>
              <a:rPr lang="en-GB" sz="2000" dirty="0" smtClean="0"/>
              <a:t>Firstly, it </a:t>
            </a:r>
            <a:r>
              <a:rPr lang="en-GB" sz="2000" dirty="0"/>
              <a:t>cannot completely compensate remaining system deviations.</a:t>
            </a:r>
          </a:p>
          <a:p>
            <a:r>
              <a:rPr lang="en-GB" sz="2000" dirty="0"/>
              <a:t>Secondly, a slightly excessive D component leads quickly to </a:t>
            </a:r>
            <a:r>
              <a:rPr lang="en-GB" sz="2000" dirty="0" smtClean="0"/>
              <a:t>instability of </a:t>
            </a:r>
            <a:r>
              <a:rPr lang="en-GB" sz="2000" dirty="0"/>
              <a:t>the control loop. The controlled system then tends to oscillate.</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772816"/>
            <a:ext cx="4723804" cy="2230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115616" y="2426389"/>
            <a:ext cx="1479892" cy="461665"/>
          </a:xfrm>
          <a:prstGeom prst="rect">
            <a:avLst/>
          </a:prstGeom>
          <a:noFill/>
        </p:spPr>
        <p:txBody>
          <a:bodyPr wrap="none" rtlCol="0">
            <a:spAutoFit/>
          </a:bodyPr>
          <a:lstStyle/>
          <a:p>
            <a:r>
              <a:rPr lang="en-GB" sz="1200" dirty="0"/>
              <a:t>Time </a:t>
            </a:r>
            <a:r>
              <a:rPr lang="en-GB" sz="1200" dirty="0" smtClean="0"/>
              <a:t>response </a:t>
            </a:r>
            <a:r>
              <a:rPr lang="en-GB" sz="1200" dirty="0"/>
              <a:t>of</a:t>
            </a:r>
          </a:p>
          <a:p>
            <a:r>
              <a:rPr lang="en-GB" sz="1200" dirty="0"/>
              <a:t>the </a:t>
            </a:r>
            <a:r>
              <a:rPr lang="en-GB" sz="1200" dirty="0" smtClean="0"/>
              <a:t>PD </a:t>
            </a:r>
            <a:r>
              <a:rPr lang="en-GB" sz="1200" dirty="0"/>
              <a:t>controller</a:t>
            </a:r>
          </a:p>
        </p:txBody>
      </p:sp>
    </p:spTree>
    <p:extLst>
      <p:ext uri="{BB962C8B-B14F-4D97-AF65-F5344CB8AC3E}">
        <p14:creationId xmlns:p14="http://schemas.microsoft.com/office/powerpoint/2010/main" val="32879033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fontScale="92500"/>
          </a:bodyPr>
          <a:lstStyle/>
          <a:p>
            <a:r>
              <a:rPr lang="en-GB" sz="2400" dirty="0"/>
              <a:t>The </a:t>
            </a:r>
            <a:r>
              <a:rPr lang="en-GB" sz="2400" dirty="0" smtClean="0"/>
              <a:t>PID controller</a:t>
            </a:r>
          </a:p>
          <a:p>
            <a:pPr algn="just"/>
            <a:r>
              <a:rPr lang="en-GB" sz="2000" dirty="0"/>
              <a:t>In addition to the properties of the PI controller, the PID controller is complemented by the D component. This takes the rate of change of the system deviation into account.</a:t>
            </a:r>
          </a:p>
          <a:p>
            <a:pPr algn="just"/>
            <a:r>
              <a:rPr lang="en-GB" sz="2000" dirty="0"/>
              <a:t>If the system deviation is large, the D component ensures a momentary extremely high change in the manipulated variable. While the influence of the D component falls of immediately, the influence of the I component increases slowly. If the change in system deviation is slight, the behaviour of the D component is negligible </a:t>
            </a:r>
          </a:p>
          <a:p>
            <a:pPr algn="just"/>
            <a:r>
              <a:rPr lang="en-GB" sz="2000" dirty="0"/>
              <a:t>This behaviour has the advantage of faster response and quicker compensation of system deviation in the event of changes or disturbance variables. The disadvantage is that the control loop is much more prone to oscillation and that setting is therefore more difficult.</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spTree>
    <p:extLst>
      <p:ext uri="{BB962C8B-B14F-4D97-AF65-F5344CB8AC3E}">
        <p14:creationId xmlns:p14="http://schemas.microsoft.com/office/powerpoint/2010/main" val="15699391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fontScale="92500" lnSpcReduction="10000"/>
          </a:bodyPr>
          <a:lstStyle/>
          <a:p>
            <a:r>
              <a:rPr lang="en-GB" sz="2400" dirty="0"/>
              <a:t>The </a:t>
            </a:r>
            <a:r>
              <a:rPr lang="en-GB" sz="2400" dirty="0" smtClean="0"/>
              <a:t>PID controller</a:t>
            </a:r>
          </a:p>
          <a:p>
            <a:endParaRPr lang="en-GB" sz="2400" dirty="0"/>
          </a:p>
          <a:p>
            <a:endParaRPr lang="en-GB" sz="2400" dirty="0" smtClean="0"/>
          </a:p>
          <a:p>
            <a:endParaRPr lang="en-GB" sz="2400" dirty="0"/>
          </a:p>
          <a:p>
            <a:endParaRPr lang="en-GB" sz="2400" dirty="0" smtClean="0"/>
          </a:p>
          <a:p>
            <a:endParaRPr lang="en-GB" sz="2400" dirty="0"/>
          </a:p>
          <a:p>
            <a:endParaRPr lang="en-GB" sz="2400" dirty="0" smtClean="0"/>
          </a:p>
          <a:p>
            <a:endParaRPr lang="en-GB" sz="2400" dirty="0" smtClean="0"/>
          </a:p>
          <a:p>
            <a:r>
              <a:rPr lang="en-GB" sz="2000" dirty="0" smtClean="0"/>
              <a:t>Derivative action Time</a:t>
            </a:r>
          </a:p>
          <a:p>
            <a:r>
              <a:rPr lang="en-GB" sz="2000" dirty="0" smtClean="0"/>
              <a:t>As </a:t>
            </a:r>
            <a:r>
              <a:rPr lang="en-GB" sz="2000" dirty="0"/>
              <a:t>a result of the D component, this controller type is faster than a </a:t>
            </a:r>
            <a:r>
              <a:rPr lang="en-GB" sz="2000" dirty="0" smtClean="0"/>
              <a:t>P controller </a:t>
            </a:r>
            <a:r>
              <a:rPr lang="en-GB" sz="2000" dirty="0"/>
              <a:t>or a PI controller. This manifests itself in the </a:t>
            </a:r>
            <a:r>
              <a:rPr lang="en-GB" sz="2000" dirty="0" smtClean="0"/>
              <a:t>derivative-action time </a:t>
            </a:r>
            <a:r>
              <a:rPr lang="en-GB" sz="2000" dirty="0"/>
              <a:t>Td. The derivative-action time is the period by which a PID </a:t>
            </a:r>
            <a:r>
              <a:rPr lang="en-GB" sz="2000" dirty="0" smtClean="0"/>
              <a:t>controller is </a:t>
            </a:r>
            <a:r>
              <a:rPr lang="en-GB" sz="2000" dirty="0"/>
              <a:t>faster than the PI controller.</a:t>
            </a:r>
            <a:endParaRPr lang="en-GB" sz="2000" dirty="0" smtClean="0"/>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r>
              <a:rPr lang="en-GB" sz="2400" dirty="0" smtClean="0"/>
              <a:t>Modes of operation</a:t>
            </a:r>
            <a:endParaRPr lang="en-GB" sz="2400" dirty="0"/>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1772816"/>
            <a:ext cx="5308252" cy="2393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115616" y="2426389"/>
            <a:ext cx="1479892" cy="461665"/>
          </a:xfrm>
          <a:prstGeom prst="rect">
            <a:avLst/>
          </a:prstGeom>
          <a:noFill/>
        </p:spPr>
        <p:txBody>
          <a:bodyPr wrap="none" rtlCol="0">
            <a:spAutoFit/>
          </a:bodyPr>
          <a:lstStyle/>
          <a:p>
            <a:r>
              <a:rPr lang="en-GB" sz="1200" dirty="0"/>
              <a:t>Time </a:t>
            </a:r>
            <a:r>
              <a:rPr lang="en-GB" sz="1200" dirty="0" smtClean="0"/>
              <a:t>response </a:t>
            </a:r>
            <a:r>
              <a:rPr lang="en-GB" sz="1200" dirty="0"/>
              <a:t>of</a:t>
            </a:r>
          </a:p>
          <a:p>
            <a:r>
              <a:rPr lang="en-GB" sz="1200" dirty="0"/>
              <a:t>the </a:t>
            </a:r>
            <a:r>
              <a:rPr lang="en-GB" sz="1200" dirty="0" smtClean="0"/>
              <a:t>PID </a:t>
            </a:r>
            <a:r>
              <a:rPr lang="en-GB" sz="1200" dirty="0"/>
              <a:t>controller</a:t>
            </a:r>
          </a:p>
        </p:txBody>
      </p:sp>
    </p:spTree>
    <p:extLst>
      <p:ext uri="{BB962C8B-B14F-4D97-AF65-F5344CB8AC3E}">
        <p14:creationId xmlns:p14="http://schemas.microsoft.com/office/powerpoint/2010/main" val="9925016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4683975"/>
          </a:xfrm>
        </p:spPr>
        <p:txBody>
          <a:bodyPr>
            <a:normAutofit/>
          </a:bodyPr>
          <a:lstStyle/>
          <a:p>
            <a:r>
              <a:rPr lang="en-GB" sz="2400" dirty="0" smtClean="0"/>
              <a:t>Conclusion</a:t>
            </a:r>
          </a:p>
          <a:p>
            <a:endParaRPr lang="en-GB" sz="2200" smtClean="0"/>
          </a:p>
          <a:p>
            <a:r>
              <a:rPr lang="en-GB" sz="2200" smtClean="0"/>
              <a:t>In </a:t>
            </a:r>
            <a:r>
              <a:rPr lang="en-GB" sz="2200" dirty="0" smtClean="0"/>
              <a:t>general it has been seen that a continuous action controller may use one or more of the three terms:</a:t>
            </a:r>
          </a:p>
          <a:p>
            <a:pPr lvl="3"/>
            <a:r>
              <a:rPr lang="en-GB" sz="2000" dirty="0" smtClean="0"/>
              <a:t>P-proportional</a:t>
            </a:r>
          </a:p>
          <a:p>
            <a:pPr lvl="3"/>
            <a:r>
              <a:rPr lang="en-GB" sz="2000" dirty="0" smtClean="0"/>
              <a:t>I-Integral</a:t>
            </a:r>
          </a:p>
          <a:p>
            <a:pPr lvl="3"/>
            <a:r>
              <a:rPr lang="en-GB" sz="2000" dirty="0" smtClean="0"/>
              <a:t>D-derivative</a:t>
            </a:r>
          </a:p>
          <a:p>
            <a:r>
              <a:rPr lang="en-GB" sz="2200" dirty="0" smtClean="0"/>
              <a:t>Although these terms may be used in different combinations it is normal for them to be used together in the form of a PID system as this provides the fastest responding and most stable of all of the combinations.</a:t>
            </a:r>
          </a:p>
        </p:txBody>
      </p:sp>
      <p:sp>
        <p:nvSpPr>
          <p:cNvPr id="3" name="Title 2"/>
          <p:cNvSpPr>
            <a:spLocks noGrp="1"/>
          </p:cNvSpPr>
          <p:nvPr>
            <p:ph type="title"/>
          </p:nvPr>
        </p:nvSpPr>
        <p:spPr/>
        <p:txBody>
          <a:bodyPr>
            <a:normAutofit/>
          </a:bodyPr>
          <a:lstStyle/>
          <a:p>
            <a:r>
              <a:rPr lang="en-GB" sz="2800" dirty="0" smtClean="0"/>
              <a:t>Continuous action Controllers</a:t>
            </a:r>
            <a:br>
              <a:rPr lang="en-GB" sz="2800" dirty="0" smtClean="0"/>
            </a:br>
            <a:endParaRPr lang="en-GB" sz="2400" dirty="0"/>
          </a:p>
        </p:txBody>
      </p:sp>
    </p:spTree>
    <p:extLst>
      <p:ext uri="{BB962C8B-B14F-4D97-AF65-F5344CB8AC3E}">
        <p14:creationId xmlns:p14="http://schemas.microsoft.com/office/powerpoint/2010/main" val="35442242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235</TotalTime>
  <Words>4029</Words>
  <Application>Microsoft Office PowerPoint</Application>
  <PresentationFormat>On-screen Show (4:3)</PresentationFormat>
  <Paragraphs>268</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Concourse</vt:lpstr>
      <vt:lpstr>Process Control</vt:lpstr>
      <vt:lpstr>What is process control</vt:lpstr>
      <vt:lpstr>Why do we need it</vt:lpstr>
      <vt:lpstr>Why can we do with it</vt:lpstr>
      <vt:lpstr>Types of process control</vt:lpstr>
      <vt:lpstr>Types of process control</vt:lpstr>
      <vt:lpstr>Types of process control</vt:lpstr>
      <vt:lpstr>Fundamentals of closed-loop control technology</vt:lpstr>
      <vt:lpstr>Fundamentals of closed-loop control technology</vt:lpstr>
      <vt:lpstr>Fundamentals of closed-loop control technology</vt:lpstr>
      <vt:lpstr>Closed-loop control.</vt:lpstr>
      <vt:lpstr>Closed-loop control.</vt:lpstr>
      <vt:lpstr>Closed-loop control.</vt:lpstr>
      <vt:lpstr>Closed-loop control.</vt:lpstr>
      <vt:lpstr>Controlled system</vt:lpstr>
      <vt:lpstr>Controlled system</vt:lpstr>
      <vt:lpstr>Controlled system</vt:lpstr>
      <vt:lpstr>Controlled system</vt:lpstr>
      <vt:lpstr>Controlled system</vt:lpstr>
      <vt:lpstr>Controlled system</vt:lpstr>
      <vt:lpstr>Controlled system</vt:lpstr>
      <vt:lpstr>Controlled system</vt:lpstr>
      <vt:lpstr>System Controller</vt:lpstr>
      <vt:lpstr>System Controller</vt:lpstr>
      <vt:lpstr>System Controller</vt:lpstr>
      <vt:lpstr>System Controller</vt:lpstr>
      <vt:lpstr>System Controller</vt:lpstr>
      <vt:lpstr>Continuous action Controllers</vt:lpstr>
      <vt:lpstr>Continuous action Controllers</vt:lpstr>
      <vt:lpstr>Continuous action Controllers</vt:lpstr>
      <vt:lpstr>Continuous action Controllers</vt:lpstr>
      <vt:lpstr>Continuous action Controllers</vt:lpstr>
      <vt:lpstr>Continuous action Controllers</vt:lpstr>
      <vt:lpstr>Continuous action Controllers</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Modes of operation</vt:lpstr>
      <vt:lpstr>Continuous action Controllers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Control</dc:title>
  <dc:creator>Jones, Gary (FADE)</dc:creator>
  <cp:lastModifiedBy>Jones, Gary (FADE)</cp:lastModifiedBy>
  <cp:revision>25</cp:revision>
  <dcterms:created xsi:type="dcterms:W3CDTF">2016-01-12T08:27:05Z</dcterms:created>
  <dcterms:modified xsi:type="dcterms:W3CDTF">2016-01-12T12:22:55Z</dcterms:modified>
</cp:coreProperties>
</file>