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368" r:id="rId2"/>
    <p:sldId id="406" r:id="rId3"/>
    <p:sldId id="405" r:id="rId4"/>
    <p:sldId id="407" r:id="rId5"/>
    <p:sldId id="393" r:id="rId6"/>
    <p:sldId id="408" r:id="rId7"/>
    <p:sldId id="395" r:id="rId8"/>
    <p:sldId id="409" r:id="rId9"/>
    <p:sldId id="410" r:id="rId10"/>
    <p:sldId id="411" r:id="rId11"/>
    <p:sldId id="412" r:id="rId12"/>
    <p:sldId id="413" r:id="rId13"/>
    <p:sldId id="414" r:id="rId14"/>
    <p:sldId id="415" r:id="rId15"/>
    <p:sldId id="416" r:id="rId16"/>
    <p:sldId id="417" r:id="rId17"/>
    <p:sldId id="418" r:id="rId18"/>
    <p:sldId id="419" r:id="rId19"/>
    <p:sldId id="420" r:id="rId20"/>
    <p:sldId id="421" r:id="rId21"/>
    <p:sldId id="422" r:id="rId22"/>
    <p:sldId id="423" r:id="rId23"/>
    <p:sldId id="424" r:id="rId24"/>
    <p:sldId id="425"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737" autoAdjust="0"/>
  </p:normalViewPr>
  <p:slideViewPr>
    <p:cSldViewPr>
      <p:cViewPr>
        <p:scale>
          <a:sx n="70" d="100"/>
          <a:sy n="70" d="100"/>
        </p:scale>
        <p:origin x="-137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6AAF6C-4828-4954-8FDD-EEAB7E861365}" type="datetimeFigureOut">
              <a:rPr lang="en-GB" smtClean="0"/>
              <a:t>09/01/2020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58B874-871C-4033-A2C1-198621AC5B4E}" type="slidenum">
              <a:rPr lang="en-GB" smtClean="0"/>
              <a:t>‹#›</a:t>
            </a:fld>
            <a:endParaRPr lang="en-GB"/>
          </a:p>
        </p:txBody>
      </p:sp>
    </p:spTree>
    <p:extLst>
      <p:ext uri="{BB962C8B-B14F-4D97-AF65-F5344CB8AC3E}">
        <p14:creationId xmlns:p14="http://schemas.microsoft.com/office/powerpoint/2010/main" val="9894480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docs.google.com/document/d/1NeeVGlWNFP3kKZuwWRJZI3c1jkp2YhrHPlSHqnv_2Uo/edit?copiedFromTrash"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youtube.com/watch?v=Kt9Nqwmnd_c"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s://www.dizang.org/fjtj/anan/p02.htm"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Kt9Nqwmnd_c" TargetMode="External"/><Relationship Id="rId2" Type="http://schemas.openxmlformats.org/officeDocument/2006/relationships/slide" Target="../slides/slide15.xml"/><Relationship Id="rId1" Type="http://schemas.openxmlformats.org/officeDocument/2006/relationships/notesMaster" Target="../notesMasters/notesMaster1.xml"/><Relationship Id="rId4" Type="http://schemas.openxmlformats.org/officeDocument/2006/relationships/hyperlink" Target="https://www.dizang.org/fjtj/anan/p02.htm"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youtube.com/watch?v=Kt9Nqwmnd_c"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s://www.dizang.org/fjtj/anan/p02.htm"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Kt9Nqwmnd_c"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s://www.dizang.org/fjtj/anan/p02.htm"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Kt9Nqwmnd_c" TargetMode="External"/><Relationship Id="rId2" Type="http://schemas.openxmlformats.org/officeDocument/2006/relationships/slide" Target="../slides/slide18.xml"/><Relationship Id="rId1" Type="http://schemas.openxmlformats.org/officeDocument/2006/relationships/notesMaster" Target="../notesMasters/notesMaster1.xml"/><Relationship Id="rId4" Type="http://schemas.openxmlformats.org/officeDocument/2006/relationships/hyperlink" Target="https://www.dizang.org/fjtj/anan/p02.htm"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Kt9Nqwmnd_c"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s://www.dizang.org/fjtj/anan/p02.htm"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youtube.com/watch?v=Kt9Nqwmnd_c"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s://www.dizang.org/fjtj/anan/p02.htm" TargetMode="Externa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youtube.com/watch?v=Kt9Nqwmnd_c"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dizang.org/fjtj/anan/p02.htm"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youtube.com/watch?v=Kt9Nqwmnd_c"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s://www.dizang.org/fjtj/anan/p02.htm" TargetMode="Externa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youtube.com/watch?v=Kt9Nqwmnd_c"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s://www.dizang.org/fjtj/anan/p02.htm" TargetMode="Externa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youtube.com/watch?v=Kt9Nqwmnd_c"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s://www.dizang.org/fjtj/anan/p02.htm"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https://docs.google.com/document/d/1NeeVGlWNFP3kKZuwWRJZI3c1jkp2YhrHPlSHqnv_2Uo/edit?copiedFromTrash#</a:t>
            </a:r>
            <a:endParaRPr lang="en-GB" dirty="0"/>
          </a:p>
        </p:txBody>
      </p:sp>
      <p:sp>
        <p:nvSpPr>
          <p:cNvPr id="4" name="Slide Number Placeholder 3"/>
          <p:cNvSpPr>
            <a:spLocks noGrp="1"/>
          </p:cNvSpPr>
          <p:nvPr>
            <p:ph type="sldNum" sz="quarter" idx="10"/>
          </p:nvPr>
        </p:nvSpPr>
        <p:spPr/>
        <p:txBody>
          <a:bodyPr/>
          <a:lstStyle/>
          <a:p>
            <a:fld id="{DE58B874-871C-4033-A2C1-198621AC5B4E}" type="slidenum">
              <a:rPr lang="en-GB" smtClean="0"/>
              <a:t>2</a:t>
            </a:fld>
            <a:endParaRPr lang="en-GB"/>
          </a:p>
        </p:txBody>
      </p:sp>
    </p:spTree>
    <p:extLst>
      <p:ext uri="{BB962C8B-B14F-4D97-AF65-F5344CB8AC3E}">
        <p14:creationId xmlns:p14="http://schemas.microsoft.com/office/powerpoint/2010/main" val="3902649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https://www.youtube.com/watch?v=Kt9Nqwmnd_c</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大自然的規律叫道</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隨順大自然的規律叫德</a:t>
            </a:r>
            <a:endParaRPr lang="en-US" altLang="zh-CN" sz="1200" b="0" i="0" kern="1200" dirty="0" smtClean="0">
              <a:solidFill>
                <a:schemeClr val="tx1"/>
              </a:solidFill>
              <a:effectLst/>
              <a:latin typeface="+mn-lt"/>
              <a:ea typeface="+mn-ea"/>
              <a:cs typeface="+mn-cs"/>
            </a:endParaRPr>
          </a:p>
          <a:p>
            <a:r>
              <a:rPr lang="en-US" altLang="zh-CN" sz="1200" b="0" i="0" kern="1200" dirty="0" smtClean="0">
                <a:solidFill>
                  <a:schemeClr val="tx1"/>
                </a:solidFill>
                <a:effectLst/>
                <a:latin typeface="+mn-lt"/>
                <a:ea typeface="+mn-ea"/>
                <a:cs typeface="+mn-cs"/>
              </a:rPr>
              <a:t>‘</a:t>
            </a:r>
            <a:r>
              <a:rPr lang="zh-CN" altLang="en-US" sz="1200" b="0" i="0" kern="1200" dirty="0" smtClean="0">
                <a:solidFill>
                  <a:schemeClr val="tx1"/>
                </a:solidFill>
                <a:effectLst/>
                <a:latin typeface="+mn-lt"/>
                <a:ea typeface="+mn-ea"/>
                <a:cs typeface="+mn-cs"/>
              </a:rPr>
              <a:t>經</a:t>
            </a:r>
            <a:r>
              <a:rPr lang="en-US" altLang="zh-CN" sz="1200" b="0" i="0" kern="1200" dirty="0" smtClean="0">
                <a:solidFill>
                  <a:schemeClr val="tx1"/>
                </a:solidFill>
                <a:effectLst/>
                <a:latin typeface="+mn-lt"/>
                <a:ea typeface="+mn-ea"/>
                <a:cs typeface="+mn-cs"/>
              </a:rPr>
              <a:t>’ is not scripture.</a:t>
            </a:r>
          </a:p>
          <a:p>
            <a:r>
              <a:rPr lang="en-GB" dirty="0" smtClean="0">
                <a:hlinkClick r:id="rId4"/>
              </a:rPr>
              <a:t>https://www.dizang.org/fjtj/anan/p02.htm</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凡是佛所说的言教，都称作经。‘经’字含义狠多，必须契合诸佛所证的真理，同时又契合大众的根机程度的教枓书，才得称‘经’。自古以来，常以‘贯摄常法’四个字来解释：‘贯’是贯穿的意思，这是指经典中的文义，都有严谨的体系、组织、结构，一脉贯穿，有条不紊。其次‘摄’字，是说能摄受众生，使得解悟。第三是‘常’，‘常’是永远不变，超时间、超空间，是古今中外永不变的真理。第四是‘法’，是法则、是原理、原则，一切贤圣凡外，皆应遵守。能具备以上所讲的四义，才得称之为‘佛经’。</a:t>
            </a:r>
            <a:endParaRPr lang="en-US" altLang="zh-CN"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58B874-871C-4033-A2C1-198621AC5B4E}" type="slidenum">
              <a:rPr lang="en-GB" smtClean="0"/>
              <a:t>14</a:t>
            </a:fld>
            <a:endParaRPr lang="en-GB"/>
          </a:p>
        </p:txBody>
      </p:sp>
    </p:spTree>
    <p:extLst>
      <p:ext uri="{BB962C8B-B14F-4D97-AF65-F5344CB8AC3E}">
        <p14:creationId xmlns:p14="http://schemas.microsoft.com/office/powerpoint/2010/main" val="3902649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https://www.youtube.com/watch?v=Kt9Nqwmnd_c</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大自然的規律叫道</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隨順大自然的規律叫德</a:t>
            </a:r>
            <a:endParaRPr lang="en-US" altLang="zh-CN" sz="1200" b="0" i="0" kern="1200" dirty="0" smtClean="0">
              <a:solidFill>
                <a:schemeClr val="tx1"/>
              </a:solidFill>
              <a:effectLst/>
              <a:latin typeface="+mn-lt"/>
              <a:ea typeface="+mn-ea"/>
              <a:cs typeface="+mn-cs"/>
            </a:endParaRPr>
          </a:p>
          <a:p>
            <a:r>
              <a:rPr lang="en-US" altLang="zh-CN" sz="1200" b="0" i="0" kern="1200" dirty="0" smtClean="0">
                <a:solidFill>
                  <a:schemeClr val="tx1"/>
                </a:solidFill>
                <a:effectLst/>
                <a:latin typeface="+mn-lt"/>
                <a:ea typeface="+mn-ea"/>
                <a:cs typeface="+mn-cs"/>
              </a:rPr>
              <a:t>‘</a:t>
            </a:r>
            <a:r>
              <a:rPr lang="zh-CN" altLang="en-US" sz="1200" b="0" i="0" kern="1200" dirty="0" smtClean="0">
                <a:solidFill>
                  <a:schemeClr val="tx1"/>
                </a:solidFill>
                <a:effectLst/>
                <a:latin typeface="+mn-lt"/>
                <a:ea typeface="+mn-ea"/>
                <a:cs typeface="+mn-cs"/>
              </a:rPr>
              <a:t>經</a:t>
            </a:r>
            <a:r>
              <a:rPr lang="en-US" altLang="zh-CN" sz="1200" b="0" i="0" kern="1200" dirty="0" smtClean="0">
                <a:solidFill>
                  <a:schemeClr val="tx1"/>
                </a:solidFill>
                <a:effectLst/>
                <a:latin typeface="+mn-lt"/>
                <a:ea typeface="+mn-ea"/>
                <a:cs typeface="+mn-cs"/>
              </a:rPr>
              <a:t>’ is not scripture.</a:t>
            </a:r>
          </a:p>
          <a:p>
            <a:r>
              <a:rPr lang="en-GB" dirty="0" smtClean="0">
                <a:hlinkClick r:id="rId4"/>
              </a:rPr>
              <a:t>https://www.dizang.org/fjtj/anan/p02.htm</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凡是佛所说的言教，都称作经。‘经’字含义狠多，必须契合诸佛所证的真理，同时又契合大众的根机程度的教枓书，才得称‘经’。自古以来，常以‘贯摄常法’四个字来解释：‘贯’是贯穿的意思，这是指经典中的文义，都有严谨的体系、组织、结构，一脉贯穿，有条不紊。其次‘摄’字，是说能摄受众生，使得解悟。第三是‘常’，‘常’是永远不变，超时间、超空间，是古今中外永不变的真理。第四是‘法’，是法则、是原理、原则，一切贤圣凡外，皆应遵守。能具备以上所讲的四义，才得称之为‘佛经’。</a:t>
            </a:r>
            <a:endParaRPr lang="en-US" altLang="zh-CN"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58B874-871C-4033-A2C1-198621AC5B4E}" type="slidenum">
              <a:rPr lang="en-GB" smtClean="0"/>
              <a:t>15</a:t>
            </a:fld>
            <a:endParaRPr lang="en-GB"/>
          </a:p>
        </p:txBody>
      </p:sp>
    </p:spTree>
    <p:extLst>
      <p:ext uri="{BB962C8B-B14F-4D97-AF65-F5344CB8AC3E}">
        <p14:creationId xmlns:p14="http://schemas.microsoft.com/office/powerpoint/2010/main" val="39026491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https://www.youtube.com/watch?v=Kt9Nqwmnd_c</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大自然的規律叫道</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隨順大自然的規律叫德</a:t>
            </a:r>
            <a:endParaRPr lang="en-US" altLang="zh-CN" sz="1200" b="0" i="0" kern="1200" dirty="0" smtClean="0">
              <a:solidFill>
                <a:schemeClr val="tx1"/>
              </a:solidFill>
              <a:effectLst/>
              <a:latin typeface="+mn-lt"/>
              <a:ea typeface="+mn-ea"/>
              <a:cs typeface="+mn-cs"/>
            </a:endParaRPr>
          </a:p>
          <a:p>
            <a:r>
              <a:rPr lang="en-US" altLang="zh-CN" sz="1200" b="0" i="0" kern="1200" dirty="0" smtClean="0">
                <a:solidFill>
                  <a:schemeClr val="tx1"/>
                </a:solidFill>
                <a:effectLst/>
                <a:latin typeface="+mn-lt"/>
                <a:ea typeface="+mn-ea"/>
                <a:cs typeface="+mn-cs"/>
              </a:rPr>
              <a:t>‘</a:t>
            </a:r>
            <a:r>
              <a:rPr lang="zh-CN" altLang="en-US" sz="1200" b="0" i="0" kern="1200" dirty="0" smtClean="0">
                <a:solidFill>
                  <a:schemeClr val="tx1"/>
                </a:solidFill>
                <a:effectLst/>
                <a:latin typeface="+mn-lt"/>
                <a:ea typeface="+mn-ea"/>
                <a:cs typeface="+mn-cs"/>
              </a:rPr>
              <a:t>經</a:t>
            </a:r>
            <a:r>
              <a:rPr lang="en-US" altLang="zh-CN" sz="1200" b="0" i="0" kern="1200" dirty="0" smtClean="0">
                <a:solidFill>
                  <a:schemeClr val="tx1"/>
                </a:solidFill>
                <a:effectLst/>
                <a:latin typeface="+mn-lt"/>
                <a:ea typeface="+mn-ea"/>
                <a:cs typeface="+mn-cs"/>
              </a:rPr>
              <a:t>’ is not scripture.</a:t>
            </a:r>
          </a:p>
          <a:p>
            <a:r>
              <a:rPr lang="en-GB" dirty="0" smtClean="0">
                <a:hlinkClick r:id="rId4"/>
              </a:rPr>
              <a:t>https://www.dizang.org/fjtj/anan/p02.htm</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凡是佛所说的言教，都称作经。‘经’字含义狠多，必须契合诸佛所证的真理，同时又契合大众的根机程度的教枓书，才得称‘经’。自古以来，常以‘贯摄常法’四个字来解释：‘贯’是贯穿的意思，这是指经典中的文义，都有严谨的体系、组织、结构，一脉贯穿，有条不紊。其次‘摄’字，是说能摄受众生，使得解悟。第三是‘常’，‘常’是永远不变，超时间、超空间，是古今中外永不变的真理。第四是‘法’，是法则、是原理、原则，一切贤圣凡外，皆应遵守。能具备以上所讲的四义，才得称之为‘佛经’。</a:t>
            </a:r>
            <a:endParaRPr lang="en-US" altLang="zh-CN"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58B874-871C-4033-A2C1-198621AC5B4E}" type="slidenum">
              <a:rPr lang="en-GB" smtClean="0"/>
              <a:t>16</a:t>
            </a:fld>
            <a:endParaRPr lang="en-GB"/>
          </a:p>
        </p:txBody>
      </p:sp>
    </p:spTree>
    <p:extLst>
      <p:ext uri="{BB962C8B-B14F-4D97-AF65-F5344CB8AC3E}">
        <p14:creationId xmlns:p14="http://schemas.microsoft.com/office/powerpoint/2010/main" val="39026491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https://www.youtube.com/watch?v=Kt9Nqwmnd_c</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大自然的規律叫道</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隨順大自然的規律叫德</a:t>
            </a:r>
            <a:endParaRPr lang="en-US" altLang="zh-CN" sz="1200" b="0" i="0" kern="1200" dirty="0" smtClean="0">
              <a:solidFill>
                <a:schemeClr val="tx1"/>
              </a:solidFill>
              <a:effectLst/>
              <a:latin typeface="+mn-lt"/>
              <a:ea typeface="+mn-ea"/>
              <a:cs typeface="+mn-cs"/>
            </a:endParaRPr>
          </a:p>
          <a:p>
            <a:r>
              <a:rPr lang="en-US" altLang="zh-CN" sz="1200" b="0" i="0" kern="1200" dirty="0" smtClean="0">
                <a:solidFill>
                  <a:schemeClr val="tx1"/>
                </a:solidFill>
                <a:effectLst/>
                <a:latin typeface="+mn-lt"/>
                <a:ea typeface="+mn-ea"/>
                <a:cs typeface="+mn-cs"/>
              </a:rPr>
              <a:t>‘</a:t>
            </a:r>
            <a:r>
              <a:rPr lang="zh-CN" altLang="en-US" sz="1200" b="0" i="0" kern="1200" dirty="0" smtClean="0">
                <a:solidFill>
                  <a:schemeClr val="tx1"/>
                </a:solidFill>
                <a:effectLst/>
                <a:latin typeface="+mn-lt"/>
                <a:ea typeface="+mn-ea"/>
                <a:cs typeface="+mn-cs"/>
              </a:rPr>
              <a:t>經</a:t>
            </a:r>
            <a:r>
              <a:rPr lang="en-US" altLang="zh-CN" sz="1200" b="0" i="0" kern="1200" dirty="0" smtClean="0">
                <a:solidFill>
                  <a:schemeClr val="tx1"/>
                </a:solidFill>
                <a:effectLst/>
                <a:latin typeface="+mn-lt"/>
                <a:ea typeface="+mn-ea"/>
                <a:cs typeface="+mn-cs"/>
              </a:rPr>
              <a:t>’ is not scripture.</a:t>
            </a:r>
          </a:p>
          <a:p>
            <a:r>
              <a:rPr lang="en-GB" dirty="0" smtClean="0">
                <a:hlinkClick r:id="rId4"/>
              </a:rPr>
              <a:t>https://www.dizang.org/fjtj/anan/p02.htm</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凡是佛所说的言教，都称作经。‘经’字含义狠多，必须契合诸佛所证的真理，同时又契合大众的根机程度的教枓书，才得称‘经’。自古以来，常以‘贯摄常法’四个字来解释：‘贯’是贯穿的意思，这是指经典中的文义，都有严谨的体系、组织、结构，一脉贯穿，有条不紊。其次‘摄’字，是说能摄受众生，使得解悟。第三是‘常’，‘常’是永远不变，超时间、超空间，是古今中外永不变的真理。第四是‘法’，是法则、是原理、原则，一切贤圣凡外，皆应遵守。能具备以上所讲的四义，才得称之为‘佛经’。</a:t>
            </a:r>
            <a:endParaRPr lang="en-US" altLang="zh-CN"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58B874-871C-4033-A2C1-198621AC5B4E}" type="slidenum">
              <a:rPr lang="en-GB" smtClean="0"/>
              <a:t>17</a:t>
            </a:fld>
            <a:endParaRPr lang="en-GB"/>
          </a:p>
        </p:txBody>
      </p:sp>
    </p:spTree>
    <p:extLst>
      <p:ext uri="{BB962C8B-B14F-4D97-AF65-F5344CB8AC3E}">
        <p14:creationId xmlns:p14="http://schemas.microsoft.com/office/powerpoint/2010/main" val="39026491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https://www.youtube.com/watch?v=Kt9Nqwmnd_c</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大自然的規律叫道</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隨順大自然的規律叫德</a:t>
            </a:r>
            <a:endParaRPr lang="en-US" altLang="zh-CN" sz="1200" b="0" i="0" kern="1200" dirty="0" smtClean="0">
              <a:solidFill>
                <a:schemeClr val="tx1"/>
              </a:solidFill>
              <a:effectLst/>
              <a:latin typeface="+mn-lt"/>
              <a:ea typeface="+mn-ea"/>
              <a:cs typeface="+mn-cs"/>
            </a:endParaRPr>
          </a:p>
          <a:p>
            <a:r>
              <a:rPr lang="en-US" altLang="zh-CN" sz="1200" b="0" i="0" kern="1200" dirty="0" smtClean="0">
                <a:solidFill>
                  <a:schemeClr val="tx1"/>
                </a:solidFill>
                <a:effectLst/>
                <a:latin typeface="+mn-lt"/>
                <a:ea typeface="+mn-ea"/>
                <a:cs typeface="+mn-cs"/>
              </a:rPr>
              <a:t>‘</a:t>
            </a:r>
            <a:r>
              <a:rPr lang="zh-CN" altLang="en-US" sz="1200" b="0" i="0" kern="1200" dirty="0" smtClean="0">
                <a:solidFill>
                  <a:schemeClr val="tx1"/>
                </a:solidFill>
                <a:effectLst/>
                <a:latin typeface="+mn-lt"/>
                <a:ea typeface="+mn-ea"/>
                <a:cs typeface="+mn-cs"/>
              </a:rPr>
              <a:t>經</a:t>
            </a:r>
            <a:r>
              <a:rPr lang="en-US" altLang="zh-CN" sz="1200" b="0" i="0" kern="1200" dirty="0" smtClean="0">
                <a:solidFill>
                  <a:schemeClr val="tx1"/>
                </a:solidFill>
                <a:effectLst/>
                <a:latin typeface="+mn-lt"/>
                <a:ea typeface="+mn-ea"/>
                <a:cs typeface="+mn-cs"/>
              </a:rPr>
              <a:t>’ is not scripture.</a:t>
            </a:r>
          </a:p>
          <a:p>
            <a:r>
              <a:rPr lang="en-GB" dirty="0" smtClean="0">
                <a:hlinkClick r:id="rId4"/>
              </a:rPr>
              <a:t>https://www.dizang.org/fjtj/anan/p02.htm</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凡是佛所说的言教，都称作经。‘经’字含义狠多，必须契合诸佛所证的真理，同时又契合大众的根机程度的教枓书，才得称‘经’。自古以来，常以‘贯摄常法’四个字来解释：‘贯’是贯穿的意思，这是指经典中的文义，都有严谨的体系、组织、结构，一脉贯穿，有条不紊。其次‘摄’字，是说能摄受众生，使得解悟。第三是‘常’，‘常’是永远不变，超时间、超空间，是古今中外永不变的真理。第四是‘法’，是法则、是原理、原则，一切贤圣凡外，皆应遵守。能具备以上所讲的四义，才得称之为‘佛经’。</a:t>
            </a:r>
            <a:endParaRPr lang="en-US" altLang="zh-CN"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58B874-871C-4033-A2C1-198621AC5B4E}" type="slidenum">
              <a:rPr lang="en-GB" smtClean="0"/>
              <a:t>18</a:t>
            </a:fld>
            <a:endParaRPr lang="en-GB"/>
          </a:p>
        </p:txBody>
      </p:sp>
    </p:spTree>
    <p:extLst>
      <p:ext uri="{BB962C8B-B14F-4D97-AF65-F5344CB8AC3E}">
        <p14:creationId xmlns:p14="http://schemas.microsoft.com/office/powerpoint/2010/main" val="39026491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https://www.youtube.com/watch?v=Kt9Nqwmnd_c</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大自然的規律叫道</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隨順大自然的規律叫德</a:t>
            </a:r>
            <a:endParaRPr lang="en-US" altLang="zh-CN" sz="1200" b="0" i="0" kern="1200" dirty="0" smtClean="0">
              <a:solidFill>
                <a:schemeClr val="tx1"/>
              </a:solidFill>
              <a:effectLst/>
              <a:latin typeface="+mn-lt"/>
              <a:ea typeface="+mn-ea"/>
              <a:cs typeface="+mn-cs"/>
            </a:endParaRPr>
          </a:p>
          <a:p>
            <a:r>
              <a:rPr lang="en-US" altLang="zh-CN" sz="1200" b="0" i="0" kern="1200" dirty="0" smtClean="0">
                <a:solidFill>
                  <a:schemeClr val="tx1"/>
                </a:solidFill>
                <a:effectLst/>
                <a:latin typeface="+mn-lt"/>
                <a:ea typeface="+mn-ea"/>
                <a:cs typeface="+mn-cs"/>
              </a:rPr>
              <a:t>‘</a:t>
            </a:r>
            <a:r>
              <a:rPr lang="zh-CN" altLang="en-US" sz="1200" b="0" i="0" kern="1200" dirty="0" smtClean="0">
                <a:solidFill>
                  <a:schemeClr val="tx1"/>
                </a:solidFill>
                <a:effectLst/>
                <a:latin typeface="+mn-lt"/>
                <a:ea typeface="+mn-ea"/>
                <a:cs typeface="+mn-cs"/>
              </a:rPr>
              <a:t>經</a:t>
            </a:r>
            <a:r>
              <a:rPr lang="en-US" altLang="zh-CN" sz="1200" b="0" i="0" kern="1200" dirty="0" smtClean="0">
                <a:solidFill>
                  <a:schemeClr val="tx1"/>
                </a:solidFill>
                <a:effectLst/>
                <a:latin typeface="+mn-lt"/>
                <a:ea typeface="+mn-ea"/>
                <a:cs typeface="+mn-cs"/>
              </a:rPr>
              <a:t>’ is not scripture.</a:t>
            </a:r>
          </a:p>
          <a:p>
            <a:r>
              <a:rPr lang="en-GB" dirty="0" smtClean="0">
                <a:hlinkClick r:id="rId4"/>
              </a:rPr>
              <a:t>https://www.dizang.org/fjtj/anan/p02.htm</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凡是佛所说的言教，都称作经。‘经’字含义狠多，必须契合诸佛所证的真理，同时又契合大众的根机程度的教枓书，才得称‘经’。自古以来，常以‘贯摄常法’四个字来解释：‘贯’是贯穿的意思，这是指经典中的文义，都有严谨的体系、组织、结构，一脉贯穿，有条不紊。其次‘摄’字，是说能摄受众生，使得解悟。第三是‘常’，‘常’是永远不变，超时间、超空间，是古今中外永不变的真理。第四是‘法’，是法则、是原理、原则，一切贤圣凡外，皆应遵守。能具备以上所讲的四义，才得称之为‘佛经’。</a:t>
            </a:r>
            <a:endParaRPr lang="en-US" altLang="zh-CN"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58B874-871C-4033-A2C1-198621AC5B4E}" type="slidenum">
              <a:rPr lang="en-GB" smtClean="0"/>
              <a:t>19</a:t>
            </a:fld>
            <a:endParaRPr lang="en-GB"/>
          </a:p>
        </p:txBody>
      </p:sp>
    </p:spTree>
    <p:extLst>
      <p:ext uri="{BB962C8B-B14F-4D97-AF65-F5344CB8AC3E}">
        <p14:creationId xmlns:p14="http://schemas.microsoft.com/office/powerpoint/2010/main" val="39026491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https://www.youtube.com/watch?v=Kt9Nqwmnd_c</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大自然的規律叫道</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隨順大自然的規律叫德</a:t>
            </a:r>
            <a:endParaRPr lang="en-US" altLang="zh-CN" sz="1200" b="0" i="0" kern="1200" dirty="0" smtClean="0">
              <a:solidFill>
                <a:schemeClr val="tx1"/>
              </a:solidFill>
              <a:effectLst/>
              <a:latin typeface="+mn-lt"/>
              <a:ea typeface="+mn-ea"/>
              <a:cs typeface="+mn-cs"/>
            </a:endParaRPr>
          </a:p>
          <a:p>
            <a:r>
              <a:rPr lang="en-US" altLang="zh-CN" sz="1200" b="0" i="0" kern="1200" dirty="0" smtClean="0">
                <a:solidFill>
                  <a:schemeClr val="tx1"/>
                </a:solidFill>
                <a:effectLst/>
                <a:latin typeface="+mn-lt"/>
                <a:ea typeface="+mn-ea"/>
                <a:cs typeface="+mn-cs"/>
              </a:rPr>
              <a:t>‘</a:t>
            </a:r>
            <a:r>
              <a:rPr lang="zh-CN" altLang="en-US" sz="1200" b="0" i="0" kern="1200" dirty="0" smtClean="0">
                <a:solidFill>
                  <a:schemeClr val="tx1"/>
                </a:solidFill>
                <a:effectLst/>
                <a:latin typeface="+mn-lt"/>
                <a:ea typeface="+mn-ea"/>
                <a:cs typeface="+mn-cs"/>
              </a:rPr>
              <a:t>經</a:t>
            </a:r>
            <a:r>
              <a:rPr lang="en-US" altLang="zh-CN" sz="1200" b="0" i="0" kern="1200" dirty="0" smtClean="0">
                <a:solidFill>
                  <a:schemeClr val="tx1"/>
                </a:solidFill>
                <a:effectLst/>
                <a:latin typeface="+mn-lt"/>
                <a:ea typeface="+mn-ea"/>
                <a:cs typeface="+mn-cs"/>
              </a:rPr>
              <a:t>’ is not scripture.</a:t>
            </a:r>
          </a:p>
          <a:p>
            <a:r>
              <a:rPr lang="en-GB" dirty="0" smtClean="0">
                <a:hlinkClick r:id="rId4"/>
              </a:rPr>
              <a:t>https://www.dizang.org/fjtj/anan/p02.htm</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凡是佛所说的言教，都称作经。‘经’字含义狠多，必须契合诸佛所证的真理，同时又契合大众的根机程度的教枓书，才得称‘经’。自古以来，常以‘贯摄常法’四个字来解释：‘贯’是贯穿的意思，这是指经典中的文义，都有严谨的体系、组织、结构，一脉贯穿，有条不紊。其次‘摄’字，是说能摄受众生，使得解悟。第三是‘常’，‘常’是永远不变，超时间、超空间，是古今中外永不变的真理。第四是‘法’，是法则、是原理、原则，一切贤圣凡外，皆应遵守。能具备以上所讲的四义，才得称之为‘佛经’。</a:t>
            </a:r>
            <a:endParaRPr lang="en-US" altLang="zh-CN"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58B874-871C-4033-A2C1-198621AC5B4E}" type="slidenum">
              <a:rPr lang="en-GB" smtClean="0"/>
              <a:t>20</a:t>
            </a:fld>
            <a:endParaRPr lang="en-GB"/>
          </a:p>
        </p:txBody>
      </p:sp>
    </p:spTree>
    <p:extLst>
      <p:ext uri="{BB962C8B-B14F-4D97-AF65-F5344CB8AC3E}">
        <p14:creationId xmlns:p14="http://schemas.microsoft.com/office/powerpoint/2010/main" val="39026491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https://www.youtube.com/watch?v=Kt9Nqwmnd_c</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大自然的規律叫道</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隨順大自然的規律叫德</a:t>
            </a:r>
            <a:endParaRPr lang="en-US" altLang="zh-CN" sz="1200" b="0" i="0" kern="1200" dirty="0" smtClean="0">
              <a:solidFill>
                <a:schemeClr val="tx1"/>
              </a:solidFill>
              <a:effectLst/>
              <a:latin typeface="+mn-lt"/>
              <a:ea typeface="+mn-ea"/>
              <a:cs typeface="+mn-cs"/>
            </a:endParaRPr>
          </a:p>
          <a:p>
            <a:r>
              <a:rPr lang="en-US" altLang="zh-CN" sz="1200" b="0" i="0" kern="1200" dirty="0" smtClean="0">
                <a:solidFill>
                  <a:schemeClr val="tx1"/>
                </a:solidFill>
                <a:effectLst/>
                <a:latin typeface="+mn-lt"/>
                <a:ea typeface="+mn-ea"/>
                <a:cs typeface="+mn-cs"/>
              </a:rPr>
              <a:t>‘</a:t>
            </a:r>
            <a:r>
              <a:rPr lang="zh-CN" altLang="en-US" sz="1200" b="0" i="0" kern="1200" dirty="0" smtClean="0">
                <a:solidFill>
                  <a:schemeClr val="tx1"/>
                </a:solidFill>
                <a:effectLst/>
                <a:latin typeface="+mn-lt"/>
                <a:ea typeface="+mn-ea"/>
                <a:cs typeface="+mn-cs"/>
              </a:rPr>
              <a:t>經</a:t>
            </a:r>
            <a:r>
              <a:rPr lang="en-US" altLang="zh-CN" sz="1200" b="0" i="0" kern="1200" dirty="0" smtClean="0">
                <a:solidFill>
                  <a:schemeClr val="tx1"/>
                </a:solidFill>
                <a:effectLst/>
                <a:latin typeface="+mn-lt"/>
                <a:ea typeface="+mn-ea"/>
                <a:cs typeface="+mn-cs"/>
              </a:rPr>
              <a:t>’ is not scripture.</a:t>
            </a:r>
          </a:p>
          <a:p>
            <a:r>
              <a:rPr lang="en-GB" dirty="0" smtClean="0">
                <a:hlinkClick r:id="rId4"/>
              </a:rPr>
              <a:t>https://www.dizang.org/fjtj/anan/p02.htm</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凡是佛所说的言教，都称作经。‘经’字含义狠多，必须契合诸佛所证的真理，同时又契合大众的根机程度的教枓书，才得称‘经’。自古以来，常以‘贯摄常法’四个字来解释：‘贯’是贯穿的意思，这是指经典中的文义，都有严谨的体系、组织、结构，一脉贯穿，有条不紊。其次‘摄’字，是说能摄受众生，使得解悟。第三是‘常’，‘常’是永远不变，超时间、超空间，是古今中外永不变的真理。第四是‘法’，是法则、是原理、原则，一切贤圣凡外，皆应遵守。能具备以上所讲的四义，才得称之为‘佛经’。</a:t>
            </a:r>
            <a:endParaRPr lang="en-US" altLang="zh-CN"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58B874-871C-4033-A2C1-198621AC5B4E}" type="slidenum">
              <a:rPr lang="en-GB" smtClean="0"/>
              <a:t>21</a:t>
            </a:fld>
            <a:endParaRPr lang="en-GB"/>
          </a:p>
        </p:txBody>
      </p:sp>
    </p:spTree>
    <p:extLst>
      <p:ext uri="{BB962C8B-B14F-4D97-AF65-F5344CB8AC3E}">
        <p14:creationId xmlns:p14="http://schemas.microsoft.com/office/powerpoint/2010/main" val="39026491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https://www.youtube.com/watch?v=Kt9Nqwmnd_c</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大自然的規律叫道</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隨順大自然的規律叫德</a:t>
            </a:r>
            <a:endParaRPr lang="en-US" altLang="zh-CN" sz="1200" b="0" i="0" kern="1200" dirty="0" smtClean="0">
              <a:solidFill>
                <a:schemeClr val="tx1"/>
              </a:solidFill>
              <a:effectLst/>
              <a:latin typeface="+mn-lt"/>
              <a:ea typeface="+mn-ea"/>
              <a:cs typeface="+mn-cs"/>
            </a:endParaRPr>
          </a:p>
          <a:p>
            <a:r>
              <a:rPr lang="en-US" altLang="zh-CN" sz="1200" b="0" i="0" kern="1200" dirty="0" smtClean="0">
                <a:solidFill>
                  <a:schemeClr val="tx1"/>
                </a:solidFill>
                <a:effectLst/>
                <a:latin typeface="+mn-lt"/>
                <a:ea typeface="+mn-ea"/>
                <a:cs typeface="+mn-cs"/>
              </a:rPr>
              <a:t>‘</a:t>
            </a:r>
            <a:r>
              <a:rPr lang="zh-CN" altLang="en-US" sz="1200" b="0" i="0" kern="1200" dirty="0" smtClean="0">
                <a:solidFill>
                  <a:schemeClr val="tx1"/>
                </a:solidFill>
                <a:effectLst/>
                <a:latin typeface="+mn-lt"/>
                <a:ea typeface="+mn-ea"/>
                <a:cs typeface="+mn-cs"/>
              </a:rPr>
              <a:t>經</a:t>
            </a:r>
            <a:r>
              <a:rPr lang="en-US" altLang="zh-CN" sz="1200" b="0" i="0" kern="1200" dirty="0" smtClean="0">
                <a:solidFill>
                  <a:schemeClr val="tx1"/>
                </a:solidFill>
                <a:effectLst/>
                <a:latin typeface="+mn-lt"/>
                <a:ea typeface="+mn-ea"/>
                <a:cs typeface="+mn-cs"/>
              </a:rPr>
              <a:t>’ is not scripture.</a:t>
            </a:r>
          </a:p>
          <a:p>
            <a:r>
              <a:rPr lang="en-GB" dirty="0" smtClean="0">
                <a:hlinkClick r:id="rId4"/>
              </a:rPr>
              <a:t>https://www.dizang.org/fjtj/anan/p02.htm</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凡是佛所说的言教，都称作经。‘经’字含义狠多，必须契合诸佛所证的真理，同时又契合大众的根机程度的教枓书，才得称‘经’。自古以来，常以‘贯摄常法’四个字来解释：‘贯’是贯穿的意思，这是指经典中的文义，都有严谨的体系、组织、结构，一脉贯穿，有条不紊。其次‘摄’字，是说能摄受众生，使得解悟。第三是‘常’，‘常’是永远不变，超时间、超空间，是古今中外永不变的真理。第四是‘法’，是法则、是原理、原则，一切贤圣凡外，皆应遵守。能具备以上所讲的四义，才得称之为‘佛经’。</a:t>
            </a:r>
            <a:endParaRPr lang="en-US" altLang="zh-CN"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58B874-871C-4033-A2C1-198621AC5B4E}" type="slidenum">
              <a:rPr lang="en-GB" smtClean="0"/>
              <a:t>22</a:t>
            </a:fld>
            <a:endParaRPr lang="en-GB"/>
          </a:p>
        </p:txBody>
      </p:sp>
    </p:spTree>
    <p:extLst>
      <p:ext uri="{BB962C8B-B14F-4D97-AF65-F5344CB8AC3E}">
        <p14:creationId xmlns:p14="http://schemas.microsoft.com/office/powerpoint/2010/main" val="39026491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https://www.youtube.com/watch?v=Kt9Nqwmnd_c</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大自然的規律叫道</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隨順大自然的規律叫德</a:t>
            </a:r>
            <a:endParaRPr lang="en-US" altLang="zh-CN" sz="1200" b="0" i="0" kern="1200" dirty="0" smtClean="0">
              <a:solidFill>
                <a:schemeClr val="tx1"/>
              </a:solidFill>
              <a:effectLst/>
              <a:latin typeface="+mn-lt"/>
              <a:ea typeface="+mn-ea"/>
              <a:cs typeface="+mn-cs"/>
            </a:endParaRPr>
          </a:p>
          <a:p>
            <a:r>
              <a:rPr lang="en-US" altLang="zh-CN" sz="1200" b="0" i="0" kern="1200" dirty="0" smtClean="0">
                <a:solidFill>
                  <a:schemeClr val="tx1"/>
                </a:solidFill>
                <a:effectLst/>
                <a:latin typeface="+mn-lt"/>
                <a:ea typeface="+mn-ea"/>
                <a:cs typeface="+mn-cs"/>
              </a:rPr>
              <a:t>‘</a:t>
            </a:r>
            <a:r>
              <a:rPr lang="zh-CN" altLang="en-US" sz="1200" b="0" i="0" kern="1200" dirty="0" smtClean="0">
                <a:solidFill>
                  <a:schemeClr val="tx1"/>
                </a:solidFill>
                <a:effectLst/>
                <a:latin typeface="+mn-lt"/>
                <a:ea typeface="+mn-ea"/>
                <a:cs typeface="+mn-cs"/>
              </a:rPr>
              <a:t>經</a:t>
            </a:r>
            <a:r>
              <a:rPr lang="en-US" altLang="zh-CN" sz="1200" b="0" i="0" kern="1200" dirty="0" smtClean="0">
                <a:solidFill>
                  <a:schemeClr val="tx1"/>
                </a:solidFill>
                <a:effectLst/>
                <a:latin typeface="+mn-lt"/>
                <a:ea typeface="+mn-ea"/>
                <a:cs typeface="+mn-cs"/>
              </a:rPr>
              <a:t>’ is not scripture.</a:t>
            </a:r>
          </a:p>
          <a:p>
            <a:r>
              <a:rPr lang="en-GB" dirty="0" smtClean="0">
                <a:hlinkClick r:id="rId4"/>
              </a:rPr>
              <a:t>https://www.dizang.org/fjtj/anan/p02.htm</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凡是佛所说的言教，都称作经。‘经’字含义狠多，必须契合诸佛所证的真理，同时又契合大众的根机程度的教枓书，才得称‘经’。自古以来，常以‘贯摄常法’四个字来解释：‘贯’是贯穿的意思，这是指经典中的文义，都有严谨的体系、组织、结构，一脉贯穿，有条不紊。其次‘摄’字，是说能摄受众生，使得解悟。第三是‘常’，‘常’是永远不变，超时间、超空间，是古今中外永不变的真理。第四是‘法’，是法则、是原理、原则，一切贤圣凡外，皆应遵守。能具备以上所讲的四义，才得称之为‘佛经’。</a:t>
            </a:r>
            <a:endParaRPr lang="en-US" altLang="zh-CN"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58B874-871C-4033-A2C1-198621AC5B4E}" type="slidenum">
              <a:rPr lang="en-GB" smtClean="0"/>
              <a:t>23</a:t>
            </a:fld>
            <a:endParaRPr lang="en-GB"/>
          </a:p>
        </p:txBody>
      </p:sp>
    </p:spTree>
    <p:extLst>
      <p:ext uri="{BB962C8B-B14F-4D97-AF65-F5344CB8AC3E}">
        <p14:creationId xmlns:p14="http://schemas.microsoft.com/office/powerpoint/2010/main" val="39026491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https://www.youtube.com/watch?v=Kt9Nqwmnd_c</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大自然的規律叫道</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隨順大自然的規律叫德</a:t>
            </a:r>
            <a:endParaRPr lang="en-US" altLang="zh-CN" sz="1200" b="0" i="0" kern="1200" dirty="0" smtClean="0">
              <a:solidFill>
                <a:schemeClr val="tx1"/>
              </a:solidFill>
              <a:effectLst/>
              <a:latin typeface="+mn-lt"/>
              <a:ea typeface="+mn-ea"/>
              <a:cs typeface="+mn-cs"/>
            </a:endParaRPr>
          </a:p>
          <a:p>
            <a:r>
              <a:rPr lang="en-US" altLang="zh-CN" sz="1200" b="0" i="0" kern="1200" dirty="0" smtClean="0">
                <a:solidFill>
                  <a:schemeClr val="tx1"/>
                </a:solidFill>
                <a:effectLst/>
                <a:latin typeface="+mn-lt"/>
                <a:ea typeface="+mn-ea"/>
                <a:cs typeface="+mn-cs"/>
              </a:rPr>
              <a:t>‘</a:t>
            </a:r>
            <a:r>
              <a:rPr lang="zh-CN" altLang="en-US" sz="1200" b="0" i="0" kern="1200" dirty="0" smtClean="0">
                <a:solidFill>
                  <a:schemeClr val="tx1"/>
                </a:solidFill>
                <a:effectLst/>
                <a:latin typeface="+mn-lt"/>
                <a:ea typeface="+mn-ea"/>
                <a:cs typeface="+mn-cs"/>
              </a:rPr>
              <a:t>經</a:t>
            </a:r>
            <a:r>
              <a:rPr lang="en-US" altLang="zh-CN" sz="1200" b="0" i="0" kern="1200" dirty="0" smtClean="0">
                <a:solidFill>
                  <a:schemeClr val="tx1"/>
                </a:solidFill>
                <a:effectLst/>
                <a:latin typeface="+mn-lt"/>
                <a:ea typeface="+mn-ea"/>
                <a:cs typeface="+mn-cs"/>
              </a:rPr>
              <a:t>’ is not scripture.</a:t>
            </a:r>
          </a:p>
          <a:p>
            <a:r>
              <a:rPr lang="en-GB" dirty="0" smtClean="0">
                <a:hlinkClick r:id="rId4"/>
              </a:rPr>
              <a:t>https://www.dizang.org/fjtj/anan/p02.htm</a:t>
            </a:r>
            <a:endParaRPr lang="en-US" altLang="zh-CN" sz="1200" b="0" i="0" kern="1200" dirty="0" smtClean="0">
              <a:solidFill>
                <a:schemeClr val="tx1"/>
              </a:solidFill>
              <a:effectLst/>
              <a:latin typeface="+mn-lt"/>
              <a:ea typeface="+mn-ea"/>
              <a:cs typeface="+mn-cs"/>
            </a:endParaRPr>
          </a:p>
          <a:p>
            <a:r>
              <a:rPr lang="zh-CN" altLang="en-US" sz="1200" b="0" i="0" kern="1200" dirty="0" smtClean="0">
                <a:solidFill>
                  <a:schemeClr val="tx1"/>
                </a:solidFill>
                <a:effectLst/>
                <a:latin typeface="+mn-lt"/>
                <a:ea typeface="+mn-ea"/>
                <a:cs typeface="+mn-cs"/>
              </a:rPr>
              <a:t>凡是佛所说的言教，都称作经。‘经’字含义狠多，必须契合诸佛所证的真理，同时又契合大众的根机程度的教枓书，才得称‘经’。自古以来，常以‘贯摄常法’四个字来解释：‘贯’是贯穿的意思，这是指经典中的文义，都有严谨的体系、组织、结构，一脉贯穿，有条不紊。其次‘摄’字，是说能摄受众生，使得解悟。第三是‘常’，‘常’是永远不变，超时间、超空间，是古今中外永不变的真理。第四是‘法’，是法则、是原理、原则，一切贤圣凡外，皆应遵守。能具备以上所讲的四义，才得称之为‘佛经’。</a:t>
            </a:r>
            <a:endParaRPr lang="en-US" altLang="zh-CN"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E58B874-871C-4033-A2C1-198621AC5B4E}" type="slidenum">
              <a:rPr lang="en-GB" smtClean="0"/>
              <a:t>24</a:t>
            </a:fld>
            <a:endParaRPr lang="en-GB"/>
          </a:p>
        </p:txBody>
      </p:sp>
    </p:spTree>
    <p:extLst>
      <p:ext uri="{BB962C8B-B14F-4D97-AF65-F5344CB8AC3E}">
        <p14:creationId xmlns:p14="http://schemas.microsoft.com/office/powerpoint/2010/main" val="3902649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2F670E65-55B5-4B21-B472-C31EF0E76F80}" type="datetimeFigureOut">
              <a:rPr lang="en-GB" smtClean="0"/>
              <a:t>09/01/2020</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EDAE5854-CF7E-4F72-930B-736FE12129E8}"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F670E65-55B5-4B21-B472-C31EF0E76F80}" type="datetimeFigureOut">
              <a:rPr lang="en-GB" smtClean="0"/>
              <a:t>09/01/2020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AE5854-CF7E-4F72-930B-736FE12129E8}"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F670E65-55B5-4B21-B472-C31EF0E76F80}" type="datetimeFigureOut">
              <a:rPr lang="en-GB" smtClean="0"/>
              <a:t>09/01/2020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AE5854-CF7E-4F72-930B-736FE12129E8}"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F670E65-55B5-4B21-B472-C31EF0E76F80}" type="datetimeFigureOut">
              <a:rPr lang="en-GB" smtClean="0"/>
              <a:t>09/01/2020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AE5854-CF7E-4F72-930B-736FE12129E8}"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F670E65-55B5-4B21-B472-C31EF0E76F80}" type="datetimeFigureOut">
              <a:rPr lang="en-GB" smtClean="0"/>
              <a:t>09/01/2020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DAE5854-CF7E-4F72-930B-736FE12129E8}"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F670E65-55B5-4B21-B472-C31EF0E76F80}" type="datetimeFigureOut">
              <a:rPr lang="en-GB" smtClean="0"/>
              <a:t>09/01/2020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DAE5854-CF7E-4F72-930B-736FE12129E8}"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670E65-55B5-4B21-B472-C31EF0E76F80}" type="datetimeFigureOut">
              <a:rPr lang="en-GB" smtClean="0"/>
              <a:t>09/01/2020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DAE5854-CF7E-4F72-930B-736FE12129E8}"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F670E65-55B5-4B21-B472-C31EF0E76F80}" type="datetimeFigureOut">
              <a:rPr lang="en-GB" smtClean="0"/>
              <a:t>09/01/2020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AE5854-CF7E-4F72-930B-736FE12129E8}"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F670E65-55B5-4B21-B472-C31EF0E76F80}" type="datetimeFigureOut">
              <a:rPr lang="en-GB" smtClean="0"/>
              <a:t>09/01/2020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EDAE5854-CF7E-4F72-930B-736FE12129E8}"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F670E65-55B5-4B21-B472-C31EF0E76F80}" type="datetimeFigureOut">
              <a:rPr lang="en-GB" smtClean="0"/>
              <a:t>09/01/2020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AE5854-CF7E-4F72-930B-736FE12129E8}"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F670E65-55B5-4B21-B472-C31EF0E76F80}" type="datetimeFigureOut">
              <a:rPr lang="en-GB" smtClean="0"/>
              <a:t>09/01/2020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AE5854-CF7E-4F72-930B-736FE12129E8}"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F670E65-55B5-4B21-B472-C31EF0E76F80}" type="datetimeFigureOut">
              <a:rPr lang="en-GB" smtClean="0"/>
              <a:t>09/01/2020</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DAE5854-CF7E-4F72-930B-736FE12129E8}"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39414" y="2476346"/>
            <a:ext cx="5751254" cy="830997"/>
          </a:xfrm>
          <a:prstGeom prst="rect">
            <a:avLst/>
          </a:prstGeom>
          <a:noFill/>
        </p:spPr>
        <p:txBody>
          <a:bodyPr wrap="none" rtlCol="0">
            <a:spAutoFit/>
          </a:bodyPr>
          <a:lstStyle/>
          <a:p>
            <a:r>
              <a:rPr lang="en-GB" sz="4800" dirty="0" err="1" smtClean="0"/>
              <a:t>Sinological</a:t>
            </a:r>
            <a:r>
              <a:rPr lang="en-GB" sz="4800" dirty="0" smtClean="0"/>
              <a:t> English I </a:t>
            </a:r>
          </a:p>
        </p:txBody>
      </p:sp>
      <p:sp>
        <p:nvSpPr>
          <p:cNvPr id="5" name="TextBox 4"/>
          <p:cNvSpPr txBox="1"/>
          <p:nvPr/>
        </p:nvSpPr>
        <p:spPr>
          <a:xfrm>
            <a:off x="4715041" y="4941168"/>
            <a:ext cx="3929345" cy="1384995"/>
          </a:xfrm>
          <a:prstGeom prst="rect">
            <a:avLst/>
          </a:prstGeom>
          <a:noFill/>
        </p:spPr>
        <p:txBody>
          <a:bodyPr wrap="none" rtlCol="0">
            <a:spAutoFit/>
          </a:bodyPr>
          <a:lstStyle/>
          <a:p>
            <a:r>
              <a:rPr lang="en-GB" sz="2800" dirty="0" smtClean="0"/>
              <a:t>Module code: SICH4002</a:t>
            </a:r>
          </a:p>
          <a:p>
            <a:r>
              <a:rPr lang="en-GB" sz="2800" dirty="0" smtClean="0"/>
              <a:t>Module tutor: </a:t>
            </a:r>
            <a:r>
              <a:rPr lang="en-GB" sz="2800" dirty="0" err="1" smtClean="0"/>
              <a:t>Jie</a:t>
            </a:r>
            <a:r>
              <a:rPr lang="en-GB" sz="2800" dirty="0" smtClean="0"/>
              <a:t> Deng</a:t>
            </a:r>
          </a:p>
          <a:p>
            <a:r>
              <a:rPr lang="en-GB" sz="2800" dirty="0"/>
              <a:t>Date: </a:t>
            </a:r>
            <a:r>
              <a:rPr lang="en-GB" sz="2800" dirty="0" smtClean="0"/>
              <a:t>9 </a:t>
            </a:r>
            <a:r>
              <a:rPr lang="en-GB" sz="2800" dirty="0" smtClean="0"/>
              <a:t>January 2020</a:t>
            </a:r>
            <a:endParaRPr lang="en-GB" sz="2800" dirty="0"/>
          </a:p>
        </p:txBody>
      </p:sp>
    </p:spTree>
    <p:extLst>
      <p:ext uri="{BB962C8B-B14F-4D97-AF65-F5344CB8AC3E}">
        <p14:creationId xmlns:p14="http://schemas.microsoft.com/office/powerpoint/2010/main" val="25244149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01150" y="2204864"/>
            <a:ext cx="4746941" cy="2923877"/>
          </a:xfrm>
          <a:prstGeom prst="rect">
            <a:avLst/>
          </a:prstGeom>
          <a:noFill/>
        </p:spPr>
        <p:txBody>
          <a:bodyPr wrap="none" rtlCol="0">
            <a:spAutoFit/>
          </a:bodyPr>
          <a:lstStyle/>
          <a:p>
            <a:pPr algn="ctr"/>
            <a:r>
              <a:rPr lang="en-US" altLang="zh-CN" sz="4800" i="1" dirty="0" err="1"/>
              <a:t>D</a:t>
            </a:r>
            <a:r>
              <a:rPr lang="en-US" altLang="zh-CN" sz="4800" i="1" dirty="0" err="1" smtClean="0"/>
              <a:t>aodejing</a:t>
            </a:r>
            <a:r>
              <a:rPr lang="en-US" altLang="zh-CN" sz="4800" i="1" dirty="0" smtClean="0"/>
              <a:t> </a:t>
            </a:r>
          </a:p>
          <a:p>
            <a:pPr algn="ctr"/>
            <a:r>
              <a:rPr lang="zh-CN" altLang="en-US" sz="4800" b="1" dirty="0" smtClean="0">
                <a:latin typeface="FangSong" panose="02010609060101010101" pitchFamily="49" charset="-122"/>
                <a:ea typeface="FangSong" panose="02010609060101010101" pitchFamily="49" charset="-122"/>
              </a:rPr>
              <a:t>道德經</a:t>
            </a:r>
            <a:endParaRPr lang="en-US" altLang="zh-CN" sz="4800" b="1" dirty="0" smtClean="0">
              <a:latin typeface="FangSong" panose="02010609060101010101" pitchFamily="49" charset="-122"/>
              <a:ea typeface="FangSong" panose="02010609060101010101" pitchFamily="49" charset="-122"/>
            </a:endParaRPr>
          </a:p>
          <a:p>
            <a:pPr algn="ctr"/>
            <a:endParaRPr lang="en-US" altLang="zh-CN" sz="4000" i="1" dirty="0" smtClean="0"/>
          </a:p>
          <a:p>
            <a:pPr algn="ctr"/>
            <a:r>
              <a:rPr lang="en-US" altLang="zh-CN" sz="4800" dirty="0" smtClean="0"/>
              <a:t>Chapter Thirteen</a:t>
            </a:r>
          </a:p>
        </p:txBody>
      </p:sp>
    </p:spTree>
    <p:extLst>
      <p:ext uri="{BB962C8B-B14F-4D97-AF65-F5344CB8AC3E}">
        <p14:creationId xmlns:p14="http://schemas.microsoft.com/office/powerpoint/2010/main" val="30302061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7879" y="1124744"/>
            <a:ext cx="8309967" cy="5616624"/>
          </a:xfrm>
          <a:prstGeom prst="rect">
            <a:avLst/>
          </a:prstGeom>
          <a:noFill/>
        </p:spPr>
        <p:txBody>
          <a:bodyPr vert="eaVert" wrap="square" rtlCol="0">
            <a:spAutoFit/>
          </a:bodyPr>
          <a:lstStyle/>
          <a:p>
            <a:r>
              <a:rPr lang="zh-TW" altLang="en-US" sz="4400" b="1" dirty="0">
                <a:latin typeface="FangSong" panose="02010609060101010101" pitchFamily="49" charset="-122"/>
                <a:ea typeface="FangSong" panose="02010609060101010101" pitchFamily="49" charset="-122"/>
              </a:rPr>
              <a:t>寵辱若</a:t>
            </a:r>
            <a:r>
              <a:rPr lang="zh-TW" altLang="en-US" sz="4400" b="1" dirty="0" smtClean="0">
                <a:latin typeface="FangSong" panose="02010609060101010101" pitchFamily="49" charset="-122"/>
                <a:ea typeface="FangSong" panose="02010609060101010101" pitchFamily="49" charset="-122"/>
              </a:rPr>
              <a:t>驚 貴</a:t>
            </a:r>
            <a:r>
              <a:rPr lang="zh-TW" altLang="en-US" sz="4400" b="1" dirty="0">
                <a:latin typeface="FangSong" panose="02010609060101010101" pitchFamily="49" charset="-122"/>
                <a:ea typeface="FangSong" panose="02010609060101010101" pitchFamily="49" charset="-122"/>
              </a:rPr>
              <a:t>大患若</a:t>
            </a:r>
            <a:r>
              <a:rPr lang="zh-TW" altLang="en-US" sz="4400" b="1" dirty="0" smtClean="0">
                <a:latin typeface="FangSong" panose="02010609060101010101" pitchFamily="49" charset="-122"/>
                <a:ea typeface="FangSong" panose="02010609060101010101" pitchFamily="49" charset="-122"/>
              </a:rPr>
              <a:t>身</a:t>
            </a:r>
            <a:endParaRPr lang="zh-TW" altLang="en-US" sz="4400" b="1" dirty="0">
              <a:latin typeface="FangSong" panose="02010609060101010101" pitchFamily="49" charset="-122"/>
              <a:ea typeface="FangSong" panose="02010609060101010101" pitchFamily="49" charset="-122"/>
            </a:endParaRPr>
          </a:p>
          <a:p>
            <a:r>
              <a:rPr lang="zh-TW" altLang="en-US" sz="4400" b="1" dirty="0">
                <a:latin typeface="FangSong" panose="02010609060101010101" pitchFamily="49" charset="-122"/>
                <a:ea typeface="FangSong" panose="02010609060101010101" pitchFamily="49" charset="-122"/>
              </a:rPr>
              <a:t>何謂寵辱若</a:t>
            </a:r>
            <a:r>
              <a:rPr lang="zh-TW" altLang="en-US" sz="4400" b="1" dirty="0" smtClean="0">
                <a:latin typeface="FangSong" panose="02010609060101010101" pitchFamily="49" charset="-122"/>
                <a:ea typeface="FangSong" panose="02010609060101010101" pitchFamily="49" charset="-122"/>
              </a:rPr>
              <a:t>驚 寵</a:t>
            </a:r>
            <a:r>
              <a:rPr lang="zh-TW" altLang="en-US" sz="4400" b="1" dirty="0">
                <a:latin typeface="FangSong" panose="02010609060101010101" pitchFamily="49" charset="-122"/>
                <a:ea typeface="FangSong" panose="02010609060101010101" pitchFamily="49" charset="-122"/>
              </a:rPr>
              <a:t>為</a:t>
            </a:r>
            <a:r>
              <a:rPr lang="zh-TW" altLang="en-US" sz="4400" b="1" dirty="0" smtClean="0">
                <a:latin typeface="FangSong" panose="02010609060101010101" pitchFamily="49" charset="-122"/>
                <a:ea typeface="FangSong" panose="02010609060101010101" pitchFamily="49" charset="-122"/>
              </a:rPr>
              <a:t>下 得</a:t>
            </a:r>
            <a:r>
              <a:rPr lang="zh-TW" altLang="en-US" sz="4400" b="1" dirty="0">
                <a:latin typeface="FangSong" panose="02010609060101010101" pitchFamily="49" charset="-122"/>
                <a:ea typeface="FangSong" panose="02010609060101010101" pitchFamily="49" charset="-122"/>
              </a:rPr>
              <a:t>之若</a:t>
            </a:r>
            <a:r>
              <a:rPr lang="zh-TW" altLang="en-US" sz="4400" b="1" dirty="0" smtClean="0">
                <a:latin typeface="FangSong" panose="02010609060101010101" pitchFamily="49" charset="-122"/>
                <a:ea typeface="FangSong" panose="02010609060101010101" pitchFamily="49" charset="-122"/>
              </a:rPr>
              <a:t>驚 失</a:t>
            </a:r>
            <a:r>
              <a:rPr lang="zh-TW" altLang="en-US" sz="4400" b="1" dirty="0">
                <a:latin typeface="FangSong" panose="02010609060101010101" pitchFamily="49" charset="-122"/>
                <a:ea typeface="FangSong" panose="02010609060101010101" pitchFamily="49" charset="-122"/>
              </a:rPr>
              <a:t>之若</a:t>
            </a:r>
            <a:r>
              <a:rPr lang="zh-TW" altLang="en-US" sz="4400" b="1" dirty="0" smtClean="0">
                <a:latin typeface="FangSong" panose="02010609060101010101" pitchFamily="49" charset="-122"/>
                <a:ea typeface="FangSong" panose="02010609060101010101" pitchFamily="49" charset="-122"/>
              </a:rPr>
              <a:t>驚 </a:t>
            </a:r>
            <a:endParaRPr lang="en-GB" altLang="zh-TW" sz="4400" b="1" dirty="0" smtClean="0">
              <a:latin typeface="FangSong" panose="02010609060101010101" pitchFamily="49" charset="-122"/>
              <a:ea typeface="FangSong" panose="02010609060101010101" pitchFamily="49" charset="-122"/>
            </a:endParaRPr>
          </a:p>
          <a:p>
            <a:r>
              <a:rPr lang="zh-TW" altLang="en-US" sz="4400" b="1" dirty="0" smtClean="0">
                <a:latin typeface="FangSong" panose="02010609060101010101" pitchFamily="49" charset="-122"/>
                <a:ea typeface="FangSong" panose="02010609060101010101" pitchFamily="49" charset="-122"/>
              </a:rPr>
              <a:t>是</a:t>
            </a:r>
            <a:r>
              <a:rPr lang="zh-TW" altLang="en-US" sz="4400" b="1" dirty="0">
                <a:latin typeface="FangSong" panose="02010609060101010101" pitchFamily="49" charset="-122"/>
                <a:ea typeface="FangSong" panose="02010609060101010101" pitchFamily="49" charset="-122"/>
              </a:rPr>
              <a:t>謂寵辱若</a:t>
            </a:r>
            <a:r>
              <a:rPr lang="zh-TW" altLang="en-US" sz="4400" b="1" dirty="0" smtClean="0">
                <a:latin typeface="FangSong" panose="02010609060101010101" pitchFamily="49" charset="-122"/>
                <a:ea typeface="FangSong" panose="02010609060101010101" pitchFamily="49" charset="-122"/>
              </a:rPr>
              <a:t>驚</a:t>
            </a:r>
            <a:endParaRPr lang="zh-TW" altLang="en-US" sz="4400" b="1" dirty="0">
              <a:latin typeface="FangSong" panose="02010609060101010101" pitchFamily="49" charset="-122"/>
              <a:ea typeface="FangSong" panose="02010609060101010101" pitchFamily="49" charset="-122"/>
            </a:endParaRPr>
          </a:p>
          <a:p>
            <a:r>
              <a:rPr lang="zh-TW" altLang="en-US" sz="4400" b="1" dirty="0">
                <a:latin typeface="FangSong" panose="02010609060101010101" pitchFamily="49" charset="-122"/>
                <a:ea typeface="FangSong" panose="02010609060101010101" pitchFamily="49" charset="-122"/>
              </a:rPr>
              <a:t>何謂貴大患若</a:t>
            </a:r>
            <a:r>
              <a:rPr lang="zh-TW" altLang="en-US" sz="4400" b="1" dirty="0" smtClean="0">
                <a:latin typeface="FangSong" panose="02010609060101010101" pitchFamily="49" charset="-122"/>
                <a:ea typeface="FangSong" panose="02010609060101010101" pitchFamily="49" charset="-122"/>
              </a:rPr>
              <a:t>身</a:t>
            </a:r>
            <a:endParaRPr lang="zh-TW" altLang="en-US" sz="4400" b="1" dirty="0">
              <a:latin typeface="FangSong" panose="02010609060101010101" pitchFamily="49" charset="-122"/>
              <a:ea typeface="FangSong" panose="02010609060101010101" pitchFamily="49" charset="-122"/>
            </a:endParaRPr>
          </a:p>
          <a:p>
            <a:r>
              <a:rPr lang="zh-TW" altLang="en-US" sz="4400" b="1" dirty="0">
                <a:latin typeface="FangSong" panose="02010609060101010101" pitchFamily="49" charset="-122"/>
                <a:ea typeface="FangSong" panose="02010609060101010101" pitchFamily="49" charset="-122"/>
              </a:rPr>
              <a:t>吾所以有大患</a:t>
            </a:r>
            <a:r>
              <a:rPr lang="zh-TW" altLang="en-US" sz="4400" b="1" dirty="0" smtClean="0">
                <a:latin typeface="FangSong" panose="02010609060101010101" pitchFamily="49" charset="-122"/>
                <a:ea typeface="FangSong" panose="02010609060101010101" pitchFamily="49" charset="-122"/>
              </a:rPr>
              <a:t>者 </a:t>
            </a:r>
            <a:endParaRPr lang="en-GB" altLang="zh-TW" sz="4400" b="1" dirty="0" smtClean="0">
              <a:latin typeface="FangSong" panose="02010609060101010101" pitchFamily="49" charset="-122"/>
              <a:ea typeface="FangSong" panose="02010609060101010101" pitchFamily="49" charset="-122"/>
            </a:endParaRPr>
          </a:p>
          <a:p>
            <a:r>
              <a:rPr lang="zh-TW" altLang="en-US" sz="4400" b="1" dirty="0" smtClean="0">
                <a:latin typeface="FangSong" panose="02010609060101010101" pitchFamily="49" charset="-122"/>
                <a:ea typeface="FangSong" panose="02010609060101010101" pitchFamily="49" charset="-122"/>
              </a:rPr>
              <a:t>為</a:t>
            </a:r>
            <a:r>
              <a:rPr lang="zh-TW" altLang="en-US" sz="4400" b="1" dirty="0">
                <a:latin typeface="FangSong" panose="02010609060101010101" pitchFamily="49" charset="-122"/>
                <a:ea typeface="FangSong" panose="02010609060101010101" pitchFamily="49" charset="-122"/>
              </a:rPr>
              <a:t>吾有</a:t>
            </a:r>
            <a:r>
              <a:rPr lang="zh-TW" altLang="en-US" sz="4400" b="1" dirty="0" smtClean="0">
                <a:latin typeface="FangSong" panose="02010609060101010101" pitchFamily="49" charset="-122"/>
                <a:ea typeface="FangSong" panose="02010609060101010101" pitchFamily="49" charset="-122"/>
              </a:rPr>
              <a:t>身 及</a:t>
            </a:r>
            <a:r>
              <a:rPr lang="zh-TW" altLang="en-US" sz="4400" b="1" dirty="0">
                <a:latin typeface="FangSong" panose="02010609060101010101" pitchFamily="49" charset="-122"/>
                <a:ea typeface="FangSong" panose="02010609060101010101" pitchFamily="49" charset="-122"/>
              </a:rPr>
              <a:t>吾無</a:t>
            </a:r>
            <a:r>
              <a:rPr lang="zh-TW" altLang="en-US" sz="4400" b="1" dirty="0" smtClean="0">
                <a:latin typeface="FangSong" panose="02010609060101010101" pitchFamily="49" charset="-122"/>
                <a:ea typeface="FangSong" panose="02010609060101010101" pitchFamily="49" charset="-122"/>
              </a:rPr>
              <a:t>身 </a:t>
            </a:r>
            <a:endParaRPr lang="en-GB" altLang="zh-TW" sz="4400" b="1" dirty="0" smtClean="0">
              <a:latin typeface="FangSong" panose="02010609060101010101" pitchFamily="49" charset="-122"/>
              <a:ea typeface="FangSong" panose="02010609060101010101" pitchFamily="49" charset="-122"/>
            </a:endParaRPr>
          </a:p>
          <a:p>
            <a:r>
              <a:rPr lang="zh-TW" altLang="en-US" sz="4400" b="1" dirty="0" smtClean="0">
                <a:latin typeface="FangSong" panose="02010609060101010101" pitchFamily="49" charset="-122"/>
                <a:ea typeface="FangSong" panose="02010609060101010101" pitchFamily="49" charset="-122"/>
              </a:rPr>
              <a:t>吾</a:t>
            </a:r>
            <a:r>
              <a:rPr lang="zh-TW" altLang="en-US" sz="4400" b="1" dirty="0">
                <a:latin typeface="FangSong" panose="02010609060101010101" pitchFamily="49" charset="-122"/>
                <a:ea typeface="FangSong" panose="02010609060101010101" pitchFamily="49" charset="-122"/>
              </a:rPr>
              <a:t>有何</a:t>
            </a:r>
            <a:r>
              <a:rPr lang="zh-TW" altLang="en-US" sz="4400" b="1" dirty="0" smtClean="0">
                <a:latin typeface="FangSong" panose="02010609060101010101" pitchFamily="49" charset="-122"/>
                <a:ea typeface="FangSong" panose="02010609060101010101" pitchFamily="49" charset="-122"/>
              </a:rPr>
              <a:t>患</a:t>
            </a:r>
            <a:endParaRPr lang="zh-TW" altLang="en-US" sz="4400" b="1" dirty="0">
              <a:latin typeface="FangSong" panose="02010609060101010101" pitchFamily="49" charset="-122"/>
              <a:ea typeface="FangSong" panose="02010609060101010101" pitchFamily="49" charset="-122"/>
            </a:endParaRPr>
          </a:p>
          <a:p>
            <a:r>
              <a:rPr lang="zh-TW" altLang="en-US" sz="4400" b="1" dirty="0">
                <a:latin typeface="FangSong" panose="02010609060101010101" pitchFamily="49" charset="-122"/>
                <a:ea typeface="FangSong" panose="02010609060101010101" pitchFamily="49" charset="-122"/>
              </a:rPr>
              <a:t>故貴以身為天</a:t>
            </a:r>
            <a:r>
              <a:rPr lang="zh-TW" altLang="en-US" sz="4400" b="1" dirty="0" smtClean="0">
                <a:latin typeface="FangSong" panose="02010609060101010101" pitchFamily="49" charset="-122"/>
                <a:ea typeface="FangSong" panose="02010609060101010101" pitchFamily="49" charset="-122"/>
              </a:rPr>
              <a:t>下 </a:t>
            </a:r>
            <a:endParaRPr lang="en-GB" altLang="zh-TW" sz="4400" b="1" dirty="0" smtClean="0">
              <a:latin typeface="FangSong" panose="02010609060101010101" pitchFamily="49" charset="-122"/>
              <a:ea typeface="FangSong" panose="02010609060101010101" pitchFamily="49" charset="-122"/>
            </a:endParaRPr>
          </a:p>
          <a:p>
            <a:r>
              <a:rPr lang="zh-TW" altLang="en-US" sz="4400" b="1" dirty="0" smtClean="0">
                <a:latin typeface="FangSong" panose="02010609060101010101" pitchFamily="49" charset="-122"/>
                <a:ea typeface="FangSong" panose="02010609060101010101" pitchFamily="49" charset="-122"/>
              </a:rPr>
              <a:t>則</a:t>
            </a:r>
            <a:r>
              <a:rPr lang="zh-TW" altLang="en-US" sz="4400" b="1" dirty="0">
                <a:latin typeface="FangSong" panose="02010609060101010101" pitchFamily="49" charset="-122"/>
                <a:ea typeface="FangSong" panose="02010609060101010101" pitchFamily="49" charset="-122"/>
              </a:rPr>
              <a:t>可寄於天</a:t>
            </a:r>
            <a:r>
              <a:rPr lang="zh-TW" altLang="en-US" sz="4400" b="1" dirty="0" smtClean="0">
                <a:latin typeface="FangSong" panose="02010609060101010101" pitchFamily="49" charset="-122"/>
                <a:ea typeface="FangSong" panose="02010609060101010101" pitchFamily="49" charset="-122"/>
              </a:rPr>
              <a:t>下 </a:t>
            </a:r>
            <a:endParaRPr lang="zh-TW" altLang="en-US" sz="4400" b="1" dirty="0">
              <a:latin typeface="FangSong" panose="02010609060101010101" pitchFamily="49" charset="-122"/>
              <a:ea typeface="FangSong" panose="02010609060101010101" pitchFamily="49" charset="-122"/>
            </a:endParaRPr>
          </a:p>
          <a:p>
            <a:r>
              <a:rPr lang="zh-TW" altLang="en-US" sz="4400" b="1" dirty="0">
                <a:latin typeface="FangSong" panose="02010609060101010101" pitchFamily="49" charset="-122"/>
                <a:ea typeface="FangSong" panose="02010609060101010101" pitchFamily="49" charset="-122"/>
              </a:rPr>
              <a:t>愛以身為天</a:t>
            </a:r>
            <a:r>
              <a:rPr lang="zh-TW" altLang="en-US" sz="4400" b="1" dirty="0" smtClean="0">
                <a:latin typeface="FangSong" panose="02010609060101010101" pitchFamily="49" charset="-122"/>
                <a:ea typeface="FangSong" panose="02010609060101010101" pitchFamily="49" charset="-122"/>
              </a:rPr>
              <a:t>下 </a:t>
            </a:r>
            <a:endParaRPr lang="en-GB" altLang="zh-TW" sz="4400" b="1" dirty="0" smtClean="0">
              <a:latin typeface="FangSong" panose="02010609060101010101" pitchFamily="49" charset="-122"/>
              <a:ea typeface="FangSong" panose="02010609060101010101" pitchFamily="49" charset="-122"/>
            </a:endParaRPr>
          </a:p>
          <a:p>
            <a:r>
              <a:rPr lang="zh-TW" altLang="en-US" sz="4400" b="1" dirty="0" smtClean="0">
                <a:latin typeface="FangSong" panose="02010609060101010101" pitchFamily="49" charset="-122"/>
                <a:ea typeface="FangSong" panose="02010609060101010101" pitchFamily="49" charset="-122"/>
              </a:rPr>
              <a:t>乃</a:t>
            </a:r>
            <a:r>
              <a:rPr lang="zh-TW" altLang="en-US" sz="4400" b="1" dirty="0">
                <a:latin typeface="FangSong" panose="02010609060101010101" pitchFamily="49" charset="-122"/>
                <a:ea typeface="FangSong" panose="02010609060101010101" pitchFamily="49" charset="-122"/>
              </a:rPr>
              <a:t>可託於天</a:t>
            </a:r>
            <a:r>
              <a:rPr lang="zh-TW" altLang="en-US" sz="4400" b="1" dirty="0" smtClean="0">
                <a:latin typeface="FangSong" panose="02010609060101010101" pitchFamily="49" charset="-122"/>
                <a:ea typeface="FangSong" panose="02010609060101010101" pitchFamily="49" charset="-122"/>
              </a:rPr>
              <a:t>下</a:t>
            </a:r>
            <a:endParaRPr lang="zh-TW" altLang="en-US" sz="4400" b="1"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3690258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57585" y="2204864"/>
            <a:ext cx="7834068" cy="2923877"/>
          </a:xfrm>
          <a:prstGeom prst="rect">
            <a:avLst/>
          </a:prstGeom>
          <a:noFill/>
        </p:spPr>
        <p:txBody>
          <a:bodyPr wrap="none" rtlCol="0">
            <a:spAutoFit/>
          </a:bodyPr>
          <a:lstStyle/>
          <a:p>
            <a:pPr algn="ctr"/>
            <a:r>
              <a:rPr lang="en-US" altLang="zh-CN" sz="4800" i="1" dirty="0" smtClean="0"/>
              <a:t>Laozi </a:t>
            </a:r>
            <a:r>
              <a:rPr lang="en-US" altLang="zh-CN" sz="4800" i="1" dirty="0" err="1" smtClean="0"/>
              <a:t>daodejing</a:t>
            </a:r>
            <a:r>
              <a:rPr lang="en-US" altLang="zh-CN" sz="4800" i="1" dirty="0" smtClean="0"/>
              <a:t> </a:t>
            </a:r>
            <a:r>
              <a:rPr lang="en-US" altLang="zh-CN" sz="4800" i="1" dirty="0" err="1" smtClean="0"/>
              <a:t>hanshan</a:t>
            </a:r>
            <a:r>
              <a:rPr lang="en-US" altLang="zh-CN" sz="4800" i="1" dirty="0" smtClean="0"/>
              <a:t> </a:t>
            </a:r>
            <a:r>
              <a:rPr lang="en-US" altLang="zh-CN" sz="4800" i="1" dirty="0" err="1" smtClean="0"/>
              <a:t>zhu</a:t>
            </a:r>
            <a:endParaRPr lang="en-US" altLang="zh-CN" sz="4800" i="1" dirty="0" smtClean="0"/>
          </a:p>
          <a:p>
            <a:pPr algn="ctr"/>
            <a:r>
              <a:rPr lang="zh-CN" altLang="en-US" sz="4800" b="1" dirty="0" smtClean="0">
                <a:latin typeface="FangSong" panose="02010609060101010101" pitchFamily="49" charset="-122"/>
                <a:ea typeface="FangSong" panose="02010609060101010101" pitchFamily="49" charset="-122"/>
              </a:rPr>
              <a:t>老</a:t>
            </a:r>
            <a:r>
              <a:rPr lang="zh-CN" altLang="en-US" sz="4800" b="1" dirty="0">
                <a:latin typeface="FangSong" panose="02010609060101010101" pitchFamily="49" charset="-122"/>
                <a:ea typeface="FangSong" panose="02010609060101010101" pitchFamily="49" charset="-122"/>
              </a:rPr>
              <a:t>子</a:t>
            </a:r>
            <a:r>
              <a:rPr lang="zh-CN" altLang="en-US" sz="4800" b="1" dirty="0" smtClean="0">
                <a:latin typeface="FangSong" panose="02010609060101010101" pitchFamily="49" charset="-122"/>
                <a:ea typeface="FangSong" panose="02010609060101010101" pitchFamily="49" charset="-122"/>
              </a:rPr>
              <a:t>道德經憨山註</a:t>
            </a:r>
            <a:endParaRPr lang="en-US" altLang="zh-CN" sz="4800" b="1" dirty="0" smtClean="0">
              <a:latin typeface="FangSong" panose="02010609060101010101" pitchFamily="49" charset="-122"/>
              <a:ea typeface="FangSong" panose="02010609060101010101" pitchFamily="49" charset="-122"/>
            </a:endParaRPr>
          </a:p>
          <a:p>
            <a:pPr algn="ctr"/>
            <a:endParaRPr lang="en-US" altLang="zh-CN" sz="4000" i="1" dirty="0" smtClean="0"/>
          </a:p>
          <a:p>
            <a:pPr algn="ctr"/>
            <a:r>
              <a:rPr lang="en-US" altLang="zh-CN" sz="4800" dirty="0" smtClean="0"/>
              <a:t>Annotation of Chapter 13</a:t>
            </a:r>
          </a:p>
        </p:txBody>
      </p:sp>
    </p:spTree>
    <p:extLst>
      <p:ext uri="{BB962C8B-B14F-4D97-AF65-F5344CB8AC3E}">
        <p14:creationId xmlns:p14="http://schemas.microsoft.com/office/powerpoint/2010/main" val="978584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38819" y="1112901"/>
            <a:ext cx="8309967" cy="4980395"/>
          </a:xfrm>
          <a:prstGeom prst="rect">
            <a:avLst/>
          </a:prstGeom>
          <a:noFill/>
        </p:spPr>
        <p:txBody>
          <a:bodyPr vert="eaVert" wrap="square" rtlCol="0">
            <a:spAutoFit/>
          </a:bodyPr>
          <a:lstStyle/>
          <a:p>
            <a:r>
              <a:rPr lang="en-US" altLang="zh-TW" sz="4800" b="1" dirty="0">
                <a:latin typeface="FangSong" panose="02010609060101010101" pitchFamily="49" charset="-122"/>
                <a:ea typeface="FangSong" panose="02010609060101010101" pitchFamily="49" charset="-122"/>
              </a:rPr>
              <a:t>【</a:t>
            </a:r>
            <a:r>
              <a:rPr lang="zh-TW" altLang="en-US" sz="4800" b="1" dirty="0">
                <a:latin typeface="FangSong" panose="02010609060101010101" pitchFamily="49" charset="-122"/>
                <a:ea typeface="FangSong" panose="02010609060101010101" pitchFamily="49" charset="-122"/>
              </a:rPr>
              <a:t>註</a:t>
            </a:r>
            <a:r>
              <a:rPr lang="en-US" altLang="zh-TW" sz="4800" b="1" dirty="0">
                <a:latin typeface="FangSong" panose="02010609060101010101" pitchFamily="49" charset="-122"/>
                <a:ea typeface="FangSong" panose="02010609060101010101" pitchFamily="49" charset="-122"/>
              </a:rPr>
              <a:t>】</a:t>
            </a:r>
            <a:r>
              <a:rPr lang="zh-TW" altLang="en-US" sz="4800" b="1" dirty="0">
                <a:latin typeface="FangSong" panose="02010609060101010101" pitchFamily="49" charset="-122"/>
                <a:ea typeface="FangSong" panose="02010609060101010101" pitchFamily="49" charset="-122"/>
              </a:rPr>
              <a:t>此言名利之大害，教人重道忘身以袪累也</a:t>
            </a:r>
            <a:r>
              <a:rPr lang="zh-TW" altLang="en-US" sz="4800" b="1" dirty="0" smtClean="0">
                <a:latin typeface="FangSong" panose="02010609060101010101" pitchFamily="49" charset="-122"/>
                <a:ea typeface="FangSong" panose="02010609060101010101" pitchFamily="49" charset="-122"/>
              </a:rPr>
              <a:t>。「寵</a:t>
            </a:r>
            <a:r>
              <a:rPr lang="zh-TW" altLang="en-US" sz="4800" b="1" dirty="0">
                <a:latin typeface="FangSong" panose="02010609060101010101" pitchFamily="49" charset="-122"/>
                <a:ea typeface="FangSong" panose="02010609060101010101" pitchFamily="49" charset="-122"/>
              </a:rPr>
              <a:t>辱若</a:t>
            </a:r>
            <a:r>
              <a:rPr lang="zh-TW" altLang="en-US" sz="4800" b="1" dirty="0" smtClean="0">
                <a:latin typeface="FangSong" panose="02010609060101010101" pitchFamily="49" charset="-122"/>
                <a:ea typeface="FangSong" panose="02010609060101010101" pitchFamily="49" charset="-122"/>
              </a:rPr>
              <a:t>驚</a:t>
            </a:r>
            <a:r>
              <a:rPr lang="zh-TW" altLang="en-US" sz="4800" b="1" dirty="0">
                <a:latin typeface="FangSong" panose="02010609060101010101" pitchFamily="49" charset="-122"/>
                <a:ea typeface="FangSong" panose="02010609060101010101" pitchFamily="49" charset="-122"/>
              </a:rPr>
              <a:t>」</a:t>
            </a:r>
            <a:r>
              <a:rPr lang="zh-TW" altLang="en-US" sz="4800" b="1" dirty="0" smtClean="0">
                <a:latin typeface="FangSong" panose="02010609060101010101" pitchFamily="49" charset="-122"/>
                <a:ea typeface="FangSong" panose="02010609060101010101" pitchFamily="49" charset="-122"/>
              </a:rPr>
              <a:t>者</a:t>
            </a:r>
            <a:r>
              <a:rPr lang="zh-TW" altLang="en-US" sz="4800" b="1" dirty="0">
                <a:latin typeface="FangSong" panose="02010609060101010101" pitchFamily="49" charset="-122"/>
                <a:ea typeface="FangSong" panose="02010609060101010101" pitchFamily="49" charset="-122"/>
              </a:rPr>
              <a:t>，望外之榮曰寵。謂世人皆以寵為榮</a:t>
            </a:r>
            <a:r>
              <a:rPr lang="zh-TW" altLang="en-US" sz="4800" b="1" dirty="0" smtClean="0">
                <a:latin typeface="FangSong" panose="02010609060101010101" pitchFamily="49" charset="-122"/>
                <a:ea typeface="FangSong" panose="02010609060101010101" pitchFamily="49" charset="-122"/>
              </a:rPr>
              <a:t>，卻</a:t>
            </a:r>
            <a:r>
              <a:rPr lang="zh-TW" altLang="en-US" sz="4800" b="1" dirty="0">
                <a:latin typeface="FangSong" panose="02010609060101010101" pitchFamily="49" charset="-122"/>
                <a:ea typeface="FangSong" panose="02010609060101010101" pitchFamily="49" charset="-122"/>
              </a:rPr>
              <a:t>不知寵乃是辱。以其若驚。驚，心不安</a:t>
            </a:r>
            <a:r>
              <a:rPr lang="zh-TW" altLang="en-US" sz="4800" b="1" dirty="0" smtClean="0">
                <a:latin typeface="FangSong" panose="02010609060101010101" pitchFamily="49" charset="-122"/>
                <a:ea typeface="FangSong" panose="02010609060101010101" pitchFamily="49" charset="-122"/>
              </a:rPr>
              <a:t>貌「貴</a:t>
            </a:r>
            <a:r>
              <a:rPr lang="zh-TW" altLang="en-US" sz="4800" b="1" dirty="0">
                <a:latin typeface="FangSong" panose="02010609060101010101" pitchFamily="49" charset="-122"/>
                <a:ea typeface="FangSong" panose="02010609060101010101" pitchFamily="49" charset="-122"/>
              </a:rPr>
              <a:t>大患若</a:t>
            </a:r>
            <a:r>
              <a:rPr lang="zh-TW" altLang="en-US" sz="4800" b="1" dirty="0" smtClean="0">
                <a:latin typeface="FangSong" panose="02010609060101010101" pitchFamily="49" charset="-122"/>
                <a:ea typeface="FangSong" panose="02010609060101010101" pitchFamily="49" charset="-122"/>
              </a:rPr>
              <a:t>身</a:t>
            </a:r>
            <a:r>
              <a:rPr lang="zh-TW" altLang="en-US" sz="4800" b="1" dirty="0">
                <a:latin typeface="FangSong" panose="02010609060101010101" pitchFamily="49" charset="-122"/>
                <a:ea typeface="FangSong" panose="02010609060101010101" pitchFamily="49" charset="-122"/>
              </a:rPr>
              <a:t>」</a:t>
            </a:r>
            <a:r>
              <a:rPr lang="zh-TW" altLang="en-US" sz="4800" b="1" dirty="0" smtClean="0">
                <a:latin typeface="FangSong" panose="02010609060101010101" pitchFamily="49" charset="-122"/>
                <a:ea typeface="FangSong" panose="02010609060101010101" pitchFamily="49" charset="-122"/>
              </a:rPr>
              <a:t>者</a:t>
            </a:r>
            <a:r>
              <a:rPr lang="zh-TW" altLang="en-US" sz="4800" b="1" dirty="0">
                <a:latin typeface="FangSong" panose="02010609060101010101" pitchFamily="49" charset="-122"/>
                <a:ea typeface="FangSong" panose="02010609060101010101" pitchFamily="49" charset="-122"/>
              </a:rPr>
              <a:t>，崇高之位曰貴，即君相之位</a:t>
            </a:r>
            <a:r>
              <a:rPr lang="zh-TW" altLang="en-US" sz="4800" b="1" dirty="0" smtClean="0">
                <a:latin typeface="FangSong" panose="02010609060101010101" pitchFamily="49" charset="-122"/>
                <a:ea typeface="FangSong" panose="02010609060101010101" pitchFamily="49" charset="-122"/>
              </a:rPr>
              <a:t>。</a:t>
            </a:r>
            <a:endParaRPr lang="en-GB" sz="4800" b="1"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1932763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5369" y="1112901"/>
            <a:ext cx="9048631" cy="4980395"/>
          </a:xfrm>
          <a:prstGeom prst="rect">
            <a:avLst/>
          </a:prstGeom>
          <a:noFill/>
        </p:spPr>
        <p:txBody>
          <a:bodyPr vert="eaVert" wrap="square" rtlCol="0">
            <a:spAutoFit/>
          </a:bodyPr>
          <a:lstStyle/>
          <a:p>
            <a:r>
              <a:rPr lang="zh-TW" altLang="en-US" sz="4800" b="1" dirty="0" smtClean="0">
                <a:latin typeface="FangSong" panose="02010609060101010101" pitchFamily="49" charset="-122"/>
                <a:ea typeface="FangSong" panose="02010609060101010101" pitchFamily="49" charset="-122"/>
              </a:rPr>
              <a:t>謂</a:t>
            </a:r>
            <a:r>
              <a:rPr lang="zh-TW" altLang="en-US" sz="4800" b="1" dirty="0">
                <a:latin typeface="FangSong" panose="02010609060101010101" pitchFamily="49" charset="-122"/>
                <a:ea typeface="FangSong" panose="02010609060101010101" pitchFamily="49" charset="-122"/>
              </a:rPr>
              <a:t>世人皆以貴為樂，卻不知貴乃大患之若身</a:t>
            </a:r>
            <a:r>
              <a:rPr lang="zh-TW" altLang="en-US" sz="4800" b="1" dirty="0" smtClean="0">
                <a:latin typeface="FangSong" panose="02010609060101010101" pitchFamily="49" charset="-122"/>
                <a:ea typeface="FangSong" panose="02010609060101010101" pitchFamily="49" charset="-122"/>
              </a:rPr>
              <a:t>。</a:t>
            </a:r>
            <a:r>
              <a:rPr lang="zh-TW" altLang="en-US" sz="4800" b="1" dirty="0">
                <a:latin typeface="FangSong" panose="02010609060101010101" pitchFamily="49" charset="-122"/>
                <a:ea typeface="FangSong" panose="02010609060101010101" pitchFamily="49" charset="-122"/>
              </a:rPr>
              <a:t>以身喻貴，謂身為苦本，貴為禍根，言必不可免也。此二句立定，向下徵而釋之曰，何謂寵是辱之若驚耶。寵為下，謂寵乃下賤之事耳。譬如僻倖之人，君愛之以為寵也</a:t>
            </a:r>
            <a:r>
              <a:rPr lang="zh-TW" altLang="en-US" sz="4800" b="1" dirty="0" smtClean="0">
                <a:latin typeface="FangSong" panose="02010609060101010101" pitchFamily="49" charset="-122"/>
                <a:ea typeface="FangSong" panose="02010609060101010101" pitchFamily="49" charset="-122"/>
              </a:rPr>
              <a:t>。</a:t>
            </a:r>
            <a:endParaRPr lang="en-GB" sz="4800" b="1"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29074993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122" y="1052736"/>
            <a:ext cx="9156353" cy="5256584"/>
          </a:xfrm>
          <a:prstGeom prst="rect">
            <a:avLst/>
          </a:prstGeom>
          <a:noFill/>
        </p:spPr>
        <p:txBody>
          <a:bodyPr vert="eaVert" wrap="square" rtlCol="0">
            <a:spAutoFit/>
          </a:bodyPr>
          <a:lstStyle/>
          <a:p>
            <a:r>
              <a:rPr lang="zh-TW" altLang="en-US" sz="4400" b="1" dirty="0">
                <a:latin typeface="FangSong" panose="02010609060101010101" pitchFamily="49" charset="-122"/>
                <a:ea typeface="FangSong" panose="02010609060101010101" pitchFamily="49" charset="-122"/>
              </a:rPr>
              <a:t>雖卮酒臠肉必賜之。非</a:t>
            </a:r>
            <a:r>
              <a:rPr lang="zh-TW" altLang="en-US" sz="4400" b="1" dirty="0" smtClean="0">
                <a:latin typeface="FangSong" panose="02010609060101010101" pitchFamily="49" charset="-122"/>
                <a:ea typeface="FangSong" panose="02010609060101010101" pitchFamily="49" charset="-122"/>
              </a:rPr>
              <a:t>此不</a:t>
            </a:r>
            <a:r>
              <a:rPr lang="zh-TW" altLang="en-US" sz="4400" b="1" dirty="0">
                <a:latin typeface="FangSong" panose="02010609060101010101" pitchFamily="49" charset="-122"/>
                <a:ea typeface="FangSong" panose="02010609060101010101" pitchFamily="49" charset="-122"/>
              </a:rPr>
              <a:t>見其為寵</a:t>
            </a:r>
            <a:r>
              <a:rPr lang="zh-TW" altLang="en-US" sz="4400" b="1" dirty="0" smtClean="0">
                <a:latin typeface="FangSong" panose="02010609060101010101" pitchFamily="49" charset="-122"/>
                <a:ea typeface="FangSong" panose="02010609060101010101" pitchFamily="49" charset="-122"/>
              </a:rPr>
              <a:t>。 </a:t>
            </a:r>
            <a:r>
              <a:rPr lang="zh-TW" altLang="en-US" sz="4500" b="1" dirty="0" smtClean="0">
                <a:latin typeface="FangSong" panose="02010609060101010101" pitchFamily="49" charset="-122"/>
                <a:ea typeface="FangSong" panose="02010609060101010101" pitchFamily="49" charset="-122"/>
              </a:rPr>
              <a:t>及</a:t>
            </a:r>
            <a:r>
              <a:rPr lang="zh-TW" altLang="en-US" sz="4500" b="1" dirty="0">
                <a:latin typeface="FangSong" panose="02010609060101010101" pitchFamily="49" charset="-122"/>
                <a:ea typeface="FangSong" panose="02010609060101010101" pitchFamily="49" charset="-122"/>
              </a:rPr>
              <a:t>其賜也，必叩頭而噉之。將以為寵。彼無寵者，則傲然而立。 以此較之，雖寵實乃辱之甚也。豈非下耶。故曰</a:t>
            </a:r>
            <a:r>
              <a:rPr lang="zh-TW" altLang="en-US" sz="4500" b="1" dirty="0" smtClean="0">
                <a:latin typeface="FangSong" panose="02010609060101010101" pitchFamily="49" charset="-122"/>
                <a:ea typeface="FangSong" panose="02010609060101010101" pitchFamily="49" charset="-122"/>
              </a:rPr>
              <a:t>「寵</a:t>
            </a:r>
            <a:r>
              <a:rPr lang="zh-TW" altLang="en-US" sz="4500" b="1" dirty="0">
                <a:latin typeface="FangSong" panose="02010609060101010101" pitchFamily="49" charset="-122"/>
                <a:ea typeface="FangSong" panose="02010609060101010101" pitchFamily="49" charset="-122"/>
              </a:rPr>
              <a:t>為</a:t>
            </a:r>
            <a:r>
              <a:rPr lang="zh-TW" altLang="en-US" sz="4500" b="1" dirty="0" smtClean="0">
                <a:latin typeface="FangSong" panose="02010609060101010101" pitchFamily="49" charset="-122"/>
                <a:ea typeface="FangSong" panose="02010609060101010101" pitchFamily="49" charset="-122"/>
              </a:rPr>
              <a:t>下</a:t>
            </a:r>
            <a:r>
              <a:rPr lang="zh-TW" altLang="en-US" sz="4500" b="1" dirty="0">
                <a:latin typeface="FangSong" panose="02010609060101010101" pitchFamily="49" charset="-122"/>
                <a:ea typeface="FangSong" panose="02010609060101010101" pitchFamily="49" charset="-122"/>
              </a:rPr>
              <a:t>」</a:t>
            </a:r>
            <a:r>
              <a:rPr lang="zh-TW" altLang="en-US" sz="4500" b="1" dirty="0" smtClean="0">
                <a:latin typeface="FangSong" panose="02010609060101010101" pitchFamily="49" charset="-122"/>
                <a:ea typeface="FangSong" panose="02010609060101010101" pitchFamily="49" charset="-122"/>
              </a:rPr>
              <a:t>。且</a:t>
            </a:r>
            <a:r>
              <a:rPr lang="zh-TW" altLang="en-US" sz="4500" b="1" dirty="0">
                <a:latin typeface="FangSong" panose="02010609060101010101" pitchFamily="49" charset="-122"/>
                <a:ea typeface="FangSong" panose="02010609060101010101" pitchFamily="49" charset="-122"/>
              </a:rPr>
              <a:t>而未得之也，患得之。既得之也，患失之。是則競競得失於眉睫之間，其心未嘗</a:t>
            </a:r>
            <a:r>
              <a:rPr lang="zh-TW" altLang="en-US" sz="4500" b="1" dirty="0" smtClean="0">
                <a:latin typeface="FangSong" panose="02010609060101010101" pitchFamily="49" charset="-122"/>
                <a:ea typeface="FangSong" panose="02010609060101010101" pitchFamily="49" charset="-122"/>
              </a:rPr>
              <a:t>暫 自</a:t>
            </a:r>
            <a:r>
              <a:rPr lang="zh-TW" altLang="en-US" sz="4500" b="1" dirty="0">
                <a:latin typeface="FangSong" panose="02010609060101010101" pitchFamily="49" charset="-122"/>
                <a:ea typeface="FangSong" panose="02010609060101010101" pitchFamily="49" charset="-122"/>
              </a:rPr>
              <a:t>安。</a:t>
            </a:r>
            <a:endParaRPr lang="en-GB" sz="4500" b="1"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20237035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9333" y="1027299"/>
            <a:ext cx="8494633" cy="5256584"/>
          </a:xfrm>
          <a:prstGeom prst="rect">
            <a:avLst/>
          </a:prstGeom>
          <a:noFill/>
        </p:spPr>
        <p:txBody>
          <a:bodyPr vert="eaVert" wrap="square" rtlCol="0">
            <a:spAutoFit/>
          </a:bodyPr>
          <a:lstStyle/>
          <a:p>
            <a:r>
              <a:rPr lang="zh-TW" altLang="en-US" sz="4500" b="1" dirty="0" smtClean="0">
                <a:latin typeface="FangSong" panose="02010609060101010101" pitchFamily="49" charset="-122"/>
                <a:ea typeface="FangSong" panose="02010609060101010101" pitchFamily="49" charset="-122"/>
              </a:rPr>
              <a:t>由</a:t>
            </a:r>
            <a:r>
              <a:rPr lang="zh-TW" altLang="en-US" sz="4500" b="1" dirty="0">
                <a:latin typeface="FangSong" panose="02010609060101010101" pitchFamily="49" charset="-122"/>
                <a:ea typeface="FangSong" panose="02010609060101010101" pitchFamily="49" charset="-122"/>
              </a:rPr>
              <a:t>此觀之，何榮之有。故曰</a:t>
            </a:r>
            <a:r>
              <a:rPr lang="zh-TW" altLang="en-US" sz="4500" b="1" dirty="0" smtClean="0">
                <a:latin typeface="FangSong" panose="02010609060101010101" pitchFamily="49" charset="-122"/>
                <a:ea typeface="FangSong" panose="02010609060101010101" pitchFamily="49" charset="-122"/>
              </a:rPr>
              <a:t>「得</a:t>
            </a:r>
            <a:r>
              <a:rPr lang="zh-TW" altLang="en-US" sz="4500" b="1" dirty="0">
                <a:latin typeface="FangSong" panose="02010609060101010101" pitchFamily="49" charset="-122"/>
                <a:ea typeface="FangSong" panose="02010609060101010101" pitchFamily="49" charset="-122"/>
              </a:rPr>
              <a:t>之若驚，失之若</a:t>
            </a:r>
            <a:r>
              <a:rPr lang="zh-TW" altLang="en-US" sz="4500" b="1" dirty="0" smtClean="0">
                <a:latin typeface="FangSong" panose="02010609060101010101" pitchFamily="49" charset="-122"/>
                <a:ea typeface="FangSong" panose="02010609060101010101" pitchFamily="49" charset="-122"/>
              </a:rPr>
              <a:t>驚</a:t>
            </a:r>
            <a:r>
              <a:rPr lang="zh-TW" altLang="en-US" sz="4500" b="1" dirty="0">
                <a:latin typeface="FangSong" panose="02010609060101010101" pitchFamily="49" charset="-122"/>
                <a:ea typeface="FangSong" panose="02010609060101010101" pitchFamily="49" charset="-122"/>
              </a:rPr>
              <a:t>」</a:t>
            </a:r>
            <a:r>
              <a:rPr lang="zh-TW" altLang="en-US" sz="4500" b="1" dirty="0" smtClean="0">
                <a:latin typeface="FangSong" panose="02010609060101010101" pitchFamily="49" charset="-122"/>
                <a:ea typeface="FangSong" panose="02010609060101010101" pitchFamily="49" charset="-122"/>
              </a:rPr>
              <a:t>。</a:t>
            </a:r>
            <a:r>
              <a:rPr lang="zh-TW" altLang="en-US" sz="4500" b="1" dirty="0">
                <a:latin typeface="FangSong" panose="02010609060101010101" pitchFamily="49" charset="-122"/>
                <a:ea typeface="FangSong" panose="02010609060101010101" pitchFamily="49" charset="-122"/>
              </a:rPr>
              <a:t>此其所以寵是辱也</a:t>
            </a:r>
            <a:r>
              <a:rPr lang="zh-TW" altLang="en-US" sz="4500" b="1" dirty="0" smtClean="0">
                <a:latin typeface="FangSong" panose="02010609060101010101" pitchFamily="49" charset="-122"/>
                <a:ea typeface="FangSong" panose="02010609060101010101" pitchFamily="49" charset="-122"/>
              </a:rPr>
              <a:t>。「貴</a:t>
            </a:r>
            <a:r>
              <a:rPr lang="zh-TW" altLang="en-US" sz="4500" b="1" dirty="0">
                <a:latin typeface="FangSong" panose="02010609060101010101" pitchFamily="49" charset="-122"/>
                <a:ea typeface="FangSong" panose="02010609060101010101" pitchFamily="49" charset="-122"/>
              </a:rPr>
              <a:t>大患若</a:t>
            </a:r>
            <a:r>
              <a:rPr lang="zh-TW" altLang="en-US" sz="4500" b="1" dirty="0" smtClean="0">
                <a:latin typeface="FangSong" panose="02010609060101010101" pitchFamily="49" charset="-122"/>
                <a:ea typeface="FangSong" panose="02010609060101010101" pitchFamily="49" charset="-122"/>
              </a:rPr>
              <a:t>身</a:t>
            </a:r>
            <a:r>
              <a:rPr lang="zh-TW" altLang="en-US" sz="4500" b="1" dirty="0">
                <a:latin typeface="FangSong" panose="02010609060101010101" pitchFamily="49" charset="-122"/>
                <a:ea typeface="FangSong" panose="02010609060101010101" pitchFamily="49" charset="-122"/>
              </a:rPr>
              <a:t>」</a:t>
            </a:r>
            <a:r>
              <a:rPr lang="zh-TW" altLang="en-US" sz="4500" b="1" dirty="0" smtClean="0">
                <a:latin typeface="FangSong" panose="02010609060101010101" pitchFamily="49" charset="-122"/>
                <a:ea typeface="FangSong" panose="02010609060101010101" pitchFamily="49" charset="-122"/>
              </a:rPr>
              <a:t>者</a:t>
            </a:r>
            <a:r>
              <a:rPr lang="zh-TW" altLang="en-US" sz="4500" b="1" dirty="0">
                <a:latin typeface="FangSong" panose="02010609060101010101" pitchFamily="49" charset="-122"/>
                <a:ea typeface="FangSong" panose="02010609060101010101" pitchFamily="49" charset="-122"/>
              </a:rPr>
              <a:t>，是以身之患，喻貴之患也。然</a:t>
            </a:r>
            <a:r>
              <a:rPr lang="zh-TW" altLang="en-US" sz="4500" b="1" dirty="0" smtClean="0">
                <a:latin typeface="FangSong" panose="02010609060101010101" pitchFamily="49" charset="-122"/>
                <a:ea typeface="FangSong" panose="02010609060101010101" pitchFamily="49" charset="-122"/>
              </a:rPr>
              <a:t>身乃</a:t>
            </a:r>
            <a:r>
              <a:rPr lang="zh-TW" altLang="en-US" sz="4500" b="1" dirty="0">
                <a:latin typeface="FangSong" panose="02010609060101010101" pitchFamily="49" charset="-122"/>
                <a:ea typeface="FangSong" panose="02010609060101010101" pitchFamily="49" charset="-122"/>
              </a:rPr>
              <a:t>眾患之本。既有此身，則飢寒病苦，死生大患，眾苦皆歸，必不可免。故</a:t>
            </a:r>
            <a:r>
              <a:rPr lang="zh-TW" altLang="en-US" sz="4500" b="1" dirty="0" smtClean="0">
                <a:latin typeface="FangSong" panose="02010609060101010101" pitchFamily="49" charset="-122"/>
                <a:ea typeface="FangSong" panose="02010609060101010101" pitchFamily="49" charset="-122"/>
              </a:rPr>
              <a:t>曰</a:t>
            </a:r>
            <a:r>
              <a:rPr lang="zh-TW" altLang="en-US" sz="4500" b="1" dirty="0">
                <a:latin typeface="FangSong" panose="02010609060101010101" pitchFamily="49" charset="-122"/>
                <a:ea typeface="FangSong" panose="02010609060101010101" pitchFamily="49" charset="-122"/>
              </a:rPr>
              <a:t>「</a:t>
            </a:r>
            <a:r>
              <a:rPr lang="zh-TW" altLang="en-US" sz="4500" b="1" dirty="0" smtClean="0">
                <a:latin typeface="FangSong" panose="02010609060101010101" pitchFamily="49" charset="-122"/>
                <a:ea typeface="FangSong" panose="02010609060101010101" pitchFamily="49" charset="-122"/>
              </a:rPr>
              <a:t>吾</a:t>
            </a:r>
            <a:r>
              <a:rPr lang="zh-TW" altLang="en-US" sz="4500" b="1" dirty="0">
                <a:latin typeface="FangSong" panose="02010609060101010101" pitchFamily="49" charset="-122"/>
                <a:ea typeface="FangSong" panose="02010609060101010101" pitchFamily="49" charset="-122"/>
              </a:rPr>
              <a:t>所以有大患者，為吾有</a:t>
            </a:r>
            <a:r>
              <a:rPr lang="zh-TW" altLang="en-US" sz="4500" b="1" dirty="0" smtClean="0">
                <a:latin typeface="FangSong" panose="02010609060101010101" pitchFamily="49" charset="-122"/>
                <a:ea typeface="FangSong" panose="02010609060101010101" pitchFamily="49" charset="-122"/>
              </a:rPr>
              <a:t>身」</a:t>
            </a:r>
            <a:r>
              <a:rPr lang="zh-CN" altLang="en-US" sz="4500" b="1" dirty="0">
                <a:latin typeface="FangSong" panose="02010609060101010101" pitchFamily="49" charset="-122"/>
                <a:ea typeface="FangSong" panose="02010609060101010101" pitchFamily="49" charset="-122"/>
              </a:rPr>
              <a:t>。</a:t>
            </a:r>
            <a:endParaRPr lang="en-GB" sz="4500" b="1"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39496927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081890"/>
            <a:ext cx="8987076" cy="5256584"/>
          </a:xfrm>
          <a:prstGeom prst="rect">
            <a:avLst/>
          </a:prstGeom>
          <a:noFill/>
        </p:spPr>
        <p:txBody>
          <a:bodyPr vert="eaVert" wrap="square" rtlCol="0">
            <a:spAutoFit/>
          </a:bodyPr>
          <a:lstStyle/>
          <a:p>
            <a:r>
              <a:rPr lang="zh-TW" altLang="en-US" sz="4400" b="1" dirty="0">
                <a:latin typeface="FangSong" panose="02010609060101010101" pitchFamily="49" charset="-122"/>
                <a:ea typeface="FangSong" panose="02010609060101010101" pitchFamily="49" charset="-122"/>
              </a:rPr>
              <a:t>無身，則無患矣。故曰</a:t>
            </a:r>
            <a:r>
              <a:rPr lang="zh-TW" altLang="en-US" sz="4400" b="1" dirty="0" smtClean="0">
                <a:latin typeface="FangSong" panose="02010609060101010101" pitchFamily="49" charset="-122"/>
                <a:ea typeface="FangSong" panose="02010609060101010101" pitchFamily="49" charset="-122"/>
              </a:rPr>
              <a:t>「及</a:t>
            </a:r>
            <a:r>
              <a:rPr lang="zh-TW" altLang="en-US" sz="4400" b="1" dirty="0">
                <a:latin typeface="FangSong" panose="02010609060101010101" pitchFamily="49" charset="-122"/>
                <a:ea typeface="FangSong" panose="02010609060101010101" pitchFamily="49" charset="-122"/>
              </a:rPr>
              <a:t>吾無身，吾有何</a:t>
            </a:r>
            <a:r>
              <a:rPr lang="zh-TW" altLang="en-US" sz="4400" b="1" dirty="0" smtClean="0">
                <a:latin typeface="FangSong" panose="02010609060101010101" pitchFamily="49" charset="-122"/>
                <a:ea typeface="FangSong" panose="02010609060101010101" pitchFamily="49" charset="-122"/>
              </a:rPr>
              <a:t>患</a:t>
            </a:r>
            <a:r>
              <a:rPr lang="zh-TW" altLang="en-US" sz="4400" b="1" dirty="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a:t>
            </a:r>
            <a:r>
              <a:rPr lang="zh-TW" altLang="en-US" sz="4400" b="1" dirty="0">
                <a:latin typeface="FangSong" panose="02010609060101010101" pitchFamily="49" charset="-122"/>
                <a:ea typeface="FangSong" panose="02010609060101010101" pitchFamily="49" charset="-122"/>
              </a:rPr>
              <a:t>然位，乃禍之基也</a:t>
            </a:r>
            <a:r>
              <a:rPr lang="zh-TW" altLang="en-US" sz="4400" b="1" dirty="0" smtClean="0">
                <a:latin typeface="FangSong" panose="02010609060101010101" pitchFamily="49" charset="-122"/>
                <a:ea typeface="FangSong" panose="02010609060101010101" pitchFamily="49" charset="-122"/>
              </a:rPr>
              <a:t>。既</a:t>
            </a:r>
            <a:r>
              <a:rPr lang="zh-TW" altLang="en-US" sz="4400" b="1" dirty="0">
                <a:latin typeface="FangSong" panose="02010609060101010101" pitchFamily="49" charset="-122"/>
                <a:ea typeface="FangSong" panose="02010609060101010101" pitchFamily="49" charset="-122"/>
              </a:rPr>
              <a:t>有此位，則是非交謫，冰炭攻心，眾毀齊</a:t>
            </a:r>
            <a:r>
              <a:rPr lang="zh-TW" altLang="en-US" sz="4400" b="1" dirty="0" smtClean="0">
                <a:latin typeface="FangSong" panose="02010609060101010101" pitchFamily="49" charset="-122"/>
                <a:ea typeface="FangSong" panose="02010609060101010101" pitchFamily="49" charset="-122"/>
              </a:rPr>
              <a:t>至</a:t>
            </a:r>
            <a:r>
              <a:rPr lang="zh-CN" altLang="en-US" sz="4400" b="1" dirty="0" smtClean="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內</a:t>
            </a:r>
            <a:r>
              <a:rPr lang="zh-TW" altLang="en-US" sz="4400" b="1" dirty="0">
                <a:latin typeface="FangSong" panose="02010609060101010101" pitchFamily="49" charset="-122"/>
                <a:ea typeface="FangSong" panose="02010609060101010101" pitchFamily="49" charset="-122"/>
              </a:rPr>
              <a:t>則殘生傷性以滅身</a:t>
            </a:r>
            <a:r>
              <a:rPr lang="zh-TW" altLang="en-US" sz="4400" b="1" dirty="0" smtClean="0">
                <a:latin typeface="FangSong" panose="02010609060101010101" pitchFamily="49" charset="-122"/>
                <a:ea typeface="FangSong" panose="02010609060101010101" pitchFamily="49" charset="-122"/>
              </a:rPr>
              <a:t>， 外</a:t>
            </a:r>
            <a:r>
              <a:rPr lang="zh-TW" altLang="en-US" sz="4400" b="1" dirty="0">
                <a:latin typeface="FangSong" panose="02010609060101010101" pitchFamily="49" charset="-122"/>
                <a:ea typeface="FangSong" panose="02010609060101010101" pitchFamily="49" charset="-122"/>
              </a:rPr>
              <a:t>則致寇招尤以取禍，必不可逃。故</a:t>
            </a:r>
            <a:r>
              <a:rPr lang="zh-TW" altLang="en-US" sz="4400" b="1" dirty="0" smtClean="0">
                <a:latin typeface="FangSong" panose="02010609060101010101" pitchFamily="49" charset="-122"/>
                <a:ea typeface="FangSong" panose="02010609060101010101" pitchFamily="49" charset="-122"/>
              </a:rPr>
              <a:t>曰</a:t>
            </a:r>
            <a:r>
              <a:rPr lang="zh-TW" altLang="en-US" sz="4400" b="1" dirty="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吾</a:t>
            </a:r>
            <a:r>
              <a:rPr lang="zh-TW" altLang="en-US" sz="4400" b="1" dirty="0">
                <a:latin typeface="FangSong" panose="02010609060101010101" pitchFamily="49" charset="-122"/>
                <a:ea typeface="FangSong" panose="02010609060101010101" pitchFamily="49" charset="-122"/>
              </a:rPr>
              <a:t>所以有大患者，為吾有</a:t>
            </a:r>
            <a:r>
              <a:rPr lang="zh-TW" altLang="en-US" sz="4400" b="1" dirty="0" smtClean="0">
                <a:latin typeface="FangSong" panose="02010609060101010101" pitchFamily="49" charset="-122"/>
                <a:ea typeface="FangSong" panose="02010609060101010101" pitchFamily="49" charset="-122"/>
              </a:rPr>
              <a:t>貴</a:t>
            </a:r>
            <a:r>
              <a:rPr lang="zh-TW" altLang="en-US" sz="4400" b="1" dirty="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a:t>
            </a:r>
            <a:r>
              <a:rPr lang="zh-TW" altLang="en-US" sz="4400" b="1" dirty="0">
                <a:latin typeface="FangSong" panose="02010609060101010101" pitchFamily="49" charset="-122"/>
                <a:ea typeface="FangSong" panose="02010609060101010101" pitchFamily="49" charset="-122"/>
              </a:rPr>
              <a:t>無貴，則無患矣。故</a:t>
            </a:r>
            <a:r>
              <a:rPr lang="zh-TW" altLang="en-US" sz="4400" b="1" dirty="0" smtClean="0">
                <a:latin typeface="FangSong" panose="02010609060101010101" pitchFamily="49" charset="-122"/>
                <a:ea typeface="FangSong" panose="02010609060101010101" pitchFamily="49" charset="-122"/>
              </a:rPr>
              <a:t>曰</a:t>
            </a:r>
            <a:r>
              <a:rPr lang="zh-TW" altLang="en-US" sz="4400" b="1" dirty="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貴</a:t>
            </a:r>
            <a:r>
              <a:rPr lang="zh-TW" altLang="en-US" sz="4400" b="1" dirty="0">
                <a:latin typeface="FangSong" panose="02010609060101010101" pitchFamily="49" charset="-122"/>
                <a:ea typeface="FangSong" panose="02010609060101010101" pitchFamily="49" charset="-122"/>
              </a:rPr>
              <a:t>大</a:t>
            </a:r>
            <a:r>
              <a:rPr lang="zh-TW" altLang="en-US" sz="4400" b="1" dirty="0" smtClean="0">
                <a:latin typeface="FangSong" panose="02010609060101010101" pitchFamily="49" charset="-122"/>
                <a:ea typeface="FangSong" panose="02010609060101010101" pitchFamily="49" charset="-122"/>
              </a:rPr>
              <a:t>患 若身</a:t>
            </a:r>
            <a:r>
              <a:rPr lang="zh-TW" altLang="en-US" sz="4400" b="1" dirty="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a:t>
            </a:r>
            <a:endParaRPr lang="en-GB" sz="4500" b="1"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38572362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198" y="1052736"/>
            <a:ext cx="8987076" cy="5256584"/>
          </a:xfrm>
          <a:prstGeom prst="rect">
            <a:avLst/>
          </a:prstGeom>
          <a:noFill/>
        </p:spPr>
        <p:txBody>
          <a:bodyPr vert="eaVert" wrap="square" rtlCol="0">
            <a:spAutoFit/>
          </a:bodyPr>
          <a:lstStyle/>
          <a:p>
            <a:r>
              <a:rPr lang="en-US" altLang="zh-CN" sz="4400" b="1" dirty="0" smtClean="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筆乘</a:t>
            </a:r>
            <a:r>
              <a:rPr lang="en-US" altLang="zh-CN" sz="4400" b="1" dirty="0" smtClean="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引</a:t>
            </a:r>
            <a:r>
              <a:rPr lang="zh-TW" altLang="en-US" sz="4400" b="1" u="sng" dirty="0">
                <a:latin typeface="FangSong" panose="02010609060101010101" pitchFamily="49" charset="-122"/>
                <a:ea typeface="FangSong" panose="02010609060101010101" pitchFamily="49" charset="-122"/>
              </a:rPr>
              <a:t>王子</a:t>
            </a:r>
            <a:r>
              <a:rPr lang="zh-TW" altLang="en-US" sz="4400" b="1" u="sng" dirty="0" smtClean="0">
                <a:latin typeface="FangSong" panose="02010609060101010101" pitchFamily="49" charset="-122"/>
                <a:ea typeface="FangSong" panose="02010609060101010101" pitchFamily="49" charset="-122"/>
              </a:rPr>
              <a:t>搜</a:t>
            </a:r>
            <a:r>
              <a:rPr lang="zh-TW" altLang="en-US" sz="4400" b="1" dirty="0" smtClean="0">
                <a:latin typeface="FangSong" panose="02010609060101010101" pitchFamily="49" charset="-122"/>
                <a:ea typeface="FangSong" panose="02010609060101010101" pitchFamily="49" charset="-122"/>
              </a:rPr>
              <a:t>「非</a:t>
            </a:r>
            <a:r>
              <a:rPr lang="zh-TW" altLang="en-US" sz="4400" b="1" dirty="0">
                <a:latin typeface="FangSong" panose="02010609060101010101" pitchFamily="49" charset="-122"/>
                <a:ea typeface="FangSong" panose="02010609060101010101" pitchFamily="49" charset="-122"/>
              </a:rPr>
              <a:t>惡為君也，惡為君之患</a:t>
            </a:r>
            <a:r>
              <a:rPr lang="zh-TW" altLang="en-US" sz="4400" b="1" dirty="0" smtClean="0">
                <a:latin typeface="FangSong" panose="02010609060101010101" pitchFamily="49" charset="-122"/>
                <a:ea typeface="FangSong" panose="02010609060101010101" pitchFamily="49" charset="-122"/>
              </a:rPr>
              <a:t>也</a:t>
            </a:r>
            <a:r>
              <a:rPr lang="zh-TW" altLang="en-US" sz="4400" b="1" dirty="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a:t>
            </a:r>
            <a:r>
              <a:rPr lang="zh-TW" altLang="en-US" sz="4400" b="1" dirty="0">
                <a:latin typeface="FangSong" panose="02010609060101010101" pitchFamily="49" charset="-122"/>
                <a:ea typeface="FangSong" panose="02010609060101010101" pitchFamily="49" charset="-122"/>
              </a:rPr>
              <a:t>蓋言貴為君人之患</a:t>
            </a:r>
            <a:r>
              <a:rPr lang="zh-TW" altLang="en-US" sz="4400" b="1" dirty="0" smtClean="0">
                <a:latin typeface="FangSong" panose="02010609060101010101" pitchFamily="49" charset="-122"/>
                <a:ea typeface="FangSong" panose="02010609060101010101" pitchFamily="49" charset="-122"/>
              </a:rPr>
              <a:t>。</a:t>
            </a:r>
            <a:r>
              <a:rPr lang="en-US" altLang="zh-CN" sz="4400" b="1" dirty="0" smtClean="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莊子</a:t>
            </a:r>
            <a:r>
              <a:rPr lang="en-US" altLang="zh-CN" sz="4400" b="1" dirty="0" smtClean="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曰</a:t>
            </a:r>
            <a:r>
              <a:rPr lang="zh-TW" altLang="en-US" sz="4400" b="1" dirty="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千</a:t>
            </a:r>
            <a:r>
              <a:rPr lang="zh-TW" altLang="en-US" sz="4400" b="1" dirty="0">
                <a:latin typeface="FangSong" panose="02010609060101010101" pitchFamily="49" charset="-122"/>
                <a:ea typeface="FangSong" panose="02010609060101010101" pitchFamily="49" charset="-122"/>
              </a:rPr>
              <a:t>金重利，卿相尊位也。子獨不見郊祀之犧牛乎</a:t>
            </a:r>
            <a:r>
              <a:rPr lang="zh-TW" altLang="en-US" sz="4400" b="1" dirty="0" smtClean="0">
                <a:latin typeface="FangSong" panose="02010609060101010101" pitchFamily="49" charset="-122"/>
                <a:ea typeface="FangSong" panose="02010609060101010101" pitchFamily="49" charset="-122"/>
              </a:rPr>
              <a:t>。養</a:t>
            </a:r>
            <a:r>
              <a:rPr lang="zh-TW" altLang="en-US" sz="4400" b="1" dirty="0">
                <a:latin typeface="FangSong" panose="02010609060101010101" pitchFamily="49" charset="-122"/>
                <a:ea typeface="FangSong" panose="02010609060101010101" pitchFamily="49" charset="-122"/>
              </a:rPr>
              <a:t>食之數歲，衣以文繡，以入太廟。當是之時，雖欲為狐豚，豈可得</a:t>
            </a:r>
            <a:r>
              <a:rPr lang="zh-TW" altLang="en-US" sz="4400" b="1" dirty="0" smtClean="0">
                <a:latin typeface="FangSong" panose="02010609060101010101" pitchFamily="49" charset="-122"/>
                <a:ea typeface="FangSong" panose="02010609060101010101" pitchFamily="49" charset="-122"/>
              </a:rPr>
              <a:t>乎」斯</a:t>
            </a:r>
            <a:r>
              <a:rPr lang="zh-TW" altLang="en-US" sz="4400" b="1" dirty="0">
                <a:latin typeface="FangSong" panose="02010609060101010101" pitchFamily="49" charset="-122"/>
                <a:ea typeface="FangSong" panose="02010609060101010101" pitchFamily="49" charset="-122"/>
              </a:rPr>
              <a:t>言貴為卿相者之患。老子言苟知身為大患不可免</a:t>
            </a:r>
            <a:r>
              <a:rPr lang="zh-TW" altLang="en-US" sz="4400" b="1" dirty="0" smtClean="0">
                <a:latin typeface="FangSong" panose="02010609060101010101" pitchFamily="49" charset="-122"/>
                <a:ea typeface="FangSong" panose="02010609060101010101" pitchFamily="49" charset="-122"/>
              </a:rPr>
              <a:t>。</a:t>
            </a:r>
            <a:endParaRPr lang="en-GB" sz="4500" b="1"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38572362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054594"/>
            <a:ext cx="8987076" cy="5256584"/>
          </a:xfrm>
          <a:prstGeom prst="rect">
            <a:avLst/>
          </a:prstGeom>
          <a:noFill/>
        </p:spPr>
        <p:txBody>
          <a:bodyPr vert="eaVert" wrap="square" rtlCol="0">
            <a:spAutoFit/>
          </a:bodyPr>
          <a:lstStyle/>
          <a:p>
            <a:r>
              <a:rPr lang="zh-TW" altLang="en-US" sz="4400" b="1" dirty="0">
                <a:latin typeface="FangSong" panose="02010609060101010101" pitchFamily="49" charset="-122"/>
                <a:ea typeface="FangSong" panose="02010609060101010101" pitchFamily="49" charset="-122"/>
              </a:rPr>
              <a:t>則知貴為大患，亦不可免也。然且世人不知貴為大患，返以為榮。愛身取貴，以致終身之累。皆非有道之所為也。唯有道者，不得已而臨蒞天下，不以為己顯。雖處其位，但思道濟蒼生，不以為己榮。此則貴為天下貴，非一己之貴。如此之人，乃可寄之以天下之任。</a:t>
            </a:r>
          </a:p>
        </p:txBody>
      </p:sp>
    </p:spTree>
    <p:extLst>
      <p:ext uri="{BB962C8B-B14F-4D97-AF65-F5344CB8AC3E}">
        <p14:creationId xmlns:p14="http://schemas.microsoft.com/office/powerpoint/2010/main" val="38572362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3" y="1071958"/>
            <a:ext cx="8309967" cy="5182718"/>
          </a:xfrm>
          <a:prstGeom prst="rect">
            <a:avLst/>
          </a:prstGeom>
          <a:noFill/>
        </p:spPr>
        <p:txBody>
          <a:bodyPr vert="eaVert" wrap="square" rtlCol="0">
            <a:spAutoFit/>
          </a:bodyPr>
          <a:lstStyle/>
          <a:p>
            <a:r>
              <a:rPr lang="zh-TW" altLang="en-US" sz="4400" b="1" dirty="0" smtClean="0">
                <a:latin typeface="FangSong" panose="02010609060101010101" pitchFamily="49" charset="-122"/>
                <a:ea typeface="FangSong" panose="02010609060101010101" pitchFamily="49" charset="-122"/>
              </a:rPr>
              <a:t>然有</a:t>
            </a:r>
            <a:r>
              <a:rPr lang="zh-TW" altLang="en-US" sz="4400" b="1" dirty="0">
                <a:latin typeface="FangSong" panose="02010609060101010101" pitchFamily="49" charset="-122"/>
                <a:ea typeface="FangSong" panose="02010609060101010101" pitchFamily="49" charset="-122"/>
              </a:rPr>
              <a:t>道者，處崇高之位，雖愛其身，不是貪位慕祿以自保。實所謂衛生存身以行道。是則愛身，乃為天下愛其身，非私愛一己之身。如此之人，乃可託以天下之權。若以此為君，則無為而</a:t>
            </a:r>
            <a:r>
              <a:rPr lang="zh-TW" altLang="en-US" sz="4400" b="1" dirty="0" smtClean="0">
                <a:latin typeface="FangSong" panose="02010609060101010101" pitchFamily="49" charset="-122"/>
                <a:ea typeface="FangSong" panose="02010609060101010101" pitchFamily="49" charset="-122"/>
              </a:rPr>
              <a:t>治</a:t>
            </a:r>
            <a:r>
              <a:rPr lang="zh-CN" altLang="en-US" sz="4400" b="1" dirty="0" smtClean="0">
                <a:latin typeface="FangSong" panose="02010609060101010101" pitchFamily="49" charset="-122"/>
                <a:ea typeface="FangSong" panose="02010609060101010101" pitchFamily="49" charset="-122"/>
              </a:rPr>
              <a:t>；</a:t>
            </a:r>
            <a:r>
              <a:rPr lang="zh-TW" altLang="en-US" sz="4400" b="1" dirty="0" smtClean="0">
                <a:latin typeface="FangSong" panose="02010609060101010101" pitchFamily="49" charset="-122"/>
                <a:ea typeface="FangSong" panose="02010609060101010101" pitchFamily="49" charset="-122"/>
              </a:rPr>
              <a:t>以</a:t>
            </a:r>
            <a:r>
              <a:rPr lang="zh-TW" altLang="en-US" sz="4400" b="1" dirty="0">
                <a:latin typeface="FangSong" panose="02010609060101010101" pitchFamily="49" charset="-122"/>
                <a:ea typeface="FangSong" panose="02010609060101010101" pitchFamily="49" charset="-122"/>
              </a:rPr>
              <a:t>此為臣，則功大名顯。故道為天下貴也</a:t>
            </a:r>
            <a:r>
              <a:rPr lang="zh-TW" altLang="en-US" sz="4400" b="1" dirty="0" smtClean="0">
                <a:latin typeface="FangSong" panose="02010609060101010101" pitchFamily="49" charset="-122"/>
                <a:ea typeface="FangSong" panose="02010609060101010101" pitchFamily="49" charset="-122"/>
              </a:rPr>
              <a:t>。</a:t>
            </a:r>
            <a:endParaRPr lang="zh-TW" altLang="en-US" sz="4400" b="1"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38572362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76056" y="1054594"/>
            <a:ext cx="3570208" cy="5182718"/>
          </a:xfrm>
          <a:prstGeom prst="rect">
            <a:avLst/>
          </a:prstGeom>
          <a:noFill/>
        </p:spPr>
        <p:txBody>
          <a:bodyPr vert="eaVert" wrap="square" rtlCol="0">
            <a:spAutoFit/>
          </a:bodyPr>
          <a:lstStyle/>
          <a:p>
            <a:r>
              <a:rPr lang="zh-TW" altLang="en-US" sz="4400" b="1" dirty="0" smtClean="0">
                <a:latin typeface="FangSong" panose="02010609060101010101" pitchFamily="49" charset="-122"/>
                <a:ea typeface="FangSong" panose="02010609060101010101" pitchFamily="49" charset="-122"/>
              </a:rPr>
              <a:t>故</a:t>
            </a:r>
            <a:r>
              <a:rPr lang="zh-CN" altLang="en-US" sz="4400" b="1" dirty="0" smtClean="0">
                <a:latin typeface="FangSong" panose="02010609060101010101" pitchFamily="49" charset="-122"/>
                <a:ea typeface="FangSong" panose="02010609060101010101" pitchFamily="49" charset="-122"/>
              </a:rPr>
              <a:t>曰</a:t>
            </a:r>
            <a:r>
              <a:rPr lang="zh-TW" altLang="en-US" sz="4400" b="1" dirty="0" smtClean="0">
                <a:latin typeface="FangSong" panose="02010609060101010101" pitchFamily="49" charset="-122"/>
                <a:ea typeface="FangSong" panose="02010609060101010101" pitchFamily="49" charset="-122"/>
              </a:rPr>
              <a:t>「貴</a:t>
            </a:r>
            <a:r>
              <a:rPr lang="zh-TW" altLang="en-US" sz="4400" b="1" dirty="0">
                <a:latin typeface="FangSong" panose="02010609060101010101" pitchFamily="49" charset="-122"/>
                <a:ea typeface="FangSong" panose="02010609060101010101" pitchFamily="49" charset="-122"/>
              </a:rPr>
              <a:t>以身為天下，則可寄於天下。愛以身為天下，乃可託於天下</a:t>
            </a:r>
            <a:r>
              <a:rPr lang="zh-TW" altLang="en-US" sz="4400" b="1" dirty="0" smtClean="0">
                <a:latin typeface="FangSong" panose="02010609060101010101" pitchFamily="49" charset="-122"/>
                <a:ea typeface="FangSong" panose="02010609060101010101" pitchFamily="49" charset="-122"/>
              </a:rPr>
              <a:t>。</a:t>
            </a:r>
            <a:r>
              <a:rPr lang="zh-TW" altLang="en-US" sz="4400" b="1" dirty="0">
                <a:latin typeface="FangSong" panose="02010609060101010101" pitchFamily="49" charset="-122"/>
                <a:ea typeface="FangSong" panose="02010609060101010101" pitchFamily="49" charset="-122"/>
              </a:rPr>
              <a:t>」</a:t>
            </a:r>
          </a:p>
          <a:p>
            <a:endParaRPr lang="zh-TW" altLang="en-US" sz="4400" b="1"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22251115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4744"/>
            <a:ext cx="9144000" cy="5201424"/>
          </a:xfrm>
          <a:prstGeom prst="rect">
            <a:avLst/>
          </a:prstGeom>
          <a:noFill/>
        </p:spPr>
        <p:txBody>
          <a:bodyPr wrap="square" rtlCol="0">
            <a:spAutoFit/>
          </a:bodyPr>
          <a:lstStyle/>
          <a:p>
            <a:pPr algn="ctr"/>
            <a:r>
              <a:rPr lang="zh-TW" altLang="en-US" sz="4400" b="1" dirty="0">
                <a:latin typeface="FangSong" panose="02010609060101010101" pitchFamily="49" charset="-122"/>
                <a:ea typeface="FangSong" panose="02010609060101010101" pitchFamily="49" charset="-122"/>
              </a:rPr>
              <a:t>寵辱若驚。</a:t>
            </a:r>
          </a:p>
          <a:p>
            <a:r>
              <a:rPr lang="en-US" altLang="zh-HK" sz="3600" dirty="0" smtClean="0">
                <a:ea typeface="FangSong" panose="02010609060101010101" pitchFamily="49" charset="-122"/>
              </a:rPr>
              <a:t>(</a:t>
            </a:r>
            <a:r>
              <a:rPr lang="en-US" altLang="zh-HK" sz="3600" dirty="0" err="1">
                <a:ea typeface="FangSong" panose="02010609060101010101" pitchFamily="49" charset="-122"/>
              </a:rPr>
              <a:t>Legge</a:t>
            </a:r>
            <a:r>
              <a:rPr lang="en-US" altLang="zh-HK" sz="3600" dirty="0">
                <a:ea typeface="FangSong" panose="02010609060101010101" pitchFamily="49" charset="-122"/>
              </a:rPr>
              <a:t>) </a:t>
            </a:r>
            <a:r>
              <a:rPr lang="en-US" altLang="zh-HK" sz="3600" dirty="0" err="1">
                <a:ea typeface="FangSong" panose="02010609060101010101" pitchFamily="49" charset="-122"/>
              </a:rPr>
              <a:t>Favour</a:t>
            </a:r>
            <a:r>
              <a:rPr lang="en-US" altLang="zh-HK" sz="3600" dirty="0">
                <a:ea typeface="FangSong" panose="02010609060101010101" pitchFamily="49" charset="-122"/>
              </a:rPr>
              <a:t> and disgrace would seem equally to be feared; </a:t>
            </a:r>
          </a:p>
          <a:p>
            <a:r>
              <a:rPr lang="en-US" altLang="zh-HK" sz="3600" dirty="0">
                <a:solidFill>
                  <a:srgbClr val="0070C0"/>
                </a:solidFill>
                <a:ea typeface="FangSong" panose="02010609060101010101" pitchFamily="49" charset="-122"/>
              </a:rPr>
              <a:t>(</a:t>
            </a:r>
            <a:r>
              <a:rPr lang="en-US" altLang="zh-HK" sz="3600" dirty="0" err="1">
                <a:solidFill>
                  <a:srgbClr val="0070C0"/>
                </a:solidFill>
                <a:ea typeface="FangSong" panose="02010609060101010101" pitchFamily="49" charset="-122"/>
              </a:rPr>
              <a:t>Waley</a:t>
            </a:r>
            <a:r>
              <a:rPr lang="en-US" altLang="zh-HK" sz="3600" dirty="0">
                <a:solidFill>
                  <a:srgbClr val="0070C0"/>
                </a:solidFill>
                <a:ea typeface="FangSong" panose="02010609060101010101" pitchFamily="49" charset="-122"/>
              </a:rPr>
              <a:t>) ‘</a:t>
            </a:r>
            <a:r>
              <a:rPr lang="en-US" altLang="zh-HK" sz="3600" dirty="0" err="1">
                <a:solidFill>
                  <a:srgbClr val="0070C0"/>
                </a:solidFill>
                <a:ea typeface="FangSong" panose="02010609060101010101" pitchFamily="49" charset="-122"/>
              </a:rPr>
              <a:t>Favour</a:t>
            </a:r>
            <a:r>
              <a:rPr lang="en-US" altLang="zh-HK" sz="3600" dirty="0">
                <a:solidFill>
                  <a:srgbClr val="0070C0"/>
                </a:solidFill>
                <a:ea typeface="FangSong" panose="02010609060101010101" pitchFamily="49" charset="-122"/>
              </a:rPr>
              <a:t> and disgrace goad as it were to madness; </a:t>
            </a:r>
          </a:p>
          <a:p>
            <a:r>
              <a:rPr lang="en-US" altLang="zh-HK" sz="3600" dirty="0">
                <a:ea typeface="FangSong" panose="02010609060101010101" pitchFamily="49" charset="-122"/>
              </a:rPr>
              <a:t>(Chan) Be apprehensive when receiving </a:t>
            </a:r>
            <a:r>
              <a:rPr lang="en-US" altLang="zh-HK" sz="3600" dirty="0" err="1">
                <a:ea typeface="FangSong" panose="02010609060101010101" pitchFamily="49" charset="-122"/>
              </a:rPr>
              <a:t>favour</a:t>
            </a:r>
            <a:r>
              <a:rPr lang="en-US" altLang="zh-HK" sz="3600" dirty="0">
                <a:ea typeface="FangSong" panose="02010609060101010101" pitchFamily="49" charset="-122"/>
              </a:rPr>
              <a:t> or disgrace.</a:t>
            </a:r>
          </a:p>
          <a:p>
            <a:r>
              <a:rPr lang="en-US" altLang="zh-HK" sz="3600" dirty="0">
                <a:solidFill>
                  <a:srgbClr val="0070C0"/>
                </a:solidFill>
                <a:ea typeface="FangSong" panose="02010609060101010101" pitchFamily="49" charset="-122"/>
              </a:rPr>
              <a:t>(Lau) </a:t>
            </a:r>
            <a:r>
              <a:rPr lang="en-US" altLang="zh-HK" sz="3600" dirty="0" err="1">
                <a:solidFill>
                  <a:srgbClr val="0070C0"/>
                </a:solidFill>
                <a:ea typeface="FangSong" panose="02010609060101010101" pitchFamily="49" charset="-122"/>
              </a:rPr>
              <a:t>Favour</a:t>
            </a:r>
            <a:r>
              <a:rPr lang="en-US" altLang="zh-HK" sz="3600" dirty="0">
                <a:solidFill>
                  <a:srgbClr val="0070C0"/>
                </a:solidFill>
                <a:ea typeface="FangSong" panose="02010609060101010101" pitchFamily="49" charset="-122"/>
              </a:rPr>
              <a:t> and disgrace are things that startle;</a:t>
            </a:r>
          </a:p>
        </p:txBody>
      </p:sp>
    </p:spTree>
    <p:extLst>
      <p:ext uri="{BB962C8B-B14F-4D97-AF65-F5344CB8AC3E}">
        <p14:creationId xmlns:p14="http://schemas.microsoft.com/office/powerpoint/2010/main" val="23440539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4744"/>
            <a:ext cx="9144000" cy="5755422"/>
          </a:xfrm>
          <a:prstGeom prst="rect">
            <a:avLst/>
          </a:prstGeom>
          <a:noFill/>
        </p:spPr>
        <p:txBody>
          <a:bodyPr wrap="square" rtlCol="0">
            <a:spAutoFit/>
          </a:bodyPr>
          <a:lstStyle/>
          <a:p>
            <a:pPr algn="ctr"/>
            <a:r>
              <a:rPr lang="zh-TW" altLang="en-US" sz="4400" b="1" dirty="0">
                <a:latin typeface="FangSong" panose="02010609060101010101" pitchFamily="49" charset="-122"/>
                <a:ea typeface="FangSong" panose="02010609060101010101" pitchFamily="49" charset="-122"/>
              </a:rPr>
              <a:t>貴大患若身。</a:t>
            </a:r>
          </a:p>
          <a:p>
            <a:r>
              <a:rPr lang="en-US" altLang="zh-HK" sz="3600" dirty="0" smtClean="0">
                <a:ea typeface="FangSong" panose="02010609060101010101" pitchFamily="49" charset="-122"/>
              </a:rPr>
              <a:t>(</a:t>
            </a:r>
            <a:r>
              <a:rPr lang="en-US" altLang="zh-HK" sz="3600" dirty="0" err="1">
                <a:ea typeface="FangSong" panose="02010609060101010101" pitchFamily="49" charset="-122"/>
              </a:rPr>
              <a:t>Legge</a:t>
            </a:r>
            <a:r>
              <a:rPr lang="en-US" altLang="zh-HK" sz="3600" dirty="0">
                <a:ea typeface="FangSong" panose="02010609060101010101" pitchFamily="49" charset="-122"/>
              </a:rPr>
              <a:t>) </a:t>
            </a:r>
            <a:r>
              <a:rPr lang="en-US" altLang="zh-HK" sz="3600" dirty="0" err="1">
                <a:ea typeface="FangSong" panose="02010609060101010101" pitchFamily="49" charset="-122"/>
              </a:rPr>
              <a:t>honour</a:t>
            </a:r>
            <a:r>
              <a:rPr lang="en-US" altLang="zh-HK" sz="3600" dirty="0">
                <a:ea typeface="FangSong" panose="02010609060101010101" pitchFamily="49" charset="-122"/>
              </a:rPr>
              <a:t> and great calamity, to be regarded as personal conditions (of the same kind).</a:t>
            </a:r>
          </a:p>
          <a:p>
            <a:r>
              <a:rPr lang="en-US" altLang="zh-HK" sz="3600" dirty="0">
                <a:solidFill>
                  <a:srgbClr val="0070C0"/>
                </a:solidFill>
                <a:ea typeface="FangSong" panose="02010609060101010101" pitchFamily="49" charset="-122"/>
              </a:rPr>
              <a:t>(</a:t>
            </a:r>
            <a:r>
              <a:rPr lang="en-US" altLang="zh-HK" sz="3600" dirty="0" err="1">
                <a:solidFill>
                  <a:srgbClr val="0070C0"/>
                </a:solidFill>
                <a:ea typeface="FangSong" panose="02010609060101010101" pitchFamily="49" charset="-122"/>
              </a:rPr>
              <a:t>Waley</a:t>
            </a:r>
            <a:r>
              <a:rPr lang="en-US" altLang="zh-HK" sz="3600" dirty="0">
                <a:solidFill>
                  <a:srgbClr val="0070C0"/>
                </a:solidFill>
                <a:ea typeface="FangSong" panose="02010609060101010101" pitchFamily="49" charset="-122"/>
              </a:rPr>
              <a:t>) high rank hurts keenly as our bodies hurt.’</a:t>
            </a:r>
          </a:p>
          <a:p>
            <a:r>
              <a:rPr lang="en-US" altLang="zh-HK" sz="3600" dirty="0">
                <a:ea typeface="FangSong" panose="02010609060101010101" pitchFamily="49" charset="-122"/>
              </a:rPr>
              <a:t>(Chan) Regard great trouble as seriously as you regard your body. </a:t>
            </a:r>
          </a:p>
          <a:p>
            <a:r>
              <a:rPr lang="en-US" altLang="zh-HK" sz="3600" dirty="0">
                <a:solidFill>
                  <a:srgbClr val="0070C0"/>
                </a:solidFill>
                <a:ea typeface="FangSong" panose="02010609060101010101" pitchFamily="49" charset="-122"/>
              </a:rPr>
              <a:t>(Lau) High rank is, like one’s body, a source of great trouble. </a:t>
            </a:r>
          </a:p>
        </p:txBody>
      </p:sp>
    </p:spTree>
    <p:extLst>
      <p:ext uri="{BB962C8B-B14F-4D97-AF65-F5344CB8AC3E}">
        <p14:creationId xmlns:p14="http://schemas.microsoft.com/office/powerpoint/2010/main" val="13431794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4744"/>
            <a:ext cx="9144000" cy="5201424"/>
          </a:xfrm>
          <a:prstGeom prst="rect">
            <a:avLst/>
          </a:prstGeom>
          <a:noFill/>
        </p:spPr>
        <p:txBody>
          <a:bodyPr wrap="square" rtlCol="0">
            <a:spAutoFit/>
          </a:bodyPr>
          <a:lstStyle/>
          <a:p>
            <a:pPr algn="ctr"/>
            <a:r>
              <a:rPr lang="zh-TW" altLang="en-US" sz="4400" b="1" dirty="0">
                <a:latin typeface="FangSong" panose="02010609060101010101" pitchFamily="49" charset="-122"/>
                <a:ea typeface="FangSong" panose="02010609060101010101" pitchFamily="49" charset="-122"/>
              </a:rPr>
              <a:t>何謂寵辱若驚。</a:t>
            </a:r>
          </a:p>
          <a:p>
            <a:r>
              <a:rPr lang="en-US" altLang="zh-HK" sz="3600" dirty="0" smtClean="0">
                <a:ea typeface="FangSong" panose="02010609060101010101" pitchFamily="49" charset="-122"/>
              </a:rPr>
              <a:t>(</a:t>
            </a:r>
            <a:r>
              <a:rPr lang="en-US" altLang="zh-HK" sz="3600" dirty="0" err="1">
                <a:ea typeface="FangSong" panose="02010609060101010101" pitchFamily="49" charset="-122"/>
              </a:rPr>
              <a:t>Legge</a:t>
            </a:r>
            <a:r>
              <a:rPr lang="en-US" altLang="zh-HK" sz="3600" dirty="0">
                <a:ea typeface="FangSong" panose="02010609060101010101" pitchFamily="49" charset="-122"/>
              </a:rPr>
              <a:t>) What is meant by speaking thus of </a:t>
            </a:r>
            <a:r>
              <a:rPr lang="en-US" altLang="zh-HK" sz="3600" dirty="0" err="1">
                <a:ea typeface="FangSong" panose="02010609060101010101" pitchFamily="49" charset="-122"/>
              </a:rPr>
              <a:t>favour</a:t>
            </a:r>
            <a:r>
              <a:rPr lang="en-US" altLang="zh-HK" sz="3600" dirty="0">
                <a:ea typeface="FangSong" panose="02010609060101010101" pitchFamily="49" charset="-122"/>
              </a:rPr>
              <a:t> and disgrace? </a:t>
            </a:r>
          </a:p>
          <a:p>
            <a:r>
              <a:rPr lang="en-US" altLang="zh-HK" sz="3600" dirty="0">
                <a:solidFill>
                  <a:srgbClr val="0070C0"/>
                </a:solidFill>
                <a:ea typeface="FangSong" panose="02010609060101010101" pitchFamily="49" charset="-122"/>
              </a:rPr>
              <a:t>(</a:t>
            </a:r>
            <a:r>
              <a:rPr lang="en-US" altLang="zh-HK" sz="3600" dirty="0" err="1">
                <a:solidFill>
                  <a:srgbClr val="0070C0"/>
                </a:solidFill>
                <a:ea typeface="FangSong" panose="02010609060101010101" pitchFamily="49" charset="-122"/>
              </a:rPr>
              <a:t>Waley</a:t>
            </a:r>
            <a:r>
              <a:rPr lang="en-US" altLang="zh-HK" sz="3600" dirty="0">
                <a:solidFill>
                  <a:srgbClr val="0070C0"/>
                </a:solidFill>
                <a:ea typeface="FangSong" panose="02010609060101010101" pitchFamily="49" charset="-122"/>
              </a:rPr>
              <a:t>) What does it mean to say that </a:t>
            </a:r>
            <a:r>
              <a:rPr lang="en-US" altLang="zh-HK" sz="3600" dirty="0" err="1">
                <a:solidFill>
                  <a:srgbClr val="0070C0"/>
                </a:solidFill>
                <a:ea typeface="FangSong" panose="02010609060101010101" pitchFamily="49" charset="-122"/>
              </a:rPr>
              <a:t>favour</a:t>
            </a:r>
            <a:r>
              <a:rPr lang="en-US" altLang="zh-HK" sz="3600" dirty="0">
                <a:solidFill>
                  <a:srgbClr val="0070C0"/>
                </a:solidFill>
                <a:ea typeface="FangSong" panose="02010609060101010101" pitchFamily="49" charset="-122"/>
              </a:rPr>
              <a:t> and disgrace goad as it were to madness? </a:t>
            </a:r>
          </a:p>
          <a:p>
            <a:r>
              <a:rPr lang="en-US" altLang="zh-HK" sz="3600" dirty="0">
                <a:ea typeface="FangSong" panose="02010609060101010101" pitchFamily="49" charset="-122"/>
              </a:rPr>
              <a:t>(Chan) What is meant by being apprehensive when receiving </a:t>
            </a:r>
            <a:r>
              <a:rPr lang="en-US" altLang="zh-HK" sz="3600" dirty="0" err="1">
                <a:ea typeface="FangSong" panose="02010609060101010101" pitchFamily="49" charset="-122"/>
              </a:rPr>
              <a:t>favour</a:t>
            </a:r>
            <a:r>
              <a:rPr lang="en-US" altLang="zh-HK" sz="3600" dirty="0">
                <a:ea typeface="FangSong" panose="02010609060101010101" pitchFamily="49" charset="-122"/>
              </a:rPr>
              <a:t> and disgrace?</a:t>
            </a:r>
          </a:p>
          <a:p>
            <a:r>
              <a:rPr lang="en-US" altLang="zh-HK" sz="3600" dirty="0">
                <a:solidFill>
                  <a:srgbClr val="0070C0"/>
                </a:solidFill>
                <a:ea typeface="FangSong" panose="02010609060101010101" pitchFamily="49" charset="-122"/>
              </a:rPr>
              <a:t>(Lau) What is meant by saying that </a:t>
            </a:r>
            <a:r>
              <a:rPr lang="en-US" altLang="zh-HK" sz="3600" dirty="0" err="1">
                <a:solidFill>
                  <a:srgbClr val="0070C0"/>
                </a:solidFill>
                <a:ea typeface="FangSong" panose="02010609060101010101" pitchFamily="49" charset="-122"/>
              </a:rPr>
              <a:t>favour</a:t>
            </a:r>
            <a:r>
              <a:rPr lang="en-US" altLang="zh-HK" sz="3600" dirty="0">
                <a:solidFill>
                  <a:srgbClr val="0070C0"/>
                </a:solidFill>
                <a:ea typeface="FangSong" panose="02010609060101010101" pitchFamily="49" charset="-122"/>
              </a:rPr>
              <a:t> and disgrace are things that startle? </a:t>
            </a:r>
          </a:p>
        </p:txBody>
      </p:sp>
    </p:spTree>
    <p:extLst>
      <p:ext uri="{BB962C8B-B14F-4D97-AF65-F5344CB8AC3E}">
        <p14:creationId xmlns:p14="http://schemas.microsoft.com/office/powerpoint/2010/main" val="13431794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4744"/>
            <a:ext cx="9144000" cy="4216539"/>
          </a:xfrm>
          <a:prstGeom prst="rect">
            <a:avLst/>
          </a:prstGeom>
          <a:noFill/>
        </p:spPr>
        <p:txBody>
          <a:bodyPr wrap="square" rtlCol="0">
            <a:spAutoFit/>
          </a:bodyPr>
          <a:lstStyle/>
          <a:p>
            <a:pPr algn="ctr"/>
            <a:r>
              <a:rPr lang="zh-TW" altLang="en-US" sz="4400" b="1" dirty="0">
                <a:latin typeface="FangSong" panose="02010609060101010101" pitchFamily="49" charset="-122"/>
                <a:ea typeface="FangSong" panose="02010609060101010101" pitchFamily="49" charset="-122"/>
              </a:rPr>
              <a:t>寵為下</a:t>
            </a:r>
            <a:r>
              <a:rPr lang="zh-TW" altLang="en-US" sz="4400" b="1" dirty="0" smtClean="0">
                <a:latin typeface="FangSong" panose="02010609060101010101" pitchFamily="49" charset="-122"/>
                <a:ea typeface="FangSong" panose="02010609060101010101" pitchFamily="49" charset="-122"/>
              </a:rPr>
              <a:t>。</a:t>
            </a:r>
            <a:endParaRPr lang="en-GB" altLang="zh-TW" sz="4400" b="1" dirty="0" smtClean="0">
              <a:latin typeface="FangSong" panose="02010609060101010101" pitchFamily="49" charset="-122"/>
              <a:ea typeface="FangSong" panose="02010609060101010101" pitchFamily="49" charset="-122"/>
            </a:endParaRPr>
          </a:p>
          <a:p>
            <a:pPr algn="ctr"/>
            <a:endParaRPr lang="en-GB" altLang="zh-TW" sz="4400" b="1" dirty="0">
              <a:latin typeface="FangSong" panose="02010609060101010101" pitchFamily="49" charset="-122"/>
              <a:ea typeface="FangSong" panose="02010609060101010101" pitchFamily="49" charset="-122"/>
            </a:endParaRPr>
          </a:p>
          <a:p>
            <a:r>
              <a:rPr lang="en-GB" altLang="zh-HK" sz="3600" dirty="0" smtClean="0">
                <a:ea typeface="FangSong" panose="02010609060101010101" pitchFamily="49" charset="-122"/>
              </a:rPr>
              <a:t>(</a:t>
            </a:r>
            <a:r>
              <a:rPr lang="en-GB" altLang="zh-HK" sz="3600" dirty="0" err="1" smtClean="0">
                <a:ea typeface="FangSong" panose="02010609060101010101" pitchFamily="49" charset="-122"/>
              </a:rPr>
              <a:t>Legge</a:t>
            </a:r>
            <a:r>
              <a:rPr lang="en-GB" altLang="zh-HK" sz="3600" dirty="0">
                <a:ea typeface="FangSong" panose="02010609060101010101" pitchFamily="49" charset="-122"/>
              </a:rPr>
              <a:t>) Disgrace is being in a low position (after the enjoyment of favour). </a:t>
            </a:r>
          </a:p>
          <a:p>
            <a:r>
              <a:rPr lang="en-GB" altLang="zh-HK" sz="3600" dirty="0" smtClean="0">
                <a:ea typeface="FangSong" panose="02010609060101010101" pitchFamily="49" charset="-122"/>
              </a:rPr>
              <a:t>(</a:t>
            </a:r>
            <a:r>
              <a:rPr lang="en-GB" altLang="zh-HK" sz="3600" dirty="0" err="1" smtClean="0">
                <a:ea typeface="FangSong" panose="02010609060101010101" pitchFamily="49" charset="-122"/>
              </a:rPr>
              <a:t>Waley</a:t>
            </a:r>
            <a:r>
              <a:rPr lang="en-GB" altLang="zh-HK" sz="3600" dirty="0" smtClean="0">
                <a:ea typeface="FangSong" panose="02010609060101010101" pitchFamily="49" charset="-122"/>
              </a:rPr>
              <a:t>) </a:t>
            </a:r>
            <a:r>
              <a:rPr lang="en-GB" altLang="zh-HK" sz="3600" dirty="0" smtClean="0">
                <a:solidFill>
                  <a:srgbClr val="0070C0"/>
                </a:solidFill>
                <a:ea typeface="FangSong" panose="02010609060101010101" pitchFamily="49" charset="-122"/>
              </a:rPr>
              <a:t>----------------------------------</a:t>
            </a:r>
            <a:endParaRPr lang="en-GB" altLang="zh-HK" sz="3600" dirty="0">
              <a:solidFill>
                <a:srgbClr val="0070C0"/>
              </a:solidFill>
              <a:ea typeface="FangSong" panose="02010609060101010101" pitchFamily="49" charset="-122"/>
            </a:endParaRPr>
          </a:p>
          <a:p>
            <a:r>
              <a:rPr lang="en-GB" altLang="zh-HK" sz="3600" dirty="0">
                <a:ea typeface="FangSong" panose="02010609060101010101" pitchFamily="49" charset="-122"/>
              </a:rPr>
              <a:t>(Chan) Favour is considered inferior. </a:t>
            </a:r>
          </a:p>
          <a:p>
            <a:r>
              <a:rPr lang="en-GB" altLang="zh-HK" sz="3600" dirty="0">
                <a:solidFill>
                  <a:srgbClr val="0070C0"/>
                </a:solidFill>
                <a:ea typeface="FangSong" panose="02010609060101010101" pitchFamily="49" charset="-122"/>
              </a:rPr>
              <a:t>(Lau) </a:t>
            </a:r>
            <a:r>
              <a:rPr lang="en-GB" altLang="zh-HK" sz="3600" dirty="0">
                <a:solidFill>
                  <a:srgbClr val="0070C0"/>
                </a:solidFill>
                <a:ea typeface="FangSong" panose="02010609060101010101" pitchFamily="49" charset="-122"/>
              </a:rPr>
              <a:t>----------------------------------</a:t>
            </a:r>
            <a:endParaRPr lang="en-GB" altLang="zh-HK" sz="3600" dirty="0">
              <a:solidFill>
                <a:srgbClr val="0070C0"/>
              </a:solidFill>
              <a:ea typeface="FangSong" panose="02010609060101010101" pitchFamily="49" charset="-122"/>
            </a:endParaRPr>
          </a:p>
        </p:txBody>
      </p:sp>
    </p:spTree>
    <p:extLst>
      <p:ext uri="{BB962C8B-B14F-4D97-AF65-F5344CB8AC3E}">
        <p14:creationId xmlns:p14="http://schemas.microsoft.com/office/powerpoint/2010/main" val="13431794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764704"/>
            <a:ext cx="9144000" cy="6101670"/>
          </a:xfrm>
          <a:prstGeom prst="rect">
            <a:avLst/>
          </a:prstGeom>
          <a:noFill/>
        </p:spPr>
        <p:txBody>
          <a:bodyPr wrap="square" rtlCol="0">
            <a:spAutoFit/>
          </a:bodyPr>
          <a:lstStyle/>
          <a:p>
            <a:pPr algn="ctr"/>
            <a:r>
              <a:rPr lang="zh-TW" altLang="en-US" sz="4400" b="1" dirty="0">
                <a:latin typeface="FangSong" panose="02010609060101010101" pitchFamily="49" charset="-122"/>
                <a:ea typeface="FangSong" panose="02010609060101010101" pitchFamily="49" charset="-122"/>
              </a:rPr>
              <a:t>得之若驚。失之若驚。</a:t>
            </a:r>
          </a:p>
          <a:p>
            <a:r>
              <a:rPr lang="en-US" altLang="zh-HK" sz="3150" dirty="0" smtClean="0">
                <a:ea typeface="FangSong" panose="02010609060101010101" pitchFamily="49" charset="-122"/>
              </a:rPr>
              <a:t>(</a:t>
            </a:r>
            <a:r>
              <a:rPr lang="en-US" altLang="zh-HK" sz="3150" dirty="0" err="1">
                <a:ea typeface="FangSong" panose="02010609060101010101" pitchFamily="49" charset="-122"/>
              </a:rPr>
              <a:t>Legge</a:t>
            </a:r>
            <a:r>
              <a:rPr lang="en-US" altLang="zh-HK" sz="3150" dirty="0">
                <a:ea typeface="FangSong" panose="02010609060101010101" pitchFamily="49" charset="-122"/>
              </a:rPr>
              <a:t>) The getting that (</a:t>
            </a:r>
            <a:r>
              <a:rPr lang="en-US" altLang="zh-HK" sz="3150" dirty="0" err="1">
                <a:ea typeface="FangSong" panose="02010609060101010101" pitchFamily="49" charset="-122"/>
              </a:rPr>
              <a:t>favour</a:t>
            </a:r>
            <a:r>
              <a:rPr lang="en-US" altLang="zh-HK" sz="3150" dirty="0">
                <a:ea typeface="FangSong" panose="02010609060101010101" pitchFamily="49" charset="-122"/>
              </a:rPr>
              <a:t>) leads to the apprehension (of losing it), and the losing it leads to the fear of (still greater calamity) get it they turn distraught, when they lose it they turn distraught.</a:t>
            </a:r>
          </a:p>
          <a:p>
            <a:r>
              <a:rPr lang="en-US" altLang="zh-HK" sz="3150" dirty="0">
                <a:solidFill>
                  <a:srgbClr val="0070C0"/>
                </a:solidFill>
                <a:ea typeface="FangSong" panose="02010609060101010101" pitchFamily="49" charset="-122"/>
              </a:rPr>
              <a:t>(</a:t>
            </a:r>
            <a:r>
              <a:rPr lang="en-US" altLang="zh-HK" sz="3150" dirty="0" err="1">
                <a:solidFill>
                  <a:srgbClr val="0070C0"/>
                </a:solidFill>
                <a:ea typeface="FangSong" panose="02010609060101010101" pitchFamily="49" charset="-122"/>
              </a:rPr>
              <a:t>Waley</a:t>
            </a:r>
            <a:r>
              <a:rPr lang="en-US" altLang="zh-HK" sz="3150" dirty="0">
                <a:solidFill>
                  <a:srgbClr val="0070C0"/>
                </a:solidFill>
                <a:ea typeface="FangSong" panose="02010609060101010101" pitchFamily="49" charset="-122"/>
              </a:rPr>
              <a:t>) It means that when a ruler’s subjects get it they turn distraught, when they lose it they turn distraught. </a:t>
            </a:r>
          </a:p>
          <a:p>
            <a:r>
              <a:rPr lang="en-US" altLang="zh-HK" sz="3150" dirty="0">
                <a:ea typeface="FangSong" panose="02010609060101010101" pitchFamily="49" charset="-122"/>
              </a:rPr>
              <a:t>(Chan) Be apprehensive when you receive them and also be apprehensive when you lose them.</a:t>
            </a:r>
          </a:p>
          <a:p>
            <a:r>
              <a:rPr lang="en-US" altLang="zh-HK" sz="3150" dirty="0">
                <a:solidFill>
                  <a:srgbClr val="0070C0"/>
                </a:solidFill>
                <a:ea typeface="FangSong" panose="02010609060101010101" pitchFamily="49" charset="-122"/>
              </a:rPr>
              <a:t>(Lau) </a:t>
            </a:r>
            <a:r>
              <a:rPr lang="en-US" altLang="zh-HK" sz="3150" dirty="0" err="1">
                <a:solidFill>
                  <a:srgbClr val="0070C0"/>
                </a:solidFill>
                <a:ea typeface="FangSong" panose="02010609060101010101" pitchFamily="49" charset="-122"/>
              </a:rPr>
              <a:t>Favour</a:t>
            </a:r>
            <a:r>
              <a:rPr lang="en-US" altLang="zh-HK" sz="3150" dirty="0">
                <a:solidFill>
                  <a:srgbClr val="0070C0"/>
                </a:solidFill>
                <a:ea typeface="FangSong" panose="02010609060101010101" pitchFamily="49" charset="-122"/>
              </a:rPr>
              <a:t> when it is bestowed on a subject services to startle as much as when it is withdrawn.</a:t>
            </a:r>
          </a:p>
        </p:txBody>
      </p:sp>
    </p:spTree>
    <p:extLst>
      <p:ext uri="{BB962C8B-B14F-4D97-AF65-F5344CB8AC3E}">
        <p14:creationId xmlns:p14="http://schemas.microsoft.com/office/powerpoint/2010/main" val="13431794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710437"/>
            <a:ext cx="9144000" cy="6155531"/>
          </a:xfrm>
          <a:prstGeom prst="rect">
            <a:avLst/>
          </a:prstGeom>
          <a:noFill/>
        </p:spPr>
        <p:txBody>
          <a:bodyPr wrap="square" rtlCol="0">
            <a:spAutoFit/>
          </a:bodyPr>
          <a:lstStyle/>
          <a:p>
            <a:pPr algn="ctr"/>
            <a:r>
              <a:rPr lang="zh-TW" altLang="en-US" sz="4400" b="1" dirty="0">
                <a:latin typeface="FangSong" panose="02010609060101010101" pitchFamily="49" charset="-122"/>
                <a:ea typeface="FangSong" panose="02010609060101010101" pitchFamily="49" charset="-122"/>
              </a:rPr>
              <a:t>是謂寵辱若驚</a:t>
            </a:r>
            <a:r>
              <a:rPr lang="zh-TW" altLang="en-US" sz="4400" b="1" dirty="0" smtClean="0">
                <a:latin typeface="FangSong" panose="02010609060101010101" pitchFamily="49" charset="-122"/>
                <a:ea typeface="FangSong" panose="02010609060101010101" pitchFamily="49" charset="-122"/>
              </a:rPr>
              <a:t>。</a:t>
            </a:r>
            <a:endParaRPr lang="zh-TW" altLang="en-US" sz="4400" b="1" dirty="0">
              <a:latin typeface="FangSong" panose="02010609060101010101" pitchFamily="49" charset="-122"/>
              <a:ea typeface="FangSong" panose="02010609060101010101" pitchFamily="49" charset="-122"/>
            </a:endParaRPr>
          </a:p>
          <a:p>
            <a:r>
              <a:rPr lang="en-US" altLang="zh-HK" sz="3500" dirty="0" smtClean="0">
                <a:ea typeface="FangSong" panose="02010609060101010101" pitchFamily="49" charset="-122"/>
              </a:rPr>
              <a:t>(</a:t>
            </a:r>
            <a:r>
              <a:rPr lang="en-US" altLang="zh-HK" sz="3500" dirty="0" err="1">
                <a:ea typeface="FangSong" panose="02010609060101010101" pitchFamily="49" charset="-122"/>
              </a:rPr>
              <a:t>Legge</a:t>
            </a:r>
            <a:r>
              <a:rPr lang="en-US" altLang="zh-HK" sz="3500" dirty="0">
                <a:ea typeface="FangSong" panose="02010609060101010101" pitchFamily="49" charset="-122"/>
              </a:rPr>
              <a:t>) - this is what is meant by saying that </a:t>
            </a:r>
            <a:r>
              <a:rPr lang="en-US" altLang="zh-HK" sz="3500" dirty="0" err="1">
                <a:ea typeface="FangSong" panose="02010609060101010101" pitchFamily="49" charset="-122"/>
              </a:rPr>
              <a:t>favour</a:t>
            </a:r>
            <a:r>
              <a:rPr lang="en-US" altLang="zh-HK" sz="3500" dirty="0">
                <a:ea typeface="FangSong" panose="02010609060101010101" pitchFamily="49" charset="-122"/>
              </a:rPr>
              <a:t> and disgrace would seem equally to be feared. </a:t>
            </a:r>
          </a:p>
          <a:p>
            <a:r>
              <a:rPr lang="en-US" altLang="zh-HK" sz="3500" dirty="0">
                <a:solidFill>
                  <a:srgbClr val="0070C0"/>
                </a:solidFill>
                <a:ea typeface="FangSong" panose="02010609060101010101" pitchFamily="49" charset="-122"/>
              </a:rPr>
              <a:t>(</a:t>
            </a:r>
            <a:r>
              <a:rPr lang="en-US" altLang="zh-HK" sz="3500" dirty="0" err="1">
                <a:solidFill>
                  <a:srgbClr val="0070C0"/>
                </a:solidFill>
                <a:ea typeface="FangSong" panose="02010609060101010101" pitchFamily="49" charset="-122"/>
              </a:rPr>
              <a:t>Waley</a:t>
            </a:r>
            <a:r>
              <a:rPr lang="en-US" altLang="zh-HK" sz="3500" dirty="0">
                <a:solidFill>
                  <a:srgbClr val="0070C0"/>
                </a:solidFill>
                <a:ea typeface="FangSong" panose="02010609060101010101" pitchFamily="49" charset="-122"/>
              </a:rPr>
              <a:t>) That is what is meant by saying </a:t>
            </a:r>
            <a:r>
              <a:rPr lang="en-US" altLang="zh-HK" sz="3500" dirty="0" err="1">
                <a:solidFill>
                  <a:srgbClr val="0070C0"/>
                </a:solidFill>
                <a:ea typeface="FangSong" panose="02010609060101010101" pitchFamily="49" charset="-122"/>
              </a:rPr>
              <a:t>favour</a:t>
            </a:r>
            <a:r>
              <a:rPr lang="en-US" altLang="zh-HK" sz="3500" dirty="0">
                <a:solidFill>
                  <a:srgbClr val="0070C0"/>
                </a:solidFill>
                <a:ea typeface="FangSong" panose="02010609060101010101" pitchFamily="49" charset="-122"/>
              </a:rPr>
              <a:t> and disgrace goad as it were to madness. </a:t>
            </a:r>
          </a:p>
          <a:p>
            <a:r>
              <a:rPr lang="en-US" altLang="zh-HK" sz="3500" dirty="0">
                <a:ea typeface="FangSong" panose="02010609060101010101" pitchFamily="49" charset="-122"/>
              </a:rPr>
              <a:t>(Chan) This is what is meant by being apprehensive when receiving </a:t>
            </a:r>
            <a:r>
              <a:rPr lang="en-US" altLang="zh-HK" sz="3500" dirty="0" err="1">
                <a:ea typeface="FangSong" panose="02010609060101010101" pitchFamily="49" charset="-122"/>
              </a:rPr>
              <a:t>favour</a:t>
            </a:r>
            <a:r>
              <a:rPr lang="en-US" altLang="zh-HK" sz="3500" dirty="0">
                <a:ea typeface="FangSong" panose="02010609060101010101" pitchFamily="49" charset="-122"/>
              </a:rPr>
              <a:t> or disgrace. </a:t>
            </a:r>
          </a:p>
          <a:p>
            <a:r>
              <a:rPr lang="en-US" altLang="zh-HK" sz="3500" dirty="0">
                <a:solidFill>
                  <a:srgbClr val="0070C0"/>
                </a:solidFill>
                <a:ea typeface="FangSong" panose="02010609060101010101" pitchFamily="49" charset="-122"/>
              </a:rPr>
              <a:t>(Lau) This is what is meant by saying that </a:t>
            </a:r>
            <a:r>
              <a:rPr lang="en-US" altLang="zh-HK" sz="3500" dirty="0" err="1">
                <a:solidFill>
                  <a:srgbClr val="0070C0"/>
                </a:solidFill>
                <a:ea typeface="FangSong" panose="02010609060101010101" pitchFamily="49" charset="-122"/>
              </a:rPr>
              <a:t>favour</a:t>
            </a:r>
            <a:r>
              <a:rPr lang="en-US" altLang="zh-HK" sz="3500" dirty="0">
                <a:solidFill>
                  <a:srgbClr val="0070C0"/>
                </a:solidFill>
                <a:ea typeface="FangSong" panose="02010609060101010101" pitchFamily="49" charset="-122"/>
              </a:rPr>
              <a:t> and disgrace are things that startle. </a:t>
            </a:r>
          </a:p>
        </p:txBody>
      </p:sp>
    </p:spTree>
    <p:extLst>
      <p:ext uri="{BB962C8B-B14F-4D97-AF65-F5344CB8AC3E}">
        <p14:creationId xmlns:p14="http://schemas.microsoft.com/office/powerpoint/2010/main" val="13431794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4744"/>
            <a:ext cx="9144000" cy="5755422"/>
          </a:xfrm>
          <a:prstGeom prst="rect">
            <a:avLst/>
          </a:prstGeom>
          <a:noFill/>
        </p:spPr>
        <p:txBody>
          <a:bodyPr wrap="square" rtlCol="0">
            <a:spAutoFit/>
          </a:bodyPr>
          <a:lstStyle/>
          <a:p>
            <a:pPr algn="ctr"/>
            <a:r>
              <a:rPr lang="zh-TW" altLang="en-US" sz="4400" b="1" dirty="0">
                <a:latin typeface="FangSong" panose="02010609060101010101" pitchFamily="49" charset="-122"/>
                <a:ea typeface="FangSong" panose="02010609060101010101" pitchFamily="49" charset="-122"/>
              </a:rPr>
              <a:t>何謂貴大患若身。</a:t>
            </a:r>
          </a:p>
          <a:p>
            <a:r>
              <a:rPr lang="en-US" altLang="zh-HK" sz="3600" dirty="0" smtClean="0">
                <a:ea typeface="FangSong" panose="02010609060101010101" pitchFamily="49" charset="-122"/>
              </a:rPr>
              <a:t>(</a:t>
            </a:r>
            <a:r>
              <a:rPr lang="en-US" altLang="zh-HK" sz="3600" dirty="0" err="1">
                <a:ea typeface="FangSong" panose="02010609060101010101" pitchFamily="49" charset="-122"/>
              </a:rPr>
              <a:t>Legge</a:t>
            </a:r>
            <a:r>
              <a:rPr lang="en-US" altLang="zh-HK" sz="3600" dirty="0">
                <a:ea typeface="FangSong" panose="02010609060101010101" pitchFamily="49" charset="-122"/>
              </a:rPr>
              <a:t>) And what is meant by saying that </a:t>
            </a:r>
            <a:r>
              <a:rPr lang="en-US" altLang="zh-HK" sz="3600" dirty="0" err="1">
                <a:ea typeface="FangSong" panose="02010609060101010101" pitchFamily="49" charset="-122"/>
              </a:rPr>
              <a:t>honour</a:t>
            </a:r>
            <a:r>
              <a:rPr lang="en-US" altLang="zh-HK" sz="3600" dirty="0">
                <a:ea typeface="FangSong" panose="02010609060101010101" pitchFamily="49" charset="-122"/>
              </a:rPr>
              <a:t> and great calamity are to be (similarly) regarded as personal conditions? </a:t>
            </a:r>
          </a:p>
          <a:p>
            <a:r>
              <a:rPr lang="en-US" altLang="zh-HK" sz="3600" dirty="0">
                <a:solidFill>
                  <a:srgbClr val="0070C0"/>
                </a:solidFill>
                <a:ea typeface="FangSong" panose="02010609060101010101" pitchFamily="49" charset="-122"/>
              </a:rPr>
              <a:t>(</a:t>
            </a:r>
            <a:r>
              <a:rPr lang="en-US" altLang="zh-HK" sz="3600" dirty="0" err="1">
                <a:solidFill>
                  <a:srgbClr val="0070C0"/>
                </a:solidFill>
                <a:ea typeface="FangSong" panose="02010609060101010101" pitchFamily="49" charset="-122"/>
              </a:rPr>
              <a:t>Waley</a:t>
            </a:r>
            <a:r>
              <a:rPr lang="en-US" altLang="zh-HK" sz="3600" dirty="0">
                <a:solidFill>
                  <a:srgbClr val="0070C0"/>
                </a:solidFill>
                <a:ea typeface="FangSong" panose="02010609060101010101" pitchFamily="49" charset="-122"/>
              </a:rPr>
              <a:t>) What does it mean to say that high rank hurts keenly as our bodies hurt? </a:t>
            </a:r>
          </a:p>
          <a:p>
            <a:r>
              <a:rPr lang="en-US" altLang="zh-HK" sz="3600" dirty="0">
                <a:ea typeface="FangSong" panose="02010609060101010101" pitchFamily="49" charset="-122"/>
              </a:rPr>
              <a:t>(Chan) what does it mean to regard great trouble as seriously as you regard the body?</a:t>
            </a:r>
          </a:p>
          <a:p>
            <a:r>
              <a:rPr lang="en-US" altLang="zh-HK" sz="3600" dirty="0">
                <a:solidFill>
                  <a:srgbClr val="0070C0"/>
                </a:solidFill>
                <a:ea typeface="FangSong" panose="02010609060101010101" pitchFamily="49" charset="-122"/>
              </a:rPr>
              <a:t>(Lau) What is meant by saying that high rank is, like one’s body, a source of great trouble? </a:t>
            </a:r>
          </a:p>
        </p:txBody>
      </p:sp>
    </p:spTree>
    <p:extLst>
      <p:ext uri="{BB962C8B-B14F-4D97-AF65-F5344CB8AC3E}">
        <p14:creationId xmlns:p14="http://schemas.microsoft.com/office/powerpoint/2010/main" val="13431794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4744"/>
            <a:ext cx="9144000" cy="5755422"/>
          </a:xfrm>
          <a:prstGeom prst="rect">
            <a:avLst/>
          </a:prstGeom>
          <a:noFill/>
        </p:spPr>
        <p:txBody>
          <a:bodyPr wrap="square" rtlCol="0">
            <a:spAutoFit/>
          </a:bodyPr>
          <a:lstStyle/>
          <a:p>
            <a:pPr algn="ctr"/>
            <a:r>
              <a:rPr lang="zh-TW" altLang="en-US" sz="4400" b="1" dirty="0">
                <a:latin typeface="FangSong" panose="02010609060101010101" pitchFamily="49" charset="-122"/>
                <a:ea typeface="FangSong" panose="02010609060101010101" pitchFamily="49" charset="-122"/>
              </a:rPr>
              <a:t>吾所以有大患者。為吾有身，</a:t>
            </a:r>
          </a:p>
          <a:p>
            <a:r>
              <a:rPr lang="en-US" altLang="zh-HK" sz="3600" dirty="0" smtClean="0">
                <a:ea typeface="FangSong" panose="02010609060101010101" pitchFamily="49" charset="-122"/>
              </a:rPr>
              <a:t>(</a:t>
            </a:r>
            <a:r>
              <a:rPr lang="en-US" altLang="zh-HK" sz="3600" dirty="0" err="1">
                <a:ea typeface="FangSong" panose="02010609060101010101" pitchFamily="49" charset="-122"/>
              </a:rPr>
              <a:t>Legge</a:t>
            </a:r>
            <a:r>
              <a:rPr lang="en-US" altLang="zh-HK" sz="3600" dirty="0">
                <a:ea typeface="FangSong" panose="02010609060101010101" pitchFamily="49" charset="-122"/>
              </a:rPr>
              <a:t>) What makes me liable to great calamity is my having the body (which I call myself); </a:t>
            </a:r>
          </a:p>
          <a:p>
            <a:r>
              <a:rPr lang="en-US" altLang="zh-HK" sz="3600" dirty="0">
                <a:solidFill>
                  <a:srgbClr val="0070C0"/>
                </a:solidFill>
                <a:ea typeface="FangSong" panose="02010609060101010101" pitchFamily="49" charset="-122"/>
              </a:rPr>
              <a:t>(</a:t>
            </a:r>
            <a:r>
              <a:rPr lang="en-US" altLang="zh-HK" sz="3600" dirty="0" err="1">
                <a:solidFill>
                  <a:srgbClr val="0070C0"/>
                </a:solidFill>
                <a:ea typeface="FangSong" panose="02010609060101010101" pitchFamily="49" charset="-122"/>
              </a:rPr>
              <a:t>Waley</a:t>
            </a:r>
            <a:r>
              <a:rPr lang="en-US" altLang="zh-HK" sz="3600" dirty="0">
                <a:solidFill>
                  <a:srgbClr val="0070C0"/>
                </a:solidFill>
                <a:ea typeface="FangSong" panose="02010609060101010101" pitchFamily="49" charset="-122"/>
              </a:rPr>
              <a:t>) The only reason that we suffer hurt is that we have bodies; </a:t>
            </a:r>
          </a:p>
          <a:p>
            <a:r>
              <a:rPr lang="en-US" altLang="zh-HK" sz="3600" dirty="0">
                <a:ea typeface="FangSong" panose="02010609060101010101" pitchFamily="49" charset="-122"/>
              </a:rPr>
              <a:t>(Chan) The reason why I have great trouble is that I have a body (and am attached to it).</a:t>
            </a:r>
          </a:p>
          <a:p>
            <a:r>
              <a:rPr lang="en-US" altLang="zh-HK" sz="3600" dirty="0">
                <a:solidFill>
                  <a:srgbClr val="0070C0"/>
                </a:solidFill>
                <a:ea typeface="FangSong" panose="02010609060101010101" pitchFamily="49" charset="-122"/>
              </a:rPr>
              <a:t>(Lau) The reason why I have great trouble is that I have a body. </a:t>
            </a:r>
          </a:p>
        </p:txBody>
      </p:sp>
    </p:spTree>
    <p:extLst>
      <p:ext uri="{BB962C8B-B14F-4D97-AF65-F5344CB8AC3E}">
        <p14:creationId xmlns:p14="http://schemas.microsoft.com/office/powerpoint/2010/main" val="2103984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24744"/>
            <a:ext cx="9144000" cy="5201424"/>
          </a:xfrm>
          <a:prstGeom prst="rect">
            <a:avLst/>
          </a:prstGeom>
          <a:noFill/>
        </p:spPr>
        <p:txBody>
          <a:bodyPr wrap="square" rtlCol="0">
            <a:spAutoFit/>
          </a:bodyPr>
          <a:lstStyle/>
          <a:p>
            <a:pPr algn="ctr"/>
            <a:r>
              <a:rPr lang="zh-TW" altLang="en-US" sz="4400" b="1" dirty="0">
                <a:latin typeface="FangSong" panose="02010609060101010101" pitchFamily="49" charset="-122"/>
                <a:ea typeface="FangSong" panose="02010609060101010101" pitchFamily="49" charset="-122"/>
              </a:rPr>
              <a:t>及吾無身。吾有何患？</a:t>
            </a:r>
          </a:p>
          <a:p>
            <a:r>
              <a:rPr lang="en-US" altLang="zh-HK" sz="3600" dirty="0" smtClean="0">
                <a:ea typeface="FangSong" panose="02010609060101010101" pitchFamily="49" charset="-122"/>
              </a:rPr>
              <a:t>(</a:t>
            </a:r>
            <a:r>
              <a:rPr lang="en-US" altLang="zh-HK" sz="3600" dirty="0" err="1">
                <a:ea typeface="FangSong" panose="02010609060101010101" pitchFamily="49" charset="-122"/>
              </a:rPr>
              <a:t>Legge</a:t>
            </a:r>
            <a:r>
              <a:rPr lang="en-US" altLang="zh-HK" sz="3600" dirty="0">
                <a:ea typeface="FangSong" panose="02010609060101010101" pitchFamily="49" charset="-122"/>
              </a:rPr>
              <a:t>) if I had not the body, what great calamity could come to me? </a:t>
            </a:r>
          </a:p>
          <a:p>
            <a:r>
              <a:rPr lang="en-US" altLang="zh-HK" sz="3600" dirty="0">
                <a:solidFill>
                  <a:srgbClr val="0070C0"/>
                </a:solidFill>
                <a:ea typeface="FangSong" panose="02010609060101010101" pitchFamily="49" charset="-122"/>
              </a:rPr>
              <a:t>(</a:t>
            </a:r>
            <a:r>
              <a:rPr lang="en-US" altLang="zh-HK" sz="3600" dirty="0" err="1">
                <a:solidFill>
                  <a:srgbClr val="0070C0"/>
                </a:solidFill>
                <a:ea typeface="FangSong" panose="02010609060101010101" pitchFamily="49" charset="-122"/>
              </a:rPr>
              <a:t>Waley</a:t>
            </a:r>
            <a:r>
              <a:rPr lang="en-US" altLang="zh-HK" sz="3600" dirty="0">
                <a:solidFill>
                  <a:srgbClr val="0070C0"/>
                </a:solidFill>
                <a:ea typeface="FangSong" panose="02010609060101010101" pitchFamily="49" charset="-122"/>
              </a:rPr>
              <a:t>) If we had no bodies, how could we suffer?</a:t>
            </a:r>
          </a:p>
          <a:p>
            <a:r>
              <a:rPr lang="en-US" altLang="zh-HK" sz="3600" dirty="0">
                <a:ea typeface="FangSong" panose="02010609060101010101" pitchFamily="49" charset="-122"/>
              </a:rPr>
              <a:t>(Chan) If I have no body, what trouble could I have?</a:t>
            </a:r>
          </a:p>
          <a:p>
            <a:r>
              <a:rPr lang="en-US" altLang="zh-HK" sz="3600" dirty="0">
                <a:solidFill>
                  <a:srgbClr val="0070C0"/>
                </a:solidFill>
                <a:ea typeface="FangSong" panose="02010609060101010101" pitchFamily="49" charset="-122"/>
              </a:rPr>
              <a:t>(Lau) When I no longer have a body, what trouble have I?</a:t>
            </a:r>
          </a:p>
        </p:txBody>
      </p:sp>
    </p:spTree>
    <p:extLst>
      <p:ext uri="{BB962C8B-B14F-4D97-AF65-F5344CB8AC3E}">
        <p14:creationId xmlns:p14="http://schemas.microsoft.com/office/powerpoint/2010/main" val="2103984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384" y="586183"/>
            <a:ext cx="9144000" cy="6309420"/>
          </a:xfrm>
          <a:prstGeom prst="rect">
            <a:avLst/>
          </a:prstGeom>
          <a:noFill/>
        </p:spPr>
        <p:txBody>
          <a:bodyPr wrap="square" rtlCol="0">
            <a:spAutoFit/>
          </a:bodyPr>
          <a:lstStyle/>
          <a:p>
            <a:pPr algn="ctr"/>
            <a:r>
              <a:rPr lang="zh-TW" altLang="en-US" sz="4400" b="1" dirty="0">
                <a:latin typeface="FangSong" panose="02010609060101010101" pitchFamily="49" charset="-122"/>
                <a:ea typeface="FangSong" panose="02010609060101010101" pitchFamily="49" charset="-122"/>
              </a:rPr>
              <a:t>故貴以身為天下。則可寄於天下；</a:t>
            </a:r>
          </a:p>
          <a:p>
            <a:r>
              <a:rPr lang="en-US" altLang="zh-HK" sz="3000" dirty="0" smtClean="0">
                <a:ea typeface="FangSong" panose="02010609060101010101" pitchFamily="49" charset="-122"/>
              </a:rPr>
              <a:t>(</a:t>
            </a:r>
            <a:r>
              <a:rPr lang="en-US" altLang="zh-HK" sz="3000" dirty="0" err="1">
                <a:ea typeface="FangSong" panose="02010609060101010101" pitchFamily="49" charset="-122"/>
              </a:rPr>
              <a:t>Legge</a:t>
            </a:r>
            <a:r>
              <a:rPr lang="en-US" altLang="zh-HK" sz="3000" dirty="0">
                <a:ea typeface="FangSong" panose="02010609060101010101" pitchFamily="49" charset="-122"/>
              </a:rPr>
              <a:t>) Therefore he who would administer the kingdom, </a:t>
            </a:r>
            <a:r>
              <a:rPr lang="en-US" altLang="zh-HK" sz="3000" dirty="0" err="1">
                <a:ea typeface="FangSong" panose="02010609060101010101" pitchFamily="49" charset="-122"/>
              </a:rPr>
              <a:t>honouring</a:t>
            </a:r>
            <a:r>
              <a:rPr lang="en-US" altLang="zh-HK" sz="3000" dirty="0">
                <a:ea typeface="FangSong" panose="02010609060101010101" pitchFamily="49" charset="-122"/>
              </a:rPr>
              <a:t> it as he </a:t>
            </a:r>
            <a:r>
              <a:rPr lang="en-US" altLang="zh-HK" sz="3000" dirty="0" err="1">
                <a:ea typeface="FangSong" panose="02010609060101010101" pitchFamily="49" charset="-122"/>
              </a:rPr>
              <a:t>honours</a:t>
            </a:r>
            <a:r>
              <a:rPr lang="en-US" altLang="zh-HK" sz="3000" dirty="0">
                <a:ea typeface="FangSong" panose="02010609060101010101" pitchFamily="49" charset="-122"/>
              </a:rPr>
              <a:t> his own person, may be employed to govern it, </a:t>
            </a:r>
          </a:p>
          <a:p>
            <a:r>
              <a:rPr lang="en-US" altLang="zh-HK" sz="3000" dirty="0">
                <a:solidFill>
                  <a:srgbClr val="0070C0"/>
                </a:solidFill>
                <a:ea typeface="FangSong" panose="02010609060101010101" pitchFamily="49" charset="-122"/>
              </a:rPr>
              <a:t>(</a:t>
            </a:r>
            <a:r>
              <a:rPr lang="en-US" altLang="zh-HK" sz="3000" dirty="0" err="1">
                <a:solidFill>
                  <a:srgbClr val="0070C0"/>
                </a:solidFill>
                <a:ea typeface="FangSong" panose="02010609060101010101" pitchFamily="49" charset="-122"/>
              </a:rPr>
              <a:t>Waley</a:t>
            </a:r>
            <a:r>
              <a:rPr lang="en-US" altLang="zh-HK" sz="3000" dirty="0">
                <a:solidFill>
                  <a:srgbClr val="0070C0"/>
                </a:solidFill>
                <a:ea typeface="FangSong" panose="02010609060101010101" pitchFamily="49" charset="-122"/>
              </a:rPr>
              <a:t>) Therefore we may accept the saying: ‘He who in dealing with the empire regards his high rank as though it were his body is the best person to be entrusted with rule;</a:t>
            </a:r>
          </a:p>
          <a:p>
            <a:r>
              <a:rPr lang="en-US" altLang="zh-HK" sz="3000" dirty="0">
                <a:ea typeface="FangSong" panose="02010609060101010101" pitchFamily="49" charset="-122"/>
              </a:rPr>
              <a:t>(Chan) Therefore he who values the world as his body may be entrusted with the empire.</a:t>
            </a:r>
          </a:p>
          <a:p>
            <a:r>
              <a:rPr lang="en-US" altLang="zh-HK" sz="3000" dirty="0">
                <a:solidFill>
                  <a:srgbClr val="0070C0"/>
                </a:solidFill>
                <a:ea typeface="FangSong" panose="02010609060101010101" pitchFamily="49" charset="-122"/>
              </a:rPr>
              <a:t>(Lau) Hence he who values his body more than dominion over the empire can be entrusted with the empire. </a:t>
            </a:r>
          </a:p>
        </p:txBody>
      </p:sp>
    </p:spTree>
    <p:extLst>
      <p:ext uri="{BB962C8B-B14F-4D97-AF65-F5344CB8AC3E}">
        <p14:creationId xmlns:p14="http://schemas.microsoft.com/office/powerpoint/2010/main" val="2103984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840968"/>
            <a:ext cx="9144000" cy="6017032"/>
          </a:xfrm>
          <a:prstGeom prst="rect">
            <a:avLst/>
          </a:prstGeom>
          <a:noFill/>
        </p:spPr>
        <p:txBody>
          <a:bodyPr wrap="square" rtlCol="0">
            <a:spAutoFit/>
          </a:bodyPr>
          <a:lstStyle/>
          <a:p>
            <a:pPr algn="ctr"/>
            <a:r>
              <a:rPr lang="zh-TW" altLang="en-US" sz="4400" b="1" dirty="0">
                <a:latin typeface="FangSong" panose="02010609060101010101" pitchFamily="49" charset="-122"/>
                <a:ea typeface="FangSong" panose="02010609060101010101" pitchFamily="49" charset="-122"/>
              </a:rPr>
              <a:t>愛以身為天下。乃可託於天下。</a:t>
            </a:r>
          </a:p>
          <a:p>
            <a:r>
              <a:rPr lang="en-US" altLang="zh-HK" sz="3100" dirty="0" smtClean="0">
                <a:ea typeface="FangSong" panose="02010609060101010101" pitchFamily="49" charset="-122"/>
              </a:rPr>
              <a:t>(</a:t>
            </a:r>
            <a:r>
              <a:rPr lang="en-US" altLang="zh-HK" sz="3100" dirty="0" err="1">
                <a:ea typeface="FangSong" panose="02010609060101010101" pitchFamily="49" charset="-122"/>
              </a:rPr>
              <a:t>Legge</a:t>
            </a:r>
            <a:r>
              <a:rPr lang="en-US" altLang="zh-HK" sz="3100" dirty="0">
                <a:ea typeface="FangSong" panose="02010609060101010101" pitchFamily="49" charset="-122"/>
              </a:rPr>
              <a:t>) and he who would administer it with the love which he bears to his own person may be entrusted with it.</a:t>
            </a:r>
          </a:p>
          <a:p>
            <a:r>
              <a:rPr lang="en-US" altLang="zh-HK" sz="3100" dirty="0">
                <a:solidFill>
                  <a:srgbClr val="0070C0"/>
                </a:solidFill>
                <a:ea typeface="FangSong" panose="02010609060101010101" pitchFamily="49" charset="-122"/>
              </a:rPr>
              <a:t>(</a:t>
            </a:r>
            <a:r>
              <a:rPr lang="en-US" altLang="zh-HK" sz="3100" dirty="0" err="1">
                <a:solidFill>
                  <a:srgbClr val="0070C0"/>
                </a:solidFill>
                <a:ea typeface="FangSong" panose="02010609060101010101" pitchFamily="49" charset="-122"/>
              </a:rPr>
              <a:t>Waley</a:t>
            </a:r>
            <a:r>
              <a:rPr lang="en-US" altLang="zh-HK" sz="3100" dirty="0">
                <a:solidFill>
                  <a:srgbClr val="0070C0"/>
                </a:solidFill>
                <a:ea typeface="FangSong" panose="02010609060101010101" pitchFamily="49" charset="-122"/>
              </a:rPr>
              <a:t>) he who in dealing with the empire loves his subjects as one should love one’s body is the best person to whom one can commit the empire.’</a:t>
            </a:r>
          </a:p>
          <a:p>
            <a:r>
              <a:rPr lang="en-US" altLang="zh-HK" sz="3100" dirty="0">
                <a:ea typeface="FangSong" panose="02010609060101010101" pitchFamily="49" charset="-122"/>
              </a:rPr>
              <a:t>(Chan) He who loves the world as his body may be entrusted with the empire. </a:t>
            </a:r>
          </a:p>
          <a:p>
            <a:r>
              <a:rPr lang="en-US" altLang="zh-HK" sz="3100" dirty="0">
                <a:solidFill>
                  <a:srgbClr val="0070C0"/>
                </a:solidFill>
                <a:ea typeface="FangSong" panose="02010609060101010101" pitchFamily="49" charset="-122"/>
              </a:rPr>
              <a:t>(Lau) He who loves his body more than dominion over the empire can be given the custody of the empire.</a:t>
            </a:r>
          </a:p>
        </p:txBody>
      </p:sp>
    </p:spTree>
    <p:extLst>
      <p:ext uri="{BB962C8B-B14F-4D97-AF65-F5344CB8AC3E}">
        <p14:creationId xmlns:p14="http://schemas.microsoft.com/office/powerpoint/2010/main" val="21039840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6457</TotalTime>
  <Words>4728</Words>
  <Application>Microsoft Office PowerPoint</Application>
  <PresentationFormat>On-screen Show (4:3)</PresentationFormat>
  <Paragraphs>167</Paragraphs>
  <Slides>24</Slides>
  <Notes>12</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孝親尊師知恩報恩</dc:creator>
  <cp:lastModifiedBy>Robbie</cp:lastModifiedBy>
  <cp:revision>242</cp:revision>
  <dcterms:created xsi:type="dcterms:W3CDTF">2016-12-03T11:57:52Z</dcterms:created>
  <dcterms:modified xsi:type="dcterms:W3CDTF">2020-01-09T17:49:22Z</dcterms:modified>
</cp:coreProperties>
</file>