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4"/>
  </p:sldMasterIdLst>
  <p:sldIdLst>
    <p:sldId id="256" r:id="rId5"/>
    <p:sldId id="257" r:id="rId6"/>
    <p:sldId id="258" r:id="rId7"/>
    <p:sldId id="259" r:id="rId8"/>
    <p:sldId id="268" r:id="rId9"/>
    <p:sldId id="269" r:id="rId10"/>
    <p:sldId id="270"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78ABE3C1-DBE1-495D-B57B-2849774B866A}" type="datetimeFigureOut">
              <a:rPr lang="en-US" smtClean="0"/>
              <a:t>5/19/2022</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67574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2390599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2352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6459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1538625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9033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5/19/2022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4509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4176542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9548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8981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7379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509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3125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38331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1039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3839980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E9DEC-419B-4CC5-A080-3B06BD5A8291}"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9608573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5106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9D6E9DEC-419B-4CC5-A080-3B06BD5A8291}" type="datetimeFigureOut">
              <a:rPr lang="en-US" smtClean="0"/>
              <a:t>5/19/2022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7397550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s://uk.indeed.com/career-advice/career-development/skills-to-be-a-psychologist" TargetMode="External"/><Relationship Id="rId2" Type="http://schemas.openxmlformats.org/officeDocument/2006/relationships/hyperlink" Target="https://targetjobs.co.uk/careers-advice/job-description/psychologist-clinical-job-descriptions"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C7443-DBE8-47B7-A342-ECBC04A17485}"/>
              </a:ext>
            </a:extLst>
          </p:cNvPr>
          <p:cNvSpPr>
            <a:spLocks noGrp="1"/>
          </p:cNvSpPr>
          <p:nvPr>
            <p:ph type="ctrTitle"/>
          </p:nvPr>
        </p:nvSpPr>
        <p:spPr/>
        <p:txBody>
          <a:bodyPr/>
          <a:lstStyle/>
          <a:p>
            <a:r>
              <a:rPr lang="en-GB" dirty="0"/>
              <a:t>Academic and employability skills</a:t>
            </a:r>
          </a:p>
        </p:txBody>
      </p:sp>
      <p:sp>
        <p:nvSpPr>
          <p:cNvPr id="3" name="Subtitle 2">
            <a:extLst>
              <a:ext uri="{FF2B5EF4-FFF2-40B4-BE49-F238E27FC236}">
                <a16:creationId xmlns:a16="http://schemas.microsoft.com/office/drawing/2014/main" id="{115D144C-1D69-4D41-8E15-5C373D16D2FA}"/>
              </a:ext>
            </a:extLst>
          </p:cNvPr>
          <p:cNvSpPr>
            <a:spLocks noGrp="1"/>
          </p:cNvSpPr>
          <p:nvPr>
            <p:ph type="subTitle" idx="1"/>
          </p:nvPr>
        </p:nvSpPr>
        <p:spPr>
          <a:xfrm rot="21420000">
            <a:off x="-1914556" y="3632235"/>
            <a:ext cx="12312161" cy="2440630"/>
          </a:xfrm>
        </p:spPr>
        <p:txBody>
          <a:bodyPr>
            <a:normAutofit lnSpcReduction="10000"/>
          </a:bodyPr>
          <a:lstStyle/>
          <a:p>
            <a:r>
              <a:rPr lang="en-GB" dirty="0"/>
              <a:t>Magdalene Arthur</a:t>
            </a:r>
          </a:p>
          <a:p>
            <a:r>
              <a:rPr lang="en-GB" dirty="0"/>
              <a:t>Student ID: 2008339</a:t>
            </a:r>
          </a:p>
          <a:p>
            <a:r>
              <a:rPr lang="en-GB" dirty="0"/>
              <a:t>MODULE: BMsw4001</a:t>
            </a:r>
          </a:p>
          <a:p>
            <a:r>
              <a:rPr lang="en-GB" dirty="0"/>
              <a:t>ANITA NAN</a:t>
            </a:r>
          </a:p>
        </p:txBody>
      </p:sp>
    </p:spTree>
    <p:extLst>
      <p:ext uri="{BB962C8B-B14F-4D97-AF65-F5344CB8AC3E}">
        <p14:creationId xmlns:p14="http://schemas.microsoft.com/office/powerpoint/2010/main" val="2326291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67CD-0206-47BF-ACBC-3198E424DB6A}"/>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B01659B4-7DD5-4DFA-B703-4FCC2A7E8421}"/>
              </a:ext>
            </a:extLst>
          </p:cNvPr>
          <p:cNvSpPr>
            <a:spLocks noGrp="1"/>
          </p:cNvSpPr>
          <p:nvPr>
            <p:ph idx="1"/>
          </p:nvPr>
        </p:nvSpPr>
        <p:spPr/>
        <p:txBody>
          <a:bodyPr/>
          <a:lstStyle/>
          <a:p>
            <a:r>
              <a:rPr lang="en-GB" dirty="0"/>
              <a:t>My intended career</a:t>
            </a:r>
          </a:p>
          <a:p>
            <a:r>
              <a:rPr lang="en-GB" dirty="0"/>
              <a:t>Swot Analysis</a:t>
            </a:r>
          </a:p>
          <a:p>
            <a:r>
              <a:rPr lang="en-GB" dirty="0"/>
              <a:t>Analysis of skills</a:t>
            </a:r>
          </a:p>
          <a:p>
            <a:r>
              <a:rPr lang="en-GB" dirty="0"/>
              <a:t>Personal development plan </a:t>
            </a:r>
          </a:p>
          <a:p>
            <a:r>
              <a:rPr lang="en-GB" dirty="0"/>
              <a:t>Conclusion</a:t>
            </a:r>
          </a:p>
          <a:p>
            <a:r>
              <a:rPr lang="en-GB" dirty="0"/>
              <a:t>References </a:t>
            </a:r>
          </a:p>
        </p:txBody>
      </p:sp>
    </p:spTree>
    <p:extLst>
      <p:ext uri="{BB962C8B-B14F-4D97-AF65-F5344CB8AC3E}">
        <p14:creationId xmlns:p14="http://schemas.microsoft.com/office/powerpoint/2010/main" val="659438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9152-FE1D-41FE-9897-13D4C65A1D86}"/>
              </a:ext>
            </a:extLst>
          </p:cNvPr>
          <p:cNvSpPr>
            <a:spLocks noGrp="1"/>
          </p:cNvSpPr>
          <p:nvPr>
            <p:ph type="title"/>
          </p:nvPr>
        </p:nvSpPr>
        <p:spPr>
          <a:xfrm>
            <a:off x="685801" y="733927"/>
            <a:ext cx="10396882" cy="1151965"/>
          </a:xfrm>
        </p:spPr>
        <p:txBody>
          <a:bodyPr/>
          <a:lstStyle/>
          <a:p>
            <a:r>
              <a:rPr lang="en-GB" dirty="0"/>
              <a:t>Intended Career</a:t>
            </a:r>
          </a:p>
        </p:txBody>
      </p:sp>
      <p:sp>
        <p:nvSpPr>
          <p:cNvPr id="3" name="Content Placeholder 2">
            <a:extLst>
              <a:ext uri="{FF2B5EF4-FFF2-40B4-BE49-F238E27FC236}">
                <a16:creationId xmlns:a16="http://schemas.microsoft.com/office/drawing/2014/main" id="{BF359CA2-B2ED-4F63-BEE0-DA433B1E48E7}"/>
              </a:ext>
            </a:extLst>
          </p:cNvPr>
          <p:cNvSpPr>
            <a:spLocks noGrp="1"/>
          </p:cNvSpPr>
          <p:nvPr>
            <p:ph idx="1"/>
          </p:nvPr>
        </p:nvSpPr>
        <p:spPr>
          <a:xfrm>
            <a:off x="579923" y="2640911"/>
            <a:ext cx="4386714" cy="3311189"/>
          </a:xfrm>
        </p:spPr>
        <p:txBody>
          <a:bodyPr>
            <a:normAutofit fontScale="25000" lnSpcReduction="20000"/>
          </a:bodyPr>
          <a:lstStyle/>
          <a:p>
            <a:pPr marL="0" indent="0">
              <a:buNone/>
            </a:pPr>
            <a:r>
              <a:rPr lang="en-GB" sz="6400" dirty="0"/>
              <a:t>the responsibilities of a clinical psychologist are</a:t>
            </a:r>
          </a:p>
          <a:p>
            <a:r>
              <a:rPr lang="en-GB" sz="6400" dirty="0"/>
              <a:t>Assessing clients behaviour and needs via observation, interviews and psychometric tests</a:t>
            </a:r>
          </a:p>
          <a:p>
            <a:r>
              <a:rPr lang="en-GB" sz="6400" dirty="0"/>
              <a:t>Providing support and advice to carers</a:t>
            </a:r>
          </a:p>
          <a:p>
            <a:r>
              <a:rPr lang="en-GB" sz="6400" dirty="0"/>
              <a:t>Developing, administering and monitoring appropriate treatment therapies and strategies</a:t>
            </a:r>
          </a:p>
          <a:p>
            <a:r>
              <a:rPr lang="en-GB" sz="6400" dirty="0"/>
              <a:t>Undertaking research</a:t>
            </a:r>
          </a:p>
          <a:p>
            <a:r>
              <a:rPr lang="en-GB" sz="6400" dirty="0"/>
              <a:t>Writing reports </a:t>
            </a:r>
          </a:p>
          <a:p>
            <a:pPr marL="0" indent="0">
              <a:buNone/>
            </a:pPr>
            <a:endParaRPr lang="en-GB" sz="4800" dirty="0"/>
          </a:p>
          <a:p>
            <a:endParaRPr lang="en-GB" dirty="0"/>
          </a:p>
        </p:txBody>
      </p:sp>
      <p:sp>
        <p:nvSpPr>
          <p:cNvPr id="5" name="TextBox 4">
            <a:extLst>
              <a:ext uri="{FF2B5EF4-FFF2-40B4-BE49-F238E27FC236}">
                <a16:creationId xmlns:a16="http://schemas.microsoft.com/office/drawing/2014/main" id="{DDA3F08B-9275-4E80-845B-5161F1EFB7FB}"/>
              </a:ext>
            </a:extLst>
          </p:cNvPr>
          <p:cNvSpPr txBox="1"/>
          <p:nvPr/>
        </p:nvSpPr>
        <p:spPr>
          <a:xfrm>
            <a:off x="6096000" y="2224941"/>
            <a:ext cx="6136104" cy="3847207"/>
          </a:xfrm>
          <a:prstGeom prst="rect">
            <a:avLst/>
          </a:prstGeom>
          <a:noFill/>
        </p:spPr>
        <p:txBody>
          <a:bodyPr wrap="square">
            <a:spAutoFit/>
          </a:bodyPr>
          <a:lstStyle/>
          <a:p>
            <a:pPr marL="0" indent="0">
              <a:buNone/>
            </a:pPr>
            <a:r>
              <a:rPr lang="en-GB" dirty="0"/>
              <a:t>THE SKILLS REQUIRED OF A CLINICAL PSYCHOLOGIST ARE</a:t>
            </a:r>
          </a:p>
          <a:p>
            <a:pPr marL="0" indent="0">
              <a:buNone/>
            </a:pPr>
            <a:endParaRPr lang="en-GB" dirty="0"/>
          </a:p>
          <a:p>
            <a:pPr marL="285750" indent="-285750">
              <a:buFont typeface="Arial" panose="020B0604020202020204" pitchFamily="34" charset="0"/>
              <a:buChar char="•"/>
            </a:pPr>
            <a:r>
              <a:rPr lang="en-GB" sz="1600" dirty="0"/>
              <a:t>COUNSELLING AND COMMUNICATIONS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KNOWLEDGE OF PSYCHOLOGY</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STRONG OBSERVATION SKILLS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ABILITY TO REMAIN CALM IN STRESSFUL SITUATIONS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ANALYSIS OF CRITICAL THINKING</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ABILITY TO SET BOUNDARIES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IT AND RESEARCH COMPETENCIES </a:t>
            </a:r>
          </a:p>
        </p:txBody>
      </p:sp>
      <p:sp>
        <p:nvSpPr>
          <p:cNvPr id="7" name="TextBox 6">
            <a:extLst>
              <a:ext uri="{FF2B5EF4-FFF2-40B4-BE49-F238E27FC236}">
                <a16:creationId xmlns:a16="http://schemas.microsoft.com/office/drawing/2014/main" id="{F02658D2-25C2-4BF7-B1D3-1E888C4228EA}"/>
              </a:ext>
            </a:extLst>
          </p:cNvPr>
          <p:cNvSpPr txBox="1"/>
          <p:nvPr/>
        </p:nvSpPr>
        <p:spPr>
          <a:xfrm>
            <a:off x="3027948" y="1701226"/>
            <a:ext cx="6136104" cy="400110"/>
          </a:xfrm>
          <a:prstGeom prst="rect">
            <a:avLst/>
          </a:prstGeom>
          <a:noFill/>
        </p:spPr>
        <p:txBody>
          <a:bodyPr wrap="square">
            <a:spAutoFit/>
          </a:bodyPr>
          <a:lstStyle/>
          <a:p>
            <a:pPr marL="0" indent="0">
              <a:buNone/>
            </a:pPr>
            <a:r>
              <a:rPr lang="en-GB" sz="2000" dirty="0"/>
              <a:t>My intended career is to be Clinical Psychologist</a:t>
            </a:r>
            <a:r>
              <a:rPr lang="en-GB" sz="1800" dirty="0"/>
              <a:t>,</a:t>
            </a:r>
          </a:p>
        </p:txBody>
      </p:sp>
    </p:spTree>
    <p:extLst>
      <p:ext uri="{BB962C8B-B14F-4D97-AF65-F5344CB8AC3E}">
        <p14:creationId xmlns:p14="http://schemas.microsoft.com/office/powerpoint/2010/main" val="1406804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B56BBFBA-21FF-4ADE-B5C2-32A677528A1D}"/>
              </a:ext>
            </a:extLst>
          </p:cNvPr>
          <p:cNvSpPr/>
          <p:nvPr/>
        </p:nvSpPr>
        <p:spPr>
          <a:xfrm>
            <a:off x="151406" y="2406316"/>
            <a:ext cx="2929017" cy="369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EB838755-604D-428C-B895-D0FE57B3EACD}"/>
              </a:ext>
            </a:extLst>
          </p:cNvPr>
          <p:cNvSpPr/>
          <p:nvPr/>
        </p:nvSpPr>
        <p:spPr>
          <a:xfrm>
            <a:off x="6223244" y="2406316"/>
            <a:ext cx="2929017" cy="369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85D565CF-8788-4615-9DBC-1AD8C66580EC}"/>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458E0BD9-2C6D-4026-B5EF-69186585BBC7}"/>
              </a:ext>
            </a:extLst>
          </p:cNvPr>
          <p:cNvSpPr>
            <a:spLocks noGrp="1"/>
          </p:cNvSpPr>
          <p:nvPr>
            <p:ph idx="1"/>
          </p:nvPr>
        </p:nvSpPr>
        <p:spPr>
          <a:xfrm>
            <a:off x="300363" y="2300297"/>
            <a:ext cx="2755898" cy="3599316"/>
          </a:xfrm>
        </p:spPr>
        <p:txBody>
          <a:bodyPr>
            <a:normAutofit fontScale="92500" lnSpcReduction="10000"/>
          </a:bodyPr>
          <a:lstStyle/>
          <a:p>
            <a:endParaRPr lang="en-GB" dirty="0"/>
          </a:p>
          <a:p>
            <a:r>
              <a:rPr lang="en-GB" dirty="0"/>
              <a:t>Strengths </a:t>
            </a:r>
          </a:p>
          <a:p>
            <a:r>
              <a:rPr lang="en-GB" dirty="0"/>
              <a:t>Strong observation skills</a:t>
            </a:r>
          </a:p>
          <a:p>
            <a:r>
              <a:rPr lang="en-GB" dirty="0"/>
              <a:t>Good at counselling and communication </a:t>
            </a:r>
          </a:p>
          <a:p>
            <a:r>
              <a:rPr lang="en-GB" dirty="0"/>
              <a:t>Ability to remain calm in stressful situations </a:t>
            </a:r>
          </a:p>
          <a:p>
            <a:pPr marL="0" indent="0">
              <a:buNone/>
            </a:pPr>
            <a:endParaRPr lang="en-GB" dirty="0"/>
          </a:p>
          <a:p>
            <a:endParaRPr lang="en-GB" dirty="0"/>
          </a:p>
        </p:txBody>
      </p:sp>
      <p:sp>
        <p:nvSpPr>
          <p:cNvPr id="5" name="Content Placeholder 2">
            <a:extLst>
              <a:ext uri="{FF2B5EF4-FFF2-40B4-BE49-F238E27FC236}">
                <a16:creationId xmlns:a16="http://schemas.microsoft.com/office/drawing/2014/main" id="{0FF2D5CA-B267-400F-BE15-FA98107FA786}"/>
              </a:ext>
            </a:extLst>
          </p:cNvPr>
          <p:cNvSpPr txBox="1">
            <a:spLocks/>
          </p:cNvSpPr>
          <p:nvPr/>
        </p:nvSpPr>
        <p:spPr>
          <a:xfrm>
            <a:off x="6309803" y="2300297"/>
            <a:ext cx="2755898" cy="3599316"/>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None/>
            </a:pPr>
            <a:r>
              <a:rPr lang="en-GB" dirty="0"/>
              <a:t>Opportunities</a:t>
            </a:r>
          </a:p>
          <a:p>
            <a:r>
              <a:rPr lang="en-GB" dirty="0"/>
              <a:t>Ability to set boundaries in stressful situations </a:t>
            </a:r>
          </a:p>
          <a:p>
            <a:r>
              <a:rPr lang="en-GB" dirty="0"/>
              <a:t>Able to communicate, learn and advice people in all situations </a:t>
            </a:r>
          </a:p>
          <a:p>
            <a:r>
              <a:rPr lang="en-GB" dirty="0"/>
              <a:t> </a:t>
            </a:r>
          </a:p>
        </p:txBody>
      </p:sp>
      <p:sp>
        <p:nvSpPr>
          <p:cNvPr id="8" name="Rectangle: Rounded Corners 7">
            <a:extLst>
              <a:ext uri="{FF2B5EF4-FFF2-40B4-BE49-F238E27FC236}">
                <a16:creationId xmlns:a16="http://schemas.microsoft.com/office/drawing/2014/main" id="{A26C7048-F6A8-4937-ACC0-BA6E0550FC26}"/>
              </a:ext>
            </a:extLst>
          </p:cNvPr>
          <p:cNvSpPr/>
          <p:nvPr/>
        </p:nvSpPr>
        <p:spPr>
          <a:xfrm>
            <a:off x="3166983" y="2406316"/>
            <a:ext cx="2929017" cy="369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Content Placeholder 2">
            <a:extLst>
              <a:ext uri="{FF2B5EF4-FFF2-40B4-BE49-F238E27FC236}">
                <a16:creationId xmlns:a16="http://schemas.microsoft.com/office/drawing/2014/main" id="{A2898D77-AA33-4266-995A-A8004DAA32DD}"/>
              </a:ext>
            </a:extLst>
          </p:cNvPr>
          <p:cNvSpPr txBox="1">
            <a:spLocks/>
          </p:cNvSpPr>
          <p:nvPr/>
        </p:nvSpPr>
        <p:spPr>
          <a:xfrm>
            <a:off x="3262848" y="2406389"/>
            <a:ext cx="2755898" cy="3599316"/>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None/>
            </a:pPr>
            <a:r>
              <a:rPr lang="en-GB" dirty="0"/>
              <a:t>Weaknesses</a:t>
            </a:r>
          </a:p>
          <a:p>
            <a:r>
              <a:rPr lang="en-GB" dirty="0"/>
              <a:t>Time keeping</a:t>
            </a:r>
          </a:p>
          <a:p>
            <a:r>
              <a:rPr lang="en-GB" dirty="0"/>
              <a:t> Technology use and knowledge</a:t>
            </a:r>
          </a:p>
          <a:p>
            <a:r>
              <a:rPr lang="en-GB" dirty="0"/>
              <a:t> Team work</a:t>
            </a:r>
          </a:p>
          <a:p>
            <a:pPr marL="0" indent="0">
              <a:buNone/>
            </a:pPr>
            <a:endParaRPr lang="en-GB" dirty="0"/>
          </a:p>
          <a:p>
            <a:endParaRPr lang="en-GB" dirty="0"/>
          </a:p>
          <a:p>
            <a:pPr marL="0" indent="0" algn="ctr">
              <a:buNone/>
            </a:pPr>
            <a:endParaRPr lang="en-GB" dirty="0"/>
          </a:p>
          <a:p>
            <a:pPr marL="0" indent="0">
              <a:buNone/>
            </a:pPr>
            <a:endParaRPr lang="en-GB" dirty="0"/>
          </a:p>
          <a:p>
            <a:pPr marL="0" indent="0" algn="ctr">
              <a:buNone/>
            </a:pPr>
            <a:r>
              <a:rPr lang="en-GB" dirty="0"/>
              <a:t>  </a:t>
            </a:r>
          </a:p>
        </p:txBody>
      </p:sp>
      <p:sp>
        <p:nvSpPr>
          <p:cNvPr id="10" name="Rectangle: Rounded Corners 9">
            <a:extLst>
              <a:ext uri="{FF2B5EF4-FFF2-40B4-BE49-F238E27FC236}">
                <a16:creationId xmlns:a16="http://schemas.microsoft.com/office/drawing/2014/main" id="{04579C18-C483-4E72-A8AD-78D2C5BD5437}"/>
              </a:ext>
            </a:extLst>
          </p:cNvPr>
          <p:cNvSpPr/>
          <p:nvPr/>
        </p:nvSpPr>
        <p:spPr>
          <a:xfrm>
            <a:off x="9262983" y="2406316"/>
            <a:ext cx="2929017" cy="36984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Content Placeholder 2">
            <a:extLst>
              <a:ext uri="{FF2B5EF4-FFF2-40B4-BE49-F238E27FC236}">
                <a16:creationId xmlns:a16="http://schemas.microsoft.com/office/drawing/2014/main" id="{E7B869E0-812D-4B57-8B76-EF7D9B5AB192}"/>
              </a:ext>
            </a:extLst>
          </p:cNvPr>
          <p:cNvSpPr txBox="1">
            <a:spLocks/>
          </p:cNvSpPr>
          <p:nvPr/>
        </p:nvSpPr>
        <p:spPr>
          <a:xfrm>
            <a:off x="9349542" y="2371184"/>
            <a:ext cx="2755898" cy="35993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ctr">
              <a:buNone/>
            </a:pPr>
            <a:r>
              <a:rPr lang="en-GB" dirty="0"/>
              <a:t>Threats</a:t>
            </a:r>
          </a:p>
          <a:p>
            <a:r>
              <a:rPr lang="en-GB" dirty="0"/>
              <a:t>Failing team tasks </a:t>
            </a:r>
          </a:p>
          <a:p>
            <a:r>
              <a:rPr lang="en-GB" dirty="0"/>
              <a:t>Late for important meetings and sessions </a:t>
            </a:r>
          </a:p>
          <a:p>
            <a:r>
              <a:rPr lang="en-GB" dirty="0"/>
              <a:t>Not being able to build trust between client and myself </a:t>
            </a:r>
          </a:p>
        </p:txBody>
      </p:sp>
    </p:spTree>
    <p:extLst>
      <p:ext uri="{BB962C8B-B14F-4D97-AF65-F5344CB8AC3E}">
        <p14:creationId xmlns:p14="http://schemas.microsoft.com/office/powerpoint/2010/main" val="178681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5B91-10D1-467B-8AE0-83C03E701F0F}"/>
              </a:ext>
            </a:extLst>
          </p:cNvPr>
          <p:cNvSpPr>
            <a:spLocks noGrp="1"/>
          </p:cNvSpPr>
          <p:nvPr>
            <p:ph type="title"/>
          </p:nvPr>
        </p:nvSpPr>
        <p:spPr/>
        <p:txBody>
          <a:bodyPr>
            <a:normAutofit fontScale="90000"/>
          </a:bodyPr>
          <a:lstStyle/>
          <a:p>
            <a:r>
              <a:rPr lang="en-GB" dirty="0"/>
              <a:t>Communication and counselling skills </a:t>
            </a:r>
          </a:p>
        </p:txBody>
      </p:sp>
      <p:sp>
        <p:nvSpPr>
          <p:cNvPr id="3" name="Content Placeholder 2">
            <a:extLst>
              <a:ext uri="{FF2B5EF4-FFF2-40B4-BE49-F238E27FC236}">
                <a16:creationId xmlns:a16="http://schemas.microsoft.com/office/drawing/2014/main" id="{5B028845-3A5D-4D46-BA20-429CDF3B588B}"/>
              </a:ext>
            </a:extLst>
          </p:cNvPr>
          <p:cNvSpPr>
            <a:spLocks noGrp="1"/>
          </p:cNvSpPr>
          <p:nvPr>
            <p:ph idx="1"/>
          </p:nvPr>
        </p:nvSpPr>
        <p:spPr/>
        <p:txBody>
          <a:bodyPr>
            <a:normAutofit fontScale="92500" lnSpcReduction="20000"/>
          </a:bodyPr>
          <a:lstStyle/>
          <a:p>
            <a:r>
              <a:rPr lang="en-GB" sz="2000" dirty="0"/>
              <a:t>Communication skills is really important in all careers but most needed when studying human behaviour. Its  critical to have strong communication skills to help their clients.  They may rely on verbal communication and the ability to understand the non-verbal cues from clients when counselling them.  Communication skills include specifi</a:t>
            </a:r>
            <a:r>
              <a:rPr lang="en-GB" dirty="0"/>
              <a:t>c abilities and some of the competencies necessary to be a psychologist include:</a:t>
            </a:r>
          </a:p>
          <a:p>
            <a:r>
              <a:rPr lang="en-GB" sz="1600" dirty="0"/>
              <a:t>Active listening (with active listening you are able to provide your full attention to clients and respond appropriately)</a:t>
            </a:r>
          </a:p>
          <a:p>
            <a:r>
              <a:rPr lang="en-GB" sz="1600" dirty="0"/>
              <a:t>Ability to adapt your communication style (you can help more clients and ensure they feel comfortable in your care)</a:t>
            </a:r>
          </a:p>
          <a:p>
            <a:r>
              <a:rPr lang="en-GB" sz="1600" dirty="0"/>
              <a:t>Empathy (you may discuss sensitive topics with clients, practising empathy  and being considerate of their feelings is very important)</a:t>
            </a:r>
          </a:p>
          <a:p>
            <a:r>
              <a:rPr lang="en-GB" sz="1600" dirty="0"/>
              <a:t>Sensitive questioning (sensitive questioning is important to gain an in-depth understanding of a client.)</a:t>
            </a:r>
          </a:p>
          <a:p>
            <a:endParaRPr lang="en-GB" dirty="0"/>
          </a:p>
        </p:txBody>
      </p:sp>
    </p:spTree>
    <p:extLst>
      <p:ext uri="{BB962C8B-B14F-4D97-AF65-F5344CB8AC3E}">
        <p14:creationId xmlns:p14="http://schemas.microsoft.com/office/powerpoint/2010/main" val="2470026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A4FEC-ACB3-4939-AB2B-2188569E0A48}"/>
              </a:ext>
            </a:extLst>
          </p:cNvPr>
          <p:cNvSpPr>
            <a:spLocks noGrp="1"/>
          </p:cNvSpPr>
          <p:nvPr>
            <p:ph type="title"/>
          </p:nvPr>
        </p:nvSpPr>
        <p:spPr/>
        <p:txBody>
          <a:bodyPr/>
          <a:lstStyle/>
          <a:p>
            <a:r>
              <a:rPr lang="en-GB" dirty="0"/>
              <a:t>Patience</a:t>
            </a:r>
          </a:p>
        </p:txBody>
      </p:sp>
      <p:sp>
        <p:nvSpPr>
          <p:cNvPr id="3" name="Content Placeholder 2">
            <a:extLst>
              <a:ext uri="{FF2B5EF4-FFF2-40B4-BE49-F238E27FC236}">
                <a16:creationId xmlns:a16="http://schemas.microsoft.com/office/drawing/2014/main" id="{C7B70AB3-3423-4C50-ABC9-FA1B8A09AAD0}"/>
              </a:ext>
            </a:extLst>
          </p:cNvPr>
          <p:cNvSpPr>
            <a:spLocks noGrp="1"/>
          </p:cNvSpPr>
          <p:nvPr>
            <p:ph idx="1"/>
          </p:nvPr>
        </p:nvSpPr>
        <p:spPr/>
        <p:txBody>
          <a:bodyPr/>
          <a:lstStyle/>
          <a:p>
            <a:r>
              <a:rPr lang="en-GB" sz="2000" dirty="0"/>
              <a:t>It can take a long time to see progress in psychology. When you are working in research, studies can run for many years.  Working with patients also requires patience. Psychologists are responsible for managing clients who may expect overnight  changes and must remain patient as they track patients progress towards specific goals. </a:t>
            </a:r>
          </a:p>
          <a:p>
            <a:endParaRPr lang="en-GB" dirty="0"/>
          </a:p>
        </p:txBody>
      </p:sp>
    </p:spTree>
    <p:extLst>
      <p:ext uri="{BB962C8B-B14F-4D97-AF65-F5344CB8AC3E}">
        <p14:creationId xmlns:p14="http://schemas.microsoft.com/office/powerpoint/2010/main" val="2862848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6E8C0-264B-432C-9AD0-6907BC4C8CB0}"/>
              </a:ext>
            </a:extLst>
          </p:cNvPr>
          <p:cNvSpPr>
            <a:spLocks noGrp="1"/>
          </p:cNvSpPr>
          <p:nvPr>
            <p:ph type="title"/>
          </p:nvPr>
        </p:nvSpPr>
        <p:spPr/>
        <p:txBody>
          <a:bodyPr>
            <a:normAutofit fontScale="90000"/>
          </a:bodyPr>
          <a:lstStyle/>
          <a:p>
            <a:r>
              <a:rPr lang="en-GB" dirty="0"/>
              <a:t>Ability to remain calm in stressful situations</a:t>
            </a:r>
          </a:p>
        </p:txBody>
      </p:sp>
      <p:sp>
        <p:nvSpPr>
          <p:cNvPr id="3" name="Content Placeholder 2">
            <a:extLst>
              <a:ext uri="{FF2B5EF4-FFF2-40B4-BE49-F238E27FC236}">
                <a16:creationId xmlns:a16="http://schemas.microsoft.com/office/drawing/2014/main" id="{B1345FDC-1862-4D5D-8349-53BA976A3424}"/>
              </a:ext>
            </a:extLst>
          </p:cNvPr>
          <p:cNvSpPr>
            <a:spLocks noGrp="1"/>
          </p:cNvSpPr>
          <p:nvPr>
            <p:ph idx="1"/>
          </p:nvPr>
        </p:nvSpPr>
        <p:spPr/>
        <p:txBody>
          <a:bodyPr/>
          <a:lstStyle/>
          <a:p>
            <a:r>
              <a:rPr lang="en-GB" sz="2000" dirty="0"/>
              <a:t>Psychologists work with many who struggle with their mental health, its very important to be able to remain calm in high-stress situations. Clients can behave irrationally so its very important to have the ability to calmly de-escalate and resolve tense moments. Depending on your speciality, you may even work with patients in crises. Keeping calm in these difficult circumstances is  crucial to helping patients work through thei</a:t>
            </a:r>
            <a:r>
              <a:rPr lang="en-GB" dirty="0"/>
              <a:t>r problems.</a:t>
            </a:r>
            <a:endParaRPr lang="en-GB" sz="2000" dirty="0"/>
          </a:p>
          <a:p>
            <a:endParaRPr lang="en-GB" dirty="0"/>
          </a:p>
        </p:txBody>
      </p:sp>
    </p:spTree>
    <p:extLst>
      <p:ext uri="{BB962C8B-B14F-4D97-AF65-F5344CB8AC3E}">
        <p14:creationId xmlns:p14="http://schemas.microsoft.com/office/powerpoint/2010/main" val="213575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5CD63-1910-48A5-8617-44ACAB0C89EE}"/>
              </a:ext>
            </a:extLst>
          </p:cNvPr>
          <p:cNvSpPr>
            <a:spLocks noGrp="1"/>
          </p:cNvSpPr>
          <p:nvPr>
            <p:ph type="title"/>
          </p:nvPr>
        </p:nvSpPr>
        <p:spPr/>
        <p:txBody>
          <a:bodyPr/>
          <a:lstStyle/>
          <a:p>
            <a:r>
              <a:rPr lang="en-GB" dirty="0"/>
              <a:t>PDP (Personal Development Plan)</a:t>
            </a:r>
          </a:p>
        </p:txBody>
      </p:sp>
      <p:sp>
        <p:nvSpPr>
          <p:cNvPr id="3" name="Content Placeholder 2">
            <a:extLst>
              <a:ext uri="{FF2B5EF4-FFF2-40B4-BE49-F238E27FC236}">
                <a16:creationId xmlns:a16="http://schemas.microsoft.com/office/drawing/2014/main" id="{4117A64E-6AF4-48A1-933D-6D77CA936D02}"/>
              </a:ext>
            </a:extLst>
          </p:cNvPr>
          <p:cNvSpPr>
            <a:spLocks noGrp="1"/>
          </p:cNvSpPr>
          <p:nvPr>
            <p:ph idx="1"/>
          </p:nvPr>
        </p:nvSpPr>
        <p:spPr>
          <a:xfrm>
            <a:off x="105878" y="1505071"/>
            <a:ext cx="11727576" cy="4688786"/>
          </a:xfrm>
        </p:spPr>
        <p:txBody>
          <a:bodyPr>
            <a:normAutofit fontScale="40000" lnSpcReduction="20000"/>
          </a:bodyPr>
          <a:lstStyle/>
          <a:p>
            <a:pPr marL="0" indent="0">
              <a:buNone/>
            </a:pPr>
            <a:r>
              <a:rPr lang="en-GB" sz="4000" dirty="0"/>
              <a:t>Time keeping</a:t>
            </a:r>
          </a:p>
          <a:p>
            <a:pPr marL="0" indent="0">
              <a:buNone/>
            </a:pPr>
            <a:r>
              <a:rPr lang="en-GB" sz="4000" dirty="0"/>
              <a:t>As I struggle with my time keeping, I have set some goals aside to help improve my time keeping skills. I will start getting a suitable amount of rest, I will set alarms and reminders for important assignments and meetings. I will also be keeping a diary to help me organise and plan my days/weeks ahead. </a:t>
            </a:r>
          </a:p>
          <a:p>
            <a:pPr marL="0" indent="0">
              <a:buNone/>
            </a:pPr>
            <a:endParaRPr lang="en-GB" sz="4000" dirty="0"/>
          </a:p>
          <a:p>
            <a:pPr marL="0" indent="0">
              <a:buNone/>
            </a:pPr>
            <a:r>
              <a:rPr lang="en-GB" sz="4000" dirty="0"/>
              <a:t>Teamwork </a:t>
            </a:r>
          </a:p>
          <a:p>
            <a:pPr marL="0" indent="0">
              <a:buNone/>
            </a:pPr>
            <a:r>
              <a:rPr lang="en-GB" sz="4000" dirty="0"/>
              <a:t>Having suffered with anxiety in the past it has made me reluctant to working with others especially when it comes to teamwork. My goals are to build courage, communicate and ask my peers questions when I am confused. I plan on being more open to meeting new people and ideas.</a:t>
            </a:r>
          </a:p>
          <a:p>
            <a:pPr marL="0" indent="0">
              <a:buNone/>
            </a:pPr>
            <a:endParaRPr lang="en-GB" sz="4000" dirty="0"/>
          </a:p>
          <a:p>
            <a:pPr marL="0" indent="0">
              <a:buNone/>
            </a:pPr>
            <a:r>
              <a:rPr lang="en-GB" sz="4000" dirty="0"/>
              <a:t>Technology use and knowledge </a:t>
            </a:r>
          </a:p>
          <a:p>
            <a:pPr marL="0" indent="0">
              <a:buNone/>
            </a:pPr>
            <a:r>
              <a:rPr lang="en-GB" sz="4000" dirty="0"/>
              <a:t>In the health care industry, technology has become very important and my lack of knowledge will not help me get into the psychology industry. I will be attending classes as well as asking my peers and lecturers for help in learning about technology.</a:t>
            </a:r>
          </a:p>
          <a:p>
            <a:pPr marL="0" indent="0">
              <a:buNone/>
            </a:pPr>
            <a:endParaRPr lang="en-GB" dirty="0"/>
          </a:p>
        </p:txBody>
      </p:sp>
    </p:spTree>
    <p:extLst>
      <p:ext uri="{BB962C8B-B14F-4D97-AF65-F5344CB8AC3E}">
        <p14:creationId xmlns:p14="http://schemas.microsoft.com/office/powerpoint/2010/main" val="1912372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A727-8FC0-45D8-8B16-B82B07738DEB}"/>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BB485C8-2BB6-4C13-BFB3-1CF855FB6ACC}"/>
              </a:ext>
            </a:extLst>
          </p:cNvPr>
          <p:cNvSpPr>
            <a:spLocks noGrp="1"/>
          </p:cNvSpPr>
          <p:nvPr>
            <p:ph idx="1"/>
          </p:nvPr>
        </p:nvSpPr>
        <p:spPr/>
        <p:txBody>
          <a:bodyPr/>
          <a:lstStyle/>
          <a:p>
            <a:r>
              <a:rPr lang="en-GB" dirty="0"/>
              <a:t>I will always have a passion and drive to be a clinical psychologist and I still have a long way to go before being able to become one but I surely wont be giving up that easily. I myself have suffered with my mental health and being in a better place and seeing the impact it made in my life, I want to help those who have been affected by trauma, dealing with depression, anxiety etc and  With my personal development plan I will shall be sticking to my goals so that I can pursue my career in psychology. </a:t>
            </a:r>
          </a:p>
        </p:txBody>
      </p:sp>
    </p:spTree>
    <p:extLst>
      <p:ext uri="{BB962C8B-B14F-4D97-AF65-F5344CB8AC3E}">
        <p14:creationId xmlns:p14="http://schemas.microsoft.com/office/powerpoint/2010/main" val="2317658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4CD0D-3DDE-4821-A4A0-371EF8AEEF6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81DA38-BF24-434A-B013-C4951E69BBA6}"/>
              </a:ext>
            </a:extLst>
          </p:cNvPr>
          <p:cNvSpPr>
            <a:spLocks noGrp="1"/>
          </p:cNvSpPr>
          <p:nvPr>
            <p:ph idx="1"/>
          </p:nvPr>
        </p:nvSpPr>
        <p:spPr/>
        <p:txBody>
          <a:bodyPr/>
          <a:lstStyle/>
          <a:p>
            <a:r>
              <a:rPr lang="en-GB" dirty="0"/>
              <a:t>Target jobs. Psychologist (Clinical): job descriptions</a:t>
            </a:r>
          </a:p>
          <a:p>
            <a:pPr marL="0" indent="0">
              <a:buNone/>
            </a:pPr>
            <a:r>
              <a:rPr lang="en-GB" dirty="0"/>
              <a:t>Available: </a:t>
            </a:r>
            <a:r>
              <a:rPr lang="en-GB" dirty="0">
                <a:hlinkClick r:id="rId2"/>
              </a:rPr>
              <a:t>https://targetjobs.co.uk/careers-advice/job-description/psychologist-clinical-job-descriptions</a:t>
            </a:r>
            <a:endParaRPr lang="en-GB" dirty="0"/>
          </a:p>
          <a:p>
            <a:pPr marL="0" indent="0">
              <a:buNone/>
            </a:pPr>
            <a:endParaRPr lang="en-GB" dirty="0"/>
          </a:p>
          <a:p>
            <a:pPr marL="0" indent="0">
              <a:buNone/>
            </a:pPr>
            <a:r>
              <a:rPr lang="en-GB" dirty="0"/>
              <a:t>*Indeed Editorial team, 2021. 10 skills to be a psychologist and excel in your career</a:t>
            </a:r>
          </a:p>
          <a:p>
            <a:pPr marL="0" indent="0">
              <a:buNone/>
            </a:pPr>
            <a:r>
              <a:rPr lang="en-GB" dirty="0"/>
              <a:t>Available:  </a:t>
            </a:r>
            <a:r>
              <a:rPr lang="en-GB" dirty="0">
                <a:hlinkClick r:id="rId3"/>
              </a:rPr>
              <a:t>https://uk.indeed.com/career-advice/career-development/skills-to-be-a-psychologist</a:t>
            </a:r>
            <a:r>
              <a:rPr lang="en-GB" dirty="0"/>
              <a:t> </a:t>
            </a:r>
          </a:p>
        </p:txBody>
      </p:sp>
    </p:spTree>
    <p:extLst>
      <p:ext uri="{BB962C8B-B14F-4D97-AF65-F5344CB8AC3E}">
        <p14:creationId xmlns:p14="http://schemas.microsoft.com/office/powerpoint/2010/main" val="13040345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2" ma:contentTypeDescription="Create a new document." ma:contentTypeScope="" ma:versionID="d09be6b662edda78865b688b1667e203">
  <xsd:schema xmlns:xsd="http://www.w3.org/2001/XMLSchema" xmlns:xs="http://www.w3.org/2001/XMLSchema" xmlns:p="http://schemas.microsoft.com/office/2006/metadata/properties" xmlns:ns3="7b23fa32-4003-4364-bee1-595462966394" targetNamespace="http://schemas.microsoft.com/office/2006/metadata/properties" ma:root="true" ma:fieldsID="bb8158a408a41b4a95f9a29368dc7188" ns3:_="">
    <xsd:import namespace="7b23fa32-4003-4364-bee1-595462966394"/>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07895E-8D4D-41AA-A25C-C93EA835ACD2}">
  <ds:schemaRefs>
    <ds:schemaRef ds:uri="http://schemas.microsoft.com/sharepoint/v3/contenttype/forms"/>
  </ds:schemaRefs>
</ds:datastoreItem>
</file>

<file path=customXml/itemProps2.xml><?xml version="1.0" encoding="utf-8"?>
<ds:datastoreItem xmlns:ds="http://schemas.openxmlformats.org/officeDocument/2006/customXml" ds:itemID="{34FE13BC-0AC8-4F0A-AB5A-F48FB15F7D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337C57E-3AD8-4A14-BEF2-9D07E0A3A125}">
  <ds:schemaRefs>
    <ds:schemaRef ds:uri="http://purl.org/dc/dcmitype/"/>
    <ds:schemaRef ds:uri="http://schemas.microsoft.com/office/2006/documentManagement/types"/>
    <ds:schemaRef ds:uri="http://www.w3.org/XML/1998/namespace"/>
    <ds:schemaRef ds:uri="http://purl.org/dc/terms/"/>
    <ds:schemaRef ds:uri="7b23fa32-4003-4364-bee1-595462966394"/>
    <ds:schemaRef ds:uri="http://schemas.microsoft.com/office/infopath/2007/PartnerControls"/>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TM04033927[[fn=Main Event]]</Template>
  <TotalTime>32917</TotalTime>
  <Words>811</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Impact</vt:lpstr>
      <vt:lpstr>Main Event</vt:lpstr>
      <vt:lpstr>Academic and employability skills</vt:lpstr>
      <vt:lpstr>Overview</vt:lpstr>
      <vt:lpstr>Intended Career</vt:lpstr>
      <vt:lpstr>Swot Analysis</vt:lpstr>
      <vt:lpstr>Communication and counselling skills </vt:lpstr>
      <vt:lpstr>Patience</vt:lpstr>
      <vt:lpstr>Ability to remain calm in stressful situations</vt:lpstr>
      <vt:lpstr>PDP (Personal Development Plan)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Magdalene Arthur (2008339)</dc:creator>
  <cp:lastModifiedBy>Magdalene Arthur</cp:lastModifiedBy>
  <cp:revision>2</cp:revision>
  <dcterms:created xsi:type="dcterms:W3CDTF">2022-04-06T19:06:38Z</dcterms:created>
  <dcterms:modified xsi:type="dcterms:W3CDTF">2022-05-19T15:24:11Z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