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9" r:id="rId4"/>
    <p:sldId id="260" r:id="rId5"/>
    <p:sldId id="27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5" autoAdjust="0"/>
    <p:restoredTop sz="94434" autoAdjust="0"/>
  </p:normalViewPr>
  <p:slideViewPr>
    <p:cSldViewPr snapToGrid="0">
      <p:cViewPr>
        <p:scale>
          <a:sx n="86" d="100"/>
          <a:sy n="86" d="100"/>
        </p:scale>
        <p:origin x="33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olise" userId="b24828c54eaa1c04" providerId="LiveId" clId="{BCF1BB62-AB03-41FF-B2D6-1ECDC8805B20}"/>
    <pc:docChg chg="undo custSel modSld">
      <pc:chgData name="Andrew Tolise" userId="b24828c54eaa1c04" providerId="LiveId" clId="{BCF1BB62-AB03-41FF-B2D6-1ECDC8805B20}" dt="2022-10-30T13:05:01.569" v="47" actId="255"/>
      <pc:docMkLst>
        <pc:docMk/>
      </pc:docMkLst>
      <pc:sldChg chg="modSp mod">
        <pc:chgData name="Andrew Tolise" userId="b24828c54eaa1c04" providerId="LiveId" clId="{BCF1BB62-AB03-41FF-B2D6-1ECDC8805B20}" dt="2022-10-30T13:05:01.569" v="47" actId="255"/>
        <pc:sldMkLst>
          <pc:docMk/>
          <pc:sldMk cId="975504242" sldId="267"/>
        </pc:sldMkLst>
        <pc:spChg chg="mod">
          <ac:chgData name="Andrew Tolise" userId="b24828c54eaa1c04" providerId="LiveId" clId="{BCF1BB62-AB03-41FF-B2D6-1ECDC8805B20}" dt="2022-10-30T13:03:54.336" v="43" actId="27636"/>
          <ac:spMkLst>
            <pc:docMk/>
            <pc:sldMk cId="975504242" sldId="267"/>
            <ac:spMk id="2" creationId="{00000000-0000-0000-0000-000000000000}"/>
          </ac:spMkLst>
        </pc:spChg>
        <pc:spChg chg="mod">
          <ac:chgData name="Andrew Tolise" userId="b24828c54eaa1c04" providerId="LiveId" clId="{BCF1BB62-AB03-41FF-B2D6-1ECDC8805B20}" dt="2022-10-30T13:05:01.569" v="47" actId="255"/>
          <ac:spMkLst>
            <pc:docMk/>
            <pc:sldMk cId="975504242" sldId="26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882960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591414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4184419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E0C4C8-DEFD-45F6-97E1-14EC3146CF36}"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1804249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E0C4C8-DEFD-45F6-97E1-14EC3146CF36}"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095416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E0C4C8-DEFD-45F6-97E1-14EC3146CF36}"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1270033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E0C4C8-DEFD-45F6-97E1-14EC3146CF36}"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3791650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E0C4C8-DEFD-45F6-97E1-14EC3146CF36}"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006438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E0C4C8-DEFD-45F6-97E1-14EC3146CF36}"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514072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3228991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3593478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E0C4C8-DEFD-45F6-97E1-14EC3146CF36}" type="datetimeFigureOut">
              <a:rPr lang="en-GB" smtClean="0"/>
              <a:t>30/10/2022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73A8D4-08F5-4E33-8E53-86CBFD6BE5A7}" type="slidenum">
              <a:rPr lang="en-GB" smtClean="0"/>
              <a:t>‹#›</a:t>
            </a:fld>
            <a:endParaRPr lang="en-GB"/>
          </a:p>
        </p:txBody>
      </p:sp>
    </p:spTree>
    <p:extLst>
      <p:ext uri="{BB962C8B-B14F-4D97-AF65-F5344CB8AC3E}">
        <p14:creationId xmlns:p14="http://schemas.microsoft.com/office/powerpoint/2010/main" val="288303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guardian.com/business/2022/mar/17/tm-lewin-calls-in-administrators-for-second-time-in-two-year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3999" y="1122363"/>
            <a:ext cx="10025271" cy="1700350"/>
          </a:xfrm>
        </p:spPr>
        <p:txBody>
          <a:bodyPr>
            <a:normAutofit/>
          </a:bodyPr>
          <a:lstStyle/>
          <a:p>
            <a:r>
              <a:rPr lang="en-GB" sz="3200" b="1" dirty="0">
                <a:solidFill>
                  <a:srgbClr val="7030A0"/>
                </a:solidFill>
                <a:latin typeface="Times New Roman" panose="02020603050405020304" pitchFamily="18" charset="0"/>
                <a:cs typeface="Times New Roman" panose="02020603050405020304" pitchFamily="18" charset="0"/>
              </a:rPr>
              <a:t>Problem Solving and Decision-making</a:t>
            </a:r>
          </a:p>
        </p:txBody>
      </p:sp>
      <p:sp>
        <p:nvSpPr>
          <p:cNvPr id="3" name="Subtitle 2"/>
          <p:cNvSpPr>
            <a:spLocks noGrp="1"/>
          </p:cNvSpPr>
          <p:nvPr>
            <p:ph type="subTitle" idx="1"/>
          </p:nvPr>
        </p:nvSpPr>
        <p:spPr>
          <a:xfrm>
            <a:off x="1524000" y="3165231"/>
            <a:ext cx="9144000" cy="2092569"/>
          </a:xfrm>
        </p:spPr>
        <p:txBody>
          <a:bodyPr>
            <a:normAutofit/>
          </a:bodyPr>
          <a:lstStyle/>
          <a:p>
            <a:r>
              <a:rPr lang="en-GB" dirty="0">
                <a:latin typeface="Times New Roman" panose="02020603050405020304" pitchFamily="18" charset="0"/>
                <a:cs typeface="Times New Roman" panose="02020603050405020304" pitchFamily="18" charset="0"/>
              </a:rPr>
              <a:t>Module Code: BMSW4004</a:t>
            </a:r>
          </a:p>
          <a:p>
            <a:r>
              <a:rPr lang="en-GB" dirty="0">
                <a:latin typeface="Times New Roman" panose="02020603050405020304" pitchFamily="18" charset="0"/>
                <a:cs typeface="Times New Roman" panose="02020603050405020304" pitchFamily="18" charset="0"/>
              </a:rPr>
              <a:t>Student’s Name: Andrew Tolise</a:t>
            </a:r>
          </a:p>
          <a:p>
            <a:r>
              <a:rPr lang="en-GB" dirty="0">
                <a:latin typeface="Times New Roman" panose="02020603050405020304" pitchFamily="18" charset="0"/>
                <a:cs typeface="Times New Roman" panose="02020603050405020304" pitchFamily="18" charset="0"/>
              </a:rPr>
              <a:t>Student’s Number: 2129056</a:t>
            </a:r>
          </a:p>
          <a:p>
            <a:r>
              <a:rPr lang="en-GB" dirty="0">
                <a:latin typeface="Times New Roman" panose="02020603050405020304" pitchFamily="18" charset="0"/>
                <a:cs typeface="Times New Roman" panose="02020603050405020304" pitchFamily="18" charset="0"/>
              </a:rPr>
              <a:t>Lecturer’s Name: </a:t>
            </a:r>
            <a:r>
              <a:rPr lang="en-GB" dirty="0" err="1">
                <a:latin typeface="Times New Roman" panose="02020603050405020304" pitchFamily="18" charset="0"/>
                <a:cs typeface="Times New Roman" panose="02020603050405020304" pitchFamily="18" charset="0"/>
              </a:rPr>
              <a:t>Chijioke</a:t>
            </a:r>
            <a:r>
              <a:rPr lang="en-GB">
                <a:latin typeface="Times New Roman" panose="02020603050405020304" pitchFamily="18" charset="0"/>
                <a:cs typeface="Times New Roman" panose="02020603050405020304" pitchFamily="18" charset="0"/>
              </a:rPr>
              <a:t> Uba</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6139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91436" y="225438"/>
            <a:ext cx="7091966" cy="590527"/>
          </a:xfrm>
        </p:spPr>
        <p:txBody>
          <a:bodyPr>
            <a:normAutofit/>
          </a:bodyPr>
          <a:lstStyle/>
          <a:p>
            <a:r>
              <a:rPr lang="en-GB" sz="3200" b="1">
                <a:solidFill>
                  <a:srgbClr val="7030A0"/>
                </a:solidFill>
                <a:latin typeface="Times New Roman" panose="02020603050405020304" pitchFamily="18" charset="0"/>
                <a:cs typeface="Times New Roman" panose="02020603050405020304" pitchFamily="18" charset="0"/>
              </a:rPr>
              <a:t>Introduction</a:t>
            </a:r>
            <a:endParaRPr lang="en-GB" sz="3200" b="1" dirty="0">
              <a:solidFill>
                <a:srgbClr val="7030A0"/>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353059" y="1275008"/>
            <a:ext cx="7431111"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There </a:t>
            </a:r>
            <a:r>
              <a:rPr lang="en-US" sz="2000" dirty="0">
                <a:latin typeface="Times New Roman" panose="02020603050405020304" pitchFamily="18" charset="0"/>
                <a:cs typeface="Times New Roman" panose="02020603050405020304" pitchFamily="18" charset="0"/>
              </a:rPr>
              <a:t>are several problems facing T M Lewin that made it fell into administration the second time.</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This presentation is designed to research various factors that make the company fell into administration.</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PESTEL analysis will be undertaken to analyze external factors that led to the company’s problems. </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A cause-and-effect analysis will determine the key causes of the issue facing the company.</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Moreover, alternative solutions will be evaluated, and the best solution chosen.</a:t>
            </a:r>
            <a:endParaRPr lang="en-GB" sz="2000" dirty="0">
              <a:latin typeface="Times New Roman" panose="02020603050405020304" pitchFamily="18" charset="0"/>
              <a:cs typeface="Times New Roman" panose="02020603050405020304" pitchFamily="18" charset="0"/>
            </a:endParaRPr>
          </a:p>
          <a:p>
            <a:pPr algn="just">
              <a:buClr>
                <a:srgbClr val="7030A0"/>
              </a:buClr>
            </a:pPr>
            <a:endParaRPr lang="en-GB" sz="2000" dirty="0">
              <a:latin typeface="Times New Roman" panose="02020603050405020304" pitchFamily="18" charset="0"/>
              <a:cs typeface="Times New Roman" panose="02020603050405020304" pitchFamily="18" charset="0"/>
            </a:endParaRPr>
          </a:p>
        </p:txBody>
      </p:sp>
      <p:pic>
        <p:nvPicPr>
          <p:cNvPr id="1026" name="Picture 2" descr="Grapholite Blog: Cycle Diagrams and Flowchar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627" y="1046252"/>
            <a:ext cx="4056845" cy="4079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050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0512" y="90152"/>
            <a:ext cx="7091966" cy="590527"/>
          </a:xfrm>
        </p:spPr>
        <p:txBody>
          <a:bodyPr>
            <a:normAutofit/>
          </a:bodyPr>
          <a:lstStyle/>
          <a:p>
            <a:r>
              <a:rPr lang="en-GB" sz="3200" b="1" dirty="0">
                <a:solidFill>
                  <a:srgbClr val="7030A0"/>
                </a:solidFill>
                <a:latin typeface="Times New Roman" panose="02020603050405020304" pitchFamily="18" charset="0"/>
                <a:cs typeface="Times New Roman" panose="02020603050405020304" pitchFamily="18" charset="0"/>
              </a:rPr>
              <a:t>PESTEL Analysis</a:t>
            </a:r>
          </a:p>
        </p:txBody>
      </p:sp>
      <p:sp>
        <p:nvSpPr>
          <p:cNvPr id="3" name="Subtitle 2"/>
          <p:cNvSpPr>
            <a:spLocks noGrp="1"/>
          </p:cNvSpPr>
          <p:nvPr>
            <p:ph type="subTitle" idx="1"/>
          </p:nvPr>
        </p:nvSpPr>
        <p:spPr>
          <a:xfrm>
            <a:off x="218942" y="798491"/>
            <a:ext cx="7559898" cy="4459310"/>
          </a:xfrm>
        </p:spPr>
        <p:txBody>
          <a:bodyPr/>
          <a:lstStyle/>
          <a:p>
            <a:pPr marL="342900" indent="-342900" algn="just">
              <a:buClr>
                <a:srgbClr val="7030A0"/>
              </a:buCl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 </a:t>
            </a:r>
          </a:p>
        </p:txBody>
      </p:sp>
      <p:sp>
        <p:nvSpPr>
          <p:cNvPr id="4" name="Flowchart: Connector 3"/>
          <p:cNvSpPr/>
          <p:nvPr/>
        </p:nvSpPr>
        <p:spPr>
          <a:xfrm>
            <a:off x="4404577" y="2910625"/>
            <a:ext cx="1339402" cy="1184856"/>
          </a:xfrm>
          <a:prstGeom prst="flowChartConnector">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5" name="TextBox 4"/>
          <p:cNvSpPr txBox="1"/>
          <p:nvPr/>
        </p:nvSpPr>
        <p:spPr>
          <a:xfrm>
            <a:off x="4559122" y="3361386"/>
            <a:ext cx="1068947" cy="369332"/>
          </a:xfrm>
          <a:prstGeom prst="rect">
            <a:avLst/>
          </a:prstGeom>
          <a:solidFill>
            <a:schemeClr val="accent4">
              <a:lumMod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PESTEL</a:t>
            </a:r>
          </a:p>
        </p:txBody>
      </p:sp>
      <p:sp>
        <p:nvSpPr>
          <p:cNvPr id="6" name="TextBox 5"/>
          <p:cNvSpPr txBox="1"/>
          <p:nvPr/>
        </p:nvSpPr>
        <p:spPr>
          <a:xfrm>
            <a:off x="1300766" y="2122538"/>
            <a:ext cx="2358441" cy="1815882"/>
          </a:xfrm>
          <a:prstGeom prst="rect">
            <a:avLst/>
          </a:prstGeom>
          <a:solidFill>
            <a:schemeClr val="accent4">
              <a:lumMod val="50000"/>
            </a:schemeClr>
          </a:solidFill>
        </p:spPr>
        <p:txBody>
          <a:bodyPr wrap="square" rtlCol="0">
            <a:spAutoFit/>
          </a:bodyPr>
          <a:lstStyle/>
          <a:p>
            <a:pPr algn="ctr"/>
            <a:r>
              <a:rPr lang="en-GB" sz="1600" b="1" u="sng" dirty="0">
                <a:solidFill>
                  <a:schemeClr val="bg1"/>
                </a:solidFill>
                <a:latin typeface="Times New Roman" panose="02020603050405020304" pitchFamily="18" charset="0"/>
                <a:cs typeface="Times New Roman" panose="02020603050405020304" pitchFamily="18" charset="0"/>
              </a:rPr>
              <a:t>Political</a:t>
            </a:r>
            <a:r>
              <a:rPr lang="en-GB" sz="1600" u="sng" dirty="0">
                <a:solidFill>
                  <a:schemeClr val="bg1"/>
                </a:solidFill>
                <a:latin typeface="Times New Roman" panose="02020603050405020304" pitchFamily="18" charset="0"/>
                <a:cs typeface="Times New Roman" panose="02020603050405020304" pitchFamily="18" charset="0"/>
              </a:rPr>
              <a:t> </a:t>
            </a:r>
          </a:p>
          <a:p>
            <a:pPr algn="ctr"/>
            <a:r>
              <a:rPr lang="en-GB" sz="1600" dirty="0">
                <a:solidFill>
                  <a:schemeClr val="bg1"/>
                </a:solidFill>
                <a:latin typeface="Times New Roman" panose="02020603050405020304" pitchFamily="18" charset="0"/>
                <a:cs typeface="Times New Roman" panose="02020603050405020304" pitchFamily="18" charset="0"/>
              </a:rPr>
              <a:t>The government put travel restrictions and lockdowns to minimize the spread of the Covid-19 pandemic (Chen et al., 2020).</a:t>
            </a:r>
          </a:p>
        </p:txBody>
      </p:sp>
      <p:sp>
        <p:nvSpPr>
          <p:cNvPr id="7" name="TextBox 6"/>
          <p:cNvSpPr txBox="1"/>
          <p:nvPr/>
        </p:nvSpPr>
        <p:spPr>
          <a:xfrm>
            <a:off x="3822592" y="1081441"/>
            <a:ext cx="2684972" cy="1354217"/>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Economic</a:t>
            </a:r>
          </a:p>
          <a:p>
            <a:pPr algn="ctr"/>
            <a:r>
              <a:rPr lang="en-GB" sz="1600" dirty="0">
                <a:solidFill>
                  <a:schemeClr val="bg1"/>
                </a:solidFill>
                <a:latin typeface="Times New Roman" panose="02020603050405020304" pitchFamily="18" charset="0"/>
                <a:cs typeface="Times New Roman" panose="02020603050405020304" pitchFamily="18" charset="0"/>
              </a:rPr>
              <a:t>There is high rate of inflation due to the economic downturn (</a:t>
            </a:r>
            <a:r>
              <a:rPr lang="en-GB" sz="1600" dirty="0" err="1">
                <a:solidFill>
                  <a:schemeClr val="bg1"/>
                </a:solidFill>
                <a:latin typeface="Times New Roman" panose="02020603050405020304" pitchFamily="18" charset="0"/>
                <a:cs typeface="Times New Roman" panose="02020603050405020304" pitchFamily="18" charset="0"/>
              </a:rPr>
              <a:t>Abdallah</a:t>
            </a:r>
            <a:r>
              <a:rPr lang="en-GB" sz="1600" dirty="0">
                <a:solidFill>
                  <a:schemeClr val="bg1"/>
                </a:solidFill>
                <a:latin typeface="Times New Roman" panose="02020603050405020304" pitchFamily="18" charset="0"/>
                <a:cs typeface="Times New Roman" panose="02020603050405020304" pitchFamily="18" charset="0"/>
              </a:rPr>
              <a:t> &amp; </a:t>
            </a:r>
            <a:r>
              <a:rPr lang="en-GB" sz="1600" dirty="0" err="1">
                <a:solidFill>
                  <a:schemeClr val="bg1"/>
                </a:solidFill>
                <a:latin typeface="Times New Roman" panose="02020603050405020304" pitchFamily="18" charset="0"/>
                <a:cs typeface="Times New Roman" panose="02020603050405020304" pitchFamily="18" charset="0"/>
              </a:rPr>
              <a:t>Kpodar</a:t>
            </a:r>
            <a:r>
              <a:rPr lang="en-GB" sz="1600" dirty="0">
                <a:solidFill>
                  <a:schemeClr val="bg1"/>
                </a:solidFill>
                <a:latin typeface="Times New Roman" panose="02020603050405020304" pitchFamily="18" charset="0"/>
                <a:cs typeface="Times New Roman" panose="02020603050405020304" pitchFamily="18" charset="0"/>
              </a:rPr>
              <a:t>,  (2020).</a:t>
            </a:r>
          </a:p>
          <a:p>
            <a:r>
              <a:rPr lang="en-GB" sz="1600" dirty="0">
                <a:solidFill>
                  <a:schemeClr val="bg1"/>
                </a:solidFill>
                <a:latin typeface="Times New Roman" panose="02020603050405020304" pitchFamily="18" charset="0"/>
                <a:cs typeface="Times New Roman" panose="02020603050405020304" pitchFamily="18" charset="0"/>
              </a:rPr>
              <a:t>The cost of living is high.</a:t>
            </a:r>
          </a:p>
        </p:txBody>
      </p:sp>
      <p:sp>
        <p:nvSpPr>
          <p:cNvPr id="8" name="TextBox 7"/>
          <p:cNvSpPr txBox="1"/>
          <p:nvPr/>
        </p:nvSpPr>
        <p:spPr>
          <a:xfrm>
            <a:off x="6604716" y="3938980"/>
            <a:ext cx="2668073" cy="2308324"/>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Legal</a:t>
            </a:r>
          </a:p>
          <a:p>
            <a:pPr algn="ctr"/>
            <a:r>
              <a:rPr lang="en-GB" dirty="0">
                <a:solidFill>
                  <a:schemeClr val="bg1"/>
                </a:solidFill>
                <a:latin typeface="Times New Roman" panose="02020603050405020304" pitchFamily="18" charset="0"/>
                <a:cs typeface="Times New Roman" panose="02020603050405020304" pitchFamily="18" charset="0"/>
              </a:rPr>
              <a:t>Employment and working policies are dynamic. During the pandemic, some governments developed work from home policies (Chen et al., 2020).</a:t>
            </a:r>
          </a:p>
        </p:txBody>
      </p:sp>
      <p:sp>
        <p:nvSpPr>
          <p:cNvPr id="9" name="TextBox 8"/>
          <p:cNvSpPr txBox="1"/>
          <p:nvPr/>
        </p:nvSpPr>
        <p:spPr>
          <a:xfrm>
            <a:off x="3979572" y="4753061"/>
            <a:ext cx="2483475" cy="1354217"/>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Environmental</a:t>
            </a:r>
          </a:p>
          <a:p>
            <a:pPr algn="ctr"/>
            <a:r>
              <a:rPr lang="en-GB" sz="1600" dirty="0">
                <a:solidFill>
                  <a:schemeClr val="bg1"/>
                </a:solidFill>
                <a:latin typeface="Times New Roman" panose="02020603050405020304" pitchFamily="18" charset="0"/>
                <a:cs typeface="Times New Roman" panose="02020603050405020304" pitchFamily="18" charset="0"/>
              </a:rPr>
              <a:t>Company’s are giving attention to sustainable production that has reduced impact on the environment.</a:t>
            </a:r>
          </a:p>
        </p:txBody>
      </p:sp>
      <p:sp>
        <p:nvSpPr>
          <p:cNvPr id="10" name="TextBox 9"/>
          <p:cNvSpPr txBox="1"/>
          <p:nvPr/>
        </p:nvSpPr>
        <p:spPr>
          <a:xfrm>
            <a:off x="1300766" y="3990497"/>
            <a:ext cx="2474351" cy="2092881"/>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Technological</a:t>
            </a:r>
          </a:p>
          <a:p>
            <a:pPr algn="ctr"/>
            <a:r>
              <a:rPr lang="en-GB" sz="1600" dirty="0">
                <a:solidFill>
                  <a:schemeClr val="bg1"/>
                </a:solidFill>
                <a:latin typeface="Times New Roman" panose="02020603050405020304" pitchFamily="18" charset="0"/>
                <a:cs typeface="Times New Roman" panose="02020603050405020304" pitchFamily="18" charset="0"/>
              </a:rPr>
              <a:t>The e-commerce technology is facilitating online shopping (Koch et al., 2020).</a:t>
            </a:r>
          </a:p>
          <a:p>
            <a:pPr algn="ctr"/>
            <a:r>
              <a:rPr lang="en-GB" sz="1600" dirty="0">
                <a:solidFill>
                  <a:schemeClr val="bg1"/>
                </a:solidFill>
                <a:latin typeface="Times New Roman" panose="02020603050405020304" pitchFamily="18" charset="0"/>
                <a:cs typeface="Times New Roman" panose="02020603050405020304" pitchFamily="18" charset="0"/>
              </a:rPr>
              <a:t>The internet technology allow people to work from home Li &amp; </a:t>
            </a:r>
            <a:r>
              <a:rPr lang="en-GB" sz="1600" dirty="0" err="1">
                <a:solidFill>
                  <a:schemeClr val="bg1"/>
                </a:solidFill>
                <a:latin typeface="Times New Roman" panose="02020603050405020304" pitchFamily="18" charset="0"/>
                <a:cs typeface="Times New Roman" panose="02020603050405020304" pitchFamily="18" charset="0"/>
              </a:rPr>
              <a:t>Mutchler</a:t>
            </a:r>
            <a:r>
              <a:rPr lang="en-GB" sz="1600" dirty="0">
                <a:solidFill>
                  <a:schemeClr val="bg1"/>
                </a:solidFill>
                <a:latin typeface="Times New Roman" panose="02020603050405020304" pitchFamily="18" charset="0"/>
                <a:cs typeface="Times New Roman" panose="02020603050405020304" pitchFamily="18" charset="0"/>
              </a:rPr>
              <a:t>, 2020.</a:t>
            </a:r>
          </a:p>
        </p:txBody>
      </p:sp>
      <p:sp>
        <p:nvSpPr>
          <p:cNvPr id="12" name="TextBox 11"/>
          <p:cNvSpPr txBox="1"/>
          <p:nvPr/>
        </p:nvSpPr>
        <p:spPr>
          <a:xfrm>
            <a:off x="6553200" y="2156155"/>
            <a:ext cx="2571481" cy="1600438"/>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Social</a:t>
            </a:r>
          </a:p>
          <a:p>
            <a:pPr algn="ctr"/>
            <a:r>
              <a:rPr lang="en-GB" sz="1600" dirty="0">
                <a:solidFill>
                  <a:schemeClr val="bg1"/>
                </a:solidFill>
                <a:latin typeface="Times New Roman" panose="02020603050405020304" pitchFamily="18" charset="0"/>
                <a:cs typeface="Times New Roman" panose="02020603050405020304" pitchFamily="18" charset="0"/>
              </a:rPr>
              <a:t>Consumer shopping lifestyles have  changed to online shopping (Koch et al., 2020).</a:t>
            </a:r>
          </a:p>
          <a:p>
            <a:endParaRPr lang="en-GB" sz="1600" dirty="0">
              <a:solidFill>
                <a:schemeClr val="bg1"/>
              </a:solidFill>
              <a:latin typeface="Times New Roman" panose="02020603050405020304" pitchFamily="18" charset="0"/>
              <a:cs typeface="Times New Roman" panose="02020603050405020304" pitchFamily="18" charset="0"/>
            </a:endParaRPr>
          </a:p>
        </p:txBody>
      </p:sp>
      <p:cxnSp>
        <p:nvCxnSpPr>
          <p:cNvPr id="15" name="Straight Arrow Connector 14"/>
          <p:cNvCxnSpPr/>
          <p:nvPr/>
        </p:nvCxnSpPr>
        <p:spPr>
          <a:xfrm>
            <a:off x="3684965" y="3160030"/>
            <a:ext cx="702700" cy="238259"/>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5048520" y="2466895"/>
            <a:ext cx="19317" cy="437882"/>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4" idx="4"/>
          </p:cNvCxnSpPr>
          <p:nvPr/>
        </p:nvCxnSpPr>
        <p:spPr>
          <a:xfrm flipH="1" flipV="1">
            <a:off x="5074278" y="4095481"/>
            <a:ext cx="19311" cy="762695"/>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3842469" y="3730719"/>
            <a:ext cx="602349" cy="414195"/>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5731099" y="2979724"/>
            <a:ext cx="796343" cy="299435"/>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H="1" flipV="1">
            <a:off x="5697292" y="3791989"/>
            <a:ext cx="881666" cy="340046"/>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079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SWOT Analysis</a:t>
            </a:r>
          </a:p>
        </p:txBody>
      </p:sp>
      <p:sp>
        <p:nvSpPr>
          <p:cNvPr id="3" name="Subtitle 2"/>
          <p:cNvSpPr>
            <a:spLocks noGrp="1"/>
          </p:cNvSpPr>
          <p:nvPr>
            <p:ph type="subTitle" idx="1"/>
          </p:nvPr>
        </p:nvSpPr>
        <p:spPr>
          <a:xfrm>
            <a:off x="656824" y="1390917"/>
            <a:ext cx="7946264" cy="5208665"/>
          </a:xfrm>
        </p:spPr>
        <p:txBody>
          <a:bodyPr>
            <a:normAutofit fontScale="92500" lnSpcReduction="20000"/>
          </a:bodyPr>
          <a:lstStyle/>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Strengths</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 M </a:t>
            </a:r>
            <a:r>
              <a:rPr lang="en-US" sz="2000" dirty="0" err="1">
                <a:latin typeface="Times New Roman" panose="02020603050405020304" pitchFamily="18" charset="0"/>
                <a:cs typeface="Times New Roman" panose="02020603050405020304" pitchFamily="18" charset="0"/>
              </a:rPr>
              <a:t>Lewin</a:t>
            </a:r>
            <a:r>
              <a:rPr lang="en-US" sz="2000" dirty="0">
                <a:latin typeface="Times New Roman" panose="02020603050405020304" pitchFamily="18" charset="0"/>
                <a:cs typeface="Times New Roman" panose="02020603050405020304" pitchFamily="18" charset="0"/>
              </a:rPr>
              <a:t> is a popular brand.</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With 150 shops, the company has a significant market share across the world.</a:t>
            </a:r>
            <a:endParaRPr lang="en-GB" sz="20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Weaknesses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failed to respond to changing economic conditions (Butler, 2022).</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has not taken the opportunity of online shopping technology</a:t>
            </a:r>
          </a:p>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Opportunities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a:t>
            </a:r>
            <a:r>
              <a:rPr lang="en-GB" sz="2000" dirty="0" err="1">
                <a:latin typeface="Times New Roman" panose="02020603050405020304" pitchFamily="18" charset="0"/>
                <a:cs typeface="Times New Roman" panose="02020603050405020304" pitchFamily="18" charset="0"/>
              </a:rPr>
              <a:t>Lewin</a:t>
            </a:r>
            <a:r>
              <a:rPr lang="en-GB" sz="2000" dirty="0">
                <a:latin typeface="Times New Roman" panose="02020603050405020304" pitchFamily="18" charset="0"/>
                <a:cs typeface="Times New Roman" panose="02020603050405020304" pitchFamily="18" charset="0"/>
              </a:rPr>
              <a:t> can increase sales through online shopping (Tolstoy et al., 2021).</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can increase prices to cope with changing economic conditions</a:t>
            </a:r>
          </a:p>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Threats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cost of living.</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restrictions during the pandemic.</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inflation rates will make consumers have low purchasing power.</a:t>
            </a:r>
          </a:p>
          <a:p>
            <a:pPr algn="just">
              <a:buClr>
                <a:srgbClr val="7030A0"/>
              </a:buCl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89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0511" y="90152"/>
            <a:ext cx="9934255" cy="590527"/>
          </a:xfrm>
        </p:spPr>
        <p:txBody>
          <a:bodyPr>
            <a:normAutofit/>
          </a:bodyPr>
          <a:lstStyle/>
          <a:p>
            <a:r>
              <a:rPr lang="en-GB" sz="3200" b="1" dirty="0">
                <a:solidFill>
                  <a:srgbClr val="7030A0"/>
                </a:solidFill>
                <a:latin typeface="Times New Roman" panose="02020603050405020304" pitchFamily="18" charset="0"/>
                <a:cs typeface="Times New Roman" panose="02020603050405020304" pitchFamily="18" charset="0"/>
              </a:rPr>
              <a:t>Cause and Effect Analysis (Ishikawa Diagram)</a:t>
            </a:r>
          </a:p>
        </p:txBody>
      </p:sp>
      <p:grpSp>
        <p:nvGrpSpPr>
          <p:cNvPr id="6" name="Group 5"/>
          <p:cNvGrpSpPr/>
          <p:nvPr/>
        </p:nvGrpSpPr>
        <p:grpSpPr>
          <a:xfrm>
            <a:off x="119433" y="969332"/>
            <a:ext cx="11953134" cy="5741544"/>
            <a:chOff x="88606" y="918517"/>
            <a:chExt cx="11953134" cy="5741544"/>
          </a:xfrm>
        </p:grpSpPr>
        <p:grpSp>
          <p:nvGrpSpPr>
            <p:cNvPr id="5" name="Group 4"/>
            <p:cNvGrpSpPr/>
            <p:nvPr/>
          </p:nvGrpSpPr>
          <p:grpSpPr>
            <a:xfrm>
              <a:off x="464019" y="918517"/>
              <a:ext cx="11577721" cy="5741544"/>
              <a:chOff x="309471" y="918517"/>
              <a:chExt cx="11577721" cy="5741544"/>
            </a:xfrm>
          </p:grpSpPr>
          <p:sp>
            <p:nvSpPr>
              <p:cNvPr id="55" name="Line 104"/>
              <p:cNvSpPr>
                <a:spLocks noChangeShapeType="1"/>
              </p:cNvSpPr>
              <p:nvPr/>
            </p:nvSpPr>
            <p:spPr bwMode="auto">
              <a:xfrm>
                <a:off x="2761257" y="177568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56" name="Text Box 103"/>
              <p:cNvSpPr txBox="1">
                <a:spLocks noChangeArrowheads="1"/>
              </p:cNvSpPr>
              <p:nvPr/>
            </p:nvSpPr>
            <p:spPr bwMode="auto">
              <a:xfrm>
                <a:off x="1329539" y="1678522"/>
                <a:ext cx="1614272"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Furlough</a:t>
                </a:r>
              </a:p>
            </p:txBody>
          </p:sp>
          <p:sp>
            <p:nvSpPr>
              <p:cNvPr id="61" name="Line 98"/>
              <p:cNvSpPr>
                <a:spLocks noChangeShapeType="1"/>
              </p:cNvSpPr>
              <p:nvPr/>
            </p:nvSpPr>
            <p:spPr bwMode="auto">
              <a:xfrm flipV="1">
                <a:off x="5742098" y="2082638"/>
                <a:ext cx="37154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62" name="Text Box 97"/>
              <p:cNvSpPr txBox="1">
                <a:spLocks noChangeArrowheads="1"/>
              </p:cNvSpPr>
              <p:nvPr/>
            </p:nvSpPr>
            <p:spPr bwMode="auto">
              <a:xfrm>
                <a:off x="4225344" y="1785078"/>
                <a:ext cx="1529633" cy="100252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Change in consumer’s purchasing behaviour</a:t>
                </a:r>
              </a:p>
            </p:txBody>
          </p:sp>
          <p:sp>
            <p:nvSpPr>
              <p:cNvPr id="65" name="Line 94"/>
              <p:cNvSpPr>
                <a:spLocks noChangeShapeType="1"/>
              </p:cNvSpPr>
              <p:nvPr/>
            </p:nvSpPr>
            <p:spPr bwMode="auto">
              <a:xfrm>
                <a:off x="6708334" y="319699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66" name="Text Box 93"/>
              <p:cNvSpPr txBox="1">
                <a:spLocks noChangeArrowheads="1"/>
              </p:cNvSpPr>
              <p:nvPr/>
            </p:nvSpPr>
            <p:spPr bwMode="auto">
              <a:xfrm>
                <a:off x="5253701" y="2830424"/>
                <a:ext cx="1466850" cy="72829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Decreased disposal income</a:t>
                </a:r>
              </a:p>
            </p:txBody>
          </p:sp>
          <p:sp>
            <p:nvSpPr>
              <p:cNvPr id="67" name="Line 92"/>
              <p:cNvSpPr>
                <a:spLocks noChangeShapeType="1"/>
              </p:cNvSpPr>
              <p:nvPr/>
            </p:nvSpPr>
            <p:spPr bwMode="auto">
              <a:xfrm>
                <a:off x="5289471" y="453363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68" name="Text Box 91"/>
              <p:cNvSpPr txBox="1">
                <a:spLocks noChangeArrowheads="1"/>
              </p:cNvSpPr>
              <p:nvPr/>
            </p:nvSpPr>
            <p:spPr bwMode="auto">
              <a:xfrm>
                <a:off x="3852717" y="4107399"/>
                <a:ext cx="1435720" cy="8501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Poor investment in technology</a:t>
                </a:r>
              </a:p>
            </p:txBody>
          </p:sp>
          <p:sp>
            <p:nvSpPr>
              <p:cNvPr id="71" name="Line 88"/>
              <p:cNvSpPr>
                <a:spLocks noChangeShapeType="1"/>
              </p:cNvSpPr>
              <p:nvPr/>
            </p:nvSpPr>
            <p:spPr bwMode="auto">
              <a:xfrm>
                <a:off x="4549007" y="536168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2" name="Text Box 87"/>
              <p:cNvSpPr txBox="1">
                <a:spLocks noChangeArrowheads="1"/>
              </p:cNvSpPr>
              <p:nvPr/>
            </p:nvSpPr>
            <p:spPr bwMode="auto">
              <a:xfrm>
                <a:off x="2825712" y="5069743"/>
                <a:ext cx="1760524" cy="77406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Poor strategic response to external factors</a:t>
                </a:r>
              </a:p>
            </p:txBody>
          </p:sp>
          <p:sp>
            <p:nvSpPr>
              <p:cNvPr id="73" name="Line 86"/>
              <p:cNvSpPr>
                <a:spLocks noChangeShapeType="1"/>
              </p:cNvSpPr>
              <p:nvPr/>
            </p:nvSpPr>
            <p:spPr bwMode="auto">
              <a:xfrm>
                <a:off x="3049899" y="389460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4" name="Text Box 85"/>
              <p:cNvSpPr txBox="1">
                <a:spLocks noChangeArrowheads="1"/>
              </p:cNvSpPr>
              <p:nvPr/>
            </p:nvSpPr>
            <p:spPr bwMode="auto">
              <a:xfrm>
                <a:off x="1513346" y="3632663"/>
                <a:ext cx="1537105" cy="52435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Supply chain issues</a:t>
                </a:r>
              </a:p>
            </p:txBody>
          </p:sp>
          <p:sp>
            <p:nvSpPr>
              <p:cNvPr id="75" name="Line 84"/>
              <p:cNvSpPr>
                <a:spLocks noChangeShapeType="1"/>
              </p:cNvSpPr>
              <p:nvPr/>
            </p:nvSpPr>
            <p:spPr bwMode="auto">
              <a:xfrm>
                <a:off x="2560881" y="4491569"/>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6" name="Text Box 83"/>
              <p:cNvSpPr txBox="1">
                <a:spLocks noChangeArrowheads="1"/>
              </p:cNvSpPr>
              <p:nvPr/>
            </p:nvSpPr>
            <p:spPr bwMode="auto">
              <a:xfrm>
                <a:off x="876543" y="4213542"/>
                <a:ext cx="1670050" cy="52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High operational costs</a:t>
                </a:r>
              </a:p>
            </p:txBody>
          </p:sp>
          <p:sp>
            <p:nvSpPr>
              <p:cNvPr id="77" name="Line 82"/>
              <p:cNvSpPr>
                <a:spLocks noChangeShapeType="1"/>
              </p:cNvSpPr>
              <p:nvPr/>
            </p:nvSpPr>
            <p:spPr bwMode="auto">
              <a:xfrm>
                <a:off x="2150971" y="504401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8" name="Text Box 81"/>
              <p:cNvSpPr txBox="1">
                <a:spLocks noChangeArrowheads="1"/>
              </p:cNvSpPr>
              <p:nvPr/>
            </p:nvSpPr>
            <p:spPr bwMode="auto">
              <a:xfrm>
                <a:off x="309471" y="4803685"/>
                <a:ext cx="1828800" cy="42802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High inflation</a:t>
                </a:r>
              </a:p>
            </p:txBody>
          </p:sp>
          <p:sp>
            <p:nvSpPr>
              <p:cNvPr id="80" name="Rectangle 79"/>
              <p:cNvSpPr>
                <a:spLocks noChangeArrowheads="1"/>
              </p:cNvSpPr>
              <p:nvPr/>
            </p:nvSpPr>
            <p:spPr bwMode="auto">
              <a:xfrm>
                <a:off x="2181439" y="918517"/>
                <a:ext cx="1426758" cy="571094"/>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Covid-19 Pandemic</a:t>
                </a:r>
              </a:p>
            </p:txBody>
          </p:sp>
          <p:sp>
            <p:nvSpPr>
              <p:cNvPr id="81" name="Rectangle 78"/>
              <p:cNvSpPr>
                <a:spLocks noChangeArrowheads="1"/>
              </p:cNvSpPr>
              <p:nvPr/>
            </p:nvSpPr>
            <p:spPr bwMode="auto">
              <a:xfrm>
                <a:off x="5242036" y="1059039"/>
                <a:ext cx="1123110" cy="61085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Social factors</a:t>
                </a:r>
              </a:p>
            </p:txBody>
          </p:sp>
          <p:sp>
            <p:nvSpPr>
              <p:cNvPr id="82" name="Line 77"/>
              <p:cNvSpPr>
                <a:spLocks noChangeShapeType="1"/>
              </p:cNvSpPr>
              <p:nvPr/>
            </p:nvSpPr>
            <p:spPr bwMode="auto">
              <a:xfrm flipV="1">
                <a:off x="528027" y="3583865"/>
                <a:ext cx="9505594" cy="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4" name="Line 75"/>
              <p:cNvSpPr>
                <a:spLocks noChangeShapeType="1"/>
              </p:cNvSpPr>
              <p:nvPr/>
            </p:nvSpPr>
            <p:spPr bwMode="auto">
              <a:xfrm>
                <a:off x="3000912" y="1498740"/>
                <a:ext cx="1989178" cy="207773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5" name="Line 74"/>
              <p:cNvSpPr>
                <a:spLocks noChangeShapeType="1"/>
              </p:cNvSpPr>
              <p:nvPr/>
            </p:nvSpPr>
            <p:spPr bwMode="auto">
              <a:xfrm>
                <a:off x="5742099" y="1674652"/>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6" name="Rectangle 73"/>
              <p:cNvSpPr>
                <a:spLocks noChangeArrowheads="1"/>
              </p:cNvSpPr>
              <p:nvPr/>
            </p:nvSpPr>
            <p:spPr bwMode="auto">
              <a:xfrm>
                <a:off x="973715" y="5995413"/>
                <a:ext cx="1482725" cy="59069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Economic factors</a:t>
                </a:r>
              </a:p>
            </p:txBody>
          </p:sp>
          <p:sp>
            <p:nvSpPr>
              <p:cNvPr id="87" name="Line 72"/>
              <p:cNvSpPr>
                <a:spLocks noChangeShapeType="1"/>
              </p:cNvSpPr>
              <p:nvPr/>
            </p:nvSpPr>
            <p:spPr bwMode="auto">
              <a:xfrm flipV="1">
                <a:off x="1910835" y="3576477"/>
                <a:ext cx="1899743" cy="241893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8" name="Rectangle 71"/>
              <p:cNvSpPr>
                <a:spLocks noChangeArrowheads="1"/>
              </p:cNvSpPr>
              <p:nvPr/>
            </p:nvSpPr>
            <p:spPr bwMode="auto">
              <a:xfrm>
                <a:off x="3778311" y="6056113"/>
                <a:ext cx="1444061" cy="60394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Adaptation Failure</a:t>
                </a:r>
              </a:p>
            </p:txBody>
          </p:sp>
          <p:sp>
            <p:nvSpPr>
              <p:cNvPr id="89" name="Line 70"/>
              <p:cNvSpPr>
                <a:spLocks noChangeShapeType="1"/>
              </p:cNvSpPr>
              <p:nvPr/>
            </p:nvSpPr>
            <p:spPr bwMode="auto">
              <a:xfrm flipV="1">
                <a:off x="4462315" y="3591254"/>
                <a:ext cx="2123256" cy="247334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91" name="Text Box 68"/>
              <p:cNvSpPr txBox="1">
                <a:spLocks noChangeArrowheads="1"/>
              </p:cNvSpPr>
              <p:nvPr/>
            </p:nvSpPr>
            <p:spPr bwMode="auto">
              <a:xfrm>
                <a:off x="10033621" y="3060332"/>
                <a:ext cx="1853571" cy="1032289"/>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algn="ctr"/>
                <a:r>
                  <a:rPr lang="en-GB" sz="1600" dirty="0">
                    <a:latin typeface="Times New Roman" panose="02020603050405020304" pitchFamily="18" charset="0"/>
                    <a:cs typeface="Times New Roman" panose="02020603050405020304" pitchFamily="18" charset="0"/>
                  </a:rPr>
                  <a:t>T M Lewin fell into administration the second time in two years</a:t>
                </a:r>
              </a:p>
            </p:txBody>
          </p:sp>
          <p:sp>
            <p:nvSpPr>
              <p:cNvPr id="34" name="Line 102"/>
              <p:cNvSpPr>
                <a:spLocks noChangeShapeType="1"/>
              </p:cNvSpPr>
              <p:nvPr/>
            </p:nvSpPr>
            <p:spPr bwMode="auto">
              <a:xfrm>
                <a:off x="3487623" y="24742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35" name="Text Box 101"/>
              <p:cNvSpPr txBox="1">
                <a:spLocks noChangeArrowheads="1"/>
              </p:cNvSpPr>
              <p:nvPr/>
            </p:nvSpPr>
            <p:spPr bwMode="auto">
              <a:xfrm>
                <a:off x="1302374" y="2236509"/>
                <a:ext cx="2170962" cy="46976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Pandemic restrictions</a:t>
                </a:r>
              </a:p>
            </p:txBody>
          </p:sp>
          <p:sp>
            <p:nvSpPr>
              <p:cNvPr id="36" name="Line 102"/>
              <p:cNvSpPr>
                <a:spLocks noChangeShapeType="1"/>
              </p:cNvSpPr>
              <p:nvPr/>
            </p:nvSpPr>
            <p:spPr bwMode="auto">
              <a:xfrm>
                <a:off x="4205882" y="329635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37" name="Text Box 101"/>
              <p:cNvSpPr txBox="1">
                <a:spLocks noChangeArrowheads="1"/>
              </p:cNvSpPr>
              <p:nvPr/>
            </p:nvSpPr>
            <p:spPr bwMode="auto">
              <a:xfrm>
                <a:off x="2034920" y="3090623"/>
                <a:ext cx="2170962" cy="40448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Sicknesses / Deaths</a:t>
                </a:r>
              </a:p>
            </p:txBody>
          </p:sp>
        </p:grpSp>
        <p:sp>
          <p:nvSpPr>
            <p:cNvPr id="40" name="Line 82"/>
            <p:cNvSpPr>
              <a:spLocks noChangeShapeType="1"/>
            </p:cNvSpPr>
            <p:nvPr/>
          </p:nvSpPr>
          <p:spPr bwMode="auto">
            <a:xfrm>
              <a:off x="1930106" y="555230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41" name="Text Box 81"/>
            <p:cNvSpPr txBox="1">
              <a:spLocks noChangeArrowheads="1"/>
            </p:cNvSpPr>
            <p:nvPr/>
          </p:nvSpPr>
          <p:spPr bwMode="auto">
            <a:xfrm>
              <a:off x="88606" y="5311968"/>
              <a:ext cx="1828800" cy="57958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Low consumer purchasing power</a:t>
              </a:r>
            </a:p>
          </p:txBody>
        </p:sp>
      </p:grpSp>
      <p:sp>
        <p:nvSpPr>
          <p:cNvPr id="45" name="Line 84"/>
          <p:cNvSpPr>
            <a:spLocks noChangeShapeType="1"/>
          </p:cNvSpPr>
          <p:nvPr/>
        </p:nvSpPr>
        <p:spPr bwMode="auto">
          <a:xfrm>
            <a:off x="8298656" y="422980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46" name="Text Box 83"/>
          <p:cNvSpPr txBox="1">
            <a:spLocks noChangeArrowheads="1"/>
          </p:cNvSpPr>
          <p:nvPr/>
        </p:nvSpPr>
        <p:spPr bwMode="auto">
          <a:xfrm>
            <a:off x="6614318" y="3951773"/>
            <a:ext cx="1670050" cy="52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Loss of jobs</a:t>
            </a:r>
          </a:p>
        </p:txBody>
      </p:sp>
      <p:sp>
        <p:nvSpPr>
          <p:cNvPr id="47" name="Line 82"/>
          <p:cNvSpPr>
            <a:spLocks noChangeShapeType="1"/>
          </p:cNvSpPr>
          <p:nvPr/>
        </p:nvSpPr>
        <p:spPr bwMode="auto">
          <a:xfrm>
            <a:off x="7770509" y="492786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48" name="Text Box 81"/>
          <p:cNvSpPr txBox="1">
            <a:spLocks noChangeArrowheads="1"/>
          </p:cNvSpPr>
          <p:nvPr/>
        </p:nvSpPr>
        <p:spPr bwMode="auto">
          <a:xfrm>
            <a:off x="5941888" y="4672080"/>
            <a:ext cx="1828800" cy="52786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Working from home</a:t>
            </a:r>
          </a:p>
        </p:txBody>
      </p:sp>
      <p:sp>
        <p:nvSpPr>
          <p:cNvPr id="49" name="Rectangle 73"/>
          <p:cNvSpPr>
            <a:spLocks noChangeArrowheads="1"/>
          </p:cNvSpPr>
          <p:nvPr/>
        </p:nvSpPr>
        <p:spPr bwMode="auto">
          <a:xfrm>
            <a:off x="6399020" y="5992529"/>
            <a:ext cx="1782428" cy="59069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latin typeface="Times New Roman" panose="02020603050405020304" pitchFamily="18" charset="0"/>
                <a:cs typeface="Times New Roman" panose="02020603050405020304" pitchFamily="18" charset="0"/>
              </a:rPr>
              <a:t>People/employee factors</a:t>
            </a:r>
          </a:p>
        </p:txBody>
      </p:sp>
      <p:sp>
        <p:nvSpPr>
          <p:cNvPr id="50" name="Line 72"/>
          <p:cNvSpPr>
            <a:spLocks noChangeShapeType="1"/>
          </p:cNvSpPr>
          <p:nvPr/>
        </p:nvSpPr>
        <p:spPr bwMode="auto">
          <a:xfrm flipV="1">
            <a:off x="7433312" y="3573593"/>
            <a:ext cx="1899743" cy="241893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51" name="Line 82"/>
          <p:cNvSpPr>
            <a:spLocks noChangeShapeType="1"/>
          </p:cNvSpPr>
          <p:nvPr/>
        </p:nvSpPr>
        <p:spPr bwMode="auto">
          <a:xfrm>
            <a:off x="7298035" y="554941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52" name="Text Box 81"/>
          <p:cNvSpPr txBox="1">
            <a:spLocks noChangeArrowheads="1"/>
          </p:cNvSpPr>
          <p:nvPr/>
        </p:nvSpPr>
        <p:spPr bwMode="auto">
          <a:xfrm>
            <a:off x="5456535" y="5309084"/>
            <a:ext cx="1828800" cy="57958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Law suits from</a:t>
            </a:r>
            <a:r>
              <a:rPr lang="en-GB" sz="14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employees</a:t>
            </a:r>
          </a:p>
        </p:txBody>
      </p:sp>
    </p:spTree>
    <p:extLst>
      <p:ext uri="{BB962C8B-B14F-4D97-AF65-F5344CB8AC3E}">
        <p14:creationId xmlns:p14="http://schemas.microsoft.com/office/powerpoint/2010/main" val="3877823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Arial" panose="020B0604020202020204" pitchFamily="34" charset="0"/>
                <a:cs typeface="Arial" panose="020B0604020202020204" pitchFamily="34" charset="0"/>
              </a:rPr>
              <a:t>Effective Decision-Making</a:t>
            </a:r>
            <a:endParaRPr lang="en-GB" sz="3200" b="1" dirty="0">
              <a:solidFill>
                <a:srgbClr val="7030A0"/>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5936778" y="358235"/>
            <a:ext cx="5752479" cy="4308807"/>
          </a:xfrm>
          <a:prstGeom prst="rect">
            <a:avLst/>
          </a:prstGeom>
        </p:spPr>
      </p:pic>
      <p:sp>
        <p:nvSpPr>
          <p:cNvPr id="5" name="TextBox 4"/>
          <p:cNvSpPr txBox="1"/>
          <p:nvPr/>
        </p:nvSpPr>
        <p:spPr>
          <a:xfrm>
            <a:off x="5936778" y="0"/>
            <a:ext cx="2099639" cy="5283021"/>
          </a:xfrm>
          <a:prstGeom prst="rect">
            <a:avLst/>
          </a:prstGeom>
          <a:solidFill>
            <a:schemeClr val="bg1"/>
          </a:solidFill>
        </p:spPr>
        <p:txBody>
          <a:bodyPr wrap="square" rtlCol="0">
            <a:spAutoFit/>
          </a:bodyPr>
          <a:lstStyle/>
          <a:p>
            <a:endParaRPr lang="en-GB" dirty="0"/>
          </a:p>
        </p:txBody>
      </p:sp>
      <p:sp>
        <p:nvSpPr>
          <p:cNvPr id="7" name="Subtitle 2"/>
          <p:cNvSpPr>
            <a:spLocks noGrp="1"/>
          </p:cNvSpPr>
          <p:nvPr>
            <p:ph type="subTitle" idx="1"/>
          </p:nvPr>
        </p:nvSpPr>
        <p:spPr>
          <a:xfrm>
            <a:off x="219221" y="1371040"/>
            <a:ext cx="7946264" cy="5328340"/>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Decision-making refers to the process of identifying a problem, gathering information, and choosing various solutions to solve the problem (</a:t>
            </a:r>
            <a:r>
              <a:rPr lang="en-GB" sz="2000" dirty="0" err="1">
                <a:latin typeface="Times New Roman" panose="02020603050405020304" pitchFamily="18" charset="0"/>
                <a:cs typeface="Times New Roman" panose="02020603050405020304" pitchFamily="18" charset="0"/>
              </a:rPr>
              <a:t>Panwar</a:t>
            </a:r>
            <a:r>
              <a:rPr lang="en-GB" sz="2000" dirty="0">
                <a:latin typeface="Times New Roman" panose="02020603050405020304" pitchFamily="18" charset="0"/>
                <a:cs typeface="Times New Roman" panose="02020603050405020304" pitchFamily="18" charset="0"/>
              </a:rPr>
              <a:t> et al., 2019).</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A problem is solved by considering various alternatives which require a rational approach. The steps below are followed in making an effective decision</a:t>
            </a:r>
          </a:p>
          <a:p>
            <a:pPr marL="342900" indent="-342900" algn="just">
              <a:buClr>
                <a:srgbClr val="7030A0"/>
              </a:buClr>
              <a:buFont typeface="Wingdings" panose="05000000000000000000" pitchFamily="2" charset="2"/>
              <a:buChar char="§"/>
            </a:pPr>
            <a:endParaRPr lang="en-GB" sz="20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endParaRPr lang="en-GB" sz="2000"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3"/>
          <a:stretch>
            <a:fillRect/>
          </a:stretch>
        </p:blipFill>
        <p:spPr>
          <a:xfrm>
            <a:off x="1773979" y="3284375"/>
            <a:ext cx="6077843" cy="3541205"/>
          </a:xfrm>
          <a:prstGeom prst="rect">
            <a:avLst/>
          </a:prstGeom>
        </p:spPr>
      </p:pic>
      <p:sp>
        <p:nvSpPr>
          <p:cNvPr id="9" name="TextBox 8"/>
          <p:cNvSpPr txBox="1"/>
          <p:nvPr/>
        </p:nvSpPr>
        <p:spPr>
          <a:xfrm>
            <a:off x="1983346" y="3760631"/>
            <a:ext cx="2202287" cy="1200329"/>
          </a:xfrm>
          <a:prstGeom prst="rect">
            <a:avLst/>
          </a:prstGeom>
          <a:solidFill>
            <a:schemeClr val="accent5">
              <a:lumMod val="50000"/>
            </a:schemeClr>
          </a:solidFill>
        </p:spPr>
        <p:txBody>
          <a:bodyPr wrap="squar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91305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Arial" panose="020B0604020202020204" pitchFamily="34" charset="0"/>
                <a:cs typeface="Arial" panose="020B0604020202020204" pitchFamily="34" charset="0"/>
              </a:rPr>
              <a:t>Evaluation of Alternatives</a:t>
            </a:r>
            <a:endParaRPr lang="en-GB" sz="3200" b="1" dirty="0">
              <a:solidFill>
                <a:srgbClr val="7030A0"/>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202807" y="1410795"/>
            <a:ext cx="7946264" cy="5109273"/>
          </a:xfrm>
        </p:spPr>
        <p:txBody>
          <a:bodyPr>
            <a:normAutofit/>
          </a:bodyPr>
          <a:lstStyle/>
          <a:p>
            <a:pPr marL="342900" indent="-342900" algn="just">
              <a:buClr>
                <a:srgbClr val="7030A0"/>
              </a:buClr>
              <a:buFont typeface="Wingdings" panose="05000000000000000000" pitchFamily="2" charset="2"/>
              <a:buChar char="§"/>
            </a:pPr>
            <a:r>
              <a:rPr lang="en-GB" sz="2000" dirty="0">
                <a:solidFill>
                  <a:srgbClr val="7030A0"/>
                </a:solidFill>
                <a:latin typeface="Times New Roman" panose="02020603050405020304" pitchFamily="18" charset="0"/>
                <a:cs typeface="Times New Roman" panose="02020603050405020304" pitchFamily="18" charset="0"/>
              </a:rPr>
              <a:t>Scope Definition</a:t>
            </a:r>
            <a:endParaRPr lang="en-GB" sz="20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a:t>
            </a:r>
            <a:r>
              <a:rPr lang="en-GB" sz="2000" dirty="0" err="1">
                <a:latin typeface="Times New Roman" panose="02020603050405020304" pitchFamily="18" charset="0"/>
                <a:cs typeface="Times New Roman" panose="02020603050405020304" pitchFamily="18" charset="0"/>
              </a:rPr>
              <a:t>Lewin</a:t>
            </a:r>
            <a:r>
              <a:rPr lang="en-GB" sz="2000" dirty="0">
                <a:latin typeface="Times New Roman" panose="02020603050405020304" pitchFamily="18" charset="0"/>
                <a:cs typeface="Times New Roman" panose="02020603050405020304" pitchFamily="18" charset="0"/>
              </a:rPr>
              <a:t> fell into administration (Butler, 2022).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problem was caused by  increased cost of living, high inflation, changing consumer lifestyles, low consumer purchasing power,  and high operational costs ( all evident during the pandemic outbreak)</a:t>
            </a:r>
          </a:p>
          <a:p>
            <a:pPr marL="342900" indent="-342900" algn="just">
              <a:buClr>
                <a:srgbClr val="7030A0"/>
              </a:buClr>
              <a:buFont typeface="Wingdings" panose="05000000000000000000" pitchFamily="2" charset="2"/>
              <a:buChar char="§"/>
            </a:pPr>
            <a:r>
              <a:rPr lang="en-GB" sz="2000" dirty="0">
                <a:solidFill>
                  <a:srgbClr val="7030A0"/>
                </a:solidFill>
                <a:latin typeface="Times New Roman" panose="02020603050405020304" pitchFamily="18" charset="0"/>
                <a:cs typeface="Times New Roman" panose="02020603050405020304" pitchFamily="18" charset="0"/>
              </a:rPr>
              <a:t>Financial appraisal</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Many retailers are increasing prices to remain profitable (Bunn et al., 2022). However, the company would still get low sales as the consumers have low purchasing power and the demand for its products has decreased,</a:t>
            </a:r>
          </a:p>
          <a:p>
            <a:pPr marL="342900" indent="-342900" algn="just">
              <a:buClr>
                <a:srgbClr val="7030A0"/>
              </a:buClr>
              <a:buFont typeface="Wingdings" panose="05000000000000000000" pitchFamily="2" charset="2"/>
              <a:buChar char="§"/>
            </a:pPr>
            <a:r>
              <a:rPr lang="en-GB" sz="2000" dirty="0">
                <a:solidFill>
                  <a:srgbClr val="7030A0"/>
                </a:solidFill>
                <a:latin typeface="Times New Roman" panose="02020603050405020304" pitchFamily="18" charset="0"/>
                <a:cs typeface="Times New Roman" panose="02020603050405020304" pitchFamily="18" charset="0"/>
              </a:rPr>
              <a:t>Technological innovation</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can develop e-commerce site to sell products online. However, this will increase the cost operations.</a:t>
            </a:r>
          </a:p>
        </p:txBody>
      </p:sp>
      <p:pic>
        <p:nvPicPr>
          <p:cNvPr id="4" name="Picture 3"/>
          <p:cNvPicPr>
            <a:picLocks noChangeAspect="1"/>
          </p:cNvPicPr>
          <p:nvPr/>
        </p:nvPicPr>
        <p:blipFill>
          <a:blip r:embed="rId2"/>
          <a:stretch>
            <a:fillRect/>
          </a:stretch>
        </p:blipFill>
        <p:spPr>
          <a:xfrm>
            <a:off x="142519" y="2053290"/>
            <a:ext cx="4060288" cy="3109229"/>
          </a:xfrm>
          <a:prstGeom prst="rect">
            <a:avLst/>
          </a:prstGeom>
        </p:spPr>
      </p:pic>
    </p:spTree>
    <p:extLst>
      <p:ext uri="{BB962C8B-B14F-4D97-AF65-F5344CB8AC3E}">
        <p14:creationId xmlns:p14="http://schemas.microsoft.com/office/powerpoint/2010/main" val="3085277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Evaluation of Alternatives continued</a:t>
            </a:r>
          </a:p>
        </p:txBody>
      </p:sp>
      <p:sp>
        <p:nvSpPr>
          <p:cNvPr id="3" name="Subtitle 2"/>
          <p:cNvSpPr>
            <a:spLocks noGrp="1"/>
          </p:cNvSpPr>
          <p:nvPr>
            <p:ph type="subTitle" idx="1"/>
          </p:nvPr>
        </p:nvSpPr>
        <p:spPr>
          <a:xfrm>
            <a:off x="656824" y="1390918"/>
            <a:ext cx="7946264"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There are several solutions that the company can implement to respond to inflation.</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can raise prices of its products (Bunn et al., 2022). However, because people are working from home, few people will buy its official suits.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It can diversify to both official and casual products and sell them at higher prices.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will help the company to maintain high sales when official suits loose demand.</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a:t>
            </a:r>
            <a:r>
              <a:rPr lang="en-GB" sz="2000" dirty="0" err="1">
                <a:latin typeface="Times New Roman" panose="02020603050405020304" pitchFamily="18" charset="0"/>
                <a:cs typeface="Times New Roman" panose="02020603050405020304" pitchFamily="18" charset="0"/>
              </a:rPr>
              <a:t>Lewin</a:t>
            </a:r>
            <a:r>
              <a:rPr lang="en-GB" sz="2000" dirty="0">
                <a:latin typeface="Times New Roman" panose="02020603050405020304" pitchFamily="18" charset="0"/>
                <a:cs typeface="Times New Roman" panose="02020603050405020304" pitchFamily="18" charset="0"/>
              </a:rPr>
              <a:t> should automate most of its process to cut costs. Automation will lower the number of employees and intermediaries.</a:t>
            </a:r>
          </a:p>
        </p:txBody>
      </p:sp>
    </p:spTree>
    <p:extLst>
      <p:ext uri="{BB962C8B-B14F-4D97-AF65-F5344CB8AC3E}">
        <p14:creationId xmlns:p14="http://schemas.microsoft.com/office/powerpoint/2010/main" val="3114695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Best Solution</a:t>
            </a:r>
          </a:p>
        </p:txBody>
      </p:sp>
      <p:sp>
        <p:nvSpPr>
          <p:cNvPr id="3" name="Subtitle 2"/>
          <p:cNvSpPr>
            <a:spLocks noGrp="1"/>
          </p:cNvSpPr>
          <p:nvPr>
            <p:ph type="subTitle" idx="1"/>
          </p:nvPr>
        </p:nvSpPr>
        <p:spPr>
          <a:xfrm>
            <a:off x="4108768" y="1569823"/>
            <a:ext cx="7469339"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best solution is to automate processes and diversify the company’s products.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Automation will cut costs and satisfy consumer needs. Consumers want to shop online and employees to work from home (Koch et al., 2020).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should accept this change and automate its processes.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Moreover, it should sell a wide range of products to avoid demand fluctuations that lead to low sales.</a:t>
            </a:r>
          </a:p>
        </p:txBody>
      </p:sp>
      <p:pic>
        <p:nvPicPr>
          <p:cNvPr id="4" name="Picture 3"/>
          <p:cNvPicPr>
            <a:picLocks noChangeAspect="1"/>
          </p:cNvPicPr>
          <p:nvPr/>
        </p:nvPicPr>
        <p:blipFill>
          <a:blip r:embed="rId2"/>
          <a:stretch>
            <a:fillRect/>
          </a:stretch>
        </p:blipFill>
        <p:spPr>
          <a:xfrm>
            <a:off x="0" y="1927631"/>
            <a:ext cx="4108768" cy="2300910"/>
          </a:xfrm>
          <a:prstGeom prst="rect">
            <a:avLst/>
          </a:prstGeom>
        </p:spPr>
      </p:pic>
    </p:spTree>
    <p:extLst>
      <p:ext uri="{BB962C8B-B14F-4D97-AF65-F5344CB8AC3E}">
        <p14:creationId xmlns:p14="http://schemas.microsoft.com/office/powerpoint/2010/main" val="171168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Action Planning</a:t>
            </a:r>
          </a:p>
        </p:txBody>
      </p:sp>
      <p:sp>
        <p:nvSpPr>
          <p:cNvPr id="3" name="Subtitle 2"/>
          <p:cNvSpPr>
            <a:spLocks noGrp="1"/>
          </p:cNvSpPr>
          <p:nvPr>
            <p:ph type="subTitle" idx="1"/>
          </p:nvPr>
        </p:nvSpPr>
        <p:spPr>
          <a:xfrm>
            <a:off x="4691268" y="1410236"/>
            <a:ext cx="6818245" cy="4175976"/>
          </a:xfrm>
        </p:spPr>
        <p:txBody>
          <a:bodyPr>
            <a:normAutofit lnSpcReduction="10000"/>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should start by simple automation where it will develop an e-commerce site to sell its products.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It should also automotive production process by acquiring latest production machines.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It’s e-commerce site should allow online payments so that customers can use digital wallets when buying products (</a:t>
            </a:r>
            <a:r>
              <a:rPr lang="en-GB" sz="2000" dirty="0"/>
              <a:t>Tolstoy </a:t>
            </a:r>
            <a:r>
              <a:rPr lang="en-GB" sz="2000" dirty="0">
                <a:latin typeface="Times New Roman" panose="02020603050405020304" pitchFamily="18" charset="0"/>
                <a:cs typeface="Times New Roman" panose="02020603050405020304" pitchFamily="18" charset="0"/>
              </a:rPr>
              <a:t>et al., 2021).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effectiveness of the decision will be measured through the change in sales turnover.</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sales will indicate that the decision is effective.</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Moreover, it will be measured through the change in operational costs. Reduced cost of production will indicate that the decision is effective.</a:t>
            </a:r>
          </a:p>
        </p:txBody>
      </p:sp>
      <p:pic>
        <p:nvPicPr>
          <p:cNvPr id="4" name="Picture 3"/>
          <p:cNvPicPr>
            <a:picLocks noChangeAspect="1"/>
          </p:cNvPicPr>
          <p:nvPr/>
        </p:nvPicPr>
        <p:blipFill>
          <a:blip r:embed="rId2"/>
          <a:stretch>
            <a:fillRect/>
          </a:stretch>
        </p:blipFill>
        <p:spPr>
          <a:xfrm>
            <a:off x="278297" y="1390918"/>
            <a:ext cx="4154556" cy="2566350"/>
          </a:xfrm>
          <a:prstGeom prst="rect">
            <a:avLst/>
          </a:prstGeom>
        </p:spPr>
      </p:pic>
    </p:spTree>
    <p:extLst>
      <p:ext uri="{BB962C8B-B14F-4D97-AF65-F5344CB8AC3E}">
        <p14:creationId xmlns:p14="http://schemas.microsoft.com/office/powerpoint/2010/main" val="357505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871015" y="1172256"/>
            <a:ext cx="7075820"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Lewin fell into administration.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problem was caused by  increased cost of living, high inflation, changing consumer lifestyles, low consumer purchasing power,  and high operational costs ( evident during the pandemic).</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best solution is to automate processes and diversify the company’s products.</a:t>
            </a:r>
          </a:p>
        </p:txBody>
      </p:sp>
      <p:pic>
        <p:nvPicPr>
          <p:cNvPr id="6" name="Picture 5"/>
          <p:cNvPicPr>
            <a:picLocks noChangeAspect="1"/>
          </p:cNvPicPr>
          <p:nvPr/>
        </p:nvPicPr>
        <p:blipFill>
          <a:blip r:embed="rId2"/>
          <a:stretch>
            <a:fillRect/>
          </a:stretch>
        </p:blipFill>
        <p:spPr>
          <a:xfrm>
            <a:off x="114920" y="39756"/>
            <a:ext cx="4550769" cy="3028330"/>
          </a:xfrm>
          <a:prstGeom prst="rect">
            <a:avLst/>
          </a:prstGeom>
        </p:spPr>
      </p:pic>
    </p:spTree>
    <p:extLst>
      <p:ext uri="{BB962C8B-B14F-4D97-AF65-F5344CB8AC3E}">
        <p14:creationId xmlns:p14="http://schemas.microsoft.com/office/powerpoint/2010/main" val="754638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111967"/>
            <a:ext cx="7091966" cy="494523"/>
          </a:xfrm>
        </p:spPr>
        <p:txBody>
          <a:bodyPr>
            <a:normAutofit fontScale="90000"/>
          </a:bodyPr>
          <a:lstStyle/>
          <a:p>
            <a:pPr algn="just"/>
            <a:r>
              <a:rPr lang="en-GB" sz="3200" b="1" dirty="0">
                <a:solidFill>
                  <a:srgbClr val="7030A0"/>
                </a:solidFill>
                <a:latin typeface="Times New Roman" panose="02020603050405020304" pitchFamily="18" charset="0"/>
                <a:cs typeface="Times New Roman" panose="02020603050405020304" pitchFamily="18" charset="0"/>
              </a:rPr>
              <a:t>References</a:t>
            </a:r>
          </a:p>
        </p:txBody>
      </p:sp>
      <p:sp>
        <p:nvSpPr>
          <p:cNvPr id="3" name="Subtitle 2"/>
          <p:cNvSpPr>
            <a:spLocks noGrp="1"/>
          </p:cNvSpPr>
          <p:nvPr>
            <p:ph type="subTitle" idx="1"/>
          </p:nvPr>
        </p:nvSpPr>
        <p:spPr>
          <a:xfrm>
            <a:off x="656823" y="606490"/>
            <a:ext cx="11290011" cy="6139543"/>
          </a:xfrm>
        </p:spPr>
        <p:txBody>
          <a:bodyPr>
            <a:normAutofit fontScale="92500" lnSpcReduction="10000"/>
          </a:bodyPr>
          <a:lstStyle/>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Abdallah, M. C., &amp; </a:t>
            </a:r>
            <a:r>
              <a:rPr lang="en-GB" sz="1600" dirty="0" err="1">
                <a:latin typeface="Times New Roman" panose="02020603050405020304" pitchFamily="18" charset="0"/>
                <a:cs typeface="Times New Roman" panose="02020603050405020304" pitchFamily="18" charset="0"/>
              </a:rPr>
              <a:t>Kpodar</a:t>
            </a:r>
            <a:r>
              <a:rPr lang="en-GB" sz="1600" dirty="0">
                <a:latin typeface="Times New Roman" panose="02020603050405020304" pitchFamily="18" charset="0"/>
                <a:cs typeface="Times New Roman" panose="02020603050405020304" pitchFamily="18" charset="0"/>
              </a:rPr>
              <a:t>, M. K. R. (2020). </a:t>
            </a:r>
            <a:r>
              <a:rPr lang="en-GB" sz="1600" i="1" dirty="0">
                <a:latin typeface="Times New Roman" panose="02020603050405020304" pitchFamily="18" charset="0"/>
                <a:cs typeface="Times New Roman" panose="02020603050405020304" pitchFamily="18" charset="0"/>
              </a:rPr>
              <a:t>How Large and Persistent is the Response of Inflation to Changes in Retail Energy Prices?</a:t>
            </a:r>
            <a:r>
              <a:rPr lang="en-GB" sz="1600" dirty="0">
                <a:latin typeface="Times New Roman" panose="02020603050405020304" pitchFamily="18" charset="0"/>
                <a:cs typeface="Times New Roman" panose="02020603050405020304" pitchFamily="18" charset="0"/>
              </a:rPr>
              <a:t>. International Monetary Fund.</a:t>
            </a: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Bunn, P., </a:t>
            </a:r>
            <a:r>
              <a:rPr lang="en-GB" sz="1600" dirty="0" err="1">
                <a:latin typeface="Times New Roman" panose="02020603050405020304" pitchFamily="18" charset="0"/>
                <a:cs typeface="Times New Roman" panose="02020603050405020304" pitchFamily="18" charset="0"/>
              </a:rPr>
              <a:t>Anayi</a:t>
            </a:r>
            <a:r>
              <a:rPr lang="en-GB" sz="1600" dirty="0">
                <a:latin typeface="Times New Roman" panose="02020603050405020304" pitchFamily="18" charset="0"/>
                <a:cs typeface="Times New Roman" panose="02020603050405020304" pitchFamily="18" charset="0"/>
              </a:rPr>
              <a:t>, L. S., Bloom, N., </a:t>
            </a:r>
            <a:r>
              <a:rPr lang="en-GB" sz="1600" dirty="0" err="1">
                <a:latin typeface="Times New Roman" panose="02020603050405020304" pitchFamily="18" charset="0"/>
                <a:cs typeface="Times New Roman" panose="02020603050405020304" pitchFamily="18" charset="0"/>
              </a:rPr>
              <a:t>Mizen</a:t>
            </a:r>
            <a:r>
              <a:rPr lang="en-GB" sz="1600" dirty="0">
                <a:latin typeface="Times New Roman" panose="02020603050405020304" pitchFamily="18" charset="0"/>
                <a:cs typeface="Times New Roman" panose="02020603050405020304" pitchFamily="18" charset="0"/>
              </a:rPr>
              <a:t>, P., </a:t>
            </a:r>
            <a:r>
              <a:rPr lang="en-GB" sz="1600" dirty="0" err="1">
                <a:latin typeface="Times New Roman" panose="02020603050405020304" pitchFamily="18" charset="0"/>
                <a:cs typeface="Times New Roman" panose="02020603050405020304" pitchFamily="18" charset="0"/>
              </a:rPr>
              <a:t>Thwaites</a:t>
            </a:r>
            <a:r>
              <a:rPr lang="en-GB" sz="1600" dirty="0">
                <a:latin typeface="Times New Roman" panose="02020603050405020304" pitchFamily="18" charset="0"/>
                <a:cs typeface="Times New Roman" panose="02020603050405020304" pitchFamily="18" charset="0"/>
              </a:rPr>
              <a:t>, G., &amp; </a:t>
            </a:r>
            <a:r>
              <a:rPr lang="en-GB" sz="1600" dirty="0" err="1">
                <a:latin typeface="Times New Roman" panose="02020603050405020304" pitchFamily="18" charset="0"/>
                <a:cs typeface="Times New Roman" panose="02020603050405020304" pitchFamily="18" charset="0"/>
              </a:rPr>
              <a:t>Yotzov</a:t>
            </a:r>
            <a:r>
              <a:rPr lang="en-GB" sz="1600" dirty="0">
                <a:latin typeface="Times New Roman" panose="02020603050405020304" pitchFamily="18" charset="0"/>
                <a:cs typeface="Times New Roman" panose="02020603050405020304" pitchFamily="18" charset="0"/>
              </a:rPr>
              <a:t>, I. (2022). </a:t>
            </a:r>
            <a:r>
              <a:rPr lang="en-GB" sz="1600" i="1" dirty="0">
                <a:latin typeface="Times New Roman" panose="02020603050405020304" pitchFamily="18" charset="0"/>
                <a:cs typeface="Times New Roman" panose="02020603050405020304" pitchFamily="18" charset="0"/>
              </a:rPr>
              <a:t>Firming up price inflation</a:t>
            </a:r>
            <a:r>
              <a:rPr lang="en-GB" sz="1600" dirty="0">
                <a:latin typeface="Times New Roman" panose="02020603050405020304" pitchFamily="18" charset="0"/>
                <a:cs typeface="Times New Roman" panose="02020603050405020304" pitchFamily="18" charset="0"/>
              </a:rPr>
              <a:t> (No. w30505). National Bureau of Economic Research.</a:t>
            </a: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Butler, S. (2022). TM </a:t>
            </a:r>
            <a:r>
              <a:rPr lang="en-GB" sz="1600" dirty="0" err="1">
                <a:latin typeface="Times New Roman" panose="02020603050405020304" pitchFamily="18" charset="0"/>
                <a:cs typeface="Times New Roman" panose="02020603050405020304" pitchFamily="18" charset="0"/>
              </a:rPr>
              <a:t>Lewin</a:t>
            </a:r>
            <a:r>
              <a:rPr lang="en-GB" sz="1600" dirty="0">
                <a:latin typeface="Times New Roman" panose="02020603050405020304" pitchFamily="18" charset="0"/>
                <a:cs typeface="Times New Roman" panose="02020603050405020304" pitchFamily="18" charset="0"/>
              </a:rPr>
              <a:t> calls in administrators for second time in two years. Available at </a:t>
            </a:r>
            <a:r>
              <a:rPr lang="en-GB" sz="1600" dirty="0">
                <a:latin typeface="Times New Roman" panose="02020603050405020304" pitchFamily="18" charset="0"/>
                <a:cs typeface="Times New Roman" panose="02020603050405020304" pitchFamily="18" charset="0"/>
                <a:hlinkClick r:id="rId2"/>
              </a:rPr>
              <a:t>https://www.theguardian.com/business/2022/mar/17/tm-lewin-calls-in-administrators-for-second-time-in-two-years</a:t>
            </a: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Chen, L. H., Freedman, D. O., &amp; Visser, L. G. (2020). COVID-19 immunity passport to ease travel restrictions?. </a:t>
            </a:r>
            <a:r>
              <a:rPr lang="en-GB" sz="1600" i="1" dirty="0">
                <a:latin typeface="Times New Roman" panose="02020603050405020304" pitchFamily="18" charset="0"/>
                <a:cs typeface="Times New Roman" panose="02020603050405020304" pitchFamily="18" charset="0"/>
              </a:rPr>
              <a:t>Journal of travel medicine</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27</a:t>
            </a:r>
            <a:r>
              <a:rPr lang="en-GB" sz="1600" dirty="0">
                <a:latin typeface="Times New Roman" panose="02020603050405020304" pitchFamily="18" charset="0"/>
                <a:cs typeface="Times New Roman" panose="02020603050405020304" pitchFamily="18" charset="0"/>
              </a:rPr>
              <a:t>(5), taaa085.</a:t>
            </a: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Koch, J., </a:t>
            </a:r>
            <a:r>
              <a:rPr lang="en-GB" sz="1600" dirty="0" err="1">
                <a:latin typeface="Times New Roman" panose="02020603050405020304" pitchFamily="18" charset="0"/>
                <a:cs typeface="Times New Roman" panose="02020603050405020304" pitchFamily="18" charset="0"/>
              </a:rPr>
              <a:t>Frommeyer</a:t>
            </a:r>
            <a:r>
              <a:rPr lang="en-GB" sz="1600" dirty="0">
                <a:latin typeface="Times New Roman" panose="02020603050405020304" pitchFamily="18" charset="0"/>
                <a:cs typeface="Times New Roman" panose="02020603050405020304" pitchFamily="18" charset="0"/>
              </a:rPr>
              <a:t>, B., &amp; </a:t>
            </a:r>
            <a:r>
              <a:rPr lang="en-GB" sz="1600" dirty="0" err="1">
                <a:latin typeface="Times New Roman" panose="02020603050405020304" pitchFamily="18" charset="0"/>
                <a:cs typeface="Times New Roman" panose="02020603050405020304" pitchFamily="18" charset="0"/>
              </a:rPr>
              <a:t>Schewe</a:t>
            </a:r>
            <a:r>
              <a:rPr lang="en-GB" sz="1600" dirty="0">
                <a:latin typeface="Times New Roman" panose="02020603050405020304" pitchFamily="18" charset="0"/>
                <a:cs typeface="Times New Roman" panose="02020603050405020304" pitchFamily="18" charset="0"/>
              </a:rPr>
              <a:t>, G. (2020). Online shopping motives during the COVID-19 pandemic—lessons from the crisis. </a:t>
            </a:r>
            <a:r>
              <a:rPr lang="en-GB" sz="1600" i="1" dirty="0">
                <a:latin typeface="Times New Roman" panose="02020603050405020304" pitchFamily="18" charset="0"/>
                <a:cs typeface="Times New Roman" panose="02020603050405020304" pitchFamily="18" charset="0"/>
              </a:rPr>
              <a:t>Sustainability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12</a:t>
            </a:r>
            <a:r>
              <a:rPr lang="en-GB" sz="1600" dirty="0">
                <a:latin typeface="Times New Roman" panose="02020603050405020304" pitchFamily="18" charset="0"/>
                <a:cs typeface="Times New Roman" panose="02020603050405020304" pitchFamily="18" charset="0"/>
              </a:rPr>
              <a:t>(24), 10247.</a:t>
            </a: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Li, Y., &amp; </a:t>
            </a:r>
            <a:r>
              <a:rPr lang="en-GB" sz="1600" dirty="0" err="1">
                <a:latin typeface="Times New Roman" panose="02020603050405020304" pitchFamily="18" charset="0"/>
                <a:cs typeface="Times New Roman" panose="02020603050405020304" pitchFamily="18" charset="0"/>
              </a:rPr>
              <a:t>Mutchler</a:t>
            </a:r>
            <a:r>
              <a:rPr lang="en-GB" sz="1600" dirty="0">
                <a:latin typeface="Times New Roman" panose="02020603050405020304" pitchFamily="18" charset="0"/>
                <a:cs typeface="Times New Roman" panose="02020603050405020304" pitchFamily="18" charset="0"/>
              </a:rPr>
              <a:t>, J. E. (2020). Older adults and the economic impact of the COVID-19 pandemic. </a:t>
            </a:r>
            <a:r>
              <a:rPr lang="en-GB" sz="1600" i="1" dirty="0">
                <a:latin typeface="Times New Roman" panose="02020603050405020304" pitchFamily="18" charset="0"/>
                <a:cs typeface="Times New Roman" panose="02020603050405020304" pitchFamily="18" charset="0"/>
              </a:rPr>
              <a:t>Journal of Aging &amp; Social Policy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32</a:t>
            </a:r>
            <a:r>
              <a:rPr lang="en-GB" sz="1600" dirty="0">
                <a:latin typeface="Times New Roman" panose="02020603050405020304" pitchFamily="18" charset="0"/>
                <a:cs typeface="Times New Roman" panose="02020603050405020304" pitchFamily="18" charset="0"/>
              </a:rPr>
              <a:t>(4-5), 477-487.</a:t>
            </a: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err="1">
                <a:latin typeface="Times New Roman" panose="02020603050405020304" pitchFamily="18" charset="0"/>
                <a:cs typeface="Times New Roman" panose="02020603050405020304" pitchFamily="18" charset="0"/>
              </a:rPr>
              <a:t>Panwar</a:t>
            </a:r>
            <a:r>
              <a:rPr lang="en-GB" sz="1600" dirty="0">
                <a:latin typeface="Times New Roman" panose="02020603050405020304" pitchFamily="18" charset="0"/>
                <a:cs typeface="Times New Roman" panose="02020603050405020304" pitchFamily="18" charset="0"/>
              </a:rPr>
              <a:t>, D., </a:t>
            </a:r>
            <a:r>
              <a:rPr lang="en-GB" sz="1600" dirty="0" err="1">
                <a:latin typeface="Times New Roman" panose="02020603050405020304" pitchFamily="18" charset="0"/>
                <a:cs typeface="Times New Roman" panose="02020603050405020304" pitchFamily="18" charset="0"/>
              </a:rPr>
              <a:t>Anand</a:t>
            </a:r>
            <a:r>
              <a:rPr lang="en-GB" sz="1600" dirty="0">
                <a:latin typeface="Times New Roman" panose="02020603050405020304" pitchFamily="18" charset="0"/>
                <a:cs typeface="Times New Roman" panose="02020603050405020304" pitchFamily="18" charset="0"/>
              </a:rPr>
              <a:t>, S., Ali, F., &amp; </a:t>
            </a:r>
            <a:r>
              <a:rPr lang="en-GB" sz="1600" dirty="0" err="1">
                <a:latin typeface="Times New Roman" panose="02020603050405020304" pitchFamily="18" charset="0"/>
                <a:cs typeface="Times New Roman" panose="02020603050405020304" pitchFamily="18" charset="0"/>
              </a:rPr>
              <a:t>Singal</a:t>
            </a:r>
            <a:r>
              <a:rPr lang="en-GB" sz="1600" dirty="0">
                <a:latin typeface="Times New Roman" panose="02020603050405020304" pitchFamily="18" charset="0"/>
                <a:cs typeface="Times New Roman" panose="02020603050405020304" pitchFamily="18" charset="0"/>
              </a:rPr>
              <a:t>, K. (2019). Consumer decision making process models and their applications to market strategy. </a:t>
            </a:r>
            <a:r>
              <a:rPr lang="en-GB" sz="1600" i="1" dirty="0">
                <a:latin typeface="Times New Roman" panose="02020603050405020304" pitchFamily="18" charset="0"/>
                <a:cs typeface="Times New Roman" panose="02020603050405020304" pitchFamily="18" charset="0"/>
              </a:rPr>
              <a:t>International Management Review</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15</a:t>
            </a:r>
            <a:r>
              <a:rPr lang="en-GB" sz="1600" dirty="0">
                <a:latin typeface="Times New Roman" panose="02020603050405020304" pitchFamily="18" charset="0"/>
                <a:cs typeface="Times New Roman" panose="02020603050405020304" pitchFamily="18" charset="0"/>
              </a:rPr>
              <a:t>(1), 36-44.</a:t>
            </a:r>
          </a:p>
          <a:p>
            <a:pPr marL="342900" indent="-342900" algn="just">
              <a:buClr>
                <a:srgbClr val="7030A0"/>
              </a:buClr>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t>Tolstoy, D., </a:t>
            </a:r>
            <a:r>
              <a:rPr lang="en-GB" sz="1600" dirty="0" err="1"/>
              <a:t>Nordman</a:t>
            </a:r>
            <a:r>
              <a:rPr lang="en-GB" sz="1600" dirty="0"/>
              <a:t>, E. R., </a:t>
            </a:r>
            <a:r>
              <a:rPr lang="en-GB" sz="1600" dirty="0" err="1"/>
              <a:t>Hånell</a:t>
            </a:r>
            <a:r>
              <a:rPr lang="en-GB" sz="1600" dirty="0"/>
              <a:t>, S. M., &amp; </a:t>
            </a:r>
            <a:r>
              <a:rPr lang="en-GB" sz="1600" dirty="0" err="1"/>
              <a:t>Özbek</a:t>
            </a:r>
            <a:r>
              <a:rPr lang="en-GB" sz="1600" dirty="0"/>
              <a:t>, N. (2021). The development of international e-commerce in retail SMEs: An effectuation perspective. </a:t>
            </a:r>
            <a:r>
              <a:rPr lang="en-GB" sz="1600" i="1" dirty="0"/>
              <a:t>Journal of World Business</a:t>
            </a:r>
            <a:r>
              <a:rPr lang="en-GB" sz="1600" dirty="0"/>
              <a:t>, </a:t>
            </a:r>
            <a:r>
              <a:rPr lang="en-GB" sz="1600" i="1" dirty="0"/>
              <a:t>56</a:t>
            </a:r>
            <a:r>
              <a:rPr lang="en-GB" sz="1600" dirty="0"/>
              <a:t>(3), 101165.</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55042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340</TotalTime>
  <Words>1247</Words>
  <Application>Microsoft Office PowerPoint</Application>
  <PresentationFormat>Widescreen</PresentationFormat>
  <Paragraphs>113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Problem Solving and Decision-making</vt:lpstr>
      <vt:lpstr>Introduction</vt:lpstr>
      <vt:lpstr>PESTEL Analysis</vt:lpstr>
      <vt:lpstr>SWOT Analysis</vt:lpstr>
      <vt:lpstr>Cause and Effect Analysis (Ishikawa Diagram)</vt:lpstr>
      <vt:lpstr>Effective Decision-Making</vt:lpstr>
      <vt:lpstr>Evaluation of Alternatives</vt:lpstr>
      <vt:lpstr>Evaluation of Alternatives continued</vt:lpstr>
      <vt:lpstr>Best Solution</vt:lpstr>
      <vt:lpstr>Action Planning</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Decision-making</dc:title>
  <dc:creator>062</dc:creator>
  <cp:lastModifiedBy>Andrew Tolise</cp:lastModifiedBy>
  <cp:revision>28</cp:revision>
  <dcterms:created xsi:type="dcterms:W3CDTF">2022-10-14T06:35:26Z</dcterms:created>
  <dcterms:modified xsi:type="dcterms:W3CDTF">2022-10-30T13:05:50Z</dcterms:modified>
</cp:coreProperties>
</file>